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97" r:id="rId5"/>
    <p:sldId id="298" r:id="rId6"/>
    <p:sldId id="299" r:id="rId7"/>
    <p:sldId id="30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MACHADO MAREGA" userId="3e17e04d-18b5-4bf6-8e70-63975d9a63c6" providerId="ADAL" clId="{4A6467B1-E3FE-495E-A798-21399F5345D2}"/>
    <pc:docChg chg="modSld">
      <pc:chgData name="JULIANA MACHADO MAREGA" userId="3e17e04d-18b5-4bf6-8e70-63975d9a63c6" providerId="ADAL" clId="{4A6467B1-E3FE-495E-A798-21399F5345D2}" dt="2026-04-22T17:56:26.443" v="3" actId="2711"/>
      <pc:docMkLst>
        <pc:docMk/>
      </pc:docMkLst>
      <pc:sldChg chg="modSp mod">
        <pc:chgData name="JULIANA MACHADO MAREGA" userId="3e17e04d-18b5-4bf6-8e70-63975d9a63c6" providerId="ADAL" clId="{4A6467B1-E3FE-495E-A798-21399F5345D2}" dt="2026-04-22T17:56:00.793" v="0" actId="2711"/>
        <pc:sldMkLst>
          <pc:docMk/>
          <pc:sldMk cId="0" sldId="297"/>
        </pc:sldMkLst>
        <pc:spChg chg="mod">
          <ac:chgData name="JULIANA MACHADO MAREGA" userId="3e17e04d-18b5-4bf6-8e70-63975d9a63c6" providerId="ADAL" clId="{4A6467B1-E3FE-495E-A798-21399F5345D2}" dt="2026-04-22T17:56:00.793" v="0" actId="2711"/>
          <ac:spMkLst>
            <pc:docMk/>
            <pc:sldMk cId="0" sldId="297"/>
            <ac:spMk id="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0.793" v="0" actId="2711"/>
          <ac:spMkLst>
            <pc:docMk/>
            <pc:sldMk cId="0" sldId="297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0.793" v="0" actId="2711"/>
          <ac:spMkLst>
            <pc:docMk/>
            <pc:sldMk cId="0" sldId="297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0.793" v="0" actId="2711"/>
          <ac:spMkLst>
            <pc:docMk/>
            <pc:sldMk cId="0" sldId="297"/>
            <ac:spMk id="14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6:07.065" v="1" actId="2711"/>
        <pc:sldMkLst>
          <pc:docMk/>
          <pc:sldMk cId="0" sldId="298"/>
        </pc:sldMkLst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07.065" v="1" actId="2711"/>
          <ac:spMkLst>
            <pc:docMk/>
            <pc:sldMk cId="0" sldId="298"/>
            <ac:spMk id="16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6:19.548" v="2" actId="2711"/>
        <pc:sldMkLst>
          <pc:docMk/>
          <pc:sldMk cId="0" sldId="299"/>
        </pc:sldMkLst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7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1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19.548" v="2" actId="2711"/>
          <ac:spMkLst>
            <pc:docMk/>
            <pc:sldMk cId="0" sldId="299"/>
            <ac:spMk id="15" creationId="{00000000-0000-0000-0000-000000000000}"/>
          </ac:spMkLst>
        </pc:spChg>
      </pc:sldChg>
      <pc:sldChg chg="modSp mod">
        <pc:chgData name="JULIANA MACHADO MAREGA" userId="3e17e04d-18b5-4bf6-8e70-63975d9a63c6" providerId="ADAL" clId="{4A6467B1-E3FE-495E-A798-21399F5345D2}" dt="2026-04-22T17:56:26.443" v="3" actId="2711"/>
        <pc:sldMkLst>
          <pc:docMk/>
          <pc:sldMk cId="0" sldId="300"/>
        </pc:sldMkLst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8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9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0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2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3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4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5" creationId="{00000000-0000-0000-0000-000000000000}"/>
          </ac:spMkLst>
        </pc:spChg>
        <pc:spChg chg="mod">
          <ac:chgData name="JULIANA MACHADO MAREGA" userId="3e17e04d-18b5-4bf6-8e70-63975d9a63c6" providerId="ADAL" clId="{4A6467B1-E3FE-495E-A798-21399F5345D2}" dt="2026-04-22T17:56:26.443" v="3" actId="2711"/>
          <ac:spMkLst>
            <pc:docMk/>
            <pc:sldMk cId="0" sldId="300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D4312-7C3B-4213-8A60-3589470888CE}" type="datetimeFigureOut">
              <a:rPr lang="pt-BR" smtClean="0"/>
              <a:t>22/04/2026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480AC-C40C-4F62-B271-0CF7F59666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12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Analista: Post-it individuais , Utilize o Mural, Miro ou Padlet como base (é possível ver quem se loga nesses). Assim na próxima etapa eles conseguirão acessar para insumos . </a:t>
            </a:r>
          </a:p>
          <a:p>
            <a:endParaRPr lang="en-US"/>
          </a:p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7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0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1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2191998" cy="6858001"/>
          </a:xfrm>
          <a:custGeom>
            <a:avLst/>
            <a:gdLst/>
            <a:ahLst/>
            <a:cxnLst/>
            <a:rect l="l" t="t" r="r" b="b"/>
            <a:pathLst>
              <a:path w="18287997" h="10287002">
                <a:moveTo>
                  <a:pt x="0" y="0"/>
                </a:moveTo>
                <a:lnTo>
                  <a:pt x="18287997" y="0"/>
                </a:lnTo>
                <a:lnTo>
                  <a:pt x="18287997" y="10287002"/>
                </a:lnTo>
                <a:lnTo>
                  <a:pt x="0" y="1028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12401" y="639074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FFFFFF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4" name="AutoShape 4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45148" y="423024"/>
            <a:ext cx="1226757" cy="460032"/>
          </a:xfrm>
          <a:custGeom>
            <a:avLst/>
            <a:gdLst/>
            <a:ahLst/>
            <a:cxnLst/>
            <a:rect l="l" t="t" r="r" b="b"/>
            <a:pathLst>
              <a:path w="1840135" h="690048">
                <a:moveTo>
                  <a:pt x="0" y="0"/>
                </a:moveTo>
                <a:lnTo>
                  <a:pt x="1840135" y="0"/>
                </a:lnTo>
                <a:lnTo>
                  <a:pt x="1840135" y="690049"/>
                </a:lnTo>
                <a:lnTo>
                  <a:pt x="0" y="6900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71" b="-172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668000" y="419322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349700" y="1362488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8"/>
          <p:cNvSpPr/>
          <p:nvPr/>
        </p:nvSpPr>
        <p:spPr>
          <a:xfrm rot="-5345460">
            <a:off x="3694017" y="3944734"/>
            <a:ext cx="4803972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9" name="Freeform 9"/>
          <p:cNvSpPr/>
          <p:nvPr/>
        </p:nvSpPr>
        <p:spPr>
          <a:xfrm rot="-5400000">
            <a:off x="539642" y="121285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0" name="Freeform 10"/>
          <p:cNvSpPr/>
          <p:nvPr/>
        </p:nvSpPr>
        <p:spPr>
          <a:xfrm rot="5400000">
            <a:off x="10294029" y="4803369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97622" y="7602842"/>
            <a:ext cx="2228123" cy="497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281"/>
              </a:lnSpc>
            </a:pPr>
            <a:r>
              <a:rPr lang="en-US" sz="34402" b="1" i="1">
                <a:solidFill>
                  <a:srgbClr val="FFFFFF">
                    <a:alpha val="6667"/>
                  </a:srgbClr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“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00111" y="6882130"/>
            <a:ext cx="2228123" cy="4977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1281"/>
              </a:lnSpc>
            </a:pPr>
            <a:r>
              <a:rPr lang="en-US" sz="34402" b="1" i="1">
                <a:solidFill>
                  <a:srgbClr val="FFFFFF">
                    <a:alpha val="12157"/>
                  </a:srgbClr>
                </a:solidFill>
                <a:latin typeface="Source Sans Pro Bold Italics"/>
                <a:ea typeface="Source Sans Pro Bold Italics"/>
                <a:cs typeface="Source Sans Pro Bold Italics"/>
                <a:sym typeface="Source Sans Pro Bold Italics"/>
              </a:rPr>
              <a:t>”</a:t>
            </a:r>
          </a:p>
        </p:txBody>
      </p:sp>
      <p:sp>
        <p:nvSpPr>
          <p:cNvPr id="13" name="Freeform 13"/>
          <p:cNvSpPr/>
          <p:nvPr/>
        </p:nvSpPr>
        <p:spPr>
          <a:xfrm>
            <a:off x="7836887" y="883057"/>
            <a:ext cx="3542304" cy="5948356"/>
          </a:xfrm>
          <a:custGeom>
            <a:avLst/>
            <a:gdLst/>
            <a:ahLst/>
            <a:cxnLst/>
            <a:rect l="l" t="t" r="r" b="b"/>
            <a:pathLst>
              <a:path w="5313456" h="8922534">
                <a:moveTo>
                  <a:pt x="0" y="0"/>
                </a:moveTo>
                <a:lnTo>
                  <a:pt x="5313456" y="0"/>
                </a:lnTo>
                <a:lnTo>
                  <a:pt x="5313456" y="8922534"/>
                </a:lnTo>
                <a:lnTo>
                  <a:pt x="0" y="89225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53660" t="-26088" b="-25876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31792" y="2634799"/>
            <a:ext cx="7023456" cy="116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96"/>
              </a:lnSpc>
            </a:pPr>
            <a:r>
              <a:rPr lang="en-US" sz="3211" b="1">
                <a:solidFill>
                  <a:srgbClr val="FF9200"/>
                </a:solidFill>
                <a:latin typeface="Amx"/>
                <a:ea typeface="ITC Franklin Gothic LT Semi-Bold"/>
                <a:cs typeface="ITC Franklin Gothic LT Semi-Bold"/>
                <a:sym typeface="ITC Franklin Gothic LT Semi-Bold"/>
              </a:rPr>
              <a:t>COMUNICAÇÃO ESTRATÉGICA</a:t>
            </a:r>
          </a:p>
          <a:p>
            <a:pPr algn="ctr" defTabSz="609630">
              <a:lnSpc>
                <a:spcPts val="4946"/>
              </a:lnSpc>
              <a:spcBef>
                <a:spcPct val="0"/>
              </a:spcBef>
            </a:pPr>
            <a:r>
              <a:rPr lang="en-US" sz="3533" b="1">
                <a:solidFill>
                  <a:srgbClr val="FFFFFF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Estudo de Caso</a:t>
            </a:r>
            <a:r>
              <a:rPr lang="en-US" sz="3533">
                <a:solidFill>
                  <a:srgbClr val="FFFFFF"/>
                </a:solidFill>
                <a:latin typeface="Amx"/>
                <a:ea typeface="Source Sans Pro"/>
                <a:cs typeface="Source Sans Pro"/>
                <a:sym typeface="Source Sans Pro"/>
              </a:rPr>
              <a:t> E-mail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2402" y="2018164"/>
            <a:ext cx="11678461" cy="3953289"/>
            <a:chOff x="0" y="0"/>
            <a:chExt cx="12285282" cy="41587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5345" cy="4158742"/>
            </a:xfrm>
            <a:custGeom>
              <a:avLst/>
              <a:gdLst/>
              <a:ahLst/>
              <a:cxnLst/>
              <a:rect l="l" t="t" r="r" b="b"/>
              <a:pathLst>
                <a:path w="12285345" h="4158742">
                  <a:moveTo>
                    <a:pt x="0" y="693166"/>
                  </a:moveTo>
                  <a:cubicBezTo>
                    <a:pt x="0" y="310388"/>
                    <a:pt x="310388" y="0"/>
                    <a:pt x="693166" y="0"/>
                  </a:cubicBezTo>
                  <a:lnTo>
                    <a:pt x="11592179" y="0"/>
                  </a:lnTo>
                  <a:cubicBezTo>
                    <a:pt x="11974957" y="0"/>
                    <a:pt x="12285345" y="310388"/>
                    <a:pt x="12285345" y="693166"/>
                  </a:cubicBezTo>
                  <a:lnTo>
                    <a:pt x="12285345" y="3465576"/>
                  </a:lnTo>
                  <a:cubicBezTo>
                    <a:pt x="12285345" y="3848354"/>
                    <a:pt x="11974957" y="4158742"/>
                    <a:pt x="11592179" y="4158742"/>
                  </a:cubicBezTo>
                  <a:lnTo>
                    <a:pt x="693166" y="4158742"/>
                  </a:lnTo>
                  <a:cubicBezTo>
                    <a:pt x="310388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7" name="Freeform 7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2401" y="639074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9" name="AutoShape 9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01413" y="1495572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5800" y="784299"/>
            <a:ext cx="90242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</a:pPr>
            <a:r>
              <a:rPr lang="en-US" sz="4000" b="1" dirty="0" err="1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Comunicação</a:t>
            </a:r>
            <a:r>
              <a:rPr lang="en-US" sz="4000" b="1" dirty="0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Estratégica</a:t>
            </a:r>
            <a:endParaRPr lang="en-US" sz="4000" b="1" dirty="0">
              <a:solidFill>
                <a:srgbClr val="C00000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62103" y="1495573"/>
            <a:ext cx="6140587" cy="632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2960" y="1529213"/>
            <a:ext cx="5381897" cy="420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</a:pP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Estudo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caso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- E-mail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3601" y="2164213"/>
            <a:ext cx="10205425" cy="3299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89"/>
              </a:lnSpc>
              <a:spcBef>
                <a:spcPct val="0"/>
              </a:spcBef>
            </a:pP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Email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enviado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por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um GN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solicitando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a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verificação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dos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pontos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do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seu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 </a:t>
            </a:r>
            <a:r>
              <a:rPr lang="en-US" sz="2408" b="1" i="1" dirty="0" err="1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PDVe</a:t>
            </a:r>
            <a:r>
              <a:rPr lang="en-US" sz="2408" b="1" i="1" dirty="0">
                <a:solidFill>
                  <a:srgbClr val="262626"/>
                </a:solidFill>
                <a:latin typeface="Amx"/>
                <a:ea typeface="Source Sans Pro Bold Italics"/>
                <a:cs typeface="Source Sans Pro Bold Italics"/>
                <a:sym typeface="Source Sans Pro Bold Italics"/>
              </a:rPr>
              <a:t>:</a:t>
            </a:r>
          </a:p>
          <a:p>
            <a:pPr defTabSz="609630">
              <a:lnSpc>
                <a:spcPts val="2889"/>
              </a:lnSpc>
              <a:spcBef>
                <a:spcPct val="0"/>
              </a:spcBef>
            </a:pP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 Assunto: 'URGENTE!</a:t>
            </a:r>
          </a:p>
          <a:p>
            <a:pPr defTabSz="609630">
              <a:lnSpc>
                <a:spcPts val="2889"/>
              </a:lnSpc>
              <a:spcBef>
                <a:spcPct val="0"/>
              </a:spcBef>
            </a:pP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-O PDV Banca Maria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não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recebeu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os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pontos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do Giga Clube. Ela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suspendeu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todas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as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vendas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da Claro.</a:t>
            </a:r>
          </a:p>
          <a:p>
            <a:pPr defTabSz="609630">
              <a:lnSpc>
                <a:spcPts val="2889"/>
              </a:lnSpc>
              <a:spcBef>
                <a:spcPct val="0"/>
              </a:spcBef>
            </a:pP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Estou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desesperada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porque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isso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vai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impactar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meu </a:t>
            </a:r>
            <a:r>
              <a:rPr lang="en-US" sz="2408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resultado</a:t>
            </a:r>
            <a:r>
              <a:rPr lang="en-US" sz="2408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.</a:t>
            </a:r>
          </a:p>
          <a:p>
            <a:pPr defTabSz="609630">
              <a:lnSpc>
                <a:spcPts val="2889"/>
              </a:lnSpc>
              <a:spcBef>
                <a:spcPct val="0"/>
              </a:spcBef>
            </a:pPr>
            <a:endParaRPr lang="en-US" sz="2408" dirty="0">
              <a:solidFill>
                <a:srgbClr val="C00000"/>
              </a:solidFill>
              <a:latin typeface="Amx"/>
              <a:ea typeface="Source Sans Pro"/>
              <a:cs typeface="Source Sans Pro"/>
              <a:sym typeface="Source Sans Pro"/>
            </a:endParaRPr>
          </a:p>
          <a:p>
            <a:pPr algn="ctr" defTabSz="609630">
              <a:lnSpc>
                <a:spcPts val="2889"/>
              </a:lnSpc>
              <a:spcBef>
                <a:spcPct val="0"/>
              </a:spcBef>
            </a:pPr>
            <a:r>
              <a:rPr lang="en-US" sz="2408" b="1" dirty="0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REESCREVA com </a:t>
            </a:r>
            <a:r>
              <a:rPr lang="en-US" sz="2408" b="1" dirty="0" err="1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foco</a:t>
            </a:r>
            <a:r>
              <a:rPr lang="en-US" sz="2408" b="1" dirty="0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de quem </a:t>
            </a:r>
            <a:r>
              <a:rPr lang="en-US" sz="2408" b="1" dirty="0" err="1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recebe</a:t>
            </a:r>
            <a:r>
              <a:rPr lang="en-US" sz="2408" b="1" dirty="0">
                <a:solidFill>
                  <a:srgbClr val="C00000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!</a:t>
            </a:r>
          </a:p>
          <a:p>
            <a:pPr defTabSz="609630">
              <a:lnSpc>
                <a:spcPts val="2795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Em </a:t>
            </a:r>
            <a:r>
              <a:rPr lang="en-US" sz="2000" b="1" dirty="0" err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duplas</a:t>
            </a:r>
            <a:r>
              <a:rPr lang="en-US" sz="2000" b="1" dirty="0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: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Como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deveria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ser a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escrita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desse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e-mail com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foco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mais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assertivo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no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pedido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? Quais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analises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poderiam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constar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planilha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0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dasboard</a:t>
            </a:r>
            <a:r>
              <a:rPr lang="en-US" sz="20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, histórico)?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2402" y="2018164"/>
            <a:ext cx="11678461" cy="3953289"/>
            <a:chOff x="0" y="0"/>
            <a:chExt cx="12285282" cy="41587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5345" cy="4158742"/>
            </a:xfrm>
            <a:custGeom>
              <a:avLst/>
              <a:gdLst/>
              <a:ahLst/>
              <a:cxnLst/>
              <a:rect l="l" t="t" r="r" b="b"/>
              <a:pathLst>
                <a:path w="12285345" h="4158742">
                  <a:moveTo>
                    <a:pt x="0" y="693166"/>
                  </a:moveTo>
                  <a:cubicBezTo>
                    <a:pt x="0" y="310388"/>
                    <a:pt x="310388" y="0"/>
                    <a:pt x="693166" y="0"/>
                  </a:cubicBezTo>
                  <a:lnTo>
                    <a:pt x="11592179" y="0"/>
                  </a:lnTo>
                  <a:cubicBezTo>
                    <a:pt x="11974957" y="0"/>
                    <a:pt x="12285345" y="310388"/>
                    <a:pt x="12285345" y="693166"/>
                  </a:cubicBezTo>
                  <a:lnTo>
                    <a:pt x="12285345" y="3465576"/>
                  </a:lnTo>
                  <a:cubicBezTo>
                    <a:pt x="12285345" y="3848354"/>
                    <a:pt x="11974957" y="4158742"/>
                    <a:pt x="11592179" y="4158742"/>
                  </a:cubicBezTo>
                  <a:lnTo>
                    <a:pt x="693166" y="4158742"/>
                  </a:lnTo>
                  <a:cubicBezTo>
                    <a:pt x="310388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7" name="Freeform 7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2401" y="6390741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Source Sans Pro Italics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9" name="AutoShape 9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01413" y="1495572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2" name="Freeform 12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62103" y="1495573"/>
            <a:ext cx="6140587" cy="632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800" y="784299"/>
            <a:ext cx="813162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</a:pPr>
            <a:r>
              <a:rPr lang="en-US" sz="4000" b="1" dirty="0" err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Comunicação</a:t>
            </a:r>
            <a:r>
              <a:rPr lang="en-US" sz="4000" b="1" dirty="0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 </a:t>
            </a:r>
            <a:r>
              <a:rPr lang="en-US" sz="4000" b="1" dirty="0" err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Estratégica</a:t>
            </a:r>
            <a:endParaRPr lang="en-US" sz="4000" b="1" dirty="0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2960" y="1529213"/>
            <a:ext cx="7994469" cy="420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</a:pP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Estudo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caso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- E-mail - Slide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Atividade</a:t>
            </a:r>
            <a:endParaRPr lang="en-US" sz="2800" dirty="0">
              <a:solidFill>
                <a:srgbClr val="262626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13474507" cy="7582161"/>
            <a:chOff x="0" y="0"/>
            <a:chExt cx="24384000" cy="13720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20953"/>
            </a:xfrm>
            <a:custGeom>
              <a:avLst/>
              <a:gdLst/>
              <a:ahLst/>
              <a:cxnLst/>
              <a:rect l="l" t="t" r="r" b="b"/>
              <a:pathLst>
                <a:path w="24384000" h="13720953">
                  <a:moveTo>
                    <a:pt x="0" y="0"/>
                  </a:moveTo>
                  <a:lnTo>
                    <a:pt x="24384000" y="0"/>
                  </a:lnTo>
                  <a:lnTo>
                    <a:pt x="24384000" y="13720953"/>
                  </a:lnTo>
                  <a:lnTo>
                    <a:pt x="0" y="13720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"/>
              </a:blip>
              <a:stretch>
                <a:fillRect t="-93748" r="-45735" b="-24820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2402" y="2018164"/>
            <a:ext cx="11678461" cy="3953289"/>
            <a:chOff x="0" y="0"/>
            <a:chExt cx="12285282" cy="41587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285345" cy="4158742"/>
            </a:xfrm>
            <a:custGeom>
              <a:avLst/>
              <a:gdLst/>
              <a:ahLst/>
              <a:cxnLst/>
              <a:rect l="l" t="t" r="r" b="b"/>
              <a:pathLst>
                <a:path w="12285345" h="4158742">
                  <a:moveTo>
                    <a:pt x="0" y="693166"/>
                  </a:moveTo>
                  <a:cubicBezTo>
                    <a:pt x="0" y="310388"/>
                    <a:pt x="310388" y="0"/>
                    <a:pt x="693166" y="0"/>
                  </a:cubicBezTo>
                  <a:lnTo>
                    <a:pt x="11592179" y="0"/>
                  </a:lnTo>
                  <a:cubicBezTo>
                    <a:pt x="11974957" y="0"/>
                    <a:pt x="12285345" y="310388"/>
                    <a:pt x="12285345" y="693166"/>
                  </a:cubicBezTo>
                  <a:lnTo>
                    <a:pt x="12285345" y="3465576"/>
                  </a:lnTo>
                  <a:cubicBezTo>
                    <a:pt x="12285345" y="3848354"/>
                    <a:pt x="11974957" y="4158742"/>
                    <a:pt x="11592179" y="4158742"/>
                  </a:cubicBezTo>
                  <a:lnTo>
                    <a:pt x="693166" y="4158742"/>
                  </a:lnTo>
                  <a:cubicBezTo>
                    <a:pt x="310388" y="4158742"/>
                    <a:pt x="0" y="3848354"/>
                    <a:pt x="0" y="3465576"/>
                  </a:cubicBezTo>
                  <a:close/>
                </a:path>
              </a:pathLst>
            </a:custGeom>
            <a:solidFill>
              <a:srgbClr val="DBDBDB"/>
            </a:solid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Amx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8625" y="224790"/>
            <a:ext cx="1229951" cy="461010"/>
            <a:chOff x="0" y="0"/>
            <a:chExt cx="2459901" cy="922020"/>
          </a:xfrm>
        </p:grpSpPr>
        <p:sp>
          <p:nvSpPr>
            <p:cNvPr id="7" name="Freeform 7" descr="Imagem em preto e branco  O conteúdo gerado por IA pode estar incorreto."/>
            <p:cNvSpPr/>
            <p:nvPr/>
          </p:nvSpPr>
          <p:spPr>
            <a:xfrm>
              <a:off x="0" y="0"/>
              <a:ext cx="2459863" cy="922020"/>
            </a:xfrm>
            <a:custGeom>
              <a:avLst/>
              <a:gdLst/>
              <a:ahLst/>
              <a:cxnLst/>
              <a:rect l="l" t="t" r="r" b="b"/>
              <a:pathLst>
                <a:path w="2459863" h="922020">
                  <a:moveTo>
                    <a:pt x="0" y="0"/>
                  </a:moveTo>
                  <a:lnTo>
                    <a:pt x="2459863" y="0"/>
                  </a:lnTo>
                  <a:lnTo>
                    <a:pt x="2459863" y="922020"/>
                  </a:lnTo>
                  <a:lnTo>
                    <a:pt x="0" y="922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28" r="-1" b="-129"/>
              </a:stretch>
            </a:blipFill>
          </p:spPr>
          <p:txBody>
            <a:bodyPr/>
            <a:lstStyle/>
            <a:p>
              <a:pPr defTabSz="609630"/>
              <a:endParaRPr lang="pt-BR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2401" y="6229350"/>
            <a:ext cx="27228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40"/>
              </a:lnSpc>
            </a:pPr>
            <a:r>
              <a:rPr lang="en-US" sz="1200" i="1" spc="300">
                <a:solidFill>
                  <a:srgbClr val="262626"/>
                </a:solidFill>
                <a:latin typeface="Amx"/>
                <a:ea typeface="Source Sans Pro Italics"/>
                <a:cs typeface="Source Sans Pro Italics"/>
                <a:sym typeface="Source Sans Pro Italics"/>
              </a:rPr>
              <a:t>GESTÃO 360º - DM</a:t>
            </a:r>
          </a:p>
        </p:txBody>
      </p:sp>
      <p:sp>
        <p:nvSpPr>
          <p:cNvPr id="9" name="AutoShape 9"/>
          <p:cNvSpPr/>
          <p:nvPr/>
        </p:nvSpPr>
        <p:spPr>
          <a:xfrm rot="2520">
            <a:off x="2843543" y="6499225"/>
            <a:ext cx="8650021" cy="0"/>
          </a:xfrm>
          <a:prstGeom prst="line">
            <a:avLst/>
          </a:prstGeom>
          <a:ln w="9525" cap="rnd">
            <a:solidFill>
              <a:srgbClr val="E8E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01413" y="1495572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563835" y="224790"/>
            <a:ext cx="942365" cy="342678"/>
          </a:xfrm>
          <a:custGeom>
            <a:avLst/>
            <a:gdLst/>
            <a:ahLst/>
            <a:cxnLst/>
            <a:rect l="l" t="t" r="r" b="b"/>
            <a:pathLst>
              <a:path w="1413548" h="514017">
                <a:moveTo>
                  <a:pt x="0" y="0"/>
                </a:moveTo>
                <a:lnTo>
                  <a:pt x="1413548" y="0"/>
                </a:lnTo>
                <a:lnTo>
                  <a:pt x="1413548" y="514017"/>
                </a:lnTo>
                <a:lnTo>
                  <a:pt x="0" y="5140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41" r="-841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10800000">
            <a:off x="-83525" y="4508500"/>
            <a:ext cx="1384300" cy="1663700"/>
          </a:xfrm>
          <a:custGeom>
            <a:avLst/>
            <a:gdLst/>
            <a:ahLst/>
            <a:cxnLst/>
            <a:rect l="l" t="t" r="r" b="b"/>
            <a:pathLst>
              <a:path w="2076450" h="2495550">
                <a:moveTo>
                  <a:pt x="0" y="0"/>
                </a:moveTo>
                <a:lnTo>
                  <a:pt x="2076450" y="0"/>
                </a:lnTo>
                <a:lnTo>
                  <a:pt x="2076450" y="2495550"/>
                </a:lnTo>
                <a:lnTo>
                  <a:pt x="0" y="24955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29" r="-229"/>
            </a:stretch>
          </a:blipFill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62103" y="1495573"/>
            <a:ext cx="6140587" cy="6323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lang="pt-BR" sz="1200">
              <a:solidFill>
                <a:prstClr val="black"/>
              </a:solidFill>
              <a:latin typeface="Amx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5800" y="784299"/>
            <a:ext cx="766354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800"/>
              </a:lnSpc>
            </a:pPr>
            <a:r>
              <a:rPr lang="en-US" sz="4000" b="1" dirty="0" err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Comunicação</a:t>
            </a:r>
            <a:r>
              <a:rPr lang="en-US" sz="4000" b="1" dirty="0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  </a:t>
            </a:r>
            <a:r>
              <a:rPr lang="en-US" sz="4000" b="1" dirty="0" err="1">
                <a:solidFill>
                  <a:srgbClr val="262626"/>
                </a:solidFill>
                <a:latin typeface="Amx"/>
                <a:ea typeface="Source Sans Pro Bold"/>
                <a:cs typeface="Source Sans Pro Bold"/>
                <a:sym typeface="Source Sans Pro Bold"/>
              </a:rPr>
              <a:t>Estratégica</a:t>
            </a:r>
            <a:endParaRPr lang="en-US" sz="4000" b="1" dirty="0">
              <a:solidFill>
                <a:srgbClr val="262626"/>
              </a:solidFill>
              <a:latin typeface="Amx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2959" y="1529213"/>
            <a:ext cx="8506097" cy="4206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</a:pP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Estudo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de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caso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- E-mail: 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Debrifing</a:t>
            </a:r>
            <a:r>
              <a:rPr lang="en-US" sz="2800" dirty="0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dirty="0" err="1">
                <a:solidFill>
                  <a:srgbClr val="262626"/>
                </a:solidFill>
                <a:latin typeface="Amx"/>
                <a:ea typeface="Source Sans Pro"/>
                <a:cs typeface="Source Sans Pro"/>
                <a:sym typeface="Source Sans Pro"/>
              </a:rPr>
              <a:t>atividade</a:t>
            </a:r>
            <a:endParaRPr lang="en-US" sz="2800" dirty="0">
              <a:solidFill>
                <a:srgbClr val="262626"/>
              </a:solidFill>
              <a:latin typeface="Amx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6476" y="2710314"/>
            <a:ext cx="10419049" cy="2208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80"/>
              </a:lnSpc>
              <a:spcBef>
                <a:spcPct val="0"/>
              </a:spcBef>
            </a:pPr>
            <a:r>
              <a:rPr lang="en-US" sz="2400" spc="223">
                <a:solidFill>
                  <a:srgbClr val="262626"/>
                </a:solidFill>
                <a:latin typeface="Amx"/>
                <a:ea typeface="ITC Franklin Gothic LT"/>
                <a:cs typeface="ITC Franklin Gothic LT"/>
                <a:sym typeface="ITC Franklin Gothic LT"/>
              </a:rPr>
              <a:t>Qual impacto a comunicação estratégica tem no resultado?</a:t>
            </a:r>
          </a:p>
          <a:p>
            <a:pPr defTabSz="609630">
              <a:lnSpc>
                <a:spcPts val="2880"/>
              </a:lnSpc>
              <a:spcBef>
                <a:spcPct val="0"/>
              </a:spcBef>
            </a:pPr>
            <a:endParaRPr lang="en-US" sz="2400" spc="223">
              <a:solidFill>
                <a:srgbClr val="262626"/>
              </a:solidFill>
              <a:latin typeface="Amx"/>
              <a:ea typeface="ITC Franklin Gothic LT"/>
              <a:cs typeface="ITC Franklin Gothic LT"/>
              <a:sym typeface="ITC Franklin Gothic LT"/>
            </a:endParaRPr>
          </a:p>
          <a:p>
            <a:pPr defTabSz="609630">
              <a:lnSpc>
                <a:spcPts val="2880"/>
              </a:lnSpc>
              <a:spcBef>
                <a:spcPct val="0"/>
              </a:spcBef>
            </a:pPr>
            <a:r>
              <a:rPr lang="en-US" sz="2400" spc="223">
                <a:solidFill>
                  <a:srgbClr val="262626"/>
                </a:solidFill>
                <a:latin typeface="Amx"/>
                <a:ea typeface="ITC Franklin Gothic LT"/>
                <a:cs typeface="ITC Franklin Gothic LT"/>
                <a:sym typeface="ITC Franklin Gothic LT"/>
              </a:rPr>
              <a:t>Qual a minha responsabilidade nesse?</a:t>
            </a:r>
          </a:p>
          <a:p>
            <a:pPr defTabSz="609630">
              <a:lnSpc>
                <a:spcPts val="2880"/>
              </a:lnSpc>
              <a:spcBef>
                <a:spcPct val="0"/>
              </a:spcBef>
            </a:pPr>
            <a:endParaRPr lang="en-US" sz="2400" spc="223">
              <a:solidFill>
                <a:srgbClr val="262626"/>
              </a:solidFill>
              <a:latin typeface="Amx"/>
              <a:ea typeface="ITC Franklin Gothic LT"/>
              <a:cs typeface="ITC Franklin Gothic LT"/>
              <a:sym typeface="ITC Franklin Gothic LT"/>
            </a:endParaRPr>
          </a:p>
          <a:p>
            <a:pPr defTabSz="609630">
              <a:lnSpc>
                <a:spcPts val="2880"/>
              </a:lnSpc>
              <a:spcBef>
                <a:spcPct val="0"/>
              </a:spcBef>
            </a:pPr>
            <a:r>
              <a:rPr lang="en-US" sz="2400" spc="223">
                <a:solidFill>
                  <a:srgbClr val="262626"/>
                </a:solidFill>
                <a:latin typeface="Amx"/>
                <a:ea typeface="ITC Franklin Gothic LT"/>
                <a:cs typeface="ITC Franklin Gothic LT"/>
                <a:sym typeface="ITC Franklin Gothic LT"/>
              </a:rPr>
              <a:t>Quais informações quem lê precisa para resolver o meu pedido de forma mas ágil?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3A6D3297EEC34EAE13B367A5D92269" ma:contentTypeVersion="15" ma:contentTypeDescription="Crie um novo documento." ma:contentTypeScope="" ma:versionID="06cc1161b72fba2ab004a5ca296ef13c">
  <xsd:schema xmlns:xsd="http://www.w3.org/2001/XMLSchema" xmlns:xs="http://www.w3.org/2001/XMLSchema" xmlns:p="http://schemas.microsoft.com/office/2006/metadata/properties" xmlns:ns2="b1956aee-e8ca-461a-9b13-e75029c7b2bd" xmlns:ns3="4b17914a-5caf-4d21-bdcb-a65a2c96de97" targetNamespace="http://schemas.microsoft.com/office/2006/metadata/properties" ma:root="true" ma:fieldsID="1185054d60edf517f62f263f3bc2073a" ns2:_="" ns3:_="">
    <xsd:import namespace="b1956aee-e8ca-461a-9b13-e75029c7b2bd"/>
    <xsd:import namespace="4b17914a-5caf-4d21-bdcb-a65a2c96d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56aee-e8ca-461a-9b13-e75029c7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c8a3b58-1317-4067-bbdf-e53778bd9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7914a-5caf-4d21-bdcb-a65a2c96de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769e83-15c3-4f4e-87ce-3aa1788147dd}" ma:internalName="TaxCatchAll" ma:showField="CatchAllData" ma:web="4b17914a-5caf-4d21-bdcb-a65a2c96d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956aee-e8ca-461a-9b13-e75029c7b2bd">
      <Terms xmlns="http://schemas.microsoft.com/office/infopath/2007/PartnerControls"/>
    </lcf76f155ced4ddcb4097134ff3c332f>
    <TaxCatchAll xmlns="4b17914a-5caf-4d21-bdcb-a65a2c96de97" xsi:nil="true"/>
  </documentManagement>
</p:properties>
</file>

<file path=customXml/itemProps1.xml><?xml version="1.0" encoding="utf-8"?>
<ds:datastoreItem xmlns:ds="http://schemas.openxmlformats.org/officeDocument/2006/customXml" ds:itemID="{3487BCCA-4D92-4FBD-AB4F-2976D4529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4E421-31CC-4C45-82E0-013DC80BF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956aee-e8ca-461a-9b13-e75029c7b2bd"/>
    <ds:schemaRef ds:uri="4b17914a-5caf-4d21-bdcb-a65a2c96de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874EF6-99C2-4417-AE10-3AE781023BFE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b1956aee-e8ca-461a-9b13-e75029c7b2bd"/>
    <ds:schemaRef ds:uri="http://schemas.microsoft.com/office/infopath/2007/PartnerControls"/>
    <ds:schemaRef ds:uri="4b17914a-5caf-4d21-bdcb-a65a2c96de9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202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Amx</vt:lpstr>
      <vt:lpstr>Aptos</vt:lpstr>
      <vt:lpstr>Arial</vt:lpstr>
      <vt:lpstr>Calibri</vt:lpstr>
      <vt:lpstr>Source Sans Pro Bold Italics</vt:lpstr>
      <vt:lpstr>Source Sans Pro Italics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JULIANA MACHADO MAREGA</dc:creator>
  <cp:lastModifiedBy>JULIANA MACHADO MAREGA</cp:lastModifiedBy>
  <cp:revision>1</cp:revision>
  <dcterms:created xsi:type="dcterms:W3CDTF">2026-04-22T11:33:44Z</dcterms:created>
  <dcterms:modified xsi:type="dcterms:W3CDTF">2026-04-22T17:56:28Z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0x0101002E3A6D3297EEC34EAE13B367A5D92269</vt:lpwstr>
  </property>
  <property fmtid="{D5CDD505-2E9C-101B-9397-08002B2CF9AE}" pid="3" name="MediaServiceImageTags">
    <vt:lpwstr/>
  </property>
</Properties>
</file>