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  <p:sldMasterId id="2147483680" r:id="rId5"/>
  </p:sldMasterIdLst>
  <p:notesMasterIdLst>
    <p:notesMasterId r:id="rId58"/>
  </p:notesMasterIdLst>
  <p:handoutMasterIdLst>
    <p:handoutMasterId r:id="rId59"/>
  </p:handoutMasterIdLst>
  <p:sldIdLst>
    <p:sldId id="2147481930" r:id="rId6"/>
    <p:sldId id="312" r:id="rId7"/>
    <p:sldId id="1151" r:id="rId8"/>
    <p:sldId id="1152" r:id="rId9"/>
    <p:sldId id="313" r:id="rId10"/>
    <p:sldId id="296" r:id="rId11"/>
    <p:sldId id="2147481931" r:id="rId12"/>
    <p:sldId id="1160" r:id="rId13"/>
    <p:sldId id="1159" r:id="rId14"/>
    <p:sldId id="1161" r:id="rId15"/>
    <p:sldId id="1162" r:id="rId16"/>
    <p:sldId id="1174" r:id="rId17"/>
    <p:sldId id="1163" r:id="rId18"/>
    <p:sldId id="1118" r:id="rId19"/>
    <p:sldId id="1119" r:id="rId20"/>
    <p:sldId id="2147481932" r:id="rId21"/>
    <p:sldId id="1121" r:id="rId22"/>
    <p:sldId id="1166" r:id="rId23"/>
    <p:sldId id="1123" r:id="rId24"/>
    <p:sldId id="2147481921" r:id="rId25"/>
    <p:sldId id="1115" r:id="rId26"/>
    <p:sldId id="1164" r:id="rId27"/>
    <p:sldId id="1112" r:id="rId28"/>
    <p:sldId id="1116" r:id="rId29"/>
    <p:sldId id="1158" r:id="rId30"/>
    <p:sldId id="1167" r:id="rId31"/>
    <p:sldId id="1125" r:id="rId32"/>
    <p:sldId id="2147481922" r:id="rId33"/>
    <p:sldId id="1127" r:id="rId34"/>
    <p:sldId id="1126" r:id="rId35"/>
    <p:sldId id="1128" r:id="rId36"/>
    <p:sldId id="299" r:id="rId37"/>
    <p:sldId id="1173" r:id="rId38"/>
    <p:sldId id="2147481933" r:id="rId39"/>
    <p:sldId id="2147481934" r:id="rId40"/>
    <p:sldId id="2147481923" r:id="rId41"/>
    <p:sldId id="2147481936" r:id="rId42"/>
    <p:sldId id="2147481937" r:id="rId43"/>
    <p:sldId id="2147481939" r:id="rId44"/>
    <p:sldId id="2147481938" r:id="rId45"/>
    <p:sldId id="2147481940" r:id="rId46"/>
    <p:sldId id="2147481941" r:id="rId47"/>
    <p:sldId id="2147481942" r:id="rId48"/>
    <p:sldId id="2147481927" r:id="rId49"/>
    <p:sldId id="2147481943" r:id="rId50"/>
    <p:sldId id="2147481944" r:id="rId51"/>
    <p:sldId id="2147481928" r:id="rId52"/>
    <p:sldId id="2147481945" r:id="rId53"/>
    <p:sldId id="2147481946" r:id="rId54"/>
    <p:sldId id="1154" r:id="rId55"/>
    <p:sldId id="2147481935" r:id="rId56"/>
    <p:sldId id="1149" r:id="rId57"/>
  </p:sldIdLst>
  <p:sldSz cx="12192000" cy="6858000"/>
  <p:notesSz cx="6858000" cy="9144000"/>
  <p:embeddedFontLst>
    <p:embeddedFont>
      <p:font typeface="AMX" pitchFamily="2" charset="0"/>
      <p:regular r:id="rId60"/>
      <p:bold r:id="rId61"/>
      <p:italic r:id="rId62"/>
      <p:boldItalic r:id="rId63"/>
    </p:embeddedFont>
    <p:embeddedFont>
      <p:font typeface="AMX Black" pitchFamily="2" charset="0"/>
      <p:bold r:id="rId64"/>
      <p:italic r:id="rId65"/>
      <p:boldItalic r:id="rId66"/>
    </p:embeddedFont>
    <p:embeddedFont>
      <p:font typeface="AMX Medium" pitchFamily="2" charset="0"/>
      <p:regular r:id="rId67"/>
      <p:italic r:id="rId68"/>
    </p:embeddedFont>
    <p:embeddedFont>
      <p:font typeface="Arial Black" panose="020B0A04020102020204" pitchFamily="34" charset="0"/>
      <p:bold r:id="rId69"/>
    </p:embeddedFont>
    <p:embeddedFont>
      <p:font typeface="Segoe UI" panose="020B0502040204020203" pitchFamily="34" charset="0"/>
      <p:regular r:id="rId70"/>
      <p:bold r:id="rId71"/>
      <p:italic r:id="rId72"/>
      <p:boldItalic r:id="rId73"/>
    </p:embeddedFont>
    <p:embeddedFont>
      <p:font typeface="Verdana" panose="020B0604030504040204" pitchFamily="34" charset="0"/>
      <p:regular r:id="rId74"/>
      <p:bold r:id="rId75"/>
      <p:italic r:id="rId76"/>
      <p:boldItalic r:id="rId77"/>
    </p:embeddedFont>
  </p:embeddedFont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80000"/>
    <a:srgbClr val="592126"/>
    <a:srgbClr val="D9D9D9"/>
    <a:srgbClr val="FF0000"/>
    <a:srgbClr val="83312D"/>
    <a:srgbClr val="965754"/>
    <a:srgbClr val="C8B7B6"/>
    <a:srgbClr val="080808"/>
    <a:srgbClr val="A90202"/>
    <a:srgbClr val="F4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Estilo Médio 2 - Ênfase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Estilo Médio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998" autoAdjust="0"/>
  </p:normalViewPr>
  <p:slideViewPr>
    <p:cSldViewPr snapToGrid="0">
      <p:cViewPr varScale="1">
        <p:scale>
          <a:sx n="73" d="100"/>
          <a:sy n="73" d="100"/>
        </p:scale>
        <p:origin x="413" y="67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font" Target="fonts/font4.fntdata"/><Relationship Id="rId68" Type="http://schemas.openxmlformats.org/officeDocument/2006/relationships/font" Target="fonts/font9.fntdata"/><Relationship Id="rId16" Type="http://schemas.openxmlformats.org/officeDocument/2006/relationships/slide" Target="slides/slide11.xml"/><Relationship Id="rId11" Type="http://schemas.openxmlformats.org/officeDocument/2006/relationships/slide" Target="slides/slide6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53" Type="http://schemas.openxmlformats.org/officeDocument/2006/relationships/slide" Target="slides/slide48.xml"/><Relationship Id="rId58" Type="http://schemas.openxmlformats.org/officeDocument/2006/relationships/notesMaster" Target="notesMasters/notesMaster1.xml"/><Relationship Id="rId74" Type="http://schemas.openxmlformats.org/officeDocument/2006/relationships/font" Target="fonts/font15.fntdata"/><Relationship Id="rId79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font" Target="fonts/font2.fntdata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font" Target="fonts/font5.fntdata"/><Relationship Id="rId69" Type="http://schemas.openxmlformats.org/officeDocument/2006/relationships/font" Target="fonts/font10.fntdata"/><Relationship Id="rId77" Type="http://schemas.openxmlformats.org/officeDocument/2006/relationships/font" Target="fonts/font18.fntdata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font" Target="fonts/font13.fntdata"/><Relationship Id="rId80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handoutMaster" Target="handoutMasters/handoutMaster1.xml"/><Relationship Id="rId67" Type="http://schemas.openxmlformats.org/officeDocument/2006/relationships/font" Target="fonts/font8.fntdata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font" Target="fonts/font3.fntdata"/><Relationship Id="rId70" Type="http://schemas.openxmlformats.org/officeDocument/2006/relationships/font" Target="fonts/font11.fntdata"/><Relationship Id="rId75" Type="http://schemas.openxmlformats.org/officeDocument/2006/relationships/font" Target="fonts/font16.fntdata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font" Target="fonts/font1.fntdata"/><Relationship Id="rId65" Type="http://schemas.openxmlformats.org/officeDocument/2006/relationships/font" Target="fonts/font6.fntdata"/><Relationship Id="rId73" Type="http://schemas.openxmlformats.org/officeDocument/2006/relationships/font" Target="fonts/font14.fntdata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font" Target="fonts/font17.fntdata"/><Relationship Id="rId7" Type="http://schemas.openxmlformats.org/officeDocument/2006/relationships/slide" Target="slides/slide2.xml"/><Relationship Id="rId71" Type="http://schemas.openxmlformats.org/officeDocument/2006/relationships/font" Target="fonts/font12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4.xml"/><Relationship Id="rId24" Type="http://schemas.openxmlformats.org/officeDocument/2006/relationships/slide" Target="slides/slide19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66" Type="http://schemas.openxmlformats.org/officeDocument/2006/relationships/font" Target="fonts/font7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>
            <a:extLst>
              <a:ext uri="{FF2B5EF4-FFF2-40B4-BE49-F238E27FC236}">
                <a16:creationId xmlns:a16="http://schemas.microsoft.com/office/drawing/2014/main" id="{174C0F77-86F1-F8B3-43FA-2D9EF6A922E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CE8D6294-E244-8050-4EAE-F95FB768263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60C023-345B-405C-B271-944CF8C670BC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2D5EC5E0-A6AC-4AE1-732A-A402D4D2234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2F79CB49-C714-24F1-1BA4-69BAA7674A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14757F-2A0B-49B8-8717-26A5D1A06A4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35225009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C907B8-B257-4D31-BE6E-A05BE477A58A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E3BEF4-60E5-41B8-8674-04542864328C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63755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93358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Facilitador, hora de se apresentar e conhecer a turma!</a:t>
            </a:r>
            <a:endParaRPr lang="pt-BR" altLang="en-US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42260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100"/>
              <a:t>FACILITADOR:</a:t>
            </a:r>
            <a:r>
              <a:rPr lang="pt-BR" sz="1100" baseline="0"/>
              <a:t> </a:t>
            </a:r>
          </a:p>
          <a:p>
            <a:pPr algn="l"/>
            <a:r>
              <a:rPr lang="pt-BR" sz="1100"/>
              <a:t>Se o cliente precisar de uma internet para uso interno, o roteador é a melhor opção.</a:t>
            </a:r>
          </a:p>
          <a:p>
            <a:pPr algn="l"/>
            <a:endParaRPr lang="pt-BR" sz="1100"/>
          </a:p>
          <a:p>
            <a:pPr algn="l"/>
            <a:r>
              <a:rPr lang="pt-BR" sz="1100"/>
              <a:t>Com ela, é possível compartilhar a internet com vários aparelhos, utilizando o roteador dentro da empresa!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393910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737039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56FB9-7C2A-2F41-7C4E-62FB8BFF4E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995316A-D722-C423-BDA3-A59413EF65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B89080F-C288-91C4-0350-718EB11097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4BA56DF-F49E-78B2-A546-266A827185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58272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pt-BR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APARELHO:</a:t>
            </a:r>
            <a:endParaRPr lang="pt-BR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plano Claro Internet Empresa será comercializado com a opção de contratação junto com o ROTEADOR 5G – ZTE G5TS.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Elegância e potência unidos! Conectividade através da rede 5G de alta tecnologia e performance, podendo ser utilizado em diferentes ambientes e necessidades.</a:t>
            </a:r>
          </a:p>
          <a:p>
            <a:pPr lvl="0"/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Suporta redes 5G/4G</a:t>
            </a:r>
          </a:p>
          <a:p>
            <a:pPr lvl="0"/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WI-FI 6 </a:t>
            </a:r>
          </a:p>
          <a:p>
            <a:endParaRPr lang="pt-BR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Para novas aquisições e clientes da base: </a:t>
            </a:r>
            <a:endParaRPr lang="pt-BR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Contratando a Franquia mensal de 200GB – R$ 129,90 (Roteador 5G com subsídio por R$ 399 em até 12X no cartão de crédito, em até 24X na fatura Claro); </a:t>
            </a:r>
          </a:p>
          <a:p>
            <a:r>
              <a:rPr lang="pt-B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Franquia mensal de 400GB – R$ 229,90 (Roteador 5G com subsídio por R$ 299 em até 12X no cartão de crédito em até 24X na fatura Claro).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1579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506952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8068C-67EB-F676-FFFD-7AD0E7815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3294DE6-4A94-D75A-B9B0-BDB0A758FC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9FE6118-8248-3C13-5368-8BC7750A15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0A10A58-C27B-1CF5-F437-F5C183A2E7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45622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D1C87A-BA06-D74E-C739-C3D79F37D3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95E5601-AE87-30EB-B1BA-EF48EA44C8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7432E6E-9B19-23FF-65A7-E6E5E71926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>
                <a:effectLst/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É valido por 30 dias, independente da data do ciclo, ou enquanto houver franquia. Caso o cliente consuma 100% da franquia do pacote adicional antes iniciar um novo ciclo, a velocidade será reduzida novamente com a opção de contratar um novo pacote adicional. </a:t>
            </a:r>
            <a:endParaRPr lang="pt-BR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740128E-79A5-6DB5-0C9F-02CCEB0F4F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0674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Agora, se o cliente estiver numa localidade não cabeada, ou seja, sem a cobertura dos produtos Claro net </a:t>
            </a:r>
            <a:r>
              <a:rPr lang="pt-BR" err="1"/>
              <a:t>vírtua</a:t>
            </a:r>
            <a:r>
              <a:rPr lang="pt-BR"/>
              <a:t> empresas ou Claro fibra empresas, o cliente ganha o dobro de internet a partir de 40GB, combinado com a aquisição do Claro total individual, a partir do 2GB</a:t>
            </a:r>
            <a:r>
              <a:rPr lang="pt-BR" baseline="0"/>
              <a:t> e mais o dobro de internet no celular. Veja o portfólio.</a:t>
            </a:r>
            <a:endParaRPr lang="pt-BR"/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8239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13405B-87F3-A2D7-B951-7901FE9C4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D2FBD9C-81C0-EA64-7BCA-55A2C0839C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8066DEF-3326-FD9B-CADC-EBCC94FA6F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2F0D7C6-65D9-D8EA-2271-202FC8EDF4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E3BEF4-60E5-41B8-8674-0454286432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39541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FBC190-5E6E-63AE-DB0E-7E9530A53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8669502-13AC-2F23-9842-6B047129EA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E2BDCF5-0F5E-C4CE-D89F-4CCC5FCBC0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176EF95-EBDF-2F0F-F123-001090A627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928211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988DC8-A875-F24A-0CC1-D4E9C4AC0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21DB59B-B9E1-27A2-418F-54A305F9E3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16E8DBB-FFF3-11CB-99D0-8397DE266C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D87BC08-DBF0-8C47-5B5C-34BB36E1EF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423230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E416E-D991-F5A6-88C3-1CC49FA80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01C8077-5A5B-9054-1649-A2A61D7DAD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F8EA0BA-6498-5C09-CEF3-3B91DF74BB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>
                <a:effectLst/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É valido por 30 dias, independente da data do ciclo, ou enquanto houver franquia. Caso o cliente consuma 100% da franquia do pacote adicional antes iniciar um novo ciclo, a velocidade será reduzida novamente com a opção de contratar um novo pacote adicional. </a:t>
            </a:r>
            <a:endParaRPr lang="pt-BR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324EBA9-AC19-4ECE-0F88-85A952D972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351714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501654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757BD4-FC15-B11E-914A-9B4D79787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DBE13EE-542D-AED0-B57B-FA54E1EDCA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45AA450-D84B-5465-344D-9D1376077F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2302EC2-6676-82F4-F6A6-FB211EAE53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560664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F85672-9511-B3AC-8056-39089072B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56D6F0E-F769-08EF-DD48-C084EC6DB7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1A9520B-61F0-6FB9-2B36-C31221A4B4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3029A66-F35D-9BA9-1B5A-237FD86648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28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194644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A33739-E181-CF54-9F43-8F4FAF530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4EDD25E-298D-F01E-37B8-F13FC851D0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08A202E-2F21-5A02-059C-82D8235CD2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A628B93-2A5C-F9DF-C1A0-102C558D38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31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187815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34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063186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35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804267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37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4598164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2C297B-F3B9-6D84-7DC0-E0509D7874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748D791-649C-3CBF-4474-F315D2D677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B7E766B-9780-86C4-3964-C146D544A9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3A03295-CF06-EC57-293F-D5F5274DB2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39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2754456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40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8130795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45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9598393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48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99924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3BEF4-60E5-41B8-8674-04542864328C}" type="slidenum">
              <a:rPr lang="pt-BR" smtClean="0"/>
              <a:t>51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87532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">
            <a:extLst>
              <a:ext uri="{FF2B5EF4-FFF2-40B4-BE49-F238E27FC236}">
                <a16:creationId xmlns:a16="http://schemas.microsoft.com/office/drawing/2014/main" id="{0E4431E6-5571-BA67-40CD-753FE0137652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4" name="Retângulo: Cantos Arredondados 15">
              <a:extLst>
                <a:ext uri="{FF2B5EF4-FFF2-40B4-BE49-F238E27FC236}">
                  <a16:creationId xmlns:a16="http://schemas.microsoft.com/office/drawing/2014/main" id="{3797F8D4-EAFB-3785-6FE8-0FEDA951215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5" name="Gráfico 16">
              <a:extLst>
                <a:ext uri="{FF2B5EF4-FFF2-40B4-BE49-F238E27FC236}">
                  <a16:creationId xmlns:a16="http://schemas.microsoft.com/office/drawing/2014/main" id="{2B95A78A-F4B0-516A-FDD6-4252586F200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6" name="CaixaDeTexto 17">
              <a:extLst>
                <a:ext uri="{FF2B5EF4-FFF2-40B4-BE49-F238E27FC236}">
                  <a16:creationId xmlns:a16="http://schemas.microsoft.com/office/drawing/2014/main" id="{F8DFED57-A608-5E64-8D4C-070B696D7AC3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7" name="Graphic 14">
              <a:extLst>
                <a:ext uri="{FF2B5EF4-FFF2-40B4-BE49-F238E27FC236}">
                  <a16:creationId xmlns:a16="http://schemas.microsoft.com/office/drawing/2014/main" id="{BF41CDD5-14A6-124F-4C5C-B93241C092E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620737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6EE01059-D5C6-874F-2C32-BC666017E64C}"/>
              </a:ext>
            </a:extLst>
          </p:cNvPr>
          <p:cNvSpPr txBox="1"/>
          <p:nvPr userDrawn="1"/>
        </p:nvSpPr>
        <p:spPr>
          <a:xfrm>
            <a:off x="4927250" y="236088"/>
            <a:ext cx="23374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1400" b="0" i="0">
                <a:solidFill>
                  <a:schemeClr val="bg1"/>
                </a:solidFill>
                <a:latin typeface="AMX Medium" pitchFamily="2" charset="77"/>
              </a:rPr>
              <a:t>Banda Larga Móvel &amp; M2M</a:t>
            </a:r>
            <a:endParaRPr lang="pt-BR" sz="1400" b="0" i="0" noProof="0">
              <a:solidFill>
                <a:schemeClr val="bg1"/>
              </a:solidFill>
              <a:latin typeface="AMX Medium" pitchFamily="2" charset="77"/>
            </a:endParaRPr>
          </a:p>
        </p:txBody>
      </p:sp>
      <p:grpSp>
        <p:nvGrpSpPr>
          <p:cNvPr id="9" name="Group 1">
            <a:extLst>
              <a:ext uri="{FF2B5EF4-FFF2-40B4-BE49-F238E27FC236}">
                <a16:creationId xmlns:a16="http://schemas.microsoft.com/office/drawing/2014/main" id="{EE92EE3A-EC2F-C462-6302-2FD2554429CB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0" name="Retângulo: Cantos Arredondados 15">
              <a:extLst>
                <a:ext uri="{FF2B5EF4-FFF2-40B4-BE49-F238E27FC236}">
                  <a16:creationId xmlns:a16="http://schemas.microsoft.com/office/drawing/2014/main" id="{362B9190-8ED8-C328-7993-040F40465F69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1" name="Gráfico 16">
              <a:extLst>
                <a:ext uri="{FF2B5EF4-FFF2-40B4-BE49-F238E27FC236}">
                  <a16:creationId xmlns:a16="http://schemas.microsoft.com/office/drawing/2014/main" id="{FE19F849-C4F5-F493-B0F0-AB8A991C44C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2" name="CaixaDeTexto 17">
              <a:extLst>
                <a:ext uri="{FF2B5EF4-FFF2-40B4-BE49-F238E27FC236}">
                  <a16:creationId xmlns:a16="http://schemas.microsoft.com/office/drawing/2014/main" id="{312402CD-E943-F3C8-6F3F-13CA69669A39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3" name="Graphic 14">
              <a:extLst>
                <a:ext uri="{FF2B5EF4-FFF2-40B4-BE49-F238E27FC236}">
                  <a16:creationId xmlns:a16="http://schemas.microsoft.com/office/drawing/2014/main" id="{C3F3D9CA-C0B0-320D-CAC4-AEBE9DBF067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980757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">
            <a:extLst>
              <a:ext uri="{FF2B5EF4-FFF2-40B4-BE49-F238E27FC236}">
                <a16:creationId xmlns:a16="http://schemas.microsoft.com/office/drawing/2014/main" id="{02BF8315-2B26-09F1-D2F8-29A8B1B84E6E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26DE2787-9F48-CB66-E4A0-BC4BCF4D868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E0449A67-7609-318F-72F7-957EAD7C490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18639B0E-ABE2-4DB0-826D-4E660135E482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1" name="Graphic 14">
              <a:extLst>
                <a:ext uri="{FF2B5EF4-FFF2-40B4-BE49-F238E27FC236}">
                  <a16:creationId xmlns:a16="http://schemas.microsoft.com/office/drawing/2014/main" id="{D867E6D5-86E6-409C-A361-94BB6B31299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870772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E1F90B76-4390-2DBB-D68B-E9396AE00C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5291" b="5291"/>
          <a:stretch/>
        </p:blipFill>
        <p:spPr>
          <a:xfrm>
            <a:off x="206492" y="763538"/>
            <a:ext cx="11779014" cy="5924549"/>
          </a:xfrm>
          <a:prstGeom prst="roundRect">
            <a:avLst>
              <a:gd name="adj" fmla="val 2778"/>
            </a:avLst>
          </a:prstGeom>
          <a:ln>
            <a:noFill/>
          </a:ln>
          <a:effectLst/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DD0DD2ED-919D-0407-3696-4861703BBAF7}"/>
              </a:ext>
            </a:extLst>
          </p:cNvPr>
          <p:cNvSpPr txBox="1"/>
          <p:nvPr userDrawn="1"/>
        </p:nvSpPr>
        <p:spPr>
          <a:xfrm>
            <a:off x="7377112" y="1684049"/>
            <a:ext cx="34159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noProof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9" name="Group 1">
            <a:extLst>
              <a:ext uri="{FF2B5EF4-FFF2-40B4-BE49-F238E27FC236}">
                <a16:creationId xmlns:a16="http://schemas.microsoft.com/office/drawing/2014/main" id="{E9788482-5F1D-1112-88B2-F0D437AA04CF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0" name="Retângulo: Cantos Arredondados 15">
              <a:extLst>
                <a:ext uri="{FF2B5EF4-FFF2-40B4-BE49-F238E27FC236}">
                  <a16:creationId xmlns:a16="http://schemas.microsoft.com/office/drawing/2014/main" id="{A4A6AF80-B7E6-A020-F485-2BE339D8C51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1" name="Gráfico 16">
              <a:extLst>
                <a:ext uri="{FF2B5EF4-FFF2-40B4-BE49-F238E27FC236}">
                  <a16:creationId xmlns:a16="http://schemas.microsoft.com/office/drawing/2014/main" id="{B30A3C48-0131-443B-51D4-023180172FB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2" name="CaixaDeTexto 17">
              <a:extLst>
                <a:ext uri="{FF2B5EF4-FFF2-40B4-BE49-F238E27FC236}">
                  <a16:creationId xmlns:a16="http://schemas.microsoft.com/office/drawing/2014/main" id="{91B6F12A-1CF6-444F-64BC-5898E72CA372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3" name="Graphic 14">
              <a:extLst>
                <a:ext uri="{FF2B5EF4-FFF2-40B4-BE49-F238E27FC236}">
                  <a16:creationId xmlns:a16="http://schemas.microsoft.com/office/drawing/2014/main" id="{1E267119-EC72-A1CE-3272-E750393A0DF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19208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E1F90B76-4390-2DBB-D68B-E9396AE00C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5291" b="5291"/>
          <a:stretch/>
        </p:blipFill>
        <p:spPr>
          <a:xfrm>
            <a:off x="206492" y="763538"/>
            <a:ext cx="11779014" cy="5924549"/>
          </a:xfrm>
          <a:prstGeom prst="roundRect">
            <a:avLst>
              <a:gd name="adj" fmla="val 2778"/>
            </a:avLst>
          </a:prstGeom>
          <a:ln>
            <a:noFill/>
          </a:ln>
          <a:effectLst/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DD0DD2ED-919D-0407-3696-4861703BBAF7}"/>
              </a:ext>
            </a:extLst>
          </p:cNvPr>
          <p:cNvSpPr txBox="1"/>
          <p:nvPr userDrawn="1"/>
        </p:nvSpPr>
        <p:spPr>
          <a:xfrm>
            <a:off x="7377112" y="1684049"/>
            <a:ext cx="34159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noProof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9" name="Group 1">
            <a:extLst>
              <a:ext uri="{FF2B5EF4-FFF2-40B4-BE49-F238E27FC236}">
                <a16:creationId xmlns:a16="http://schemas.microsoft.com/office/drawing/2014/main" id="{5255A9FA-7E61-B366-D42D-03E0D5A202CB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0" name="Retângulo: Cantos Arredondados 15">
              <a:extLst>
                <a:ext uri="{FF2B5EF4-FFF2-40B4-BE49-F238E27FC236}">
                  <a16:creationId xmlns:a16="http://schemas.microsoft.com/office/drawing/2014/main" id="{9A0ACCD8-E482-09A0-965C-063A8A28662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1" name="Gráfico 16">
              <a:extLst>
                <a:ext uri="{FF2B5EF4-FFF2-40B4-BE49-F238E27FC236}">
                  <a16:creationId xmlns:a16="http://schemas.microsoft.com/office/drawing/2014/main" id="{356EBB5D-2B2A-BF4A-585F-2EBB0F9BCDF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2" name="CaixaDeTexto 17">
              <a:extLst>
                <a:ext uri="{FF2B5EF4-FFF2-40B4-BE49-F238E27FC236}">
                  <a16:creationId xmlns:a16="http://schemas.microsoft.com/office/drawing/2014/main" id="{05E06D07-0466-F41B-0FB6-14B121D4E286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3" name="Graphic 14">
              <a:extLst>
                <a:ext uri="{FF2B5EF4-FFF2-40B4-BE49-F238E27FC236}">
                  <a16:creationId xmlns:a16="http://schemas.microsoft.com/office/drawing/2014/main" id="{BF32A216-6DA2-C503-2D61-3859CC1B3EA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051089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8">
            <a:extLst>
              <a:ext uri="{FF2B5EF4-FFF2-40B4-BE49-F238E27FC236}">
                <a16:creationId xmlns:a16="http://schemas.microsoft.com/office/drawing/2014/main" id="{2E3B557F-9F3D-250C-5586-2859954F5E8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aixaDeTexto 8">
            <a:extLst>
              <a:ext uri="{FF2B5EF4-FFF2-40B4-BE49-F238E27FC236}">
                <a16:creationId xmlns:a16="http://schemas.microsoft.com/office/drawing/2014/main" id="{9348CE52-99FD-59F6-FFA1-AE70755BFA6D}"/>
              </a:ext>
            </a:extLst>
          </p:cNvPr>
          <p:cNvSpPr txBox="1"/>
          <p:nvPr userDrawn="1"/>
        </p:nvSpPr>
        <p:spPr>
          <a:xfrm>
            <a:off x="126439" y="1412238"/>
            <a:ext cx="3989084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14" name="CaixaDeTexto 9">
            <a:extLst>
              <a:ext uri="{FF2B5EF4-FFF2-40B4-BE49-F238E27FC236}">
                <a16:creationId xmlns:a16="http://schemas.microsoft.com/office/drawing/2014/main" id="{C83B3F81-D144-4082-31C7-D64FE98E881E}"/>
              </a:ext>
            </a:extLst>
          </p:cNvPr>
          <p:cNvSpPr txBox="1"/>
          <p:nvPr userDrawn="1"/>
        </p:nvSpPr>
        <p:spPr>
          <a:xfrm>
            <a:off x="4115523" y="1412238"/>
            <a:ext cx="3989087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15" name="CaixaDeTexto 10">
            <a:extLst>
              <a:ext uri="{FF2B5EF4-FFF2-40B4-BE49-F238E27FC236}">
                <a16:creationId xmlns:a16="http://schemas.microsoft.com/office/drawing/2014/main" id="{739F1F9E-486A-6641-E384-13909AE28782}"/>
              </a:ext>
            </a:extLst>
          </p:cNvPr>
          <p:cNvSpPr txBox="1"/>
          <p:nvPr userDrawn="1"/>
        </p:nvSpPr>
        <p:spPr>
          <a:xfrm>
            <a:off x="8104610" y="1412238"/>
            <a:ext cx="3989087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66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16" name="Imagem 2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72771F01-EFBE-FCAA-33CC-AAAB3BBA740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519" y="911757"/>
            <a:ext cx="2108958" cy="2108958"/>
          </a:xfrm>
          <a:prstGeom prst="rect">
            <a:avLst/>
          </a:prstGeom>
        </p:spPr>
      </p:pic>
      <p:grpSp>
        <p:nvGrpSpPr>
          <p:cNvPr id="17" name="Group 1">
            <a:extLst>
              <a:ext uri="{FF2B5EF4-FFF2-40B4-BE49-F238E27FC236}">
                <a16:creationId xmlns:a16="http://schemas.microsoft.com/office/drawing/2014/main" id="{0165979B-F0C5-E11A-973F-17ACE1E8585C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8" name="Retângulo: Cantos Arredondados 15">
              <a:extLst>
                <a:ext uri="{FF2B5EF4-FFF2-40B4-BE49-F238E27FC236}">
                  <a16:creationId xmlns:a16="http://schemas.microsoft.com/office/drawing/2014/main" id="{D60984A7-18AB-14D1-5558-A954138BE25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9" name="Gráfico 16">
              <a:extLst>
                <a:ext uri="{FF2B5EF4-FFF2-40B4-BE49-F238E27FC236}">
                  <a16:creationId xmlns:a16="http://schemas.microsoft.com/office/drawing/2014/main" id="{1FF6295C-DF9F-1CFC-B1BD-02D84FCFC0C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20" name="CaixaDeTexto 17">
              <a:extLst>
                <a:ext uri="{FF2B5EF4-FFF2-40B4-BE49-F238E27FC236}">
                  <a16:creationId xmlns:a16="http://schemas.microsoft.com/office/drawing/2014/main" id="{AFFDD91B-C3B5-9197-2D84-047F4E280AE4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21" name="Graphic 14">
              <a:extLst>
                <a:ext uri="{FF2B5EF4-FFF2-40B4-BE49-F238E27FC236}">
                  <a16:creationId xmlns:a16="http://schemas.microsoft.com/office/drawing/2014/main" id="{6E64199E-4922-F5BD-AD6A-40C42E6CFCD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197053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3">
            <a:extLst>
              <a:ext uri="{FF2B5EF4-FFF2-40B4-BE49-F238E27FC236}">
                <a16:creationId xmlns:a16="http://schemas.microsoft.com/office/drawing/2014/main" id="{6232F680-7377-0AA9-0B76-50DCEACD1B8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5232766E-0365-3EBC-0BCC-0F67A453422E}"/>
              </a:ext>
            </a:extLst>
          </p:cNvPr>
          <p:cNvSpPr txBox="1"/>
          <p:nvPr userDrawn="1"/>
        </p:nvSpPr>
        <p:spPr>
          <a:xfrm>
            <a:off x="-927100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9" name="CaixaDeTexto 9">
            <a:extLst>
              <a:ext uri="{FF2B5EF4-FFF2-40B4-BE49-F238E27FC236}">
                <a16:creationId xmlns:a16="http://schemas.microsoft.com/office/drawing/2014/main" id="{F74A6411-2353-1A46-A78F-5EB4FEB81F68}"/>
              </a:ext>
            </a:extLst>
          </p:cNvPr>
          <p:cNvSpPr txBox="1"/>
          <p:nvPr userDrawn="1"/>
        </p:nvSpPr>
        <p:spPr>
          <a:xfrm>
            <a:off x="3923476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10" name="CaixaDeTexto 10">
            <a:extLst>
              <a:ext uri="{FF2B5EF4-FFF2-40B4-BE49-F238E27FC236}">
                <a16:creationId xmlns:a16="http://schemas.microsoft.com/office/drawing/2014/main" id="{5B4B4734-2C45-37F4-26FD-886A7313820B}"/>
              </a:ext>
            </a:extLst>
          </p:cNvPr>
          <p:cNvSpPr txBox="1"/>
          <p:nvPr userDrawn="1"/>
        </p:nvSpPr>
        <p:spPr>
          <a:xfrm>
            <a:off x="8774052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0270885D-B27A-8A2A-11D3-8DDD446F2D22}"/>
              </a:ext>
            </a:extLst>
          </p:cNvPr>
          <p:cNvGrpSpPr/>
          <p:nvPr userDrawn="1"/>
        </p:nvGrpSpPr>
        <p:grpSpPr>
          <a:xfrm>
            <a:off x="4727939" y="1510390"/>
            <a:ext cx="2736120" cy="2736117"/>
            <a:chOff x="1259629" y="1800227"/>
            <a:chExt cx="1791476" cy="1791474"/>
          </a:xfrm>
        </p:grpSpPr>
        <p:sp>
          <p:nvSpPr>
            <p:cNvPr id="20" name="Elipse 19">
              <a:extLst>
                <a:ext uri="{FF2B5EF4-FFF2-40B4-BE49-F238E27FC236}">
                  <a16:creationId xmlns:a16="http://schemas.microsoft.com/office/drawing/2014/main" id="{D2DF9587-1412-9C01-BC6C-E836645A09ED}"/>
                </a:ext>
              </a:extLst>
            </p:cNvPr>
            <p:cNvSpPr/>
            <p:nvPr userDrawn="1"/>
          </p:nvSpPr>
          <p:spPr>
            <a:xfrm>
              <a:off x="1259629" y="1800227"/>
              <a:ext cx="1791476" cy="1791474"/>
            </a:xfrm>
            <a:prstGeom prst="ellipse">
              <a:avLst/>
            </a:prstGeom>
            <a:solidFill>
              <a:srgbClr val="8C333A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22" name="Elipse 21">
              <a:extLst>
                <a:ext uri="{FF2B5EF4-FFF2-40B4-BE49-F238E27FC236}">
                  <a16:creationId xmlns:a16="http://schemas.microsoft.com/office/drawing/2014/main" id="{71E3A4DF-A5B6-7249-1390-CEEFBD69ACD3}"/>
                </a:ext>
              </a:extLst>
            </p:cNvPr>
            <p:cNvSpPr/>
            <p:nvPr userDrawn="1"/>
          </p:nvSpPr>
          <p:spPr>
            <a:xfrm>
              <a:off x="1404148" y="1944744"/>
              <a:ext cx="1502435" cy="1502436"/>
            </a:xfrm>
            <a:prstGeom prst="ellipse">
              <a:avLst/>
            </a:prstGeom>
            <a:solidFill>
              <a:srgbClr val="8C333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</p:grpSp>
      <p:pic>
        <p:nvPicPr>
          <p:cNvPr id="23" name="Imagem 22">
            <a:extLst>
              <a:ext uri="{FF2B5EF4-FFF2-40B4-BE49-F238E27FC236}">
                <a16:creationId xmlns:a16="http://schemas.microsoft.com/office/drawing/2014/main" id="{225FF012-6813-4C1A-0BD7-81E4D7030A4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8" r="25288"/>
          <a:stretch/>
        </p:blipFill>
        <p:spPr>
          <a:xfrm>
            <a:off x="4959353" y="969428"/>
            <a:ext cx="2273288" cy="3065496"/>
          </a:xfrm>
          <a:custGeom>
            <a:avLst/>
            <a:gdLst>
              <a:gd name="connsiteX0" fmla="*/ 982120 w 2273288"/>
              <a:gd name="connsiteY0" fmla="*/ 0 h 3065496"/>
              <a:gd name="connsiteX1" fmla="*/ 1291168 w 2273288"/>
              <a:gd name="connsiteY1" fmla="*/ 0 h 3065496"/>
              <a:gd name="connsiteX2" fmla="*/ 1365718 w 2273288"/>
              <a:gd name="connsiteY2" fmla="*/ 11378 h 3065496"/>
              <a:gd name="connsiteX3" fmla="*/ 2273288 w 2273288"/>
              <a:gd name="connsiteY3" fmla="*/ 1124929 h 3065496"/>
              <a:gd name="connsiteX4" fmla="*/ 2273288 w 2273288"/>
              <a:gd name="connsiteY4" fmla="*/ 1928852 h 3065496"/>
              <a:gd name="connsiteX5" fmla="*/ 1136644 w 2273288"/>
              <a:gd name="connsiteY5" fmla="*/ 3065496 h 3065496"/>
              <a:gd name="connsiteX6" fmla="*/ 0 w 2273288"/>
              <a:gd name="connsiteY6" fmla="*/ 1928852 h 3065496"/>
              <a:gd name="connsiteX7" fmla="*/ 0 w 2273288"/>
              <a:gd name="connsiteY7" fmla="*/ 1124929 h 3065496"/>
              <a:gd name="connsiteX8" fmla="*/ 907571 w 2273288"/>
              <a:gd name="connsiteY8" fmla="*/ 11378 h 3065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73288" h="3065496">
                <a:moveTo>
                  <a:pt x="982120" y="0"/>
                </a:moveTo>
                <a:lnTo>
                  <a:pt x="1291168" y="0"/>
                </a:lnTo>
                <a:lnTo>
                  <a:pt x="1365718" y="11378"/>
                </a:lnTo>
                <a:cubicBezTo>
                  <a:pt x="1883667" y="117366"/>
                  <a:pt x="2273288" y="575647"/>
                  <a:pt x="2273288" y="1124929"/>
                </a:cubicBezTo>
                <a:lnTo>
                  <a:pt x="2273288" y="1928852"/>
                </a:lnTo>
                <a:cubicBezTo>
                  <a:pt x="2273288" y="2556603"/>
                  <a:pt x="1764395" y="3065496"/>
                  <a:pt x="1136644" y="3065496"/>
                </a:cubicBezTo>
                <a:cubicBezTo>
                  <a:pt x="508893" y="3065496"/>
                  <a:pt x="0" y="2556603"/>
                  <a:pt x="0" y="1928852"/>
                </a:cubicBezTo>
                <a:lnTo>
                  <a:pt x="0" y="1124929"/>
                </a:lnTo>
                <a:cubicBezTo>
                  <a:pt x="0" y="575647"/>
                  <a:pt x="389621" y="117366"/>
                  <a:pt x="907571" y="11378"/>
                </a:cubicBezTo>
                <a:close/>
              </a:path>
            </a:pathLst>
          </a:custGeom>
        </p:spPr>
      </p:pic>
      <p:sp>
        <p:nvSpPr>
          <p:cNvPr id="24" name="CaixaDeTexto 23">
            <a:extLst>
              <a:ext uri="{FF2B5EF4-FFF2-40B4-BE49-F238E27FC236}">
                <a16:creationId xmlns:a16="http://schemas.microsoft.com/office/drawing/2014/main" id="{3E07FDDF-418F-7C56-8979-248E7C425F92}"/>
              </a:ext>
            </a:extLst>
          </p:cNvPr>
          <p:cNvSpPr txBox="1"/>
          <p:nvPr userDrawn="1"/>
        </p:nvSpPr>
        <p:spPr>
          <a:xfrm>
            <a:off x="4009534" y="4684433"/>
            <a:ext cx="41729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altLang="en-US" sz="4000" dirty="0">
                <a:solidFill>
                  <a:schemeClr val="bg1"/>
                </a:solidFill>
                <a:latin typeface="AMX Black" pitchFamily="2" charset="0"/>
                <a:cs typeface="+mn-ea"/>
              </a:rPr>
              <a:t>Alguma dúvida?​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083D485-96B4-CEBC-D5B5-C4746F1AC3D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319232E0-733A-FA3D-E68C-8D61E7EB8B94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464D8377-81BF-2E82-9DF9-5EA5DAC990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9C14D26D-AC5D-AD97-CF34-93E2482E9C7D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6" name="Graphic 14">
              <a:extLst>
                <a:ext uri="{FF2B5EF4-FFF2-40B4-BE49-F238E27FC236}">
                  <a16:creationId xmlns:a16="http://schemas.microsoft.com/office/drawing/2014/main" id="{4584FB70-292C-BA87-0489-0FFD5CA52BD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4701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D74D825-5CEB-E0C9-D28B-C88A46C63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2668ED87-FAD1-A4D5-CAD9-131318C5A0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2C75F43-6A7A-B43D-5D75-CE9D47373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E7E600F4-4095-1D44-2935-77F717BF8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C7C2D0F-57D8-9D5F-163A-EF71510DA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0164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DD4FA8-EEC4-0B9E-A850-034851F09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3F989EF-47AC-B8C3-2D6B-4952571C6A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9D87F12A-D7EC-0987-CF34-4F1F373ED8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330D80E-C6D2-07A3-F2CC-F63D18939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CF305AB7-AB38-FEAA-372D-76AE1F8F4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2CCA0877-5E08-AA20-6A67-ABF1008A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00221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0471E44-EAAA-4F6D-AD84-07BF9D194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26DCEBA-1043-E97B-017A-39F7B960A1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733479FA-498B-4FBD-AD31-6152CE54D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A913E15F-36D7-A3A9-B4F1-EE8FB90D70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92B2894E-E511-1DC2-F21B-6A99253191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9C7583E5-AB25-7A67-B655-499B0BD91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5ED100BE-DFF0-5918-554E-A91AE4907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E5DE48B7-CB61-9327-4C5B-96B1BC233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6117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F5BD875-0E04-62C6-E31C-C0666F17C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B0DF90B5-107A-6B8B-11DA-640E61720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3D979DF0-A76D-A7A9-F551-6925289E9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7A5F9699-7F0C-6319-5187-A99491647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666707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99B84545-DE65-04CA-009D-999860086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567D9EC1-6F54-0592-9EFE-3DDC3DF76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2C26530-7A55-7E40-21DB-1067F162A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6152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0C7151D-E90E-FAC0-D4A6-5EF4863C1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D3C8DC94-F199-EB28-2FDC-D1FA7BF6F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2D716C7-7C33-C468-4FE4-90803CE84E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2B91A520-9885-6545-7F00-F9475E222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816DC60-4E95-82EC-8473-8BAC01765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1ECAD87-3E32-E7E7-0C4B-EEEB7F42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982091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2AEBDD7-9B0F-4D9B-EF42-058683536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AA2263B0-92A7-550C-3B2C-E5C06B320C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5C3F4650-B91E-DBEF-FBC2-E8DDA968A9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90CD23D6-9079-9796-4D94-1A0CB5185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CBA15FA-6A4B-DBF6-E09F-FD0F25945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6A92FB5-4986-DF5D-D4D0-9DF1C9292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235631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2D74589-D00F-BDA9-6687-B92F54EBE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24EFE363-8E4B-DF88-6484-07F87AA071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1FDDD38-8417-F120-D036-720F6CCF5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CB160A9-35F0-0B3E-50F3-19DF7610A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2BA5CAE-0BC4-7618-644B-2A442DDE0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528794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77B19E57-29CE-3A97-412B-872B61DEDC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323DF2C3-C686-1B2E-82F7-C65103983A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2F7F5266-7D40-1C81-1677-9C7F01454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A0941-D85E-4125-BF01-CBAEB097B2A1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BB22C56-C02C-9286-2C15-2F3BF3E14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A4E83762-6FCA-13C9-AEB2-0EBD796B0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FB3C3-9A60-4FDA-AE5E-28F6DCE7A83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036445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údo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38200"/>
            <a:ext cx="12192000" cy="81814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90737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CONTEÚDO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3870543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Índice">
    <p:bg>
      <p:bgPr>
        <a:solidFill>
          <a:srgbClr val="FF7E79">
            <a:alpha val="3294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38200"/>
            <a:ext cx="12192000" cy="818147"/>
          </a:xfrm>
          <a:prstGeom prst="rect">
            <a:avLst/>
          </a:prstGeom>
          <a:solidFill>
            <a:srgbClr val="FF7E79">
              <a:alpha val="32941"/>
            </a:srgb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90737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ÍNDICE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32813410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tenção/Dica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ATENÇÃO/DICA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42391143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tividad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ATIVIDADE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31762024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Reflexão/Provocação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REFLEXÃO/PROVOCAÇÃO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37848543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ntrodução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INTRODUÇÃO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40172999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valiação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AVALIAÇÃO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13596192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ídeo"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tângulo 12"/>
          <p:cNvSpPr/>
          <p:nvPr/>
        </p:nvSpPr>
        <p:spPr>
          <a:xfrm>
            <a:off x="0" y="-818147"/>
            <a:ext cx="12192000" cy="81814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VÍDEO</a:t>
            </a:r>
          </a:p>
        </p:txBody>
      </p:sp>
      <p:sp>
        <p:nvSpPr>
          <p:cNvPr id="3" name="Retângulo 2"/>
          <p:cNvSpPr/>
          <p:nvPr/>
        </p:nvSpPr>
        <p:spPr>
          <a:xfrm>
            <a:off x="-3592286" y="0"/>
            <a:ext cx="3592286" cy="44017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/>
          <p:cNvSpPr txBox="1"/>
          <p:nvPr/>
        </p:nvSpPr>
        <p:spPr>
          <a:xfrm rot="16200000">
            <a:off x="-5121346" y="1715237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DG</a:t>
            </a:r>
          </a:p>
        </p:txBody>
      </p:sp>
      <p:sp>
        <p:nvSpPr>
          <p:cNvPr id="16" name="Retângulo 15"/>
          <p:cNvSpPr/>
          <p:nvPr/>
        </p:nvSpPr>
        <p:spPr>
          <a:xfrm>
            <a:off x="-3592286" y="4401784"/>
            <a:ext cx="3592286" cy="24562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7" name="CaixaDeTexto 16"/>
          <p:cNvSpPr txBox="1"/>
          <p:nvPr/>
        </p:nvSpPr>
        <p:spPr>
          <a:xfrm rot="16200000">
            <a:off x="-4163483" y="5212459"/>
            <a:ext cx="2065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accent6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WEB</a:t>
            </a:r>
          </a:p>
        </p:txBody>
      </p:sp>
      <p:sp>
        <p:nvSpPr>
          <p:cNvPr id="18" name="Retângulo 17"/>
          <p:cNvSpPr/>
          <p:nvPr/>
        </p:nvSpPr>
        <p:spPr>
          <a:xfrm>
            <a:off x="12192000" y="0"/>
            <a:ext cx="3592286" cy="68580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Retângulo 6"/>
          <p:cNvSpPr/>
          <p:nvPr/>
        </p:nvSpPr>
        <p:spPr>
          <a:xfrm>
            <a:off x="-3592286" y="-818148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0"/>
          <p:cNvSpPr/>
          <p:nvPr/>
        </p:nvSpPr>
        <p:spPr>
          <a:xfrm>
            <a:off x="12192000" y="-818147"/>
            <a:ext cx="3592286" cy="818147"/>
          </a:xfrm>
          <a:prstGeom prst="rect">
            <a:avLst/>
          </a:prstGeom>
          <a:solidFill>
            <a:srgbClr val="00002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/>
          <p:cNvSpPr txBox="1"/>
          <p:nvPr/>
        </p:nvSpPr>
        <p:spPr>
          <a:xfrm>
            <a:off x="-3429001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Equipe</a:t>
            </a:r>
          </a:p>
        </p:txBody>
      </p:sp>
      <p:sp>
        <p:nvSpPr>
          <p:cNvPr id="9" name="CaixaDeTexto 8"/>
          <p:cNvSpPr txBox="1"/>
          <p:nvPr/>
        </p:nvSpPr>
        <p:spPr>
          <a:xfrm>
            <a:off x="12355285" y="-578031"/>
            <a:ext cx="3265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>
                <a:solidFill>
                  <a:schemeClr val="bg1"/>
                </a:solidFill>
              </a:rPr>
              <a:t>Comentários para cliente</a:t>
            </a:r>
          </a:p>
        </p:txBody>
      </p:sp>
      <p:sp>
        <p:nvSpPr>
          <p:cNvPr id="15" name="CaixaDeTexto 14"/>
          <p:cNvSpPr txBox="1"/>
          <p:nvPr/>
        </p:nvSpPr>
        <p:spPr>
          <a:xfrm rot="5400000">
            <a:off x="13331896" y="2695352"/>
            <a:ext cx="3981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i="0">
                <a:solidFill>
                  <a:schemeClr val="bg2">
                    <a:lumMod val="90000"/>
                  </a:schemeClr>
                </a:solidFill>
                <a:latin typeface="Arial Black" panose="020B0A04020102020204" pitchFamily="34" charset="0"/>
                <a:cs typeface="Arial Black" panose="020B0A04020102020204" pitchFamily="34" charset="0"/>
              </a:rPr>
              <a:t>CLIENTE</a:t>
            </a:r>
          </a:p>
        </p:txBody>
      </p:sp>
    </p:spTree>
    <p:extLst>
      <p:ext uri="{BB962C8B-B14F-4D97-AF65-F5344CB8AC3E}">
        <p14:creationId xmlns:p14="http://schemas.microsoft.com/office/powerpoint/2010/main" val="37506460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23;p1"/>
          <p:cNvSpPr/>
          <p:nvPr/>
        </p:nvSpPr>
        <p:spPr>
          <a:xfrm>
            <a:off x="2001591" y="410855"/>
            <a:ext cx="10190409" cy="1678105"/>
          </a:xfrm>
          <a:prstGeom prst="rect">
            <a:avLst/>
          </a:prstGeom>
          <a:solidFill>
            <a:schemeClr val="lt1"/>
          </a:solidFill>
          <a:ln w="12700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/>
              <a:buNone/>
            </a:pPr>
            <a:endParaRPr sz="18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4" name="Google Shape;24;p1"/>
          <p:cNvSpPr txBox="1"/>
          <p:nvPr/>
        </p:nvSpPr>
        <p:spPr>
          <a:xfrm>
            <a:off x="2240225" y="0"/>
            <a:ext cx="9969235" cy="423565"/>
          </a:xfrm>
          <a:prstGeom prst="rect">
            <a:avLst/>
          </a:prstGeom>
          <a:solidFill>
            <a:srgbClr val="000023"/>
          </a:solidFill>
          <a:ln w="12700" cap="flat" cmpd="sng">
            <a:solidFill>
              <a:srgbClr val="424042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/>
              <a:buNone/>
            </a:pPr>
            <a:endParaRPr sz="18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" name="Google Shape;41;p1"/>
          <p:cNvSpPr/>
          <p:nvPr/>
        </p:nvSpPr>
        <p:spPr>
          <a:xfrm>
            <a:off x="0" y="0"/>
            <a:ext cx="2257685" cy="1761743"/>
          </a:xfrm>
          <a:prstGeom prst="rect">
            <a:avLst/>
          </a:prstGeom>
          <a:solidFill>
            <a:srgbClr val="4652E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" name="Retângulo 6"/>
          <p:cNvSpPr/>
          <p:nvPr/>
        </p:nvSpPr>
        <p:spPr>
          <a:xfrm>
            <a:off x="8850086" y="579612"/>
            <a:ext cx="3341914" cy="460885"/>
          </a:xfrm>
          <a:prstGeom prst="rect">
            <a:avLst/>
          </a:prstGeom>
          <a:solidFill>
            <a:srgbClr val="E0E0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Retângulo 7"/>
          <p:cNvSpPr/>
          <p:nvPr/>
        </p:nvSpPr>
        <p:spPr>
          <a:xfrm>
            <a:off x="8850086" y="1129470"/>
            <a:ext cx="3341914" cy="460885"/>
          </a:xfrm>
          <a:prstGeom prst="rect">
            <a:avLst/>
          </a:prstGeom>
          <a:solidFill>
            <a:srgbClr val="E0E0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Google Shape;22;p1"/>
          <p:cNvSpPr/>
          <p:nvPr/>
        </p:nvSpPr>
        <p:spPr>
          <a:xfrm>
            <a:off x="0" y="1761743"/>
            <a:ext cx="12192001" cy="419404"/>
          </a:xfrm>
          <a:prstGeom prst="rect">
            <a:avLst/>
          </a:prstGeom>
          <a:solidFill>
            <a:srgbClr val="000023"/>
          </a:solidFill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9" name="Google Shape;26;p1"/>
          <p:cNvSpPr txBox="1"/>
          <p:nvPr/>
        </p:nvSpPr>
        <p:spPr>
          <a:xfrm>
            <a:off x="2358723" y="16329"/>
            <a:ext cx="1822225" cy="385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"/>
              <a:buFont typeface="Verdana" panose="020B0604030504040204"/>
              <a:buNone/>
            </a:pPr>
            <a:r>
              <a:rPr lang="en-US" sz="1600" b="1" i="0" u="none" strike="noStrike" cap="none" err="1">
                <a:solidFill>
                  <a:schemeClr val="l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Informações</a:t>
            </a:r>
            <a:endParaRPr sz="1600" b="1" i="0" u="none" strike="noStrike" cap="none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" name="Google Shape;28;p1"/>
          <p:cNvSpPr txBox="1"/>
          <p:nvPr/>
        </p:nvSpPr>
        <p:spPr>
          <a:xfrm>
            <a:off x="2358722" y="451007"/>
            <a:ext cx="5893211" cy="1218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"/>
              <a:buFont typeface="Verdana" panose="020B0604030504040204"/>
              <a:buNone/>
            </a:pPr>
            <a:r>
              <a:rPr lang="en-US" sz="1600" b="1" err="1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Treinamento</a:t>
            </a:r>
            <a:r>
              <a:rPr lang="en-US" sz="1600" b="0" i="0" u="none" strike="noStrike" cap="none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:</a:t>
            </a:r>
          </a:p>
          <a:p>
            <a:pPr>
              <a:lnSpc>
                <a:spcPct val="150000"/>
              </a:lnSpc>
              <a:buClr>
                <a:schemeClr val="dk1"/>
              </a:buClr>
              <a:buSzPts val="250"/>
            </a:pPr>
            <a:r>
              <a:rPr lang="en-US" sz="1600" b="1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DI:                                           </a:t>
            </a:r>
            <a:r>
              <a:rPr lang="en-US" sz="1600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	</a:t>
            </a:r>
            <a:r>
              <a:rPr lang="en-US" sz="1600" b="1" i="0" u="none" strike="noStrike" cap="none" err="1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Revisado</a:t>
            </a:r>
            <a:r>
              <a:rPr lang="en-US" sz="1600" b="1" i="0" u="none" strike="noStrike" cap="none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por: </a:t>
            </a:r>
          </a:p>
          <a:p>
            <a:pPr lvl="0">
              <a:lnSpc>
                <a:spcPct val="150000"/>
              </a:lnSpc>
              <a:buClr>
                <a:schemeClr val="dk1"/>
              </a:buClr>
              <a:buSzPts val="250"/>
            </a:pPr>
            <a:r>
              <a:rPr lang="en-US" sz="1600" b="1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Data:</a:t>
            </a:r>
            <a:endParaRPr lang="en-US" sz="1600" b="1" i="0" u="none" strike="noStrike" cap="none">
              <a:solidFill>
                <a:srgbClr val="42404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1" name="Google Shape;28;p1"/>
          <p:cNvSpPr txBox="1"/>
          <p:nvPr/>
        </p:nvSpPr>
        <p:spPr>
          <a:xfrm>
            <a:off x="9007308" y="530625"/>
            <a:ext cx="1361010" cy="385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"/>
              <a:buFont typeface="Verdana" panose="020B0604030504040204"/>
              <a:buNone/>
            </a:pPr>
            <a:r>
              <a:rPr lang="en-US" sz="1600" b="1" i="0" u="none" strike="noStrike" cap="none" err="1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Versão</a:t>
            </a:r>
            <a:r>
              <a:rPr lang="en-US" sz="1600" b="1" i="0" u="none" strike="noStrike" cap="none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: </a:t>
            </a:r>
            <a:r>
              <a:rPr lang="en-US" sz="1600" i="0" u="none" strike="noStrike" cap="none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01</a:t>
            </a:r>
          </a:p>
        </p:txBody>
      </p:sp>
      <p:sp>
        <p:nvSpPr>
          <p:cNvPr id="12" name="Google Shape;28;p1"/>
          <p:cNvSpPr txBox="1"/>
          <p:nvPr/>
        </p:nvSpPr>
        <p:spPr>
          <a:xfrm>
            <a:off x="9007308" y="1111980"/>
            <a:ext cx="2429318" cy="385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"/>
              <a:buFont typeface="Verdana" panose="020B0604030504040204"/>
              <a:buNone/>
            </a:pPr>
            <a:r>
              <a:rPr lang="en-US" sz="1600" b="1" err="1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Solução</a:t>
            </a:r>
            <a:r>
              <a:rPr lang="en-US" sz="1600" b="1" i="0" u="none" strike="noStrike" cap="none">
                <a:solidFill>
                  <a:srgbClr val="42404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:</a:t>
            </a:r>
            <a:endParaRPr lang="en-US" sz="1600" i="0" u="none" strike="noStrike" cap="none">
              <a:solidFill>
                <a:srgbClr val="42404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17" name="Gráfico 16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69255" y="742526"/>
            <a:ext cx="1948203" cy="305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4481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ainel Ger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tângulo 44"/>
          <p:cNvSpPr/>
          <p:nvPr/>
        </p:nvSpPr>
        <p:spPr>
          <a:xfrm>
            <a:off x="0" y="4055056"/>
            <a:ext cx="8216900" cy="584775"/>
          </a:xfrm>
          <a:prstGeom prst="rect">
            <a:avLst/>
          </a:prstGeom>
          <a:solidFill>
            <a:srgbClr val="E0E0E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3" name="Retângulo 42"/>
          <p:cNvSpPr/>
          <p:nvPr/>
        </p:nvSpPr>
        <p:spPr>
          <a:xfrm>
            <a:off x="0" y="2242017"/>
            <a:ext cx="8216900" cy="584775"/>
          </a:xfrm>
          <a:prstGeom prst="rect">
            <a:avLst/>
          </a:prstGeom>
          <a:solidFill>
            <a:srgbClr val="E0E0E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4" name="Retângulo 43"/>
          <p:cNvSpPr/>
          <p:nvPr/>
        </p:nvSpPr>
        <p:spPr>
          <a:xfrm>
            <a:off x="0" y="3145324"/>
            <a:ext cx="8216900" cy="584775"/>
          </a:xfrm>
          <a:prstGeom prst="rect">
            <a:avLst/>
          </a:prstGeom>
          <a:solidFill>
            <a:srgbClr val="E0E0E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2" name="Retângulo 41"/>
          <p:cNvSpPr/>
          <p:nvPr/>
        </p:nvSpPr>
        <p:spPr>
          <a:xfrm>
            <a:off x="0" y="1335988"/>
            <a:ext cx="8216900" cy="584775"/>
          </a:xfrm>
          <a:prstGeom prst="rect">
            <a:avLst/>
          </a:prstGeom>
          <a:solidFill>
            <a:srgbClr val="E0E0E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/>
          <p:cNvSpPr txBox="1"/>
          <p:nvPr/>
        </p:nvSpPr>
        <p:spPr>
          <a:xfrm>
            <a:off x="787400" y="5731050"/>
            <a:ext cx="10363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/>
              <a:t>Pasta do Projeto:                                                                                                      </a:t>
            </a:r>
            <a:r>
              <a:rPr lang="pt-BR" sz="2000" b="0"/>
              <a:t>.</a:t>
            </a:r>
          </a:p>
        </p:txBody>
      </p:sp>
      <p:sp>
        <p:nvSpPr>
          <p:cNvPr id="17" name="Retângulo 16"/>
          <p:cNvSpPr/>
          <p:nvPr/>
        </p:nvSpPr>
        <p:spPr>
          <a:xfrm>
            <a:off x="-1" y="-818147"/>
            <a:ext cx="12192001" cy="818147"/>
          </a:xfrm>
          <a:prstGeom prst="rect">
            <a:avLst/>
          </a:prstGeom>
          <a:solidFill>
            <a:schemeClr val="bg2">
              <a:lumMod val="25000"/>
            </a:schemeClr>
          </a:solidFill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CaixaDeTexto 17"/>
          <p:cNvSpPr txBox="1"/>
          <p:nvPr/>
        </p:nvSpPr>
        <p:spPr>
          <a:xfrm>
            <a:off x="1959935" y="-640433"/>
            <a:ext cx="8272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b="1" i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PAINEL GERAL</a:t>
            </a:r>
          </a:p>
        </p:txBody>
      </p:sp>
      <p:sp>
        <p:nvSpPr>
          <p:cNvPr id="23" name="CaixaDeTexto 22"/>
          <p:cNvSpPr txBox="1"/>
          <p:nvPr/>
        </p:nvSpPr>
        <p:spPr>
          <a:xfrm>
            <a:off x="787400" y="1528764"/>
            <a:ext cx="106172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/>
              <a:t>Entregas: </a:t>
            </a:r>
            <a:r>
              <a:rPr lang="pt-BR" sz="2000" b="0">
                <a:solidFill>
                  <a:schemeClr val="bg1">
                    <a:lumMod val="75000"/>
                  </a:schemeClr>
                </a:solidFill>
              </a:rPr>
              <a:t>                                                                                                                          </a:t>
            </a:r>
            <a:r>
              <a:rPr lang="pt-BR" sz="2000" b="0"/>
              <a:t>. </a:t>
            </a:r>
          </a:p>
          <a:p>
            <a:endParaRPr lang="pt-BR" sz="2000" b="0"/>
          </a:p>
          <a:p>
            <a:endParaRPr lang="pt-BR" sz="2000" b="0"/>
          </a:p>
          <a:p>
            <a:r>
              <a:rPr lang="pt-BR" sz="2000" b="1"/>
              <a:t>Materiais Complementares:                                                                             </a:t>
            </a:r>
            <a:r>
              <a:rPr lang="pt-BR" sz="2000" b="0"/>
              <a:t>. </a:t>
            </a:r>
          </a:p>
          <a:p>
            <a:endParaRPr lang="pt-BR" sz="2000" b="0"/>
          </a:p>
          <a:p>
            <a:endParaRPr lang="pt-BR" sz="2000" b="1"/>
          </a:p>
          <a:p>
            <a:r>
              <a:rPr lang="pt-BR" sz="2000" b="1"/>
              <a:t>Atividades Externas:                                                                                              </a:t>
            </a:r>
            <a:r>
              <a:rPr lang="pt-BR" sz="2000" b="0"/>
              <a:t>. </a:t>
            </a:r>
          </a:p>
          <a:p>
            <a:endParaRPr lang="pt-BR" sz="2000" b="0"/>
          </a:p>
          <a:p>
            <a:endParaRPr lang="pt-BR" sz="2000" b="0"/>
          </a:p>
          <a:p>
            <a:r>
              <a:rPr lang="pt-BR" sz="2000" b="1"/>
              <a:t>Materiais Gráficos:                                                                                                 </a:t>
            </a:r>
            <a:r>
              <a:rPr lang="pt-BR" sz="2000" b="0"/>
              <a:t>. </a:t>
            </a:r>
          </a:p>
        </p:txBody>
      </p:sp>
      <p:sp>
        <p:nvSpPr>
          <p:cNvPr id="41" name="CaixaDeTexto 40"/>
          <p:cNvSpPr txBox="1"/>
          <p:nvPr/>
        </p:nvSpPr>
        <p:spPr>
          <a:xfrm>
            <a:off x="787400" y="345412"/>
            <a:ext cx="10363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/>
              <a:t>Projeto:                                                                                                         </a:t>
            </a:r>
            <a:r>
              <a:rPr lang="pt-BR" sz="2000" b="0">
                <a:solidFill>
                  <a:schemeClr val="tx1"/>
                </a:solidFill>
              </a:rPr>
              <a:t>.</a:t>
            </a:r>
            <a:endParaRPr lang="pt-BR" sz="3200" b="0">
              <a:solidFill>
                <a:schemeClr val="tx1"/>
              </a:solidFill>
            </a:endParaRPr>
          </a:p>
        </p:txBody>
      </p:sp>
      <p:sp>
        <p:nvSpPr>
          <p:cNvPr id="47" name="Google Shape;22;p1"/>
          <p:cNvSpPr/>
          <p:nvPr/>
        </p:nvSpPr>
        <p:spPr>
          <a:xfrm>
            <a:off x="0" y="6457890"/>
            <a:ext cx="12192001" cy="400110"/>
          </a:xfrm>
          <a:prstGeom prst="rect">
            <a:avLst/>
          </a:prstGeom>
          <a:solidFill>
            <a:srgbClr val="000023"/>
          </a:solidFill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cxnSp>
        <p:nvCxnSpPr>
          <p:cNvPr id="49" name="Conector Reto 48"/>
          <p:cNvCxnSpPr>
            <a:cxnSpLocks/>
          </p:cNvCxnSpPr>
          <p:nvPr/>
        </p:nvCxnSpPr>
        <p:spPr>
          <a:xfrm>
            <a:off x="2057400" y="1804225"/>
            <a:ext cx="59436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Conector Reto 49"/>
          <p:cNvCxnSpPr>
            <a:cxnSpLocks/>
          </p:cNvCxnSpPr>
          <p:nvPr/>
        </p:nvCxnSpPr>
        <p:spPr>
          <a:xfrm>
            <a:off x="4165600" y="2724555"/>
            <a:ext cx="38354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Conector Reto 52"/>
          <p:cNvCxnSpPr>
            <a:cxnSpLocks/>
          </p:cNvCxnSpPr>
          <p:nvPr/>
        </p:nvCxnSpPr>
        <p:spPr>
          <a:xfrm>
            <a:off x="3302000" y="3627862"/>
            <a:ext cx="4699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onector Reto 54"/>
          <p:cNvCxnSpPr>
            <a:cxnSpLocks/>
          </p:cNvCxnSpPr>
          <p:nvPr/>
        </p:nvCxnSpPr>
        <p:spPr>
          <a:xfrm>
            <a:off x="3145971" y="4546463"/>
            <a:ext cx="4855029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Conector Reto 59"/>
          <p:cNvCxnSpPr>
            <a:cxnSpLocks/>
          </p:cNvCxnSpPr>
          <p:nvPr/>
        </p:nvCxnSpPr>
        <p:spPr>
          <a:xfrm>
            <a:off x="2362200" y="828587"/>
            <a:ext cx="84709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ector Reto 61"/>
          <p:cNvCxnSpPr>
            <a:cxnSpLocks/>
          </p:cNvCxnSpPr>
          <p:nvPr/>
        </p:nvCxnSpPr>
        <p:spPr>
          <a:xfrm>
            <a:off x="2895600" y="6031374"/>
            <a:ext cx="5127172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/>
          <p:cNvSpPr txBox="1"/>
          <p:nvPr/>
        </p:nvSpPr>
        <p:spPr>
          <a:xfrm>
            <a:off x="787400" y="5077001"/>
            <a:ext cx="73406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b="1"/>
              <a:t>Será necessário gerar QR CODE?      </a:t>
            </a:r>
            <a:r>
              <a:rPr lang="pt-BR" sz="2000" b="0"/>
              <a:t>(    ) Sim.       (    ) Não.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6ADFD3A3-655B-491A-ADED-B56DA16FCC28}"/>
              </a:ext>
            </a:extLst>
          </p:cNvPr>
          <p:cNvSpPr txBox="1"/>
          <p:nvPr userDrawn="1"/>
        </p:nvSpPr>
        <p:spPr>
          <a:xfrm>
            <a:off x="787400" y="1313192"/>
            <a:ext cx="61023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400" b="0"/>
              <a:t>(Teams, Online, PPT, APP...)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6F085549-DDDD-A83E-86D6-22AEAC131A9C}"/>
              </a:ext>
            </a:extLst>
          </p:cNvPr>
          <p:cNvSpPr txBox="1"/>
          <p:nvPr userDrawn="1"/>
        </p:nvSpPr>
        <p:spPr>
          <a:xfrm>
            <a:off x="787400" y="2224043"/>
            <a:ext cx="61023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400" b="0"/>
              <a:t>(PDF, Manual, Infográfico...)</a:t>
            </a:r>
            <a:endParaRPr lang="pt-BR" sz="1400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1403F687-5733-4C5E-949B-88635422D0DE}"/>
              </a:ext>
            </a:extLst>
          </p:cNvPr>
          <p:cNvSpPr txBox="1"/>
          <p:nvPr userDrawn="1"/>
        </p:nvSpPr>
        <p:spPr>
          <a:xfrm>
            <a:off x="787400" y="3129935"/>
            <a:ext cx="61023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400" b="0"/>
              <a:t>(Miro, Kahoot, Wordwall...)</a:t>
            </a:r>
            <a:endParaRPr lang="pt-BR" sz="1400"/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599CEF26-8DA2-0824-8074-9FD0087BA844}"/>
              </a:ext>
            </a:extLst>
          </p:cNvPr>
          <p:cNvSpPr txBox="1"/>
          <p:nvPr userDrawn="1"/>
        </p:nvSpPr>
        <p:spPr>
          <a:xfrm>
            <a:off x="787400" y="4042644"/>
            <a:ext cx="61023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400" b="0"/>
              <a:t>(Figurinhas, Filtros, Cartas...)</a:t>
            </a:r>
            <a:endParaRPr lang="pt-BR" sz="1400"/>
          </a:p>
        </p:txBody>
      </p:sp>
      <p:sp>
        <p:nvSpPr>
          <p:cNvPr id="30" name="Retângulo 29">
            <a:extLst>
              <a:ext uri="{FF2B5EF4-FFF2-40B4-BE49-F238E27FC236}">
                <a16:creationId xmlns:a16="http://schemas.microsoft.com/office/drawing/2014/main" id="{D4B2A429-2BA0-2C7A-6382-CD946BB0A65C}"/>
              </a:ext>
            </a:extLst>
          </p:cNvPr>
          <p:cNvSpPr/>
          <p:nvPr userDrawn="1"/>
        </p:nvSpPr>
        <p:spPr>
          <a:xfrm>
            <a:off x="8483600" y="1315550"/>
            <a:ext cx="3708400" cy="4772114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2282D099-86AF-7246-1226-9CC43D77117D}"/>
              </a:ext>
            </a:extLst>
          </p:cNvPr>
          <p:cNvSpPr txBox="1"/>
          <p:nvPr userDrawn="1"/>
        </p:nvSpPr>
        <p:spPr>
          <a:xfrm>
            <a:off x="8763000" y="1511547"/>
            <a:ext cx="3708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>
                <a:solidFill>
                  <a:schemeClr val="tx1"/>
                </a:solidFill>
              </a:rPr>
              <a:t>Capas/Templates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BEAC49CE-77E7-BBC9-A753-25219BD9A8DE}"/>
              </a:ext>
            </a:extLst>
          </p:cNvPr>
          <p:cNvSpPr txBox="1"/>
          <p:nvPr userDrawn="1"/>
        </p:nvSpPr>
        <p:spPr>
          <a:xfrm>
            <a:off x="8763000" y="2158520"/>
            <a:ext cx="31877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800" b="0"/>
              <a:t>(    ) Comunicação Vertical.</a:t>
            </a:r>
          </a:p>
          <a:p>
            <a:r>
              <a:rPr lang="pt-BR" sz="1800" b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800" b="0"/>
              <a:t>(    ) Estratégia.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800" b="0"/>
              <a:t>(    ) WhatsApp.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800" b="0"/>
              <a:t>(    ) Fusion.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800" b="0"/>
              <a:t>(    ) TAD.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800" b="0"/>
              <a:t>(    ) APP.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800" b="0"/>
              <a:t>(    ) Vídeo.</a:t>
            </a:r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437229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ítulo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89BC54-1CDC-4473-9720-F58E1E464D2A}" type="datetimeFigureOut">
              <a:rPr lang="pt-BR" smtClean="0"/>
              <a:t>12/06/2026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3682030-28A4-485C-A222-4952DDFF562A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74143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2918563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">
            <a:extLst>
              <a:ext uri="{FF2B5EF4-FFF2-40B4-BE49-F238E27FC236}">
                <a16:creationId xmlns:a16="http://schemas.microsoft.com/office/drawing/2014/main" id="{02BF8315-2B26-09F1-D2F8-29A8B1B84E6E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8" name="Retângulo: Cantos Arredondados 15">
              <a:extLst>
                <a:ext uri="{FF2B5EF4-FFF2-40B4-BE49-F238E27FC236}">
                  <a16:creationId xmlns:a16="http://schemas.microsoft.com/office/drawing/2014/main" id="{26DE2787-9F48-CB66-E4A0-BC4BCF4D868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9" name="Gráfico 16">
              <a:extLst>
                <a:ext uri="{FF2B5EF4-FFF2-40B4-BE49-F238E27FC236}">
                  <a16:creationId xmlns:a16="http://schemas.microsoft.com/office/drawing/2014/main" id="{E0449A67-7609-318F-72F7-957EAD7C490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0" name="CaixaDeTexto 17">
              <a:extLst>
                <a:ext uri="{FF2B5EF4-FFF2-40B4-BE49-F238E27FC236}">
                  <a16:creationId xmlns:a16="http://schemas.microsoft.com/office/drawing/2014/main" id="{18639B0E-ABE2-4DB0-826D-4E660135E482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1" name="Graphic 14">
              <a:extLst>
                <a:ext uri="{FF2B5EF4-FFF2-40B4-BE49-F238E27FC236}">
                  <a16:creationId xmlns:a16="http://schemas.microsoft.com/office/drawing/2014/main" id="{D867E6D5-86E6-409C-A361-94BB6B31299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85336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89B44F41-7D03-78B7-3DDC-EB8CCEFCA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4D45883F-B574-B858-72BA-8C603BAE70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E07C1D4-AA3A-F1C2-7625-D65648207A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2EA0941-D85E-4125-BF01-CBAEB097B2A1}" type="datetimeFigureOut">
              <a:rPr lang="pt-BR" smtClean="0"/>
              <a:pPr/>
              <a:t>12/06/2026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538EC62-9925-144C-1668-98592B9F27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1E4C48D-4FFB-7DDA-99B9-DBC3C8DB3C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E6BFB3C3-9A60-4FDA-AE5E-28F6DCE7A834}" type="slidenum">
              <a:rPr lang="pt-BR" smtClean="0"/>
              <a:pPr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45217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60" r:id="rId3"/>
    <p:sldLayoutId id="2147483663" r:id="rId4"/>
    <p:sldLayoutId id="2147483664" r:id="rId5"/>
    <p:sldLayoutId id="2147483650" r:id="rId6"/>
    <p:sldLayoutId id="2147483665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  <p:sldLayoutId id="2147483658" r:id="rId15"/>
    <p:sldLayoutId id="2147483659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Calibri" panose="020F0502020204030204" pitchFamily="34" charset="0"/>
          <a:ea typeface="+mj-ea"/>
          <a:cs typeface="Calibri" panose="020F050202020403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28213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2" r:id="rId11"/>
    <p:sldLayoutId id="2147483693" r:id="rId12"/>
    <p:sldLayoutId id="214748369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7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svg"/><Relationship Id="rId5" Type="http://schemas.openxmlformats.org/officeDocument/2006/relationships/image" Target="../media/image30.svg"/><Relationship Id="rId4" Type="http://schemas.openxmlformats.org/officeDocument/2006/relationships/image" Target="../media/image29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svg"/><Relationship Id="rId5" Type="http://schemas.openxmlformats.org/officeDocument/2006/relationships/image" Target="../media/image31.svg"/><Relationship Id="rId4" Type="http://schemas.openxmlformats.org/officeDocument/2006/relationships/image" Target="../media/image30.sv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5.png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9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aro.com.br/mapa-de-cobertura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emf"/><Relationship Id="rId4" Type="http://schemas.openxmlformats.org/officeDocument/2006/relationships/oleObject" Target="../embeddings/oleObject2.bin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manualslib.com/manual/4109607/Zte-G5ts.html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minhaclaroempresas.claro.com.br/" TargetMode="External"/><Relationship Id="rId2" Type="http://schemas.openxmlformats.org/officeDocument/2006/relationships/hyperlink" Target="http://consumo.claro.com.br/" TargetMode="Externa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2.png"/><Relationship Id="rId4" Type="http://schemas.openxmlformats.org/officeDocument/2006/relationships/notesSlide" Target="../notesSlides/notesSlide2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683A7C15-DB9B-07ED-C236-B0CF27A1BCB6}"/>
              </a:ext>
            </a:extLst>
          </p:cNvPr>
          <p:cNvSpPr/>
          <p:nvPr/>
        </p:nvSpPr>
        <p:spPr>
          <a:xfrm>
            <a:off x="382137" y="696036"/>
            <a:ext cx="11450472" cy="211540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000" b="1" dirty="0">
                <a:solidFill>
                  <a:schemeClr val="tx1"/>
                </a:solidFill>
              </a:rPr>
              <a:t>ATENÇÃO FACILITADOR!</a:t>
            </a:r>
          </a:p>
          <a:p>
            <a:pPr algn="ctr"/>
            <a:r>
              <a:rPr lang="pt-BR" sz="2000" dirty="0">
                <a:solidFill>
                  <a:schemeClr val="tx1"/>
                </a:solidFill>
              </a:rPr>
              <a:t>AO FINAL DO PROJETO FOI ADICIONADO SLIDE COM INFORMAÇÕES SOBRE O INSTAGRAM DO TREINAMENTO COMERCIAL.</a:t>
            </a:r>
          </a:p>
          <a:p>
            <a:pPr algn="ctr"/>
            <a:r>
              <a:rPr lang="pt-BR" sz="2000" dirty="0">
                <a:solidFill>
                  <a:schemeClr val="tx1"/>
                </a:solidFill>
              </a:rPr>
              <a:t>CASO NÃO TENHA ABORDADO O TEMA “INSTITUCIONAL” DA TRILHA, SELECIONE</a:t>
            </a:r>
            <a:br>
              <a:rPr lang="pt-BR" sz="2000" dirty="0">
                <a:solidFill>
                  <a:schemeClr val="tx1"/>
                </a:solidFill>
              </a:rPr>
            </a:br>
            <a:r>
              <a:rPr lang="pt-BR" sz="2000" dirty="0">
                <a:solidFill>
                  <a:schemeClr val="tx1"/>
                </a:solidFill>
              </a:rPr>
              <a:t> “NÃO OCULTAR SLIDE” PARA DEIXAR O CONTEÚDO DO SLIDE VISÍVEL.</a:t>
            </a:r>
          </a:p>
        </p:txBody>
      </p:sp>
    </p:spTree>
    <p:extLst>
      <p:ext uri="{BB962C8B-B14F-4D97-AF65-F5344CB8AC3E}">
        <p14:creationId xmlns:p14="http://schemas.microsoft.com/office/powerpoint/2010/main" val="236134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3B7F3C-7660-F79E-0565-530E10AEF7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Gráfico 6">
            <a:extLst>
              <a:ext uri="{FF2B5EF4-FFF2-40B4-BE49-F238E27FC236}">
                <a16:creationId xmlns:a16="http://schemas.microsoft.com/office/drawing/2014/main" id="{F7B9B915-6900-8DDD-4746-C4840AA19F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30025" y="601973"/>
            <a:ext cx="1819275" cy="990600"/>
          </a:xfrm>
          <a:prstGeom prst="rect">
            <a:avLst/>
          </a:prstGeom>
        </p:spPr>
      </p:pic>
      <p:pic>
        <p:nvPicPr>
          <p:cNvPr id="8" name="Imagem 7" descr="Homem falando no celular&#10;&#10;O conteúdo gerado por IA pode estar incorreto.">
            <a:extLst>
              <a:ext uri="{FF2B5EF4-FFF2-40B4-BE49-F238E27FC236}">
                <a16:creationId xmlns:a16="http://schemas.microsoft.com/office/drawing/2014/main" id="{055E082A-0365-E0CE-0229-92CACAB236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16" t="3018" r="23734" b="14772"/>
          <a:stretch>
            <a:fillRect/>
          </a:stretch>
        </p:blipFill>
        <p:spPr>
          <a:xfrm>
            <a:off x="0" y="1"/>
            <a:ext cx="8249300" cy="68580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1BD39B9D-D4EE-C303-7C27-E82AC057E99F}"/>
              </a:ext>
            </a:extLst>
          </p:cNvPr>
          <p:cNvSpPr txBox="1"/>
          <p:nvPr/>
        </p:nvSpPr>
        <p:spPr>
          <a:xfrm>
            <a:off x="5657656" y="2921168"/>
            <a:ext cx="56580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000" dirty="0">
                <a:solidFill>
                  <a:schemeClr val="bg1"/>
                </a:solidFill>
                <a:latin typeface="AMX Black" pitchFamily="2" charset="0"/>
              </a:rPr>
              <a:t>Internet Móvel</a:t>
            </a:r>
            <a:endParaRPr lang="pt-BR" sz="6000" noProof="0" dirty="0">
              <a:solidFill>
                <a:schemeClr val="bg1"/>
              </a:solidFill>
              <a:highlight>
                <a:srgbClr val="FFFF00"/>
              </a:highlight>
              <a:latin typeface="AMX Black" pitchFamily="2" charset="0"/>
            </a:endParaRPr>
          </a:p>
        </p:txBody>
      </p:sp>
      <p:pic>
        <p:nvPicPr>
          <p:cNvPr id="4" name="Graphic 12">
            <a:extLst>
              <a:ext uri="{FF2B5EF4-FFF2-40B4-BE49-F238E27FC236}">
                <a16:creationId xmlns:a16="http://schemas.microsoft.com/office/drawing/2014/main" id="{BCEE3506-3566-4BD7-1A61-54E5FF541E4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0025" y="5403559"/>
            <a:ext cx="1482273" cy="56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64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EBEFF-C9E6-1C75-4242-CAFFF7294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DCABBF07-4730-3298-48B5-5107F64FCF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33" r="503"/>
          <a:stretch/>
        </p:blipFill>
        <p:spPr>
          <a:xfrm>
            <a:off x="-2" y="0"/>
            <a:ext cx="8641082" cy="6858000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155E2342-80A1-B3C8-A1C6-A598A788C526}"/>
              </a:ext>
            </a:extLst>
          </p:cNvPr>
          <p:cNvSpPr/>
          <p:nvPr/>
        </p:nvSpPr>
        <p:spPr>
          <a:xfrm>
            <a:off x="2583180" y="0"/>
            <a:ext cx="960882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0C41CE3D-1DA8-F5E8-327D-9E5C131D78E3}"/>
              </a:ext>
            </a:extLst>
          </p:cNvPr>
          <p:cNvSpPr txBox="1"/>
          <p:nvPr/>
        </p:nvSpPr>
        <p:spPr>
          <a:xfrm>
            <a:off x="7391692" y="3574092"/>
            <a:ext cx="4710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>
                <a:solidFill>
                  <a:schemeClr val="bg1"/>
                </a:solidFill>
                <a:latin typeface="AMX Medium" pitchFamily="2" charset="0"/>
              </a:rPr>
              <a:t>Sejam bem-vindos!​</a:t>
            </a:r>
            <a:endParaRPr lang="pt-BR" sz="2800">
              <a:solidFill>
                <a:schemeClr val="bg1"/>
              </a:solidFill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2AAE08F3-2E60-ED98-BBF2-2A94506493A9}"/>
              </a:ext>
            </a:extLst>
          </p:cNvPr>
          <p:cNvSpPr txBox="1"/>
          <p:nvPr/>
        </p:nvSpPr>
        <p:spPr>
          <a:xfrm>
            <a:off x="7391692" y="2699133"/>
            <a:ext cx="35720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>
                <a:solidFill>
                  <a:schemeClr val="bg1"/>
                </a:solidFill>
                <a:latin typeface="AMX Black" pitchFamily="2" charset="0"/>
              </a:rPr>
              <a:t>Olá turma!</a:t>
            </a:r>
          </a:p>
        </p:txBody>
      </p:sp>
      <p:grpSp>
        <p:nvGrpSpPr>
          <p:cNvPr id="4" name="Group 1">
            <a:extLst>
              <a:ext uri="{FF2B5EF4-FFF2-40B4-BE49-F238E27FC236}">
                <a16:creationId xmlns:a16="http://schemas.microsoft.com/office/drawing/2014/main" id="{DAE5007E-B811-E636-4E94-21D67F8FD8A0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9" name="Retângulo: Cantos Arredondados 15">
              <a:extLst>
                <a:ext uri="{FF2B5EF4-FFF2-40B4-BE49-F238E27FC236}">
                  <a16:creationId xmlns:a16="http://schemas.microsoft.com/office/drawing/2014/main" id="{91B786AA-A19F-8093-1EE1-0FA9D696D99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0" name="Gráfico 16">
              <a:extLst>
                <a:ext uri="{FF2B5EF4-FFF2-40B4-BE49-F238E27FC236}">
                  <a16:creationId xmlns:a16="http://schemas.microsoft.com/office/drawing/2014/main" id="{8AEC8CEF-8416-C731-D053-F9CEE8D7F7A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1" name="CaixaDeTexto 17">
              <a:extLst>
                <a:ext uri="{FF2B5EF4-FFF2-40B4-BE49-F238E27FC236}">
                  <a16:creationId xmlns:a16="http://schemas.microsoft.com/office/drawing/2014/main" id="{3AA39573-83A1-CCCC-4D95-2ABA6C00027D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2" name="Graphic 14">
              <a:extLst>
                <a:ext uri="{FF2B5EF4-FFF2-40B4-BE49-F238E27FC236}">
                  <a16:creationId xmlns:a16="http://schemas.microsoft.com/office/drawing/2014/main" id="{4AA3F4B8-BFDA-761B-1E5C-0A13C5DDB2E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78549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B2A8F8-1282-4C27-65B3-4131A5229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CF829B95-F97F-6212-F126-AEC9178CEA19}"/>
              </a:ext>
            </a:extLst>
          </p:cNvPr>
          <p:cNvSpPr txBox="1"/>
          <p:nvPr/>
        </p:nvSpPr>
        <p:spPr>
          <a:xfrm>
            <a:off x="3630587" y="1028295"/>
            <a:ext cx="4930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Combinados: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B20AD826-041F-3B6B-D29A-02A27E1E2B2F}"/>
              </a:ext>
            </a:extLst>
          </p:cNvPr>
          <p:cNvSpPr txBox="1"/>
          <p:nvPr/>
        </p:nvSpPr>
        <p:spPr>
          <a:xfrm>
            <a:off x="1626543" y="4626504"/>
            <a:ext cx="182880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>
                <a:latin typeface="AMX" pitchFamily="2" charset="0"/>
              </a:rPr>
              <a:t>Manter a câmera ligada.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BD655575-8318-7445-21D4-B7D53144FD1E}"/>
              </a:ext>
            </a:extLst>
          </p:cNvPr>
          <p:cNvGrpSpPr/>
          <p:nvPr/>
        </p:nvGrpSpPr>
        <p:grpSpPr>
          <a:xfrm>
            <a:off x="1649876" y="2521989"/>
            <a:ext cx="1782134" cy="1782132"/>
            <a:chOff x="1448671" y="2300995"/>
            <a:chExt cx="1791476" cy="1791474"/>
          </a:xfrm>
        </p:grpSpPr>
        <p:sp>
          <p:nvSpPr>
            <p:cNvPr id="8" name="Elipse 14">
              <a:extLst>
                <a:ext uri="{FF2B5EF4-FFF2-40B4-BE49-F238E27FC236}">
                  <a16:creationId xmlns:a16="http://schemas.microsoft.com/office/drawing/2014/main" id="{08446A40-E3E4-F486-58CD-1A074A32BA9B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83312D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9" name="Elipse 15">
              <a:extLst>
                <a:ext uri="{FF2B5EF4-FFF2-40B4-BE49-F238E27FC236}">
                  <a16:creationId xmlns:a16="http://schemas.microsoft.com/office/drawing/2014/main" id="{3D8DBE8F-A746-0DD9-A07C-64ACC6E59FB2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10" name="Graphic 18">
              <a:extLst>
                <a:ext uri="{FF2B5EF4-FFF2-40B4-BE49-F238E27FC236}">
                  <a16:creationId xmlns:a16="http://schemas.microsoft.com/office/drawing/2014/main" id="{69B03AC8-9732-9490-8714-F78A69CA455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/>
          </p:blipFill>
          <p:spPr>
            <a:xfrm>
              <a:off x="2049682" y="2803763"/>
              <a:ext cx="589446" cy="785928"/>
            </a:xfrm>
            <a:prstGeom prst="rect">
              <a:avLst/>
            </a:prstGeom>
          </p:spPr>
        </p:pic>
      </p:grp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1FCD5A4E-9595-16C9-0489-9CCA5080E021}"/>
              </a:ext>
            </a:extLst>
          </p:cNvPr>
          <p:cNvSpPr txBox="1"/>
          <p:nvPr/>
        </p:nvSpPr>
        <p:spPr>
          <a:xfrm>
            <a:off x="5145388" y="4626504"/>
            <a:ext cx="182880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>
                <a:latin typeface="AMX" pitchFamily="2" charset="0"/>
              </a:rPr>
              <a:t>Desligar o áudio.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3223E353-D02A-1D4A-DB8E-58E0BD170043}"/>
              </a:ext>
            </a:extLst>
          </p:cNvPr>
          <p:cNvGrpSpPr/>
          <p:nvPr/>
        </p:nvGrpSpPr>
        <p:grpSpPr>
          <a:xfrm>
            <a:off x="5206201" y="2521989"/>
            <a:ext cx="1782134" cy="1782132"/>
            <a:chOff x="1448671" y="2300995"/>
            <a:chExt cx="1791476" cy="1791474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FD46306E-7DEA-61C2-45F0-FA23A665A751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83312D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17" name="Elipse 15">
              <a:extLst>
                <a:ext uri="{FF2B5EF4-FFF2-40B4-BE49-F238E27FC236}">
                  <a16:creationId xmlns:a16="http://schemas.microsoft.com/office/drawing/2014/main" id="{8B9CEA03-EDFF-2935-FDAB-FAA98CE41B4F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71B99E95-0ED0-8CDB-11A7-A9A1281D2F7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130061" y="2803763"/>
              <a:ext cx="428687" cy="785928"/>
            </a:xfrm>
            <a:prstGeom prst="rect">
              <a:avLst/>
            </a:prstGeom>
          </p:spPr>
        </p:pic>
      </p:grp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6942D622-8D95-1ACB-5C52-6A77BE514010}"/>
              </a:ext>
            </a:extLst>
          </p:cNvPr>
          <p:cNvSpPr txBox="1"/>
          <p:nvPr/>
        </p:nvSpPr>
        <p:spPr>
          <a:xfrm>
            <a:off x="8150788" y="4626504"/>
            <a:ext cx="300561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>
                <a:latin typeface="AMX" pitchFamily="2" charset="0"/>
              </a:rPr>
              <a:t>Levantar a mão e aguardar (em caso de dúvida).</a:t>
            </a:r>
          </a:p>
        </p:txBody>
      </p: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B963118C-E19A-4B96-1AAF-E1DF98D8F04E}"/>
              </a:ext>
            </a:extLst>
          </p:cNvPr>
          <p:cNvGrpSpPr/>
          <p:nvPr/>
        </p:nvGrpSpPr>
        <p:grpSpPr>
          <a:xfrm>
            <a:off x="8762526" y="2521989"/>
            <a:ext cx="1782134" cy="1782132"/>
            <a:chOff x="1448671" y="2300995"/>
            <a:chExt cx="1791476" cy="1791474"/>
          </a:xfrm>
        </p:grpSpPr>
        <p:sp>
          <p:nvSpPr>
            <p:cNvPr id="26" name="Elipse 14">
              <a:extLst>
                <a:ext uri="{FF2B5EF4-FFF2-40B4-BE49-F238E27FC236}">
                  <a16:creationId xmlns:a16="http://schemas.microsoft.com/office/drawing/2014/main" id="{5B31D916-E3C8-5F2E-E098-2E19D8D368D7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83312D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sp>
          <p:nvSpPr>
            <p:cNvPr id="27" name="Elipse 15">
              <a:extLst>
                <a:ext uri="{FF2B5EF4-FFF2-40B4-BE49-F238E27FC236}">
                  <a16:creationId xmlns:a16="http://schemas.microsoft.com/office/drawing/2014/main" id="{53796EB5-2E15-34A2-8FD0-E18506899026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59212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/>
            </a:p>
          </p:txBody>
        </p:sp>
        <p:pic>
          <p:nvPicPr>
            <p:cNvPr id="28" name="Graphic 18">
              <a:extLst>
                <a:ext uri="{FF2B5EF4-FFF2-40B4-BE49-F238E27FC236}">
                  <a16:creationId xmlns:a16="http://schemas.microsoft.com/office/drawing/2014/main" id="{F49BE642-5CFA-55CE-EFC0-7B9F88CC513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/>
          </p:blipFill>
          <p:spPr>
            <a:xfrm>
              <a:off x="1958643" y="2792596"/>
              <a:ext cx="771523" cy="80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27450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5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76F111-2038-3B5C-66E3-644A5CD630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2A02A32A-061F-A409-00BB-CFB17E62EC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28" t="6454" r="-410" b="13733"/>
          <a:stretch/>
        </p:blipFill>
        <p:spPr>
          <a:xfrm>
            <a:off x="0" y="0"/>
            <a:ext cx="7895492" cy="6858000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92F6A9CA-04A9-35A1-C788-05F26A879E90}"/>
              </a:ext>
            </a:extLst>
          </p:cNvPr>
          <p:cNvSpPr/>
          <p:nvPr/>
        </p:nvSpPr>
        <p:spPr>
          <a:xfrm>
            <a:off x="2583179" y="0"/>
            <a:ext cx="9608821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C1E4DE2F-04C1-7A6F-7EDB-A0113D623879}"/>
              </a:ext>
            </a:extLst>
          </p:cNvPr>
          <p:cNvSpPr txBox="1"/>
          <p:nvPr/>
        </p:nvSpPr>
        <p:spPr>
          <a:xfrm>
            <a:off x="6423625" y="2261137"/>
            <a:ext cx="50472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Neste treinamento, vamos conhecer </a:t>
            </a:r>
            <a:br>
              <a:rPr lang="pt-BR" sz="2400" dirty="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o produto Banda larga móvel.</a:t>
            </a:r>
          </a:p>
          <a:p>
            <a:endParaRPr lang="pt-BR" sz="2400" dirty="0">
              <a:solidFill>
                <a:schemeClr val="bg1"/>
              </a:solidFill>
              <a:latin typeface="AMX Medium" pitchFamily="2" charset="0"/>
            </a:endParaRPr>
          </a:p>
          <a:p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A </a:t>
            </a:r>
            <a:r>
              <a:rPr lang="pt-BR" sz="2400" b="1" dirty="0">
                <a:solidFill>
                  <a:schemeClr val="bg1"/>
                </a:solidFill>
                <a:latin typeface="AMX Medium" pitchFamily="2" charset="0"/>
              </a:rPr>
              <a:t>Claro empresas </a:t>
            </a:r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possui um </a:t>
            </a:r>
            <a:br>
              <a:rPr lang="pt-BR" sz="2400" dirty="0">
                <a:solidFill>
                  <a:schemeClr val="bg1"/>
                </a:solidFill>
                <a:latin typeface="AMX Medium" pitchFamily="2" charset="0"/>
              </a:rPr>
            </a:br>
            <a:r>
              <a:rPr lang="pt-BR" sz="2400" dirty="0">
                <a:solidFill>
                  <a:schemeClr val="bg1"/>
                </a:solidFill>
                <a:latin typeface="AMX Medium" pitchFamily="2" charset="0"/>
              </a:rPr>
              <a:t>portfólio completo que atende empresas de todos os portes.</a:t>
            </a:r>
            <a:endParaRPr lang="pt-BR" sz="2400" noProof="0" dirty="0">
              <a:solidFill>
                <a:schemeClr val="bg1"/>
              </a:solidFill>
              <a:latin typeface="AMX Medium" pitchFamily="2" charset="0"/>
            </a:endParaRPr>
          </a:p>
        </p:txBody>
      </p:sp>
      <p:grpSp>
        <p:nvGrpSpPr>
          <p:cNvPr id="12" name="Group 1">
            <a:extLst>
              <a:ext uri="{FF2B5EF4-FFF2-40B4-BE49-F238E27FC236}">
                <a16:creationId xmlns:a16="http://schemas.microsoft.com/office/drawing/2014/main" id="{D7B797C8-0B26-EE43-B0FB-E6F68501063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3" name="Retângulo: Cantos Arredondados 15">
              <a:extLst>
                <a:ext uri="{FF2B5EF4-FFF2-40B4-BE49-F238E27FC236}">
                  <a16:creationId xmlns:a16="http://schemas.microsoft.com/office/drawing/2014/main" id="{1D12B0D9-AB7A-5013-0D1A-F22BB3B2750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4" name="Gráfico 16">
              <a:extLst>
                <a:ext uri="{FF2B5EF4-FFF2-40B4-BE49-F238E27FC236}">
                  <a16:creationId xmlns:a16="http://schemas.microsoft.com/office/drawing/2014/main" id="{C4538642-3DAA-F2E4-A70E-7DEBB0AEBDE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5" name="CaixaDeTexto 17">
              <a:extLst>
                <a:ext uri="{FF2B5EF4-FFF2-40B4-BE49-F238E27FC236}">
                  <a16:creationId xmlns:a16="http://schemas.microsoft.com/office/drawing/2014/main" id="{7EFBC6A7-3FEA-6D14-4A44-7C94CF2ABA15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7243827B-DD9D-07FF-97E6-ADAE879CE02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0110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6793B8-854A-9173-59C8-5D4738EF98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: Cantos Arredondados 13">
            <a:extLst>
              <a:ext uri="{FF2B5EF4-FFF2-40B4-BE49-F238E27FC236}">
                <a16:creationId xmlns:a16="http://schemas.microsoft.com/office/drawing/2014/main" id="{E5BA86BE-4CE0-F524-BAE0-859ED9F80E07}"/>
              </a:ext>
            </a:extLst>
          </p:cNvPr>
          <p:cNvSpPr/>
          <p:nvPr/>
        </p:nvSpPr>
        <p:spPr>
          <a:xfrm>
            <a:off x="7534604" y="3234606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10" name="Retângulo: Cantos Arredondados 14">
            <a:extLst>
              <a:ext uri="{FF2B5EF4-FFF2-40B4-BE49-F238E27FC236}">
                <a16:creationId xmlns:a16="http://schemas.microsoft.com/office/drawing/2014/main" id="{3DE3B1B1-5B5C-017B-4FD7-D1358EFA1477}"/>
              </a:ext>
            </a:extLst>
          </p:cNvPr>
          <p:cNvSpPr/>
          <p:nvPr/>
        </p:nvSpPr>
        <p:spPr>
          <a:xfrm>
            <a:off x="7534604" y="3644452"/>
            <a:ext cx="2993539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11" name="Retângulo: Cantos Arredondados 1">
            <a:extLst>
              <a:ext uri="{FF2B5EF4-FFF2-40B4-BE49-F238E27FC236}">
                <a16:creationId xmlns:a16="http://schemas.microsoft.com/office/drawing/2014/main" id="{CEA1E2B1-2C8E-1BBC-E35B-EB0385212357}"/>
              </a:ext>
            </a:extLst>
          </p:cNvPr>
          <p:cNvSpPr/>
          <p:nvPr/>
        </p:nvSpPr>
        <p:spPr>
          <a:xfrm>
            <a:off x="7534604" y="4065597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COMO VENDER</a:t>
            </a:r>
            <a:endParaRPr lang="pt-BR" sz="1600" noProof="0" dirty="0">
              <a:solidFill>
                <a:srgbClr val="592126"/>
              </a:solidFill>
              <a:latin typeface="AMX Black" pitchFamily="2" charset="0"/>
              <a:sym typeface="+mn-ea"/>
            </a:endParaRPr>
          </a:p>
        </p:txBody>
      </p:sp>
      <p:sp>
        <p:nvSpPr>
          <p:cNvPr id="3" name="Retângulo: Cantos Arredondados 1">
            <a:extLst>
              <a:ext uri="{FF2B5EF4-FFF2-40B4-BE49-F238E27FC236}">
                <a16:creationId xmlns:a16="http://schemas.microsoft.com/office/drawing/2014/main" id="{E8C18E7F-C226-D74D-1F48-38A0180F3057}"/>
              </a:ext>
            </a:extLst>
          </p:cNvPr>
          <p:cNvSpPr/>
          <p:nvPr/>
        </p:nvSpPr>
        <p:spPr>
          <a:xfrm>
            <a:off x="7541318" y="448154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POLÍTICA COMERCIAL</a:t>
            </a:r>
          </a:p>
        </p:txBody>
      </p:sp>
      <p:sp>
        <p:nvSpPr>
          <p:cNvPr id="4" name="Retângulo: Cantos Arredondados 1">
            <a:extLst>
              <a:ext uri="{FF2B5EF4-FFF2-40B4-BE49-F238E27FC236}">
                <a16:creationId xmlns:a16="http://schemas.microsoft.com/office/drawing/2014/main" id="{ABF7099B-806F-6CE5-75AF-820C60328476}"/>
              </a:ext>
            </a:extLst>
          </p:cNvPr>
          <p:cNvSpPr/>
          <p:nvPr/>
        </p:nvSpPr>
        <p:spPr>
          <a:xfrm>
            <a:off x="7541320" y="4886726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JORNADA DE VENDA</a:t>
            </a:r>
          </a:p>
        </p:txBody>
      </p:sp>
      <p:sp>
        <p:nvSpPr>
          <p:cNvPr id="5" name="Retângulo: Cantos Arredondados 1">
            <a:extLst>
              <a:ext uri="{FF2B5EF4-FFF2-40B4-BE49-F238E27FC236}">
                <a16:creationId xmlns:a16="http://schemas.microsoft.com/office/drawing/2014/main" id="{8F649C62-90B1-214E-7E5E-83B4759F7158}"/>
              </a:ext>
            </a:extLst>
          </p:cNvPr>
          <p:cNvSpPr/>
          <p:nvPr/>
        </p:nvSpPr>
        <p:spPr>
          <a:xfrm>
            <a:off x="7541320" y="529191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PROCESSO DE ATIVAÇÃO</a:t>
            </a:r>
          </a:p>
        </p:txBody>
      </p:sp>
      <p:sp>
        <p:nvSpPr>
          <p:cNvPr id="6" name="Retângulo: Cantos Arredondados 13">
            <a:extLst>
              <a:ext uri="{FF2B5EF4-FFF2-40B4-BE49-F238E27FC236}">
                <a16:creationId xmlns:a16="http://schemas.microsoft.com/office/drawing/2014/main" id="{596E0639-AA17-4DAC-3CB3-EC21C2DA7CEC}"/>
              </a:ext>
            </a:extLst>
          </p:cNvPr>
          <p:cNvSpPr/>
          <p:nvPr/>
        </p:nvSpPr>
        <p:spPr>
          <a:xfrm>
            <a:off x="7534604" y="2812018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O QUE É?</a:t>
            </a:r>
          </a:p>
        </p:txBody>
      </p:sp>
    </p:spTree>
    <p:extLst>
      <p:ext uri="{BB962C8B-B14F-4D97-AF65-F5344CB8AC3E}">
        <p14:creationId xmlns:p14="http://schemas.microsoft.com/office/powerpoint/2010/main" val="1090277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198;p28">
            <a:extLst>
              <a:ext uri="{FF2B5EF4-FFF2-40B4-BE49-F238E27FC236}">
                <a16:creationId xmlns:a16="http://schemas.microsoft.com/office/drawing/2014/main" id="{1A3BD5BC-D91C-9945-E46B-9F5BC9ACEE5D}"/>
              </a:ext>
            </a:extLst>
          </p:cNvPr>
          <p:cNvPicPr preferRelativeResize="0"/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" b="57"/>
          <a:stretch/>
        </p:blipFill>
        <p:spPr>
          <a:xfrm>
            <a:off x="228600" y="558800"/>
            <a:ext cx="3993614" cy="61722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F245001E-4A01-16C1-BCFF-E2E625201B0A}"/>
              </a:ext>
            </a:extLst>
          </p:cNvPr>
          <p:cNvSpPr/>
          <p:nvPr/>
        </p:nvSpPr>
        <p:spPr>
          <a:xfrm>
            <a:off x="3714750" y="1096765"/>
            <a:ext cx="316230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O que é ?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38D6E43A-64D0-0575-53AA-D06918693855}"/>
              </a:ext>
            </a:extLst>
          </p:cNvPr>
          <p:cNvSpPr txBox="1"/>
          <p:nvPr/>
        </p:nvSpPr>
        <p:spPr>
          <a:xfrm>
            <a:off x="4343400" y="2144455"/>
            <a:ext cx="1600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rgbClr val="D92416"/>
                </a:solidFill>
                <a:effectLst/>
                <a:uLnTx/>
                <a:uFillTx/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FWA 5G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srgbClr val="D92416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A53EB4A3-9D76-8C5C-2F55-4A89476FE9B4}"/>
              </a:ext>
            </a:extLst>
          </p:cNvPr>
          <p:cNvSpPr txBox="1"/>
          <p:nvPr/>
        </p:nvSpPr>
        <p:spPr>
          <a:xfrm>
            <a:off x="4343400" y="2682420"/>
            <a:ext cx="702388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FWA (</a:t>
            </a:r>
            <a:r>
              <a:rPr kumimoji="0" lang="pt-BR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Fixed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 Wireless Access) é uma solução de internet que utiliza a rede móvel 4G/5G, mas funciona como banda larga fixa, por meio de um modem instalado no local do cliente.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MS Mincho" panose="02020609040205080304" pitchFamily="49" charset="-128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Ele distribui conexão via Wi‑Fi ou cabo, atende vários dispositivos ao mesmo tempo e pode ser usado como a internet principal do negócio.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MS Mincho" panose="02020609040205080304" pitchFamily="49" charset="-128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MS Mincho" panose="02020609040205080304" pitchFamily="49" charset="-128"/>
                <a:cs typeface="Tahoma" panose="020B0604030504040204" pitchFamily="34" charset="0"/>
              </a:rPr>
              <a:t>Com o avanço do 5G de alta velocidade, o FWA deixa de ser uma alternativa emergencial e passa a ser um substituto real da banda larga fixa, especialmente para pequenas e médias empresas, suportando uso contínuo e tráfego intenso.</a:t>
            </a:r>
          </a:p>
        </p:txBody>
      </p:sp>
    </p:spTree>
    <p:extLst>
      <p:ext uri="{BB962C8B-B14F-4D97-AF65-F5344CB8AC3E}">
        <p14:creationId xmlns:p14="http://schemas.microsoft.com/office/powerpoint/2010/main" val="561367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F0E2C536-F7F8-8689-881B-FC89072175BF}"/>
              </a:ext>
            </a:extLst>
          </p:cNvPr>
          <p:cNvSpPr txBox="1"/>
          <p:nvPr/>
        </p:nvSpPr>
        <p:spPr>
          <a:xfrm>
            <a:off x="848888" y="2876375"/>
            <a:ext cx="10547982" cy="230832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endParaRPr lang="pt-BR" b="1" dirty="0">
              <a:latin typeface="AMX" pitchFamily="2" charset="77"/>
            </a:endParaRPr>
          </a:p>
          <a:p>
            <a:r>
              <a:rPr lang="pt-BR" b="1" dirty="0">
                <a:solidFill>
                  <a:srgbClr val="DA291C"/>
                </a:solidFill>
                <a:latin typeface="AMX" pitchFamily="2" charset="77"/>
              </a:rPr>
              <a:t>4G com roteadores móveis</a:t>
            </a:r>
            <a:br>
              <a:rPr lang="pt-BR" dirty="0">
                <a:latin typeface="AMX" pitchFamily="2" charset="77"/>
              </a:rPr>
            </a:br>
            <a:r>
              <a:rPr lang="pt-BR" dirty="0">
                <a:latin typeface="AMX" pitchFamily="2" charset="77"/>
              </a:rPr>
              <a:t>Utilizado em unidades temporárias e áreas remotas onde a instalação de cabeamento é inviável ou demorada. Garante conectividade imediata para times de campo.</a:t>
            </a:r>
          </a:p>
          <a:p>
            <a:endParaRPr lang="pt-BR" dirty="0">
              <a:latin typeface="AMX" pitchFamily="2" charset="77"/>
            </a:endParaRPr>
          </a:p>
          <a:p>
            <a:r>
              <a:rPr lang="pt-BR" b="1" dirty="0">
                <a:solidFill>
                  <a:srgbClr val="DA291C"/>
                </a:solidFill>
                <a:latin typeface="AMX" pitchFamily="2" charset="77"/>
              </a:rPr>
              <a:t>5G com roteadores FWA (</a:t>
            </a:r>
            <a:r>
              <a:rPr lang="pt-BR" b="1" dirty="0" err="1">
                <a:solidFill>
                  <a:srgbClr val="DA291C"/>
                </a:solidFill>
                <a:latin typeface="AMX" pitchFamily="2" charset="77"/>
              </a:rPr>
              <a:t>Fixed</a:t>
            </a:r>
            <a:r>
              <a:rPr lang="pt-BR" b="1" dirty="0">
                <a:solidFill>
                  <a:srgbClr val="DA291C"/>
                </a:solidFill>
                <a:latin typeface="AMX" pitchFamily="2" charset="77"/>
              </a:rPr>
              <a:t> Wireless Access)</a:t>
            </a:r>
            <a:br>
              <a:rPr lang="pt-BR" dirty="0">
                <a:latin typeface="AMX" pitchFamily="2" charset="77"/>
              </a:rPr>
            </a:br>
            <a:r>
              <a:rPr lang="pt-BR" dirty="0">
                <a:latin typeface="AMX" pitchFamily="2" charset="77"/>
              </a:rPr>
              <a:t>Implantado em galpões urbanos e polos de alta demanda, onde é necessário </a:t>
            </a:r>
            <a:r>
              <a:rPr lang="pt-BR" b="1" dirty="0">
                <a:latin typeface="AMX" pitchFamily="2" charset="77"/>
              </a:rPr>
              <a:t>alto desempenho, baixa latência e estabilidade</a:t>
            </a:r>
            <a:r>
              <a:rPr lang="pt-BR" dirty="0">
                <a:latin typeface="AMX" pitchFamily="2" charset="77"/>
              </a:rPr>
              <a:t>, inclusive para videomonitoramento e integração de sistemas logísticos.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5DFC896F-EE23-0F84-BD8B-777A36136787}"/>
              </a:ext>
            </a:extLst>
          </p:cNvPr>
          <p:cNvSpPr/>
          <p:nvPr/>
        </p:nvSpPr>
        <p:spPr>
          <a:xfrm>
            <a:off x="848888" y="1534801"/>
            <a:ext cx="553720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Banda larga móvel</a:t>
            </a:r>
          </a:p>
        </p:txBody>
      </p:sp>
    </p:spTree>
    <p:extLst>
      <p:ext uri="{BB962C8B-B14F-4D97-AF65-F5344CB8AC3E}">
        <p14:creationId xmlns:p14="http://schemas.microsoft.com/office/powerpoint/2010/main" val="1305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1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987210D6-56BE-C57F-FD56-02BCF88DA0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14" t="-1" r="5937" b="-3"/>
          <a:stretch>
            <a:fillRect/>
          </a:stretch>
        </p:blipFill>
        <p:spPr>
          <a:xfrm>
            <a:off x="206491" y="827018"/>
            <a:ext cx="5611213" cy="5786437"/>
          </a:xfrm>
          <a:prstGeom prst="roundRect">
            <a:avLst>
              <a:gd name="adj" fmla="val 4599"/>
            </a:avLst>
          </a:prstGeom>
          <a:ln w="38100">
            <a:noFill/>
          </a:ln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C93E82DD-66C2-351A-568D-AC98E0A49EC6}"/>
              </a:ext>
            </a:extLst>
          </p:cNvPr>
          <p:cNvSpPr txBox="1"/>
          <p:nvPr/>
        </p:nvSpPr>
        <p:spPr>
          <a:xfrm>
            <a:off x="6217477" y="2674037"/>
            <a:ext cx="553720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>
                <a:latin typeface="AMX" pitchFamily="2" charset="77"/>
              </a:rPr>
              <a:t>Rafael coordena as operações logísticas da </a:t>
            </a:r>
            <a:r>
              <a:rPr lang="pt-BR" sz="2000" err="1">
                <a:latin typeface="AMX" pitchFamily="2" charset="77"/>
              </a:rPr>
              <a:t>LogBrasil</a:t>
            </a:r>
            <a:r>
              <a:rPr lang="pt-BR" sz="2000">
                <a:latin typeface="AMX" pitchFamily="2" charset="77"/>
              </a:rPr>
              <a:t> em todo o território nacional. Sua equipe atua em galpões de armazenamento, centros de distribuição e pontos temporários de apoio logístico que, muitas vezes, </a:t>
            </a:r>
            <a:r>
              <a:rPr lang="pt-BR" sz="2000" b="1">
                <a:latin typeface="AMX" pitchFamily="2" charset="77"/>
              </a:rPr>
              <a:t>não contam com infraestrutura de internet cabeada</a:t>
            </a:r>
            <a:r>
              <a:rPr lang="pt-BR" sz="2000">
                <a:latin typeface="AMX" pitchFamily="2" charset="77"/>
              </a:rPr>
              <a:t>.</a:t>
            </a:r>
          </a:p>
          <a:p>
            <a:r>
              <a:rPr lang="pt-BR" sz="2000">
                <a:latin typeface="AMX" pitchFamily="2" charset="77"/>
              </a:rPr>
              <a:t>Para garantir </a:t>
            </a:r>
            <a:r>
              <a:rPr lang="pt-BR" sz="2000" b="1">
                <a:latin typeface="AMX" pitchFamily="2" charset="77"/>
              </a:rPr>
              <a:t>conectividade confiável, rápida e flexível</a:t>
            </a:r>
            <a:r>
              <a:rPr lang="pt-BR" sz="2000">
                <a:latin typeface="AMX" pitchFamily="2" charset="77"/>
              </a:rPr>
              <a:t>, ele optou pela </a:t>
            </a:r>
            <a:r>
              <a:rPr lang="pt-BR" sz="2000" b="1">
                <a:latin typeface="AMX" pitchFamily="2" charset="77"/>
              </a:rPr>
              <a:t>Banda larga móvel da Claro empresas</a:t>
            </a:r>
            <a:r>
              <a:rPr lang="pt-BR" sz="2000">
                <a:latin typeface="AMX" pitchFamily="2" charset="77"/>
              </a:rPr>
              <a:t>, com diferentes aplicações:</a:t>
            </a:r>
          </a:p>
        </p:txBody>
      </p:sp>
    </p:spTree>
    <p:extLst>
      <p:ext uri="{BB962C8B-B14F-4D97-AF65-F5344CB8AC3E}">
        <p14:creationId xmlns:p14="http://schemas.microsoft.com/office/powerpoint/2010/main" val="1886981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DEBAE0-FEAA-B631-D203-707B7A9CB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Agrupar 10">
            <a:extLst>
              <a:ext uri="{FF2B5EF4-FFF2-40B4-BE49-F238E27FC236}">
                <a16:creationId xmlns:a16="http://schemas.microsoft.com/office/drawing/2014/main" id="{F6659D4E-E6C5-78D5-9EE3-99A219AD02DD}"/>
              </a:ext>
            </a:extLst>
          </p:cNvPr>
          <p:cNvGrpSpPr/>
          <p:nvPr/>
        </p:nvGrpSpPr>
        <p:grpSpPr>
          <a:xfrm>
            <a:off x="-2" y="0"/>
            <a:ext cx="12192003" cy="6858000"/>
            <a:chOff x="-2" y="0"/>
            <a:chExt cx="12192003" cy="6858000"/>
          </a:xfrm>
        </p:grpSpPr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D2A6ACC2-C4A7-6D40-2E42-B045FC1973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796" r="8796"/>
            <a:stretch/>
          </p:blipFill>
          <p:spPr>
            <a:xfrm>
              <a:off x="-2" y="0"/>
              <a:ext cx="8477252" cy="6858000"/>
            </a:xfrm>
            <a:prstGeom prst="rect">
              <a:avLst/>
            </a:prstGeom>
          </p:spPr>
        </p:pic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5861AB9A-00B4-A06F-A65F-5D776B8D7370}"/>
                </a:ext>
              </a:extLst>
            </p:cNvPr>
            <p:cNvSpPr/>
            <p:nvPr/>
          </p:nvSpPr>
          <p:spPr>
            <a:xfrm>
              <a:off x="1921565" y="0"/>
              <a:ext cx="10270436" cy="6858000"/>
            </a:xfrm>
            <a:prstGeom prst="rect">
              <a:avLst/>
            </a:prstGeom>
            <a:gradFill>
              <a:gsLst>
                <a:gs pos="0">
                  <a:schemeClr val="tx1">
                    <a:lumMod val="95000"/>
                    <a:lumOff val="5000"/>
                    <a:alpha val="0"/>
                  </a:schemeClr>
                </a:gs>
                <a:gs pos="41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0B185D12-E82B-BE26-E538-1A41DA1B6750}"/>
              </a:ext>
            </a:extLst>
          </p:cNvPr>
          <p:cNvSpPr txBox="1"/>
          <p:nvPr/>
        </p:nvSpPr>
        <p:spPr>
          <a:xfrm>
            <a:off x="6096000" y="2432763"/>
            <a:ext cx="50241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E como essas aplicações de Banda larga móvel podem ser utilizadas dentro da empresa de Rafael?</a:t>
            </a:r>
            <a:endParaRPr lang="pt-BR" sz="3200" noProof="0" dirty="0">
              <a:solidFill>
                <a:srgbClr val="FFC000"/>
              </a:solidFill>
              <a:latin typeface="AMX Medium" pitchFamily="2" charset="0"/>
            </a:endParaRPr>
          </a:p>
        </p:txBody>
      </p:sp>
      <p:grpSp>
        <p:nvGrpSpPr>
          <p:cNvPr id="12" name="Group 1">
            <a:extLst>
              <a:ext uri="{FF2B5EF4-FFF2-40B4-BE49-F238E27FC236}">
                <a16:creationId xmlns:a16="http://schemas.microsoft.com/office/drawing/2014/main" id="{A1A6DD2A-93E9-B3E4-8832-A00E6B2C6B07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3" name="Retângulo: Cantos Arredondados 15">
              <a:extLst>
                <a:ext uri="{FF2B5EF4-FFF2-40B4-BE49-F238E27FC236}">
                  <a16:creationId xmlns:a16="http://schemas.microsoft.com/office/drawing/2014/main" id="{ED16BA5F-CE43-19B1-A1BF-D99DA413BBE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4" name="Gráfico 16">
              <a:extLst>
                <a:ext uri="{FF2B5EF4-FFF2-40B4-BE49-F238E27FC236}">
                  <a16:creationId xmlns:a16="http://schemas.microsoft.com/office/drawing/2014/main" id="{3C52D960-ED5F-1C15-9912-9C1D1B0C2A0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6" name="CaixaDeTexto 17">
              <a:extLst>
                <a:ext uri="{FF2B5EF4-FFF2-40B4-BE49-F238E27FC236}">
                  <a16:creationId xmlns:a16="http://schemas.microsoft.com/office/drawing/2014/main" id="{204A3760-D5E0-8AED-E086-5C429251656E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7" name="Graphic 14">
              <a:extLst>
                <a:ext uri="{FF2B5EF4-FFF2-40B4-BE49-F238E27FC236}">
                  <a16:creationId xmlns:a16="http://schemas.microsoft.com/office/drawing/2014/main" id="{FB56BB25-74C9-9473-0EFC-55F7A65979E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55916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E501FF-65EE-5671-BF76-C18E2FBD4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2A355303-D28D-67A8-CD24-A71E0684A7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272" r="29392"/>
          <a:stretch/>
        </p:blipFill>
        <p:spPr>
          <a:xfrm>
            <a:off x="206492" y="81437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307518AA-3F30-E5A2-29DA-1AC4DDD3C053}"/>
              </a:ext>
            </a:extLst>
          </p:cNvPr>
          <p:cNvSpPr txBox="1"/>
          <p:nvPr/>
        </p:nvSpPr>
        <p:spPr>
          <a:xfrm>
            <a:off x="6654800" y="2926219"/>
            <a:ext cx="48480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latin typeface="AMX" pitchFamily="2" charset="0"/>
              </a:rPr>
              <a:t>Se Rafael precisar </a:t>
            </a:r>
            <a:r>
              <a:rPr lang="pt-BR" sz="2000" b="1" dirty="0">
                <a:latin typeface="AMX" pitchFamily="2" charset="0"/>
              </a:rPr>
              <a:t>de internet para uso interno</a:t>
            </a:r>
            <a:r>
              <a:rPr lang="pt-BR" sz="2000" dirty="0">
                <a:latin typeface="AMX" pitchFamily="2" charset="0"/>
              </a:rPr>
              <a:t>,</a:t>
            </a:r>
            <a:r>
              <a:rPr lang="pt-BR" sz="2000" b="1" dirty="0">
                <a:latin typeface="AMX" pitchFamily="2" charset="0"/>
              </a:rPr>
              <a:t> a Claro internet </a:t>
            </a:r>
            <a:r>
              <a:rPr lang="pt-BR" sz="2000" dirty="0">
                <a:latin typeface="AMX" pitchFamily="2" charset="0"/>
              </a:rPr>
              <a:t>com roteador </a:t>
            </a:r>
            <a:br>
              <a:rPr lang="pt-BR" sz="2000" dirty="0">
                <a:latin typeface="AMX" pitchFamily="2" charset="0"/>
              </a:rPr>
            </a:br>
            <a:r>
              <a:rPr lang="pt-BR" sz="2000" dirty="0">
                <a:latin typeface="AMX" pitchFamily="2" charset="0"/>
              </a:rPr>
              <a:t>é a melhor opção! </a:t>
            </a:r>
          </a:p>
          <a:p>
            <a:endParaRPr lang="pt-BR" sz="2000" dirty="0">
              <a:latin typeface="AMX" pitchFamily="2" charset="0"/>
            </a:endParaRPr>
          </a:p>
          <a:p>
            <a:r>
              <a:rPr lang="pt-BR" sz="2000" dirty="0">
                <a:latin typeface="AMX" pitchFamily="2" charset="0"/>
              </a:rPr>
              <a:t>Dessa forma é possível </a:t>
            </a:r>
            <a:r>
              <a:rPr lang="pt-BR" sz="2000" b="1" dirty="0">
                <a:latin typeface="AMX" pitchFamily="2" charset="0"/>
              </a:rPr>
              <a:t>compartilhar </a:t>
            </a:r>
            <a:br>
              <a:rPr lang="pt-BR" sz="2000" b="1" dirty="0">
                <a:latin typeface="AMX" pitchFamily="2" charset="0"/>
              </a:rPr>
            </a:br>
            <a:r>
              <a:rPr lang="pt-BR" sz="2000" b="1" dirty="0">
                <a:latin typeface="AMX" pitchFamily="2" charset="0"/>
              </a:rPr>
              <a:t>a internet com vários aparelhos</a:t>
            </a:r>
            <a:r>
              <a:rPr lang="pt-BR" sz="2000" dirty="0">
                <a:latin typeface="AMX" pitchFamily="2" charset="0"/>
              </a:rPr>
              <a:t>, utilizando o roteador dentro da empresa.</a:t>
            </a:r>
            <a:endParaRPr lang="pt-BR" sz="2000" noProof="0"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38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D034A-970C-928D-A403-A9114116DC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tângulo: Cantos Arredondados 13">
            <a:extLst>
              <a:ext uri="{FF2B5EF4-FFF2-40B4-BE49-F238E27FC236}">
                <a16:creationId xmlns:a16="http://schemas.microsoft.com/office/drawing/2014/main" id="{336B426E-5851-5241-30A6-25666CC80DB2}"/>
              </a:ext>
            </a:extLst>
          </p:cNvPr>
          <p:cNvSpPr/>
          <p:nvPr/>
        </p:nvSpPr>
        <p:spPr>
          <a:xfrm>
            <a:off x="7534604" y="3234606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13" name="Retângulo: Cantos Arredondados 14">
            <a:extLst>
              <a:ext uri="{FF2B5EF4-FFF2-40B4-BE49-F238E27FC236}">
                <a16:creationId xmlns:a16="http://schemas.microsoft.com/office/drawing/2014/main" id="{C660A9CF-F886-2C98-9E33-0F20A7B6310B}"/>
              </a:ext>
            </a:extLst>
          </p:cNvPr>
          <p:cNvSpPr/>
          <p:nvPr/>
        </p:nvSpPr>
        <p:spPr>
          <a:xfrm>
            <a:off x="7534604" y="3644452"/>
            <a:ext cx="2993539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14" name="Retângulo: Cantos Arredondados 1">
            <a:extLst>
              <a:ext uri="{FF2B5EF4-FFF2-40B4-BE49-F238E27FC236}">
                <a16:creationId xmlns:a16="http://schemas.microsoft.com/office/drawing/2014/main" id="{B1AC1782-54BA-AECE-5EAE-B53CA0B0571A}"/>
              </a:ext>
            </a:extLst>
          </p:cNvPr>
          <p:cNvSpPr/>
          <p:nvPr/>
        </p:nvSpPr>
        <p:spPr>
          <a:xfrm>
            <a:off x="7534604" y="4065597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COMO VENDER</a:t>
            </a:r>
            <a:endParaRPr lang="pt-BR" sz="1600" noProof="0" dirty="0">
              <a:solidFill>
                <a:srgbClr val="592126"/>
              </a:solidFill>
              <a:latin typeface="AMX Black" pitchFamily="2" charset="0"/>
              <a:sym typeface="+mn-ea"/>
            </a:endParaRPr>
          </a:p>
        </p:txBody>
      </p:sp>
      <p:sp>
        <p:nvSpPr>
          <p:cNvPr id="15" name="Retângulo: Cantos Arredondados 1">
            <a:extLst>
              <a:ext uri="{FF2B5EF4-FFF2-40B4-BE49-F238E27FC236}">
                <a16:creationId xmlns:a16="http://schemas.microsoft.com/office/drawing/2014/main" id="{16443329-3F26-33CD-AEFC-4EF4918F7D11}"/>
              </a:ext>
            </a:extLst>
          </p:cNvPr>
          <p:cNvSpPr/>
          <p:nvPr/>
        </p:nvSpPr>
        <p:spPr>
          <a:xfrm>
            <a:off x="7541318" y="448154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POLÍTICA COMERCIAL</a:t>
            </a:r>
          </a:p>
        </p:txBody>
      </p:sp>
      <p:sp>
        <p:nvSpPr>
          <p:cNvPr id="16" name="Retângulo: Cantos Arredondados 1">
            <a:extLst>
              <a:ext uri="{FF2B5EF4-FFF2-40B4-BE49-F238E27FC236}">
                <a16:creationId xmlns:a16="http://schemas.microsoft.com/office/drawing/2014/main" id="{AA00A46E-7DA9-956F-43B7-35802C8D4C99}"/>
              </a:ext>
            </a:extLst>
          </p:cNvPr>
          <p:cNvSpPr/>
          <p:nvPr/>
        </p:nvSpPr>
        <p:spPr>
          <a:xfrm>
            <a:off x="7541320" y="4886726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JORNADA DE VENDA</a:t>
            </a:r>
          </a:p>
        </p:txBody>
      </p:sp>
      <p:sp>
        <p:nvSpPr>
          <p:cNvPr id="17" name="Retângulo: Cantos Arredondados 1">
            <a:extLst>
              <a:ext uri="{FF2B5EF4-FFF2-40B4-BE49-F238E27FC236}">
                <a16:creationId xmlns:a16="http://schemas.microsoft.com/office/drawing/2014/main" id="{F1E9250B-40D4-5B31-788F-B1751EDF0A02}"/>
              </a:ext>
            </a:extLst>
          </p:cNvPr>
          <p:cNvSpPr/>
          <p:nvPr/>
        </p:nvSpPr>
        <p:spPr>
          <a:xfrm>
            <a:off x="7541320" y="529191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PROCESSO DE ATIVAÇÃO</a:t>
            </a:r>
          </a:p>
        </p:txBody>
      </p:sp>
      <p:sp>
        <p:nvSpPr>
          <p:cNvPr id="18" name="Retângulo: Cantos Arredondados 13">
            <a:extLst>
              <a:ext uri="{FF2B5EF4-FFF2-40B4-BE49-F238E27FC236}">
                <a16:creationId xmlns:a16="http://schemas.microsoft.com/office/drawing/2014/main" id="{730275C3-D838-A574-808E-4500F43D247C}"/>
              </a:ext>
            </a:extLst>
          </p:cNvPr>
          <p:cNvSpPr/>
          <p:nvPr/>
        </p:nvSpPr>
        <p:spPr>
          <a:xfrm>
            <a:off x="7534604" y="2812018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O QUE É?</a:t>
            </a:r>
          </a:p>
        </p:txBody>
      </p:sp>
    </p:spTree>
    <p:extLst>
      <p:ext uri="{BB962C8B-B14F-4D97-AF65-F5344CB8AC3E}">
        <p14:creationId xmlns:p14="http://schemas.microsoft.com/office/powerpoint/2010/main" val="1200802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249627-54C5-599F-F306-DA081730D2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97F44F41-DF72-C8E2-D953-B1FD63988AAA}"/>
              </a:ext>
            </a:extLst>
          </p:cNvPr>
          <p:cNvGrpSpPr/>
          <p:nvPr/>
        </p:nvGrpSpPr>
        <p:grpSpPr>
          <a:xfrm>
            <a:off x="-2" y="0"/>
            <a:ext cx="12192003" cy="6858000"/>
            <a:chOff x="-2" y="0"/>
            <a:chExt cx="12192003" cy="6858000"/>
          </a:xfrm>
        </p:grpSpPr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F5098A94-4DFD-0225-D064-97C78F20971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4432" r="-16841"/>
            <a:stretch>
              <a:fillRect/>
            </a:stretch>
          </p:blipFill>
          <p:spPr>
            <a:xfrm>
              <a:off x="-2" y="0"/>
              <a:ext cx="8477252" cy="6858000"/>
            </a:xfrm>
            <a:prstGeom prst="rect">
              <a:avLst/>
            </a:prstGeom>
          </p:spPr>
        </p:pic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6A3EB995-1CA6-7710-0F27-293C09599BF1}"/>
                </a:ext>
              </a:extLst>
            </p:cNvPr>
            <p:cNvSpPr/>
            <p:nvPr/>
          </p:nvSpPr>
          <p:spPr>
            <a:xfrm>
              <a:off x="1921565" y="0"/>
              <a:ext cx="10270436" cy="6858000"/>
            </a:xfrm>
            <a:prstGeom prst="rect">
              <a:avLst/>
            </a:prstGeom>
            <a:gradFill>
              <a:gsLst>
                <a:gs pos="0">
                  <a:schemeClr val="tx1">
                    <a:lumMod val="95000"/>
                    <a:lumOff val="5000"/>
                    <a:alpha val="0"/>
                  </a:schemeClr>
                </a:gs>
                <a:gs pos="41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4AF6F8C3-6B6B-0349-CB6D-F6E9F215E387}"/>
              </a:ext>
            </a:extLst>
          </p:cNvPr>
          <p:cNvSpPr txBox="1"/>
          <p:nvPr/>
        </p:nvSpPr>
        <p:spPr>
          <a:xfrm>
            <a:off x="5950850" y="1690063"/>
            <a:ext cx="5608972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dirty="0">
                <a:solidFill>
                  <a:schemeClr val="bg1"/>
                </a:solidFill>
                <a:latin typeface="AMX Medium" pitchFamily="2" charset="0"/>
              </a:rPr>
              <a:t>Para contratar o plano, Rafael pode escolher entre as opções de pacotes de franquia de cada modalidade.</a:t>
            </a:r>
          </a:p>
          <a:p>
            <a:endParaRPr lang="pt-BR" sz="2800" dirty="0">
              <a:solidFill>
                <a:schemeClr val="bg1"/>
              </a:solidFill>
              <a:latin typeface="AMX Medium" pitchFamily="2" charset="0"/>
            </a:endParaRPr>
          </a:p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Vamos conhecer o portfólio!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089DAE1-8F71-86BB-5511-CD225566AE7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2" name="Retângulo: Cantos Arredondados 15">
              <a:extLst>
                <a:ext uri="{FF2B5EF4-FFF2-40B4-BE49-F238E27FC236}">
                  <a16:creationId xmlns:a16="http://schemas.microsoft.com/office/drawing/2014/main" id="{25589818-AF12-546A-C492-20D19FE75C5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3" name="Gráfico 16">
              <a:extLst>
                <a:ext uri="{FF2B5EF4-FFF2-40B4-BE49-F238E27FC236}">
                  <a16:creationId xmlns:a16="http://schemas.microsoft.com/office/drawing/2014/main" id="{4FDD39E6-388C-F6F6-6C35-4E328E241A7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4" name="CaixaDeTexto 17">
              <a:extLst>
                <a:ext uri="{FF2B5EF4-FFF2-40B4-BE49-F238E27FC236}">
                  <a16:creationId xmlns:a16="http://schemas.microsoft.com/office/drawing/2014/main" id="{84FAD305-E081-387F-F2D4-2C8EFD5B19F6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7" name="Graphic 14">
              <a:extLst>
                <a:ext uri="{FF2B5EF4-FFF2-40B4-BE49-F238E27FC236}">
                  <a16:creationId xmlns:a16="http://schemas.microsoft.com/office/drawing/2014/main" id="{8F5E4E2E-73C0-84D7-97A1-26E4595212D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77395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BCA92-A31E-B4E3-0D77-5D8AEC8B0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10915BA8-3BD1-A2FF-2EF9-EF9FFB3BEC24}"/>
              </a:ext>
            </a:extLst>
          </p:cNvPr>
          <p:cNvSpPr/>
          <p:nvPr/>
        </p:nvSpPr>
        <p:spPr>
          <a:xfrm>
            <a:off x="3484172" y="3108079"/>
            <a:ext cx="2474349" cy="678696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3FA62CDF-574D-4B8C-8C49-625C2FF32945}"/>
              </a:ext>
            </a:extLst>
          </p:cNvPr>
          <p:cNvSpPr/>
          <p:nvPr/>
        </p:nvSpPr>
        <p:spPr>
          <a:xfrm>
            <a:off x="3484172" y="4005123"/>
            <a:ext cx="4931799" cy="62257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Caixa de Texto 14">
            <a:extLst>
              <a:ext uri="{FF2B5EF4-FFF2-40B4-BE49-F238E27FC236}">
                <a16:creationId xmlns:a16="http://schemas.microsoft.com/office/drawing/2014/main" id="{F7CEC643-712C-9658-32A7-5AB7E5E758EE}"/>
              </a:ext>
            </a:extLst>
          </p:cNvPr>
          <p:cNvSpPr txBox="1"/>
          <p:nvPr/>
        </p:nvSpPr>
        <p:spPr>
          <a:xfrm>
            <a:off x="6120718" y="3108079"/>
            <a:ext cx="3158322" cy="622574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200 GB</a:t>
            </a:r>
            <a:endParaRPr kumimoji="0" lang="pt-BR" sz="2000" b="0" i="0" u="none" strike="noStrike" kern="1200" cap="none" spc="0" normalizeH="0" baseline="0" noProof="0">
              <a:ln>
                <a:noFill/>
              </a:ln>
              <a:solidFill>
                <a:srgbClr val="A70000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sp>
        <p:nvSpPr>
          <p:cNvPr id="19" name="Caixa de Texto 14">
            <a:extLst>
              <a:ext uri="{FF2B5EF4-FFF2-40B4-BE49-F238E27FC236}">
                <a16:creationId xmlns:a16="http://schemas.microsoft.com/office/drawing/2014/main" id="{2A3A0D0F-D0C7-BBFA-0AD7-39740B8B597A}"/>
              </a:ext>
            </a:extLst>
          </p:cNvPr>
          <p:cNvSpPr txBox="1"/>
          <p:nvPr/>
        </p:nvSpPr>
        <p:spPr>
          <a:xfrm>
            <a:off x="8578168" y="4005122"/>
            <a:ext cx="3158322" cy="622574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400 GB</a:t>
            </a:r>
            <a:endParaRPr kumimoji="0" lang="pt-BR" sz="2000" b="0" i="0" u="none" strike="noStrike" kern="1200" cap="none" spc="0" normalizeH="0" baseline="0" noProof="0">
              <a:ln>
                <a:noFill/>
              </a:ln>
              <a:solidFill>
                <a:srgbClr val="A70000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72B6F3D4-7AED-A24F-7597-7D1DD911D861}"/>
              </a:ext>
            </a:extLst>
          </p:cNvPr>
          <p:cNvSpPr txBox="1"/>
          <p:nvPr/>
        </p:nvSpPr>
        <p:spPr>
          <a:xfrm>
            <a:off x="848888" y="2212527"/>
            <a:ext cx="915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As franquias disponíveis de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Claro internet móvel 5G (FWA) 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são:</a:t>
            </a:r>
          </a:p>
        </p:txBody>
      </p:sp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B7324CE7-C24E-375F-5AE8-17C2265F5A91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/>
                <a:ea typeface="+mn-ea"/>
                <a:cs typeface="+mn-cs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1733277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4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9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4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9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1" grpId="0" animBg="1"/>
      <p:bldP spid="6" grpId="0"/>
      <p:bldP spid="19" grpId="0"/>
      <p:bldP spid="23" grpId="0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0F8DC-DA24-8383-6BB6-B1129731D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A9E59D5-0433-87C5-AC3F-3F4F0AF37893}"/>
              </a:ext>
            </a:extLst>
          </p:cNvPr>
          <p:cNvSpPr txBox="1"/>
          <p:nvPr/>
        </p:nvSpPr>
        <p:spPr>
          <a:xfrm>
            <a:off x="2981566" y="4135767"/>
            <a:ext cx="62288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Fique ligado!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Os planos </a:t>
            </a:r>
            <a:r>
              <a:rPr kumimoji="0" lang="pt-BR" sz="2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Claro internet móvel 5G (FWA) </a:t>
            </a:r>
            <a:r>
              <a:rPr kumimoji="0" lang="pt-BR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possuem um equipamento exclusivo.</a:t>
            </a:r>
            <a:endParaRPr kumimoji="0" lang="pt-BR" sz="2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960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CAA7049E-A281-1905-685E-5FBE345D27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241" y="2160277"/>
            <a:ext cx="2806729" cy="3265604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B6201BA4-94E8-A3DB-CB22-13D74E3098E2}"/>
              </a:ext>
            </a:extLst>
          </p:cNvPr>
          <p:cNvSpPr txBox="1"/>
          <p:nvPr/>
        </p:nvSpPr>
        <p:spPr>
          <a:xfrm>
            <a:off x="3471845" y="1724438"/>
            <a:ext cx="8178945" cy="3783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Tecnologia:</a:t>
            </a:r>
            <a:r>
              <a:rPr kumimoji="0" lang="it-IT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5G NR (Non-Standalone e Standalone)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Compatível com 4G (LTE)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pt-BR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fallback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Modem: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Plataforma Qualcomm (classe CPE performance)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Velocidade: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Download 5G: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até ~2–3 Gbps (teórico) /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Upload 5G: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até ~200–300 Mbps (teórico)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Wi-Fi 6 (802.11ax)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Dual-band: 2.4 GHz + 5 GHz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Melhor performance com múltiplos dispositivos (PME)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Melhor recepção em ambientes indoor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DF16F14E-34D6-47F3-4839-EB989F2383AE}"/>
              </a:ext>
            </a:extLst>
          </p:cNvPr>
          <p:cNvSpPr txBox="1"/>
          <p:nvPr/>
        </p:nvSpPr>
        <p:spPr>
          <a:xfrm>
            <a:off x="529018" y="5589170"/>
            <a:ext cx="11358182" cy="12900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O ZTE G5TS é um CPE 5G de alta performance, com conectividade robusta, gestão remota e instalação rápida, ideal para expansão da Claro em áreas não cabeadas.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DIN 2014 Light" panose="020B0404020202020204" pitchFamily="34" charset="77"/>
              <a:cs typeface="Segoe UI" panose="020B0502040204020203" pitchFamily="34" charset="0"/>
            </a:endParaRPr>
          </a:p>
        </p:txBody>
      </p:sp>
      <p:sp>
        <p:nvSpPr>
          <p:cNvPr id="9" name="Retângulo: Cantos Arredondados 11">
            <a:extLst>
              <a:ext uri="{FF2B5EF4-FFF2-40B4-BE49-F238E27FC236}">
                <a16:creationId xmlns:a16="http://schemas.microsoft.com/office/drawing/2014/main" id="{038F26ED-346E-73FA-D804-D981BD1F1128}"/>
              </a:ext>
            </a:extLst>
          </p:cNvPr>
          <p:cNvSpPr/>
          <p:nvPr/>
        </p:nvSpPr>
        <p:spPr>
          <a:xfrm>
            <a:off x="273044" y="813912"/>
            <a:ext cx="4887536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pPr marL="7620" marR="2540" lvl="0">
              <a:lnSpc>
                <a:spcPts val="3002"/>
              </a:lnSpc>
              <a:spcBef>
                <a:spcPts val="409"/>
              </a:spcBef>
              <a:buClr>
                <a:srgbClr val="000000"/>
              </a:buClr>
              <a:defRPr/>
            </a:pPr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Roteador ZTE G5TS </a:t>
            </a:r>
          </a:p>
          <a:p>
            <a:pPr marL="7620" marR="2540" lvl="0">
              <a:lnSpc>
                <a:spcPts val="3002"/>
              </a:lnSpc>
              <a:spcBef>
                <a:spcPts val="409"/>
              </a:spcBef>
              <a:buClr>
                <a:srgbClr val="000000"/>
              </a:buClr>
              <a:defRPr/>
            </a:pPr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especificações técnicas </a:t>
            </a:r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6765595A-922B-8CC1-70C6-13D54250F6F6}"/>
              </a:ext>
            </a:extLst>
          </p:cNvPr>
          <p:cNvSpPr/>
          <p:nvPr/>
        </p:nvSpPr>
        <p:spPr>
          <a:xfrm>
            <a:off x="529018" y="5670814"/>
            <a:ext cx="11272838" cy="772435"/>
          </a:xfrm>
          <a:prstGeom prst="roundRect">
            <a:avLst>
              <a:gd name="adj" fmla="val 6289"/>
            </a:avLst>
          </a:prstGeom>
          <a:noFill/>
          <a:ln>
            <a:solidFill>
              <a:srgbClr val="A8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52348"/>
            <a:endParaRPr lang="pt-BR" sz="3749">
              <a:solidFill>
                <a:prstClr val="white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359481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334A6-E9FA-40CA-1B84-946D2C5C0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8BA5A7CF-B758-BFE2-5FBD-0EF0CDFCF1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099" y="0"/>
            <a:ext cx="10272801" cy="6858000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E310B264-4563-FB2C-978D-4B08556C81D3}"/>
              </a:ext>
            </a:extLst>
          </p:cNvPr>
          <p:cNvSpPr/>
          <p:nvPr/>
        </p:nvSpPr>
        <p:spPr>
          <a:xfrm>
            <a:off x="818081" y="36513"/>
            <a:ext cx="11408488" cy="6858000"/>
          </a:xfrm>
          <a:prstGeom prst="rect">
            <a:avLst/>
          </a:prstGeom>
          <a:gradFill flip="none" rotWithShape="1">
            <a:gsLst>
              <a:gs pos="6000">
                <a:schemeClr val="tx1">
                  <a:lumMod val="85000"/>
                  <a:lumOff val="15000"/>
                </a:schemeClr>
              </a:gs>
              <a:gs pos="51000">
                <a:srgbClr val="8A8D8F">
                  <a:alpha val="87000"/>
                </a:srgbClr>
              </a:gs>
              <a:gs pos="87000">
                <a:schemeClr val="accent1">
                  <a:tint val="23500"/>
                  <a:satMod val="160000"/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41B5577-3D0E-D577-F78E-EAAA9DADCE00}"/>
              </a:ext>
            </a:extLst>
          </p:cNvPr>
          <p:cNvSpPr txBox="1"/>
          <p:nvPr/>
        </p:nvSpPr>
        <p:spPr>
          <a:xfrm>
            <a:off x="5831580" y="2305615"/>
            <a:ext cx="58524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Com os planos 5G</a:t>
            </a:r>
            <a:r>
              <a:rPr kumimoji="0" lang="pt-BR" sz="2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 </a:t>
            </a: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é possível adquirir </a:t>
            </a:r>
            <a:r>
              <a:rPr kumimoji="0" lang="pt-BR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pacotes adicionais.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Veja as opções para as franquias             de </a:t>
            </a:r>
            <a:r>
              <a:rPr kumimoji="0" lang="pt-BR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Claro internet móvel 5G (FWA).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86C0284-39FB-F697-6C74-25597F79F122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3" name="Retângulo: Cantos Arredondados 15">
              <a:extLst>
                <a:ext uri="{FF2B5EF4-FFF2-40B4-BE49-F238E27FC236}">
                  <a16:creationId xmlns:a16="http://schemas.microsoft.com/office/drawing/2014/main" id="{F308F588-7D00-0D39-937F-B8AF4105CA67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pic>
          <p:nvPicPr>
            <p:cNvPr id="14" name="Gráfico 16">
              <a:extLst>
                <a:ext uri="{FF2B5EF4-FFF2-40B4-BE49-F238E27FC236}">
                  <a16:creationId xmlns:a16="http://schemas.microsoft.com/office/drawing/2014/main" id="{94887A4E-2FBE-66B8-6301-DD3FDC19EC3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5" name="CaixaDeTexto 17">
              <a:extLst>
                <a:ext uri="{FF2B5EF4-FFF2-40B4-BE49-F238E27FC236}">
                  <a16:creationId xmlns:a16="http://schemas.microsoft.com/office/drawing/2014/main" id="{B901BCFE-139F-A277-A0BB-21024C15C083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Medium" pitchFamily="2" charset="0"/>
                  <a:ea typeface="+mn-ea"/>
                  <a:cs typeface="+mn-cs"/>
                </a:rPr>
                <a:t>Internet Móvel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D34EB767-103E-D98D-4358-D0A0D4B46B5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79340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5F9ADB-4727-05CF-9F5E-80C8AF3DB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134E07E8-21F6-807B-FF85-B9334D3D67DC}"/>
              </a:ext>
            </a:extLst>
          </p:cNvPr>
          <p:cNvSpPr/>
          <p:nvPr/>
        </p:nvSpPr>
        <p:spPr>
          <a:xfrm>
            <a:off x="6084645" y="2555444"/>
            <a:ext cx="580745" cy="449822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52C21691-FED4-766D-DDEE-EAB498A82756}"/>
              </a:ext>
            </a:extLst>
          </p:cNvPr>
          <p:cNvSpPr/>
          <p:nvPr/>
        </p:nvSpPr>
        <p:spPr>
          <a:xfrm>
            <a:off x="6080758" y="3101531"/>
            <a:ext cx="880067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18091A1A-8264-C240-5D19-4A5CAA48F74C}"/>
              </a:ext>
            </a:extLst>
          </p:cNvPr>
          <p:cNvSpPr/>
          <p:nvPr/>
        </p:nvSpPr>
        <p:spPr>
          <a:xfrm>
            <a:off x="6080757" y="4847877"/>
            <a:ext cx="3684027" cy="480529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id="{10648BE9-10D6-0D15-EB89-55E5FCE4196A}"/>
              </a:ext>
            </a:extLst>
          </p:cNvPr>
          <p:cNvSpPr/>
          <p:nvPr/>
        </p:nvSpPr>
        <p:spPr>
          <a:xfrm>
            <a:off x="6073423" y="4262572"/>
            <a:ext cx="2041476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6385BD11-CF95-672B-C367-5AF6CE9E3078}"/>
              </a:ext>
            </a:extLst>
          </p:cNvPr>
          <p:cNvSpPr txBox="1"/>
          <p:nvPr/>
        </p:nvSpPr>
        <p:spPr>
          <a:xfrm>
            <a:off x="1644822" y="2555444"/>
            <a:ext cx="40794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 franquia acabou?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cliente conta com </a:t>
            </a:r>
            <a:r>
              <a:rPr kumimoji="0" lang="pt-BR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5 opções 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de pacotes adicionais para restaurar a velocidade.</a:t>
            </a: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59CD154B-5C14-C02D-0ECB-C9F1A8D58E07}"/>
              </a:ext>
            </a:extLst>
          </p:cNvPr>
          <p:cNvSpPr txBox="1"/>
          <p:nvPr/>
        </p:nvSpPr>
        <p:spPr>
          <a:xfrm>
            <a:off x="6727132" y="2595919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50 GB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577CD199-7896-0EE4-2203-3C273CF3BE28}"/>
              </a:ext>
            </a:extLst>
          </p:cNvPr>
          <p:cNvSpPr txBox="1"/>
          <p:nvPr/>
        </p:nvSpPr>
        <p:spPr>
          <a:xfrm>
            <a:off x="7023578" y="3142229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100 GB</a:t>
            </a:r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C57238F5-892F-3C4A-8163-82B8235056C0}"/>
              </a:ext>
            </a:extLst>
          </p:cNvPr>
          <p:cNvSpPr txBox="1"/>
          <p:nvPr/>
        </p:nvSpPr>
        <p:spPr>
          <a:xfrm>
            <a:off x="7312124" y="3737684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200 GB</a:t>
            </a:r>
          </a:p>
        </p:txBody>
      </p: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AA2E5A61-392D-F74A-499E-5124C24C4A55}"/>
              </a:ext>
            </a:extLst>
          </p:cNvPr>
          <p:cNvSpPr txBox="1"/>
          <p:nvPr/>
        </p:nvSpPr>
        <p:spPr>
          <a:xfrm>
            <a:off x="8165419" y="4322989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300 GB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F98FFD42-E19B-293D-F459-BA13C80A999D}"/>
              </a:ext>
            </a:extLst>
          </p:cNvPr>
          <p:cNvSpPr txBox="1"/>
          <p:nvPr/>
        </p:nvSpPr>
        <p:spPr>
          <a:xfrm>
            <a:off x="9822638" y="4903705"/>
            <a:ext cx="107883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500 GB</a:t>
            </a:r>
          </a:p>
        </p:txBody>
      </p:sp>
      <p:sp>
        <p:nvSpPr>
          <p:cNvPr id="93" name="Retângulo: Cantos Arredondados 92">
            <a:extLst>
              <a:ext uri="{FF2B5EF4-FFF2-40B4-BE49-F238E27FC236}">
                <a16:creationId xmlns:a16="http://schemas.microsoft.com/office/drawing/2014/main" id="{7996546A-76AC-67A5-783D-234B03DF8979}"/>
              </a:ext>
            </a:extLst>
          </p:cNvPr>
          <p:cNvSpPr/>
          <p:nvPr/>
        </p:nvSpPr>
        <p:spPr>
          <a:xfrm>
            <a:off x="6073422" y="3687503"/>
            <a:ext cx="1188183" cy="479471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Retângulo: Cantos Arredondados 11">
            <a:extLst>
              <a:ext uri="{FF2B5EF4-FFF2-40B4-BE49-F238E27FC236}">
                <a16:creationId xmlns:a16="http://schemas.microsoft.com/office/drawing/2014/main" id="{B03B99D8-DCD4-1B07-ADFC-8BFE639F84D5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Black"/>
                <a:ea typeface="+mn-ea"/>
                <a:cs typeface="+mn-cs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1364970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9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5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3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4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95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1" grpId="0" animBg="1"/>
      <p:bldP spid="61" grpId="0" animBg="1"/>
      <p:bldP spid="35" grpId="0" animBg="1"/>
      <p:bldP spid="23" grpId="0"/>
      <p:bldP spid="48" grpId="0"/>
      <p:bldP spid="49" grpId="0"/>
      <p:bldP spid="50" grpId="0"/>
      <p:bldP spid="51" grpId="0"/>
      <p:bldP spid="52" grpId="0"/>
      <p:bldP spid="93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38A5BC-C5E0-0F65-6997-39F8BFAD6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0EFAB3B6-750A-E4C7-12DA-9B25089B3D87}"/>
              </a:ext>
            </a:extLst>
          </p:cNvPr>
          <p:cNvSpPr txBox="1"/>
          <p:nvPr/>
        </p:nvSpPr>
        <p:spPr>
          <a:xfrm>
            <a:off x="1949543" y="3751455"/>
            <a:ext cx="829291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Antes de ofertar o </a:t>
            </a: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Claro internet móvel 5G (FWA), verifique a disponibilidade</a:t>
            </a: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 de cobertura 4G, 4.5G ou 5G na região.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Site para verificar a cobertura: </a:t>
            </a:r>
            <a:r>
              <a:rPr kumimoji="0" lang="pt-BR" sz="18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https://</a:t>
            </a:r>
            <a:r>
              <a:rPr kumimoji="0" lang="pt-BR" sz="1800" b="1" i="1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www.claro.com.br</a:t>
            </a:r>
            <a:r>
              <a:rPr kumimoji="0" lang="pt-BR" sz="18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/mapa-de-cobertura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" pitchFamily="2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77"/>
                <a:ea typeface="+mn-ea"/>
                <a:cs typeface="+mn-cs"/>
              </a:rPr>
              <a:t>Somente realizar a venda se o local em que o cliente irá utilizar esteja coberto (representada pela cor “verde” no mapa, que indicam boa cobertura de rede) pela tecnologia 5G NSA e/ou 4G. </a:t>
            </a:r>
          </a:p>
        </p:txBody>
      </p:sp>
    </p:spTree>
    <p:extLst>
      <p:ext uri="{BB962C8B-B14F-4D97-AF65-F5344CB8AC3E}">
        <p14:creationId xmlns:p14="http://schemas.microsoft.com/office/powerpoint/2010/main" val="374102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86A90-880A-B750-6A7A-77E6FEEE5F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16F3BA4C-EF07-35E7-FE45-D38687961E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r="94" b="1954"/>
          <a:stretch>
            <a:fillRect/>
          </a:stretch>
        </p:blipFill>
        <p:spPr>
          <a:xfrm>
            <a:off x="-1" y="0"/>
            <a:ext cx="10356916" cy="6858000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33D3337F-8E4F-5EE3-7775-BA7DDDC3AC9D}"/>
              </a:ext>
            </a:extLst>
          </p:cNvPr>
          <p:cNvSpPr/>
          <p:nvPr/>
        </p:nvSpPr>
        <p:spPr>
          <a:xfrm>
            <a:off x="1397061" y="0"/>
            <a:ext cx="10794939" cy="6858000"/>
          </a:xfrm>
          <a:prstGeom prst="rect">
            <a:avLst/>
          </a:prstGeom>
          <a:gradFill flip="none" rotWithShape="1">
            <a:gsLst>
              <a:gs pos="6000">
                <a:schemeClr val="tx1">
                  <a:lumMod val="85000"/>
                  <a:lumOff val="15000"/>
                </a:schemeClr>
              </a:gs>
              <a:gs pos="27000">
                <a:srgbClr val="8A8D8F">
                  <a:alpha val="87000"/>
                </a:srgbClr>
              </a:gs>
              <a:gs pos="72000">
                <a:schemeClr val="accent1">
                  <a:tint val="23500"/>
                  <a:satMod val="160000"/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8D6845B-5963-2C59-A803-E2B8EC1ABBCB}"/>
              </a:ext>
            </a:extLst>
          </p:cNvPr>
          <p:cNvSpPr txBox="1"/>
          <p:nvPr/>
        </p:nvSpPr>
        <p:spPr>
          <a:xfrm>
            <a:off x="5810679" y="2385348"/>
            <a:ext cx="58524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Se a região</a:t>
            </a:r>
            <a:r>
              <a:rPr kumimoji="0" lang="pt-BR" sz="2800" b="1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 Medium" pitchFamily="2" charset="0"/>
                <a:ea typeface="+mn-ea"/>
                <a:cs typeface="+mn-cs"/>
              </a:rPr>
              <a:t> do Rafael não tiver cobertura 5G para os planos FWA,  pode ser oferecido os planos de Claro internet móvel.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2800" b="1" baseline="0" dirty="0">
              <a:solidFill>
                <a:prstClr val="white"/>
              </a:solidFill>
              <a:latin typeface="AMX Medium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800" b="1" baseline="0" dirty="0">
                <a:solidFill>
                  <a:prstClr val="white"/>
                </a:solidFill>
                <a:latin typeface="AMX Medium" pitchFamily="2" charset="0"/>
              </a:rPr>
              <a:t>Vamos</a:t>
            </a:r>
            <a:r>
              <a:rPr lang="pt-BR" sz="2800" b="1" dirty="0">
                <a:solidFill>
                  <a:prstClr val="white"/>
                </a:solidFill>
                <a:latin typeface="AMX Medium" pitchFamily="2" charset="0"/>
              </a:rPr>
              <a:t> conferir os planos.</a:t>
            </a:r>
            <a:endParaRPr kumimoji="0" lang="pt-BR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X Medium" pitchFamily="2" charset="0"/>
              <a:ea typeface="+mn-ea"/>
              <a:cs typeface="+mn-cs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6A6BC9D-B7AC-5CBF-BA4B-B3A319CADD3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3" name="Retângulo: Cantos Arredondados 15">
              <a:extLst>
                <a:ext uri="{FF2B5EF4-FFF2-40B4-BE49-F238E27FC236}">
                  <a16:creationId xmlns:a16="http://schemas.microsoft.com/office/drawing/2014/main" id="{A8978822-0CEB-6F62-DB40-94CB14DF27C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pic>
          <p:nvPicPr>
            <p:cNvPr id="14" name="Gráfico 16">
              <a:extLst>
                <a:ext uri="{FF2B5EF4-FFF2-40B4-BE49-F238E27FC236}">
                  <a16:creationId xmlns:a16="http://schemas.microsoft.com/office/drawing/2014/main" id="{60DB211E-E709-1C9F-71E6-541E71E5D7F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5" name="CaixaDeTexto 17">
              <a:extLst>
                <a:ext uri="{FF2B5EF4-FFF2-40B4-BE49-F238E27FC236}">
                  <a16:creationId xmlns:a16="http://schemas.microsoft.com/office/drawing/2014/main" id="{6329F429-30AE-362C-03B3-F259844698F0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MX Medium" pitchFamily="2" charset="0"/>
                  <a:ea typeface="+mn-ea"/>
                  <a:cs typeface="+mn-cs"/>
                </a:rPr>
                <a:t>Internet Móvel</a:t>
              </a:r>
            </a:p>
          </p:txBody>
        </p:sp>
        <p:pic>
          <p:nvPicPr>
            <p:cNvPr id="16" name="Graphic 14">
              <a:extLst>
                <a:ext uri="{FF2B5EF4-FFF2-40B4-BE49-F238E27FC236}">
                  <a16:creationId xmlns:a16="http://schemas.microsoft.com/office/drawing/2014/main" id="{F82E0CF6-E38A-6348-DBF4-7196BEF3ADE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1568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0C6DE-163B-F225-D0C2-4B9C84504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647BBF08-63C1-9775-8F73-1A5098B0A663}"/>
              </a:ext>
            </a:extLst>
          </p:cNvPr>
          <p:cNvSpPr/>
          <p:nvPr/>
        </p:nvSpPr>
        <p:spPr>
          <a:xfrm>
            <a:off x="2754894" y="2905632"/>
            <a:ext cx="2474349" cy="678696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30AA4C25-EB42-A54A-A72D-8DCF94B93B65}"/>
              </a:ext>
            </a:extLst>
          </p:cNvPr>
          <p:cNvSpPr/>
          <p:nvPr/>
        </p:nvSpPr>
        <p:spPr>
          <a:xfrm>
            <a:off x="2754894" y="3689732"/>
            <a:ext cx="3575053" cy="622573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EE1DC6F4-D655-8765-E826-DA05C2FAC60E}"/>
              </a:ext>
            </a:extLst>
          </p:cNvPr>
          <p:cNvSpPr/>
          <p:nvPr/>
        </p:nvSpPr>
        <p:spPr>
          <a:xfrm>
            <a:off x="2754892" y="5179778"/>
            <a:ext cx="6099877" cy="651392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id="{F7D7A0C9-6D69-4E52-3DE8-AA772EEE9764}"/>
              </a:ext>
            </a:extLst>
          </p:cNvPr>
          <p:cNvSpPr/>
          <p:nvPr/>
        </p:nvSpPr>
        <p:spPr>
          <a:xfrm>
            <a:off x="2754893" y="4451801"/>
            <a:ext cx="4775821" cy="634345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" name="Caixa de Texto 14">
            <a:extLst>
              <a:ext uri="{FF2B5EF4-FFF2-40B4-BE49-F238E27FC236}">
                <a16:creationId xmlns:a16="http://schemas.microsoft.com/office/drawing/2014/main" id="{80918AC4-C8B3-FC19-6792-5DBC1CDD8A75}"/>
              </a:ext>
            </a:extLst>
          </p:cNvPr>
          <p:cNvSpPr txBox="1"/>
          <p:nvPr/>
        </p:nvSpPr>
        <p:spPr>
          <a:xfrm>
            <a:off x="5391440" y="2905633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 noProof="0" dirty="0">
                <a:solidFill>
                  <a:srgbClr val="A70000"/>
                </a:solidFill>
                <a:latin typeface="AMX" pitchFamily="2" charset="0"/>
              </a:rPr>
              <a:t>10 GB</a:t>
            </a:r>
            <a:endParaRPr lang="pt-BR" sz="2000" noProof="0" dirty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19" name="Caixa de Texto 14">
            <a:extLst>
              <a:ext uri="{FF2B5EF4-FFF2-40B4-BE49-F238E27FC236}">
                <a16:creationId xmlns:a16="http://schemas.microsoft.com/office/drawing/2014/main" id="{BC070669-FA7C-B694-4672-20C0514E0E2E}"/>
              </a:ext>
            </a:extLst>
          </p:cNvPr>
          <p:cNvSpPr txBox="1"/>
          <p:nvPr/>
        </p:nvSpPr>
        <p:spPr>
          <a:xfrm>
            <a:off x="6492144" y="3731418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>
                <a:solidFill>
                  <a:srgbClr val="A70000"/>
                </a:solidFill>
                <a:latin typeface="AMX" pitchFamily="2" charset="0"/>
              </a:rPr>
              <a:t>5</a:t>
            </a:r>
            <a:r>
              <a:rPr lang="pt-BR" sz="2000" b="1" noProof="0">
                <a:solidFill>
                  <a:srgbClr val="A70000"/>
                </a:solidFill>
                <a:latin typeface="AMX" pitchFamily="2" charset="0"/>
              </a:rPr>
              <a:t>0 GB</a:t>
            </a:r>
            <a:endParaRPr lang="pt-BR" sz="2000" noProof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20" name="Caixa de Texto 14">
            <a:extLst>
              <a:ext uri="{FF2B5EF4-FFF2-40B4-BE49-F238E27FC236}">
                <a16:creationId xmlns:a16="http://schemas.microsoft.com/office/drawing/2014/main" id="{5C896EA1-829A-C134-80E8-AE22E6F33E26}"/>
              </a:ext>
            </a:extLst>
          </p:cNvPr>
          <p:cNvSpPr txBox="1"/>
          <p:nvPr/>
        </p:nvSpPr>
        <p:spPr>
          <a:xfrm>
            <a:off x="7692910" y="4457686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>
                <a:solidFill>
                  <a:srgbClr val="A70000"/>
                </a:solidFill>
                <a:latin typeface="AMX" pitchFamily="2" charset="0"/>
              </a:rPr>
              <a:t>10</a:t>
            </a:r>
            <a:r>
              <a:rPr lang="pt-BR" sz="2000" b="1" noProof="0">
                <a:solidFill>
                  <a:srgbClr val="A70000"/>
                </a:solidFill>
                <a:latin typeface="AMX" pitchFamily="2" charset="0"/>
              </a:rPr>
              <a:t>0 GB</a:t>
            </a:r>
            <a:endParaRPr lang="pt-BR" sz="2000" noProof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22" name="Caixa de Texto 14">
            <a:extLst>
              <a:ext uri="{FF2B5EF4-FFF2-40B4-BE49-F238E27FC236}">
                <a16:creationId xmlns:a16="http://schemas.microsoft.com/office/drawing/2014/main" id="{E8E8DC99-3D78-B496-B487-2017A2D899ED}"/>
              </a:ext>
            </a:extLst>
          </p:cNvPr>
          <p:cNvSpPr txBox="1"/>
          <p:nvPr/>
        </p:nvSpPr>
        <p:spPr>
          <a:xfrm>
            <a:off x="9033678" y="5208596"/>
            <a:ext cx="3158322" cy="6225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l"/>
            <a:r>
              <a:rPr lang="pt-BR" sz="2000" b="1" noProof="0">
                <a:solidFill>
                  <a:srgbClr val="A70000"/>
                </a:solidFill>
                <a:latin typeface="AMX" pitchFamily="2" charset="0"/>
              </a:rPr>
              <a:t>150 GB</a:t>
            </a:r>
            <a:endParaRPr lang="pt-BR" sz="2000" noProof="0">
              <a:solidFill>
                <a:srgbClr val="A70000"/>
              </a:solidFill>
              <a:latin typeface="AMX" pitchFamily="2" charset="0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FB857F7C-334C-EFDC-6690-22B2CCE89454}"/>
              </a:ext>
            </a:extLst>
          </p:cNvPr>
          <p:cNvSpPr txBox="1"/>
          <p:nvPr/>
        </p:nvSpPr>
        <p:spPr>
          <a:xfrm>
            <a:off x="848887" y="2212527"/>
            <a:ext cx="92941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>
                <a:latin typeface="AMX" pitchFamily="2" charset="0"/>
              </a:rPr>
              <a:t>As franquias disponíveis de </a:t>
            </a:r>
            <a:r>
              <a:rPr lang="pt-BR" sz="2400" b="1" dirty="0">
                <a:latin typeface="AMX" pitchFamily="2" charset="0"/>
              </a:rPr>
              <a:t>Claro internet móvel </a:t>
            </a:r>
            <a:r>
              <a:rPr lang="pt-BR" sz="2400" dirty="0">
                <a:latin typeface="AMX" pitchFamily="2" charset="0"/>
              </a:rPr>
              <a:t>são:</a:t>
            </a:r>
            <a:endParaRPr lang="pt-BR" sz="2400" noProof="0" dirty="0">
              <a:latin typeface="AMX" pitchFamily="2" charset="0"/>
            </a:endParaRPr>
          </a:p>
        </p:txBody>
      </p:sp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98A758C8-2D5F-F8BD-AA1E-E84A9C2B38B6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4218226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1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6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9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4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6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15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4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9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1" grpId="0" animBg="1"/>
      <p:bldP spid="61" grpId="0" animBg="1"/>
      <p:bldP spid="35" grpId="0" animBg="1"/>
      <p:bldP spid="6" grpId="0"/>
      <p:bldP spid="19" grpId="0"/>
      <p:bldP spid="20" grpId="0"/>
      <p:bldP spid="22" grpId="0"/>
      <p:bldP spid="23" grpId="0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9830C-DDEC-499A-F184-CBFC853AE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5BED2796-EB21-39FE-6714-9D3FD6978C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680" t="16" r="-18680" b="16"/>
          <a:stretch>
            <a:fillRect/>
          </a:stretch>
        </p:blipFill>
        <p:spPr>
          <a:xfrm>
            <a:off x="0" y="-35571"/>
            <a:ext cx="10340356" cy="6893571"/>
          </a:xfrm>
          <a:prstGeom prst="rect">
            <a:avLst/>
          </a:prstGeom>
        </p:spPr>
      </p:pic>
      <p:sp>
        <p:nvSpPr>
          <p:cNvPr id="10" name="Retângulo 9">
            <a:extLst>
              <a:ext uri="{FF2B5EF4-FFF2-40B4-BE49-F238E27FC236}">
                <a16:creationId xmlns:a16="http://schemas.microsoft.com/office/drawing/2014/main" id="{E7538772-D315-A14D-EE8B-60757C62E4AE}"/>
              </a:ext>
            </a:extLst>
          </p:cNvPr>
          <p:cNvSpPr/>
          <p:nvPr/>
        </p:nvSpPr>
        <p:spPr>
          <a:xfrm>
            <a:off x="1292772" y="-158751"/>
            <a:ext cx="12076386" cy="7016751"/>
          </a:xfrm>
          <a:prstGeom prst="rect">
            <a:avLst/>
          </a:prstGeom>
          <a:gradFill flip="none" rotWithShape="1">
            <a:gsLst>
              <a:gs pos="40000">
                <a:schemeClr val="tx1">
                  <a:lumMod val="85000"/>
                  <a:lumOff val="15000"/>
                </a:schemeClr>
              </a:gs>
              <a:gs pos="100000">
                <a:schemeClr val="accent1">
                  <a:tint val="23500"/>
                  <a:satMod val="160000"/>
                  <a:alpha val="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9E0A664-0561-1F89-983E-1327E1756F44}"/>
              </a:ext>
            </a:extLst>
          </p:cNvPr>
          <p:cNvSpPr txBox="1"/>
          <p:nvPr/>
        </p:nvSpPr>
        <p:spPr>
          <a:xfrm>
            <a:off x="6095999" y="2305615"/>
            <a:ext cx="54539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solidFill>
                  <a:schemeClr val="bg1"/>
                </a:solidFill>
                <a:latin typeface="AMX Medium" pitchFamily="2" charset="0"/>
              </a:rPr>
              <a:t>Caso Rafael utilize toda sua franquia, ele também poderá adquirir </a:t>
            </a:r>
            <a:r>
              <a:rPr lang="pt-BR" sz="2800" b="1" dirty="0">
                <a:solidFill>
                  <a:schemeClr val="bg1"/>
                </a:solidFill>
                <a:latin typeface="AMX Medium" pitchFamily="2" charset="0"/>
              </a:rPr>
              <a:t>pacotes adicionais</a:t>
            </a:r>
            <a:r>
              <a:rPr lang="pt-BR" sz="2800" dirty="0">
                <a:solidFill>
                  <a:schemeClr val="bg1"/>
                </a:solidFill>
                <a:latin typeface="AMX Medium" pitchFamily="2" charset="0"/>
              </a:rPr>
              <a:t>, nessa modalidade.</a:t>
            </a:r>
          </a:p>
          <a:p>
            <a:endParaRPr lang="pt-BR" sz="2800" dirty="0">
              <a:solidFill>
                <a:schemeClr val="bg1"/>
              </a:solidFill>
              <a:latin typeface="AMX Medium" pitchFamily="2" charset="0"/>
            </a:endParaRPr>
          </a:p>
          <a:p>
            <a:r>
              <a:rPr lang="pt-BR" sz="2800" b="1" dirty="0">
                <a:solidFill>
                  <a:schemeClr val="bg1"/>
                </a:solidFill>
                <a:latin typeface="AMX Medium" pitchFamily="2" charset="0"/>
              </a:rPr>
              <a:t>Vamos conhecer as opções?</a:t>
            </a:r>
            <a:endParaRPr lang="pt-BR" sz="2800" b="1" noProof="0" dirty="0">
              <a:solidFill>
                <a:schemeClr val="bg1"/>
              </a:solidFill>
              <a:latin typeface="AMX Medium" pitchFamily="2" charset="0"/>
            </a:endParaRPr>
          </a:p>
        </p:txBody>
      </p:sp>
      <p:grpSp>
        <p:nvGrpSpPr>
          <p:cNvPr id="4" name="Group 1">
            <a:extLst>
              <a:ext uri="{FF2B5EF4-FFF2-40B4-BE49-F238E27FC236}">
                <a16:creationId xmlns:a16="http://schemas.microsoft.com/office/drawing/2014/main" id="{607289EC-7734-7A6D-F0CA-66BC8966B302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5" name="Retângulo: Cantos Arredondados 15">
              <a:extLst>
                <a:ext uri="{FF2B5EF4-FFF2-40B4-BE49-F238E27FC236}">
                  <a16:creationId xmlns:a16="http://schemas.microsoft.com/office/drawing/2014/main" id="{6C55B92D-2CD1-1AC6-9D3F-ED45D3F8FE8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8" name="Gráfico 16">
              <a:extLst>
                <a:ext uri="{FF2B5EF4-FFF2-40B4-BE49-F238E27FC236}">
                  <a16:creationId xmlns:a16="http://schemas.microsoft.com/office/drawing/2014/main" id="{B9262106-BB82-7FAE-0709-AF44604428C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9" name="CaixaDeTexto 17">
              <a:extLst>
                <a:ext uri="{FF2B5EF4-FFF2-40B4-BE49-F238E27FC236}">
                  <a16:creationId xmlns:a16="http://schemas.microsoft.com/office/drawing/2014/main" id="{776718E4-2CD0-4743-2014-41C5D3208DA0}"/>
                </a:ext>
              </a:extLst>
            </p:cNvPr>
            <p:cNvSpPr txBox="1"/>
            <p:nvPr/>
          </p:nvSpPr>
          <p:spPr>
            <a:xfrm>
              <a:off x="5403347" y="220664"/>
              <a:ext cx="138531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Internet Móvel</a:t>
              </a:r>
            </a:p>
          </p:txBody>
        </p:sp>
        <p:pic>
          <p:nvPicPr>
            <p:cNvPr id="11" name="Graphic 14">
              <a:extLst>
                <a:ext uri="{FF2B5EF4-FFF2-40B4-BE49-F238E27FC236}">
                  <a16:creationId xmlns:a16="http://schemas.microsoft.com/office/drawing/2014/main" id="{6EFCF20E-D147-A8AB-B6EF-6F1AF8231F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20141" y="242036"/>
              <a:ext cx="701423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9413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31D162-DB07-61DF-8B60-52979CF53F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Retângulo: Cantos Arredondados 90">
            <a:extLst>
              <a:ext uri="{FF2B5EF4-FFF2-40B4-BE49-F238E27FC236}">
                <a16:creationId xmlns:a16="http://schemas.microsoft.com/office/drawing/2014/main" id="{83A40852-3FFE-017E-1675-5F2B47F91EBD}"/>
              </a:ext>
            </a:extLst>
          </p:cNvPr>
          <p:cNvSpPr/>
          <p:nvPr/>
        </p:nvSpPr>
        <p:spPr>
          <a:xfrm>
            <a:off x="5684868" y="5275752"/>
            <a:ext cx="5178696" cy="46315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48BAD6D6-1497-AF7A-C78C-51C9B2F428B8}"/>
              </a:ext>
            </a:extLst>
          </p:cNvPr>
          <p:cNvSpPr/>
          <p:nvPr/>
        </p:nvSpPr>
        <p:spPr>
          <a:xfrm>
            <a:off x="5696089" y="2170420"/>
            <a:ext cx="353877" cy="449822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1677B5A7-3295-1A0D-7F9F-36DE2747952D}"/>
              </a:ext>
            </a:extLst>
          </p:cNvPr>
          <p:cNvSpPr/>
          <p:nvPr/>
        </p:nvSpPr>
        <p:spPr>
          <a:xfrm>
            <a:off x="5692202" y="2664255"/>
            <a:ext cx="541699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8A493EBE-CDB4-7AEA-6E26-AED5F57AEFCD}"/>
              </a:ext>
            </a:extLst>
          </p:cNvPr>
          <p:cNvSpPr/>
          <p:nvPr/>
        </p:nvSpPr>
        <p:spPr>
          <a:xfrm>
            <a:off x="5692202" y="4240388"/>
            <a:ext cx="1638204" cy="480529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35" name="Retângulo: Cantos Arredondados 34">
            <a:extLst>
              <a:ext uri="{FF2B5EF4-FFF2-40B4-BE49-F238E27FC236}">
                <a16:creationId xmlns:a16="http://schemas.microsoft.com/office/drawing/2014/main" id="{F8F5391C-C17F-0790-BC97-FA0661C07754}"/>
              </a:ext>
            </a:extLst>
          </p:cNvPr>
          <p:cNvSpPr/>
          <p:nvPr/>
        </p:nvSpPr>
        <p:spPr>
          <a:xfrm>
            <a:off x="5684867" y="3713528"/>
            <a:ext cx="1245665" cy="489707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C1CAAE03-96BC-1857-332F-4C2BF6424C47}"/>
              </a:ext>
            </a:extLst>
          </p:cNvPr>
          <p:cNvSpPr txBox="1"/>
          <p:nvPr/>
        </p:nvSpPr>
        <p:spPr>
          <a:xfrm>
            <a:off x="1307770" y="2176531"/>
            <a:ext cx="41351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400" dirty="0">
                <a:latin typeface="AMX" pitchFamily="2" charset="0"/>
              </a:rPr>
              <a:t>O cliente conta com </a:t>
            </a:r>
            <a:r>
              <a:rPr lang="pt-BR" sz="2400" b="1" dirty="0">
                <a:latin typeface="AMX" pitchFamily="2" charset="0"/>
              </a:rPr>
              <a:t>7 opções </a:t>
            </a:r>
            <a:r>
              <a:rPr lang="pt-BR" sz="2400" dirty="0">
                <a:latin typeface="AMX" pitchFamily="2" charset="0"/>
              </a:rPr>
              <a:t>de pacotes adicionais para restaurar a velocidade.</a:t>
            </a:r>
            <a:endParaRPr lang="pt-BR" sz="2400" noProof="0" dirty="0">
              <a:latin typeface="AMX" pitchFamily="2" charset="0"/>
            </a:endParaRP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81FA32D7-7C73-4833-F02B-6FD4297B633E}"/>
              </a:ext>
            </a:extLst>
          </p:cNvPr>
          <p:cNvSpPr txBox="1"/>
          <p:nvPr/>
        </p:nvSpPr>
        <p:spPr>
          <a:xfrm>
            <a:off x="6111708" y="2209108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 GB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93452345-D6E6-1EF4-B103-FC72F3AE4BD8}"/>
              </a:ext>
            </a:extLst>
          </p:cNvPr>
          <p:cNvSpPr txBox="1"/>
          <p:nvPr/>
        </p:nvSpPr>
        <p:spPr>
          <a:xfrm>
            <a:off x="6291756" y="2724672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 GB</a:t>
            </a:r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031DE3A8-12B3-BE5A-5B4B-508331E5D181}"/>
              </a:ext>
            </a:extLst>
          </p:cNvPr>
          <p:cNvSpPr txBox="1"/>
          <p:nvPr/>
        </p:nvSpPr>
        <p:spPr>
          <a:xfrm>
            <a:off x="6565996" y="3246543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 GB</a:t>
            </a:r>
          </a:p>
        </p:txBody>
      </p: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7F25D027-27A8-F207-FD7A-148292D52AAD}"/>
              </a:ext>
            </a:extLst>
          </p:cNvPr>
          <p:cNvSpPr txBox="1"/>
          <p:nvPr/>
        </p:nvSpPr>
        <p:spPr>
          <a:xfrm>
            <a:off x="6981052" y="3806899"/>
            <a:ext cx="90857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 GB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E885963B-99CD-F8F8-7588-278CCCD18977}"/>
              </a:ext>
            </a:extLst>
          </p:cNvPr>
          <p:cNvSpPr txBox="1"/>
          <p:nvPr/>
        </p:nvSpPr>
        <p:spPr>
          <a:xfrm>
            <a:off x="7388261" y="4295419"/>
            <a:ext cx="107883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 GB</a:t>
            </a: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DE310B52-D9CF-46B7-FE24-478033177625}"/>
              </a:ext>
            </a:extLst>
          </p:cNvPr>
          <p:cNvSpPr txBox="1"/>
          <p:nvPr/>
        </p:nvSpPr>
        <p:spPr>
          <a:xfrm>
            <a:off x="8607173" y="4813898"/>
            <a:ext cx="1078830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20 GB</a:t>
            </a:r>
          </a:p>
        </p:txBody>
      </p:sp>
      <p:sp>
        <p:nvSpPr>
          <p:cNvPr id="67" name="CaixaDeTexto 66">
            <a:extLst>
              <a:ext uri="{FF2B5EF4-FFF2-40B4-BE49-F238E27FC236}">
                <a16:creationId xmlns:a16="http://schemas.microsoft.com/office/drawing/2014/main" id="{83EDEE6A-C975-4373-3398-06C36DE313CD}"/>
              </a:ext>
            </a:extLst>
          </p:cNvPr>
          <p:cNvSpPr txBox="1"/>
          <p:nvPr/>
        </p:nvSpPr>
        <p:spPr>
          <a:xfrm>
            <a:off x="10914085" y="5322894"/>
            <a:ext cx="1249086" cy="368871"/>
          </a:xfrm>
          <a:prstGeom prst="rect">
            <a:avLst/>
          </a:prstGeom>
          <a:noFill/>
        </p:spPr>
        <p:txBody>
          <a:bodyPr wrap="square" lIns="90940" tIns="45492" rIns="90940" bIns="45492" rtlCol="0">
            <a:spAutoFit/>
          </a:bodyPr>
          <a:lstStyle/>
          <a:p>
            <a:pPr marL="0" marR="0" lvl="0" indent="0" algn="l" defTabSz="9093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>
                <a:ln>
                  <a:noFill/>
                </a:ln>
                <a:solidFill>
                  <a:srgbClr val="A7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100 GB</a:t>
            </a:r>
          </a:p>
        </p:txBody>
      </p:sp>
      <p:sp>
        <p:nvSpPr>
          <p:cNvPr id="90" name="Retângulo: Cantos Arredondados 89">
            <a:extLst>
              <a:ext uri="{FF2B5EF4-FFF2-40B4-BE49-F238E27FC236}">
                <a16:creationId xmlns:a16="http://schemas.microsoft.com/office/drawing/2014/main" id="{0C11DFB1-1484-7E28-D3C3-328E64DFF56E}"/>
              </a:ext>
            </a:extLst>
          </p:cNvPr>
          <p:cNvSpPr/>
          <p:nvPr/>
        </p:nvSpPr>
        <p:spPr>
          <a:xfrm>
            <a:off x="5692202" y="4758070"/>
            <a:ext cx="2857116" cy="480529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93" name="Retângulo: Cantos Arredondados 92">
            <a:extLst>
              <a:ext uri="{FF2B5EF4-FFF2-40B4-BE49-F238E27FC236}">
                <a16:creationId xmlns:a16="http://schemas.microsoft.com/office/drawing/2014/main" id="{4133B113-ED1F-9E1F-66D0-9BB173314956}"/>
              </a:ext>
            </a:extLst>
          </p:cNvPr>
          <p:cNvSpPr/>
          <p:nvPr/>
        </p:nvSpPr>
        <p:spPr>
          <a:xfrm>
            <a:off x="5684867" y="3196904"/>
            <a:ext cx="831268" cy="479471"/>
          </a:xfrm>
          <a:prstGeom prst="roundRect">
            <a:avLst>
              <a:gd name="adj" fmla="val 8459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noProof="0"/>
          </a:p>
        </p:txBody>
      </p:sp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98A758C8-2D5F-F8BD-AA1E-E84A9C2B38B6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Portfólio</a:t>
            </a:r>
          </a:p>
        </p:txBody>
      </p:sp>
    </p:spTree>
    <p:extLst>
      <p:ext uri="{BB962C8B-B14F-4D97-AF65-F5344CB8AC3E}">
        <p14:creationId xmlns:p14="http://schemas.microsoft.com/office/powerpoint/2010/main" val="333008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6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9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5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4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9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15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4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6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85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35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6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1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5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 animBg="1"/>
      <p:bldP spid="27" grpId="0" animBg="1"/>
      <p:bldP spid="11" grpId="0" animBg="1"/>
      <p:bldP spid="61" grpId="0" animBg="1"/>
      <p:bldP spid="35" grpId="0" animBg="1"/>
      <p:bldP spid="23" grpId="0"/>
      <p:bldP spid="48" grpId="0"/>
      <p:bldP spid="49" grpId="0"/>
      <p:bldP spid="50" grpId="0"/>
      <p:bldP spid="51" grpId="0"/>
      <p:bldP spid="52" grpId="0"/>
      <p:bldP spid="53" grpId="0"/>
      <p:bldP spid="67" grpId="0"/>
      <p:bldP spid="90" grpId="0" animBg="1"/>
      <p:bldP spid="93" grpId="0" animBg="1"/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E103A9-AAB9-5405-3402-4F7F5FC31B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aixaDeTexto 14">
            <a:extLst>
              <a:ext uri="{FF2B5EF4-FFF2-40B4-BE49-F238E27FC236}">
                <a16:creationId xmlns:a16="http://schemas.microsoft.com/office/drawing/2014/main" id="{FC672D0F-B950-873B-151B-C0D2CED5562C}"/>
              </a:ext>
            </a:extLst>
          </p:cNvPr>
          <p:cNvSpPr txBox="1"/>
          <p:nvPr/>
        </p:nvSpPr>
        <p:spPr>
          <a:xfrm>
            <a:off x="609254" y="3963489"/>
            <a:ext cx="109855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b="1">
                <a:solidFill>
                  <a:schemeClr val="bg1"/>
                </a:solidFill>
                <a:latin typeface="AMX" pitchFamily="2" charset="0"/>
              </a:rPr>
              <a:t>Fique ligado!</a:t>
            </a:r>
          </a:p>
          <a:p>
            <a:pPr algn="ctr"/>
            <a:r>
              <a:rPr lang="pt-BR" sz="2400">
                <a:solidFill>
                  <a:schemeClr val="bg1"/>
                </a:solidFill>
                <a:latin typeface="AMX" pitchFamily="2" charset="0"/>
              </a:rPr>
              <a:t>Os pacotes adicionais podem ser adquiridos pelo </a:t>
            </a:r>
            <a:r>
              <a:rPr lang="pt-BR" sz="2400" b="1">
                <a:solidFill>
                  <a:schemeClr val="bg1"/>
                </a:solidFill>
                <a:latin typeface="AMX" pitchFamily="2" charset="0"/>
              </a:rPr>
              <a:t>1052.</a:t>
            </a:r>
            <a:endParaRPr lang="pt-BR" sz="2400" b="1" noProof="0">
              <a:solidFill>
                <a:schemeClr val="bg1"/>
              </a:solidFill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01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0A46B-ABCD-2BB4-E7F9-8ABAF80CB7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13">
            <a:extLst>
              <a:ext uri="{FF2B5EF4-FFF2-40B4-BE49-F238E27FC236}">
                <a16:creationId xmlns:a16="http://schemas.microsoft.com/office/drawing/2014/main" id="{5252EB31-6073-F19C-05B8-FF57AC690D0C}"/>
              </a:ext>
            </a:extLst>
          </p:cNvPr>
          <p:cNvSpPr/>
          <p:nvPr/>
        </p:nvSpPr>
        <p:spPr>
          <a:xfrm>
            <a:off x="7534604" y="3234606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4" name="Retângulo: Cantos Arredondados 14">
            <a:extLst>
              <a:ext uri="{FF2B5EF4-FFF2-40B4-BE49-F238E27FC236}">
                <a16:creationId xmlns:a16="http://schemas.microsoft.com/office/drawing/2014/main" id="{5832BFFE-0427-19F2-7F31-1E465FD50CA9}"/>
              </a:ext>
            </a:extLst>
          </p:cNvPr>
          <p:cNvSpPr/>
          <p:nvPr/>
        </p:nvSpPr>
        <p:spPr>
          <a:xfrm>
            <a:off x="7534604" y="3644452"/>
            <a:ext cx="2993539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5" name="Retângulo: Cantos Arredondados 1">
            <a:extLst>
              <a:ext uri="{FF2B5EF4-FFF2-40B4-BE49-F238E27FC236}">
                <a16:creationId xmlns:a16="http://schemas.microsoft.com/office/drawing/2014/main" id="{F0529264-EA71-F53D-B8D4-94B8AD5E347F}"/>
              </a:ext>
            </a:extLst>
          </p:cNvPr>
          <p:cNvSpPr/>
          <p:nvPr/>
        </p:nvSpPr>
        <p:spPr>
          <a:xfrm>
            <a:off x="7534604" y="4065597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COMO VENDER</a:t>
            </a:r>
            <a:endParaRPr lang="pt-BR" sz="1600" noProof="0" dirty="0">
              <a:solidFill>
                <a:srgbClr val="592126"/>
              </a:solidFill>
              <a:latin typeface="AMX Black" pitchFamily="2" charset="0"/>
              <a:sym typeface="+mn-ea"/>
            </a:endParaRPr>
          </a:p>
        </p:txBody>
      </p:sp>
      <p:sp>
        <p:nvSpPr>
          <p:cNvPr id="6" name="Retângulo: Cantos Arredondados 1">
            <a:extLst>
              <a:ext uri="{FF2B5EF4-FFF2-40B4-BE49-F238E27FC236}">
                <a16:creationId xmlns:a16="http://schemas.microsoft.com/office/drawing/2014/main" id="{E710D014-43EE-2192-EBC9-B258F2613E0F}"/>
              </a:ext>
            </a:extLst>
          </p:cNvPr>
          <p:cNvSpPr/>
          <p:nvPr/>
        </p:nvSpPr>
        <p:spPr>
          <a:xfrm>
            <a:off x="7541318" y="448154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POLÍTICA COMERCIAL</a:t>
            </a:r>
          </a:p>
        </p:txBody>
      </p:sp>
      <p:sp>
        <p:nvSpPr>
          <p:cNvPr id="7" name="Retângulo: Cantos Arredondados 1">
            <a:extLst>
              <a:ext uri="{FF2B5EF4-FFF2-40B4-BE49-F238E27FC236}">
                <a16:creationId xmlns:a16="http://schemas.microsoft.com/office/drawing/2014/main" id="{017D7083-AF2F-DCA4-44F4-8EAB28A4A3BD}"/>
              </a:ext>
            </a:extLst>
          </p:cNvPr>
          <p:cNvSpPr/>
          <p:nvPr/>
        </p:nvSpPr>
        <p:spPr>
          <a:xfrm>
            <a:off x="7541320" y="4886726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JORNADA DE VENDA</a:t>
            </a:r>
          </a:p>
        </p:txBody>
      </p:sp>
      <p:sp>
        <p:nvSpPr>
          <p:cNvPr id="8" name="Retângulo: Cantos Arredondados 1">
            <a:extLst>
              <a:ext uri="{FF2B5EF4-FFF2-40B4-BE49-F238E27FC236}">
                <a16:creationId xmlns:a16="http://schemas.microsoft.com/office/drawing/2014/main" id="{41D9B721-838B-5F4A-9D88-5EEFF6DC4CC0}"/>
              </a:ext>
            </a:extLst>
          </p:cNvPr>
          <p:cNvSpPr/>
          <p:nvPr/>
        </p:nvSpPr>
        <p:spPr>
          <a:xfrm>
            <a:off x="7541320" y="529191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PROCESSO DE ATIVAÇÃO</a:t>
            </a:r>
          </a:p>
        </p:txBody>
      </p:sp>
      <p:sp>
        <p:nvSpPr>
          <p:cNvPr id="9" name="Retângulo: Cantos Arredondados 13">
            <a:extLst>
              <a:ext uri="{FF2B5EF4-FFF2-40B4-BE49-F238E27FC236}">
                <a16:creationId xmlns:a16="http://schemas.microsoft.com/office/drawing/2014/main" id="{789C67DC-A7FA-6B03-B35F-20AF45148249}"/>
              </a:ext>
            </a:extLst>
          </p:cNvPr>
          <p:cNvSpPr/>
          <p:nvPr/>
        </p:nvSpPr>
        <p:spPr>
          <a:xfrm>
            <a:off x="7534604" y="2812018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O QUE É?</a:t>
            </a:r>
          </a:p>
        </p:txBody>
      </p:sp>
    </p:spTree>
    <p:extLst>
      <p:ext uri="{BB962C8B-B14F-4D97-AF65-F5344CB8AC3E}">
        <p14:creationId xmlns:p14="http://schemas.microsoft.com/office/powerpoint/2010/main" val="152287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5F06C-AABF-E6D7-1ADB-4E384BF3A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>
            <a:extLst>
              <a:ext uri="{FF2B5EF4-FFF2-40B4-BE49-F238E27FC236}">
                <a16:creationId xmlns:a16="http://schemas.microsoft.com/office/drawing/2014/main" id="{C856CFE9-B2E1-2650-FEF5-35CE53B30E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882" r="13172"/>
          <a:stretch>
            <a:fillRect/>
          </a:stretch>
        </p:blipFill>
        <p:spPr>
          <a:xfrm flipH="1">
            <a:off x="206492" y="814372"/>
            <a:ext cx="5816601" cy="5786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27F406C3-03F0-EDBF-638C-8876103D708F}"/>
              </a:ext>
            </a:extLst>
          </p:cNvPr>
          <p:cNvSpPr/>
          <p:nvPr/>
        </p:nvSpPr>
        <p:spPr>
          <a:xfrm>
            <a:off x="4400550" y="1376165"/>
            <a:ext cx="316230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noProof="0" dirty="0">
                <a:solidFill>
                  <a:schemeClr val="bg1"/>
                </a:solidFill>
                <a:latin typeface="AMX Black"/>
              </a:rPr>
              <a:t>Serviços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3E073AD6-5E2B-697A-B892-DE55D2D2B864}"/>
              </a:ext>
            </a:extLst>
          </p:cNvPr>
          <p:cNvSpPr txBox="1"/>
          <p:nvPr/>
        </p:nvSpPr>
        <p:spPr>
          <a:xfrm>
            <a:off x="6654799" y="2682379"/>
            <a:ext cx="456565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latin typeface="AMX" pitchFamily="2" charset="0"/>
              </a:rPr>
              <a:t>Rafael tem uma rotina bastante agitada por conta do trabalho e de seu estilo de vida. Vive conectado. Gosta de estar bem informado.</a:t>
            </a:r>
          </a:p>
          <a:p>
            <a:endParaRPr lang="pt-BR" sz="2000" dirty="0">
              <a:latin typeface="AMX" pitchFamily="2" charset="0"/>
            </a:endParaRPr>
          </a:p>
          <a:p>
            <a:r>
              <a:rPr lang="pt-BR" sz="2000" b="1" dirty="0">
                <a:latin typeface="AMX" pitchFamily="2" charset="0"/>
              </a:rPr>
              <a:t>O que a Claro pode oferecer para atender a essa demanda?</a:t>
            </a:r>
            <a:endParaRPr lang="pt-BR" sz="2000" b="1" noProof="0" dirty="0">
              <a:latin typeface="AMX" pitchFamily="2" charset="0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354807F7-7F46-FACE-8258-9B85067B8EF5}"/>
              </a:ext>
            </a:extLst>
          </p:cNvPr>
          <p:cNvGrpSpPr/>
          <p:nvPr/>
        </p:nvGrpSpPr>
        <p:grpSpPr>
          <a:xfrm rot="10800000">
            <a:off x="345622" y="6103225"/>
            <a:ext cx="437889" cy="437889"/>
            <a:chOff x="827267" y="5866645"/>
            <a:chExt cx="560029" cy="560029"/>
          </a:xfrm>
        </p:grpSpPr>
        <p:sp>
          <p:nvSpPr>
            <p:cNvPr id="15" name="Elipse 14">
              <a:hlinkClick r:id="" action="ppaction://hlinkshowjump?jump=previousslide"/>
              <a:extLst>
                <a:ext uri="{FF2B5EF4-FFF2-40B4-BE49-F238E27FC236}">
                  <a16:creationId xmlns:a16="http://schemas.microsoft.com/office/drawing/2014/main" id="{A23EC772-F1EF-C4E7-2793-649918763808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pic>
          <p:nvPicPr>
            <p:cNvPr id="16" name="Gráfico 15">
              <a:extLst>
                <a:ext uri="{FF2B5EF4-FFF2-40B4-BE49-F238E27FC236}">
                  <a16:creationId xmlns:a16="http://schemas.microsoft.com/office/drawing/2014/main" id="{CC8FE1E6-C58A-A31B-2072-AECAED3A446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72427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2BFDE-4CC7-E4AC-64C1-0F700329A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Agrupar 47">
            <a:extLst>
              <a:ext uri="{FF2B5EF4-FFF2-40B4-BE49-F238E27FC236}">
                <a16:creationId xmlns:a16="http://schemas.microsoft.com/office/drawing/2014/main" id="{AD649C69-3745-DEE0-9717-C827210DEFC6}"/>
              </a:ext>
            </a:extLst>
          </p:cNvPr>
          <p:cNvGrpSpPr>
            <a:grpSpLocks/>
          </p:cNvGrpSpPr>
          <p:nvPr/>
        </p:nvGrpSpPr>
        <p:grpSpPr>
          <a:xfrm>
            <a:off x="848887" y="3767074"/>
            <a:ext cx="2602523" cy="2127251"/>
            <a:chOff x="1142325" y="2380953"/>
            <a:chExt cx="2602523" cy="2127251"/>
          </a:xfrm>
        </p:grpSpPr>
        <p:sp>
          <p:nvSpPr>
            <p:cNvPr id="49" name="Retângulo: Cantos Arredondados 48">
              <a:extLst>
                <a:ext uri="{FF2B5EF4-FFF2-40B4-BE49-F238E27FC236}">
                  <a16:creationId xmlns:a16="http://schemas.microsoft.com/office/drawing/2014/main" id="{B65814C4-9F4B-5AF5-16E9-098377206853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50" name="Caixa de Texto 9">
              <a:extLst>
                <a:ext uri="{FF2B5EF4-FFF2-40B4-BE49-F238E27FC236}">
                  <a16:creationId xmlns:a16="http://schemas.microsoft.com/office/drawing/2014/main" id="{F749DE58-0F83-5971-28A8-5374B93F0509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Pocket</a:t>
              </a:r>
            </a:p>
          </p:txBody>
        </p:sp>
        <p:grpSp>
          <p:nvGrpSpPr>
            <p:cNvPr id="51" name="Agrupar 50">
              <a:extLst>
                <a:ext uri="{FF2B5EF4-FFF2-40B4-BE49-F238E27FC236}">
                  <a16:creationId xmlns:a16="http://schemas.microsoft.com/office/drawing/2014/main" id="{5E85D1F0-A440-B0E8-6AC7-708AC44C61BE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53" name="Elipse 52">
                <a:extLst>
                  <a:ext uri="{FF2B5EF4-FFF2-40B4-BE49-F238E27FC236}">
                    <a16:creationId xmlns:a16="http://schemas.microsoft.com/office/drawing/2014/main" id="{BBB49CC2-1A7B-9530-AAD4-101429407BA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55" name="Elipse 54">
                <a:extLst>
                  <a:ext uri="{FF2B5EF4-FFF2-40B4-BE49-F238E27FC236}">
                    <a16:creationId xmlns:a16="http://schemas.microsoft.com/office/drawing/2014/main" id="{2C18462E-7DD3-40E3-4BD2-09CF5CE33CCD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52" name="CaixaDeTexto 51">
              <a:extLst>
                <a:ext uri="{FF2B5EF4-FFF2-40B4-BE49-F238E27FC236}">
                  <a16:creationId xmlns:a16="http://schemas.microsoft.com/office/drawing/2014/main" id="{DB3374AC-8DCE-934E-10EB-349BF824874F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R$6,90 a R$ 14,90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grpSp>
        <p:nvGrpSpPr>
          <p:cNvPr id="113" name="Agrupar 112">
            <a:extLst>
              <a:ext uri="{FF2B5EF4-FFF2-40B4-BE49-F238E27FC236}">
                <a16:creationId xmlns:a16="http://schemas.microsoft.com/office/drawing/2014/main" id="{3C99DBBE-35E6-8F77-80AB-C0757CF1B964}"/>
              </a:ext>
            </a:extLst>
          </p:cNvPr>
          <p:cNvGrpSpPr/>
          <p:nvPr/>
        </p:nvGrpSpPr>
        <p:grpSpPr>
          <a:xfrm>
            <a:off x="769159" y="1904732"/>
            <a:ext cx="11043888" cy="2031325"/>
            <a:chOff x="769159" y="1904732"/>
            <a:chExt cx="11043888" cy="2031325"/>
          </a:xfrm>
        </p:grpSpPr>
        <p:sp>
          <p:nvSpPr>
            <p:cNvPr id="47" name="Caixa de Texto 9">
              <a:extLst>
                <a:ext uri="{FF2B5EF4-FFF2-40B4-BE49-F238E27FC236}">
                  <a16:creationId xmlns:a16="http://schemas.microsoft.com/office/drawing/2014/main" id="{AA5F35A0-B9EA-A8F7-A330-4A3149FFD10D}"/>
                </a:ext>
              </a:extLst>
            </p:cNvPr>
            <p:cNvSpPr txBox="1"/>
            <p:nvPr/>
          </p:nvSpPr>
          <p:spPr>
            <a:xfrm>
              <a:off x="848887" y="1904732"/>
              <a:ext cx="10964160" cy="2031325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pt-BR" dirty="0">
                  <a:latin typeface="AMX" pitchFamily="2" charset="0"/>
                </a:rPr>
                <a:t>No plano de internet, Rafael conta com várias opções de franquia. Além disso, tem acesso ao serviço </a:t>
              </a:r>
              <a:r>
                <a:rPr lang="pt-BR" b="1" dirty="0" err="1">
                  <a:latin typeface="AMX" pitchFamily="2" charset="0"/>
                </a:rPr>
                <a:t>Skeelo</a:t>
              </a:r>
              <a:r>
                <a:rPr lang="pt-BR" b="1" dirty="0">
                  <a:latin typeface="AMX" pitchFamily="2" charset="0"/>
                </a:rPr>
                <a:t>, </a:t>
              </a:r>
              <a:r>
                <a:rPr lang="pt-BR" dirty="0">
                  <a:latin typeface="AMX" pitchFamily="2" charset="0"/>
                </a:rPr>
                <a:t>e nos planos de Claro internet móvel 5G (FWA), têm também acesso ao </a:t>
              </a:r>
              <a:r>
                <a:rPr lang="pt-BR" b="1" dirty="0">
                  <a:latin typeface="AMX" pitchFamily="2" charset="0"/>
                </a:rPr>
                <a:t>Claro banca.</a:t>
              </a:r>
            </a:p>
            <a:p>
              <a:endParaRPr lang="pt-BR" dirty="0">
                <a:latin typeface="AMX" pitchFamily="2" charset="0"/>
              </a:endParaRPr>
            </a:p>
            <a:p>
              <a:r>
                <a:rPr lang="pt-BR" dirty="0">
                  <a:latin typeface="AMX" pitchFamily="2" charset="0"/>
                </a:rPr>
                <a:t>                       promove o </a:t>
              </a:r>
              <a:r>
                <a:rPr lang="pt-BR" b="1" dirty="0">
                  <a:latin typeface="AMX" pitchFamily="2" charset="0"/>
                </a:rPr>
                <a:t>conhecimento e o entretenimento </a:t>
              </a:r>
              <a:r>
                <a:rPr lang="pt-BR" dirty="0">
                  <a:latin typeface="AMX" pitchFamily="2" charset="0"/>
                </a:rPr>
                <a:t>dos clientes! Cada valor de franquia do plano Claro internet dá acesso a um pacote </a:t>
              </a:r>
              <a:r>
                <a:rPr lang="pt-BR" b="1" dirty="0" err="1">
                  <a:latin typeface="AMX" pitchFamily="2" charset="0"/>
                </a:rPr>
                <a:t>Skeelo</a:t>
              </a:r>
              <a:r>
                <a:rPr lang="pt-BR" dirty="0">
                  <a:latin typeface="AMX" pitchFamily="2" charset="0"/>
                </a:rPr>
                <a:t>. O que diferencia os pacotes é o valor no varejo dos livros  disponibilizados ao cliente.</a:t>
              </a:r>
            </a:p>
            <a:p>
              <a:endParaRPr lang="pt-BR" noProof="0" dirty="0">
                <a:latin typeface="AMX" pitchFamily="2" charset="0"/>
              </a:endParaRPr>
            </a:p>
          </p:txBody>
        </p:sp>
        <p:pic>
          <p:nvPicPr>
            <p:cNvPr id="58" name="Picture 8" descr="Parceria Skeelo - Correios Celular">
              <a:extLst>
                <a:ext uri="{FF2B5EF4-FFF2-40B4-BE49-F238E27FC236}">
                  <a16:creationId xmlns:a16="http://schemas.microsoft.com/office/drawing/2014/main" id="{DE639C26-D717-E3FA-6866-12FAA3F94C0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9159" y="2684615"/>
              <a:ext cx="1172235" cy="4688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0" name="Agrupar 59">
            <a:extLst>
              <a:ext uri="{FF2B5EF4-FFF2-40B4-BE49-F238E27FC236}">
                <a16:creationId xmlns:a16="http://schemas.microsoft.com/office/drawing/2014/main" id="{52B7BB1A-60B0-59EB-965E-2E5C59011B5A}"/>
              </a:ext>
            </a:extLst>
          </p:cNvPr>
          <p:cNvGrpSpPr>
            <a:grpSpLocks/>
          </p:cNvGrpSpPr>
          <p:nvPr/>
        </p:nvGrpSpPr>
        <p:grpSpPr>
          <a:xfrm>
            <a:off x="3582014" y="3767074"/>
            <a:ext cx="2602523" cy="2127251"/>
            <a:chOff x="1142325" y="2380953"/>
            <a:chExt cx="2602523" cy="2127251"/>
          </a:xfrm>
        </p:grpSpPr>
        <p:sp>
          <p:nvSpPr>
            <p:cNvPr id="67" name="Retângulo: Cantos Arredondados 66">
              <a:extLst>
                <a:ext uri="{FF2B5EF4-FFF2-40B4-BE49-F238E27FC236}">
                  <a16:creationId xmlns:a16="http://schemas.microsoft.com/office/drawing/2014/main" id="{CA16D49B-696C-28AB-B974-4776461E199F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74" name="Caixa de Texto 9">
              <a:extLst>
                <a:ext uri="{FF2B5EF4-FFF2-40B4-BE49-F238E27FC236}">
                  <a16:creationId xmlns:a16="http://schemas.microsoft.com/office/drawing/2014/main" id="{2632884E-E091-9317-C55A-8D8574D6E62E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Light</a:t>
              </a:r>
            </a:p>
          </p:txBody>
        </p:sp>
        <p:grpSp>
          <p:nvGrpSpPr>
            <p:cNvPr id="83" name="Agrupar 82">
              <a:extLst>
                <a:ext uri="{FF2B5EF4-FFF2-40B4-BE49-F238E27FC236}">
                  <a16:creationId xmlns:a16="http://schemas.microsoft.com/office/drawing/2014/main" id="{E8A3E6A6-FFB8-30D7-757B-E6A2ABED7E79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89" name="Elipse 88">
                <a:extLst>
                  <a:ext uri="{FF2B5EF4-FFF2-40B4-BE49-F238E27FC236}">
                    <a16:creationId xmlns:a16="http://schemas.microsoft.com/office/drawing/2014/main" id="{6D2413E5-C17E-F226-ED4C-CCA5EA34569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90" name="Elipse 89">
                <a:extLst>
                  <a:ext uri="{FF2B5EF4-FFF2-40B4-BE49-F238E27FC236}">
                    <a16:creationId xmlns:a16="http://schemas.microsoft.com/office/drawing/2014/main" id="{057F0E55-248F-DB35-4BA4-9BB3B581C31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88" name="CaixaDeTexto 87">
              <a:extLst>
                <a:ext uri="{FF2B5EF4-FFF2-40B4-BE49-F238E27FC236}">
                  <a16:creationId xmlns:a16="http://schemas.microsoft.com/office/drawing/2014/main" id="{15DD00B8-1402-D646-0097-4D771B0B342A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R$ 16,90 a R$ 29,90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grpSp>
        <p:nvGrpSpPr>
          <p:cNvPr id="91" name="Agrupar 90">
            <a:extLst>
              <a:ext uri="{FF2B5EF4-FFF2-40B4-BE49-F238E27FC236}">
                <a16:creationId xmlns:a16="http://schemas.microsoft.com/office/drawing/2014/main" id="{4A3DE144-ABA7-FF62-CBEA-C17C40A9531C}"/>
              </a:ext>
            </a:extLst>
          </p:cNvPr>
          <p:cNvGrpSpPr>
            <a:grpSpLocks/>
          </p:cNvGrpSpPr>
          <p:nvPr/>
        </p:nvGrpSpPr>
        <p:grpSpPr>
          <a:xfrm>
            <a:off x="6315141" y="3767074"/>
            <a:ext cx="2602523" cy="2127251"/>
            <a:chOff x="1142325" y="2380953"/>
            <a:chExt cx="2602523" cy="2127251"/>
          </a:xfrm>
        </p:grpSpPr>
        <p:sp>
          <p:nvSpPr>
            <p:cNvPr id="92" name="Retângulo: Cantos Arredondados 91">
              <a:extLst>
                <a:ext uri="{FF2B5EF4-FFF2-40B4-BE49-F238E27FC236}">
                  <a16:creationId xmlns:a16="http://schemas.microsoft.com/office/drawing/2014/main" id="{85D31508-DE87-1032-1C19-80938C2A0B3E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93" name="Caixa de Texto 9">
              <a:extLst>
                <a:ext uri="{FF2B5EF4-FFF2-40B4-BE49-F238E27FC236}">
                  <a16:creationId xmlns:a16="http://schemas.microsoft.com/office/drawing/2014/main" id="{D714CAE1-8728-3A2F-6DCF-6F509D884164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Padrão</a:t>
              </a:r>
            </a:p>
          </p:txBody>
        </p:sp>
        <p:grpSp>
          <p:nvGrpSpPr>
            <p:cNvPr id="94" name="Agrupar 93">
              <a:extLst>
                <a:ext uri="{FF2B5EF4-FFF2-40B4-BE49-F238E27FC236}">
                  <a16:creationId xmlns:a16="http://schemas.microsoft.com/office/drawing/2014/main" id="{3AC0D253-D1CB-6A8C-102D-2B583E5A513C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96" name="Elipse 95">
                <a:extLst>
                  <a:ext uri="{FF2B5EF4-FFF2-40B4-BE49-F238E27FC236}">
                    <a16:creationId xmlns:a16="http://schemas.microsoft.com/office/drawing/2014/main" id="{B34205F2-E85F-4947-83DA-E71ECE68F145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97" name="Elipse 96">
                <a:extLst>
                  <a:ext uri="{FF2B5EF4-FFF2-40B4-BE49-F238E27FC236}">
                    <a16:creationId xmlns:a16="http://schemas.microsoft.com/office/drawing/2014/main" id="{CACF5753-F201-2C13-8D8E-8F605819A26D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95" name="CaixaDeTexto 94">
              <a:extLst>
                <a:ext uri="{FF2B5EF4-FFF2-40B4-BE49-F238E27FC236}">
                  <a16:creationId xmlns:a16="http://schemas.microsoft.com/office/drawing/2014/main" id="{2AD955F3-C52C-5709-2F26-0F2808BD6AAE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R$ 30,90 a R$ 39,90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grpSp>
        <p:nvGrpSpPr>
          <p:cNvPr id="98" name="Agrupar 97">
            <a:extLst>
              <a:ext uri="{FF2B5EF4-FFF2-40B4-BE49-F238E27FC236}">
                <a16:creationId xmlns:a16="http://schemas.microsoft.com/office/drawing/2014/main" id="{219F1AC3-CA66-6326-B72E-67AA194E0895}"/>
              </a:ext>
            </a:extLst>
          </p:cNvPr>
          <p:cNvGrpSpPr>
            <a:grpSpLocks/>
          </p:cNvGrpSpPr>
          <p:nvPr/>
        </p:nvGrpSpPr>
        <p:grpSpPr>
          <a:xfrm>
            <a:off x="9048268" y="3767074"/>
            <a:ext cx="2602523" cy="2127251"/>
            <a:chOff x="1142325" y="2380953"/>
            <a:chExt cx="2602523" cy="2127251"/>
          </a:xfrm>
        </p:grpSpPr>
        <p:sp>
          <p:nvSpPr>
            <p:cNvPr id="99" name="Retângulo: Cantos Arredondados 98">
              <a:extLst>
                <a:ext uri="{FF2B5EF4-FFF2-40B4-BE49-F238E27FC236}">
                  <a16:creationId xmlns:a16="http://schemas.microsoft.com/office/drawing/2014/main" id="{2887EC37-CAD5-B7A5-E42E-E6FAFBEBCF23}"/>
                </a:ext>
              </a:extLst>
            </p:cNvPr>
            <p:cNvSpPr>
              <a:spLocks/>
            </p:cNvSpPr>
            <p:nvPr/>
          </p:nvSpPr>
          <p:spPr>
            <a:xfrm>
              <a:off x="1142325" y="2851747"/>
              <a:ext cx="2602523" cy="1656457"/>
            </a:xfrm>
            <a:prstGeom prst="roundRect">
              <a:avLst>
                <a:gd name="adj" fmla="val 8189"/>
              </a:avLst>
            </a:prstGeom>
            <a:solidFill>
              <a:schemeClr val="bg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noProof="0"/>
            </a:p>
          </p:txBody>
        </p:sp>
        <p:sp>
          <p:nvSpPr>
            <p:cNvPr id="100" name="Caixa de Texto 9">
              <a:extLst>
                <a:ext uri="{FF2B5EF4-FFF2-40B4-BE49-F238E27FC236}">
                  <a16:creationId xmlns:a16="http://schemas.microsoft.com/office/drawing/2014/main" id="{D6F640DB-F30B-7A9A-D076-FBEBDC76D77B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419349"/>
              <a:ext cx="2602523" cy="369332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pt-BR" b="1" noProof="0" err="1">
                  <a:latin typeface="AMX" pitchFamily="2" charset="0"/>
                </a:rPr>
                <a:t>Skeelo</a:t>
              </a:r>
              <a:r>
                <a:rPr lang="pt-BR" b="1" noProof="0">
                  <a:latin typeface="AMX" pitchFamily="2" charset="0"/>
                </a:rPr>
                <a:t> Premium</a:t>
              </a:r>
            </a:p>
          </p:txBody>
        </p:sp>
        <p:grpSp>
          <p:nvGrpSpPr>
            <p:cNvPr id="101" name="Agrupar 100">
              <a:extLst>
                <a:ext uri="{FF2B5EF4-FFF2-40B4-BE49-F238E27FC236}">
                  <a16:creationId xmlns:a16="http://schemas.microsoft.com/office/drawing/2014/main" id="{ACB2FACF-3D67-045D-EC7A-16D68C798761}"/>
                </a:ext>
              </a:extLst>
            </p:cNvPr>
            <p:cNvGrpSpPr>
              <a:grpSpLocks/>
            </p:cNvGrpSpPr>
            <p:nvPr/>
          </p:nvGrpSpPr>
          <p:grpSpPr>
            <a:xfrm>
              <a:off x="2032676" y="2380953"/>
              <a:ext cx="887838" cy="887836"/>
              <a:chOff x="5514650" y="2539219"/>
              <a:chExt cx="887838" cy="887836"/>
            </a:xfrm>
          </p:grpSpPr>
          <p:sp>
            <p:nvSpPr>
              <p:cNvPr id="103" name="Elipse 102">
                <a:extLst>
                  <a:ext uri="{FF2B5EF4-FFF2-40B4-BE49-F238E27FC236}">
                    <a16:creationId xmlns:a16="http://schemas.microsoft.com/office/drawing/2014/main" id="{45CEFB29-ADAB-ACAE-D185-204C61C157F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514650" y="2539219"/>
                <a:ext cx="887838" cy="887836"/>
              </a:xfrm>
              <a:prstGeom prst="ellipse">
                <a:avLst/>
              </a:prstGeom>
              <a:solidFill>
                <a:srgbClr val="8C333A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  <p:sp>
            <p:nvSpPr>
              <p:cNvPr id="104" name="Elipse 103">
                <a:extLst>
                  <a:ext uri="{FF2B5EF4-FFF2-40B4-BE49-F238E27FC236}">
                    <a16:creationId xmlns:a16="http://schemas.microsoft.com/office/drawing/2014/main" id="{15F0E6DE-9D7B-DDE4-995B-3FF6CC4459AF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612195" y="2637763"/>
                <a:ext cx="699547" cy="699547"/>
              </a:xfrm>
              <a:prstGeom prst="ellipse">
                <a:avLst/>
              </a:prstGeom>
              <a:solidFill>
                <a:srgbClr val="59212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noProof="0"/>
              </a:p>
            </p:txBody>
          </p:sp>
        </p:grpSp>
        <p:sp>
          <p:nvSpPr>
            <p:cNvPr id="102" name="CaixaDeTexto 101">
              <a:extLst>
                <a:ext uri="{FF2B5EF4-FFF2-40B4-BE49-F238E27FC236}">
                  <a16:creationId xmlns:a16="http://schemas.microsoft.com/office/drawing/2014/main" id="{9CCE8F4B-8711-00E0-9488-8D20AD376A8D}"/>
                </a:ext>
              </a:extLst>
            </p:cNvPr>
            <p:cNvSpPr txBox="1">
              <a:spLocks/>
            </p:cNvSpPr>
            <p:nvPr/>
          </p:nvSpPr>
          <p:spPr>
            <a:xfrm>
              <a:off x="1142325" y="3788681"/>
              <a:ext cx="2602523" cy="584775"/>
            </a:xfrm>
            <a:prstGeom prst="rect">
              <a:avLst/>
            </a:prstGeom>
            <a:noFill/>
          </p:spPr>
          <p:txBody>
            <a:bodyPr wrap="square" lIns="72000" rtlCol="0">
              <a:spAutoFit/>
            </a:bodyPr>
            <a:lstStyle/>
            <a:p>
              <a:pPr algn="ctr" defTabSz="912285">
                <a:defRPr/>
              </a:pPr>
              <a:r>
                <a:rPr lang="pt-BR" sz="1600">
                  <a:solidFill>
                    <a:prstClr val="black"/>
                  </a:solidFill>
                  <a:latin typeface="AMX" pitchFamily="2" charset="77"/>
                  <a:cs typeface="Arial"/>
                  <a:sym typeface="Arial"/>
                </a:rPr>
                <a:t>Valor do livro no varejo</a:t>
              </a:r>
            </a:p>
            <a:p>
              <a:pPr algn="ctr" defTabSz="912285">
                <a:defRPr/>
              </a:pPr>
              <a:r>
                <a:rPr lang="pt-BR" sz="1600" b="1">
                  <a:solidFill>
                    <a:srgbClr val="610000"/>
                  </a:solidFill>
                  <a:latin typeface="AMX" pitchFamily="2" charset="77"/>
                  <a:cs typeface="Arial"/>
                  <a:sym typeface="Arial"/>
                </a:rPr>
                <a:t>A partir de R$ 40,00</a:t>
              </a:r>
              <a:endParaRPr lang="en-US" sz="1600" b="1">
                <a:solidFill>
                  <a:srgbClr val="610000"/>
                </a:solidFill>
                <a:latin typeface="AMX" pitchFamily="2" charset="77"/>
                <a:cs typeface="Arial"/>
                <a:sym typeface="Arial"/>
              </a:endParaRPr>
            </a:p>
          </p:txBody>
        </p:sp>
      </p:grpSp>
      <p:pic>
        <p:nvPicPr>
          <p:cNvPr id="106" name="Gráfico 105" descr="Livro fechado estrutura de tópicos">
            <a:extLst>
              <a:ext uri="{FF2B5EF4-FFF2-40B4-BE49-F238E27FC236}">
                <a16:creationId xmlns:a16="http://schemas.microsoft.com/office/drawing/2014/main" id="{4BAE451C-9D4D-E76D-C2EE-7432B71319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37173" y="3969760"/>
            <a:ext cx="491262" cy="491262"/>
          </a:xfrm>
          <a:prstGeom prst="rect">
            <a:avLst/>
          </a:prstGeom>
        </p:spPr>
      </p:pic>
      <p:pic>
        <p:nvPicPr>
          <p:cNvPr id="108" name="Gráfico 107" descr="Livro aberto estrutura de tópicos">
            <a:extLst>
              <a:ext uri="{FF2B5EF4-FFF2-40B4-BE49-F238E27FC236}">
                <a16:creationId xmlns:a16="http://schemas.microsoft.com/office/drawing/2014/main" id="{93EBCC25-FCA3-3164-2228-D17AA43F293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605324" y="3906427"/>
            <a:ext cx="621920" cy="621920"/>
          </a:xfrm>
          <a:prstGeom prst="rect">
            <a:avLst/>
          </a:prstGeom>
        </p:spPr>
      </p:pic>
      <p:pic>
        <p:nvPicPr>
          <p:cNvPr id="110" name="Gráfico 109" descr="Narrativa estrutura de tópicos">
            <a:extLst>
              <a:ext uri="{FF2B5EF4-FFF2-40B4-BE49-F238E27FC236}">
                <a16:creationId xmlns:a16="http://schemas.microsoft.com/office/drawing/2014/main" id="{C6D185B6-6C12-DB90-89A5-A147191A44C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08199" y="3936653"/>
            <a:ext cx="548678" cy="548678"/>
          </a:xfrm>
          <a:prstGeom prst="rect">
            <a:avLst/>
          </a:prstGeom>
        </p:spPr>
      </p:pic>
      <p:pic>
        <p:nvPicPr>
          <p:cNvPr id="112" name="Gráfico 111" descr="Livros estrutura de tópicos">
            <a:extLst>
              <a:ext uri="{FF2B5EF4-FFF2-40B4-BE49-F238E27FC236}">
                <a16:creationId xmlns:a16="http://schemas.microsoft.com/office/drawing/2014/main" id="{4BA9E163-65E5-BD1C-EDAE-C36C8BFF42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390841" y="3943883"/>
            <a:ext cx="517139" cy="517139"/>
          </a:xfrm>
          <a:prstGeom prst="rect">
            <a:avLst/>
          </a:prstGeom>
        </p:spPr>
      </p:pic>
      <p:sp>
        <p:nvSpPr>
          <p:cNvPr id="9" name="Retângulo: Cantos Arredondados 11">
            <a:extLst>
              <a:ext uri="{FF2B5EF4-FFF2-40B4-BE49-F238E27FC236}">
                <a16:creationId xmlns:a16="http://schemas.microsoft.com/office/drawing/2014/main" id="{DC0FC16F-AD1A-ACBA-3B24-A6ACD436E912}"/>
              </a:ext>
            </a:extLst>
          </p:cNvPr>
          <p:cNvSpPr/>
          <p:nvPr/>
        </p:nvSpPr>
        <p:spPr>
          <a:xfrm>
            <a:off x="832174" y="868805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Serviços</a:t>
            </a:r>
          </a:p>
        </p:txBody>
      </p:sp>
    </p:spTree>
    <p:extLst>
      <p:ext uri="{BB962C8B-B14F-4D97-AF65-F5344CB8AC3E}">
        <p14:creationId xmlns:p14="http://schemas.microsoft.com/office/powerpoint/2010/main" val="375904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65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15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65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1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65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15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65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15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20FF55-36CA-BB0A-1E0E-0831A8574F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Caixa de Texto 9">
            <a:extLst>
              <a:ext uri="{FF2B5EF4-FFF2-40B4-BE49-F238E27FC236}">
                <a16:creationId xmlns:a16="http://schemas.microsoft.com/office/drawing/2014/main" id="{0FCA5E74-65CB-3B67-5EC2-CB14548BCEF4}"/>
              </a:ext>
            </a:extLst>
          </p:cNvPr>
          <p:cNvSpPr txBox="1"/>
          <p:nvPr/>
        </p:nvSpPr>
        <p:spPr>
          <a:xfrm>
            <a:off x="613920" y="1961468"/>
            <a:ext cx="11334240" cy="12311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dirty="0">
                <a:latin typeface="AMX" pitchFamily="2" charset="0"/>
              </a:rPr>
              <a:t>No plano de internet, Rafael conta com várias opções de franquia. Além disso, tem acesso ao serviço </a:t>
            </a:r>
            <a:r>
              <a:rPr lang="pt-BR" b="1" dirty="0" err="1">
                <a:latin typeface="AMX" pitchFamily="2" charset="0"/>
              </a:rPr>
              <a:t>Skeelo</a:t>
            </a:r>
            <a:r>
              <a:rPr lang="pt-BR" b="1" dirty="0">
                <a:latin typeface="AMX" pitchFamily="2" charset="0"/>
              </a:rPr>
              <a:t>, </a:t>
            </a:r>
            <a:r>
              <a:rPr lang="pt-BR" dirty="0">
                <a:latin typeface="AMX" pitchFamily="2" charset="0"/>
              </a:rPr>
              <a:t>e nos planos de Claro internet móvel 5G (FWA), têm também acesso ao </a:t>
            </a:r>
            <a:r>
              <a:rPr lang="pt-BR" b="1" dirty="0">
                <a:latin typeface="AMX" pitchFamily="2" charset="0"/>
              </a:rPr>
              <a:t>Claro banca.</a:t>
            </a:r>
          </a:p>
          <a:p>
            <a:endParaRPr lang="pt-BR" sz="2000" dirty="0">
              <a:latin typeface="AMX" pitchFamily="2" charset="0"/>
            </a:endParaRPr>
          </a:p>
          <a:p>
            <a:endParaRPr lang="pt-BR" noProof="0" dirty="0">
              <a:latin typeface="AMX" pitchFamily="2" charset="0"/>
            </a:endParaRPr>
          </a:p>
        </p:txBody>
      </p:sp>
      <p:pic>
        <p:nvPicPr>
          <p:cNvPr id="106" name="Gráfico 105" descr="Livro fechado estrutura de tópicos">
            <a:extLst>
              <a:ext uri="{FF2B5EF4-FFF2-40B4-BE49-F238E27FC236}">
                <a16:creationId xmlns:a16="http://schemas.microsoft.com/office/drawing/2014/main" id="{46B23321-60E7-8E2A-F9C8-A50662AD26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37173" y="3969760"/>
            <a:ext cx="491262" cy="491262"/>
          </a:xfrm>
          <a:prstGeom prst="rect">
            <a:avLst/>
          </a:prstGeom>
        </p:spPr>
      </p:pic>
      <p:pic>
        <p:nvPicPr>
          <p:cNvPr id="108" name="Gráfico 107" descr="Livro aberto estrutura de tópicos">
            <a:extLst>
              <a:ext uri="{FF2B5EF4-FFF2-40B4-BE49-F238E27FC236}">
                <a16:creationId xmlns:a16="http://schemas.microsoft.com/office/drawing/2014/main" id="{AE53779A-6B3F-7C1C-2830-E96A122ADFE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05324" y="3906427"/>
            <a:ext cx="621920" cy="621920"/>
          </a:xfrm>
          <a:prstGeom prst="rect">
            <a:avLst/>
          </a:prstGeom>
        </p:spPr>
      </p:pic>
      <p:pic>
        <p:nvPicPr>
          <p:cNvPr id="110" name="Gráfico 109" descr="Narrativa estrutura de tópicos">
            <a:extLst>
              <a:ext uri="{FF2B5EF4-FFF2-40B4-BE49-F238E27FC236}">
                <a16:creationId xmlns:a16="http://schemas.microsoft.com/office/drawing/2014/main" id="{3DCCC7D1-49D7-6644-6A52-081BC9AAF3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108199" y="3936653"/>
            <a:ext cx="548678" cy="548678"/>
          </a:xfrm>
          <a:prstGeom prst="rect">
            <a:avLst/>
          </a:prstGeom>
        </p:spPr>
      </p:pic>
      <p:pic>
        <p:nvPicPr>
          <p:cNvPr id="112" name="Gráfico 111" descr="Livros estrutura de tópicos">
            <a:extLst>
              <a:ext uri="{FF2B5EF4-FFF2-40B4-BE49-F238E27FC236}">
                <a16:creationId xmlns:a16="http://schemas.microsoft.com/office/drawing/2014/main" id="{77F2D573-6939-85DC-34B3-623BB14190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390841" y="3943883"/>
            <a:ext cx="517139" cy="517139"/>
          </a:xfrm>
          <a:prstGeom prst="rect">
            <a:avLst/>
          </a:prstGeom>
        </p:spPr>
      </p:pic>
      <p:sp>
        <p:nvSpPr>
          <p:cNvPr id="9" name="Retângulo: Cantos Arredondados 11">
            <a:extLst>
              <a:ext uri="{FF2B5EF4-FFF2-40B4-BE49-F238E27FC236}">
                <a16:creationId xmlns:a16="http://schemas.microsoft.com/office/drawing/2014/main" id="{C860FEB1-4203-CBBA-2317-93CCDF666C0F}"/>
              </a:ext>
            </a:extLst>
          </p:cNvPr>
          <p:cNvSpPr/>
          <p:nvPr/>
        </p:nvSpPr>
        <p:spPr>
          <a:xfrm>
            <a:off x="652624" y="893652"/>
            <a:ext cx="508635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Serviços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B2A7D162-7C0D-7417-E0EF-89228C1460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547" y="3016273"/>
            <a:ext cx="2517252" cy="1469058"/>
          </a:xfrm>
          <a:prstGeom prst="rect">
            <a:avLst/>
          </a:prstGeom>
        </p:spPr>
      </p:pic>
      <p:sp>
        <p:nvSpPr>
          <p:cNvPr id="5" name="Caixa de Texto 9">
            <a:extLst>
              <a:ext uri="{FF2B5EF4-FFF2-40B4-BE49-F238E27FC236}">
                <a16:creationId xmlns:a16="http://schemas.microsoft.com/office/drawing/2014/main" id="{0230BF18-B4FD-E8AA-5A98-A3D921194CDF}"/>
              </a:ext>
            </a:extLst>
          </p:cNvPr>
          <p:cNvSpPr txBox="1"/>
          <p:nvPr/>
        </p:nvSpPr>
        <p:spPr>
          <a:xfrm>
            <a:off x="3736214" y="2858562"/>
            <a:ext cx="8211946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dirty="0">
                <a:latin typeface="AMX" pitchFamily="2" charset="0"/>
              </a:rPr>
              <a:t>O aplicativo possui uma biblioteca de revistas para leitura online e offline após efetuar o download da revista, leitor confortável com zoom, paginação e leitura em modo paisagem.</a:t>
            </a:r>
          </a:p>
          <a:p>
            <a:endParaRPr lang="pt-BR" dirty="0">
              <a:latin typeface="AMX" pitchFamily="2" charset="0"/>
            </a:endParaRPr>
          </a:p>
          <a:p>
            <a:r>
              <a:rPr lang="pt-BR" dirty="0">
                <a:latin typeface="AMX" pitchFamily="2" charset="0"/>
              </a:rPr>
              <a:t>Com diversos títulos como:</a:t>
            </a:r>
          </a:p>
          <a:p>
            <a:r>
              <a:rPr lang="pt-BR" dirty="0">
                <a:latin typeface="AMX" pitchFamily="2" charset="0"/>
              </a:rPr>
              <a:t>Globo, Época, Isto É, Caras e muito mais, todos separados pelas seguintes categorias:</a:t>
            </a:r>
          </a:p>
          <a:p>
            <a:endParaRPr lang="pt-BR" dirty="0">
              <a:latin typeface="AMX" pitchFamily="2" charset="0"/>
            </a:endParaRPr>
          </a:p>
          <a:p>
            <a:r>
              <a:rPr lang="pt-BR" dirty="0">
                <a:latin typeface="AMX" pitchFamily="2" charset="0"/>
              </a:rPr>
              <a:t>• Atualidades, Curiosidades, Decoração, Esportes, Entretenimento, Infantil, Lifestyle, Viagem, Mulher, Culinária, TV e Celebridades, Educação e Edições Especiais.</a:t>
            </a:r>
          </a:p>
          <a:p>
            <a:endParaRPr lang="pt-BR" dirty="0">
              <a:latin typeface="AM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71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4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9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A3C88A-FCA0-E2EC-2ED0-79F459102C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Tabela 27">
            <a:extLst>
              <a:ext uri="{FF2B5EF4-FFF2-40B4-BE49-F238E27FC236}">
                <a16:creationId xmlns:a16="http://schemas.microsoft.com/office/drawing/2014/main" id="{7DFA6822-DF47-BA4C-DA7A-D2C17F9A31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6480156"/>
              </p:ext>
            </p:extLst>
          </p:nvPr>
        </p:nvGraphicFramePr>
        <p:xfrm>
          <a:off x="1050166" y="2301761"/>
          <a:ext cx="8474076" cy="225447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896308">
                  <a:extLst>
                    <a:ext uri="{9D8B030D-6E8A-4147-A177-3AD203B41FA5}">
                      <a16:colId xmlns:a16="http://schemas.microsoft.com/office/drawing/2014/main" val="1441583683"/>
                    </a:ext>
                  </a:extLst>
                </a:gridCol>
                <a:gridCol w="2788884">
                  <a:extLst>
                    <a:ext uri="{9D8B030D-6E8A-4147-A177-3AD203B41FA5}">
                      <a16:colId xmlns:a16="http://schemas.microsoft.com/office/drawing/2014/main" val="1136180863"/>
                    </a:ext>
                  </a:extLst>
                </a:gridCol>
                <a:gridCol w="2788884">
                  <a:extLst>
                    <a:ext uri="{9D8B030D-6E8A-4147-A177-3AD203B41FA5}">
                      <a16:colId xmlns:a16="http://schemas.microsoft.com/office/drawing/2014/main" val="2104146785"/>
                    </a:ext>
                  </a:extLst>
                </a:gridCol>
              </a:tblGrid>
              <a:tr h="1158801">
                <a:tc>
                  <a:txBody>
                    <a:bodyPr/>
                    <a:lstStyle/>
                    <a:p>
                      <a:pPr lvl="0" algn="ctr"/>
                      <a:r>
                        <a:rPr lang="pt-BR" noProof="0" dirty="0">
                          <a:solidFill>
                            <a:schemeClr val="bg1"/>
                          </a:solidFill>
                          <a:latin typeface="AMX" pitchFamily="2" charset="0"/>
                        </a:rPr>
                        <a:t>Internet</a:t>
                      </a: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pt-BR" noProof="0" dirty="0">
                        <a:solidFill>
                          <a:schemeClr val="bg1"/>
                        </a:solidFill>
                        <a:latin typeface="AMX" pitchFamily="2" charset="0"/>
                      </a:endParaRP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t-BR" noProof="0" dirty="0">
                        <a:solidFill>
                          <a:schemeClr val="bg1"/>
                        </a:solidFill>
                        <a:latin typeface="AMX" pitchFamily="2" charset="0"/>
                      </a:endParaRPr>
                    </a:p>
                    <a:p>
                      <a:pPr lvl="0" algn="ctr"/>
                      <a:endParaRPr lang="pt-BR" noProof="0" dirty="0">
                        <a:solidFill>
                          <a:schemeClr val="bg1"/>
                        </a:solidFill>
                        <a:latin typeface="AMX" pitchFamily="2" charset="0"/>
                      </a:endParaRP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1171896"/>
                  </a:ext>
                </a:extLst>
              </a:tr>
              <a:tr h="54783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b="1" noProof="0" dirty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200 GB</a:t>
                      </a:r>
                      <a:endParaRPr lang="pt-BR" sz="1800" b="1" noProof="0" dirty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 dirty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Premium</a:t>
                      </a:r>
                      <a:endParaRPr lang="pt-BR" sz="1800" noProof="0" dirty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 dirty="0">
                          <a:solidFill>
                            <a:schemeClr val="tx1"/>
                          </a:solidFill>
                          <a:latin typeface="AMX" pitchFamily="2" charset="0"/>
                          <a:cs typeface="+mn-ea"/>
                        </a:rPr>
                        <a:t>Full</a:t>
                      </a: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2181495"/>
                  </a:ext>
                </a:extLst>
              </a:tr>
              <a:tr h="547838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 dirty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400 GB</a:t>
                      </a:r>
                      <a:endParaRPr lang="pt-BR" sz="1800" b="1" noProof="0" dirty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 dirty="0">
                          <a:solidFill>
                            <a:schemeClr val="tx1"/>
                          </a:solidFill>
                          <a:latin typeface="AMX" pitchFamily="2" charset="0"/>
                          <a:cs typeface="+mn-ea"/>
                        </a:rPr>
                        <a:t>Premium</a:t>
                      </a: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 dirty="0">
                          <a:solidFill>
                            <a:schemeClr val="tx1"/>
                          </a:solidFill>
                          <a:latin typeface="AMX" pitchFamily="2" charset="0"/>
                          <a:cs typeface="+mn-ea"/>
                        </a:rPr>
                        <a:t>Full</a:t>
                      </a: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9500156"/>
                  </a:ext>
                </a:extLst>
              </a:tr>
            </a:tbl>
          </a:graphicData>
        </a:graphic>
      </p:graphicFrame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D129FF95-6392-59B6-4F7A-440D9529ED64}"/>
              </a:ext>
            </a:extLst>
          </p:cNvPr>
          <p:cNvSpPr/>
          <p:nvPr/>
        </p:nvSpPr>
        <p:spPr>
          <a:xfrm>
            <a:off x="832174" y="868805"/>
            <a:ext cx="7584160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Claro internet móvel 5g (</a:t>
            </a:r>
            <a:r>
              <a:rPr lang="pt-BR" sz="3200" dirty="0" err="1">
                <a:solidFill>
                  <a:schemeClr val="bg1"/>
                </a:solidFill>
                <a:latin typeface="AMX Black"/>
              </a:rPr>
              <a:t>fwa</a:t>
            </a:r>
            <a:r>
              <a:rPr lang="pt-BR" sz="3200" dirty="0">
                <a:solidFill>
                  <a:schemeClr val="bg1"/>
                </a:solidFill>
                <a:latin typeface="AMX Black"/>
              </a:rPr>
              <a:t>)</a:t>
            </a: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E9F71FAC-47E2-DEFD-FA3B-60AD992ECB54}"/>
              </a:ext>
            </a:extLst>
          </p:cNvPr>
          <p:cNvGrpSpPr/>
          <p:nvPr/>
        </p:nvGrpSpPr>
        <p:grpSpPr>
          <a:xfrm>
            <a:off x="4458084" y="2505722"/>
            <a:ext cx="4137478" cy="797154"/>
            <a:chOff x="5528942" y="5307654"/>
            <a:chExt cx="4137478" cy="797154"/>
          </a:xfrm>
        </p:grpSpPr>
        <p:pic>
          <p:nvPicPr>
            <p:cNvPr id="6" name="Picture 8" descr="Parceria Skeelo - Correios Celular">
              <a:extLst>
                <a:ext uri="{FF2B5EF4-FFF2-40B4-BE49-F238E27FC236}">
                  <a16:creationId xmlns:a16="http://schemas.microsoft.com/office/drawing/2014/main" id="{F63EE277-22FA-2646-AE57-364076AD770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8942" y="5380806"/>
              <a:ext cx="1627124" cy="6508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Imagem 11">
              <a:extLst>
                <a:ext uri="{FF2B5EF4-FFF2-40B4-BE49-F238E27FC236}">
                  <a16:creationId xmlns:a16="http://schemas.microsoft.com/office/drawing/2014/main" id="{AB4C3F56-ADC5-349A-F624-CD6CC1711EC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62508" y="5307654"/>
              <a:ext cx="1103912" cy="79715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20523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9F324-1587-2E7D-6EE6-6DF3B17D1D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Tabela 27">
            <a:extLst>
              <a:ext uri="{FF2B5EF4-FFF2-40B4-BE49-F238E27FC236}">
                <a16:creationId xmlns:a16="http://schemas.microsoft.com/office/drawing/2014/main" id="{87743EFA-CBE6-2744-7804-2D3555EA93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7960499"/>
              </p:ext>
            </p:extLst>
          </p:nvPr>
        </p:nvGraphicFramePr>
        <p:xfrm>
          <a:off x="2498725" y="2481533"/>
          <a:ext cx="7194550" cy="241741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665247">
                  <a:extLst>
                    <a:ext uri="{9D8B030D-6E8A-4147-A177-3AD203B41FA5}">
                      <a16:colId xmlns:a16="http://schemas.microsoft.com/office/drawing/2014/main" val="1441583683"/>
                    </a:ext>
                  </a:extLst>
                </a:gridCol>
                <a:gridCol w="3529303">
                  <a:extLst>
                    <a:ext uri="{9D8B030D-6E8A-4147-A177-3AD203B41FA5}">
                      <a16:colId xmlns:a16="http://schemas.microsoft.com/office/drawing/2014/main" val="1136180863"/>
                    </a:ext>
                  </a:extLst>
                </a:gridCol>
              </a:tblGrid>
              <a:tr h="689413">
                <a:tc>
                  <a:txBody>
                    <a:bodyPr/>
                    <a:lstStyle/>
                    <a:p>
                      <a:pPr lvl="0" algn="ctr"/>
                      <a:r>
                        <a:rPr lang="pt-BR" noProof="0">
                          <a:solidFill>
                            <a:schemeClr val="bg1"/>
                          </a:solidFill>
                          <a:latin typeface="AMX" pitchFamily="2" charset="0"/>
                        </a:rPr>
                        <a:t>Internet</a:t>
                      </a: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pt-BR" noProof="0">
                        <a:solidFill>
                          <a:schemeClr val="bg1"/>
                        </a:solidFill>
                        <a:latin typeface="AMX" pitchFamily="2" charset="0"/>
                      </a:endParaRPr>
                    </a:p>
                  </a:txBody>
                  <a:tcPr marL="144000" marR="144000" anchor="ctr">
                    <a:solidFill>
                      <a:srgbClr val="5921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117189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10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Pocket</a:t>
                      </a:r>
                      <a:endParaRPr lang="pt-BR" sz="1800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2181495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50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  <a:cs typeface="+mn-ea"/>
                        </a:rPr>
                        <a:t>Light</a:t>
                      </a: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950015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100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Padrão</a:t>
                      </a:r>
                      <a:endParaRPr lang="pt-BR" sz="1800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843636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lvl="0" indent="0" algn="ctr">
                        <a:buClrTx/>
                        <a:buSzTx/>
                        <a:buNone/>
                      </a:pPr>
                      <a:r>
                        <a:rPr lang="pt-BR" sz="1800" b="1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150 GB</a:t>
                      </a:r>
                      <a:endParaRPr lang="pt-BR" sz="1800" b="1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ClrTx/>
                        <a:buSzTx/>
                        <a:buNone/>
                      </a:pPr>
                      <a:r>
                        <a:rPr lang="pt-BR" sz="1800" noProof="0">
                          <a:solidFill>
                            <a:schemeClr val="tx1"/>
                          </a:solidFill>
                          <a:latin typeface="AMX" pitchFamily="2" charset="0"/>
                        </a:rPr>
                        <a:t>Premium</a:t>
                      </a:r>
                      <a:endParaRPr lang="pt-BR" sz="1800" noProof="0">
                        <a:solidFill>
                          <a:schemeClr val="tx1"/>
                        </a:solidFill>
                        <a:latin typeface="AMX" pitchFamily="2" charset="0"/>
                        <a:cs typeface="+mn-ea"/>
                      </a:endParaRPr>
                    </a:p>
                  </a:txBody>
                  <a:tcPr marL="144000" marR="144000" anchor="ctr">
                    <a:solidFill>
                      <a:srgbClr val="BA858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177009"/>
                  </a:ext>
                </a:extLst>
              </a:tr>
            </a:tbl>
          </a:graphicData>
        </a:graphic>
      </p:graphicFrame>
      <p:pic>
        <p:nvPicPr>
          <p:cNvPr id="6" name="Picture 8" descr="Parceria Skeelo - Correios Celular">
            <a:extLst>
              <a:ext uri="{FF2B5EF4-FFF2-40B4-BE49-F238E27FC236}">
                <a16:creationId xmlns:a16="http://schemas.microsoft.com/office/drawing/2014/main" id="{28F68103-716A-BC17-5D2E-2FA2D1504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099" y="2585761"/>
            <a:ext cx="1172235" cy="46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tângulo: Cantos Arredondados 11">
            <a:extLst>
              <a:ext uri="{FF2B5EF4-FFF2-40B4-BE49-F238E27FC236}">
                <a16:creationId xmlns:a16="http://schemas.microsoft.com/office/drawing/2014/main" id="{274E965E-A259-42EE-4A4B-2353449DD821}"/>
              </a:ext>
            </a:extLst>
          </p:cNvPr>
          <p:cNvSpPr/>
          <p:nvPr/>
        </p:nvSpPr>
        <p:spPr>
          <a:xfrm>
            <a:off x="832174" y="868805"/>
            <a:ext cx="5873426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CLARO INTERNET MÓVEL</a:t>
            </a:r>
          </a:p>
        </p:txBody>
      </p:sp>
    </p:spTree>
    <p:extLst>
      <p:ext uri="{BB962C8B-B14F-4D97-AF65-F5344CB8AC3E}">
        <p14:creationId xmlns:p14="http://schemas.microsoft.com/office/powerpoint/2010/main" val="3821210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40F139-3B29-D10C-DCF2-C2898B262F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Superiores Arredondados 6">
            <a:extLst>
              <a:ext uri="{FF2B5EF4-FFF2-40B4-BE49-F238E27FC236}">
                <a16:creationId xmlns:a16="http://schemas.microsoft.com/office/drawing/2014/main" id="{B45E7B6D-CA32-444F-CFE5-E8EAD843BFE3}"/>
              </a:ext>
            </a:extLst>
          </p:cNvPr>
          <p:cNvSpPr/>
          <p:nvPr/>
        </p:nvSpPr>
        <p:spPr>
          <a:xfrm>
            <a:off x="465767" y="2752291"/>
            <a:ext cx="4762579" cy="2412833"/>
          </a:xfrm>
          <a:prstGeom prst="round2SameRect">
            <a:avLst>
              <a:gd name="adj1" fmla="val 0"/>
              <a:gd name="adj2" fmla="val 11818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ts val="1200"/>
              </a:spcBef>
              <a:buClrTx/>
              <a:buSzTx/>
            </a:pPr>
            <a:endParaRPr lang="pt-BR" altLang="pt-BR" sz="100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  <a:sym typeface="+mn-ea"/>
              </a:rPr>
              <a:t>Navegue em páginas de internet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Acesse e-mails de qualquer lugar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Assista vídeos na internet</a:t>
            </a:r>
            <a:endParaRPr lang="en-US" altLang="pt-BR" sz="1600">
              <a:latin typeface="AMX" pitchFamily="2" charset="0"/>
              <a:cs typeface="+mn-ea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Baixe arquivos, apresentações e planilhas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Envie materiais para comunicação online para clientes</a:t>
            </a:r>
            <a:endParaRPr lang="en-US" altLang="pt-BR" sz="1600">
              <a:latin typeface="AMX" pitchFamily="2" charset="0"/>
              <a:cs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en-US" altLang="pt-BR">
              <a:latin typeface="AMX" pitchFamily="2" charset="0"/>
              <a:cs typeface="+mn-ea"/>
              <a:sym typeface="+mn-ea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18009454-E4E2-E0BA-EB25-066192387DEE}"/>
              </a:ext>
            </a:extLst>
          </p:cNvPr>
          <p:cNvSpPr/>
          <p:nvPr/>
        </p:nvSpPr>
        <p:spPr>
          <a:xfrm>
            <a:off x="306629" y="2129384"/>
            <a:ext cx="5070119" cy="635000"/>
          </a:xfrm>
          <a:prstGeom prst="rect">
            <a:avLst/>
          </a:prstGeom>
          <a:solidFill>
            <a:srgbClr val="8C333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pt-BR" b="1">
                <a:solidFill>
                  <a:schemeClr val="bg1"/>
                </a:solidFill>
                <a:latin typeface="AMX" pitchFamily="2" charset="0"/>
                <a:cs typeface="+mn-ea"/>
                <a:sym typeface="+mn-ea"/>
              </a:rPr>
              <a:t>10 GB e 50 GB</a:t>
            </a:r>
            <a:endParaRPr lang="en-US" altLang="pt-BR">
              <a:solidFill>
                <a:schemeClr val="bg1"/>
              </a:solidFill>
              <a:latin typeface="AMX" pitchFamily="2" charset="0"/>
              <a:cs typeface="+mn-ea"/>
              <a:sym typeface="+mn-ea"/>
            </a:endParaRPr>
          </a:p>
        </p:txBody>
      </p:sp>
      <p:sp>
        <p:nvSpPr>
          <p:cNvPr id="19" name="Retângulo: Cantos Superiores Arredondados 18">
            <a:extLst>
              <a:ext uri="{FF2B5EF4-FFF2-40B4-BE49-F238E27FC236}">
                <a16:creationId xmlns:a16="http://schemas.microsoft.com/office/drawing/2014/main" id="{9BBCBE19-982B-0F1F-574B-4BA37AC7A665}"/>
              </a:ext>
            </a:extLst>
          </p:cNvPr>
          <p:cNvSpPr/>
          <p:nvPr/>
        </p:nvSpPr>
        <p:spPr>
          <a:xfrm>
            <a:off x="5819204" y="2752291"/>
            <a:ext cx="5770603" cy="3277806"/>
          </a:xfrm>
          <a:prstGeom prst="round2SameRect">
            <a:avLst>
              <a:gd name="adj1" fmla="val 0"/>
              <a:gd name="adj2" fmla="val 11818"/>
            </a:avLst>
          </a:prstGeom>
          <a:gradFill>
            <a:gsLst>
              <a:gs pos="22000">
                <a:srgbClr val="610000"/>
              </a:gs>
              <a:gs pos="100000">
                <a:srgbClr val="C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ts val="1200"/>
              </a:spcBef>
              <a:buClrTx/>
              <a:buSzTx/>
            </a:pPr>
            <a:endParaRPr lang="pt-BR" altLang="pt-BR" sz="100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  <a:sym typeface="+mn-ea"/>
              </a:rPr>
              <a:t>Navegue em páginas de internet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Acesse e-mails de qualquer lugar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Assista vídeos na internet</a:t>
            </a:r>
            <a:endParaRPr lang="en-US" altLang="pt-BR" sz="1600">
              <a:latin typeface="AMX" pitchFamily="2" charset="0"/>
              <a:cs typeface="+mn-ea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Baixe arquivos, apresentações e planilhas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pt-BR" altLang="pt-BR" sz="1600">
                <a:latin typeface="AMX" pitchFamily="2" charset="0"/>
                <a:cs typeface="+mn-ea"/>
              </a:rPr>
              <a:t>Envie materiais para comunicação online para clientes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  <a:t>Realize videoconferências com colaboradores e clientes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  <a:t>Crie soluções de automação para força de</a:t>
            </a:r>
            <a:b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X" pitchFamily="2" charset="0"/>
              </a:rPr>
              <a:t>vendas ou execute treinamentos a distância</a:t>
            </a: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</a:endParaRPr>
          </a:p>
          <a:p>
            <a:pPr marL="285750" indent="-285750" algn="ctr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altLang="pt-BR">
              <a:latin typeface="AMX" pitchFamily="2" charset="0"/>
              <a:cs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pt-BR" altLang="pt-BR">
              <a:latin typeface="AMX" pitchFamily="2" charset="0"/>
              <a:cs typeface="+mn-ea"/>
              <a:sym typeface="+mn-ea"/>
            </a:endParaRPr>
          </a:p>
          <a:p>
            <a:pPr marL="285750" lvl="0" indent="-285750" algn="ctr">
              <a:spcBef>
                <a:spcPts val="1200"/>
              </a:spcBef>
              <a:buClrTx/>
              <a:buSzTx/>
              <a:buFont typeface="Arial" panose="020B0604020202020204" pitchFamily="34" charset="0"/>
              <a:buChar char="•"/>
            </a:pPr>
            <a:endParaRPr lang="en-US" altLang="pt-BR">
              <a:latin typeface="AMX" pitchFamily="2" charset="0"/>
              <a:cs typeface="+mn-ea"/>
              <a:sym typeface="+mn-ea"/>
            </a:endParaRP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84353EC2-26AA-0881-41C6-7371BFDF7F45}"/>
              </a:ext>
            </a:extLst>
          </p:cNvPr>
          <p:cNvSpPr/>
          <p:nvPr/>
        </p:nvSpPr>
        <p:spPr>
          <a:xfrm>
            <a:off x="5523640" y="2129384"/>
            <a:ext cx="6361731" cy="635000"/>
          </a:xfrm>
          <a:prstGeom prst="rect">
            <a:avLst/>
          </a:prstGeom>
          <a:solidFill>
            <a:srgbClr val="8C333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pt-BR" b="1">
                <a:solidFill>
                  <a:schemeClr val="bg1"/>
                </a:solidFill>
                <a:latin typeface="AMX" pitchFamily="2" charset="0"/>
                <a:cs typeface="+mn-ea"/>
                <a:sym typeface="+mn-ea"/>
              </a:rPr>
              <a:t>100 GB e 150 GB</a:t>
            </a:r>
            <a:endParaRPr lang="en-US" altLang="pt-BR">
              <a:solidFill>
                <a:schemeClr val="bg1"/>
              </a:solidFill>
              <a:latin typeface="AMX" pitchFamily="2" charset="0"/>
              <a:cs typeface="+mn-ea"/>
              <a:sym typeface="+mn-ea"/>
            </a:endParaRPr>
          </a:p>
        </p:txBody>
      </p:sp>
      <p:sp>
        <p:nvSpPr>
          <p:cNvPr id="11" name="Retângulo: Cantos Arredondados 11">
            <a:extLst>
              <a:ext uri="{FF2B5EF4-FFF2-40B4-BE49-F238E27FC236}">
                <a16:creationId xmlns:a16="http://schemas.microsoft.com/office/drawing/2014/main" id="{119813A8-D98F-EB70-3577-AF2B9FB1FD6B}"/>
              </a:ext>
            </a:extLst>
          </p:cNvPr>
          <p:cNvSpPr/>
          <p:nvPr/>
        </p:nvSpPr>
        <p:spPr>
          <a:xfrm>
            <a:off x="465767" y="908095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/>
              </a:rPr>
              <a:t>Benefícios</a:t>
            </a:r>
          </a:p>
        </p:txBody>
      </p:sp>
    </p:spTree>
    <p:extLst>
      <p:ext uri="{BB962C8B-B14F-4D97-AF65-F5344CB8AC3E}">
        <p14:creationId xmlns:p14="http://schemas.microsoft.com/office/powerpoint/2010/main" val="818637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75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4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9" grpId="0" animBg="1"/>
      <p:bldP spid="20" grpId="0" animBg="1"/>
      <p:bldP spid="11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10000"/>
            </a:gs>
            <a:gs pos="100000">
              <a:srgbClr val="610000"/>
            </a:gs>
          </a:gsLst>
          <a:lin ang="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D218A4-7285-24B8-9F7B-ABB34A39C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3BB1C954-7C63-CA96-9D94-19F6B99070AB}"/>
              </a:ext>
            </a:extLst>
          </p:cNvPr>
          <p:cNvSpPr txBox="1"/>
          <p:nvPr/>
        </p:nvSpPr>
        <p:spPr>
          <a:xfrm>
            <a:off x="2735590" y="4175524"/>
            <a:ext cx="67208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>
                <a:solidFill>
                  <a:schemeClr val="bg1"/>
                </a:solidFill>
                <a:latin typeface="AMX" pitchFamily="2" charset="77"/>
              </a:rPr>
              <a:t>Confira na tabela de aparelhos quais roteadores estão disponíveis para cada plano.</a:t>
            </a:r>
          </a:p>
        </p:txBody>
      </p:sp>
    </p:spTree>
    <p:extLst>
      <p:ext uri="{BB962C8B-B14F-4D97-AF65-F5344CB8AC3E}">
        <p14:creationId xmlns:p14="http://schemas.microsoft.com/office/powerpoint/2010/main" val="400797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2AB94C-68DB-ED2A-4CD0-024096F26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13">
            <a:extLst>
              <a:ext uri="{FF2B5EF4-FFF2-40B4-BE49-F238E27FC236}">
                <a16:creationId xmlns:a16="http://schemas.microsoft.com/office/drawing/2014/main" id="{B20E2EB1-8094-B78A-6792-5DBEC2B6BFF8}"/>
              </a:ext>
            </a:extLst>
          </p:cNvPr>
          <p:cNvSpPr/>
          <p:nvPr/>
        </p:nvSpPr>
        <p:spPr>
          <a:xfrm>
            <a:off x="7534604" y="3234606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4" name="Retângulo: Cantos Arredondados 14">
            <a:extLst>
              <a:ext uri="{FF2B5EF4-FFF2-40B4-BE49-F238E27FC236}">
                <a16:creationId xmlns:a16="http://schemas.microsoft.com/office/drawing/2014/main" id="{0AC5743E-6391-5161-316D-DD4B3617BF38}"/>
              </a:ext>
            </a:extLst>
          </p:cNvPr>
          <p:cNvSpPr/>
          <p:nvPr/>
        </p:nvSpPr>
        <p:spPr>
          <a:xfrm>
            <a:off x="7534604" y="3644452"/>
            <a:ext cx="2993539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5" name="Retângulo: Cantos Arredondados 1">
            <a:extLst>
              <a:ext uri="{FF2B5EF4-FFF2-40B4-BE49-F238E27FC236}">
                <a16:creationId xmlns:a16="http://schemas.microsoft.com/office/drawing/2014/main" id="{E89D1036-65F3-9623-6360-A9B2F856C097}"/>
              </a:ext>
            </a:extLst>
          </p:cNvPr>
          <p:cNvSpPr/>
          <p:nvPr/>
        </p:nvSpPr>
        <p:spPr>
          <a:xfrm>
            <a:off x="7534604" y="4065597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COMO VENDER</a:t>
            </a:r>
            <a:endParaRPr lang="pt-BR" sz="1600" noProof="0" dirty="0">
              <a:solidFill>
                <a:schemeClr val="bg1"/>
              </a:solidFill>
              <a:latin typeface="AMX Black" pitchFamily="2" charset="0"/>
              <a:sym typeface="+mn-ea"/>
            </a:endParaRPr>
          </a:p>
        </p:txBody>
      </p:sp>
      <p:sp>
        <p:nvSpPr>
          <p:cNvPr id="6" name="Retângulo: Cantos Arredondados 1">
            <a:extLst>
              <a:ext uri="{FF2B5EF4-FFF2-40B4-BE49-F238E27FC236}">
                <a16:creationId xmlns:a16="http://schemas.microsoft.com/office/drawing/2014/main" id="{0DBC7495-4FF3-E6D6-8410-251D1B3D08F2}"/>
              </a:ext>
            </a:extLst>
          </p:cNvPr>
          <p:cNvSpPr/>
          <p:nvPr/>
        </p:nvSpPr>
        <p:spPr>
          <a:xfrm>
            <a:off x="7541318" y="448154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POLÍTICA COMERCIAL</a:t>
            </a:r>
          </a:p>
        </p:txBody>
      </p:sp>
      <p:sp>
        <p:nvSpPr>
          <p:cNvPr id="7" name="Retângulo: Cantos Arredondados 1">
            <a:extLst>
              <a:ext uri="{FF2B5EF4-FFF2-40B4-BE49-F238E27FC236}">
                <a16:creationId xmlns:a16="http://schemas.microsoft.com/office/drawing/2014/main" id="{6BA9A524-619D-2097-6B5A-C2B7A0113AC0}"/>
              </a:ext>
            </a:extLst>
          </p:cNvPr>
          <p:cNvSpPr/>
          <p:nvPr/>
        </p:nvSpPr>
        <p:spPr>
          <a:xfrm>
            <a:off x="7541320" y="4886726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JORNADA DE VENDA</a:t>
            </a:r>
          </a:p>
        </p:txBody>
      </p:sp>
      <p:sp>
        <p:nvSpPr>
          <p:cNvPr id="8" name="Retângulo: Cantos Arredondados 1">
            <a:extLst>
              <a:ext uri="{FF2B5EF4-FFF2-40B4-BE49-F238E27FC236}">
                <a16:creationId xmlns:a16="http://schemas.microsoft.com/office/drawing/2014/main" id="{A0035797-A979-DE5A-754C-99D598257065}"/>
              </a:ext>
            </a:extLst>
          </p:cNvPr>
          <p:cNvSpPr/>
          <p:nvPr/>
        </p:nvSpPr>
        <p:spPr>
          <a:xfrm>
            <a:off x="7541320" y="529191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PROCESSO DE ATIVAÇÃO</a:t>
            </a:r>
          </a:p>
        </p:txBody>
      </p:sp>
      <p:sp>
        <p:nvSpPr>
          <p:cNvPr id="9" name="Retângulo: Cantos Arredondados 13">
            <a:extLst>
              <a:ext uri="{FF2B5EF4-FFF2-40B4-BE49-F238E27FC236}">
                <a16:creationId xmlns:a16="http://schemas.microsoft.com/office/drawing/2014/main" id="{EF35861A-0935-82DA-23CC-9F6266878118}"/>
              </a:ext>
            </a:extLst>
          </p:cNvPr>
          <p:cNvSpPr/>
          <p:nvPr/>
        </p:nvSpPr>
        <p:spPr>
          <a:xfrm>
            <a:off x="7534604" y="2812018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O QUE É?</a:t>
            </a:r>
          </a:p>
        </p:txBody>
      </p:sp>
    </p:spTree>
    <p:extLst>
      <p:ext uri="{BB962C8B-B14F-4D97-AF65-F5344CB8AC3E}">
        <p14:creationId xmlns:p14="http://schemas.microsoft.com/office/powerpoint/2010/main" val="3413400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98D4871D-0242-ACBA-B14A-F5CD4E431061}"/>
              </a:ext>
            </a:extLst>
          </p:cNvPr>
          <p:cNvSpPr txBox="1"/>
          <p:nvPr/>
        </p:nvSpPr>
        <p:spPr>
          <a:xfrm>
            <a:off x="555811" y="1920658"/>
            <a:ext cx="672281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Varejo: 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Lojas físicas, franquias, Quiosques e unidades temporárias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Construção Civil: 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Canteiro de obras e Escritórios temporários.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Logística e Transporte: 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Centros logísticos, Garagens/Hub operacionais e Operações e áreas remotas.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Agronegócio: 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Fazendas, Armazéns e Usinas.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Indústrias: 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Plantas industriais de pequeno porte, Unidades fora de polos urbanos.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Serviços: </a:t>
            </a: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Escritórios Administrativos, Clínicas e Educação (escolhas/cursos).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Retângulo: Cantos Arredondados 11">
            <a:extLst>
              <a:ext uri="{FF2B5EF4-FFF2-40B4-BE49-F238E27FC236}">
                <a16:creationId xmlns:a16="http://schemas.microsoft.com/office/drawing/2014/main" id="{B69D91C1-C84E-DA02-5CAA-B33D493C6545}"/>
              </a:ext>
            </a:extLst>
          </p:cNvPr>
          <p:cNvSpPr/>
          <p:nvPr/>
        </p:nvSpPr>
        <p:spPr>
          <a:xfrm>
            <a:off x="555811" y="1010823"/>
            <a:ext cx="8393117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pPr lvl="0">
              <a:defRPr/>
            </a:pPr>
            <a:r>
              <a:rPr lang="pt-BR" sz="3200" b="1" dirty="0">
                <a:solidFill>
                  <a:schemeClr val="bg1"/>
                </a:solidFill>
                <a:latin typeface="AMX" panose="020B0604020202020204"/>
              </a:rPr>
              <a:t>Os principais setores e funções para aplicação desses planos são: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0E25CBDD-9A85-8236-494B-71408CCBCD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76" r="21276"/>
          <a:stretch/>
        </p:blipFill>
        <p:spPr>
          <a:xfrm flipH="1">
            <a:off x="7472109" y="2037667"/>
            <a:ext cx="4331334" cy="4308872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4183198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8294BC0B-3746-FE56-197B-0B8D9F27801A}"/>
              </a:ext>
            </a:extLst>
          </p:cNvPr>
          <p:cNvSpPr txBox="1"/>
          <p:nvPr/>
        </p:nvSpPr>
        <p:spPr>
          <a:xfrm>
            <a:off x="565123" y="4687684"/>
            <a:ext cx="5323613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Expansão rápida e operações temporárias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Novas unidades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Eventos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Pop‑up stores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Galpões provisórios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O FWA reduz drasticamente o tempo de entrada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em operação.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130C8616-A709-843B-5CFD-A5148E415BB1}"/>
              </a:ext>
            </a:extLst>
          </p:cNvPr>
          <p:cNvSpPr txBox="1"/>
          <p:nvPr/>
        </p:nvSpPr>
        <p:spPr>
          <a:xfrm>
            <a:off x="6156168" y="2656359"/>
            <a:ext cx="547070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Substituição ou complemento da fibra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Locais onde a fibra é instável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Regiões sem oferta adequada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Empresas que precisam de redundância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Aqui, o FWA garante continuidade do negócio.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85008960-E508-F4FD-0AC0-0FB4D39A6F00}"/>
              </a:ext>
            </a:extLst>
          </p:cNvPr>
          <p:cNvSpPr txBox="1"/>
          <p:nvPr/>
        </p:nvSpPr>
        <p:spPr>
          <a:xfrm>
            <a:off x="565123" y="2656359"/>
            <a:ext cx="462192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 </a:t>
            </a: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Internet principal do negócio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Lojas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Escritórios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Pequenas operações industriais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Franquias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O modem 5G atende PDV, sistemas, Wi‑Fi interno e atendimento ao cliente.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61D84E83-2BF9-BC95-29BF-D9B963D1DC51}"/>
              </a:ext>
            </a:extLst>
          </p:cNvPr>
          <p:cNvSpPr txBox="1"/>
          <p:nvPr/>
        </p:nvSpPr>
        <p:spPr>
          <a:xfrm>
            <a:off x="565123" y="1766245"/>
            <a:ext cx="1079352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Como as </a:t>
            </a:r>
            <a:r>
              <a:rPr kumimoji="0" lang="pt-BR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PMEs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 usam FWA na prática hoje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Atualmente, o FWA já é adotado pelas </a:t>
            </a:r>
            <a:r>
              <a:rPr kumimoji="0" lang="pt-BR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PMEs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 principalmente em quatro cenários: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86228CFC-48B3-BD16-BB06-DF8588E41527}"/>
              </a:ext>
            </a:extLst>
          </p:cNvPr>
          <p:cNvSpPr txBox="1"/>
          <p:nvPr/>
        </p:nvSpPr>
        <p:spPr>
          <a:xfrm>
            <a:off x="6096000" y="4687684"/>
            <a:ext cx="523447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Digitalização de negócios tradicionais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Empresas que antes operavam com conectividade limitada passam a: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Usar sistemas em nuvem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Digitalizar processos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212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Melhorar atendimento e produtividade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D2FE2C33-9DA8-9817-49A2-B8A7E3153206}"/>
              </a:ext>
            </a:extLst>
          </p:cNvPr>
          <p:cNvSpPr/>
          <p:nvPr/>
        </p:nvSpPr>
        <p:spPr>
          <a:xfrm>
            <a:off x="565123" y="753229"/>
            <a:ext cx="4996005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4000" tIns="54000" rIns="54000" bIns="54000" rtlCol="0" anchor="ctr"/>
          <a:lstStyle/>
          <a:p>
            <a:pPr marL="184150"/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Contexto de mercado</a:t>
            </a:r>
            <a:endParaRPr lang="pt-BR" sz="3200" dirty="0">
              <a:solidFill>
                <a:schemeClr val="bg1"/>
              </a:solidFill>
              <a:latin typeface="AMX Black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320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4FE171-5F6C-B0F4-D954-97E5341BD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13">
            <a:extLst>
              <a:ext uri="{FF2B5EF4-FFF2-40B4-BE49-F238E27FC236}">
                <a16:creationId xmlns:a16="http://schemas.microsoft.com/office/drawing/2014/main" id="{5692FB61-11B4-B44B-9DE5-123D33A8D440}"/>
              </a:ext>
            </a:extLst>
          </p:cNvPr>
          <p:cNvSpPr/>
          <p:nvPr/>
        </p:nvSpPr>
        <p:spPr>
          <a:xfrm>
            <a:off x="7534604" y="3234606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4" name="Retângulo: Cantos Arredondados 14">
            <a:extLst>
              <a:ext uri="{FF2B5EF4-FFF2-40B4-BE49-F238E27FC236}">
                <a16:creationId xmlns:a16="http://schemas.microsoft.com/office/drawing/2014/main" id="{8D221B8A-6B4B-C2C6-9D03-296E22D1E90A}"/>
              </a:ext>
            </a:extLst>
          </p:cNvPr>
          <p:cNvSpPr/>
          <p:nvPr/>
        </p:nvSpPr>
        <p:spPr>
          <a:xfrm>
            <a:off x="7534604" y="3644452"/>
            <a:ext cx="2993539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5" name="Retângulo: Cantos Arredondados 1">
            <a:extLst>
              <a:ext uri="{FF2B5EF4-FFF2-40B4-BE49-F238E27FC236}">
                <a16:creationId xmlns:a16="http://schemas.microsoft.com/office/drawing/2014/main" id="{D99AE480-B20E-0B96-A040-08B0E17F43AA}"/>
              </a:ext>
            </a:extLst>
          </p:cNvPr>
          <p:cNvSpPr/>
          <p:nvPr/>
        </p:nvSpPr>
        <p:spPr>
          <a:xfrm>
            <a:off x="7534604" y="4065597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COMO VENDER</a:t>
            </a:r>
            <a:endParaRPr lang="pt-BR" sz="1600" noProof="0" dirty="0">
              <a:solidFill>
                <a:srgbClr val="592126"/>
              </a:solidFill>
              <a:latin typeface="AMX Black" pitchFamily="2" charset="0"/>
              <a:sym typeface="+mn-ea"/>
            </a:endParaRPr>
          </a:p>
        </p:txBody>
      </p:sp>
      <p:sp>
        <p:nvSpPr>
          <p:cNvPr id="6" name="Retângulo: Cantos Arredondados 1">
            <a:extLst>
              <a:ext uri="{FF2B5EF4-FFF2-40B4-BE49-F238E27FC236}">
                <a16:creationId xmlns:a16="http://schemas.microsoft.com/office/drawing/2014/main" id="{8448EE89-02CB-EBA1-4161-F3B896AEE963}"/>
              </a:ext>
            </a:extLst>
          </p:cNvPr>
          <p:cNvSpPr/>
          <p:nvPr/>
        </p:nvSpPr>
        <p:spPr>
          <a:xfrm>
            <a:off x="7541318" y="448154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chemeClr val="bg1"/>
                </a:solidFill>
                <a:latin typeface="AMX Black" pitchFamily="2" charset="0"/>
                <a:sym typeface="+mn-ea"/>
              </a:rPr>
              <a:t>POLÍTICA COMERCIAL</a:t>
            </a:r>
          </a:p>
        </p:txBody>
      </p:sp>
      <p:sp>
        <p:nvSpPr>
          <p:cNvPr id="7" name="Retângulo: Cantos Arredondados 1">
            <a:extLst>
              <a:ext uri="{FF2B5EF4-FFF2-40B4-BE49-F238E27FC236}">
                <a16:creationId xmlns:a16="http://schemas.microsoft.com/office/drawing/2014/main" id="{FE9BE35D-17AD-95CD-5F15-0780AFD388AC}"/>
              </a:ext>
            </a:extLst>
          </p:cNvPr>
          <p:cNvSpPr/>
          <p:nvPr/>
        </p:nvSpPr>
        <p:spPr>
          <a:xfrm>
            <a:off x="7541320" y="4886726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JORNADA DE VENDA</a:t>
            </a:r>
          </a:p>
        </p:txBody>
      </p:sp>
      <p:sp>
        <p:nvSpPr>
          <p:cNvPr id="8" name="Retângulo: Cantos Arredondados 1">
            <a:extLst>
              <a:ext uri="{FF2B5EF4-FFF2-40B4-BE49-F238E27FC236}">
                <a16:creationId xmlns:a16="http://schemas.microsoft.com/office/drawing/2014/main" id="{D7458C51-C9EE-9F21-EA7D-5D9BB3A852BB}"/>
              </a:ext>
            </a:extLst>
          </p:cNvPr>
          <p:cNvSpPr/>
          <p:nvPr/>
        </p:nvSpPr>
        <p:spPr>
          <a:xfrm>
            <a:off x="7541320" y="529191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PROCESSO DE ATIVAÇÃO</a:t>
            </a:r>
          </a:p>
        </p:txBody>
      </p:sp>
      <p:sp>
        <p:nvSpPr>
          <p:cNvPr id="9" name="Retângulo: Cantos Arredondados 13">
            <a:extLst>
              <a:ext uri="{FF2B5EF4-FFF2-40B4-BE49-F238E27FC236}">
                <a16:creationId xmlns:a16="http://schemas.microsoft.com/office/drawing/2014/main" id="{1CDF4F1B-2C4E-DDC3-B38F-BECDF44156AE}"/>
              </a:ext>
            </a:extLst>
          </p:cNvPr>
          <p:cNvSpPr/>
          <p:nvPr/>
        </p:nvSpPr>
        <p:spPr>
          <a:xfrm>
            <a:off x="7534604" y="2812018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O QUE É?</a:t>
            </a:r>
          </a:p>
        </p:txBody>
      </p:sp>
    </p:spTree>
    <p:extLst>
      <p:ext uri="{BB962C8B-B14F-4D97-AF65-F5344CB8AC3E}">
        <p14:creationId xmlns:p14="http://schemas.microsoft.com/office/powerpoint/2010/main" val="2995661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CD7B9276-A704-7788-001C-074409CE3391}"/>
              </a:ext>
            </a:extLst>
          </p:cNvPr>
          <p:cNvSpPr txBox="1"/>
          <p:nvPr/>
        </p:nvSpPr>
        <p:spPr>
          <a:xfrm>
            <a:off x="1028515" y="1829782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REGRAS E CARACTERÍSTICAS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 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42FAF93C-317A-23EE-CADE-2ABBE23896B3}"/>
              </a:ext>
            </a:extLst>
          </p:cNvPr>
          <p:cNvSpPr txBox="1"/>
          <p:nvPr/>
        </p:nvSpPr>
        <p:spPr>
          <a:xfrm>
            <a:off x="560832" y="2382636"/>
            <a:ext cx="1022908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Todos os planos do Claro internet </a:t>
            </a:r>
            <a:r>
              <a:rPr lang="pt-BR" sz="1800" dirty="0">
                <a:solidFill>
                  <a:prstClr val="black"/>
                </a:solidFill>
                <a:latin typeface="AMX" pitchFamily="2" charset="0"/>
              </a:rPr>
              <a:t>e</a:t>
            </a:r>
            <a:r>
              <a:rPr kumimoji="0" lang="pt-BR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mpresas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têm período de compromisso de 24 meses, sendo sujeito às regras de multa de </a:t>
            </a:r>
            <a:r>
              <a:rPr kumimoji="0" lang="pt-BR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downgrade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e ou rescisão total ou parcial das linhas.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Após consumir 80% da franquia do plano contratado, o cliente recebe um SMS informando sobre o consumo. Após consumir 100% da franquia contratada a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velocidade é reduzida para 1 Mbps 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e o cliente recebe um SMS informando sobre o consumo.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Para retomar a velocidade normal o administrador da conta poderá contratar um pacote adicional através do 1052 ou fazer um upgrade de pacote.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upgrade da franquia do plano apenas poderá ser feito via canais de atendimento 1052. Não poderá ser feito UPGRADE do plano através do AACE ou de outro canal comissionado a não ser no momento da renovação contratual conforme a regra de renovação desse produto.</a:t>
            </a:r>
          </a:p>
        </p:txBody>
      </p:sp>
      <p:sp>
        <p:nvSpPr>
          <p:cNvPr id="11" name="Retângulo: Cantos Arredondados 11">
            <a:extLst>
              <a:ext uri="{FF2B5EF4-FFF2-40B4-BE49-F238E27FC236}">
                <a16:creationId xmlns:a16="http://schemas.microsoft.com/office/drawing/2014/main" id="{DB815694-4287-E7B7-3DD5-EDDF74DB4096}"/>
              </a:ext>
            </a:extLst>
          </p:cNvPr>
          <p:cNvSpPr/>
          <p:nvPr/>
        </p:nvSpPr>
        <p:spPr>
          <a:xfrm>
            <a:off x="304800" y="782045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Claro internet móvel 5G (FWA)</a:t>
            </a:r>
            <a:endParaRPr lang="pt-BR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757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A7635-A5F4-C4FA-7143-B427D3863D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9F88DB2D-EDFB-329A-0637-E30DE70B6695}"/>
              </a:ext>
            </a:extLst>
          </p:cNvPr>
          <p:cNvSpPr txBox="1"/>
          <p:nvPr/>
        </p:nvSpPr>
        <p:spPr>
          <a:xfrm>
            <a:off x="914400" y="190983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REGRAS E CARACTERÍSTICAS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 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9F30F3F-49CA-11F4-AD5C-DA4BF149EECB}"/>
              </a:ext>
            </a:extLst>
          </p:cNvPr>
          <p:cNvSpPr txBox="1"/>
          <p:nvPr/>
        </p:nvSpPr>
        <p:spPr>
          <a:xfrm>
            <a:off x="914400" y="2369253"/>
            <a:ext cx="7382256" cy="48910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pt-BR" b="1" dirty="0">
                <a:solidFill>
                  <a:srgbClr val="C00000"/>
                </a:solidFill>
                <a:latin typeface="AMX" pitchFamily="2" charset="0"/>
                <a:cs typeface="Calibri" panose="020F0502020204030204" pitchFamily="34" charset="0"/>
              </a:rPr>
              <a:t>CHIP: </a:t>
            </a:r>
          </a:p>
          <a:p>
            <a:pPr lvl="0" algn="just">
              <a:defRPr/>
            </a:pPr>
            <a:r>
              <a:rPr lang="pt-BR" b="1" dirty="0">
                <a:solidFill>
                  <a:prstClr val="black"/>
                </a:solidFill>
                <a:latin typeface="AMX" pitchFamily="2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pt-BR" dirty="0">
              <a:solidFill>
                <a:prstClr val="black"/>
              </a:solidFill>
              <a:latin typeface="AMX" pitchFamily="2" charset="0"/>
              <a:ea typeface="Times New Roman" panose="02020603050405020304" pitchFamily="18" charset="0"/>
            </a:endParaRP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Na aquisição do plano o cliente adquire o chip 5G S.A. </a:t>
            </a:r>
            <a:r>
              <a:rPr lang="pt-BR" b="1" dirty="0">
                <a:solidFill>
                  <a:prstClr val="black"/>
                </a:solidFill>
                <a:latin typeface="AMX" pitchFamily="2" charset="0"/>
              </a:rPr>
              <a:t>Por R$15 </a:t>
            </a: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pago via fatura Claro.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endParaRPr lang="pt-BR" dirty="0">
              <a:solidFill>
                <a:prstClr val="black"/>
              </a:solidFill>
              <a:latin typeface="AMX" pitchFamily="2" charset="0"/>
            </a:endParaRPr>
          </a:p>
          <a:p>
            <a:pPr lvl="0">
              <a:defRPr/>
            </a:pPr>
            <a:endParaRPr lang="pt-BR" b="1" dirty="0">
              <a:solidFill>
                <a:srgbClr val="C00000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Oferta com permanência mínima  de 24 meses – Isenção na taxa de habilitação.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Oferta sem permanência mínima – Taxa de habilitação de R$ 1200,00 </a:t>
            </a:r>
          </a:p>
          <a:p>
            <a:pPr lvl="0">
              <a:defRPr/>
            </a:pPr>
            <a:endParaRPr lang="pt-BR" dirty="0">
              <a:solidFill>
                <a:prstClr val="black"/>
              </a:solidFill>
              <a:latin typeface="AMX" pitchFamily="2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Nome comercial/fatura:</a:t>
            </a:r>
          </a:p>
          <a:p>
            <a:pPr lvl="0">
              <a:defRPr/>
            </a:pPr>
            <a:r>
              <a:rPr lang="pt-BR" b="1" dirty="0">
                <a:solidFill>
                  <a:prstClr val="black"/>
                </a:solidFill>
                <a:latin typeface="AMX" pitchFamily="2" charset="0"/>
              </a:rPr>
              <a:t>Claro internet móvel 5G 200 GB</a:t>
            </a:r>
          </a:p>
          <a:p>
            <a:pPr lvl="0">
              <a:defRPr/>
            </a:pPr>
            <a:r>
              <a:rPr lang="pt-BR" b="1" dirty="0">
                <a:solidFill>
                  <a:prstClr val="black"/>
                </a:solidFill>
                <a:latin typeface="AMX" pitchFamily="2" charset="0"/>
              </a:rPr>
              <a:t>Claro internet móvel 5G 400 GB</a:t>
            </a:r>
          </a:p>
          <a:p>
            <a:pPr lvl="0">
              <a:defRPr/>
            </a:pPr>
            <a:endParaRPr lang="pt-BR" dirty="0">
              <a:solidFill>
                <a:prstClr val="black"/>
              </a:solidFill>
              <a:latin typeface="AMX" pitchFamily="2" charset="0"/>
            </a:endParaRPr>
          </a:p>
          <a:p>
            <a:pPr lvl="0">
              <a:defRPr/>
            </a:pPr>
            <a:endParaRPr lang="pt-BR" dirty="0">
              <a:solidFill>
                <a:prstClr val="black"/>
              </a:solidFill>
              <a:latin typeface="AMX" pitchFamily="2" charset="0"/>
            </a:endParaRPr>
          </a:p>
          <a:p>
            <a:pPr lvl="0">
              <a:defRPr/>
            </a:pPr>
            <a:endParaRPr lang="pt-BR" dirty="0">
              <a:solidFill>
                <a:prstClr val="black"/>
              </a:solidFill>
              <a:latin typeface="AMX" pitchFamily="2" charset="0"/>
            </a:endParaRPr>
          </a:p>
          <a:p>
            <a:pPr lvl="0">
              <a:lnSpc>
                <a:spcPct val="150000"/>
              </a:lnSpc>
              <a:defRPr/>
            </a:pPr>
            <a:endParaRPr lang="pt-BR" dirty="0">
              <a:solidFill>
                <a:prstClr val="black"/>
              </a:solidFill>
            </a:endParaRPr>
          </a:p>
        </p:txBody>
      </p:sp>
      <p:sp>
        <p:nvSpPr>
          <p:cNvPr id="2" name="Retângulo: Cantos Arredondados 11">
            <a:extLst>
              <a:ext uri="{FF2B5EF4-FFF2-40B4-BE49-F238E27FC236}">
                <a16:creationId xmlns:a16="http://schemas.microsoft.com/office/drawing/2014/main" id="{84B8AF53-7FF1-E910-C235-3630DC6E2D59}"/>
              </a:ext>
            </a:extLst>
          </p:cNvPr>
          <p:cNvSpPr/>
          <p:nvPr/>
        </p:nvSpPr>
        <p:spPr>
          <a:xfrm>
            <a:off x="475488" y="707391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Claro internet móvel 5G (FWA)</a:t>
            </a:r>
            <a:endParaRPr lang="pt-BR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822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04F77C-29B6-D421-0AA8-26BD2FCE46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5605E200-B272-7D3D-D431-4608C92D0EBF}"/>
              </a:ext>
            </a:extLst>
          </p:cNvPr>
          <p:cNvSpPr txBox="1"/>
          <p:nvPr/>
        </p:nvSpPr>
        <p:spPr>
          <a:xfrm>
            <a:off x="682752" y="1821257"/>
            <a:ext cx="1108252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itchFamily="2" charset="0"/>
                <a:ea typeface="+mn-ea"/>
                <a:cs typeface="Calibri" panose="020F0502020204030204" pitchFamily="34" charset="0"/>
              </a:rPr>
              <a:t>CANCELAMENTO E MULTA DO PLANO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MX" pitchFamily="2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CLIENTE PODERÁ REALIZAR O CANCELAMENTO TOTAL OU PARCIAL DAS LINHAS SUJEITO A MULTA CONTRATUTAL.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MX" pitchFamily="2" charset="0"/>
              <a:ea typeface="+mn-ea"/>
              <a:cs typeface="Calibri" panose="020F050202020403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Plano de Internet Empresas segue as regras de multa do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segmento PME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conforme regras de Contrato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     de Permanência obrigatório.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Segue resumo: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Cancelamento de linhas – total ou parcial &gt; caso esteja dentro do período de carência, o valor da multa será de R$ 50 reais por linha e multiplicar pelos meses restantes para o final do compromisso.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Downgrade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de valores – 50% do valor reduzido por linha e multiplicar pelos meses restantes para o final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do compromisso.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MX" pitchFamily="2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2" name="Retângulo: Cantos Arredondados 11">
            <a:extLst>
              <a:ext uri="{FF2B5EF4-FFF2-40B4-BE49-F238E27FC236}">
                <a16:creationId xmlns:a16="http://schemas.microsoft.com/office/drawing/2014/main" id="{5E32133E-2E4A-DB5F-158C-9DBE7E913207}"/>
              </a:ext>
            </a:extLst>
          </p:cNvPr>
          <p:cNvSpPr/>
          <p:nvPr/>
        </p:nvSpPr>
        <p:spPr>
          <a:xfrm>
            <a:off x="256032" y="789426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Claro internet móvel 5G (FWA)</a:t>
            </a:r>
            <a:endParaRPr lang="pt-BR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726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D18E1519-C6C7-FDB0-6F06-0619B9BB8A14}"/>
              </a:ext>
            </a:extLst>
          </p:cNvPr>
          <p:cNvSpPr txBox="1"/>
          <p:nvPr/>
        </p:nvSpPr>
        <p:spPr>
          <a:xfrm>
            <a:off x="780288" y="1502688"/>
            <a:ext cx="10265664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MX" pitchFamily="2" charset="0"/>
              <a:ea typeface="+mn-ea"/>
              <a:cs typeface="Calibri" panose="020F0502020204030204" pitchFamily="34" charset="0"/>
            </a:endParaRPr>
          </a:p>
          <a:p>
            <a:pPr lvl="0">
              <a:defRPr/>
            </a:pPr>
            <a:r>
              <a:rPr lang="pt-BR" b="1" dirty="0">
                <a:solidFill>
                  <a:srgbClr val="C00000"/>
                </a:solidFill>
                <a:latin typeface="AMX" pitchFamily="2" charset="0"/>
                <a:cs typeface="Calibri" panose="020F0502020204030204" pitchFamily="34" charset="0"/>
              </a:rPr>
              <a:t>CANCELAMENTO E MULTA DO EQUIPAMENTO</a:t>
            </a:r>
          </a:p>
          <a:p>
            <a:pPr lvl="0">
              <a:defRPr/>
            </a:pPr>
            <a:endParaRPr lang="pt-BR" b="1" dirty="0">
              <a:solidFill>
                <a:srgbClr val="C00000"/>
              </a:solidFill>
              <a:latin typeface="AMX" pitchFamily="2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Devolução </a:t>
            </a:r>
            <a:r>
              <a:rPr lang="pt-BR" b="1" dirty="0">
                <a:solidFill>
                  <a:prstClr val="black"/>
                </a:solidFill>
                <a:latin typeface="AMX" pitchFamily="2" charset="0"/>
              </a:rPr>
              <a:t>por falta de cobertura</a:t>
            </a: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 será o prazo de 15 dias corridos após o recebimento do equipamento;</a:t>
            </a:r>
          </a:p>
          <a:p>
            <a:pPr lvl="0">
              <a:defRPr/>
            </a:pPr>
            <a:endParaRPr lang="pt-BR" dirty="0">
              <a:solidFill>
                <a:prstClr val="black"/>
              </a:solidFill>
              <a:latin typeface="AMX" pitchFamily="2" charset="0"/>
            </a:endParaRP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Estorno via fatura e via cartão de crédito é realizado pelo time do Suporte à Vendas;</a:t>
            </a:r>
          </a:p>
          <a:p>
            <a:pPr lvl="0">
              <a:defRPr/>
            </a:pPr>
            <a:endParaRPr lang="pt-BR" dirty="0">
              <a:solidFill>
                <a:prstClr val="black"/>
              </a:solidFill>
              <a:latin typeface="AMX" pitchFamily="2" charset="0"/>
            </a:endParaRPr>
          </a:p>
          <a:p>
            <a:pPr lvl="0">
              <a:defRPr/>
            </a:pPr>
            <a:r>
              <a:rPr lang="pt-BR" b="1" dirty="0">
                <a:solidFill>
                  <a:prstClr val="black"/>
                </a:solidFill>
                <a:latin typeface="AMX" pitchFamily="2" charset="0"/>
              </a:rPr>
              <a:t>Cenário 1:</a:t>
            </a: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 quando o cliente identificou de imediato </a:t>
            </a:r>
            <a:r>
              <a:rPr lang="pt-BR" b="1" dirty="0">
                <a:solidFill>
                  <a:prstClr val="black"/>
                </a:solidFill>
                <a:latin typeface="AMX" pitchFamily="2" charset="0"/>
              </a:rPr>
              <a:t>a não cobertura de sinal:</a:t>
            </a: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 </a:t>
            </a: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Não precisa abrir chamado para engenharia avaliar o sinal, vendedor/atendente pode seguir com o cancelamento (sem multa e com devolução do dinheiro do aparelho).</a:t>
            </a:r>
          </a:p>
          <a:p>
            <a:pPr lvl="0">
              <a:defRPr/>
            </a:pPr>
            <a:endParaRPr lang="pt-BR" dirty="0">
              <a:solidFill>
                <a:prstClr val="black"/>
              </a:solidFill>
              <a:latin typeface="AMX" pitchFamily="2" charset="0"/>
            </a:endParaRPr>
          </a:p>
          <a:p>
            <a:pPr lvl="0">
              <a:defRPr/>
            </a:pPr>
            <a:r>
              <a:rPr lang="pt-BR" b="1" dirty="0">
                <a:solidFill>
                  <a:prstClr val="black"/>
                </a:solidFill>
                <a:latin typeface="AMX" pitchFamily="2" charset="0"/>
              </a:rPr>
              <a:t>Cenário 2:</a:t>
            </a: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 quando o cliente identificar uma oscilação de sinal:</a:t>
            </a: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Abertura de chamado via Atendimento/Engenharia (Checklist técnico – processo interno Pós Venda).</a:t>
            </a: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 </a:t>
            </a:r>
          </a:p>
          <a:p>
            <a:pPr lvl="0">
              <a:defRPr/>
            </a:pPr>
            <a:r>
              <a:rPr lang="pt-BR" b="1" dirty="0">
                <a:solidFill>
                  <a:prstClr val="black"/>
                </a:solidFill>
                <a:latin typeface="AMX" pitchFamily="2" charset="0"/>
              </a:rPr>
              <a:t>Cenário 3:</a:t>
            </a: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 processo atual:</a:t>
            </a: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Cliente poderá cancelar dentro do prazo de 7 dias para cenários abaixo:</a:t>
            </a:r>
          </a:p>
          <a:p>
            <a:pPr lvl="0">
              <a:defRPr/>
            </a:pPr>
            <a:r>
              <a:rPr lang="pt-BR" b="1" dirty="0">
                <a:solidFill>
                  <a:prstClr val="black"/>
                </a:solidFill>
                <a:latin typeface="AMX" pitchFamily="2" charset="0"/>
              </a:rPr>
              <a:t>Aparelho com defeito / erro de pedido/ Desistência do pedido;</a:t>
            </a:r>
            <a:endParaRPr lang="pt-BR" dirty="0">
              <a:solidFill>
                <a:prstClr val="black"/>
              </a:solidFill>
              <a:latin typeface="AMX" pitchFamily="2" charset="0"/>
            </a:endParaRPr>
          </a:p>
          <a:p>
            <a:pPr lvl="0">
              <a:defRPr/>
            </a:pPr>
            <a:endParaRPr lang="pt-BR" b="1" dirty="0">
              <a:solidFill>
                <a:srgbClr val="C00000"/>
              </a:solidFill>
              <a:latin typeface="AMX" pitchFamily="2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MX" pitchFamily="2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7" name="Retângulo: Cantos Arredondados 11">
            <a:extLst>
              <a:ext uri="{FF2B5EF4-FFF2-40B4-BE49-F238E27FC236}">
                <a16:creationId xmlns:a16="http://schemas.microsoft.com/office/drawing/2014/main" id="{A0CE7234-C925-6C52-B7B6-625CC67B4149}"/>
              </a:ext>
            </a:extLst>
          </p:cNvPr>
          <p:cNvSpPr/>
          <p:nvPr/>
        </p:nvSpPr>
        <p:spPr>
          <a:xfrm>
            <a:off x="341376" y="806554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Claro internet móvel 5G (FWA)</a:t>
            </a:r>
            <a:endParaRPr lang="pt-BR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00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AFFFB072-BAA8-DE9D-E685-27C304ADE8CC}"/>
              </a:ext>
            </a:extLst>
          </p:cNvPr>
          <p:cNvSpPr txBox="1"/>
          <p:nvPr/>
        </p:nvSpPr>
        <p:spPr>
          <a:xfrm>
            <a:off x="867149" y="181180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REGRAS E CARACTERÍSTICAS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75F56AD6-337D-4ACE-2210-89495B92721A}"/>
              </a:ext>
            </a:extLst>
          </p:cNvPr>
          <p:cNvSpPr txBox="1"/>
          <p:nvPr/>
        </p:nvSpPr>
        <p:spPr>
          <a:xfrm>
            <a:off x="834875" y="2286803"/>
            <a:ext cx="1012716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Todos os planos de do Claro internet têm período de compromisso de 24 meses, sendo sujeito às   regras de multa de </a:t>
            </a:r>
            <a:r>
              <a:rPr kumimoji="0" lang="pt-BR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downgrade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 e ou rescisão total ou parcial das linhas.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Após consumir 80% da franquia do plano contratado, o cliente recebe um SMS informando sobre o consumo. Após consumir 100% da franquia contratada a velocidade é reduzida para 128 Kbps e o cliente recebe um SMS informando sobre o consumo.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Para retomar a velocidade normal o administrador da conta poderá contratar um pacote adicional através do 1052 ou fazer um upgrade de pacote.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O upgrade da franquia do plano apenas poderá ser feito via canais de atendimento 1052. Não poderá ser feito UPGRADE do plano através do AACE ou de outro canal comissionado a não ser no momento da renovação contratual conforme a regra de renovação desse produto.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</p:txBody>
      </p:sp>
      <p:sp>
        <p:nvSpPr>
          <p:cNvPr id="8" name="Retângulo: Cantos Arredondados 11">
            <a:extLst>
              <a:ext uri="{FF2B5EF4-FFF2-40B4-BE49-F238E27FC236}">
                <a16:creationId xmlns:a16="http://schemas.microsoft.com/office/drawing/2014/main" id="{70F3C6E3-BDFD-457F-6D40-9A04D6893B3B}"/>
              </a:ext>
            </a:extLst>
          </p:cNvPr>
          <p:cNvSpPr/>
          <p:nvPr/>
        </p:nvSpPr>
        <p:spPr>
          <a:xfrm>
            <a:off x="195072" y="796310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Claro internet móvel 4G </a:t>
            </a:r>
            <a:endParaRPr lang="pt-BR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407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DFE00A-2674-CE90-3BEA-A646A3C502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83D374B9-24FB-D2D9-31FD-C47CC350692D}"/>
              </a:ext>
            </a:extLst>
          </p:cNvPr>
          <p:cNvSpPr txBox="1"/>
          <p:nvPr/>
        </p:nvSpPr>
        <p:spPr>
          <a:xfrm>
            <a:off x="784912" y="178071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REGRAS E CARACTERÍSTICAS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0E0C1A8-F04A-2B6F-9040-E741F474254F}"/>
              </a:ext>
            </a:extLst>
          </p:cNvPr>
          <p:cNvSpPr txBox="1"/>
          <p:nvPr/>
        </p:nvSpPr>
        <p:spPr>
          <a:xfrm>
            <a:off x="784912" y="2177008"/>
            <a:ext cx="824179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pt-BR" b="1" dirty="0">
                <a:solidFill>
                  <a:prstClr val="black"/>
                </a:solidFill>
                <a:latin typeface="AMX Black" pitchFamily="2" charset="0"/>
                <a:cs typeface="Segoe UI" panose="020B0502040204020203" pitchFamily="34" charset="0"/>
              </a:rPr>
              <a:t>Segue portfólio foco de Aquisição (Claro Internet): </a:t>
            </a:r>
            <a:endParaRPr lang="pt-BR" dirty="0">
              <a:solidFill>
                <a:prstClr val="black"/>
              </a:solidFill>
              <a:latin typeface="AMX Black" pitchFamily="2" charset="0"/>
              <a:cs typeface="Segoe UI" panose="020B0502040204020203" pitchFamily="34" charset="0"/>
            </a:endParaRP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  <a:cs typeface="Segoe UI" panose="020B0502040204020203" pitchFamily="34" charset="0"/>
              </a:rPr>
              <a:t>Benefícios válidos por 24 meses de contrato. </a:t>
            </a: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  <a:cs typeface="Segoe UI" panose="020B0502040204020203" pitchFamily="34" charset="0"/>
              </a:rPr>
              <a:t>Clientes da base e novos / Tecnologia: 3G / 4G/ 4.5G / 5G NSA. </a:t>
            </a:r>
          </a:p>
          <a:p>
            <a:pPr lvl="0">
              <a:defRPr/>
            </a:pPr>
            <a:r>
              <a:rPr lang="pt-BR" b="1" dirty="0">
                <a:solidFill>
                  <a:prstClr val="black"/>
                </a:solidFill>
                <a:latin typeface="AMX Black" pitchFamily="2" charset="0"/>
              </a:rPr>
              <a:t>Os planos de internet móvel usam as </a:t>
            </a:r>
            <a:r>
              <a:rPr lang="pt-BR" b="1" dirty="0" err="1">
                <a:solidFill>
                  <a:prstClr val="black"/>
                </a:solidFill>
                <a:latin typeface="AMX Black" pitchFamily="2" charset="0"/>
              </a:rPr>
              <a:t>APNs</a:t>
            </a:r>
            <a:r>
              <a:rPr lang="pt-BR" b="1" dirty="0">
                <a:solidFill>
                  <a:prstClr val="black"/>
                </a:solidFill>
                <a:latin typeface="AMX Black" pitchFamily="2" charset="0"/>
              </a:rPr>
              <a:t> abaixo: </a:t>
            </a:r>
            <a:endParaRPr lang="pt-BR" dirty="0">
              <a:solidFill>
                <a:prstClr val="black"/>
              </a:solidFill>
              <a:latin typeface="AMX Black" pitchFamily="2" charset="0"/>
            </a:endParaRP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bandalarga.claro.com.br </a:t>
            </a:r>
          </a:p>
          <a:p>
            <a:pPr lvl="0">
              <a:defRPr/>
            </a:pPr>
            <a:endParaRPr lang="pt-BR" dirty="0">
              <a:solidFill>
                <a:prstClr val="black"/>
              </a:solidFill>
              <a:latin typeface="Verdana" panose="020B0604030504040204" pitchFamily="34" charset="0"/>
            </a:endParaRPr>
          </a:p>
          <a:p>
            <a:pPr lvl="0">
              <a:defRPr/>
            </a:pPr>
            <a:r>
              <a:rPr lang="pt-BR" b="1" dirty="0">
                <a:solidFill>
                  <a:prstClr val="black"/>
                </a:solidFill>
                <a:latin typeface="AMX Black" pitchFamily="2" charset="0"/>
              </a:rPr>
              <a:t>Como consultar seu consumo: </a:t>
            </a:r>
            <a:endParaRPr lang="pt-BR" dirty="0">
              <a:solidFill>
                <a:prstClr val="black"/>
              </a:solidFill>
              <a:latin typeface="AMX Black" pitchFamily="2" charset="0"/>
            </a:endParaRP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O cliente poderá consultar seu consumo de dados durante o ciclo através do próprio celular, dentro da rede claro (não funciona via WI-FI) utilizando: </a:t>
            </a: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O link no navegador: http://consumo.claro.com.br </a:t>
            </a: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USSD *1052# </a:t>
            </a:r>
          </a:p>
          <a:p>
            <a:pPr lvl="0">
              <a:defRPr/>
            </a:pP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Minha Claro Empresas: https://minhaclaroempresas.claro.com.br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</p:txBody>
      </p:sp>
      <p:sp>
        <p:nvSpPr>
          <p:cNvPr id="6" name="Retângulo: Cantos Arredondados 11">
            <a:extLst>
              <a:ext uri="{FF2B5EF4-FFF2-40B4-BE49-F238E27FC236}">
                <a16:creationId xmlns:a16="http://schemas.microsoft.com/office/drawing/2014/main" id="{8E5CBA85-D60A-E2C5-F598-F7517FB09EC8}"/>
              </a:ext>
            </a:extLst>
          </p:cNvPr>
          <p:cNvSpPr/>
          <p:nvPr/>
        </p:nvSpPr>
        <p:spPr>
          <a:xfrm>
            <a:off x="280416" y="804841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Claro internet móvel 4G </a:t>
            </a:r>
            <a:endParaRPr lang="pt-BR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420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822A2B17-EE78-DD78-FEA5-A802B7745E3F}"/>
              </a:ext>
            </a:extLst>
          </p:cNvPr>
          <p:cNvSpPr txBox="1"/>
          <p:nvPr/>
        </p:nvSpPr>
        <p:spPr>
          <a:xfrm>
            <a:off x="821938" y="2666821"/>
            <a:ext cx="9852102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</a:rPr>
              <a:t>CANCELAMENTO E MULTA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</a:rPr>
              <a:t>O CLIENTE PODERÁ REALIZAR O CANCELAMENTO TOTAL OU PARCIAL DAS LINHAS SUJEITO A MULTA CONTRATUTAL. 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MX Black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</a:rPr>
              <a:t>• O Plano de Claro Internet segue as regras de multa do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+mn-cs"/>
              </a:rPr>
              <a:t> </a:t>
            </a: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 Black" pitchFamily="2" charset="0"/>
              </a:rPr>
              <a:t>segmento PME 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</a:rPr>
              <a:t>conforme regras de Contrato de Permanência obrigatório.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</a:rPr>
              <a:t>Segue resumo: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</a:rPr>
              <a:t>• Cancelamento de linhas – total ou parcial &gt; caso esteja dentro do período de carência, o valor da multa será de R$ 50 reais por linha e multiplicar pelos meses restantes para o final do compromisso.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</a:rPr>
              <a:t>• </a:t>
            </a:r>
            <a:r>
              <a:rPr kumimoji="0" lang="pt-BR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</a:rPr>
              <a:t>Downgrade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MX" pitchFamily="2" charset="0"/>
              </a:rPr>
              <a:t> de valores – 50% do valor reduzido por linha e multiplicar pelos meses restantes para o final do compromisso. 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70D23735-2553-9195-505E-E18D53636D48}"/>
              </a:ext>
            </a:extLst>
          </p:cNvPr>
          <p:cNvSpPr txBox="1"/>
          <p:nvPr/>
        </p:nvSpPr>
        <p:spPr>
          <a:xfrm>
            <a:off x="821938" y="2114202"/>
            <a:ext cx="98521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itchFamily="2" charset="0"/>
                <a:ea typeface="+mn-ea"/>
                <a:cs typeface="Calibri" panose="020F0502020204030204" pitchFamily="34" charset="0"/>
              </a:rPr>
              <a:t>CANCELAMENTO E MULTA DO PLANO</a:t>
            </a:r>
          </a:p>
        </p:txBody>
      </p:sp>
      <p:sp>
        <p:nvSpPr>
          <p:cNvPr id="5" name="Retângulo: Cantos Arredondados 11">
            <a:extLst>
              <a:ext uri="{FF2B5EF4-FFF2-40B4-BE49-F238E27FC236}">
                <a16:creationId xmlns:a16="http://schemas.microsoft.com/office/drawing/2014/main" id="{5F7F7B9B-27F9-B991-A459-9F25271FAC44}"/>
              </a:ext>
            </a:extLst>
          </p:cNvPr>
          <p:cNvSpPr/>
          <p:nvPr/>
        </p:nvSpPr>
        <p:spPr>
          <a:xfrm>
            <a:off x="285490" y="941456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Claro internet móvel 4G </a:t>
            </a:r>
            <a:endParaRPr lang="pt-BR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53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203A81-79FD-F60E-FA7B-52D9A9C5D8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13">
            <a:extLst>
              <a:ext uri="{FF2B5EF4-FFF2-40B4-BE49-F238E27FC236}">
                <a16:creationId xmlns:a16="http://schemas.microsoft.com/office/drawing/2014/main" id="{4DD32273-9D01-8985-2961-E25CA69A2369}"/>
              </a:ext>
            </a:extLst>
          </p:cNvPr>
          <p:cNvSpPr/>
          <p:nvPr/>
        </p:nvSpPr>
        <p:spPr>
          <a:xfrm>
            <a:off x="7534604" y="3234606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4" name="Retângulo: Cantos Arredondados 14">
            <a:extLst>
              <a:ext uri="{FF2B5EF4-FFF2-40B4-BE49-F238E27FC236}">
                <a16:creationId xmlns:a16="http://schemas.microsoft.com/office/drawing/2014/main" id="{A0EBA649-B6EA-2D0A-4F7D-91BA93033E6E}"/>
              </a:ext>
            </a:extLst>
          </p:cNvPr>
          <p:cNvSpPr/>
          <p:nvPr/>
        </p:nvSpPr>
        <p:spPr>
          <a:xfrm>
            <a:off x="7534604" y="3644452"/>
            <a:ext cx="2993539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5" name="Retângulo: Cantos Arredondados 1">
            <a:extLst>
              <a:ext uri="{FF2B5EF4-FFF2-40B4-BE49-F238E27FC236}">
                <a16:creationId xmlns:a16="http://schemas.microsoft.com/office/drawing/2014/main" id="{0C96DBBC-9F4C-F14A-0214-7492F287C39A}"/>
              </a:ext>
            </a:extLst>
          </p:cNvPr>
          <p:cNvSpPr/>
          <p:nvPr/>
        </p:nvSpPr>
        <p:spPr>
          <a:xfrm>
            <a:off x="7534604" y="4065597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COMO VENDER</a:t>
            </a:r>
            <a:endParaRPr lang="pt-BR" sz="1600" noProof="0" dirty="0">
              <a:solidFill>
                <a:srgbClr val="592126"/>
              </a:solidFill>
              <a:latin typeface="AMX Black" pitchFamily="2" charset="0"/>
              <a:sym typeface="+mn-ea"/>
            </a:endParaRPr>
          </a:p>
        </p:txBody>
      </p:sp>
      <p:sp>
        <p:nvSpPr>
          <p:cNvPr id="6" name="Retângulo: Cantos Arredondados 1">
            <a:extLst>
              <a:ext uri="{FF2B5EF4-FFF2-40B4-BE49-F238E27FC236}">
                <a16:creationId xmlns:a16="http://schemas.microsoft.com/office/drawing/2014/main" id="{61767953-CC57-3810-5F87-201BE6F9B586}"/>
              </a:ext>
            </a:extLst>
          </p:cNvPr>
          <p:cNvSpPr/>
          <p:nvPr/>
        </p:nvSpPr>
        <p:spPr>
          <a:xfrm>
            <a:off x="7541318" y="448154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POLÍTICA COMERCIAL</a:t>
            </a:r>
          </a:p>
        </p:txBody>
      </p:sp>
      <p:sp>
        <p:nvSpPr>
          <p:cNvPr id="7" name="Retângulo: Cantos Arredondados 1">
            <a:extLst>
              <a:ext uri="{FF2B5EF4-FFF2-40B4-BE49-F238E27FC236}">
                <a16:creationId xmlns:a16="http://schemas.microsoft.com/office/drawing/2014/main" id="{D5BB00BC-D39A-2CCD-7D80-078AB1D4FE65}"/>
              </a:ext>
            </a:extLst>
          </p:cNvPr>
          <p:cNvSpPr/>
          <p:nvPr/>
        </p:nvSpPr>
        <p:spPr>
          <a:xfrm>
            <a:off x="7541320" y="4886726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chemeClr val="bg1"/>
                </a:solidFill>
                <a:latin typeface="AMX Black" pitchFamily="2" charset="0"/>
                <a:sym typeface="+mn-ea"/>
              </a:rPr>
              <a:t>JORNADA DE VENDA</a:t>
            </a:r>
          </a:p>
        </p:txBody>
      </p:sp>
      <p:sp>
        <p:nvSpPr>
          <p:cNvPr id="8" name="Retângulo: Cantos Arredondados 1">
            <a:extLst>
              <a:ext uri="{FF2B5EF4-FFF2-40B4-BE49-F238E27FC236}">
                <a16:creationId xmlns:a16="http://schemas.microsoft.com/office/drawing/2014/main" id="{FA5BBD66-8B4C-431B-B22F-9BF4F7D4C920}"/>
              </a:ext>
            </a:extLst>
          </p:cNvPr>
          <p:cNvSpPr/>
          <p:nvPr/>
        </p:nvSpPr>
        <p:spPr>
          <a:xfrm>
            <a:off x="7541320" y="529191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PROCESSO DE ATIVAÇÃO</a:t>
            </a:r>
          </a:p>
        </p:txBody>
      </p:sp>
      <p:sp>
        <p:nvSpPr>
          <p:cNvPr id="9" name="Retângulo: Cantos Arredondados 13">
            <a:extLst>
              <a:ext uri="{FF2B5EF4-FFF2-40B4-BE49-F238E27FC236}">
                <a16:creationId xmlns:a16="http://schemas.microsoft.com/office/drawing/2014/main" id="{94415B3A-9B80-BAB2-E1F5-CE680AA7C99B}"/>
              </a:ext>
            </a:extLst>
          </p:cNvPr>
          <p:cNvSpPr/>
          <p:nvPr/>
        </p:nvSpPr>
        <p:spPr>
          <a:xfrm>
            <a:off x="7534604" y="2812018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O QUE É?</a:t>
            </a:r>
          </a:p>
        </p:txBody>
      </p:sp>
    </p:spTree>
    <p:extLst>
      <p:ext uri="{BB962C8B-B14F-4D97-AF65-F5344CB8AC3E}">
        <p14:creationId xmlns:p14="http://schemas.microsoft.com/office/powerpoint/2010/main" val="1420146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11">
            <a:extLst>
              <a:ext uri="{FF2B5EF4-FFF2-40B4-BE49-F238E27FC236}">
                <a16:creationId xmlns:a16="http://schemas.microsoft.com/office/drawing/2014/main" id="{72AF692F-BA12-96B8-7B5C-FA14972C9B37}"/>
              </a:ext>
            </a:extLst>
          </p:cNvPr>
          <p:cNvSpPr/>
          <p:nvPr/>
        </p:nvSpPr>
        <p:spPr>
          <a:xfrm>
            <a:off x="243840" y="749058"/>
            <a:ext cx="6669024" cy="570352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20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Claro Internet Móvel 4G/5G (FWA)</a:t>
            </a:r>
            <a:endParaRPr lang="pt-BR" sz="2000" dirty="0">
              <a:solidFill>
                <a:schemeClr val="bg1"/>
              </a:solidFill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046DBCF0-2B9D-8D76-C181-03A55E8D38CB}"/>
              </a:ext>
            </a:extLst>
          </p:cNvPr>
          <p:cNvSpPr txBox="1"/>
          <p:nvPr/>
        </p:nvSpPr>
        <p:spPr>
          <a:xfrm>
            <a:off x="487680" y="1389889"/>
            <a:ext cx="11304156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anose="020B0604020202020204"/>
                <a:ea typeface="+mn-ea"/>
                <a:cs typeface="Calibri" panose="020F0502020204030204" pitchFamily="34" charset="0"/>
              </a:rPr>
              <a:t>CONSULTA COBERTURA: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b="1" dirty="0">
              <a:solidFill>
                <a:srgbClr val="C00000"/>
              </a:solidFill>
              <a:latin typeface="AMX" panose="020B0604020202020204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Para aquisição do Claro internet </a:t>
            </a:r>
            <a:r>
              <a:rPr lang="pt-BR" dirty="0">
                <a:solidFill>
                  <a:prstClr val="black"/>
                </a:solidFill>
                <a:latin typeface="AMX" pitchFamily="2" charset="0"/>
              </a:rPr>
              <a:t>e</a:t>
            </a:r>
            <a:r>
              <a:rPr kumimoji="0" lang="pt-BR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mpresas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, é necessário que o local onde o cliente irá utilizar possua cobertura 4G e 5G NSA, para que possamos garantir a melhor experiência ao cliente. Caso o endereço do cliente não possua cobertura, ofereça o Claro Internet Móvel.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Site para verificar cobertura: </a:t>
            </a:r>
            <a:r>
              <a:rPr kumimoji="0" lang="pt-BR" sz="18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https://www.claro.com.br/mapa-de-cobertura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Somente realizar a venda se o local em que o cliente irá utilizar esteja coberto (conforme mapas de exemplo abaixo na cor “verde”, que indicam boa cobertura de rede) pela tecnologia 5G NSA e/ou 4G.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MX" panose="020B0604020202020204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4CDBE0D1-DB21-B37E-4F61-C3E5D9DF00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" y="3932640"/>
            <a:ext cx="4773168" cy="277751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BA2861AA-9181-33D2-D10D-D195AFBEBFE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464" y="3960313"/>
            <a:ext cx="4546079" cy="27221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13929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11">
            <a:extLst>
              <a:ext uri="{FF2B5EF4-FFF2-40B4-BE49-F238E27FC236}">
                <a16:creationId xmlns:a16="http://schemas.microsoft.com/office/drawing/2014/main" id="{2CF4706A-21E1-6446-36B9-C0A78E87E65C}"/>
              </a:ext>
            </a:extLst>
          </p:cNvPr>
          <p:cNvSpPr/>
          <p:nvPr/>
        </p:nvSpPr>
        <p:spPr>
          <a:xfrm>
            <a:off x="261106" y="941456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Claro internet móvel 5G (FWA)</a:t>
            </a:r>
            <a:endParaRPr lang="pt-BR" sz="3200" dirty="0">
              <a:solidFill>
                <a:schemeClr val="bg1"/>
              </a:solidFill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135241C7-4234-D483-E87C-958C933701EE}"/>
              </a:ext>
            </a:extLst>
          </p:cNvPr>
          <p:cNvSpPr txBox="1"/>
          <p:nvPr/>
        </p:nvSpPr>
        <p:spPr>
          <a:xfrm>
            <a:off x="672785" y="2171565"/>
            <a:ext cx="4689797" cy="3077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Calibri" panose="020F0502020204030204" pitchFamily="34" charset="0"/>
              </a:rPr>
              <a:t>MECÂNICA DE ATIVAÇÃO CPC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+mn-cs"/>
              </a:rPr>
              <a:t> </a:t>
            </a: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graphicFrame>
        <p:nvGraphicFramePr>
          <p:cNvPr id="5" name="Objeto 4">
            <a:extLst>
              <a:ext uri="{FF2B5EF4-FFF2-40B4-BE49-F238E27FC236}">
                <a16:creationId xmlns:a16="http://schemas.microsoft.com/office/drawing/2014/main" id="{D1A2E5DF-8E6C-DF7E-CC6B-283643DF72F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6196638"/>
              </p:ext>
            </p:extLst>
          </p:nvPr>
        </p:nvGraphicFramePr>
        <p:xfrm>
          <a:off x="1096244" y="2499311"/>
          <a:ext cx="3052748" cy="39506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3886052" imgH="5028936" progId="AcroExch.Document.DC">
                  <p:embed/>
                </p:oleObj>
              </mc:Choice>
              <mc:Fallback>
                <p:oleObj name="Acrobat Document" r:id="rId2" imgW="3886052" imgH="5028936" progId="AcroExch.Document.DC">
                  <p:embed/>
                  <p:pic>
                    <p:nvPicPr>
                      <p:cNvPr id="11" name="Objeto 10">
                        <a:extLst>
                          <a:ext uri="{FF2B5EF4-FFF2-40B4-BE49-F238E27FC236}">
                            <a16:creationId xmlns:a16="http://schemas.microsoft.com/office/drawing/2014/main" id="{86D8DDC7-0C0F-6EB6-CE8C-E1E798F438C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096244" y="2499311"/>
                        <a:ext cx="3052748" cy="39506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to 5">
            <a:extLst>
              <a:ext uri="{FF2B5EF4-FFF2-40B4-BE49-F238E27FC236}">
                <a16:creationId xmlns:a16="http://schemas.microsoft.com/office/drawing/2014/main" id="{AEDF008B-FD77-16A5-08A0-F387B339109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0797094"/>
              </p:ext>
            </p:extLst>
          </p:nvPr>
        </p:nvGraphicFramePr>
        <p:xfrm>
          <a:off x="6641909" y="2280222"/>
          <a:ext cx="3778250" cy="44891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4" imgW="3777942" imgH="5346465" progId="AcroExch.Document.DC">
                  <p:embed/>
                </p:oleObj>
              </mc:Choice>
              <mc:Fallback>
                <p:oleObj name="Acrobat Document" r:id="rId4" imgW="3777942" imgH="5346465" progId="AcroExch.Document.DC">
                  <p:embed/>
                  <p:pic>
                    <p:nvPicPr>
                      <p:cNvPr id="14" name="Objeto 13">
                        <a:extLst>
                          <a:ext uri="{FF2B5EF4-FFF2-40B4-BE49-F238E27FC236}">
                            <a16:creationId xmlns:a16="http://schemas.microsoft.com/office/drawing/2014/main" id="{C95736AA-35BD-0523-742B-78075DBA044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641909" y="2280222"/>
                        <a:ext cx="3778250" cy="44891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CaixaDeTexto 7">
            <a:extLst>
              <a:ext uri="{FF2B5EF4-FFF2-40B4-BE49-F238E27FC236}">
                <a16:creationId xmlns:a16="http://schemas.microsoft.com/office/drawing/2014/main" id="{75DA7534-870C-3E46-8BE3-DE3C91B61E3C}"/>
              </a:ext>
            </a:extLst>
          </p:cNvPr>
          <p:cNvSpPr txBox="1"/>
          <p:nvPr/>
        </p:nvSpPr>
        <p:spPr>
          <a:xfrm>
            <a:off x="6217920" y="209555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anose="020B0604020202020204"/>
                <a:ea typeface="+mn-ea"/>
                <a:cs typeface="Calibri" panose="020F0502020204030204" pitchFamily="34" charset="0"/>
              </a:rPr>
              <a:t>MECÂNICA DE ATIVAÇÃO SOLAR </a:t>
            </a:r>
          </a:p>
        </p:txBody>
      </p:sp>
    </p:spTree>
    <p:extLst>
      <p:ext uri="{BB962C8B-B14F-4D97-AF65-F5344CB8AC3E}">
        <p14:creationId xmlns:p14="http://schemas.microsoft.com/office/powerpoint/2010/main" val="196436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ED830-38DD-A947-D7FE-E5AE674514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13">
            <a:extLst>
              <a:ext uri="{FF2B5EF4-FFF2-40B4-BE49-F238E27FC236}">
                <a16:creationId xmlns:a16="http://schemas.microsoft.com/office/drawing/2014/main" id="{C5AAFCC5-1335-44F4-24D6-F614F323688F}"/>
              </a:ext>
            </a:extLst>
          </p:cNvPr>
          <p:cNvSpPr/>
          <p:nvPr/>
        </p:nvSpPr>
        <p:spPr>
          <a:xfrm>
            <a:off x="7534604" y="3234606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PORTFÓLIO</a:t>
            </a:r>
          </a:p>
        </p:txBody>
      </p:sp>
      <p:sp>
        <p:nvSpPr>
          <p:cNvPr id="4" name="Retângulo: Cantos Arredondados 14">
            <a:extLst>
              <a:ext uri="{FF2B5EF4-FFF2-40B4-BE49-F238E27FC236}">
                <a16:creationId xmlns:a16="http://schemas.microsoft.com/office/drawing/2014/main" id="{0DC69A3E-8C03-8BCB-E333-B7EC4FCB1E4D}"/>
              </a:ext>
            </a:extLst>
          </p:cNvPr>
          <p:cNvSpPr/>
          <p:nvPr/>
        </p:nvSpPr>
        <p:spPr>
          <a:xfrm>
            <a:off x="7534604" y="3644452"/>
            <a:ext cx="2993539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SERVIÇOS</a:t>
            </a:r>
          </a:p>
        </p:txBody>
      </p:sp>
      <p:sp>
        <p:nvSpPr>
          <p:cNvPr id="5" name="Retângulo: Cantos Arredondados 1">
            <a:extLst>
              <a:ext uri="{FF2B5EF4-FFF2-40B4-BE49-F238E27FC236}">
                <a16:creationId xmlns:a16="http://schemas.microsoft.com/office/drawing/2014/main" id="{54017358-09A8-6DE0-6700-4B5876D683BC}"/>
              </a:ext>
            </a:extLst>
          </p:cNvPr>
          <p:cNvSpPr/>
          <p:nvPr/>
        </p:nvSpPr>
        <p:spPr>
          <a:xfrm>
            <a:off x="7534604" y="4065597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COMO VENDER</a:t>
            </a:r>
            <a:endParaRPr lang="pt-BR" sz="1600" noProof="0" dirty="0">
              <a:solidFill>
                <a:srgbClr val="592126"/>
              </a:solidFill>
              <a:latin typeface="AMX Black" pitchFamily="2" charset="0"/>
              <a:sym typeface="+mn-ea"/>
            </a:endParaRPr>
          </a:p>
        </p:txBody>
      </p:sp>
      <p:sp>
        <p:nvSpPr>
          <p:cNvPr id="6" name="Retângulo: Cantos Arredondados 1">
            <a:extLst>
              <a:ext uri="{FF2B5EF4-FFF2-40B4-BE49-F238E27FC236}">
                <a16:creationId xmlns:a16="http://schemas.microsoft.com/office/drawing/2014/main" id="{011AEE14-3E54-EF24-429A-1938FFA01328}"/>
              </a:ext>
            </a:extLst>
          </p:cNvPr>
          <p:cNvSpPr/>
          <p:nvPr/>
        </p:nvSpPr>
        <p:spPr>
          <a:xfrm>
            <a:off x="7541318" y="448154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POLÍTICA COMERCIAL</a:t>
            </a:r>
          </a:p>
        </p:txBody>
      </p:sp>
      <p:sp>
        <p:nvSpPr>
          <p:cNvPr id="7" name="Retângulo: Cantos Arredondados 1">
            <a:extLst>
              <a:ext uri="{FF2B5EF4-FFF2-40B4-BE49-F238E27FC236}">
                <a16:creationId xmlns:a16="http://schemas.microsoft.com/office/drawing/2014/main" id="{18E54938-698E-1F15-5F60-B26A67F89E0A}"/>
              </a:ext>
            </a:extLst>
          </p:cNvPr>
          <p:cNvSpPr/>
          <p:nvPr/>
        </p:nvSpPr>
        <p:spPr>
          <a:xfrm>
            <a:off x="7541320" y="4886726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JORNADA DE VENDA</a:t>
            </a:r>
          </a:p>
        </p:txBody>
      </p:sp>
      <p:sp>
        <p:nvSpPr>
          <p:cNvPr id="8" name="Retângulo: Cantos Arredondados 1">
            <a:extLst>
              <a:ext uri="{FF2B5EF4-FFF2-40B4-BE49-F238E27FC236}">
                <a16:creationId xmlns:a16="http://schemas.microsoft.com/office/drawing/2014/main" id="{4C63131A-6461-EB14-552F-4ABE4A2AEA0C}"/>
              </a:ext>
            </a:extLst>
          </p:cNvPr>
          <p:cNvSpPr/>
          <p:nvPr/>
        </p:nvSpPr>
        <p:spPr>
          <a:xfrm>
            <a:off x="7541320" y="5291911"/>
            <a:ext cx="2986823" cy="371991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noProof="0" dirty="0">
                <a:solidFill>
                  <a:schemeClr val="bg1"/>
                </a:solidFill>
                <a:latin typeface="AMX Black" pitchFamily="2" charset="0"/>
                <a:sym typeface="+mn-ea"/>
              </a:rPr>
              <a:t>PROCESSO DE ATIVAÇÃO</a:t>
            </a:r>
          </a:p>
        </p:txBody>
      </p:sp>
      <p:sp>
        <p:nvSpPr>
          <p:cNvPr id="9" name="Retângulo: Cantos Arredondados 13">
            <a:extLst>
              <a:ext uri="{FF2B5EF4-FFF2-40B4-BE49-F238E27FC236}">
                <a16:creationId xmlns:a16="http://schemas.microsoft.com/office/drawing/2014/main" id="{A87545D4-8237-B96F-547D-265C86EB60D8}"/>
              </a:ext>
            </a:extLst>
          </p:cNvPr>
          <p:cNvSpPr/>
          <p:nvPr/>
        </p:nvSpPr>
        <p:spPr>
          <a:xfrm>
            <a:off x="7534604" y="2812018"/>
            <a:ext cx="2993537" cy="371991"/>
          </a:xfrm>
          <a:prstGeom prst="roundRect">
            <a:avLst>
              <a:gd name="adj" fmla="val 25040"/>
            </a:avLst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rgbClr val="592126"/>
                </a:solidFill>
                <a:latin typeface="AMX Black" pitchFamily="2" charset="0"/>
                <a:sym typeface="+mn-ea"/>
              </a:rPr>
              <a:t>O QUE É?</a:t>
            </a:r>
          </a:p>
        </p:txBody>
      </p:sp>
    </p:spTree>
    <p:extLst>
      <p:ext uri="{BB962C8B-B14F-4D97-AF65-F5344CB8AC3E}">
        <p14:creationId xmlns:p14="http://schemas.microsoft.com/office/powerpoint/2010/main" val="1682992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11">
            <a:extLst>
              <a:ext uri="{FF2B5EF4-FFF2-40B4-BE49-F238E27FC236}">
                <a16:creationId xmlns:a16="http://schemas.microsoft.com/office/drawing/2014/main" id="{DFE9F697-0D60-619F-519B-C5048EEC7346}"/>
              </a:ext>
            </a:extLst>
          </p:cNvPr>
          <p:cNvSpPr/>
          <p:nvPr/>
        </p:nvSpPr>
        <p:spPr>
          <a:xfrm>
            <a:off x="331527" y="709843"/>
            <a:ext cx="6563683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pPr marL="7620" marR="2540" lvl="0">
              <a:lnSpc>
                <a:spcPts val="3002"/>
              </a:lnSpc>
              <a:spcBef>
                <a:spcPts val="409"/>
              </a:spcBef>
              <a:buClr>
                <a:srgbClr val="000000"/>
              </a:buClr>
              <a:defRPr/>
            </a:pPr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Claro internet móvel 5G (FWA)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F7BC87F6-E8ED-E64C-8A4E-9CB0DED45689}"/>
              </a:ext>
            </a:extLst>
          </p:cNvPr>
          <p:cNvSpPr txBox="1"/>
          <p:nvPr/>
        </p:nvSpPr>
        <p:spPr>
          <a:xfrm>
            <a:off x="799210" y="1599737"/>
            <a:ext cx="6096000" cy="4360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620" marR="2540" lvl="0" indent="0" algn="l" defTabSz="914400" rtl="0" eaLnBrk="1" fontAlgn="auto" latinLnBrk="0" hangingPunct="1">
              <a:lnSpc>
                <a:spcPts val="3002"/>
              </a:lnSpc>
              <a:spcBef>
                <a:spcPts val="409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800" b="1" i="0" u="none" strike="noStrike" kern="0" cap="none" spc="-6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</a:rPr>
              <a:t>GUIA RÁPIDO DE INSTALAÇÃO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D35939E9-C74F-7440-A37B-AC17175C62BE}"/>
              </a:ext>
            </a:extLst>
          </p:cNvPr>
          <p:cNvSpPr txBox="1"/>
          <p:nvPr/>
        </p:nvSpPr>
        <p:spPr>
          <a:xfrm>
            <a:off x="893803" y="2035754"/>
            <a:ext cx="11717727" cy="61945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Resumo rápido da instalação do ZTE G5TS</a:t>
            </a:r>
            <a:b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1. Inserir o nano-SIM</a:t>
            </a:r>
            <a:b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Abra a entrada lateral do equipamento;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Insira o chip nano-SIM corretamente.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2. Ligar o roteador</a:t>
            </a:r>
            <a:b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Conecte a fonte de energia;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Aguarde o boot do equipamento;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O LED branco indica conexão 5G ativa.  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3. Conectar no Wi-Fi</a:t>
            </a:r>
            <a:b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As informações ficam na etiqueta do roteador: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Nome da rede (SSID);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Senha Wi-Fi;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IP de gerenciamento;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Senha admin.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Pode conectar: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Via Wi-Fi;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Via cabo RJ45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 </a:t>
            </a: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DIN 2014 Light" panose="020B0404020202020204" pitchFamily="34" charset="77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DIN 2014 Light" panose="020B0404020202020204" pitchFamily="34" charset="77"/>
              <a:cs typeface="Segoe UI" panose="020B0502040204020203" pitchFamily="34" charset="0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F089148-DCB4-0C81-906C-826010118C40}"/>
              </a:ext>
            </a:extLst>
          </p:cNvPr>
          <p:cNvSpPr txBox="1"/>
          <p:nvPr/>
        </p:nvSpPr>
        <p:spPr>
          <a:xfrm>
            <a:off x="4239713" y="2055695"/>
            <a:ext cx="6162517" cy="5917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4. Configuração inicial</a:t>
            </a:r>
            <a:b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No navegador acessar: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192.168.0.1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Depois: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Fazer login;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Configurar APN da operadora;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Ajustar nome da rede;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Alterar senha Wi-Fi;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Validar sinal 5G.  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5. Melhor posicionamento do roteador</a:t>
            </a:r>
            <a:br>
              <a:rPr kumimoji="0" lang="pt-BR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Recomendação para melhor performance: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Próximo de janelas;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Local alto;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Evitar paredes grossas;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Distante de micro-ondas e interferências;</a:t>
            </a:r>
            <a:b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</a:b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</a:rPr>
              <a:t>Preferir área com melhor cobertura 5G.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pt-BR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DIN 2014 Light" panose="020B0404020202020204" pitchFamily="34" charset="77"/>
              <a:cs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DIN 2014 Light" panose="020B0404020202020204" pitchFamily="34" charset="77"/>
              <a:cs typeface="Segoe UI" panose="020B0502040204020203" pitchFamily="34" charset="0"/>
            </a:endParaRP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3B96E1D7-8F00-EA8D-B6CF-4E9E5460EA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6733" y="1414159"/>
            <a:ext cx="2844956" cy="3310081"/>
          </a:xfrm>
          <a:prstGeom prst="rect">
            <a:avLst/>
          </a:prstGeom>
        </p:spPr>
      </p:pic>
      <p:sp>
        <p:nvSpPr>
          <p:cNvPr id="9" name="object 3">
            <a:extLst>
              <a:ext uri="{FF2B5EF4-FFF2-40B4-BE49-F238E27FC236}">
                <a16:creationId xmlns:a16="http://schemas.microsoft.com/office/drawing/2014/main" id="{17F65A1B-D85D-E464-1278-0BFEA998BD4A}"/>
              </a:ext>
            </a:extLst>
          </p:cNvPr>
          <p:cNvSpPr txBox="1">
            <a:spLocks/>
          </p:cNvSpPr>
          <p:nvPr/>
        </p:nvSpPr>
        <p:spPr>
          <a:xfrm>
            <a:off x="8393968" y="4995542"/>
            <a:ext cx="3707160" cy="488508"/>
          </a:xfrm>
          <a:prstGeom prst="rect">
            <a:avLst/>
          </a:prstGeom>
        </p:spPr>
        <p:txBody>
          <a:bodyPr spcFirstLastPara="1" vert="horz" wrap="square" lIns="0" tIns="51984" rIns="0" bIns="0" rtlCol="0" anchor="ctr" anchorCtr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7620" marR="2540" lvl="0" indent="0" algn="l" defTabSz="914400" rtl="0" eaLnBrk="1" fontAlgn="auto" latinLnBrk="0" hangingPunct="1">
              <a:lnSpc>
                <a:spcPts val="3002"/>
              </a:lnSpc>
              <a:spcBef>
                <a:spcPts val="409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pt-BR" sz="1800" b="1" i="0" u="none" strike="noStrike" kern="0" cap="none" spc="-6" normalizeH="0" baseline="0" noProof="0" dirty="0">
                <a:ln>
                  <a:noFill/>
                </a:ln>
                <a:solidFill>
                  <a:srgbClr val="592126"/>
                </a:solidFill>
                <a:effectLst/>
                <a:uLnTx/>
                <a:uFillTx/>
                <a:latin typeface="AMX" pitchFamily="2" charset="0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Manual online ZTE G5TS </a:t>
            </a:r>
            <a:endParaRPr kumimoji="0" lang="pt-BR" sz="1800" b="1" i="0" u="none" strike="noStrike" kern="0" cap="none" spc="-6" normalizeH="0" baseline="0" noProof="0" dirty="0">
              <a:ln>
                <a:noFill/>
              </a:ln>
              <a:solidFill>
                <a:srgbClr val="592126"/>
              </a:solidFill>
              <a:effectLst/>
              <a:uLnTx/>
              <a:uFillTx/>
              <a:latin typeface="AMX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26082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11">
            <a:extLst>
              <a:ext uri="{FF2B5EF4-FFF2-40B4-BE49-F238E27FC236}">
                <a16:creationId xmlns:a16="http://schemas.microsoft.com/office/drawing/2014/main" id="{9DAB4C84-6308-2258-3B32-DF129017456F}"/>
              </a:ext>
            </a:extLst>
          </p:cNvPr>
          <p:cNvSpPr/>
          <p:nvPr/>
        </p:nvSpPr>
        <p:spPr>
          <a:xfrm>
            <a:off x="246183" y="758611"/>
            <a:ext cx="7861497" cy="909835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tIns="45720" rIns="91440" bIns="45720" rtlCol="0" anchor="ctr"/>
          <a:lstStyle/>
          <a:p>
            <a:pPr marL="7620" marR="2540" lvl="0">
              <a:lnSpc>
                <a:spcPts val="3002"/>
              </a:lnSpc>
              <a:spcBef>
                <a:spcPts val="409"/>
              </a:spcBef>
              <a:buClr>
                <a:srgbClr val="000000"/>
              </a:buClr>
              <a:defRPr/>
            </a:pPr>
            <a:r>
              <a:rPr lang="pt-BR" sz="3200" b="1" kern="0" spc="-6" dirty="0">
                <a:solidFill>
                  <a:schemeClr val="bg1"/>
                </a:solidFill>
                <a:latin typeface="AMX" pitchFamily="2" charset="0"/>
                <a:cs typeface="Arial"/>
                <a:sym typeface="Arial"/>
              </a:rPr>
              <a:t>Claro internet móvel 4G/5G (FWA)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ADB704CF-059B-B59C-F78B-ADFA1A93AEBC}"/>
              </a:ext>
            </a:extLst>
          </p:cNvPr>
          <p:cNvSpPr txBox="1"/>
          <p:nvPr/>
        </p:nvSpPr>
        <p:spPr>
          <a:xfrm>
            <a:off x="412357" y="1958801"/>
            <a:ext cx="11367286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 panose="020B0604020202020204"/>
                <a:ea typeface="Times New Roman" panose="02020603050405020304" pitchFamily="18" charset="0"/>
                <a:cs typeface="Calibri" panose="020F0502020204030204" pitchFamily="34" charset="0"/>
              </a:rPr>
              <a:t>COMO CONSULTAR SEU CONSUMO: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cliente poderá consultar seu consumo de dados durante o ciclo através do próprio celular, dentro da rede claro (não funciona via WI-FI) utilizando: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 link no navegador: </a:t>
            </a:r>
            <a:r>
              <a:rPr kumimoji="0" lang="pt-BR" sz="18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http://consumo.claro.com.br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Minha Claro Empresas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: </a:t>
            </a:r>
            <a:r>
              <a:rPr kumimoji="0" lang="pt-BR" sz="18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MX" pitchFamily="2" charset="0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https://minhaclaroempresas.claro.com.br</a:t>
            </a:r>
            <a:endParaRPr kumimoji="0" lang="pt-BR" sz="1800" b="0" i="0" u="sng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pt-BR" sz="1800" b="1" i="0" u="sng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X" pitchFamily="2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IMPORTANTE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/>
                <a:ea typeface="+mn-ea"/>
                <a:cs typeface="+mn-cs"/>
              </a:rPr>
              <a:t>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Os planos de internet móvel usam as </a:t>
            </a:r>
            <a:r>
              <a:rPr kumimoji="0" lang="pt-BR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APNs</a:t>
            </a: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 abaixo: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- Bandalarga.claro.com.br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X" pitchFamily="2" charset="0"/>
                <a:ea typeface="+mn-ea"/>
                <a:cs typeface="+mn-cs"/>
              </a:rPr>
              <a:t>- Claro.claro.com.br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MX" panose="020B0604020202020204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X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575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1E5DE0-89C7-67B4-987A-349BA95D91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6BDB89A5-83FA-AC40-D908-F2B59F6CFA6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grpSp>
          <p:nvGrpSpPr>
            <p:cNvPr id="3" name="Group 6">
              <a:extLst>
                <a:ext uri="{FF2B5EF4-FFF2-40B4-BE49-F238E27FC236}">
                  <a16:creationId xmlns:a16="http://schemas.microsoft.com/office/drawing/2014/main" id="{29FE89FA-963A-A4CA-EDE3-DFDACA4B2618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5" name="Retângulo: Cantos Arredondados 15">
                <a:extLst>
                  <a:ext uri="{FF2B5EF4-FFF2-40B4-BE49-F238E27FC236}">
                    <a16:creationId xmlns:a16="http://schemas.microsoft.com/office/drawing/2014/main" id="{9D057845-8726-6030-EC55-B8B549915B65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6" name="Gráfico 16">
                <a:extLst>
                  <a:ext uri="{FF2B5EF4-FFF2-40B4-BE49-F238E27FC236}">
                    <a16:creationId xmlns:a16="http://schemas.microsoft.com/office/drawing/2014/main" id="{01FC7A83-6B4C-AA1D-6770-23A5E9F36A0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345621" y="251040"/>
                <a:ext cx="1523323" cy="247025"/>
              </a:xfrm>
              <a:prstGeom prst="rect">
                <a:avLst/>
              </a:prstGeom>
            </p:spPr>
          </p:pic>
          <p:pic>
            <p:nvPicPr>
              <p:cNvPr id="7" name="Graphic 10">
                <a:extLst>
                  <a:ext uri="{FF2B5EF4-FFF2-40B4-BE49-F238E27FC236}">
                    <a16:creationId xmlns:a16="http://schemas.microsoft.com/office/drawing/2014/main" id="{06CE826A-219D-DED4-3209-3003A39B430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11097088" y="242036"/>
                <a:ext cx="747530" cy="265033"/>
              </a:xfrm>
              <a:prstGeom prst="rect">
                <a:avLst/>
              </a:prstGeom>
            </p:spPr>
          </p:pic>
        </p:grp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627DA0E4-8163-9C57-0593-8D5F3D19E4D1}"/>
                </a:ext>
              </a:extLst>
            </p:cNvPr>
            <p:cNvSpPr txBox="1"/>
            <p:nvPr/>
          </p:nvSpPr>
          <p:spPr>
            <a:xfrm>
              <a:off x="5149192" y="236088"/>
              <a:ext cx="169950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pt-BR" sz="1400" b="0" i="0">
                  <a:solidFill>
                    <a:schemeClr val="bg1"/>
                  </a:solidFill>
                  <a:latin typeface="AMX Medium" pitchFamily="2" charset="77"/>
                </a:rPr>
                <a:t>Banda Larga Móvel</a:t>
              </a:r>
              <a:endParaRPr lang="pt-BR" sz="1400" b="0" i="0" noProof="0">
                <a:solidFill>
                  <a:schemeClr val="bg1"/>
                </a:solidFill>
                <a:highlight>
                  <a:srgbClr val="FFFF00"/>
                </a:highlight>
                <a:latin typeface="AMX Medium" pitchFamily="2" charset="7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71613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eça de divulgação - Instagram TC PPT">
            <a:hlinkClick r:id="" action="ppaction://media"/>
            <a:extLst>
              <a:ext uri="{FF2B5EF4-FFF2-40B4-BE49-F238E27FC236}">
                <a16:creationId xmlns:a16="http://schemas.microsoft.com/office/drawing/2014/main" id="{435120E4-DFEB-C926-471F-30E6EF97E6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7888" y="630810"/>
            <a:ext cx="10643616" cy="5989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8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7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427B43-C13E-668E-52BC-6B56BECE9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CaixaDeTexto 3">
            <a:extLst>
              <a:ext uri="{FF2B5EF4-FFF2-40B4-BE49-F238E27FC236}">
                <a16:creationId xmlns:a16="http://schemas.microsoft.com/office/drawing/2014/main" id="{BA1EBE9C-7E57-8BD5-BD57-48632120C5C3}"/>
              </a:ext>
            </a:extLst>
          </p:cNvPr>
          <p:cNvSpPr txBox="1"/>
          <p:nvPr/>
        </p:nvSpPr>
        <p:spPr>
          <a:xfrm>
            <a:off x="6430025" y="2194545"/>
            <a:ext cx="51262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800" noProof="0" dirty="0">
                <a:solidFill>
                  <a:schemeClr val="bg1"/>
                </a:solidFill>
                <a:latin typeface="AMX Black" pitchFamily="2" charset="0"/>
              </a:rPr>
              <a:t>Agradecemos a sua participação!</a:t>
            </a:r>
          </a:p>
          <a:p>
            <a:r>
              <a:rPr lang="pt-BR" sz="4800" noProof="0" dirty="0">
                <a:solidFill>
                  <a:schemeClr val="bg1"/>
                </a:solidFill>
                <a:latin typeface="AMX Black" pitchFamily="2" charset="0"/>
              </a:rPr>
              <a:t>Boas vendas!</a:t>
            </a:r>
          </a:p>
        </p:txBody>
      </p:sp>
      <p:pic>
        <p:nvPicPr>
          <p:cNvPr id="2" name="Gráfico 6">
            <a:extLst>
              <a:ext uri="{FF2B5EF4-FFF2-40B4-BE49-F238E27FC236}">
                <a16:creationId xmlns:a16="http://schemas.microsoft.com/office/drawing/2014/main" id="{066FF418-4F6F-6F82-A9F0-5CB3B40104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0025" y="601973"/>
            <a:ext cx="1819275" cy="990600"/>
          </a:xfrm>
          <a:prstGeom prst="rect">
            <a:avLst/>
          </a:prstGeom>
        </p:spPr>
      </p:pic>
      <p:pic>
        <p:nvPicPr>
          <p:cNvPr id="3" name="Imagem 2" descr="Homem falando no celular&#10;&#10;O conteúdo gerado por IA pode estar incorreto.">
            <a:extLst>
              <a:ext uri="{FF2B5EF4-FFF2-40B4-BE49-F238E27FC236}">
                <a16:creationId xmlns:a16="http://schemas.microsoft.com/office/drawing/2014/main" id="{58C0337C-4835-0422-6B64-79CC0D6BC0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16" t="3018" r="23734" b="14772"/>
          <a:stretch>
            <a:fillRect/>
          </a:stretch>
        </p:blipFill>
        <p:spPr>
          <a:xfrm>
            <a:off x="0" y="1"/>
            <a:ext cx="8249300" cy="6858000"/>
          </a:xfrm>
          <a:prstGeom prst="rect">
            <a:avLst/>
          </a:prstGeom>
        </p:spPr>
      </p:pic>
      <p:pic>
        <p:nvPicPr>
          <p:cNvPr id="4" name="Graphic 12">
            <a:extLst>
              <a:ext uri="{FF2B5EF4-FFF2-40B4-BE49-F238E27FC236}">
                <a16:creationId xmlns:a16="http://schemas.microsoft.com/office/drawing/2014/main" id="{9D2366B3-374A-132A-E3CF-3CBA1A9CFD6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0025" y="5403559"/>
            <a:ext cx="1482273" cy="56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196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plate-DI-ofic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ersonalizada 1">
      <a:majorFont>
        <a:latin typeface="AMX"/>
        <a:ea typeface=""/>
        <a:cs typeface=""/>
      </a:majorFont>
      <a:minorFont>
        <a:latin typeface="AM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E494AC9-1723-4C43-B254-16004464B4DD}">
  <ds:schemaRefs>
    <ds:schemaRef ds:uri="05ec3496-d55f-4088-b91d-c078abc80e92"/>
    <ds:schemaRef ds:uri="81d509b4-a50c-4eb4-9c41-c741e6a75022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FBCBE6DA-6402-4C83-A04D-67E924A0AF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94D048E-8A78-44CE-B6BA-B73E1E8BA95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990</TotalTime>
  <Words>3314</Words>
  <Application>Microsoft Office PowerPoint</Application>
  <PresentationFormat>Widescreen</PresentationFormat>
  <Paragraphs>423</Paragraphs>
  <Slides>52</Slides>
  <Notes>26</Notes>
  <HiddenSlides>1</HiddenSlides>
  <MMClips>1</MMClips>
  <ScaleCrop>false</ScaleCrop>
  <HeadingPairs>
    <vt:vector size="8" baseType="variant">
      <vt:variant>
        <vt:lpstr>Fontes usadas</vt:lpstr>
      </vt:variant>
      <vt:variant>
        <vt:i4>11</vt:i4>
      </vt:variant>
      <vt:variant>
        <vt:lpstr>Tema</vt:lpstr>
      </vt:variant>
      <vt:variant>
        <vt:i4>2</vt:i4>
      </vt:variant>
      <vt:variant>
        <vt:lpstr>Servidores OLE inseridos</vt:lpstr>
      </vt:variant>
      <vt:variant>
        <vt:i4>1</vt:i4>
      </vt:variant>
      <vt:variant>
        <vt:lpstr>Títulos de slides</vt:lpstr>
      </vt:variant>
      <vt:variant>
        <vt:i4>52</vt:i4>
      </vt:variant>
    </vt:vector>
  </HeadingPairs>
  <TitlesOfParts>
    <vt:vector size="66" baseType="lpstr">
      <vt:lpstr>AMX</vt:lpstr>
      <vt:lpstr>Arial Black</vt:lpstr>
      <vt:lpstr>AMX Black</vt:lpstr>
      <vt:lpstr>Aptos</vt:lpstr>
      <vt:lpstr>Arial</vt:lpstr>
      <vt:lpstr>Calibri</vt:lpstr>
      <vt:lpstr>AMX Medium</vt:lpstr>
      <vt:lpstr>Wingdings</vt:lpstr>
      <vt:lpstr>Times New Roman</vt:lpstr>
      <vt:lpstr>Segoe UI</vt:lpstr>
      <vt:lpstr>Verdana</vt:lpstr>
      <vt:lpstr>Tema do Office</vt:lpstr>
      <vt:lpstr>Template-DI-oficial</vt:lpstr>
      <vt:lpstr>Acrobat Document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Cleberson Albergaria</dc:creator>
  <cp:lastModifiedBy>Amanda Evaristo</cp:lastModifiedBy>
  <cp:revision>30</cp:revision>
  <dcterms:created xsi:type="dcterms:W3CDTF">2025-02-06T19:19:53Z</dcterms:created>
  <dcterms:modified xsi:type="dcterms:W3CDTF">2026-06-12T11:08:00Z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0x01010030BAA0BFA4660643A687B2FDCEE2805C</vt:lpwstr>
  </property>
  <property fmtid="{D5CDD505-2E9C-101B-9397-08002B2CF9AE}" pid="3" name="MediaServiceImageTags">
    <vt:lpwstr/>
  </property>
</Properties>
</file>