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  <p:sldMasterId id="2147483672" r:id="rId5"/>
  </p:sldMasterIdLst>
  <p:notesMasterIdLst>
    <p:notesMasterId r:id="rId88"/>
  </p:notesMasterIdLst>
  <p:sldIdLst>
    <p:sldId id="1332" r:id="rId6"/>
    <p:sldId id="263" r:id="rId7"/>
    <p:sldId id="291" r:id="rId8"/>
    <p:sldId id="1195" r:id="rId9"/>
    <p:sldId id="259" r:id="rId10"/>
    <p:sldId id="1325" r:id="rId11"/>
    <p:sldId id="1196" r:id="rId12"/>
    <p:sldId id="1197" r:id="rId13"/>
    <p:sldId id="1198" r:id="rId14"/>
    <p:sldId id="1234" r:id="rId15"/>
    <p:sldId id="1245" r:id="rId16"/>
    <p:sldId id="1246" r:id="rId17"/>
    <p:sldId id="307" r:id="rId18"/>
    <p:sldId id="1145" r:id="rId19"/>
    <p:sldId id="1175" r:id="rId20"/>
    <p:sldId id="1146" r:id="rId21"/>
    <p:sldId id="1250" r:id="rId22"/>
    <p:sldId id="1251" r:id="rId23"/>
    <p:sldId id="1252" r:id="rId24"/>
    <p:sldId id="1253" r:id="rId25"/>
    <p:sldId id="1254" r:id="rId26"/>
    <p:sldId id="1256" r:id="rId27"/>
    <p:sldId id="1257" r:id="rId28"/>
    <p:sldId id="1319" r:id="rId29"/>
    <p:sldId id="1259" r:id="rId30"/>
    <p:sldId id="1260" r:id="rId31"/>
    <p:sldId id="1262" r:id="rId32"/>
    <p:sldId id="1264" r:id="rId33"/>
    <p:sldId id="1320" r:id="rId34"/>
    <p:sldId id="1265" r:id="rId35"/>
    <p:sldId id="1266" r:id="rId36"/>
    <p:sldId id="1268" r:id="rId37"/>
    <p:sldId id="1269" r:id="rId38"/>
    <p:sldId id="1321" r:id="rId39"/>
    <p:sldId id="1271" r:id="rId40"/>
    <p:sldId id="1272" r:id="rId41"/>
    <p:sldId id="1274" r:id="rId42"/>
    <p:sldId id="1275" r:id="rId43"/>
    <p:sldId id="1322" r:id="rId44"/>
    <p:sldId id="1277" r:id="rId45"/>
    <p:sldId id="1278" r:id="rId46"/>
    <p:sldId id="1279" r:id="rId47"/>
    <p:sldId id="1280" r:id="rId48"/>
    <p:sldId id="1324" r:id="rId49"/>
    <p:sldId id="1282" r:id="rId50"/>
    <p:sldId id="1283" r:id="rId51"/>
    <p:sldId id="1285" r:id="rId52"/>
    <p:sldId id="1286" r:id="rId53"/>
    <p:sldId id="1289" r:id="rId54"/>
    <p:sldId id="1288" r:id="rId55"/>
    <p:sldId id="283" r:id="rId56"/>
    <p:sldId id="1290" r:id="rId57"/>
    <p:sldId id="1291" r:id="rId58"/>
    <p:sldId id="1293" r:id="rId59"/>
    <p:sldId id="1294" r:id="rId60"/>
    <p:sldId id="1295" r:id="rId61"/>
    <p:sldId id="1296" r:id="rId62"/>
    <p:sldId id="1297" r:id="rId63"/>
    <p:sldId id="1326" r:id="rId64"/>
    <p:sldId id="1299" r:id="rId65"/>
    <p:sldId id="1327" r:id="rId66"/>
    <p:sldId id="1300" r:id="rId67"/>
    <p:sldId id="1328" r:id="rId68"/>
    <p:sldId id="1301" r:id="rId69"/>
    <p:sldId id="1302" r:id="rId70"/>
    <p:sldId id="1329" r:id="rId71"/>
    <p:sldId id="1303" r:id="rId72"/>
    <p:sldId id="1304" r:id="rId73"/>
    <p:sldId id="1330" r:id="rId74"/>
    <p:sldId id="1305" r:id="rId75"/>
    <p:sldId id="1306" r:id="rId76"/>
    <p:sldId id="1331" r:id="rId77"/>
    <p:sldId id="1308" r:id="rId78"/>
    <p:sldId id="1310" r:id="rId79"/>
    <p:sldId id="260" r:id="rId80"/>
    <p:sldId id="1312" r:id="rId81"/>
    <p:sldId id="1313" r:id="rId82"/>
    <p:sldId id="1314" r:id="rId83"/>
    <p:sldId id="1315" r:id="rId84"/>
    <p:sldId id="1142" r:id="rId85"/>
    <p:sldId id="256" r:id="rId86"/>
    <p:sldId id="281" r:id="rId87"/>
  </p:sldIdLst>
  <p:sldSz cx="12192000" cy="6858000"/>
  <p:notesSz cx="6858000" cy="9144000"/>
  <p:embeddedFontLst>
    <p:embeddedFont>
      <p:font typeface="AMX" pitchFamily="2" charset="0"/>
      <p:regular r:id="rId89"/>
      <p:bold r:id="rId90"/>
      <p:italic r:id="rId91"/>
      <p:boldItalic r:id="rId92"/>
    </p:embeddedFont>
    <p:embeddedFont>
      <p:font typeface="AMX Black" pitchFamily="2" charset="0"/>
      <p:bold r:id="rId93"/>
      <p:italic r:id="rId94"/>
      <p:boldItalic r:id="rId95"/>
    </p:embeddedFont>
    <p:embeddedFont>
      <p:font typeface="AMX Medium" pitchFamily="2" charset="0"/>
      <p:regular r:id="rId96"/>
      <p:italic r:id="rId97"/>
    </p:embeddedFont>
  </p:embeddedFontLst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C15EEF16-3B13-A9CD-630C-44AB7D50F58F}" name="Maria Eduarda Veronese" initials="MV" userId="S::maria.eduarda@reframelearning.com::23254bcc-bfe7-41f8-ad8a-fa3d8adc5900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542998419" name="Adriana Félix Lira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23C7A"/>
    <a:srgbClr val="EAEAEA"/>
    <a:srgbClr val="E4E4E4"/>
    <a:srgbClr val="E9E9E9"/>
    <a:srgbClr val="F5F5F5"/>
    <a:srgbClr val="1E3F7E"/>
    <a:srgbClr val="592126"/>
    <a:srgbClr val="9E0000"/>
    <a:srgbClr val="920000"/>
    <a:srgbClr val="61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54" autoAdjust="0"/>
    <p:restoredTop sz="92447" autoAdjust="0"/>
  </p:normalViewPr>
  <p:slideViewPr>
    <p:cSldViewPr snapToGrid="0">
      <p:cViewPr varScale="1">
        <p:scale>
          <a:sx n="58" d="100"/>
          <a:sy n="58" d="100"/>
        </p:scale>
        <p:origin x="80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slide" Target="slides/slide58.xml"/><Relationship Id="rId68" Type="http://schemas.openxmlformats.org/officeDocument/2006/relationships/slide" Target="slides/slide63.xml"/><Relationship Id="rId84" Type="http://schemas.openxmlformats.org/officeDocument/2006/relationships/slide" Target="slides/slide79.xml"/><Relationship Id="rId89" Type="http://schemas.openxmlformats.org/officeDocument/2006/relationships/font" Target="fonts/font1.fntdata"/><Relationship Id="rId16" Type="http://schemas.openxmlformats.org/officeDocument/2006/relationships/slide" Target="slides/slide11.xml"/><Relationship Id="rId11" Type="http://schemas.openxmlformats.org/officeDocument/2006/relationships/slide" Target="slides/slide6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74" Type="http://schemas.openxmlformats.org/officeDocument/2006/relationships/slide" Target="slides/slide69.xml"/><Relationship Id="rId79" Type="http://schemas.openxmlformats.org/officeDocument/2006/relationships/slide" Target="slides/slide74.xml"/><Relationship Id="rId10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90" Type="http://schemas.openxmlformats.org/officeDocument/2006/relationships/font" Target="fonts/font2.fntdata"/><Relationship Id="rId95" Type="http://schemas.openxmlformats.org/officeDocument/2006/relationships/font" Target="fonts/font7.fntdata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64" Type="http://schemas.openxmlformats.org/officeDocument/2006/relationships/slide" Target="slides/slide59.xml"/><Relationship Id="rId69" Type="http://schemas.openxmlformats.org/officeDocument/2006/relationships/slide" Target="slides/slide64.xml"/><Relationship Id="rId80" Type="http://schemas.openxmlformats.org/officeDocument/2006/relationships/slide" Target="slides/slide75.xml"/><Relationship Id="rId85" Type="http://schemas.openxmlformats.org/officeDocument/2006/relationships/slide" Target="slides/slide80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openxmlformats.org/officeDocument/2006/relationships/slide" Target="slides/slide62.xml"/><Relationship Id="rId103" Type="http://schemas.microsoft.com/office/2016/11/relationships/changesInfo" Target="changesInfos/changesInfo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slide" Target="slides/slide57.xml"/><Relationship Id="rId70" Type="http://schemas.openxmlformats.org/officeDocument/2006/relationships/slide" Target="slides/slide65.xml"/><Relationship Id="rId75" Type="http://schemas.openxmlformats.org/officeDocument/2006/relationships/slide" Target="slides/slide70.xml"/><Relationship Id="rId83" Type="http://schemas.openxmlformats.org/officeDocument/2006/relationships/slide" Target="slides/slide78.xml"/><Relationship Id="rId88" Type="http://schemas.openxmlformats.org/officeDocument/2006/relationships/notesMaster" Target="notesMasters/notesMaster1.xml"/><Relationship Id="rId91" Type="http://schemas.openxmlformats.org/officeDocument/2006/relationships/font" Target="fonts/font3.fntdata"/><Relationship Id="rId96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73" Type="http://schemas.openxmlformats.org/officeDocument/2006/relationships/slide" Target="slides/slide68.xml"/><Relationship Id="rId78" Type="http://schemas.openxmlformats.org/officeDocument/2006/relationships/slide" Target="slides/slide73.xml"/><Relationship Id="rId81" Type="http://schemas.openxmlformats.org/officeDocument/2006/relationships/slide" Target="slides/slide76.xml"/><Relationship Id="rId86" Type="http://schemas.openxmlformats.org/officeDocument/2006/relationships/slide" Target="slides/slide81.xml"/><Relationship Id="rId94" Type="http://schemas.openxmlformats.org/officeDocument/2006/relationships/font" Target="fonts/font6.fntdata"/><Relationship Id="rId99" Type="http://schemas.openxmlformats.org/officeDocument/2006/relationships/presProps" Target="presProps.xml"/><Relationship Id="rId10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6" Type="http://schemas.openxmlformats.org/officeDocument/2006/relationships/slide" Target="slides/slide71.xml"/><Relationship Id="rId97" Type="http://schemas.openxmlformats.org/officeDocument/2006/relationships/font" Target="fonts/font9.fntdata"/><Relationship Id="rId104" Type="http://schemas.microsoft.com/office/2018/10/relationships/authors" Target="authors.xml"/><Relationship Id="rId7" Type="http://schemas.openxmlformats.org/officeDocument/2006/relationships/slide" Target="slides/slide2.xml"/><Relationship Id="rId71" Type="http://schemas.openxmlformats.org/officeDocument/2006/relationships/slide" Target="slides/slide66.xml"/><Relationship Id="rId92" Type="http://schemas.openxmlformats.org/officeDocument/2006/relationships/font" Target="fonts/font4.fntdata"/><Relationship Id="rId2" Type="http://schemas.openxmlformats.org/officeDocument/2006/relationships/customXml" Target="../customXml/item2.xml"/><Relationship Id="rId29" Type="http://schemas.openxmlformats.org/officeDocument/2006/relationships/slide" Target="slides/slide24.xml"/><Relationship Id="rId24" Type="http://schemas.openxmlformats.org/officeDocument/2006/relationships/slide" Target="slides/slide19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66" Type="http://schemas.openxmlformats.org/officeDocument/2006/relationships/slide" Target="slides/slide61.xml"/><Relationship Id="rId87" Type="http://schemas.openxmlformats.org/officeDocument/2006/relationships/slide" Target="slides/slide82.xml"/><Relationship Id="rId61" Type="http://schemas.openxmlformats.org/officeDocument/2006/relationships/slide" Target="slides/slide56.xml"/><Relationship Id="rId82" Type="http://schemas.openxmlformats.org/officeDocument/2006/relationships/slide" Target="slides/slide77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56" Type="http://schemas.openxmlformats.org/officeDocument/2006/relationships/slide" Target="slides/slide51.xml"/><Relationship Id="rId77" Type="http://schemas.openxmlformats.org/officeDocument/2006/relationships/slide" Target="slides/slide72.xml"/><Relationship Id="rId100" Type="http://schemas.openxmlformats.org/officeDocument/2006/relationships/viewProps" Target="viewProp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slide" Target="slides/slide67.xml"/><Relationship Id="rId93" Type="http://schemas.openxmlformats.org/officeDocument/2006/relationships/font" Target="fonts/font5.fntdata"/><Relationship Id="rId98" Type="http://schemas.openxmlformats.org/officeDocument/2006/relationships/commentAuthors" Target="commentAuthors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LUZI TAMBORIM" userId="b33200ca-4ed5-4965-9d2f-cd1fa0dceaa8" providerId="ADAL" clId="{F4EC2948-8C0A-4C0B-916C-D8D3B9D16400}"/>
    <pc:docChg chg="modSld">
      <pc:chgData name="ALEXANDRA LUZI TAMBORIM" userId="b33200ca-4ed5-4965-9d2f-cd1fa0dceaa8" providerId="ADAL" clId="{F4EC2948-8C0A-4C0B-916C-D8D3B9D16400}" dt="2026-06-11T15:19:28.366" v="2" actId="20577"/>
      <pc:docMkLst>
        <pc:docMk/>
      </pc:docMkLst>
      <pc:sldChg chg="modSp mod">
        <pc:chgData name="ALEXANDRA LUZI TAMBORIM" userId="b33200ca-4ed5-4965-9d2f-cd1fa0dceaa8" providerId="ADAL" clId="{F4EC2948-8C0A-4C0B-916C-D8D3B9D16400}" dt="2026-06-11T15:19:28.366" v="2" actId="20577"/>
        <pc:sldMkLst>
          <pc:docMk/>
          <pc:sldMk cId="377293003" sldId="1196"/>
        </pc:sldMkLst>
        <pc:spChg chg="mod">
          <ac:chgData name="ALEXANDRA LUZI TAMBORIM" userId="b33200ca-4ed5-4965-9d2f-cd1fa0dceaa8" providerId="ADAL" clId="{F4EC2948-8C0A-4C0B-916C-D8D3B9D16400}" dt="2026-06-11T15:19:28.366" v="2" actId="20577"/>
          <ac:spMkLst>
            <pc:docMk/>
            <pc:sldMk cId="377293003" sldId="1196"/>
            <ac:spMk id="3" creationId="{FA605050-5FDD-BB92-BF4B-372D03F77CD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18AD5F-0DA3-4347-A823-1DED5C909408}" type="datetimeFigureOut">
              <a:rPr lang="pt-BR" smtClean="0"/>
              <a:t>11/06/2026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B9A6EC-CE03-49F0-AD66-FE8A923A6BAC}" type="slidenum">
              <a:rPr lang="pt-BR" smtClean="0"/>
              <a:t>‹nº›</a:t>
            </a:fld>
            <a:endParaRPr lang="pt-B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283981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9E400D-D04B-0635-8EC9-E0EE5FB10B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D25F350-B438-B717-9344-608CD313FE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96908D2-A1C2-CE32-14CA-31F6DE0C7E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 REFORÇAR QUE TEMOS DOIS FORMATOS NA COMERCIALIZAÇÃO DA SOLUÇÃO: ESPECIAL E PADRÃO. REFORÇAR E QUE M2M É UMA DAS APLICAÇÕES DENTRE AS SOLUÇÕES POSSÍVEIS DE IOT. 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3FF03C9-447B-FA0C-4F4E-EA5747DB4F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961659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388E8E-0D1E-AF88-FE03-4866159E3C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5A8EB7C-01B9-4799-DA79-1F36FD0B74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BD2B7D2-CE7B-AC9B-C095-9F487ED0EF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4D9125D-F075-C917-80B0-379E75E789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810267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E3BEF4-60E5-41B8-8674-04542864328C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907940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4512B0-2D9F-519C-90D1-1A1C9C34E0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E741FBF-072B-DC22-BF5E-34DFE79D8D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5C4C1DA-2E28-3E1F-F058-ED5718D45C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1504806-774D-B485-802E-7B2ABD5831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E3BEF4-60E5-41B8-8674-04542864328C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14663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4891DE-EB16-7387-1AAE-D9299BC4CA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DC0501F-5B9E-4F28-B9F7-447670A7A2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A3B50BE-0334-3428-CB96-B291351D9B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CB42E55-7946-F5ED-F0FB-CB4F111C30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E3BEF4-60E5-41B8-8674-04542864328C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12834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19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518429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23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695334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4AA923-328B-A0D4-B7FC-BA37F9967D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06FFBB9-1E87-FE75-B62C-41DBCAC961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98101DA-040C-09AF-D5DF-6CB74BD656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7ABC8F6-D291-55AB-0256-77C25D84C8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24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958105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42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022303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B399D7-3DDF-AC8E-3DC6-D069EFA2EE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0E5F541-9D78-D727-F468-5F2D3572EB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31F008D-A89E-9751-6230-4D6A8784A6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A1A21D0-8FDC-71A4-9071-6ECCD7E5F1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43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713849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F56913-DEC4-AF1F-2275-2F1773EB45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6B18144-4F9B-1437-C702-E925FDAD94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48BE629-F7D5-0D6E-368C-8632EA16DC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198A71E-D0F6-7600-22BE-68016AEDE3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44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303863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FACILITADOR:</a:t>
            </a:r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Aqui disponibilizar o download do arquivo para a turma. 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53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466426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FACILITADOR:</a:t>
            </a:r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Aqui disponibilizar o download do arquivo para a turma. 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55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550143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FACILITADOR:</a:t>
            </a:r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Aqui disponibilizar o download do arquivo para a turma. 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57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12017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17F789-B285-7A79-0158-32A8E093A2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7B26F74-61AC-0CDF-9AB2-C328F3DFDD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BAE9C53-E4A0-830E-6118-062C361D54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51531B4-EDC6-4312-DEE5-F46E5B2B4F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74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739826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AF5D956-FA80-22B3-DC35-0A8D2019AFE1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4" name="Retângulo: Cantos Arredondados 15">
              <a:extLst>
                <a:ext uri="{FF2B5EF4-FFF2-40B4-BE49-F238E27FC236}">
                  <a16:creationId xmlns:a16="http://schemas.microsoft.com/office/drawing/2014/main" id="{8C01D5D2-693E-ECD5-45E0-542A87BBD57E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5" name="Gráfico 16">
              <a:extLst>
                <a:ext uri="{FF2B5EF4-FFF2-40B4-BE49-F238E27FC236}">
                  <a16:creationId xmlns:a16="http://schemas.microsoft.com/office/drawing/2014/main" id="{9D58EDE1-8F9A-F504-34DF-8BD5805CC17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4E147911-2C74-F647-B619-2E04115B2AA3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2" name="Graphic 14">
              <a:extLst>
                <a:ext uri="{FF2B5EF4-FFF2-40B4-BE49-F238E27FC236}">
                  <a16:creationId xmlns:a16="http://schemas.microsoft.com/office/drawing/2014/main" id="{36DA2AA9-1995-041D-8592-842D18676A9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AF5D956-FA80-22B3-DC35-0A8D2019AFE1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4" name="Retângulo: Cantos Arredondados 15">
              <a:extLst>
                <a:ext uri="{FF2B5EF4-FFF2-40B4-BE49-F238E27FC236}">
                  <a16:creationId xmlns:a16="http://schemas.microsoft.com/office/drawing/2014/main" id="{8C01D5D2-693E-ECD5-45E0-542A87BBD57E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5" name="Gráfico 16">
              <a:extLst>
                <a:ext uri="{FF2B5EF4-FFF2-40B4-BE49-F238E27FC236}">
                  <a16:creationId xmlns:a16="http://schemas.microsoft.com/office/drawing/2014/main" id="{9D58EDE1-8F9A-F504-34DF-8BD5805CC17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4E147911-2C74-F647-B619-2E04115B2AA3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2" name="Graphic 14">
              <a:extLst>
                <a:ext uri="{FF2B5EF4-FFF2-40B4-BE49-F238E27FC236}">
                  <a16:creationId xmlns:a16="http://schemas.microsoft.com/office/drawing/2014/main" id="{36DA2AA9-1995-041D-8592-842D18676A9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51649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AF5D956-FA80-22B3-DC35-0A8D2019AFE1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4" name="Retângulo: Cantos Arredondados 15">
              <a:extLst>
                <a:ext uri="{FF2B5EF4-FFF2-40B4-BE49-F238E27FC236}">
                  <a16:creationId xmlns:a16="http://schemas.microsoft.com/office/drawing/2014/main" id="{8C01D5D2-693E-ECD5-45E0-542A87BBD57E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5" name="Gráfico 16">
              <a:extLst>
                <a:ext uri="{FF2B5EF4-FFF2-40B4-BE49-F238E27FC236}">
                  <a16:creationId xmlns:a16="http://schemas.microsoft.com/office/drawing/2014/main" id="{9D58EDE1-8F9A-F504-34DF-8BD5805CC17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4E147911-2C74-F647-B619-2E04115B2AA3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2" name="Graphic 14">
              <a:extLst>
                <a:ext uri="{FF2B5EF4-FFF2-40B4-BE49-F238E27FC236}">
                  <a16:creationId xmlns:a16="http://schemas.microsoft.com/office/drawing/2014/main" id="{36DA2AA9-1995-041D-8592-842D18676A9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16230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3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14" b="7968"/>
          <a:stretch>
            <a:fillRect/>
          </a:stretch>
        </p:blipFill>
        <p:spPr>
          <a:xfrm>
            <a:off x="206492" y="763538"/>
            <a:ext cx="11779014" cy="5924549"/>
          </a:xfrm>
          <a:prstGeom prst="roundRect">
            <a:avLst>
              <a:gd name="adj" fmla="val 2778"/>
            </a:avLst>
          </a:prstGeom>
          <a:ln>
            <a:noFill/>
          </a:ln>
          <a:effectLst/>
        </p:spPr>
      </p:pic>
      <p:sp>
        <p:nvSpPr>
          <p:cNvPr id="8" name="CaixaDeTexto 11"/>
          <p:cNvSpPr txBox="1"/>
          <p:nvPr userDrawn="1"/>
        </p:nvSpPr>
        <p:spPr>
          <a:xfrm>
            <a:off x="6861472" y="1290517"/>
            <a:ext cx="3460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O que vamos ver:</a:t>
            </a:r>
          </a:p>
        </p:txBody>
      </p:sp>
      <p:grpSp>
        <p:nvGrpSpPr>
          <p:cNvPr id="3" name="Group 1">
            <a:extLst>
              <a:ext uri="{FF2B5EF4-FFF2-40B4-BE49-F238E27FC236}">
                <a16:creationId xmlns:a16="http://schemas.microsoft.com/office/drawing/2014/main" id="{24C7CC43-595A-B7C9-F70A-3E195E3023F1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4" name="Retângulo: Cantos Arredondados 15">
              <a:extLst>
                <a:ext uri="{FF2B5EF4-FFF2-40B4-BE49-F238E27FC236}">
                  <a16:creationId xmlns:a16="http://schemas.microsoft.com/office/drawing/2014/main" id="{0981209D-680A-440F-CA54-02BAD38F3FA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5" name="Gráfico 16">
              <a:extLst>
                <a:ext uri="{FF2B5EF4-FFF2-40B4-BE49-F238E27FC236}">
                  <a16:creationId xmlns:a16="http://schemas.microsoft.com/office/drawing/2014/main" id="{2CF3F1F5-E0E7-39A9-A591-E806FFCE161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87A380D8-71DB-3D63-F1E6-14D7BB1E5442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9" name="Graphic 14">
              <a:extLst>
                <a:ext uri="{FF2B5EF4-FFF2-40B4-BE49-F238E27FC236}">
                  <a16:creationId xmlns:a16="http://schemas.microsoft.com/office/drawing/2014/main" id="{72075BCD-4028-ED79-D83D-FE452E54E3C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8">
            <a:extLst>
              <a:ext uri="{FF2B5EF4-FFF2-40B4-BE49-F238E27FC236}">
                <a16:creationId xmlns:a16="http://schemas.microsoft.com/office/drawing/2014/main" id="{8BEC237A-132C-59B1-96D9-983FAFBC8C3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aixaDeTexto 8">
            <a:extLst>
              <a:ext uri="{FF2B5EF4-FFF2-40B4-BE49-F238E27FC236}">
                <a16:creationId xmlns:a16="http://schemas.microsoft.com/office/drawing/2014/main" id="{946E7562-1B93-E7FA-25F4-9B66446D675D}"/>
              </a:ext>
            </a:extLst>
          </p:cNvPr>
          <p:cNvSpPr txBox="1"/>
          <p:nvPr userDrawn="1"/>
        </p:nvSpPr>
        <p:spPr>
          <a:xfrm>
            <a:off x="126439" y="1412238"/>
            <a:ext cx="3989084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6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5" name="CaixaDeTexto 9">
            <a:extLst>
              <a:ext uri="{FF2B5EF4-FFF2-40B4-BE49-F238E27FC236}">
                <a16:creationId xmlns:a16="http://schemas.microsoft.com/office/drawing/2014/main" id="{7345762E-C243-B24F-61CA-93D70DF5D7A0}"/>
              </a:ext>
            </a:extLst>
          </p:cNvPr>
          <p:cNvSpPr txBox="1"/>
          <p:nvPr userDrawn="1"/>
        </p:nvSpPr>
        <p:spPr>
          <a:xfrm>
            <a:off x="4115523" y="1412238"/>
            <a:ext cx="3989087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6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6" name="CaixaDeTexto 10">
            <a:extLst>
              <a:ext uri="{FF2B5EF4-FFF2-40B4-BE49-F238E27FC236}">
                <a16:creationId xmlns:a16="http://schemas.microsoft.com/office/drawing/2014/main" id="{9FF2DE00-9A12-FE61-68C5-EE075DDCB212}"/>
              </a:ext>
            </a:extLst>
          </p:cNvPr>
          <p:cNvSpPr txBox="1"/>
          <p:nvPr userDrawn="1"/>
        </p:nvSpPr>
        <p:spPr>
          <a:xfrm>
            <a:off x="8104610" y="1412238"/>
            <a:ext cx="3989087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6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12" name="Imagem 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E3D9D02F-2B5E-E1BA-3B70-578F1F30F1B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519" y="911757"/>
            <a:ext cx="2108958" cy="2108958"/>
          </a:xfrm>
          <a:prstGeom prst="rect">
            <a:avLst/>
          </a:prstGeom>
        </p:spPr>
      </p:pic>
      <p:grpSp>
        <p:nvGrpSpPr>
          <p:cNvPr id="10" name="Group 1">
            <a:extLst>
              <a:ext uri="{FF2B5EF4-FFF2-40B4-BE49-F238E27FC236}">
                <a16:creationId xmlns:a16="http://schemas.microsoft.com/office/drawing/2014/main" id="{45740B6D-5BAE-C7CF-EFFF-E0C5DB356CB0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9" name="Retângulo: Cantos Arredondados 15">
              <a:extLst>
                <a:ext uri="{FF2B5EF4-FFF2-40B4-BE49-F238E27FC236}">
                  <a16:creationId xmlns:a16="http://schemas.microsoft.com/office/drawing/2014/main" id="{2E277E60-BDB8-F69D-0D6D-D94E698B7121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20" name="Gráfico 16">
              <a:extLst>
                <a:ext uri="{FF2B5EF4-FFF2-40B4-BE49-F238E27FC236}">
                  <a16:creationId xmlns:a16="http://schemas.microsoft.com/office/drawing/2014/main" id="{D9FA297C-25A1-9C89-47E6-3212EFF18DA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21" name="CaixaDeTexto 17">
              <a:extLst>
                <a:ext uri="{FF2B5EF4-FFF2-40B4-BE49-F238E27FC236}">
                  <a16:creationId xmlns:a16="http://schemas.microsoft.com/office/drawing/2014/main" id="{82591EB7-4125-673D-7AE3-A89746403294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22" name="Graphic 14">
              <a:extLst>
                <a:ext uri="{FF2B5EF4-FFF2-40B4-BE49-F238E27FC236}">
                  <a16:creationId xmlns:a16="http://schemas.microsoft.com/office/drawing/2014/main" id="{1D67C5D3-7D0C-C497-120F-FBFC9D769EC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3">
            <a:extLst>
              <a:ext uri="{FF2B5EF4-FFF2-40B4-BE49-F238E27FC236}">
                <a16:creationId xmlns:a16="http://schemas.microsoft.com/office/drawing/2014/main" id="{14930AC6-B74C-FB6B-2844-3854B368885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9D2D551E-F925-E246-DF9F-CBE4041CF5F6}"/>
              </a:ext>
            </a:extLst>
          </p:cNvPr>
          <p:cNvSpPr txBox="1"/>
          <p:nvPr userDrawn="1"/>
        </p:nvSpPr>
        <p:spPr>
          <a:xfrm>
            <a:off x="-927100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11" name="CaixaDeTexto 9">
            <a:extLst>
              <a:ext uri="{FF2B5EF4-FFF2-40B4-BE49-F238E27FC236}">
                <a16:creationId xmlns:a16="http://schemas.microsoft.com/office/drawing/2014/main" id="{419934D0-3A2D-3A53-3766-C421DBF10E45}"/>
              </a:ext>
            </a:extLst>
          </p:cNvPr>
          <p:cNvSpPr txBox="1"/>
          <p:nvPr userDrawn="1"/>
        </p:nvSpPr>
        <p:spPr>
          <a:xfrm>
            <a:off x="3923476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13" name="CaixaDeTexto 10">
            <a:extLst>
              <a:ext uri="{FF2B5EF4-FFF2-40B4-BE49-F238E27FC236}">
                <a16:creationId xmlns:a16="http://schemas.microsoft.com/office/drawing/2014/main" id="{988AFE24-5E36-DD0C-B867-9AAF7FD2581D}"/>
              </a:ext>
            </a:extLst>
          </p:cNvPr>
          <p:cNvSpPr txBox="1"/>
          <p:nvPr userDrawn="1"/>
        </p:nvSpPr>
        <p:spPr>
          <a:xfrm>
            <a:off x="8774052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7ABFDD72-C4B7-1BB8-71A6-863D4F313AB1}"/>
              </a:ext>
            </a:extLst>
          </p:cNvPr>
          <p:cNvGrpSpPr/>
          <p:nvPr userDrawn="1"/>
        </p:nvGrpSpPr>
        <p:grpSpPr>
          <a:xfrm>
            <a:off x="4727939" y="1510390"/>
            <a:ext cx="2736120" cy="2736117"/>
            <a:chOff x="1259629" y="1800227"/>
            <a:chExt cx="1791476" cy="1791474"/>
          </a:xfrm>
        </p:grpSpPr>
        <p:sp>
          <p:nvSpPr>
            <p:cNvPr id="15" name="Elipse 14">
              <a:extLst>
                <a:ext uri="{FF2B5EF4-FFF2-40B4-BE49-F238E27FC236}">
                  <a16:creationId xmlns:a16="http://schemas.microsoft.com/office/drawing/2014/main" id="{17AE3F36-64D1-90EF-5174-D821EC10B557}"/>
                </a:ext>
              </a:extLst>
            </p:cNvPr>
            <p:cNvSpPr/>
            <p:nvPr userDrawn="1"/>
          </p:nvSpPr>
          <p:spPr>
            <a:xfrm>
              <a:off x="1259629" y="1800227"/>
              <a:ext cx="1791476" cy="1791474"/>
            </a:xfrm>
            <a:prstGeom prst="ellipse">
              <a:avLst/>
            </a:prstGeom>
            <a:solidFill>
              <a:srgbClr val="8C333A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sp>
          <p:nvSpPr>
            <p:cNvPr id="16" name="Elipse 15">
              <a:extLst>
                <a:ext uri="{FF2B5EF4-FFF2-40B4-BE49-F238E27FC236}">
                  <a16:creationId xmlns:a16="http://schemas.microsoft.com/office/drawing/2014/main" id="{60A238D0-147F-EA6B-823D-A8E4CF7B92D5}"/>
                </a:ext>
              </a:extLst>
            </p:cNvPr>
            <p:cNvSpPr/>
            <p:nvPr userDrawn="1"/>
          </p:nvSpPr>
          <p:spPr>
            <a:xfrm>
              <a:off x="1404148" y="1944744"/>
              <a:ext cx="1502435" cy="1502436"/>
            </a:xfrm>
            <a:prstGeom prst="ellipse">
              <a:avLst/>
            </a:prstGeom>
            <a:solidFill>
              <a:srgbClr val="8C333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</p:grpSp>
      <p:pic>
        <p:nvPicPr>
          <p:cNvPr id="17" name="Imagem 16">
            <a:extLst>
              <a:ext uri="{FF2B5EF4-FFF2-40B4-BE49-F238E27FC236}">
                <a16:creationId xmlns:a16="http://schemas.microsoft.com/office/drawing/2014/main" id="{7456999C-CDB5-3AC4-76D8-83795BFF52D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88" r="25288"/>
          <a:stretch/>
        </p:blipFill>
        <p:spPr>
          <a:xfrm>
            <a:off x="4959353" y="969428"/>
            <a:ext cx="2273288" cy="3065496"/>
          </a:xfrm>
          <a:custGeom>
            <a:avLst/>
            <a:gdLst>
              <a:gd name="connsiteX0" fmla="*/ 982120 w 2273288"/>
              <a:gd name="connsiteY0" fmla="*/ 0 h 3065496"/>
              <a:gd name="connsiteX1" fmla="*/ 1291168 w 2273288"/>
              <a:gd name="connsiteY1" fmla="*/ 0 h 3065496"/>
              <a:gd name="connsiteX2" fmla="*/ 1365718 w 2273288"/>
              <a:gd name="connsiteY2" fmla="*/ 11378 h 3065496"/>
              <a:gd name="connsiteX3" fmla="*/ 2273288 w 2273288"/>
              <a:gd name="connsiteY3" fmla="*/ 1124929 h 3065496"/>
              <a:gd name="connsiteX4" fmla="*/ 2273288 w 2273288"/>
              <a:gd name="connsiteY4" fmla="*/ 1928852 h 3065496"/>
              <a:gd name="connsiteX5" fmla="*/ 1136644 w 2273288"/>
              <a:gd name="connsiteY5" fmla="*/ 3065496 h 3065496"/>
              <a:gd name="connsiteX6" fmla="*/ 0 w 2273288"/>
              <a:gd name="connsiteY6" fmla="*/ 1928852 h 3065496"/>
              <a:gd name="connsiteX7" fmla="*/ 0 w 2273288"/>
              <a:gd name="connsiteY7" fmla="*/ 1124929 h 3065496"/>
              <a:gd name="connsiteX8" fmla="*/ 907571 w 2273288"/>
              <a:gd name="connsiteY8" fmla="*/ 11378 h 3065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73288" h="3065496">
                <a:moveTo>
                  <a:pt x="982120" y="0"/>
                </a:moveTo>
                <a:lnTo>
                  <a:pt x="1291168" y="0"/>
                </a:lnTo>
                <a:lnTo>
                  <a:pt x="1365718" y="11378"/>
                </a:lnTo>
                <a:cubicBezTo>
                  <a:pt x="1883667" y="117366"/>
                  <a:pt x="2273288" y="575647"/>
                  <a:pt x="2273288" y="1124929"/>
                </a:cubicBezTo>
                <a:lnTo>
                  <a:pt x="2273288" y="1928852"/>
                </a:lnTo>
                <a:cubicBezTo>
                  <a:pt x="2273288" y="2556603"/>
                  <a:pt x="1764395" y="3065496"/>
                  <a:pt x="1136644" y="3065496"/>
                </a:cubicBezTo>
                <a:cubicBezTo>
                  <a:pt x="508893" y="3065496"/>
                  <a:pt x="0" y="2556603"/>
                  <a:pt x="0" y="1928852"/>
                </a:cubicBezTo>
                <a:lnTo>
                  <a:pt x="0" y="1124929"/>
                </a:lnTo>
                <a:cubicBezTo>
                  <a:pt x="0" y="575647"/>
                  <a:pt x="389621" y="117366"/>
                  <a:pt x="907571" y="11378"/>
                </a:cubicBezTo>
                <a:close/>
              </a:path>
            </a:pathLst>
          </a:custGeom>
        </p:spPr>
      </p:pic>
      <p:sp>
        <p:nvSpPr>
          <p:cNvPr id="18" name="CaixaDeTexto 17">
            <a:extLst>
              <a:ext uri="{FF2B5EF4-FFF2-40B4-BE49-F238E27FC236}">
                <a16:creationId xmlns:a16="http://schemas.microsoft.com/office/drawing/2014/main" id="{130E5CCF-DD97-C466-120D-627494B1FEF1}"/>
              </a:ext>
            </a:extLst>
          </p:cNvPr>
          <p:cNvSpPr txBox="1"/>
          <p:nvPr userDrawn="1"/>
        </p:nvSpPr>
        <p:spPr>
          <a:xfrm>
            <a:off x="4009534" y="4684433"/>
            <a:ext cx="417293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altLang="en-US" sz="4000" dirty="0">
                <a:solidFill>
                  <a:schemeClr val="bg1"/>
                </a:solidFill>
                <a:latin typeface="AMX Black" pitchFamily="2" charset="0"/>
                <a:cs typeface="+mn-ea"/>
              </a:rPr>
              <a:t>Alguma dúvida?​</a:t>
            </a:r>
          </a:p>
        </p:txBody>
      </p:sp>
      <p:grpSp>
        <p:nvGrpSpPr>
          <p:cNvPr id="10" name="Group 1">
            <a:extLst>
              <a:ext uri="{FF2B5EF4-FFF2-40B4-BE49-F238E27FC236}">
                <a16:creationId xmlns:a16="http://schemas.microsoft.com/office/drawing/2014/main" id="{45740B6D-5BAE-C7CF-EFFF-E0C5DB356CB0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9" name="Retângulo: Cantos Arredondados 15">
              <a:extLst>
                <a:ext uri="{FF2B5EF4-FFF2-40B4-BE49-F238E27FC236}">
                  <a16:creationId xmlns:a16="http://schemas.microsoft.com/office/drawing/2014/main" id="{2E277E60-BDB8-F69D-0D6D-D94E698B7121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20" name="Gráfico 16">
              <a:extLst>
                <a:ext uri="{FF2B5EF4-FFF2-40B4-BE49-F238E27FC236}">
                  <a16:creationId xmlns:a16="http://schemas.microsoft.com/office/drawing/2014/main" id="{D9FA297C-25A1-9C89-47E6-3212EFF18DA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21" name="CaixaDeTexto 17">
              <a:extLst>
                <a:ext uri="{FF2B5EF4-FFF2-40B4-BE49-F238E27FC236}">
                  <a16:creationId xmlns:a16="http://schemas.microsoft.com/office/drawing/2014/main" id="{82591EB7-4125-673D-7AE3-A89746403294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22" name="Graphic 14">
              <a:extLst>
                <a:ext uri="{FF2B5EF4-FFF2-40B4-BE49-F238E27FC236}">
                  <a16:creationId xmlns:a16="http://schemas.microsoft.com/office/drawing/2014/main" id="{1D67C5D3-7D0C-C497-120F-FBFC9D769EC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698394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  <a:endParaRPr lang="de-DE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11.06.2026</a:t>
            </a:fld>
            <a:endParaRPr lang="de-DE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61403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11.06.2026</a:t>
            </a:fld>
            <a:endParaRPr lang="de-DE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64808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11.06.2026</a:t>
            </a:fld>
            <a:endParaRPr lang="de-DE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13658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Conteú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11.06.2026</a:t>
            </a:fld>
            <a:endParaRPr lang="de-DE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97106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6" name="Espaço Reservado para Conteú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7" name="Espaço Reservado para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11.06.2026</a:t>
            </a:fld>
            <a:endParaRPr lang="de-DE"/>
          </a:p>
        </p:txBody>
      </p:sp>
      <p:sp>
        <p:nvSpPr>
          <p:cNvPr id="8" name="Espaço Reservado para Rodapé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Espaço Reservado para Número de Slid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702559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11.06.2026</a:t>
            </a:fld>
            <a:endParaRPr lang="de-DE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436476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11.06.2026</a:t>
            </a:fld>
            <a:endParaRPr lang="de-DE"/>
          </a:p>
        </p:txBody>
      </p:sp>
      <p:sp>
        <p:nvSpPr>
          <p:cNvPr id="3" name="Espaço Reservado para Rodapé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597009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11.06.2026</a:t>
            </a:fld>
            <a:endParaRPr lang="de-DE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436990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Imagem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11.06.2026</a:t>
            </a:fld>
            <a:endParaRPr lang="de-DE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798726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11.06.2026</a:t>
            </a:fld>
            <a:endParaRPr lang="de-DE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134915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11.06.2026</a:t>
            </a:fld>
            <a:endParaRPr lang="de-DE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30242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EA0941-D85E-4125-BF01-CBAEB097B2A1}" type="datetimeFigureOut">
              <a:rPr lang="pt-BR" smtClean="0"/>
              <a:t>11/06/2026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2" r:id="rId2"/>
    <p:sldLayoutId id="2147483653" r:id="rId3"/>
    <p:sldLayoutId id="2147483650" r:id="rId4"/>
    <p:sldLayoutId id="2147483651" r:id="rId5"/>
    <p:sldLayoutId id="2147483654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E51C7C-CEA3-4CAA-BE4B-344879E7C377}" type="datetimeFigureOut">
              <a:rPr lang="de-DE" smtClean="0"/>
              <a:t>11.06.2026</a:t>
            </a:fld>
            <a:endParaRPr lang="de-DE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2056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.svg"/><Relationship Id="rId4" Type="http://schemas.openxmlformats.org/officeDocument/2006/relationships/image" Target="../media/image26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svg"/><Relationship Id="rId5" Type="http://schemas.openxmlformats.org/officeDocument/2006/relationships/image" Target="../media/image29.svg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7" Type="http://schemas.openxmlformats.org/officeDocument/2006/relationships/image" Target="../media/image32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svg"/><Relationship Id="rId5" Type="http://schemas.openxmlformats.org/officeDocument/2006/relationships/image" Target="../media/image25.svg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svg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svg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svg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svg"/><Relationship Id="rId4" Type="http://schemas.openxmlformats.org/officeDocument/2006/relationships/image" Target="../media/image32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svg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svg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6.svg"/><Relationship Id="rId4" Type="http://schemas.openxmlformats.org/officeDocument/2006/relationships/image" Target="../media/image35.sv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svg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7" Type="http://schemas.openxmlformats.org/officeDocument/2006/relationships/image" Target="../media/image32.sv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svg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svg"/><Relationship Id="rId4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svg"/><Relationship Id="rId4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6.svg"/><Relationship Id="rId4" Type="http://schemas.openxmlformats.org/officeDocument/2006/relationships/image" Target="../media/image35.sv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svg"/><Relationship Id="rId4" Type="http://schemas.openxmlformats.org/officeDocument/2006/relationships/image" Target="../media/image2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4.svg"/><Relationship Id="rId7" Type="http://schemas.openxmlformats.org/officeDocument/2006/relationships/image" Target="../media/image41.sv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0.svg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svg"/><Relationship Id="rId4" Type="http://schemas.openxmlformats.org/officeDocument/2006/relationships/image" Target="../media/image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svg"/><Relationship Id="rId4" Type="http://schemas.openxmlformats.org/officeDocument/2006/relationships/image" Target="../media/image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6.svg"/><Relationship Id="rId4" Type="http://schemas.openxmlformats.org/officeDocument/2006/relationships/image" Target="../media/image35.sv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svg"/><Relationship Id="rId4" Type="http://schemas.openxmlformats.org/officeDocument/2006/relationships/image" Target="../media/image2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4.jpeg"/><Relationship Id="rId7" Type="http://schemas.openxmlformats.org/officeDocument/2006/relationships/image" Target="../media/image45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svg"/><Relationship Id="rId4" Type="http://schemas.openxmlformats.org/officeDocument/2006/relationships/image" Target="../media/image34.sv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svg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svg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6.svg"/><Relationship Id="rId4" Type="http://schemas.openxmlformats.org/officeDocument/2006/relationships/image" Target="../media/image35.sv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svg"/><Relationship Id="rId4" Type="http://schemas.openxmlformats.org/officeDocument/2006/relationships/image" Target="../media/image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svg"/><Relationship Id="rId4" Type="http://schemas.openxmlformats.org/officeDocument/2006/relationships/image" Target="../media/image2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3" Type="http://schemas.openxmlformats.org/officeDocument/2006/relationships/image" Target="../media/image53.svg"/><Relationship Id="rId7" Type="http://schemas.openxmlformats.org/officeDocument/2006/relationships/image" Target="../media/image57.svg"/><Relationship Id="rId2" Type="http://schemas.openxmlformats.org/officeDocument/2006/relationships/image" Target="../media/image52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6.svg"/><Relationship Id="rId5" Type="http://schemas.openxmlformats.org/officeDocument/2006/relationships/image" Target="../media/image55.svg"/><Relationship Id="rId4" Type="http://schemas.openxmlformats.org/officeDocument/2006/relationships/image" Target="../media/image54.svg"/><Relationship Id="rId9" Type="http://schemas.openxmlformats.org/officeDocument/2006/relationships/image" Target="../media/image59.sv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svg"/><Relationship Id="rId2" Type="http://schemas.openxmlformats.org/officeDocument/2006/relationships/image" Target="../media/image66.sv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8.sv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svg"/><Relationship Id="rId2" Type="http://schemas.openxmlformats.org/officeDocument/2006/relationships/image" Target="../media/image52.sv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3.svg"/><Relationship Id="rId4" Type="http://schemas.openxmlformats.org/officeDocument/2006/relationships/image" Target="../media/image72.sv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svg"/><Relationship Id="rId2" Type="http://schemas.openxmlformats.org/officeDocument/2006/relationships/image" Target="../media/image74.svg"/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6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D4AA2E20-A7CF-8B5E-E8F7-5D6C13AE5F32}"/>
              </a:ext>
            </a:extLst>
          </p:cNvPr>
          <p:cNvSpPr/>
          <p:nvPr/>
        </p:nvSpPr>
        <p:spPr>
          <a:xfrm>
            <a:off x="382137" y="696036"/>
            <a:ext cx="11450472" cy="211540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>
                <a:solidFill>
                  <a:schemeClr val="tx1"/>
                </a:solidFill>
              </a:rPr>
              <a:t>ATENÇÃO FACILITADOR!</a:t>
            </a:r>
          </a:p>
          <a:p>
            <a:pPr algn="ctr"/>
            <a:r>
              <a:rPr lang="pt-BR" sz="2000" dirty="0">
                <a:solidFill>
                  <a:schemeClr val="tx1"/>
                </a:solidFill>
              </a:rPr>
              <a:t>AO FINAL DO PROJETO FOI ADICIONADO SLIDE COM INFORMAÇÕES SOBRE O INSTAGRAM DO TREINAMENTO COMERCIAL.</a:t>
            </a:r>
          </a:p>
          <a:p>
            <a:pPr algn="ctr"/>
            <a:r>
              <a:rPr lang="pt-BR" sz="2000" dirty="0">
                <a:solidFill>
                  <a:schemeClr val="tx1"/>
                </a:solidFill>
              </a:rPr>
              <a:t>CASO NÃO TENHA ABORDADO O TEMA “INSTITUCIONAL” DA TRILHA, SELECIONE</a:t>
            </a:r>
            <a:br>
              <a:rPr lang="pt-BR" sz="2000" dirty="0">
                <a:solidFill>
                  <a:schemeClr val="tx1"/>
                </a:solidFill>
              </a:rPr>
            </a:br>
            <a:r>
              <a:rPr lang="pt-BR" sz="2000" dirty="0">
                <a:solidFill>
                  <a:schemeClr val="tx1"/>
                </a:solidFill>
              </a:rPr>
              <a:t> “NÃO OCULTAR SLIDE” PARA DEIXAR O CONTEÚDO DO SLIDE VISÍVEL.</a:t>
            </a:r>
          </a:p>
        </p:txBody>
      </p:sp>
    </p:spTree>
    <p:extLst>
      <p:ext uri="{BB962C8B-B14F-4D97-AF65-F5344CB8AC3E}">
        <p14:creationId xmlns:p14="http://schemas.microsoft.com/office/powerpoint/2010/main" val="1478068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Gráfico 6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26159" y="1002023"/>
            <a:ext cx="1819275" cy="990600"/>
          </a:xfrm>
          <a:prstGeom prst="rect">
            <a:avLst/>
          </a:prstGeom>
        </p:spPr>
      </p:pic>
      <p:sp>
        <p:nvSpPr>
          <p:cNvPr id="5" name="CaixaDeTexto 3"/>
          <p:cNvSpPr txBox="1"/>
          <p:nvPr/>
        </p:nvSpPr>
        <p:spPr>
          <a:xfrm>
            <a:off x="6929090" y="2497975"/>
            <a:ext cx="4321996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1500" noProof="0" dirty="0">
                <a:solidFill>
                  <a:schemeClr val="bg1"/>
                </a:solidFill>
                <a:latin typeface="AMX Black" pitchFamily="2" charset="0"/>
              </a:rPr>
              <a:t>M2M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929090" y="4865375"/>
            <a:ext cx="1482273" cy="56007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A60C76-1FE4-A355-B061-A93971521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0448306-D037-C673-8943-65A701B392E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70" r="301"/>
          <a:stretch>
            <a:fillRect/>
          </a:stretch>
        </p:blipFill>
        <p:spPr>
          <a:xfrm flipH="1">
            <a:off x="2353699" y="0"/>
            <a:ext cx="9977431" cy="6858000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477C44B5-FD49-45AB-E521-30981756508F}"/>
              </a:ext>
            </a:extLst>
          </p:cNvPr>
          <p:cNvSpPr/>
          <p:nvPr/>
        </p:nvSpPr>
        <p:spPr>
          <a:xfrm flipH="1">
            <a:off x="0" y="-33924"/>
            <a:ext cx="7871447" cy="6975385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77"/>
            </a:endParaRPr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20374E22-B061-3E43-98C9-3E3155BB0AA5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ABCE742B-76C9-BED3-FD53-8D24D490379C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7FBF7575-EA43-34A4-9403-BD72BF2333D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0576F8C0-7976-F594-E8C1-9B8136560924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7464D576-C45F-A491-DC18-36E349EC2A1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2D5A4A33-2552-F46A-A559-D40AC1A1F825}"/>
              </a:ext>
            </a:extLst>
          </p:cNvPr>
          <p:cNvSpPr txBox="1"/>
          <p:nvPr/>
        </p:nvSpPr>
        <p:spPr>
          <a:xfrm>
            <a:off x="956863" y="3910999"/>
            <a:ext cx="4710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noProof="0" dirty="0">
                <a:solidFill>
                  <a:schemeClr val="bg1"/>
                </a:solidFill>
                <a:latin typeface="AMX Medium" pitchFamily="2" charset="0"/>
              </a:rPr>
              <a:t>Sejam bem-vindos!​</a:t>
            </a:r>
            <a:endParaRPr lang="pt-BR" sz="2800" noProof="0" dirty="0">
              <a:solidFill>
                <a:schemeClr val="bg1"/>
              </a:solidFill>
            </a:endParaRP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B5CBC450-A7CC-56B2-2C63-FD80222B0A8E}"/>
              </a:ext>
            </a:extLst>
          </p:cNvPr>
          <p:cNvSpPr txBox="1"/>
          <p:nvPr/>
        </p:nvSpPr>
        <p:spPr>
          <a:xfrm>
            <a:off x="956863" y="3036040"/>
            <a:ext cx="35720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noProof="0" dirty="0">
                <a:solidFill>
                  <a:schemeClr val="bg1"/>
                </a:solidFill>
                <a:latin typeface="AMX Black" pitchFamily="2" charset="0"/>
              </a:rPr>
              <a:t>Olá turma!</a:t>
            </a:r>
          </a:p>
        </p:txBody>
      </p:sp>
    </p:spTree>
    <p:extLst>
      <p:ext uri="{BB962C8B-B14F-4D97-AF65-F5344CB8AC3E}">
        <p14:creationId xmlns:p14="http://schemas.microsoft.com/office/powerpoint/2010/main" val="2385108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2D90D8-1F7A-5666-052A-E1B01FD2E0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oogle Shape;239;p14">
            <a:extLst>
              <a:ext uri="{FF2B5EF4-FFF2-40B4-BE49-F238E27FC236}">
                <a16:creationId xmlns:a16="http://schemas.microsoft.com/office/drawing/2014/main" id="{EB95F6F1-BFF5-43BA-1C2A-574E90DA98D0}"/>
              </a:ext>
            </a:extLst>
          </p:cNvPr>
          <p:cNvPicPr preferRelativeResize="0"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846"/>
          <a:stretch>
            <a:fillRect/>
          </a:stretch>
        </p:blipFill>
        <p:spPr>
          <a:xfrm flipH="1">
            <a:off x="-1" y="0"/>
            <a:ext cx="8040354" cy="6858000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407CB702-BCE6-B22F-A432-2790DD57085A}"/>
              </a:ext>
            </a:extLst>
          </p:cNvPr>
          <p:cNvSpPr/>
          <p:nvPr/>
        </p:nvSpPr>
        <p:spPr>
          <a:xfrm>
            <a:off x="2971800" y="-39129"/>
            <a:ext cx="9302971" cy="6975385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77"/>
            </a:endParaRP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7595EF94-857A-9115-1410-1FC8423CE712}"/>
              </a:ext>
            </a:extLst>
          </p:cNvPr>
          <p:cNvSpPr txBox="1"/>
          <p:nvPr/>
        </p:nvSpPr>
        <p:spPr>
          <a:xfrm>
            <a:off x="6360874" y="1978200"/>
            <a:ext cx="5109978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2400" noProof="0" dirty="0">
                <a:solidFill>
                  <a:schemeClr val="bg1"/>
                </a:solidFill>
                <a:latin typeface="AMX" pitchFamily="2" charset="0"/>
              </a:rPr>
              <a:t>Este conteúdo foi criado para você, Executivo da Claro, para que você domine a solução M2M da empresa, desde os aspectos técnicos até as estratégias comerciais.</a:t>
            </a:r>
          </a:p>
          <a:p>
            <a:pPr>
              <a:spcAft>
                <a:spcPts val="1200"/>
              </a:spcAft>
            </a:pPr>
            <a:r>
              <a:rPr lang="pt-BR" sz="2400" noProof="0" dirty="0">
                <a:solidFill>
                  <a:schemeClr val="bg1"/>
                </a:solidFill>
                <a:latin typeface="AMX" pitchFamily="2" charset="0"/>
              </a:rPr>
              <a:t>Com esse conhecimento, você terá a confiança e a precisão necessárias para alavancar suas vendas e transformar negócios.</a:t>
            </a:r>
            <a:endParaRPr lang="pt-BR" sz="2000" noProof="0" dirty="0">
              <a:solidFill>
                <a:schemeClr val="bg1"/>
              </a:solidFill>
              <a:latin typeface="AMX" pitchFamily="2" charset="0"/>
            </a:endParaRPr>
          </a:p>
        </p:txBody>
      </p:sp>
      <p:grpSp>
        <p:nvGrpSpPr>
          <p:cNvPr id="22" name="Group 1">
            <a:extLst>
              <a:ext uri="{FF2B5EF4-FFF2-40B4-BE49-F238E27FC236}">
                <a16:creationId xmlns:a16="http://schemas.microsoft.com/office/drawing/2014/main" id="{9732FBE6-51FB-9EAC-32C6-E6CC88374E5F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23" name="Retângulo: Cantos Arredondados 15">
              <a:extLst>
                <a:ext uri="{FF2B5EF4-FFF2-40B4-BE49-F238E27FC236}">
                  <a16:creationId xmlns:a16="http://schemas.microsoft.com/office/drawing/2014/main" id="{B08AD3A3-7595-2343-ADFC-4A3B2C5BB53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24" name="Gráfico 16">
              <a:extLst>
                <a:ext uri="{FF2B5EF4-FFF2-40B4-BE49-F238E27FC236}">
                  <a16:creationId xmlns:a16="http://schemas.microsoft.com/office/drawing/2014/main" id="{A52EC48A-6019-738A-0999-219F4202BC2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25" name="CaixaDeTexto 17">
              <a:extLst>
                <a:ext uri="{FF2B5EF4-FFF2-40B4-BE49-F238E27FC236}">
                  <a16:creationId xmlns:a16="http://schemas.microsoft.com/office/drawing/2014/main" id="{A56F086A-7E46-C175-B738-7E09F9422A9B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26" name="Graphic 14">
              <a:extLst>
                <a:ext uri="{FF2B5EF4-FFF2-40B4-BE49-F238E27FC236}">
                  <a16:creationId xmlns:a16="http://schemas.microsoft.com/office/drawing/2014/main" id="{2B574142-4654-F6E2-8AD2-03F67F91204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61612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F07A3323-F539-8A0B-2865-22BA0CD1D277}"/>
              </a:ext>
            </a:extLst>
          </p:cNvPr>
          <p:cNvSpPr txBox="1"/>
          <p:nvPr/>
        </p:nvSpPr>
        <p:spPr>
          <a:xfrm>
            <a:off x="3630587" y="1028295"/>
            <a:ext cx="4930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000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Combinados: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F91A8995-D04C-D528-910A-111736B30C5E}"/>
              </a:ext>
            </a:extLst>
          </p:cNvPr>
          <p:cNvSpPr txBox="1"/>
          <p:nvPr/>
        </p:nvSpPr>
        <p:spPr>
          <a:xfrm>
            <a:off x="1626543" y="4626504"/>
            <a:ext cx="182880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noProof="0" dirty="0">
                <a:latin typeface="AMX" pitchFamily="2" charset="0"/>
              </a:rPr>
              <a:t>Manter a câmera ligada.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8BE0DA26-FC75-B19F-29BC-C57E0E25A397}"/>
              </a:ext>
            </a:extLst>
          </p:cNvPr>
          <p:cNvGrpSpPr/>
          <p:nvPr/>
        </p:nvGrpSpPr>
        <p:grpSpPr>
          <a:xfrm>
            <a:off x="1649876" y="2521989"/>
            <a:ext cx="1782134" cy="1782132"/>
            <a:chOff x="1448671" y="2300995"/>
            <a:chExt cx="1791476" cy="1791474"/>
          </a:xfrm>
        </p:grpSpPr>
        <p:sp>
          <p:nvSpPr>
            <p:cNvPr id="6" name="Elipse 14">
              <a:extLst>
                <a:ext uri="{FF2B5EF4-FFF2-40B4-BE49-F238E27FC236}">
                  <a16:creationId xmlns:a16="http://schemas.microsoft.com/office/drawing/2014/main" id="{AB7E93E5-6AF7-7F7F-4988-BEC6FD798156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610000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noProof="0" dirty="0"/>
            </a:p>
          </p:txBody>
        </p:sp>
        <p:sp>
          <p:nvSpPr>
            <p:cNvPr id="7" name="Elipse 15">
              <a:extLst>
                <a:ext uri="{FF2B5EF4-FFF2-40B4-BE49-F238E27FC236}">
                  <a16:creationId xmlns:a16="http://schemas.microsoft.com/office/drawing/2014/main" id="{8BC3A1C7-6778-0876-1133-13CC13165950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61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noProof="0" dirty="0"/>
            </a:p>
          </p:txBody>
        </p:sp>
        <p:pic>
          <p:nvPicPr>
            <p:cNvPr id="8" name="Graphic 18">
              <a:extLst>
                <a:ext uri="{FF2B5EF4-FFF2-40B4-BE49-F238E27FC236}">
                  <a16:creationId xmlns:a16="http://schemas.microsoft.com/office/drawing/2014/main" id="{9AFC3B3D-1941-542C-51DE-06940D91070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/>
          </p:blipFill>
          <p:spPr>
            <a:xfrm>
              <a:off x="2049682" y="2803763"/>
              <a:ext cx="589446" cy="785928"/>
            </a:xfrm>
            <a:prstGeom prst="rect">
              <a:avLst/>
            </a:prstGeom>
          </p:spPr>
        </p:pic>
      </p:grpSp>
      <p:sp>
        <p:nvSpPr>
          <p:cNvPr id="9" name="CaixaDeTexto 8">
            <a:extLst>
              <a:ext uri="{FF2B5EF4-FFF2-40B4-BE49-F238E27FC236}">
                <a16:creationId xmlns:a16="http://schemas.microsoft.com/office/drawing/2014/main" id="{49884A55-1B6E-5C85-E408-D171C46AA512}"/>
              </a:ext>
            </a:extLst>
          </p:cNvPr>
          <p:cNvSpPr txBox="1"/>
          <p:nvPr/>
        </p:nvSpPr>
        <p:spPr>
          <a:xfrm>
            <a:off x="5181600" y="4626504"/>
            <a:ext cx="1828800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noProof="0" dirty="0">
                <a:latin typeface="AMX" pitchFamily="2" charset="0"/>
              </a:rPr>
              <a:t>Desligar o áudio.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31828483-15C8-9ADA-693A-8716167C65C3}"/>
              </a:ext>
            </a:extLst>
          </p:cNvPr>
          <p:cNvGrpSpPr/>
          <p:nvPr/>
        </p:nvGrpSpPr>
        <p:grpSpPr>
          <a:xfrm>
            <a:off x="5206201" y="2521989"/>
            <a:ext cx="1782134" cy="1782132"/>
            <a:chOff x="1448671" y="2300995"/>
            <a:chExt cx="1791476" cy="1791474"/>
          </a:xfrm>
        </p:grpSpPr>
        <p:sp>
          <p:nvSpPr>
            <p:cNvPr id="14" name="Elipse 14">
              <a:extLst>
                <a:ext uri="{FF2B5EF4-FFF2-40B4-BE49-F238E27FC236}">
                  <a16:creationId xmlns:a16="http://schemas.microsoft.com/office/drawing/2014/main" id="{CC2AA488-85A5-90BA-71A3-6B59D2DF7080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610000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noProof="0" dirty="0"/>
            </a:p>
          </p:txBody>
        </p:sp>
        <p:sp>
          <p:nvSpPr>
            <p:cNvPr id="15" name="Elipse 15">
              <a:extLst>
                <a:ext uri="{FF2B5EF4-FFF2-40B4-BE49-F238E27FC236}">
                  <a16:creationId xmlns:a16="http://schemas.microsoft.com/office/drawing/2014/main" id="{6958B91C-F4D0-85B7-0659-7B60714BC252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61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noProof="0" dirty="0"/>
            </a:p>
          </p:txBody>
        </p:sp>
        <p:pic>
          <p:nvPicPr>
            <p:cNvPr id="16" name="Graphic 18">
              <a:extLst>
                <a:ext uri="{FF2B5EF4-FFF2-40B4-BE49-F238E27FC236}">
                  <a16:creationId xmlns:a16="http://schemas.microsoft.com/office/drawing/2014/main" id="{B100AB4D-D778-8EEB-4F2D-B2EDDC2DE6E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130061" y="2803763"/>
              <a:ext cx="428687" cy="785928"/>
            </a:xfrm>
            <a:prstGeom prst="rect">
              <a:avLst/>
            </a:prstGeom>
          </p:spPr>
        </p:pic>
      </p:grp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4BD42881-404E-2575-06F1-671437B84A14}"/>
              </a:ext>
            </a:extLst>
          </p:cNvPr>
          <p:cNvSpPr txBox="1"/>
          <p:nvPr/>
        </p:nvSpPr>
        <p:spPr>
          <a:xfrm>
            <a:off x="8150788" y="4626504"/>
            <a:ext cx="300561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noProof="0" dirty="0">
                <a:latin typeface="AMX" pitchFamily="2" charset="0"/>
              </a:rPr>
              <a:t>Levantar a mão e aguardar (em caso de dúvida).</a:t>
            </a:r>
          </a:p>
        </p:txBody>
      </p: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C24A6BFA-E40E-218C-DAD9-8FA077D14DD8}"/>
              </a:ext>
            </a:extLst>
          </p:cNvPr>
          <p:cNvGrpSpPr/>
          <p:nvPr/>
        </p:nvGrpSpPr>
        <p:grpSpPr>
          <a:xfrm>
            <a:off x="8762526" y="2521989"/>
            <a:ext cx="1782134" cy="1782132"/>
            <a:chOff x="1448671" y="2300995"/>
            <a:chExt cx="1791476" cy="1791474"/>
          </a:xfrm>
        </p:grpSpPr>
        <p:sp>
          <p:nvSpPr>
            <p:cNvPr id="19" name="Elipse 18">
              <a:extLst>
                <a:ext uri="{FF2B5EF4-FFF2-40B4-BE49-F238E27FC236}">
                  <a16:creationId xmlns:a16="http://schemas.microsoft.com/office/drawing/2014/main" id="{48905226-D0EB-69EC-1818-07680E0DCCBA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610000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noProof="0" dirty="0"/>
            </a:p>
          </p:txBody>
        </p:sp>
        <p:sp>
          <p:nvSpPr>
            <p:cNvPr id="20" name="Elipse 19">
              <a:extLst>
                <a:ext uri="{FF2B5EF4-FFF2-40B4-BE49-F238E27FC236}">
                  <a16:creationId xmlns:a16="http://schemas.microsoft.com/office/drawing/2014/main" id="{E26E9A01-4AD3-CE13-953D-7582DF2C0AD0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61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noProof="0" dirty="0"/>
            </a:p>
          </p:txBody>
        </p:sp>
        <p:pic>
          <p:nvPicPr>
            <p:cNvPr id="21" name="Graphic 18">
              <a:extLst>
                <a:ext uri="{FF2B5EF4-FFF2-40B4-BE49-F238E27FC236}">
                  <a16:creationId xmlns:a16="http://schemas.microsoft.com/office/drawing/2014/main" id="{D9C07CFA-4B3A-77DF-3CBB-EAA8861154D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958643" y="2792596"/>
              <a:ext cx="771523" cy="808263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5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D9F8D1A-8A7A-93D1-A4C2-E26BDB2AEA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1242F96F-897E-839D-4768-F1EA4B03FAB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32" r="21832"/>
          <a:stretch>
            <a:fillRect/>
          </a:stretch>
        </p:blipFill>
        <p:spPr>
          <a:xfrm>
            <a:off x="6208452" y="743330"/>
            <a:ext cx="5816601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929D1229-9F12-BC65-F1C6-F7669F64FD6F}"/>
              </a:ext>
            </a:extLst>
          </p:cNvPr>
          <p:cNvSpPr/>
          <p:nvPr/>
        </p:nvSpPr>
        <p:spPr>
          <a:xfrm>
            <a:off x="783512" y="1376165"/>
            <a:ext cx="6446744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RELEMBRANDO CONCEITOS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FA177D60-96C9-FB11-AE3E-BADAEC30686D}"/>
              </a:ext>
            </a:extLst>
          </p:cNvPr>
          <p:cNvSpPr txBox="1"/>
          <p:nvPr/>
        </p:nvSpPr>
        <p:spPr>
          <a:xfrm>
            <a:off x="783512" y="2719701"/>
            <a:ext cx="52000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noProof="0" dirty="0">
                <a:latin typeface="AMX" pitchFamily="2" charset="0"/>
              </a:rPr>
              <a:t>Antes de iniciarmos, vamos relembrar algumas definições importantes para esse treinamento.</a:t>
            </a:r>
          </a:p>
        </p:txBody>
      </p:sp>
    </p:spTree>
    <p:extLst>
      <p:ext uri="{BB962C8B-B14F-4D97-AF65-F5344CB8AC3E}">
        <p14:creationId xmlns:p14="http://schemas.microsoft.com/office/powerpoint/2010/main" val="1927978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8C533B-D82C-5A6C-30F0-12FAE4159D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A9B96C05-FF04-EBD9-AC33-9AF739DE792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331" r="17331"/>
          <a:stretch/>
        </p:blipFill>
        <p:spPr>
          <a:xfrm>
            <a:off x="6130807" y="814372"/>
            <a:ext cx="5816601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95EE9D1C-D0E7-DDC5-0463-070E6BF8427D}"/>
              </a:ext>
            </a:extLst>
          </p:cNvPr>
          <p:cNvSpPr/>
          <p:nvPr/>
        </p:nvSpPr>
        <p:spPr>
          <a:xfrm>
            <a:off x="783512" y="1128515"/>
            <a:ext cx="8455738" cy="89078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IOT (INTERNET DAS COISAS) – ESSENCIAL 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95729C40-28D1-670D-D52E-FA3F3E8EDA0D}"/>
              </a:ext>
            </a:extLst>
          </p:cNvPr>
          <p:cNvSpPr txBox="1"/>
          <p:nvPr/>
        </p:nvSpPr>
        <p:spPr>
          <a:xfrm>
            <a:off x="783512" y="2719701"/>
            <a:ext cx="51473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noProof="0" dirty="0">
                <a:latin typeface="AMX" pitchFamily="2" charset="0"/>
              </a:rPr>
              <a:t>Tecnologia de dispositivos conectados à internet (smartphones, sensores, sistemas inteligentes), </a:t>
            </a:r>
            <a:r>
              <a:rPr lang="pt-BR" sz="2400" b="1" noProof="0" dirty="0">
                <a:latin typeface="AMX" pitchFamily="2" charset="0"/>
              </a:rPr>
              <a:t>operando sem intervenção humana</a:t>
            </a:r>
            <a:r>
              <a:rPr lang="pt-BR" sz="2400" noProof="0" dirty="0">
                <a:latin typeface="AMX" pitchFamily="2" charset="0"/>
              </a:rPr>
              <a:t>. Coleta e transmite dados para nuvem, focada no usuário final.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CE0F0D7F-6C8C-9810-73B9-01286647EF12}"/>
              </a:ext>
            </a:extLst>
          </p:cNvPr>
          <p:cNvSpPr/>
          <p:nvPr/>
        </p:nvSpPr>
        <p:spPr>
          <a:xfrm>
            <a:off x="7083846" y="814372"/>
            <a:ext cx="4324642" cy="99239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Retirar a palavra essencial do titulo 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FA605050-5FDD-BB92-BF4B-372D03F77CD0}"/>
              </a:ext>
            </a:extLst>
          </p:cNvPr>
          <p:cNvSpPr/>
          <p:nvPr/>
        </p:nvSpPr>
        <p:spPr>
          <a:xfrm>
            <a:off x="890530" y="5028025"/>
            <a:ext cx="4324642" cy="99239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Retirar a ênfase em OPERANDO SEM INTERVENÇÃO HUMANA</a:t>
            </a:r>
          </a:p>
        </p:txBody>
      </p:sp>
    </p:spTree>
    <p:extLst>
      <p:ext uri="{BB962C8B-B14F-4D97-AF65-F5344CB8AC3E}">
        <p14:creationId xmlns:p14="http://schemas.microsoft.com/office/powerpoint/2010/main" val="377293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B56B94-D16B-ABFF-3B7D-B4C3ABCD1A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04F47618-4ECC-F636-B611-6EEFA35982F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97" r="16497"/>
          <a:stretch/>
        </p:blipFill>
        <p:spPr>
          <a:xfrm>
            <a:off x="6111757" y="814372"/>
            <a:ext cx="5816601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E2BC48C0-7F67-DA63-CAC4-67E85BF0C261}"/>
              </a:ext>
            </a:extLst>
          </p:cNvPr>
          <p:cNvSpPr/>
          <p:nvPr/>
        </p:nvSpPr>
        <p:spPr>
          <a:xfrm>
            <a:off x="783512" y="1376165"/>
            <a:ext cx="8855788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M2M (MACHINE TO MACHINE) – PADRÃO 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45D99B70-A155-FE30-DD8E-0B19563C4B5A}"/>
              </a:ext>
            </a:extLst>
          </p:cNvPr>
          <p:cNvSpPr txBox="1"/>
          <p:nvPr/>
        </p:nvSpPr>
        <p:spPr>
          <a:xfrm>
            <a:off x="783512" y="2719701"/>
            <a:ext cx="48679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noProof="0" dirty="0">
                <a:latin typeface="AMX" pitchFamily="2" charset="0"/>
              </a:rPr>
              <a:t>Comunicação direta entre máquinas</a:t>
            </a:r>
            <a:r>
              <a:rPr lang="pt-BR" sz="2400" noProof="0" dirty="0">
                <a:latin typeface="AMX" pitchFamily="2" charset="0"/>
              </a:rPr>
              <a:t>, sem interface humana, via redes dedicadas ou celulares. Usada em automação industrial, monitoramento remoto e troca automatizada de dados.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0383CFA8-BE52-D214-CA54-4AE86E1EA895}"/>
              </a:ext>
            </a:extLst>
          </p:cNvPr>
          <p:cNvSpPr/>
          <p:nvPr/>
        </p:nvSpPr>
        <p:spPr>
          <a:xfrm>
            <a:off x="6459187" y="2436606"/>
            <a:ext cx="4324642" cy="99239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Retirar a palavra PADRÃO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F8A4C73A-D21C-02BB-08F3-FBCE6F57AD9C}"/>
              </a:ext>
            </a:extLst>
          </p:cNvPr>
          <p:cNvSpPr txBox="1"/>
          <p:nvPr/>
        </p:nvSpPr>
        <p:spPr>
          <a:xfrm>
            <a:off x="680292" y="5189199"/>
            <a:ext cx="6097836" cy="1477328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pPr fontAlgn="t"/>
            <a:r>
              <a:rPr lang="pt-BR" b="1" dirty="0">
                <a:latin typeface="AMX" panose="020B0604020202020204" charset="0"/>
              </a:rPr>
              <a:t>COMPLEMENTAR ESTE CONCEITO COM: </a:t>
            </a:r>
          </a:p>
          <a:p>
            <a:pPr fontAlgn="t"/>
            <a:r>
              <a:rPr lang="pt-BR" b="1" dirty="0">
                <a:latin typeface="AMX" panose="020B0604020202020204" charset="0"/>
              </a:rPr>
              <a:t>Por meio de chips IoT/M2M</a:t>
            </a:r>
            <a:r>
              <a:rPr lang="pt-BR" dirty="0">
                <a:latin typeface="AMX" panose="020B0604020202020204" charset="0"/>
              </a:rPr>
              <a:t>, sensores e plataformas de gestão, os equipamentos passam a </a:t>
            </a:r>
            <a:r>
              <a:rPr lang="pt-BR" b="1" dirty="0">
                <a:latin typeface="AMX" panose="020B0604020202020204" charset="0"/>
              </a:rPr>
              <a:t>coletar, transmitir e analisar dados em tempo real, viabilizando automação, controle remoto e inteligência operacional.</a:t>
            </a:r>
          </a:p>
        </p:txBody>
      </p:sp>
    </p:spTree>
    <p:extLst>
      <p:ext uri="{BB962C8B-B14F-4D97-AF65-F5344CB8AC3E}">
        <p14:creationId xmlns:p14="http://schemas.microsoft.com/office/powerpoint/2010/main" val="1746683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657286-86AE-5F70-9EAF-AB86CC4637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4C43778B-74FB-1A2A-8EFF-3B173E35EF4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52" t="1032" r="45042" b="-1032"/>
          <a:stretch>
            <a:fillRect/>
          </a:stretch>
        </p:blipFill>
        <p:spPr>
          <a:xfrm>
            <a:off x="6096000" y="803354"/>
            <a:ext cx="5816601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5D4F85DB-C61A-6B83-F32A-DCC6442EF1D2}"/>
              </a:ext>
            </a:extLst>
          </p:cNvPr>
          <p:cNvSpPr/>
          <p:nvPr/>
        </p:nvSpPr>
        <p:spPr>
          <a:xfrm>
            <a:off x="783512" y="1376165"/>
            <a:ext cx="7141288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TELEMETRIA (APLICAÇÃO M2M) 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EBC175C3-B642-38EA-D818-48964344686B}"/>
              </a:ext>
            </a:extLst>
          </p:cNvPr>
          <p:cNvSpPr txBox="1"/>
          <p:nvPr/>
        </p:nvSpPr>
        <p:spPr>
          <a:xfrm>
            <a:off x="783512" y="2719701"/>
            <a:ext cx="51346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noProof="0" dirty="0">
                <a:latin typeface="AMX" pitchFamily="2" charset="0"/>
              </a:rPr>
              <a:t>Solução específica para </a:t>
            </a:r>
            <a:r>
              <a:rPr lang="pt-BR" sz="2400" b="1" noProof="0" dirty="0">
                <a:latin typeface="AMX" pitchFamily="2" charset="0"/>
              </a:rPr>
              <a:t>coleta e transmissão remota de dados </a:t>
            </a:r>
            <a:r>
              <a:rPr lang="pt-BR" sz="2400" noProof="0" dirty="0">
                <a:latin typeface="AMX" pitchFamily="2" charset="0"/>
              </a:rPr>
              <a:t>(ex.: localização, desempenho), utilizando tecnologia M2M. Aplicações: gestão de frotas, manutenção preditiva e monitoramento ambiental.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AC2F8614-69B5-A4FE-D291-DC2D1A0A1608}"/>
              </a:ext>
            </a:extLst>
          </p:cNvPr>
          <p:cNvSpPr/>
          <p:nvPr/>
        </p:nvSpPr>
        <p:spPr>
          <a:xfrm>
            <a:off x="6459187" y="2436606"/>
            <a:ext cx="4324642" cy="99239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RETIRAR ESTE SLIDE</a:t>
            </a:r>
          </a:p>
        </p:txBody>
      </p:sp>
    </p:spTree>
    <p:extLst>
      <p:ext uri="{BB962C8B-B14F-4D97-AF65-F5344CB8AC3E}">
        <p14:creationId xmlns:p14="http://schemas.microsoft.com/office/powerpoint/2010/main" val="72183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13AF1E-89C2-C903-EB5E-B36C718DE5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oogle Shape;1024;p53">
            <a:extLst>
              <a:ext uri="{FF2B5EF4-FFF2-40B4-BE49-F238E27FC236}">
                <a16:creationId xmlns:a16="http://schemas.microsoft.com/office/drawing/2014/main" id="{4976942B-38ED-EF7B-18FF-611712198E8F}"/>
              </a:ext>
            </a:extLst>
          </p:cNvPr>
          <p:cNvPicPr preferRelativeResize="0"/>
          <p:nvPr/>
        </p:nvPicPr>
        <p:blipFill>
          <a:blip r:embed="rId2"/>
          <a:srcRect l="-8099" t="126" r="11148" b="7786"/>
          <a:stretch>
            <a:fillRect/>
          </a:stretch>
        </p:blipFill>
        <p:spPr>
          <a:xfrm flipH="1">
            <a:off x="0" y="-1"/>
            <a:ext cx="10818587" cy="6858001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942EB782-1952-902D-320E-5523E958627F}"/>
              </a:ext>
            </a:extLst>
          </p:cNvPr>
          <p:cNvSpPr/>
          <p:nvPr/>
        </p:nvSpPr>
        <p:spPr>
          <a:xfrm>
            <a:off x="2381250" y="-39129"/>
            <a:ext cx="9893521" cy="6975385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39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77"/>
            </a:endParaRPr>
          </a:p>
        </p:txBody>
      </p:sp>
      <p:sp>
        <p:nvSpPr>
          <p:cNvPr id="8" name="Google Shape;1150;p61">
            <a:extLst>
              <a:ext uri="{FF2B5EF4-FFF2-40B4-BE49-F238E27FC236}">
                <a16:creationId xmlns:a16="http://schemas.microsoft.com/office/drawing/2014/main" id="{603101D9-31C0-4872-F2DB-DC8508515778}"/>
              </a:ext>
            </a:extLst>
          </p:cNvPr>
          <p:cNvSpPr txBox="1"/>
          <p:nvPr/>
        </p:nvSpPr>
        <p:spPr>
          <a:xfrm>
            <a:off x="5646057" y="1300157"/>
            <a:ext cx="4487212" cy="6178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50" tIns="62075" rIns="124150" bIns="62075" anchor="t" anchorCtr="0">
            <a:spAutoFit/>
          </a:bodyPr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Vamos refletir</a:t>
            </a:r>
          </a:p>
        </p:txBody>
      </p:sp>
      <p:sp>
        <p:nvSpPr>
          <p:cNvPr id="9" name="Google Shape;1154;p61">
            <a:extLst>
              <a:ext uri="{FF2B5EF4-FFF2-40B4-BE49-F238E27FC236}">
                <a16:creationId xmlns:a16="http://schemas.microsoft.com/office/drawing/2014/main" id="{91335E4E-072E-F143-09C8-8B5CB1285CA9}"/>
              </a:ext>
            </a:extLst>
          </p:cNvPr>
          <p:cNvSpPr txBox="1"/>
          <p:nvPr/>
        </p:nvSpPr>
        <p:spPr>
          <a:xfrm>
            <a:off x="5646057" y="1962474"/>
            <a:ext cx="6342743" cy="41857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600"/>
              </a:spcAft>
              <a:buClr>
                <a:schemeClr val="lt1"/>
              </a:buClr>
              <a:buSzPts val="2400"/>
            </a:pPr>
            <a:r>
              <a:rPr lang="pt-BR" sz="2100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Pensando sobre o </a:t>
            </a:r>
            <a:r>
              <a:rPr lang="pt-BR" sz="2100" b="1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cenário empresarial moderno</a:t>
            </a:r>
            <a:r>
              <a:rPr lang="pt-BR" sz="2100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:</a:t>
            </a:r>
          </a:p>
          <a:p>
            <a:pPr marL="457200" lvl="0" indent="-457200">
              <a:spcAft>
                <a:spcPts val="120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pt-BR" sz="2100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Você sabe qual a importância da comunicação entre máquinas ou </a:t>
            </a:r>
            <a:r>
              <a:rPr lang="pt-BR" sz="2100" b="1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M2M</a:t>
            </a:r>
            <a:r>
              <a:rPr lang="pt-BR" sz="2100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 e da plataforma de gestão </a:t>
            </a:r>
            <a:r>
              <a:rPr lang="pt-BR" sz="2100" b="1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Opera 360</a:t>
            </a:r>
            <a:r>
              <a:rPr lang="pt-BR" sz="2100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? </a:t>
            </a:r>
          </a:p>
          <a:p>
            <a:pPr marL="457200" lvl="0" indent="-457200">
              <a:spcAft>
                <a:spcPts val="120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pt-BR" sz="2100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Como essas ferramentas podem </a:t>
            </a:r>
            <a:r>
              <a:rPr lang="pt-BR" sz="2100" b="1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impactar positivamente </a:t>
            </a:r>
            <a:r>
              <a:rPr lang="pt-BR" sz="2100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os nossos clientes e os seus negócios? </a:t>
            </a:r>
          </a:p>
          <a:p>
            <a:pPr lvl="0">
              <a:spcAft>
                <a:spcPts val="600"/>
              </a:spcAft>
              <a:buClr>
                <a:schemeClr val="lt1"/>
              </a:buClr>
              <a:buSzPts val="2400"/>
            </a:pPr>
            <a:r>
              <a:rPr lang="pt-BR" sz="2100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Embora esses termos possam parecer complexos, sua compreensão é fundamental para o sucesso da empresa e satisfação de nossos clientes. </a:t>
            </a:r>
          </a:p>
          <a:p>
            <a:pPr lvl="0">
              <a:spcAft>
                <a:spcPts val="600"/>
              </a:spcAft>
              <a:buClr>
                <a:schemeClr val="lt1"/>
              </a:buClr>
              <a:buSzPts val="2400"/>
            </a:pPr>
            <a:r>
              <a:rPr lang="pt-BR" sz="2100" b="1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Vamos explorar por que isso é tão importante.</a:t>
            </a:r>
            <a:endParaRPr lang="pt-BR" sz="2100" b="1" noProof="0" dirty="0"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23" name="Group 1">
            <a:extLst>
              <a:ext uri="{FF2B5EF4-FFF2-40B4-BE49-F238E27FC236}">
                <a16:creationId xmlns:a16="http://schemas.microsoft.com/office/drawing/2014/main" id="{41AFFBA1-8B10-6DB5-045A-E101BDBB156A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24" name="Retângulo: Cantos Arredondados 15">
              <a:extLst>
                <a:ext uri="{FF2B5EF4-FFF2-40B4-BE49-F238E27FC236}">
                  <a16:creationId xmlns:a16="http://schemas.microsoft.com/office/drawing/2014/main" id="{75026BE4-ABFD-31B0-A44E-1ACD9F0F4CFD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25" name="Gráfico 16">
              <a:extLst>
                <a:ext uri="{FF2B5EF4-FFF2-40B4-BE49-F238E27FC236}">
                  <a16:creationId xmlns:a16="http://schemas.microsoft.com/office/drawing/2014/main" id="{610543ED-E6E9-4AE9-EB4D-591B3BA5487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26" name="CaixaDeTexto 17">
              <a:extLst>
                <a:ext uri="{FF2B5EF4-FFF2-40B4-BE49-F238E27FC236}">
                  <a16:creationId xmlns:a16="http://schemas.microsoft.com/office/drawing/2014/main" id="{B95BD1B1-6B6E-C0C4-3AA4-2ECEE5FD16B4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27" name="Graphic 14">
              <a:extLst>
                <a:ext uri="{FF2B5EF4-FFF2-40B4-BE49-F238E27FC236}">
                  <a16:creationId xmlns:a16="http://schemas.microsoft.com/office/drawing/2014/main" id="{0FEE8956-5F22-ADD6-B4CD-07F50408528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115280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AB72E476-884E-6767-5166-3376E24F61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651" r="25651"/>
          <a:stretch/>
        </p:blipFill>
        <p:spPr>
          <a:xfrm>
            <a:off x="6938502" y="700072"/>
            <a:ext cx="5027956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608607E7-F65D-E18B-D2A5-8C6905659F94}"/>
              </a:ext>
            </a:extLst>
          </p:cNvPr>
          <p:cNvSpPr txBox="1"/>
          <p:nvPr/>
        </p:nvSpPr>
        <p:spPr>
          <a:xfrm>
            <a:off x="662712" y="2101751"/>
            <a:ext cx="6105949" cy="33239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Na era digital, a automação e a conectividade são cruciais para o sucesso empresarial, trazendo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eficiência e economia significativa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. </a:t>
            </a:r>
            <a:r>
              <a:rPr lang="pt-BR" sz="200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 M2M entrega dados em tempo real para decisões mais estratégicas, com gestão otimizada pelo Opera 360.​</a:t>
            </a:r>
          </a:p>
          <a:p>
            <a:pPr lvl="0">
              <a:spcAft>
                <a:spcPts val="1200"/>
              </a:spcAft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 adoção dessas tecnologias aumenta</a:t>
            </a:r>
            <a:b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</a:b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 competitividade no mercado, ao mesmo tempo</a:t>
            </a:r>
            <a:br>
              <a:rPr lang="pt-BR" sz="200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</a:b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em que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promove a responsabilidade ambiental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. </a:t>
            </a:r>
          </a:p>
          <a:p>
            <a:pPr lvl="0">
              <a:spcAft>
                <a:spcPts val="1200"/>
              </a:spcAft>
            </a:pPr>
            <a:r>
              <a:rPr lang="pt-BR" sz="2000" b="1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Não é demais?!</a:t>
            </a:r>
            <a:endParaRPr lang="pt-BR" sz="2000" b="1" dirty="0">
              <a:latin typeface="AMX" pitchFamily="2" charset="0"/>
              <a:ea typeface="Quattrocento Sans"/>
              <a:cs typeface="Calibri" panose="020F0502020204030204" pitchFamily="34" charset="0"/>
            </a:endParaRP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2148E4D8-AB81-BF04-5F16-9A47755355AA}"/>
              </a:ext>
            </a:extLst>
          </p:cNvPr>
          <p:cNvSpPr/>
          <p:nvPr/>
        </p:nvSpPr>
        <p:spPr>
          <a:xfrm>
            <a:off x="396508" y="970050"/>
            <a:ext cx="6980605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DEGRAUS PARA O SUCESSO! </a:t>
            </a:r>
          </a:p>
        </p:txBody>
      </p:sp>
    </p:spTree>
    <p:extLst>
      <p:ext uri="{BB962C8B-B14F-4D97-AF65-F5344CB8AC3E}">
        <p14:creationId xmlns:p14="http://schemas.microsoft.com/office/powerpoint/2010/main" val="1175793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506B69-730B-AFC7-7F8E-0A003FB959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5A53E732-5469-8876-9C43-4B360C958B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04" r="28722"/>
          <a:stretch>
            <a:fillRect/>
          </a:stretch>
        </p:blipFill>
        <p:spPr>
          <a:xfrm>
            <a:off x="6938502" y="795320"/>
            <a:ext cx="5027956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EBEF4D81-F137-20BF-F2FC-1E0C42696445}"/>
              </a:ext>
            </a:extLst>
          </p:cNvPr>
          <p:cNvSpPr txBox="1"/>
          <p:nvPr/>
        </p:nvSpPr>
        <p:spPr>
          <a:xfrm>
            <a:off x="744924" y="2565175"/>
            <a:ext cx="4779576" cy="26164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Estar à frente na transformação digital é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essencial para a eficácia nos negócios!</a:t>
            </a:r>
          </a:p>
          <a:p>
            <a:pPr lvl="0">
              <a:spcAft>
                <a:spcPts val="1200"/>
              </a:spcAft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E, por esses motivos, o nosso objetivo hoje é descobrir como essas ferramentas auxiliam tipos de negócios variados e entender como podemos apresentar esses benefícios para os nossos clientes.</a:t>
            </a:r>
            <a:endParaRPr lang="pt-BR" b="1" noProof="0" dirty="0">
              <a:latin typeface="AMX" pitchFamily="2" charset="0"/>
              <a:cs typeface="Calibri" panose="020F0502020204030204" pitchFamily="34" charset="0"/>
            </a:endParaRP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73E860AF-57B8-D8C6-E678-945D5843B03B}"/>
              </a:ext>
            </a:extLst>
          </p:cNvPr>
          <p:cNvSpPr/>
          <p:nvPr/>
        </p:nvSpPr>
        <p:spPr>
          <a:xfrm>
            <a:off x="396508" y="970050"/>
            <a:ext cx="6980605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DEGRAUS PARA O SUCESSO! </a:t>
            </a:r>
          </a:p>
        </p:txBody>
      </p:sp>
    </p:spTree>
    <p:extLst>
      <p:ext uri="{BB962C8B-B14F-4D97-AF65-F5344CB8AC3E}">
        <p14:creationId xmlns:p14="http://schemas.microsoft.com/office/powerpoint/2010/main" val="2704616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66A345-2144-2AE3-86D6-3AA3FCB8D7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Agrupar 7">
            <a:extLst>
              <a:ext uri="{FF2B5EF4-FFF2-40B4-BE49-F238E27FC236}">
                <a16:creationId xmlns:a16="http://schemas.microsoft.com/office/drawing/2014/main" id="{04D0598A-2674-41E3-1193-5A19368972D2}"/>
              </a:ext>
            </a:extLst>
          </p:cNvPr>
          <p:cNvGrpSpPr/>
          <p:nvPr/>
        </p:nvGrpSpPr>
        <p:grpSpPr>
          <a:xfrm>
            <a:off x="1594446" y="4373736"/>
            <a:ext cx="4004072" cy="1276721"/>
            <a:chOff x="1289714" y="2320229"/>
            <a:chExt cx="4004072" cy="1010961"/>
          </a:xfrm>
        </p:grpSpPr>
        <p:sp>
          <p:nvSpPr>
            <p:cNvPr id="9" name="Retângulo: Cantos Arredondados 8">
              <a:extLst>
                <a:ext uri="{FF2B5EF4-FFF2-40B4-BE49-F238E27FC236}">
                  <a16:creationId xmlns:a16="http://schemas.microsoft.com/office/drawing/2014/main" id="{657ADFAD-31FA-4251-46AE-CDCB7293B6E9}"/>
                </a:ext>
              </a:extLst>
            </p:cNvPr>
            <p:cNvSpPr/>
            <p:nvPr/>
          </p:nvSpPr>
          <p:spPr>
            <a:xfrm>
              <a:off x="1289714" y="2320229"/>
              <a:ext cx="4004072" cy="1010961"/>
            </a:xfrm>
            <a:prstGeom prst="roundRect">
              <a:avLst>
                <a:gd name="adj" fmla="val 8459"/>
              </a:avLst>
            </a:prstGeom>
            <a:gradFill>
              <a:gsLst>
                <a:gs pos="22000">
                  <a:srgbClr val="610000"/>
                </a:gs>
                <a:gs pos="100000">
                  <a:srgbClr val="C00000"/>
                </a:gs>
              </a:gsLst>
              <a:lin ang="36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" name="Caixa de Texto 14">
              <a:extLst>
                <a:ext uri="{FF2B5EF4-FFF2-40B4-BE49-F238E27FC236}">
                  <a16:creationId xmlns:a16="http://schemas.microsoft.com/office/drawing/2014/main" id="{9D3D9E85-49F7-68C6-831C-36CD9A93C479}"/>
                </a:ext>
              </a:extLst>
            </p:cNvPr>
            <p:cNvSpPr txBox="1"/>
            <p:nvPr/>
          </p:nvSpPr>
          <p:spPr>
            <a:xfrm>
              <a:off x="1289714" y="2320229"/>
              <a:ext cx="4004072" cy="1010961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As franquias são </a:t>
              </a:r>
              <a:b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</a:br>
              <a: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fixas e individuais</a:t>
              </a: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7313146D-AA29-1729-D89B-74CD46A947AE}"/>
              </a:ext>
            </a:extLst>
          </p:cNvPr>
          <p:cNvGrpSpPr/>
          <p:nvPr/>
        </p:nvGrpSpPr>
        <p:grpSpPr>
          <a:xfrm>
            <a:off x="3024941" y="3105277"/>
            <a:ext cx="1143088" cy="1143085"/>
            <a:chOff x="891490" y="2395163"/>
            <a:chExt cx="887838" cy="887836"/>
          </a:xfrm>
        </p:grpSpPr>
        <p:sp>
          <p:nvSpPr>
            <p:cNvPr id="13" name="Elipse 12">
              <a:extLst>
                <a:ext uri="{FF2B5EF4-FFF2-40B4-BE49-F238E27FC236}">
                  <a16:creationId xmlns:a16="http://schemas.microsoft.com/office/drawing/2014/main" id="{8ED5B710-D0CA-6F66-69E0-5A1338336774}"/>
                </a:ext>
              </a:extLst>
            </p:cNvPr>
            <p:cNvSpPr/>
            <p:nvPr/>
          </p:nvSpPr>
          <p:spPr>
            <a:xfrm>
              <a:off x="891490" y="2395163"/>
              <a:ext cx="887838" cy="887836"/>
            </a:xfrm>
            <a:prstGeom prst="ellipse">
              <a:avLst/>
            </a:prstGeom>
            <a:solidFill>
              <a:srgbClr val="8C333A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4" name="Elipse 13">
              <a:extLst>
                <a:ext uri="{FF2B5EF4-FFF2-40B4-BE49-F238E27FC236}">
                  <a16:creationId xmlns:a16="http://schemas.microsoft.com/office/drawing/2014/main" id="{54F6EB63-ADB6-E30D-F947-2A2478F19E1B}"/>
                </a:ext>
              </a:extLst>
            </p:cNvPr>
            <p:cNvSpPr/>
            <p:nvPr/>
          </p:nvSpPr>
          <p:spPr>
            <a:xfrm>
              <a:off x="989035" y="2493707"/>
              <a:ext cx="699547" cy="699547"/>
            </a:xfrm>
            <a:prstGeom prst="ellipse">
              <a:avLst/>
            </a:prstGeom>
            <a:solidFill>
              <a:srgbClr val="5921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pic>
          <p:nvPicPr>
            <p:cNvPr id="16" name="Gráfico 15" descr="Usuário estrutura de tópicos">
              <a:extLst>
                <a:ext uri="{FF2B5EF4-FFF2-40B4-BE49-F238E27FC236}">
                  <a16:creationId xmlns:a16="http://schemas.microsoft.com/office/drawing/2014/main" id="{AB953D7C-DB5F-E112-4C5C-F72D7CB6053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096282" y="2603428"/>
              <a:ext cx="478841" cy="478841"/>
            </a:xfrm>
            <a:prstGeom prst="rect">
              <a:avLst/>
            </a:prstGeom>
          </p:spPr>
        </p:pic>
      </p:grp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9ACA5044-5FFF-08DB-497F-3129E66D01B7}"/>
              </a:ext>
            </a:extLst>
          </p:cNvPr>
          <p:cNvGrpSpPr/>
          <p:nvPr/>
        </p:nvGrpSpPr>
        <p:grpSpPr>
          <a:xfrm>
            <a:off x="6593481" y="4373736"/>
            <a:ext cx="4004073" cy="1276721"/>
            <a:chOff x="1289713" y="3588374"/>
            <a:chExt cx="4004073" cy="1276721"/>
          </a:xfrm>
        </p:grpSpPr>
        <p:sp>
          <p:nvSpPr>
            <p:cNvPr id="19" name="Retângulo: Cantos Arredondados 18">
              <a:extLst>
                <a:ext uri="{FF2B5EF4-FFF2-40B4-BE49-F238E27FC236}">
                  <a16:creationId xmlns:a16="http://schemas.microsoft.com/office/drawing/2014/main" id="{F1A28A05-9934-6292-3C4B-094EF9AFD2A0}"/>
                </a:ext>
              </a:extLst>
            </p:cNvPr>
            <p:cNvSpPr/>
            <p:nvPr/>
          </p:nvSpPr>
          <p:spPr>
            <a:xfrm>
              <a:off x="1289714" y="3588374"/>
              <a:ext cx="4004072" cy="1276721"/>
            </a:xfrm>
            <a:prstGeom prst="roundRect">
              <a:avLst>
                <a:gd name="adj" fmla="val 8459"/>
              </a:avLst>
            </a:prstGeom>
            <a:gradFill>
              <a:gsLst>
                <a:gs pos="22000">
                  <a:srgbClr val="610000"/>
                </a:gs>
                <a:gs pos="100000">
                  <a:srgbClr val="C00000"/>
                </a:gs>
              </a:gsLst>
              <a:lin ang="36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" name="Caixa de Texto 14">
              <a:extLst>
                <a:ext uri="{FF2B5EF4-FFF2-40B4-BE49-F238E27FC236}">
                  <a16:creationId xmlns:a16="http://schemas.microsoft.com/office/drawing/2014/main" id="{91FB1F91-B57F-60C1-7B5D-C674DABB837F}"/>
                </a:ext>
              </a:extLst>
            </p:cNvPr>
            <p:cNvSpPr txBox="1"/>
            <p:nvPr/>
          </p:nvSpPr>
          <p:spPr>
            <a:xfrm>
              <a:off x="1289713" y="3588374"/>
              <a:ext cx="4004071" cy="1276721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Atendem as </a:t>
              </a:r>
              <a:b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</a:br>
              <a: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necessidades específicas </a:t>
              </a:r>
              <a:b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</a:br>
              <a: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de cada aplicação/uso</a:t>
              </a: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7654E015-BFEC-755E-5CE0-B37F4702BE4A}"/>
              </a:ext>
            </a:extLst>
          </p:cNvPr>
          <p:cNvGrpSpPr/>
          <p:nvPr/>
        </p:nvGrpSpPr>
        <p:grpSpPr>
          <a:xfrm>
            <a:off x="8023972" y="3105278"/>
            <a:ext cx="1143088" cy="1143085"/>
            <a:chOff x="891490" y="2395163"/>
            <a:chExt cx="887838" cy="887836"/>
          </a:xfrm>
        </p:grpSpPr>
        <p:sp>
          <p:nvSpPr>
            <p:cNvPr id="23" name="Elipse 22">
              <a:extLst>
                <a:ext uri="{FF2B5EF4-FFF2-40B4-BE49-F238E27FC236}">
                  <a16:creationId xmlns:a16="http://schemas.microsoft.com/office/drawing/2014/main" id="{C13695C8-B067-0FC9-8D56-50687A51B64C}"/>
                </a:ext>
              </a:extLst>
            </p:cNvPr>
            <p:cNvSpPr/>
            <p:nvPr/>
          </p:nvSpPr>
          <p:spPr>
            <a:xfrm>
              <a:off x="891490" y="2395163"/>
              <a:ext cx="887838" cy="887836"/>
            </a:xfrm>
            <a:prstGeom prst="ellipse">
              <a:avLst/>
            </a:prstGeom>
            <a:solidFill>
              <a:srgbClr val="8C333A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4" name="Elipse 23">
              <a:extLst>
                <a:ext uri="{FF2B5EF4-FFF2-40B4-BE49-F238E27FC236}">
                  <a16:creationId xmlns:a16="http://schemas.microsoft.com/office/drawing/2014/main" id="{3EE65871-FDC1-0EE7-74BF-DC1B3C884859}"/>
                </a:ext>
              </a:extLst>
            </p:cNvPr>
            <p:cNvSpPr/>
            <p:nvPr/>
          </p:nvSpPr>
          <p:spPr>
            <a:xfrm>
              <a:off x="989035" y="2493707"/>
              <a:ext cx="699547" cy="699547"/>
            </a:xfrm>
            <a:prstGeom prst="ellipse">
              <a:avLst/>
            </a:prstGeom>
            <a:solidFill>
              <a:srgbClr val="5921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pic>
          <p:nvPicPr>
            <p:cNvPr id="25" name="Gráfico 24" descr="Gestão estrutura de tópicos">
              <a:extLst>
                <a:ext uri="{FF2B5EF4-FFF2-40B4-BE49-F238E27FC236}">
                  <a16:creationId xmlns:a16="http://schemas.microsoft.com/office/drawing/2014/main" id="{59A18099-999E-6856-4940-5172247F221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052986" y="2542166"/>
              <a:ext cx="564846" cy="564846"/>
            </a:xfrm>
            <a:prstGeom prst="rect">
              <a:avLst/>
            </a:prstGeom>
          </p:spPr>
        </p:pic>
      </p:grpSp>
      <p:sp>
        <p:nvSpPr>
          <p:cNvPr id="26" name="Caixa de Texto 9">
            <a:extLst>
              <a:ext uri="{FF2B5EF4-FFF2-40B4-BE49-F238E27FC236}">
                <a16:creationId xmlns:a16="http://schemas.microsoft.com/office/drawing/2014/main" id="{1503C7D0-01D0-18D9-CE55-91C35906C8F7}"/>
              </a:ext>
            </a:extLst>
          </p:cNvPr>
          <p:cNvSpPr txBox="1"/>
          <p:nvPr/>
        </p:nvSpPr>
        <p:spPr>
          <a:xfrm>
            <a:off x="848886" y="2209528"/>
            <a:ext cx="9907097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Claro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oferece </a:t>
            </a:r>
            <a:r>
              <a:rPr lang="pt-BR" sz="2000" b="1" dirty="0">
                <a:solidFill>
                  <a:srgbClr val="61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12 planos de franquia 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na modalidade com </a:t>
            </a:r>
            <a:r>
              <a:rPr lang="pt-BR" sz="2000" b="1" dirty="0">
                <a:solidFill>
                  <a:srgbClr val="61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Bloqueio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ou </a:t>
            </a:r>
            <a:r>
              <a:rPr lang="pt-BR" sz="2000" b="1" dirty="0">
                <a:solidFill>
                  <a:srgbClr val="61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Sem Bloqueio: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​ </a:t>
            </a:r>
            <a:endParaRPr kumimoji="0" lang="pt-BR" sz="2000" b="1" i="0" u="none" strike="noStrike" kern="1200" cap="none" spc="0" normalizeH="0" baseline="0" noProof="0" dirty="0">
              <a:ln>
                <a:noFill/>
              </a:ln>
              <a:solidFill>
                <a:srgbClr val="592126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30" name="Retângulo: Cantos Arredondados 11">
            <a:extLst>
              <a:ext uri="{FF2B5EF4-FFF2-40B4-BE49-F238E27FC236}">
                <a16:creationId xmlns:a16="http://schemas.microsoft.com/office/drawing/2014/main" id="{66AB93C5-FB72-5E21-748F-45CE445DCE2C}"/>
              </a:ext>
            </a:extLst>
          </p:cNvPr>
          <p:cNvSpPr/>
          <p:nvPr/>
        </p:nvSpPr>
        <p:spPr>
          <a:xfrm>
            <a:off x="206492" y="868827"/>
            <a:ext cx="7194550" cy="90983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>
              <a:defRPr/>
            </a:pPr>
            <a:r>
              <a:rPr lang="pt-BR" sz="3200" dirty="0">
                <a:solidFill>
                  <a:prstClr val="black"/>
                </a:solidFill>
                <a:latin typeface="AMX Black" pitchFamily="2" charset="0"/>
              </a:rPr>
              <a:t>Benefícios</a:t>
            </a:r>
          </a:p>
        </p:txBody>
      </p:sp>
    </p:spTree>
    <p:extLst>
      <p:ext uri="{BB962C8B-B14F-4D97-AF65-F5344CB8AC3E}">
        <p14:creationId xmlns:p14="http://schemas.microsoft.com/office/powerpoint/2010/main" val="201681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25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75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3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66C7FB-7ACF-1DCE-8ABD-EE7AAF83DD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Caixa de Texto 9">
            <a:extLst>
              <a:ext uri="{FF2B5EF4-FFF2-40B4-BE49-F238E27FC236}">
                <a16:creationId xmlns:a16="http://schemas.microsoft.com/office/drawing/2014/main" id="{728DB74C-C0BD-5645-1B98-71774B4625DA}"/>
              </a:ext>
            </a:extLst>
          </p:cNvPr>
          <p:cNvSpPr txBox="1"/>
          <p:nvPr/>
        </p:nvSpPr>
        <p:spPr>
          <a:xfrm>
            <a:off x="4407864" y="2711885"/>
            <a:ext cx="5792517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Na modalidade do plano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9E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M2M com Bloqueio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, ao atingir o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total da franquia adquirida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, os tráfegos de dados serão bloqueados ​</a:t>
            </a:r>
            <a:endParaRPr kumimoji="0" lang="pt-BR" sz="2000" b="1" i="0" u="none" strike="noStrike" kern="1200" cap="none" spc="0" normalizeH="0" baseline="0" noProof="0" dirty="0">
              <a:ln>
                <a:noFill/>
              </a:ln>
              <a:solidFill>
                <a:srgbClr val="592126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0" name="Retângulo: Cantos Arredondados 49">
            <a:extLst>
              <a:ext uri="{FF2B5EF4-FFF2-40B4-BE49-F238E27FC236}">
                <a16:creationId xmlns:a16="http://schemas.microsoft.com/office/drawing/2014/main" id="{027FF048-E681-8DEE-884B-91DBA03D4E77}"/>
              </a:ext>
            </a:extLst>
          </p:cNvPr>
          <p:cNvSpPr/>
          <p:nvPr/>
        </p:nvSpPr>
        <p:spPr>
          <a:xfrm>
            <a:off x="917841" y="2112388"/>
            <a:ext cx="113331" cy="350174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1" name="Retângulo: Cantos Arredondados 50">
            <a:extLst>
              <a:ext uri="{FF2B5EF4-FFF2-40B4-BE49-F238E27FC236}">
                <a16:creationId xmlns:a16="http://schemas.microsoft.com/office/drawing/2014/main" id="{CDF35E95-4F28-8231-A116-3428EBA7359C}"/>
              </a:ext>
            </a:extLst>
          </p:cNvPr>
          <p:cNvSpPr/>
          <p:nvPr/>
        </p:nvSpPr>
        <p:spPr>
          <a:xfrm>
            <a:off x="917840" y="2496824"/>
            <a:ext cx="256374" cy="381223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2" name="Retângulo: Cantos Arredondados 51">
            <a:extLst>
              <a:ext uri="{FF2B5EF4-FFF2-40B4-BE49-F238E27FC236}">
                <a16:creationId xmlns:a16="http://schemas.microsoft.com/office/drawing/2014/main" id="{60BC9AA6-98BA-848E-9CB6-82E904139817}"/>
              </a:ext>
            </a:extLst>
          </p:cNvPr>
          <p:cNvSpPr/>
          <p:nvPr/>
        </p:nvSpPr>
        <p:spPr>
          <a:xfrm>
            <a:off x="917840" y="3723799"/>
            <a:ext cx="1793853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3" name="Retângulo: Cantos Arredondados 52">
            <a:extLst>
              <a:ext uri="{FF2B5EF4-FFF2-40B4-BE49-F238E27FC236}">
                <a16:creationId xmlns:a16="http://schemas.microsoft.com/office/drawing/2014/main" id="{FFC69446-25B6-8627-D2E9-14F12BAF7972}"/>
              </a:ext>
            </a:extLst>
          </p:cNvPr>
          <p:cNvSpPr/>
          <p:nvPr/>
        </p:nvSpPr>
        <p:spPr>
          <a:xfrm>
            <a:off x="917841" y="3313653"/>
            <a:ext cx="958451" cy="381223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4" name="CaixaDeTexto 47">
            <a:extLst>
              <a:ext uri="{FF2B5EF4-FFF2-40B4-BE49-F238E27FC236}">
                <a16:creationId xmlns:a16="http://schemas.microsoft.com/office/drawing/2014/main" id="{6AAEB317-79E5-FB23-4C5B-E5327CA52295}"/>
              </a:ext>
            </a:extLst>
          </p:cNvPr>
          <p:cNvSpPr txBox="1"/>
          <p:nvPr/>
        </p:nvSpPr>
        <p:spPr>
          <a:xfrm>
            <a:off x="1031172" y="2114524"/>
            <a:ext cx="1024602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10 MB</a:t>
            </a:r>
          </a:p>
        </p:txBody>
      </p:sp>
      <p:sp>
        <p:nvSpPr>
          <p:cNvPr id="55" name="CaixaDeTexto 48">
            <a:extLst>
              <a:ext uri="{FF2B5EF4-FFF2-40B4-BE49-F238E27FC236}">
                <a16:creationId xmlns:a16="http://schemas.microsoft.com/office/drawing/2014/main" id="{328861B9-4795-6A30-514C-8B557C8F779B}"/>
              </a:ext>
            </a:extLst>
          </p:cNvPr>
          <p:cNvSpPr txBox="1"/>
          <p:nvPr/>
        </p:nvSpPr>
        <p:spPr>
          <a:xfrm>
            <a:off x="1177619" y="2505126"/>
            <a:ext cx="1123251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20 MB</a:t>
            </a:r>
          </a:p>
        </p:txBody>
      </p:sp>
      <p:sp>
        <p:nvSpPr>
          <p:cNvPr id="56" name="CaixaDeTexto 49">
            <a:extLst>
              <a:ext uri="{FF2B5EF4-FFF2-40B4-BE49-F238E27FC236}">
                <a16:creationId xmlns:a16="http://schemas.microsoft.com/office/drawing/2014/main" id="{E23645C8-1536-C7BA-C2ED-588C28BC8FD5}"/>
              </a:ext>
            </a:extLst>
          </p:cNvPr>
          <p:cNvSpPr txBox="1"/>
          <p:nvPr/>
        </p:nvSpPr>
        <p:spPr>
          <a:xfrm>
            <a:off x="1439047" y="2921891"/>
            <a:ext cx="1123250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50 MB</a:t>
            </a:r>
          </a:p>
        </p:txBody>
      </p:sp>
      <p:sp>
        <p:nvSpPr>
          <p:cNvPr id="57" name="CaixaDeTexto 50">
            <a:extLst>
              <a:ext uri="{FF2B5EF4-FFF2-40B4-BE49-F238E27FC236}">
                <a16:creationId xmlns:a16="http://schemas.microsoft.com/office/drawing/2014/main" id="{F4179E16-7A1E-8B6E-7DD3-AD7F74B767CE}"/>
              </a:ext>
            </a:extLst>
          </p:cNvPr>
          <p:cNvSpPr txBox="1"/>
          <p:nvPr/>
        </p:nvSpPr>
        <p:spPr>
          <a:xfrm>
            <a:off x="1876290" y="3331928"/>
            <a:ext cx="1357833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100 MB</a:t>
            </a:r>
          </a:p>
        </p:txBody>
      </p:sp>
      <p:sp>
        <p:nvSpPr>
          <p:cNvPr id="58" name="CaixaDeTexto 51">
            <a:extLst>
              <a:ext uri="{FF2B5EF4-FFF2-40B4-BE49-F238E27FC236}">
                <a16:creationId xmlns:a16="http://schemas.microsoft.com/office/drawing/2014/main" id="{9CCC3BBB-92B0-A8A4-31EC-4F4120AC2E26}"/>
              </a:ext>
            </a:extLst>
          </p:cNvPr>
          <p:cNvSpPr txBox="1"/>
          <p:nvPr/>
        </p:nvSpPr>
        <p:spPr>
          <a:xfrm>
            <a:off x="2711693" y="3726402"/>
            <a:ext cx="1358337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500 MB</a:t>
            </a:r>
          </a:p>
        </p:txBody>
      </p:sp>
      <p:sp>
        <p:nvSpPr>
          <p:cNvPr id="59" name="CaixaDeTexto 52">
            <a:extLst>
              <a:ext uri="{FF2B5EF4-FFF2-40B4-BE49-F238E27FC236}">
                <a16:creationId xmlns:a16="http://schemas.microsoft.com/office/drawing/2014/main" id="{5A3CCC5C-D604-8053-7870-2D37AD0649DC}"/>
              </a:ext>
            </a:extLst>
          </p:cNvPr>
          <p:cNvSpPr txBox="1"/>
          <p:nvPr/>
        </p:nvSpPr>
        <p:spPr>
          <a:xfrm>
            <a:off x="4070030" y="4133758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 GB</a:t>
            </a:r>
          </a:p>
        </p:txBody>
      </p:sp>
      <p:sp>
        <p:nvSpPr>
          <p:cNvPr id="60" name="Retângulo: Cantos Arredondados 59">
            <a:extLst>
              <a:ext uri="{FF2B5EF4-FFF2-40B4-BE49-F238E27FC236}">
                <a16:creationId xmlns:a16="http://schemas.microsoft.com/office/drawing/2014/main" id="{A8EA490C-957F-93A0-638B-3BA9DB049FBB}"/>
              </a:ext>
            </a:extLst>
          </p:cNvPr>
          <p:cNvSpPr/>
          <p:nvPr/>
        </p:nvSpPr>
        <p:spPr>
          <a:xfrm>
            <a:off x="917840" y="4126799"/>
            <a:ext cx="3152190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1" name="Retângulo: Cantos Arredondados 60">
            <a:extLst>
              <a:ext uri="{FF2B5EF4-FFF2-40B4-BE49-F238E27FC236}">
                <a16:creationId xmlns:a16="http://schemas.microsoft.com/office/drawing/2014/main" id="{07A24A84-88EB-27B2-D66C-8063D40A4628}"/>
              </a:ext>
            </a:extLst>
          </p:cNvPr>
          <p:cNvSpPr/>
          <p:nvPr/>
        </p:nvSpPr>
        <p:spPr>
          <a:xfrm>
            <a:off x="917841" y="2911476"/>
            <a:ext cx="521207" cy="373254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2" name="CaixaDeTexto 4">
            <a:extLst>
              <a:ext uri="{FF2B5EF4-FFF2-40B4-BE49-F238E27FC236}">
                <a16:creationId xmlns:a16="http://schemas.microsoft.com/office/drawing/2014/main" id="{71F88B45-A4E2-DC1A-5091-576EBFF45F82}"/>
              </a:ext>
            </a:extLst>
          </p:cNvPr>
          <p:cNvSpPr txBox="1"/>
          <p:nvPr/>
        </p:nvSpPr>
        <p:spPr>
          <a:xfrm>
            <a:off x="4909868" y="4552182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 GB</a:t>
            </a:r>
          </a:p>
        </p:txBody>
      </p:sp>
      <p:sp>
        <p:nvSpPr>
          <p:cNvPr id="63" name="Retângulo: Cantos Arredondados 62">
            <a:extLst>
              <a:ext uri="{FF2B5EF4-FFF2-40B4-BE49-F238E27FC236}">
                <a16:creationId xmlns:a16="http://schemas.microsoft.com/office/drawing/2014/main" id="{EAA58EB9-0A90-918D-FE28-125D83D61F6B}"/>
              </a:ext>
            </a:extLst>
          </p:cNvPr>
          <p:cNvSpPr/>
          <p:nvPr/>
        </p:nvSpPr>
        <p:spPr>
          <a:xfrm>
            <a:off x="917840" y="4534911"/>
            <a:ext cx="3992028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4" name="CaixaDeTexto 6">
            <a:extLst>
              <a:ext uri="{FF2B5EF4-FFF2-40B4-BE49-F238E27FC236}">
                <a16:creationId xmlns:a16="http://schemas.microsoft.com/office/drawing/2014/main" id="{3BF19F9B-18A4-4FB2-21C9-3882B089A806}"/>
              </a:ext>
            </a:extLst>
          </p:cNvPr>
          <p:cNvSpPr txBox="1"/>
          <p:nvPr/>
        </p:nvSpPr>
        <p:spPr>
          <a:xfrm>
            <a:off x="6109649" y="4939204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 GB</a:t>
            </a:r>
          </a:p>
        </p:txBody>
      </p:sp>
      <p:sp>
        <p:nvSpPr>
          <p:cNvPr id="65" name="Retângulo: Cantos Arredondados 64">
            <a:extLst>
              <a:ext uri="{FF2B5EF4-FFF2-40B4-BE49-F238E27FC236}">
                <a16:creationId xmlns:a16="http://schemas.microsoft.com/office/drawing/2014/main" id="{775871B2-4282-0613-61C1-C072E8302A39}"/>
              </a:ext>
            </a:extLst>
          </p:cNvPr>
          <p:cNvSpPr/>
          <p:nvPr/>
        </p:nvSpPr>
        <p:spPr>
          <a:xfrm>
            <a:off x="917839" y="4933997"/>
            <a:ext cx="5191810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6" name="Retângulo: Cantos Arredondados 11">
            <a:extLst>
              <a:ext uri="{FF2B5EF4-FFF2-40B4-BE49-F238E27FC236}">
                <a16:creationId xmlns:a16="http://schemas.microsoft.com/office/drawing/2014/main" id="{497401BB-6E59-6BF8-2720-D3609BB9D8B8}"/>
              </a:ext>
            </a:extLst>
          </p:cNvPr>
          <p:cNvSpPr/>
          <p:nvPr/>
        </p:nvSpPr>
        <p:spPr>
          <a:xfrm>
            <a:off x="206492" y="710306"/>
            <a:ext cx="7194550" cy="90983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>
              <a:defRPr/>
            </a:pPr>
            <a:r>
              <a:rPr lang="pt-BR" sz="3200" dirty="0">
                <a:solidFill>
                  <a:prstClr val="black"/>
                </a:solidFill>
                <a:latin typeface="AMX Black" pitchFamily="2" charset="0"/>
              </a:rPr>
              <a:t>Portfólio – Com Bloqueio</a:t>
            </a:r>
          </a:p>
        </p:txBody>
      </p:sp>
      <p:sp>
        <p:nvSpPr>
          <p:cNvPr id="67" name="Retângulo: Cantos Arredondados 66">
            <a:extLst>
              <a:ext uri="{FF2B5EF4-FFF2-40B4-BE49-F238E27FC236}">
                <a16:creationId xmlns:a16="http://schemas.microsoft.com/office/drawing/2014/main" id="{936AF874-268B-D9A4-36E6-FADC13B86996}"/>
              </a:ext>
            </a:extLst>
          </p:cNvPr>
          <p:cNvSpPr/>
          <p:nvPr/>
        </p:nvSpPr>
        <p:spPr>
          <a:xfrm>
            <a:off x="917838" y="5333083"/>
            <a:ext cx="6580343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8" name="Retângulo: Cantos Arredondados 67">
            <a:extLst>
              <a:ext uri="{FF2B5EF4-FFF2-40B4-BE49-F238E27FC236}">
                <a16:creationId xmlns:a16="http://schemas.microsoft.com/office/drawing/2014/main" id="{B9AFF4DC-8F63-05FF-19F6-FAE20928A3BF}"/>
              </a:ext>
            </a:extLst>
          </p:cNvPr>
          <p:cNvSpPr/>
          <p:nvPr/>
        </p:nvSpPr>
        <p:spPr>
          <a:xfrm>
            <a:off x="917841" y="1722782"/>
            <a:ext cx="56982" cy="350174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9" name="CaixaDeTexto 47">
            <a:extLst>
              <a:ext uri="{FF2B5EF4-FFF2-40B4-BE49-F238E27FC236}">
                <a16:creationId xmlns:a16="http://schemas.microsoft.com/office/drawing/2014/main" id="{B8C8DEA8-9055-48FD-43C9-0E3EEB2DDCBF}"/>
              </a:ext>
            </a:extLst>
          </p:cNvPr>
          <p:cNvSpPr txBox="1"/>
          <p:nvPr/>
        </p:nvSpPr>
        <p:spPr>
          <a:xfrm>
            <a:off x="974506" y="1720434"/>
            <a:ext cx="1024602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 MB</a:t>
            </a:r>
          </a:p>
        </p:txBody>
      </p:sp>
      <p:sp>
        <p:nvSpPr>
          <p:cNvPr id="70" name="Retângulo: Cantos Arredondados 69">
            <a:extLst>
              <a:ext uri="{FF2B5EF4-FFF2-40B4-BE49-F238E27FC236}">
                <a16:creationId xmlns:a16="http://schemas.microsoft.com/office/drawing/2014/main" id="{B560BF05-25B7-3CCF-A877-C39991EFE658}"/>
              </a:ext>
            </a:extLst>
          </p:cNvPr>
          <p:cNvSpPr/>
          <p:nvPr/>
        </p:nvSpPr>
        <p:spPr>
          <a:xfrm>
            <a:off x="917837" y="5736961"/>
            <a:ext cx="8270706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1" name="Retângulo: Cantos Arredondados 70">
            <a:extLst>
              <a:ext uri="{FF2B5EF4-FFF2-40B4-BE49-F238E27FC236}">
                <a16:creationId xmlns:a16="http://schemas.microsoft.com/office/drawing/2014/main" id="{AF0919A0-B2D7-B2D1-B939-4F5AE366308C}"/>
              </a:ext>
            </a:extLst>
          </p:cNvPr>
          <p:cNvSpPr/>
          <p:nvPr/>
        </p:nvSpPr>
        <p:spPr>
          <a:xfrm>
            <a:off x="917836" y="6147694"/>
            <a:ext cx="9358884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2" name="CaixaDeTexto 6">
            <a:extLst>
              <a:ext uri="{FF2B5EF4-FFF2-40B4-BE49-F238E27FC236}">
                <a16:creationId xmlns:a16="http://schemas.microsoft.com/office/drawing/2014/main" id="{370344A7-A197-78BA-C544-3D6B69D30394}"/>
              </a:ext>
            </a:extLst>
          </p:cNvPr>
          <p:cNvSpPr txBox="1"/>
          <p:nvPr/>
        </p:nvSpPr>
        <p:spPr>
          <a:xfrm>
            <a:off x="7498179" y="5332259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10 GB</a:t>
            </a:r>
          </a:p>
        </p:txBody>
      </p:sp>
      <p:sp>
        <p:nvSpPr>
          <p:cNvPr id="73" name="CaixaDeTexto 6">
            <a:extLst>
              <a:ext uri="{FF2B5EF4-FFF2-40B4-BE49-F238E27FC236}">
                <a16:creationId xmlns:a16="http://schemas.microsoft.com/office/drawing/2014/main" id="{0CAA2BCE-9A56-4787-210D-7DB19CC96533}"/>
              </a:ext>
            </a:extLst>
          </p:cNvPr>
          <p:cNvSpPr txBox="1"/>
          <p:nvPr/>
        </p:nvSpPr>
        <p:spPr>
          <a:xfrm>
            <a:off x="9188543" y="5760495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50 GB</a:t>
            </a:r>
          </a:p>
        </p:txBody>
      </p:sp>
      <p:sp>
        <p:nvSpPr>
          <p:cNvPr id="74" name="CaixaDeTexto 6">
            <a:extLst>
              <a:ext uri="{FF2B5EF4-FFF2-40B4-BE49-F238E27FC236}">
                <a16:creationId xmlns:a16="http://schemas.microsoft.com/office/drawing/2014/main" id="{6987997F-8EAC-1055-5350-86146F26FDBD}"/>
              </a:ext>
            </a:extLst>
          </p:cNvPr>
          <p:cNvSpPr txBox="1"/>
          <p:nvPr/>
        </p:nvSpPr>
        <p:spPr>
          <a:xfrm>
            <a:off x="10276720" y="6152901"/>
            <a:ext cx="1003459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100 GB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AA56B69E-DCC9-2D91-6079-C5ACD89673A1}"/>
              </a:ext>
            </a:extLst>
          </p:cNvPr>
          <p:cNvSpPr/>
          <p:nvPr/>
        </p:nvSpPr>
        <p:spPr>
          <a:xfrm>
            <a:off x="6610120" y="1581067"/>
            <a:ext cx="3666600" cy="18479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DESTACAR NOVAS FRANQUIAS DE </a:t>
            </a:r>
          </a:p>
          <a:p>
            <a:pPr algn="ctr"/>
            <a:r>
              <a:rPr lang="pt-BR" dirty="0"/>
              <a:t>5MB</a:t>
            </a:r>
          </a:p>
          <a:p>
            <a:pPr algn="ctr"/>
            <a:r>
              <a:rPr lang="pt-BR" dirty="0"/>
              <a:t>10GB</a:t>
            </a:r>
          </a:p>
          <a:p>
            <a:pPr algn="ctr"/>
            <a:r>
              <a:rPr lang="pt-BR" dirty="0"/>
              <a:t>50GB</a:t>
            </a:r>
          </a:p>
          <a:p>
            <a:pPr algn="ctr"/>
            <a:r>
              <a:rPr lang="pt-BR" dirty="0"/>
              <a:t>100GB</a:t>
            </a:r>
          </a:p>
        </p:txBody>
      </p:sp>
    </p:spTree>
    <p:extLst>
      <p:ext uri="{BB962C8B-B14F-4D97-AF65-F5344CB8AC3E}">
        <p14:creationId xmlns:p14="http://schemas.microsoft.com/office/powerpoint/2010/main" val="1353586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5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5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7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3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5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3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35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65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9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4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3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5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55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4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2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25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750"/>
                            </p:stCondLst>
                            <p:childTnLst>
                              <p:par>
                                <p:cTn id="6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25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0"/>
                            </p:stCondLst>
                            <p:childTnLst>
                              <p:par>
                                <p:cTn id="7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550"/>
                            </p:stCondLst>
                            <p:childTnLst>
                              <p:par>
                                <p:cTn id="7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5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800"/>
                            </p:stCondLst>
                            <p:childTnLst>
                              <p:par>
                                <p:cTn id="7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6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400"/>
                            </p:stCondLst>
                            <p:childTnLst>
                              <p:par>
                                <p:cTn id="8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2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6650"/>
                            </p:stCondLst>
                            <p:childTnLst>
                              <p:par>
                                <p:cTn id="8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6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7250"/>
                            </p:stCondLst>
                            <p:childTnLst>
                              <p:par>
                                <p:cTn id="9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25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6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8100"/>
                            </p:stCondLst>
                            <p:childTnLst>
                              <p:par>
                                <p:cTn id="9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25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8350"/>
                            </p:stCondLst>
                            <p:childTnLst>
                              <p:par>
                                <p:cTn id="10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6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950"/>
                            </p:stCondLst>
                            <p:childTnLst>
                              <p:par>
                                <p:cTn id="10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25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0" grpId="0" animBg="1"/>
      <p:bldP spid="51" grpId="0" animBg="1"/>
      <p:bldP spid="52" grpId="0" animBg="1"/>
      <p:bldP spid="53" grpId="0" animBg="1"/>
      <p:bldP spid="54" grpId="0"/>
      <p:bldP spid="55" grpId="0"/>
      <p:bldP spid="56" grpId="0"/>
      <p:bldP spid="57" grpId="0"/>
      <p:bldP spid="58" grpId="0"/>
      <p:bldP spid="59" grpId="0"/>
      <p:bldP spid="60" grpId="0" animBg="1"/>
      <p:bldP spid="61" grpId="0" animBg="1"/>
      <p:bldP spid="62" grpId="0"/>
      <p:bldP spid="63" grpId="0" animBg="1"/>
      <p:bldP spid="64" grpId="0"/>
      <p:bldP spid="65" grpId="0" animBg="1"/>
      <p:bldP spid="66" grpId="0" animBg="1"/>
      <p:bldP spid="67" grpId="0" animBg="1"/>
      <p:bldP spid="68" grpId="0" animBg="1"/>
      <p:bldP spid="69" grpId="0"/>
      <p:bldP spid="70" grpId="0" animBg="1"/>
      <p:bldP spid="71" grpId="0" animBg="1"/>
      <p:bldP spid="72" grpId="0"/>
      <p:bldP spid="73" grpId="0"/>
      <p:bldP spid="7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C18B7E-0CC4-9F69-EFD5-85BD3773AE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Caixa de Texto 9">
            <a:extLst>
              <a:ext uri="{FF2B5EF4-FFF2-40B4-BE49-F238E27FC236}">
                <a16:creationId xmlns:a16="http://schemas.microsoft.com/office/drawing/2014/main" id="{1297A238-92B6-783A-7449-53EE01237A17}"/>
              </a:ext>
            </a:extLst>
          </p:cNvPr>
          <p:cNvSpPr txBox="1"/>
          <p:nvPr/>
        </p:nvSpPr>
        <p:spPr>
          <a:xfrm>
            <a:off x="5299851" y="2424270"/>
            <a:ext cx="5644241" cy="163121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Na modalidade do plano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9E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M2M sem Bloqueio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, ao atingir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total da franquia adquirida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, os tráfegos de dados serão  mantidos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9E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com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592126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9E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cobranças de excedentes por MB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srgbClr val="9E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(de acordo com o Plano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9E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M2M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contratado):​</a:t>
            </a:r>
            <a:endParaRPr kumimoji="0" lang="pt-BR" sz="2000" b="1" i="0" u="none" strike="noStrike" kern="1200" cap="none" spc="0" normalizeH="0" baseline="0" noProof="0" dirty="0">
              <a:ln>
                <a:noFill/>
              </a:ln>
              <a:solidFill>
                <a:srgbClr val="592126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0" name="Retângulo: Cantos Arredondados 11">
            <a:extLst>
              <a:ext uri="{FF2B5EF4-FFF2-40B4-BE49-F238E27FC236}">
                <a16:creationId xmlns:a16="http://schemas.microsoft.com/office/drawing/2014/main" id="{8554C003-5E5D-5280-36FC-F4CF864CF5F9}"/>
              </a:ext>
            </a:extLst>
          </p:cNvPr>
          <p:cNvSpPr/>
          <p:nvPr/>
        </p:nvSpPr>
        <p:spPr>
          <a:xfrm>
            <a:off x="206492" y="671232"/>
            <a:ext cx="7194550" cy="90983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>
              <a:defRPr/>
            </a:pPr>
            <a:r>
              <a:rPr lang="pt-BR" sz="3200" dirty="0">
                <a:solidFill>
                  <a:prstClr val="black"/>
                </a:solidFill>
                <a:latin typeface="AMX Black" pitchFamily="2" charset="0"/>
              </a:rPr>
              <a:t>Portfólio – Sem Bloqueio</a:t>
            </a:r>
          </a:p>
        </p:txBody>
      </p:sp>
      <p:sp>
        <p:nvSpPr>
          <p:cNvPr id="51" name="Retângulo: Cantos Arredondados 50">
            <a:extLst>
              <a:ext uri="{FF2B5EF4-FFF2-40B4-BE49-F238E27FC236}">
                <a16:creationId xmlns:a16="http://schemas.microsoft.com/office/drawing/2014/main" id="{D4439860-E7EA-F215-E655-8A58A7526BF4}"/>
              </a:ext>
            </a:extLst>
          </p:cNvPr>
          <p:cNvSpPr/>
          <p:nvPr/>
        </p:nvSpPr>
        <p:spPr>
          <a:xfrm>
            <a:off x="917841" y="2112388"/>
            <a:ext cx="113331" cy="350174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2" name="Retângulo: Cantos Arredondados 51">
            <a:extLst>
              <a:ext uri="{FF2B5EF4-FFF2-40B4-BE49-F238E27FC236}">
                <a16:creationId xmlns:a16="http://schemas.microsoft.com/office/drawing/2014/main" id="{0BA36670-50E7-79D9-349F-9AACE8535037}"/>
              </a:ext>
            </a:extLst>
          </p:cNvPr>
          <p:cNvSpPr/>
          <p:nvPr/>
        </p:nvSpPr>
        <p:spPr>
          <a:xfrm>
            <a:off x="917840" y="2496824"/>
            <a:ext cx="256374" cy="381223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3" name="Retângulo: Cantos Arredondados 52">
            <a:extLst>
              <a:ext uri="{FF2B5EF4-FFF2-40B4-BE49-F238E27FC236}">
                <a16:creationId xmlns:a16="http://schemas.microsoft.com/office/drawing/2014/main" id="{58D49BBC-8447-D84F-303E-3037A38AA8BA}"/>
              </a:ext>
            </a:extLst>
          </p:cNvPr>
          <p:cNvSpPr/>
          <p:nvPr/>
        </p:nvSpPr>
        <p:spPr>
          <a:xfrm>
            <a:off x="917840" y="3723799"/>
            <a:ext cx="1793853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4" name="Retângulo: Cantos Arredondados 53">
            <a:extLst>
              <a:ext uri="{FF2B5EF4-FFF2-40B4-BE49-F238E27FC236}">
                <a16:creationId xmlns:a16="http://schemas.microsoft.com/office/drawing/2014/main" id="{71AED35B-4359-3247-F461-86B6D1F1F87A}"/>
              </a:ext>
            </a:extLst>
          </p:cNvPr>
          <p:cNvSpPr/>
          <p:nvPr/>
        </p:nvSpPr>
        <p:spPr>
          <a:xfrm>
            <a:off x="917841" y="3313653"/>
            <a:ext cx="958451" cy="381223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5" name="CaixaDeTexto 47">
            <a:extLst>
              <a:ext uri="{FF2B5EF4-FFF2-40B4-BE49-F238E27FC236}">
                <a16:creationId xmlns:a16="http://schemas.microsoft.com/office/drawing/2014/main" id="{C4893E89-FDF1-E376-0DF9-0E7A3E2737A3}"/>
              </a:ext>
            </a:extLst>
          </p:cNvPr>
          <p:cNvSpPr txBox="1"/>
          <p:nvPr/>
        </p:nvSpPr>
        <p:spPr>
          <a:xfrm>
            <a:off x="1031172" y="2114524"/>
            <a:ext cx="1024602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10 MB</a:t>
            </a:r>
          </a:p>
        </p:txBody>
      </p:sp>
      <p:sp>
        <p:nvSpPr>
          <p:cNvPr id="56" name="CaixaDeTexto 48">
            <a:extLst>
              <a:ext uri="{FF2B5EF4-FFF2-40B4-BE49-F238E27FC236}">
                <a16:creationId xmlns:a16="http://schemas.microsoft.com/office/drawing/2014/main" id="{0CE5C5B8-961C-DF29-1ADF-C012FF0795F9}"/>
              </a:ext>
            </a:extLst>
          </p:cNvPr>
          <p:cNvSpPr txBox="1"/>
          <p:nvPr/>
        </p:nvSpPr>
        <p:spPr>
          <a:xfrm>
            <a:off x="1177619" y="2505126"/>
            <a:ext cx="1123251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20 MB</a:t>
            </a:r>
          </a:p>
        </p:txBody>
      </p:sp>
      <p:sp>
        <p:nvSpPr>
          <p:cNvPr id="57" name="CaixaDeTexto 49">
            <a:extLst>
              <a:ext uri="{FF2B5EF4-FFF2-40B4-BE49-F238E27FC236}">
                <a16:creationId xmlns:a16="http://schemas.microsoft.com/office/drawing/2014/main" id="{735CD020-35B7-37F2-6122-F2BEC940881E}"/>
              </a:ext>
            </a:extLst>
          </p:cNvPr>
          <p:cNvSpPr txBox="1"/>
          <p:nvPr/>
        </p:nvSpPr>
        <p:spPr>
          <a:xfrm>
            <a:off x="1439047" y="2921891"/>
            <a:ext cx="1123250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50 MB</a:t>
            </a:r>
          </a:p>
        </p:txBody>
      </p:sp>
      <p:sp>
        <p:nvSpPr>
          <p:cNvPr id="58" name="CaixaDeTexto 50">
            <a:extLst>
              <a:ext uri="{FF2B5EF4-FFF2-40B4-BE49-F238E27FC236}">
                <a16:creationId xmlns:a16="http://schemas.microsoft.com/office/drawing/2014/main" id="{F4F8EFD0-2D5A-60AA-80BC-0F43D23F0622}"/>
              </a:ext>
            </a:extLst>
          </p:cNvPr>
          <p:cNvSpPr txBox="1"/>
          <p:nvPr/>
        </p:nvSpPr>
        <p:spPr>
          <a:xfrm>
            <a:off x="1876290" y="3331928"/>
            <a:ext cx="1357833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100 MB</a:t>
            </a:r>
          </a:p>
        </p:txBody>
      </p:sp>
      <p:sp>
        <p:nvSpPr>
          <p:cNvPr id="59" name="CaixaDeTexto 51">
            <a:extLst>
              <a:ext uri="{FF2B5EF4-FFF2-40B4-BE49-F238E27FC236}">
                <a16:creationId xmlns:a16="http://schemas.microsoft.com/office/drawing/2014/main" id="{D36E7FC5-4BC6-F5D0-7A17-629407760B9C}"/>
              </a:ext>
            </a:extLst>
          </p:cNvPr>
          <p:cNvSpPr txBox="1"/>
          <p:nvPr/>
        </p:nvSpPr>
        <p:spPr>
          <a:xfrm>
            <a:off x="2711693" y="3726402"/>
            <a:ext cx="1358337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500 MB</a:t>
            </a:r>
          </a:p>
        </p:txBody>
      </p:sp>
      <p:sp>
        <p:nvSpPr>
          <p:cNvPr id="60" name="CaixaDeTexto 52">
            <a:extLst>
              <a:ext uri="{FF2B5EF4-FFF2-40B4-BE49-F238E27FC236}">
                <a16:creationId xmlns:a16="http://schemas.microsoft.com/office/drawing/2014/main" id="{0C91DB20-FC06-37B2-B2D7-CA64D131B050}"/>
              </a:ext>
            </a:extLst>
          </p:cNvPr>
          <p:cNvSpPr txBox="1"/>
          <p:nvPr/>
        </p:nvSpPr>
        <p:spPr>
          <a:xfrm>
            <a:off x="4070030" y="4133758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 GB</a:t>
            </a:r>
          </a:p>
        </p:txBody>
      </p:sp>
      <p:sp>
        <p:nvSpPr>
          <p:cNvPr id="61" name="Retângulo: Cantos Arredondados 60">
            <a:extLst>
              <a:ext uri="{FF2B5EF4-FFF2-40B4-BE49-F238E27FC236}">
                <a16:creationId xmlns:a16="http://schemas.microsoft.com/office/drawing/2014/main" id="{D50C92C9-778E-C4FB-B43A-59174A18563A}"/>
              </a:ext>
            </a:extLst>
          </p:cNvPr>
          <p:cNvSpPr/>
          <p:nvPr/>
        </p:nvSpPr>
        <p:spPr>
          <a:xfrm>
            <a:off x="917840" y="4126799"/>
            <a:ext cx="3152190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2" name="Retângulo: Cantos Arredondados 61">
            <a:extLst>
              <a:ext uri="{FF2B5EF4-FFF2-40B4-BE49-F238E27FC236}">
                <a16:creationId xmlns:a16="http://schemas.microsoft.com/office/drawing/2014/main" id="{3364A2E2-1F64-E2D3-FE8B-0DD0EE757123}"/>
              </a:ext>
            </a:extLst>
          </p:cNvPr>
          <p:cNvSpPr/>
          <p:nvPr/>
        </p:nvSpPr>
        <p:spPr>
          <a:xfrm>
            <a:off x="917841" y="2911476"/>
            <a:ext cx="521207" cy="373254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3" name="CaixaDeTexto 4">
            <a:extLst>
              <a:ext uri="{FF2B5EF4-FFF2-40B4-BE49-F238E27FC236}">
                <a16:creationId xmlns:a16="http://schemas.microsoft.com/office/drawing/2014/main" id="{1102C2F8-3DD4-CD67-F8A3-2478CDE1A6C8}"/>
              </a:ext>
            </a:extLst>
          </p:cNvPr>
          <p:cNvSpPr txBox="1"/>
          <p:nvPr/>
        </p:nvSpPr>
        <p:spPr>
          <a:xfrm>
            <a:off x="4909868" y="4552182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 GB</a:t>
            </a:r>
          </a:p>
        </p:txBody>
      </p:sp>
      <p:sp>
        <p:nvSpPr>
          <p:cNvPr id="64" name="Retângulo: Cantos Arredondados 63">
            <a:extLst>
              <a:ext uri="{FF2B5EF4-FFF2-40B4-BE49-F238E27FC236}">
                <a16:creationId xmlns:a16="http://schemas.microsoft.com/office/drawing/2014/main" id="{12678A44-4F7D-A474-312D-2AC6F8F2696B}"/>
              </a:ext>
            </a:extLst>
          </p:cNvPr>
          <p:cNvSpPr/>
          <p:nvPr/>
        </p:nvSpPr>
        <p:spPr>
          <a:xfrm>
            <a:off x="917840" y="4534911"/>
            <a:ext cx="3992028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5" name="CaixaDeTexto 6">
            <a:extLst>
              <a:ext uri="{FF2B5EF4-FFF2-40B4-BE49-F238E27FC236}">
                <a16:creationId xmlns:a16="http://schemas.microsoft.com/office/drawing/2014/main" id="{13D9F57A-FFB9-F956-D1D3-6A1B165677CC}"/>
              </a:ext>
            </a:extLst>
          </p:cNvPr>
          <p:cNvSpPr txBox="1"/>
          <p:nvPr/>
        </p:nvSpPr>
        <p:spPr>
          <a:xfrm>
            <a:off x="6109649" y="4939204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 GB</a:t>
            </a:r>
          </a:p>
        </p:txBody>
      </p:sp>
      <p:sp>
        <p:nvSpPr>
          <p:cNvPr id="66" name="Retângulo: Cantos Arredondados 65">
            <a:extLst>
              <a:ext uri="{FF2B5EF4-FFF2-40B4-BE49-F238E27FC236}">
                <a16:creationId xmlns:a16="http://schemas.microsoft.com/office/drawing/2014/main" id="{E47AD062-EC24-DC55-2021-9CB4DDEEDB8C}"/>
              </a:ext>
            </a:extLst>
          </p:cNvPr>
          <p:cNvSpPr/>
          <p:nvPr/>
        </p:nvSpPr>
        <p:spPr>
          <a:xfrm>
            <a:off x="917839" y="4933997"/>
            <a:ext cx="5191810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7" name="Retângulo: Cantos Arredondados 66">
            <a:extLst>
              <a:ext uri="{FF2B5EF4-FFF2-40B4-BE49-F238E27FC236}">
                <a16:creationId xmlns:a16="http://schemas.microsoft.com/office/drawing/2014/main" id="{0D3D3F43-B3D1-A8FD-B9D7-99BDE898BFAA}"/>
              </a:ext>
            </a:extLst>
          </p:cNvPr>
          <p:cNvSpPr/>
          <p:nvPr/>
        </p:nvSpPr>
        <p:spPr>
          <a:xfrm>
            <a:off x="917838" y="5333083"/>
            <a:ext cx="6580343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8" name="Retângulo: Cantos Arredondados 67">
            <a:extLst>
              <a:ext uri="{FF2B5EF4-FFF2-40B4-BE49-F238E27FC236}">
                <a16:creationId xmlns:a16="http://schemas.microsoft.com/office/drawing/2014/main" id="{71E839A3-EDFA-1BB0-D6DC-83101793A3B8}"/>
              </a:ext>
            </a:extLst>
          </p:cNvPr>
          <p:cNvSpPr/>
          <p:nvPr/>
        </p:nvSpPr>
        <p:spPr>
          <a:xfrm>
            <a:off x="917841" y="1722782"/>
            <a:ext cx="56982" cy="350174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9" name="CaixaDeTexto 47">
            <a:extLst>
              <a:ext uri="{FF2B5EF4-FFF2-40B4-BE49-F238E27FC236}">
                <a16:creationId xmlns:a16="http://schemas.microsoft.com/office/drawing/2014/main" id="{42C85304-4EBF-F4E4-8B40-8C1F16759E8E}"/>
              </a:ext>
            </a:extLst>
          </p:cNvPr>
          <p:cNvSpPr txBox="1"/>
          <p:nvPr/>
        </p:nvSpPr>
        <p:spPr>
          <a:xfrm>
            <a:off x="974506" y="1720434"/>
            <a:ext cx="1024602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 MB</a:t>
            </a:r>
          </a:p>
        </p:txBody>
      </p:sp>
      <p:sp>
        <p:nvSpPr>
          <p:cNvPr id="70" name="Retângulo: Cantos Arredondados 69">
            <a:extLst>
              <a:ext uri="{FF2B5EF4-FFF2-40B4-BE49-F238E27FC236}">
                <a16:creationId xmlns:a16="http://schemas.microsoft.com/office/drawing/2014/main" id="{8A5C742A-6913-D24C-ACA0-18D62CA18E50}"/>
              </a:ext>
            </a:extLst>
          </p:cNvPr>
          <p:cNvSpPr/>
          <p:nvPr/>
        </p:nvSpPr>
        <p:spPr>
          <a:xfrm>
            <a:off x="917837" y="5736961"/>
            <a:ext cx="8270706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1" name="Retângulo: Cantos Arredondados 70">
            <a:extLst>
              <a:ext uri="{FF2B5EF4-FFF2-40B4-BE49-F238E27FC236}">
                <a16:creationId xmlns:a16="http://schemas.microsoft.com/office/drawing/2014/main" id="{607C8825-B07D-9DED-7D6A-3AAA33191F19}"/>
              </a:ext>
            </a:extLst>
          </p:cNvPr>
          <p:cNvSpPr/>
          <p:nvPr/>
        </p:nvSpPr>
        <p:spPr>
          <a:xfrm>
            <a:off x="917836" y="6147694"/>
            <a:ext cx="9358884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2" name="CaixaDeTexto 6">
            <a:extLst>
              <a:ext uri="{FF2B5EF4-FFF2-40B4-BE49-F238E27FC236}">
                <a16:creationId xmlns:a16="http://schemas.microsoft.com/office/drawing/2014/main" id="{B1DC8B30-BE78-EF09-C95C-D547C3FEACB3}"/>
              </a:ext>
            </a:extLst>
          </p:cNvPr>
          <p:cNvSpPr txBox="1"/>
          <p:nvPr/>
        </p:nvSpPr>
        <p:spPr>
          <a:xfrm>
            <a:off x="7498179" y="5332259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10 GB</a:t>
            </a:r>
          </a:p>
        </p:txBody>
      </p:sp>
      <p:sp>
        <p:nvSpPr>
          <p:cNvPr id="73" name="CaixaDeTexto 6">
            <a:extLst>
              <a:ext uri="{FF2B5EF4-FFF2-40B4-BE49-F238E27FC236}">
                <a16:creationId xmlns:a16="http://schemas.microsoft.com/office/drawing/2014/main" id="{D846038E-B5F3-7EDB-B8D5-0714CC76FDD6}"/>
              </a:ext>
            </a:extLst>
          </p:cNvPr>
          <p:cNvSpPr txBox="1"/>
          <p:nvPr/>
        </p:nvSpPr>
        <p:spPr>
          <a:xfrm>
            <a:off x="9188543" y="5760495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50 GB</a:t>
            </a:r>
          </a:p>
        </p:txBody>
      </p:sp>
      <p:sp>
        <p:nvSpPr>
          <p:cNvPr id="74" name="CaixaDeTexto 6">
            <a:extLst>
              <a:ext uri="{FF2B5EF4-FFF2-40B4-BE49-F238E27FC236}">
                <a16:creationId xmlns:a16="http://schemas.microsoft.com/office/drawing/2014/main" id="{D7742A78-2822-C8F8-9D3C-D67E2B4FE164}"/>
              </a:ext>
            </a:extLst>
          </p:cNvPr>
          <p:cNvSpPr txBox="1"/>
          <p:nvPr/>
        </p:nvSpPr>
        <p:spPr>
          <a:xfrm>
            <a:off x="10276720" y="6152901"/>
            <a:ext cx="1003459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100 GB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1659306A-4602-D4DE-E0D7-06693DA48326}"/>
              </a:ext>
            </a:extLst>
          </p:cNvPr>
          <p:cNvSpPr/>
          <p:nvPr/>
        </p:nvSpPr>
        <p:spPr>
          <a:xfrm>
            <a:off x="6610120" y="1581067"/>
            <a:ext cx="3666600" cy="18479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DESTACAR NOVAS FRANQUIAS DE </a:t>
            </a:r>
          </a:p>
          <a:p>
            <a:pPr algn="ctr"/>
            <a:r>
              <a:rPr lang="pt-BR" dirty="0"/>
              <a:t>5MB</a:t>
            </a:r>
          </a:p>
          <a:p>
            <a:pPr algn="ctr"/>
            <a:r>
              <a:rPr lang="pt-BR" dirty="0"/>
              <a:t>10GB</a:t>
            </a:r>
          </a:p>
          <a:p>
            <a:pPr algn="ctr"/>
            <a:r>
              <a:rPr lang="pt-BR" dirty="0"/>
              <a:t>50GB</a:t>
            </a:r>
          </a:p>
          <a:p>
            <a:pPr algn="ctr"/>
            <a:r>
              <a:rPr lang="pt-BR" dirty="0"/>
              <a:t>100GB</a:t>
            </a:r>
          </a:p>
        </p:txBody>
      </p:sp>
    </p:spTree>
    <p:extLst>
      <p:ext uri="{BB962C8B-B14F-4D97-AF65-F5344CB8AC3E}">
        <p14:creationId xmlns:p14="http://schemas.microsoft.com/office/powerpoint/2010/main" val="3009874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5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5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7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3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5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3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35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65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5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9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4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3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55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4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25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25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750"/>
                            </p:stCondLst>
                            <p:childTnLst>
                              <p:par>
                                <p:cTn id="6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25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0"/>
                            </p:stCondLst>
                            <p:childTnLst>
                              <p:par>
                                <p:cTn id="7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550"/>
                            </p:stCondLst>
                            <p:childTnLst>
                              <p:par>
                                <p:cTn id="7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800"/>
                            </p:stCondLst>
                            <p:childTnLst>
                              <p:par>
                                <p:cTn id="7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6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400"/>
                            </p:stCondLst>
                            <p:childTnLst>
                              <p:par>
                                <p:cTn id="8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25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6650"/>
                            </p:stCondLst>
                            <p:childTnLst>
                              <p:par>
                                <p:cTn id="8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6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7250"/>
                            </p:stCondLst>
                            <p:childTnLst>
                              <p:par>
                                <p:cTn id="9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25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6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8100"/>
                            </p:stCondLst>
                            <p:childTnLst>
                              <p:par>
                                <p:cTn id="9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25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8350"/>
                            </p:stCondLst>
                            <p:childTnLst>
                              <p:par>
                                <p:cTn id="10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6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950"/>
                            </p:stCondLst>
                            <p:childTnLst>
                              <p:par>
                                <p:cTn id="10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25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0" grpId="0" animBg="1"/>
      <p:bldP spid="51" grpId="0" animBg="1"/>
      <p:bldP spid="52" grpId="0" animBg="1"/>
      <p:bldP spid="53" grpId="0" animBg="1"/>
      <p:bldP spid="54" grpId="0" animBg="1"/>
      <p:bldP spid="55" grpId="0"/>
      <p:bldP spid="56" grpId="0"/>
      <p:bldP spid="57" grpId="0"/>
      <p:bldP spid="58" grpId="0"/>
      <p:bldP spid="59" grpId="0"/>
      <p:bldP spid="60" grpId="0"/>
      <p:bldP spid="61" grpId="0" animBg="1"/>
      <p:bldP spid="62" grpId="0" animBg="1"/>
      <p:bldP spid="63" grpId="0"/>
      <p:bldP spid="64" grpId="0" animBg="1"/>
      <p:bldP spid="65" grpId="0"/>
      <p:bldP spid="66" grpId="0" animBg="1"/>
      <p:bldP spid="67" grpId="0" animBg="1"/>
      <p:bldP spid="68" grpId="0" animBg="1"/>
      <p:bldP spid="69" grpId="0"/>
      <p:bldP spid="70" grpId="0" animBg="1"/>
      <p:bldP spid="71" grpId="0" animBg="1"/>
      <p:bldP spid="72" grpId="0"/>
      <p:bldP spid="73" grpId="0"/>
      <p:bldP spid="7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8F3C99-0FD6-DBF4-CAF6-358266F037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F827BF5D-33A8-84E5-83BC-870AB1F346ED}"/>
              </a:ext>
            </a:extLst>
          </p:cNvPr>
          <p:cNvSpPr txBox="1"/>
          <p:nvPr/>
        </p:nvSpPr>
        <p:spPr>
          <a:xfrm>
            <a:off x="2824516" y="4179798"/>
            <a:ext cx="654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1241847" rtl="0" eaLnBrk="1" fontAlgn="auto" latinLnBrk="0" hangingPunct="1">
              <a:lnSpc>
                <a:spcPct val="100000"/>
              </a:lnSpc>
              <a:spcBef>
                <a:spcPts val="122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Todos os planos possuem Opera 360 incluso.​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26BDAE27-4755-6A21-9D97-F96AF7AA6891}"/>
              </a:ext>
            </a:extLst>
          </p:cNvPr>
          <p:cNvSpPr txBox="1"/>
          <p:nvPr/>
        </p:nvSpPr>
        <p:spPr>
          <a:xfrm>
            <a:off x="3500285" y="4641463"/>
            <a:ext cx="50341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75000"/>
                  </a:schemeClr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Consulte os valores na tabela de preços vigente.</a:t>
            </a:r>
            <a:endParaRPr lang="pt-BR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133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A0DF4-35A1-EA43-183D-256D2E9985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2E8E143E-803A-09E2-2208-ACC26F9846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3444145" y="1980226"/>
            <a:ext cx="5236310" cy="3880931"/>
          </a:xfrm>
          <a:prstGeom prst="rect">
            <a:avLst/>
          </a:prstGeom>
        </p:spPr>
      </p:pic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7D45DBA8-BBB7-FFE2-3BC9-6133AF25F186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1855817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132763-9F45-5870-4E5C-243B39E741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EA7EE121-0688-D552-6ABE-749EE23FE08E}"/>
              </a:ext>
            </a:extLst>
          </p:cNvPr>
          <p:cNvSpPr txBox="1"/>
          <p:nvPr/>
        </p:nvSpPr>
        <p:spPr>
          <a:xfrm>
            <a:off x="662713" y="2101751"/>
            <a:ext cx="5864212" cy="8617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Vamos explorar todos os ambientes disponíveis sinalizados com o ícone: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64CD7F16-9838-C26E-3D32-7B3EC8618E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798863" y="2016905"/>
            <a:ext cx="5072343" cy="3759406"/>
          </a:xfrm>
          <a:prstGeom prst="rect">
            <a:avLst/>
          </a:prstGeom>
        </p:spPr>
      </p:pic>
      <p:sp>
        <p:nvSpPr>
          <p:cNvPr id="11" name="Google Shape;1343;p72">
            <a:extLst>
              <a:ext uri="{FF2B5EF4-FFF2-40B4-BE49-F238E27FC236}">
                <a16:creationId xmlns:a16="http://schemas.microsoft.com/office/drawing/2014/main" id="{EE367256-821F-05AA-B5B5-67BF819DAEEF}"/>
              </a:ext>
            </a:extLst>
          </p:cNvPr>
          <p:cNvSpPr txBox="1"/>
          <p:nvPr/>
        </p:nvSpPr>
        <p:spPr>
          <a:xfrm>
            <a:off x="662713" y="3719693"/>
            <a:ext cx="5864212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Ambientes disponíveis na cidade:</a:t>
            </a: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12D8EEC1-B7FB-3946-3645-4F3951E8A328}"/>
              </a:ext>
            </a:extLst>
          </p:cNvPr>
          <p:cNvGrpSpPr/>
          <p:nvPr/>
        </p:nvGrpSpPr>
        <p:grpSpPr>
          <a:xfrm>
            <a:off x="769281" y="2892676"/>
            <a:ext cx="539429" cy="750795"/>
            <a:chOff x="564543" y="3767967"/>
            <a:chExt cx="322533" cy="448912"/>
          </a:xfrm>
        </p:grpSpPr>
        <p:sp>
          <p:nvSpPr>
            <p:cNvPr id="16" name="Forma Livre: Forma 15">
              <a:extLst>
                <a:ext uri="{FF2B5EF4-FFF2-40B4-BE49-F238E27FC236}">
                  <a16:creationId xmlns:a16="http://schemas.microsoft.com/office/drawing/2014/main" id="{AC73F5FC-9052-F6F8-1413-6EB5E54A8F2C}"/>
                </a:ext>
              </a:extLst>
            </p:cNvPr>
            <p:cNvSpPr/>
            <p:nvPr/>
          </p:nvSpPr>
          <p:spPr>
            <a:xfrm>
              <a:off x="564543" y="3767967"/>
              <a:ext cx="322533" cy="448912"/>
            </a:xfrm>
            <a:custGeom>
              <a:avLst/>
              <a:gdLst>
                <a:gd name="connsiteX0" fmla="*/ 156403 w 322533"/>
                <a:gd name="connsiteY0" fmla="*/ 72 h 448912"/>
                <a:gd name="connsiteX1" fmla="*/ 269 w 322533"/>
                <a:gd name="connsiteY1" fmla="*/ 151852 h 448912"/>
                <a:gd name="connsiteX2" fmla="*/ 80483 w 322533"/>
                <a:gd name="connsiteY2" fmla="*/ 300934 h 448912"/>
                <a:gd name="connsiteX3" fmla="*/ 144568 w 322533"/>
                <a:gd name="connsiteY3" fmla="*/ 414693 h 448912"/>
                <a:gd name="connsiteX4" fmla="*/ 144568 w 322533"/>
                <a:gd name="connsiteY4" fmla="*/ 432232 h 448912"/>
                <a:gd name="connsiteX5" fmla="*/ 161248 w 322533"/>
                <a:gd name="connsiteY5" fmla="*/ 448912 h 448912"/>
                <a:gd name="connsiteX6" fmla="*/ 177929 w 322533"/>
                <a:gd name="connsiteY6" fmla="*/ 432232 h 448912"/>
                <a:gd name="connsiteX7" fmla="*/ 177929 w 322533"/>
                <a:gd name="connsiteY7" fmla="*/ 413405 h 448912"/>
                <a:gd name="connsiteX8" fmla="*/ 242075 w 322533"/>
                <a:gd name="connsiteY8" fmla="*/ 300934 h 448912"/>
                <a:gd name="connsiteX9" fmla="*/ 322534 w 322533"/>
                <a:gd name="connsiteY9" fmla="*/ 161358 h 448912"/>
                <a:gd name="connsiteX10" fmla="*/ 156403 w 322533"/>
                <a:gd name="connsiteY10" fmla="*/ 72 h 448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533" h="448912">
                  <a:moveTo>
                    <a:pt x="156403" y="72"/>
                  </a:moveTo>
                  <a:cubicBezTo>
                    <a:pt x="73492" y="2525"/>
                    <a:pt x="4991" y="69063"/>
                    <a:pt x="269" y="151852"/>
                  </a:cubicBezTo>
                  <a:cubicBezTo>
                    <a:pt x="-3349" y="215386"/>
                    <a:pt x="29828" y="271560"/>
                    <a:pt x="80483" y="300934"/>
                  </a:cubicBezTo>
                  <a:cubicBezTo>
                    <a:pt x="120712" y="324299"/>
                    <a:pt x="144568" y="368147"/>
                    <a:pt x="144568" y="414693"/>
                  </a:cubicBezTo>
                  <a:lnTo>
                    <a:pt x="144568" y="432232"/>
                  </a:lnTo>
                  <a:cubicBezTo>
                    <a:pt x="144568" y="441431"/>
                    <a:pt x="152049" y="448912"/>
                    <a:pt x="161248" y="448912"/>
                  </a:cubicBezTo>
                  <a:cubicBezTo>
                    <a:pt x="170447" y="448912"/>
                    <a:pt x="177929" y="441431"/>
                    <a:pt x="177929" y="432232"/>
                  </a:cubicBezTo>
                  <a:lnTo>
                    <a:pt x="177929" y="413405"/>
                  </a:lnTo>
                  <a:cubicBezTo>
                    <a:pt x="177929" y="367227"/>
                    <a:pt x="202091" y="324115"/>
                    <a:pt x="242075" y="300934"/>
                  </a:cubicBezTo>
                  <a:cubicBezTo>
                    <a:pt x="290154" y="273031"/>
                    <a:pt x="322534" y="220966"/>
                    <a:pt x="322534" y="161358"/>
                  </a:cubicBezTo>
                  <a:cubicBezTo>
                    <a:pt x="322595" y="70596"/>
                    <a:pt x="247717" y="-2626"/>
                    <a:pt x="156403" y="72"/>
                  </a:cubicBezTo>
                  <a:close/>
                </a:path>
              </a:pathLst>
            </a:custGeom>
            <a:solidFill>
              <a:srgbClr val="FFFFFF"/>
            </a:solidFill>
            <a:ln w="1905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17" name="Forma Livre: Forma 16">
              <a:extLst>
                <a:ext uri="{FF2B5EF4-FFF2-40B4-BE49-F238E27FC236}">
                  <a16:creationId xmlns:a16="http://schemas.microsoft.com/office/drawing/2014/main" id="{86413331-51D6-1791-210F-E1F04A4E68DD}"/>
                </a:ext>
              </a:extLst>
            </p:cNvPr>
            <p:cNvSpPr/>
            <p:nvPr/>
          </p:nvSpPr>
          <p:spPr>
            <a:xfrm>
              <a:off x="609254" y="3813911"/>
              <a:ext cx="233257" cy="233337"/>
            </a:xfrm>
            <a:custGeom>
              <a:avLst/>
              <a:gdLst>
                <a:gd name="connsiteX0" fmla="*/ 113904 w 227868"/>
                <a:gd name="connsiteY0" fmla="*/ 12265 h 227946"/>
                <a:gd name="connsiteX1" fmla="*/ 214170 w 227868"/>
                <a:gd name="connsiteY1" fmla="*/ 131175 h 227946"/>
                <a:gd name="connsiteX2" fmla="*/ 131136 w 227868"/>
                <a:gd name="connsiteY2" fmla="*/ 214209 h 227946"/>
                <a:gd name="connsiteX3" fmla="*/ 113904 w 227868"/>
                <a:gd name="connsiteY3" fmla="*/ 215620 h 227946"/>
                <a:gd name="connsiteX4" fmla="*/ 13637 w 227868"/>
                <a:gd name="connsiteY4" fmla="*/ 96710 h 227946"/>
                <a:gd name="connsiteX5" fmla="*/ 96671 w 227868"/>
                <a:gd name="connsiteY5" fmla="*/ 13676 h 227946"/>
                <a:gd name="connsiteX6" fmla="*/ 113904 w 227868"/>
                <a:gd name="connsiteY6" fmla="*/ 12265 h 227946"/>
                <a:gd name="connsiteX7" fmla="*/ 113904 w 227868"/>
                <a:gd name="connsiteY7" fmla="*/ 0 h 227946"/>
                <a:gd name="connsiteX8" fmla="*/ 113904 w 227868"/>
                <a:gd name="connsiteY8" fmla="*/ 0 h 227946"/>
                <a:gd name="connsiteX9" fmla="*/ 94709 w 227868"/>
                <a:gd name="connsiteY9" fmla="*/ 1594 h 227946"/>
                <a:gd name="connsiteX10" fmla="*/ 1556 w 227868"/>
                <a:gd name="connsiteY10" fmla="*/ 94748 h 227946"/>
                <a:gd name="connsiteX11" fmla="*/ 27067 w 227868"/>
                <a:gd name="connsiteY11" fmla="*/ 187717 h 227946"/>
                <a:gd name="connsiteX12" fmla="*/ 113965 w 227868"/>
                <a:gd name="connsiteY12" fmla="*/ 227946 h 227946"/>
                <a:gd name="connsiteX13" fmla="*/ 133160 w 227868"/>
                <a:gd name="connsiteY13" fmla="*/ 226352 h 227946"/>
                <a:gd name="connsiteX14" fmla="*/ 226313 w 227868"/>
                <a:gd name="connsiteY14" fmla="*/ 133199 h 227946"/>
                <a:gd name="connsiteX15" fmla="*/ 200801 w 227868"/>
                <a:gd name="connsiteY15" fmla="*/ 40229 h 227946"/>
                <a:gd name="connsiteX16" fmla="*/ 113904 w 227868"/>
                <a:gd name="connsiteY16" fmla="*/ 0 h 227946"/>
                <a:gd name="connsiteX17" fmla="*/ 113904 w 227868"/>
                <a:gd name="connsiteY17" fmla="*/ 0 h 227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7868" h="227946">
                  <a:moveTo>
                    <a:pt x="113904" y="12265"/>
                  </a:moveTo>
                  <a:cubicBezTo>
                    <a:pt x="175719" y="12265"/>
                    <a:pt x="224657" y="67397"/>
                    <a:pt x="214170" y="131175"/>
                  </a:cubicBezTo>
                  <a:cubicBezTo>
                    <a:pt x="207241" y="173305"/>
                    <a:pt x="173266" y="207341"/>
                    <a:pt x="131136" y="214209"/>
                  </a:cubicBezTo>
                  <a:cubicBezTo>
                    <a:pt x="125310" y="215191"/>
                    <a:pt x="119545" y="215620"/>
                    <a:pt x="113904" y="215620"/>
                  </a:cubicBezTo>
                  <a:cubicBezTo>
                    <a:pt x="52088" y="215620"/>
                    <a:pt x="3150" y="160488"/>
                    <a:pt x="13637" y="96710"/>
                  </a:cubicBezTo>
                  <a:cubicBezTo>
                    <a:pt x="20566" y="54580"/>
                    <a:pt x="54541" y="20544"/>
                    <a:pt x="96671" y="13676"/>
                  </a:cubicBezTo>
                  <a:cubicBezTo>
                    <a:pt x="102497" y="12694"/>
                    <a:pt x="108262" y="12265"/>
                    <a:pt x="113904" y="12265"/>
                  </a:cubicBezTo>
                  <a:moveTo>
                    <a:pt x="113904" y="0"/>
                  </a:moveTo>
                  <a:lnTo>
                    <a:pt x="113904" y="0"/>
                  </a:lnTo>
                  <a:cubicBezTo>
                    <a:pt x="107526" y="0"/>
                    <a:pt x="101087" y="552"/>
                    <a:pt x="94709" y="1594"/>
                  </a:cubicBezTo>
                  <a:cubicBezTo>
                    <a:pt x="47611" y="9321"/>
                    <a:pt x="9283" y="47650"/>
                    <a:pt x="1556" y="94748"/>
                  </a:cubicBezTo>
                  <a:cubicBezTo>
                    <a:pt x="-3964" y="128293"/>
                    <a:pt x="5358" y="162144"/>
                    <a:pt x="27067" y="187717"/>
                  </a:cubicBezTo>
                  <a:cubicBezTo>
                    <a:pt x="48776" y="213290"/>
                    <a:pt x="80481" y="227946"/>
                    <a:pt x="113965" y="227946"/>
                  </a:cubicBezTo>
                  <a:cubicBezTo>
                    <a:pt x="120343" y="227946"/>
                    <a:pt x="126782" y="227394"/>
                    <a:pt x="133160" y="226352"/>
                  </a:cubicBezTo>
                  <a:cubicBezTo>
                    <a:pt x="180257" y="218625"/>
                    <a:pt x="218586" y="180297"/>
                    <a:pt x="226313" y="133199"/>
                  </a:cubicBezTo>
                  <a:cubicBezTo>
                    <a:pt x="231832" y="99654"/>
                    <a:pt x="222511" y="65802"/>
                    <a:pt x="200801" y="40229"/>
                  </a:cubicBezTo>
                  <a:cubicBezTo>
                    <a:pt x="179092" y="14657"/>
                    <a:pt x="147448" y="0"/>
                    <a:pt x="113904" y="0"/>
                  </a:cubicBezTo>
                  <a:lnTo>
                    <a:pt x="113904" y="0"/>
                  </a:lnTo>
                  <a:close/>
                </a:path>
              </a:pathLst>
            </a:custGeom>
            <a:solidFill>
              <a:schemeClr val="tx1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29" name="Gráfico 20">
            <a:extLst>
              <a:ext uri="{FF2B5EF4-FFF2-40B4-BE49-F238E27FC236}">
                <a16:creationId xmlns:a16="http://schemas.microsoft.com/office/drawing/2014/main" id="{2F036CE1-2635-0A3A-FB7E-05E0C7769F02}"/>
              </a:ext>
            </a:extLst>
          </p:cNvPr>
          <p:cNvGrpSpPr/>
          <p:nvPr/>
        </p:nvGrpSpPr>
        <p:grpSpPr>
          <a:xfrm>
            <a:off x="1536043" y="4298655"/>
            <a:ext cx="577595" cy="577596"/>
            <a:chOff x="1536043" y="4298655"/>
            <a:chExt cx="577595" cy="577596"/>
          </a:xfrm>
        </p:grpSpPr>
        <p:sp>
          <p:nvSpPr>
            <p:cNvPr id="30" name="Forma Livre: Forma 29">
              <a:extLst>
                <a:ext uri="{FF2B5EF4-FFF2-40B4-BE49-F238E27FC236}">
                  <a16:creationId xmlns:a16="http://schemas.microsoft.com/office/drawing/2014/main" id="{3C88129A-20E2-F259-748C-6D3DBCEBE3F6}"/>
                </a:ext>
              </a:extLst>
            </p:cNvPr>
            <p:cNvSpPr/>
            <p:nvPr/>
          </p:nvSpPr>
          <p:spPr>
            <a:xfrm>
              <a:off x="153604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31" name="Gráfico 20">
              <a:extLst>
                <a:ext uri="{FF2B5EF4-FFF2-40B4-BE49-F238E27FC236}">
                  <a16:creationId xmlns:a16="http://schemas.microsoft.com/office/drawing/2014/main" id="{37E317C7-DD79-5D39-06B3-8AD7F8855E3D}"/>
                </a:ext>
              </a:extLst>
            </p:cNvPr>
            <p:cNvGrpSpPr/>
            <p:nvPr/>
          </p:nvGrpSpPr>
          <p:grpSpPr>
            <a:xfrm>
              <a:off x="1639910" y="4411265"/>
              <a:ext cx="369924" cy="352209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32" name="Forma Livre: Forma 31">
                <a:extLst>
                  <a:ext uri="{FF2B5EF4-FFF2-40B4-BE49-F238E27FC236}">
                    <a16:creationId xmlns:a16="http://schemas.microsoft.com/office/drawing/2014/main" id="{E83E0C94-CC8A-4D68-4698-6D98E4362F7F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3" name="Forma Livre: Forma 32">
                <a:extLst>
                  <a:ext uri="{FF2B5EF4-FFF2-40B4-BE49-F238E27FC236}">
                    <a16:creationId xmlns:a16="http://schemas.microsoft.com/office/drawing/2014/main" id="{E8834037-0999-E048-E8A6-81FD3785A545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4" name="Gráfico 20">
            <a:extLst>
              <a:ext uri="{FF2B5EF4-FFF2-40B4-BE49-F238E27FC236}">
                <a16:creationId xmlns:a16="http://schemas.microsoft.com/office/drawing/2014/main" id="{B3954CA0-B101-F923-EB3C-8C2449648BDB}"/>
              </a:ext>
            </a:extLst>
          </p:cNvPr>
          <p:cNvGrpSpPr/>
          <p:nvPr/>
        </p:nvGrpSpPr>
        <p:grpSpPr>
          <a:xfrm>
            <a:off x="3807756" y="4298655"/>
            <a:ext cx="577595" cy="577596"/>
            <a:chOff x="3807756" y="4298655"/>
            <a:chExt cx="577595" cy="577596"/>
          </a:xfrm>
        </p:grpSpPr>
        <p:sp>
          <p:nvSpPr>
            <p:cNvPr id="35" name="Forma Livre: Forma 34">
              <a:extLst>
                <a:ext uri="{FF2B5EF4-FFF2-40B4-BE49-F238E27FC236}">
                  <a16:creationId xmlns:a16="http://schemas.microsoft.com/office/drawing/2014/main" id="{6D668DB2-7434-5A99-FEF5-5AFCB72E437E}"/>
                </a:ext>
              </a:extLst>
            </p:cNvPr>
            <p:cNvSpPr/>
            <p:nvPr/>
          </p:nvSpPr>
          <p:spPr>
            <a:xfrm>
              <a:off x="3902815" y="4444863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36" name="Forma Livre: Forma 35">
              <a:extLst>
                <a:ext uri="{FF2B5EF4-FFF2-40B4-BE49-F238E27FC236}">
                  <a16:creationId xmlns:a16="http://schemas.microsoft.com/office/drawing/2014/main" id="{AA9E68A7-67D8-8450-A4EE-C34B36849916}"/>
                </a:ext>
              </a:extLst>
            </p:cNvPr>
            <p:cNvSpPr/>
            <p:nvPr/>
          </p:nvSpPr>
          <p:spPr>
            <a:xfrm>
              <a:off x="3807756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37" name="Gráfico 20">
            <a:extLst>
              <a:ext uri="{FF2B5EF4-FFF2-40B4-BE49-F238E27FC236}">
                <a16:creationId xmlns:a16="http://schemas.microsoft.com/office/drawing/2014/main" id="{E553ACBF-7862-8EA0-5F14-906C49D9B9B1}"/>
              </a:ext>
            </a:extLst>
          </p:cNvPr>
          <p:cNvGrpSpPr/>
          <p:nvPr/>
        </p:nvGrpSpPr>
        <p:grpSpPr>
          <a:xfrm>
            <a:off x="778806" y="4298655"/>
            <a:ext cx="577596" cy="577596"/>
            <a:chOff x="778806" y="4298655"/>
            <a:chExt cx="577596" cy="577596"/>
          </a:xfrm>
        </p:grpSpPr>
        <p:sp>
          <p:nvSpPr>
            <p:cNvPr id="38" name="Forma Livre: Forma 37">
              <a:extLst>
                <a:ext uri="{FF2B5EF4-FFF2-40B4-BE49-F238E27FC236}">
                  <a16:creationId xmlns:a16="http://schemas.microsoft.com/office/drawing/2014/main" id="{DB80305D-A420-3E40-4636-039AE282A390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39" name="Gráfico 20">
              <a:extLst>
                <a:ext uri="{FF2B5EF4-FFF2-40B4-BE49-F238E27FC236}">
                  <a16:creationId xmlns:a16="http://schemas.microsoft.com/office/drawing/2014/main" id="{277B3156-F674-6A51-0F7B-1CA9B27E5119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solidFill>
              <a:srgbClr val="1F222A"/>
            </a:solidFill>
          </p:grpSpPr>
          <p:sp>
            <p:nvSpPr>
              <p:cNvPr id="40" name="Forma Livre: Forma 39">
                <a:extLst>
                  <a:ext uri="{FF2B5EF4-FFF2-40B4-BE49-F238E27FC236}">
                    <a16:creationId xmlns:a16="http://schemas.microsoft.com/office/drawing/2014/main" id="{E080F780-E9BB-CBF9-67BB-A97E811F4190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1" name="Forma Livre: Forma 40">
                <a:extLst>
                  <a:ext uri="{FF2B5EF4-FFF2-40B4-BE49-F238E27FC236}">
                    <a16:creationId xmlns:a16="http://schemas.microsoft.com/office/drawing/2014/main" id="{09732D26-B88F-5125-3B22-DDE8093C1AD7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42" name="Gráfico 20">
            <a:extLst>
              <a:ext uri="{FF2B5EF4-FFF2-40B4-BE49-F238E27FC236}">
                <a16:creationId xmlns:a16="http://schemas.microsoft.com/office/drawing/2014/main" id="{E4558AB6-8230-B2E2-2C64-403EE6013FD0}"/>
              </a:ext>
            </a:extLst>
          </p:cNvPr>
          <p:cNvGrpSpPr/>
          <p:nvPr/>
        </p:nvGrpSpPr>
        <p:grpSpPr>
          <a:xfrm>
            <a:off x="3050518" y="4298655"/>
            <a:ext cx="577595" cy="577596"/>
            <a:chOff x="3050518" y="4298655"/>
            <a:chExt cx="577595" cy="577596"/>
          </a:xfrm>
        </p:grpSpPr>
        <p:grpSp>
          <p:nvGrpSpPr>
            <p:cNvPr id="43" name="Gráfico 20">
              <a:extLst>
                <a:ext uri="{FF2B5EF4-FFF2-40B4-BE49-F238E27FC236}">
                  <a16:creationId xmlns:a16="http://schemas.microsoft.com/office/drawing/2014/main" id="{ACA0D1AA-D424-79F6-3186-056EEAB7595B}"/>
                </a:ext>
              </a:extLst>
            </p:cNvPr>
            <p:cNvGrpSpPr/>
            <p:nvPr/>
          </p:nvGrpSpPr>
          <p:grpSpPr>
            <a:xfrm>
              <a:off x="3177201" y="4427814"/>
              <a:ext cx="324135" cy="319373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44" name="Forma Livre: Forma 43">
                <a:extLst>
                  <a:ext uri="{FF2B5EF4-FFF2-40B4-BE49-F238E27FC236}">
                    <a16:creationId xmlns:a16="http://schemas.microsoft.com/office/drawing/2014/main" id="{D1ABF8AA-E928-AD90-0EF3-8741F10EE7B9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5" name="Forma Livre: Forma 44">
                <a:extLst>
                  <a:ext uri="{FF2B5EF4-FFF2-40B4-BE49-F238E27FC236}">
                    <a16:creationId xmlns:a16="http://schemas.microsoft.com/office/drawing/2014/main" id="{FEFAB0E6-F5D2-418A-8771-88FA67102B1F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46" name="Forma Livre: Forma 45">
              <a:extLst>
                <a:ext uri="{FF2B5EF4-FFF2-40B4-BE49-F238E27FC236}">
                  <a16:creationId xmlns:a16="http://schemas.microsoft.com/office/drawing/2014/main" id="{FD42B6BE-6EB9-1B97-F155-686BEBB26E30}"/>
                </a:ext>
              </a:extLst>
            </p:cNvPr>
            <p:cNvSpPr/>
            <p:nvPr/>
          </p:nvSpPr>
          <p:spPr>
            <a:xfrm>
              <a:off x="3050518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47" name="Gráfico 20">
            <a:extLst>
              <a:ext uri="{FF2B5EF4-FFF2-40B4-BE49-F238E27FC236}">
                <a16:creationId xmlns:a16="http://schemas.microsoft.com/office/drawing/2014/main" id="{9976F5AE-9BD4-85D6-D2A9-F54F6DE654C3}"/>
              </a:ext>
            </a:extLst>
          </p:cNvPr>
          <p:cNvGrpSpPr/>
          <p:nvPr/>
        </p:nvGrpSpPr>
        <p:grpSpPr>
          <a:xfrm>
            <a:off x="4564993" y="4298655"/>
            <a:ext cx="577595" cy="577596"/>
            <a:chOff x="4564993" y="4298655"/>
            <a:chExt cx="577595" cy="577596"/>
          </a:xfrm>
        </p:grpSpPr>
        <p:grpSp>
          <p:nvGrpSpPr>
            <p:cNvPr id="48" name="Gráfico 20">
              <a:extLst>
                <a:ext uri="{FF2B5EF4-FFF2-40B4-BE49-F238E27FC236}">
                  <a16:creationId xmlns:a16="http://schemas.microsoft.com/office/drawing/2014/main" id="{03CBAF37-D10C-98FD-9A62-6F4291691CD2}"/>
                </a:ext>
              </a:extLst>
            </p:cNvPr>
            <p:cNvGrpSpPr/>
            <p:nvPr/>
          </p:nvGrpSpPr>
          <p:grpSpPr>
            <a:xfrm>
              <a:off x="4713773" y="4386189"/>
              <a:ext cx="280034" cy="402526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49" name="Forma Livre: Forma 48">
                <a:extLst>
                  <a:ext uri="{FF2B5EF4-FFF2-40B4-BE49-F238E27FC236}">
                    <a16:creationId xmlns:a16="http://schemas.microsoft.com/office/drawing/2014/main" id="{CA4B9049-3F16-79E2-0DA9-E3D1B3CBB733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0" name="Forma Livre: Forma 49">
                <a:extLst>
                  <a:ext uri="{FF2B5EF4-FFF2-40B4-BE49-F238E27FC236}">
                    <a16:creationId xmlns:a16="http://schemas.microsoft.com/office/drawing/2014/main" id="{A18B8DD6-5311-AD94-3771-5F86A757CF50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1" name="Forma Livre: Forma 50">
                <a:extLst>
                  <a:ext uri="{FF2B5EF4-FFF2-40B4-BE49-F238E27FC236}">
                    <a16:creationId xmlns:a16="http://schemas.microsoft.com/office/drawing/2014/main" id="{B7951768-5824-5036-90C3-A4D080DC7AED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2" name="Forma Livre: Forma 51">
                <a:extLst>
                  <a:ext uri="{FF2B5EF4-FFF2-40B4-BE49-F238E27FC236}">
                    <a16:creationId xmlns:a16="http://schemas.microsoft.com/office/drawing/2014/main" id="{9E33A245-426D-4095-2F25-6B7898B3F47A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53" name="Forma Livre: Forma 52">
              <a:extLst>
                <a:ext uri="{FF2B5EF4-FFF2-40B4-BE49-F238E27FC236}">
                  <a16:creationId xmlns:a16="http://schemas.microsoft.com/office/drawing/2014/main" id="{F90CF28F-9CE4-734F-DB34-1AF956D831BB}"/>
                </a:ext>
              </a:extLst>
            </p:cNvPr>
            <p:cNvSpPr/>
            <p:nvPr/>
          </p:nvSpPr>
          <p:spPr>
            <a:xfrm>
              <a:off x="456499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60" name="Agrupar 59">
            <a:extLst>
              <a:ext uri="{FF2B5EF4-FFF2-40B4-BE49-F238E27FC236}">
                <a16:creationId xmlns:a16="http://schemas.microsoft.com/office/drawing/2014/main" id="{AE5C7A0D-B290-F596-9B22-6A657346CEFF}"/>
              </a:ext>
            </a:extLst>
          </p:cNvPr>
          <p:cNvGrpSpPr/>
          <p:nvPr/>
        </p:nvGrpSpPr>
        <p:grpSpPr>
          <a:xfrm>
            <a:off x="2293281" y="4298655"/>
            <a:ext cx="577595" cy="577596"/>
            <a:chOff x="2293281" y="4298655"/>
            <a:chExt cx="577595" cy="577596"/>
          </a:xfrm>
        </p:grpSpPr>
        <p:sp>
          <p:nvSpPr>
            <p:cNvPr id="24" name="Forma Livre: Forma 23">
              <a:extLst>
                <a:ext uri="{FF2B5EF4-FFF2-40B4-BE49-F238E27FC236}">
                  <a16:creationId xmlns:a16="http://schemas.microsoft.com/office/drawing/2014/main" id="{C07544AA-F392-1AD1-78A5-A29C6BBCB9FF}"/>
                </a:ext>
              </a:extLst>
            </p:cNvPr>
            <p:cNvSpPr/>
            <p:nvPr/>
          </p:nvSpPr>
          <p:spPr>
            <a:xfrm>
              <a:off x="2293281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55" name="Gráfico 54" descr="Táxi com preenchimento sólido">
              <a:extLst>
                <a:ext uri="{FF2B5EF4-FFF2-40B4-BE49-F238E27FC236}">
                  <a16:creationId xmlns:a16="http://schemas.microsoft.com/office/drawing/2014/main" id="{CA97E6EC-A1C3-627C-BC7F-2CD44041E89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327998" y="4316440"/>
              <a:ext cx="508160" cy="508160"/>
            </a:xfrm>
            <a:prstGeom prst="rect">
              <a:avLst/>
            </a:prstGeom>
          </p:spPr>
        </p:pic>
      </p:grp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9E64315C-2205-E0D9-FF59-C8A8FB4F7332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30541183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75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50"/>
                            </p:stCondLst>
                            <p:childTnLst>
                              <p:par>
                                <p:cTn id="3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750"/>
                            </p:stCondLst>
                            <p:childTnLst>
                              <p:par>
                                <p:cTn id="4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25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750"/>
                            </p:stCondLst>
                            <p:childTnLst>
                              <p:par>
                                <p:cTn id="5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6A8021-DE90-70EE-FCE0-EFD47C3103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434;p77">
            <a:extLst>
              <a:ext uri="{FF2B5EF4-FFF2-40B4-BE49-F238E27FC236}">
                <a16:creationId xmlns:a16="http://schemas.microsoft.com/office/drawing/2014/main" id="{D49F66DE-AA00-796A-CA71-1FD3FE70665D}"/>
              </a:ext>
            </a:extLst>
          </p:cNvPr>
          <p:cNvSpPr/>
          <p:nvPr/>
        </p:nvSpPr>
        <p:spPr>
          <a:xfrm>
            <a:off x="642592" y="1863055"/>
            <a:ext cx="8799722" cy="140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Você sabia que os </a:t>
            </a:r>
            <a:r>
              <a:rPr lang="pt-BR" sz="2000" b="1" noProof="0" dirty="0">
                <a:solidFill>
                  <a:srgbClr val="61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benefícios do M2M</a:t>
            </a: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 se estendem desde o nosso cliente até os clientes do nosso cliente?</a:t>
            </a:r>
          </a:p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Parece um pouco confuso, mas você vai ver como é simples:</a:t>
            </a:r>
          </a:p>
        </p:txBody>
      </p:sp>
      <p:sp>
        <p:nvSpPr>
          <p:cNvPr id="46" name="Seta: para a Direita 45">
            <a:extLst>
              <a:ext uri="{FF2B5EF4-FFF2-40B4-BE49-F238E27FC236}">
                <a16:creationId xmlns:a16="http://schemas.microsoft.com/office/drawing/2014/main" id="{E5FF9087-EB90-C5E9-3224-9BDA35A471D3}"/>
              </a:ext>
            </a:extLst>
          </p:cNvPr>
          <p:cNvSpPr/>
          <p:nvPr/>
        </p:nvSpPr>
        <p:spPr>
          <a:xfrm>
            <a:off x="4305283" y="3761688"/>
            <a:ext cx="911167" cy="306234"/>
          </a:xfrm>
          <a:prstGeom prst="rightArrow">
            <a:avLst>
              <a:gd name="adj1" fmla="val 42343"/>
              <a:gd name="adj2" fmla="val 111251"/>
            </a:avLst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81" name="Seta: para a Direita 80">
            <a:extLst>
              <a:ext uri="{FF2B5EF4-FFF2-40B4-BE49-F238E27FC236}">
                <a16:creationId xmlns:a16="http://schemas.microsoft.com/office/drawing/2014/main" id="{E4665846-25BC-F7A2-177C-D78DC9EF678F}"/>
              </a:ext>
            </a:extLst>
          </p:cNvPr>
          <p:cNvSpPr/>
          <p:nvPr/>
        </p:nvSpPr>
        <p:spPr>
          <a:xfrm>
            <a:off x="6978445" y="3761688"/>
            <a:ext cx="911167" cy="306234"/>
          </a:xfrm>
          <a:prstGeom prst="rightArrow">
            <a:avLst>
              <a:gd name="adj1" fmla="val 42343"/>
              <a:gd name="adj2" fmla="val 111251"/>
            </a:avLst>
          </a:prstGeom>
          <a:solidFill>
            <a:srgbClr val="A1818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98" name="Agrupar 97">
            <a:extLst>
              <a:ext uri="{FF2B5EF4-FFF2-40B4-BE49-F238E27FC236}">
                <a16:creationId xmlns:a16="http://schemas.microsoft.com/office/drawing/2014/main" id="{B117A1D3-558D-2DE9-8AB3-C39EB69E837B}"/>
              </a:ext>
            </a:extLst>
          </p:cNvPr>
          <p:cNvGrpSpPr/>
          <p:nvPr/>
        </p:nvGrpSpPr>
        <p:grpSpPr>
          <a:xfrm>
            <a:off x="8216342" y="3359923"/>
            <a:ext cx="1099848" cy="1099848"/>
            <a:chOff x="8216342" y="3359923"/>
            <a:chExt cx="1099848" cy="1099848"/>
          </a:xfrm>
        </p:grpSpPr>
        <p:grpSp>
          <p:nvGrpSpPr>
            <p:cNvPr id="64" name="Agrupar 63">
              <a:extLst>
                <a:ext uri="{FF2B5EF4-FFF2-40B4-BE49-F238E27FC236}">
                  <a16:creationId xmlns:a16="http://schemas.microsoft.com/office/drawing/2014/main" id="{B84F7518-8173-358F-4BE2-9AFD53600E70}"/>
                </a:ext>
              </a:extLst>
            </p:cNvPr>
            <p:cNvGrpSpPr/>
            <p:nvPr/>
          </p:nvGrpSpPr>
          <p:grpSpPr>
            <a:xfrm>
              <a:off x="8216342" y="3359923"/>
              <a:ext cx="1099848" cy="1099848"/>
              <a:chOff x="3093093" y="3444965"/>
              <a:chExt cx="1099848" cy="1099848"/>
            </a:xfrm>
          </p:grpSpPr>
          <p:grpSp>
            <p:nvGrpSpPr>
              <p:cNvPr id="65" name="Group 34">
                <a:extLst>
                  <a:ext uri="{FF2B5EF4-FFF2-40B4-BE49-F238E27FC236}">
                    <a16:creationId xmlns:a16="http://schemas.microsoft.com/office/drawing/2014/main" id="{989ABD5C-81AC-08CA-C1EF-6CDE635F0EB3}"/>
                  </a:ext>
                </a:extLst>
              </p:cNvPr>
              <p:cNvGrpSpPr/>
              <p:nvPr/>
            </p:nvGrpSpPr>
            <p:grpSpPr>
              <a:xfrm>
                <a:off x="3093093" y="3444965"/>
                <a:ext cx="1099848" cy="1099848"/>
                <a:chOff x="5346569" y="2129582"/>
                <a:chExt cx="1305722" cy="1305722"/>
              </a:xfrm>
            </p:grpSpPr>
            <p:sp>
              <p:nvSpPr>
                <p:cNvPr id="79" name="Elipse 78">
                  <a:extLst>
                    <a:ext uri="{FF2B5EF4-FFF2-40B4-BE49-F238E27FC236}">
                      <a16:creationId xmlns:a16="http://schemas.microsoft.com/office/drawing/2014/main" id="{2EAFDF7B-3C15-5C04-1731-CAD844B21396}"/>
                    </a:ext>
                  </a:extLst>
                </p:cNvPr>
                <p:cNvSpPr/>
                <p:nvPr/>
              </p:nvSpPr>
              <p:spPr>
                <a:xfrm>
                  <a:off x="5346569" y="2129582"/>
                  <a:ext cx="1305722" cy="1305722"/>
                </a:xfrm>
                <a:prstGeom prst="ellipse">
                  <a:avLst/>
                </a:prstGeom>
                <a:solidFill>
                  <a:srgbClr val="C00000">
                    <a:alpha val="57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  <p:sp>
              <p:nvSpPr>
                <p:cNvPr id="80" name="Elipse 79">
                  <a:extLst>
                    <a:ext uri="{FF2B5EF4-FFF2-40B4-BE49-F238E27FC236}">
                      <a16:creationId xmlns:a16="http://schemas.microsoft.com/office/drawing/2014/main" id="{8845A30C-B009-6B4B-7D54-E397DFFDDAC0}"/>
                    </a:ext>
                  </a:extLst>
                </p:cNvPr>
                <p:cNvSpPr/>
                <p:nvPr/>
              </p:nvSpPr>
              <p:spPr>
                <a:xfrm>
                  <a:off x="5460696" y="2243709"/>
                  <a:ext cx="1077469" cy="1077469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</p:grpSp>
          <p:grpSp>
            <p:nvGrpSpPr>
              <p:cNvPr id="67" name="Gráfico 26">
                <a:extLst>
                  <a:ext uri="{FF2B5EF4-FFF2-40B4-BE49-F238E27FC236}">
                    <a16:creationId xmlns:a16="http://schemas.microsoft.com/office/drawing/2014/main" id="{974E492D-71DD-04D7-5FD0-A8DADF08EB1F}"/>
                  </a:ext>
                </a:extLst>
              </p:cNvPr>
              <p:cNvGrpSpPr/>
              <p:nvPr/>
            </p:nvGrpSpPr>
            <p:grpSpPr>
              <a:xfrm>
                <a:off x="3355123" y="3657500"/>
                <a:ext cx="566148" cy="537651"/>
                <a:chOff x="3355123" y="3644104"/>
                <a:chExt cx="566148" cy="537651"/>
              </a:xfrm>
            </p:grpSpPr>
            <p:sp>
              <p:nvSpPr>
                <p:cNvPr id="76" name="Forma Livre: Forma 75">
                  <a:extLst>
                    <a:ext uri="{FF2B5EF4-FFF2-40B4-BE49-F238E27FC236}">
                      <a16:creationId xmlns:a16="http://schemas.microsoft.com/office/drawing/2014/main" id="{545F2F1D-AC11-D3AF-9EBB-56FA45FC3921}"/>
                    </a:ext>
                  </a:extLst>
                </p:cNvPr>
                <p:cNvSpPr/>
                <p:nvPr/>
              </p:nvSpPr>
              <p:spPr>
                <a:xfrm>
                  <a:off x="3530870" y="3644104"/>
                  <a:ext cx="214566" cy="258061"/>
                </a:xfrm>
                <a:custGeom>
                  <a:avLst/>
                  <a:gdLst>
                    <a:gd name="connsiteX0" fmla="*/ 214566 w 214566"/>
                    <a:gd name="connsiteY0" fmla="*/ 150779 h 258061"/>
                    <a:gd name="connsiteX1" fmla="*/ 214566 w 214566"/>
                    <a:gd name="connsiteY1" fmla="*/ 107283 h 258061"/>
                    <a:gd name="connsiteX2" fmla="*/ 107283 w 214566"/>
                    <a:gd name="connsiteY2" fmla="*/ 0 h 258061"/>
                    <a:gd name="connsiteX3" fmla="*/ 0 w 214566"/>
                    <a:gd name="connsiteY3" fmla="*/ 107283 h 258061"/>
                    <a:gd name="connsiteX4" fmla="*/ 0 w 214566"/>
                    <a:gd name="connsiteY4" fmla="*/ 150779 h 258061"/>
                    <a:gd name="connsiteX5" fmla="*/ 107283 w 214566"/>
                    <a:gd name="connsiteY5" fmla="*/ 258062 h 258061"/>
                    <a:gd name="connsiteX6" fmla="*/ 214566 w 214566"/>
                    <a:gd name="connsiteY6" fmla="*/ 150779 h 258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14566" h="258061">
                      <a:moveTo>
                        <a:pt x="214566" y="150779"/>
                      </a:moveTo>
                      <a:lnTo>
                        <a:pt x="214566" y="107283"/>
                      </a:lnTo>
                      <a:cubicBezTo>
                        <a:pt x="214566" y="48083"/>
                        <a:pt x="166395" y="0"/>
                        <a:pt x="107283" y="0"/>
                      </a:cubicBezTo>
                      <a:cubicBezTo>
                        <a:pt x="48172" y="0"/>
                        <a:pt x="0" y="48172"/>
                        <a:pt x="0" y="107283"/>
                      </a:cubicBezTo>
                      <a:lnTo>
                        <a:pt x="0" y="150779"/>
                      </a:lnTo>
                      <a:cubicBezTo>
                        <a:pt x="0" y="209979"/>
                        <a:pt x="48172" y="258062"/>
                        <a:pt x="107283" y="258062"/>
                      </a:cubicBezTo>
                      <a:cubicBezTo>
                        <a:pt x="166395" y="258062"/>
                        <a:pt x="214566" y="209890"/>
                        <a:pt x="214566" y="150779"/>
                      </a:cubicBezTo>
                      <a:close/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77" name="Forma Livre: Forma 76">
                  <a:extLst>
                    <a:ext uri="{FF2B5EF4-FFF2-40B4-BE49-F238E27FC236}">
                      <a16:creationId xmlns:a16="http://schemas.microsoft.com/office/drawing/2014/main" id="{CDDA1A4F-6999-CD56-638F-B200070A65FB}"/>
                    </a:ext>
                  </a:extLst>
                </p:cNvPr>
                <p:cNvSpPr/>
                <p:nvPr/>
              </p:nvSpPr>
              <p:spPr>
                <a:xfrm>
                  <a:off x="3355123" y="3928634"/>
                  <a:ext cx="566148" cy="253121"/>
                </a:xfrm>
                <a:custGeom>
                  <a:avLst/>
                  <a:gdLst>
                    <a:gd name="connsiteX0" fmla="*/ 269796 w 566148"/>
                    <a:gd name="connsiteY0" fmla="*/ 0 h 253121"/>
                    <a:gd name="connsiteX1" fmla="*/ 266002 w 566148"/>
                    <a:gd name="connsiteY1" fmla="*/ 0 h 253121"/>
                    <a:gd name="connsiteX2" fmla="*/ 0 w 566148"/>
                    <a:gd name="connsiteY2" fmla="*/ 253121 h 253121"/>
                    <a:gd name="connsiteX3" fmla="*/ 566148 w 566148"/>
                    <a:gd name="connsiteY3" fmla="*/ 253121 h 253121"/>
                    <a:gd name="connsiteX4" fmla="*/ 300058 w 566148"/>
                    <a:gd name="connsiteY4" fmla="*/ 0 h 253121"/>
                    <a:gd name="connsiteX5" fmla="*/ 296264 w 566148"/>
                    <a:gd name="connsiteY5" fmla="*/ 0 h 253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148" h="253121">
                      <a:moveTo>
                        <a:pt x="269796" y="0"/>
                      </a:moveTo>
                      <a:lnTo>
                        <a:pt x="266002" y="0"/>
                      </a:lnTo>
                      <a:cubicBezTo>
                        <a:pt x="123605" y="0"/>
                        <a:pt x="6882" y="112400"/>
                        <a:pt x="0" y="253121"/>
                      </a:cubicBezTo>
                      <a:lnTo>
                        <a:pt x="566148" y="253121"/>
                      </a:lnTo>
                      <a:cubicBezTo>
                        <a:pt x="559266" y="112400"/>
                        <a:pt x="442543" y="0"/>
                        <a:pt x="300058" y="0"/>
                      </a:cubicBezTo>
                      <a:lnTo>
                        <a:pt x="296264" y="0"/>
                      </a:lnTo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92" name="Gráfico 91">
              <a:extLst>
                <a:ext uri="{FF2B5EF4-FFF2-40B4-BE49-F238E27FC236}">
                  <a16:creationId xmlns:a16="http://schemas.microsoft.com/office/drawing/2014/main" id="{9E6346B5-3C1B-40FD-EDD8-82348BA8D41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369412" y="3666622"/>
              <a:ext cx="783980" cy="440235"/>
            </a:xfrm>
            <a:prstGeom prst="rect">
              <a:avLst/>
            </a:prstGeom>
          </p:spPr>
        </p:pic>
      </p:grpSp>
      <p:sp>
        <p:nvSpPr>
          <p:cNvPr id="93" name="Google Shape;1434;p77">
            <a:extLst>
              <a:ext uri="{FF2B5EF4-FFF2-40B4-BE49-F238E27FC236}">
                <a16:creationId xmlns:a16="http://schemas.microsoft.com/office/drawing/2014/main" id="{6C6EF163-3F8D-7334-5FB9-89621E6B168F}"/>
              </a:ext>
            </a:extLst>
          </p:cNvPr>
          <p:cNvSpPr/>
          <p:nvPr/>
        </p:nvSpPr>
        <p:spPr>
          <a:xfrm>
            <a:off x="2111744" y="4459771"/>
            <a:ext cx="2618251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Claro empresas​</a:t>
            </a:r>
          </a:p>
        </p:txBody>
      </p:sp>
      <p:sp>
        <p:nvSpPr>
          <p:cNvPr id="94" name="Google Shape;1434;p77">
            <a:extLst>
              <a:ext uri="{FF2B5EF4-FFF2-40B4-BE49-F238E27FC236}">
                <a16:creationId xmlns:a16="http://schemas.microsoft.com/office/drawing/2014/main" id="{E1A05A2A-CDAD-2272-866B-A378DE5C86E6}"/>
              </a:ext>
            </a:extLst>
          </p:cNvPr>
          <p:cNvSpPr/>
          <p:nvPr/>
        </p:nvSpPr>
        <p:spPr>
          <a:xfrm>
            <a:off x="5122865" y="4459771"/>
            <a:ext cx="1946270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95" name="Google Shape;1434;p77">
            <a:extLst>
              <a:ext uri="{FF2B5EF4-FFF2-40B4-BE49-F238E27FC236}">
                <a16:creationId xmlns:a16="http://schemas.microsoft.com/office/drawing/2014/main" id="{AAFB9390-C385-224D-8FFF-A657893CD485}"/>
              </a:ext>
            </a:extLst>
          </p:cNvPr>
          <p:cNvSpPr/>
          <p:nvPr/>
        </p:nvSpPr>
        <p:spPr>
          <a:xfrm>
            <a:off x="7788267" y="4459771"/>
            <a:ext cx="1946270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Usuário final​</a:t>
            </a:r>
          </a:p>
        </p:txBody>
      </p:sp>
      <p:sp>
        <p:nvSpPr>
          <p:cNvPr id="96" name="Google Shape;1434;p77">
            <a:extLst>
              <a:ext uri="{FF2B5EF4-FFF2-40B4-BE49-F238E27FC236}">
                <a16:creationId xmlns:a16="http://schemas.microsoft.com/office/drawing/2014/main" id="{AA3A2E07-52AE-6781-ABBC-AF8FD41E4950}"/>
              </a:ext>
            </a:extLst>
          </p:cNvPr>
          <p:cNvSpPr/>
          <p:nvPr/>
        </p:nvSpPr>
        <p:spPr>
          <a:xfrm>
            <a:off x="642592" y="4955769"/>
            <a:ext cx="8799722" cy="925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Durante o treinamento você verá esses ícones para sinalizar para quem é destinado o assunto. </a:t>
            </a:r>
            <a:r>
              <a:rPr lang="pt-BR" sz="2000" b="1" noProof="0" dirty="0">
                <a:solidFill>
                  <a:srgbClr val="61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E agora, vamos conferir esses benefícios!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D934BF0C-CCBB-8CB1-B88F-D8639B20A656}"/>
              </a:ext>
            </a:extLst>
          </p:cNvPr>
          <p:cNvGrpSpPr/>
          <p:nvPr/>
        </p:nvGrpSpPr>
        <p:grpSpPr>
          <a:xfrm>
            <a:off x="5546076" y="3350083"/>
            <a:ext cx="1099848" cy="1099848"/>
            <a:chOff x="5546076" y="3350083"/>
            <a:chExt cx="1099848" cy="1099848"/>
          </a:xfrm>
        </p:grpSpPr>
        <p:grpSp>
          <p:nvGrpSpPr>
            <p:cNvPr id="97" name="Agrupar 96">
              <a:extLst>
                <a:ext uri="{FF2B5EF4-FFF2-40B4-BE49-F238E27FC236}">
                  <a16:creationId xmlns:a16="http://schemas.microsoft.com/office/drawing/2014/main" id="{D52F033F-1651-7BD6-BF4A-AAACC86DDCA2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47" name="Agrupar 46">
                <a:extLst>
                  <a:ext uri="{FF2B5EF4-FFF2-40B4-BE49-F238E27FC236}">
                    <a16:creationId xmlns:a16="http://schemas.microsoft.com/office/drawing/2014/main" id="{C0E9706E-68BA-A15D-4817-B071D014077E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48" name="Group 34">
                  <a:extLst>
                    <a:ext uri="{FF2B5EF4-FFF2-40B4-BE49-F238E27FC236}">
                      <a16:creationId xmlns:a16="http://schemas.microsoft.com/office/drawing/2014/main" id="{02CF3F74-37FA-BFA4-8E31-534BD6E13698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62" name="Elipse 61">
                    <a:extLst>
                      <a:ext uri="{FF2B5EF4-FFF2-40B4-BE49-F238E27FC236}">
                        <a16:creationId xmlns:a16="http://schemas.microsoft.com/office/drawing/2014/main" id="{04B06F3D-67FC-E779-3D23-CE91166CCEAD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63" name="Elipse 62">
                    <a:extLst>
                      <a:ext uri="{FF2B5EF4-FFF2-40B4-BE49-F238E27FC236}">
                        <a16:creationId xmlns:a16="http://schemas.microsoft.com/office/drawing/2014/main" id="{C0409FE7-E80A-6CE1-62C3-64F4F18AB455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50" name="Gráfico 26">
                  <a:extLst>
                    <a:ext uri="{FF2B5EF4-FFF2-40B4-BE49-F238E27FC236}">
                      <a16:creationId xmlns:a16="http://schemas.microsoft.com/office/drawing/2014/main" id="{08E4149C-F0A6-9078-BFFB-AB3D56F4CD7D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59" name="Forma Livre: Forma 58">
                    <a:extLst>
                      <a:ext uri="{FF2B5EF4-FFF2-40B4-BE49-F238E27FC236}">
                        <a16:creationId xmlns:a16="http://schemas.microsoft.com/office/drawing/2014/main" id="{3AB5CF9B-9DCE-26BE-A1A3-A96E10981618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60" name="Forma Livre: Forma 59">
                    <a:extLst>
                      <a:ext uri="{FF2B5EF4-FFF2-40B4-BE49-F238E27FC236}">
                        <a16:creationId xmlns:a16="http://schemas.microsoft.com/office/drawing/2014/main" id="{FFBA8F01-F84B-8886-4435-C54F0B5E7458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88" name="Agrupar 87">
                <a:extLst>
                  <a:ext uri="{FF2B5EF4-FFF2-40B4-BE49-F238E27FC236}">
                    <a16:creationId xmlns:a16="http://schemas.microsoft.com/office/drawing/2014/main" id="{2464C93B-C590-4083-3D4F-D9F0A659616E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85" name="Forma Livre: Forma 84">
                  <a:extLst>
                    <a:ext uri="{FF2B5EF4-FFF2-40B4-BE49-F238E27FC236}">
                      <a16:creationId xmlns:a16="http://schemas.microsoft.com/office/drawing/2014/main" id="{BA19003C-3C1A-19E1-6727-65D7D480C753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86" name="Forma Livre: Forma 85">
                  <a:extLst>
                    <a:ext uri="{FF2B5EF4-FFF2-40B4-BE49-F238E27FC236}">
                      <a16:creationId xmlns:a16="http://schemas.microsoft.com/office/drawing/2014/main" id="{0D3576C0-DB6B-D7C8-C168-A80086E59A3D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4" name="Gráfico 3" descr="Edifício estrutura de tópicos">
              <a:extLst>
                <a:ext uri="{FF2B5EF4-FFF2-40B4-BE49-F238E27FC236}">
                  <a16:creationId xmlns:a16="http://schemas.microsoft.com/office/drawing/2014/main" id="{78AB1146-3414-471B-5ED1-E4AD1FEBB7C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grpSp>
        <p:nvGrpSpPr>
          <p:cNvPr id="8" name="Agrupar 7">
            <a:extLst>
              <a:ext uri="{FF2B5EF4-FFF2-40B4-BE49-F238E27FC236}">
                <a16:creationId xmlns:a16="http://schemas.microsoft.com/office/drawing/2014/main" id="{676E9FC7-AE46-25CC-360F-D50346864370}"/>
              </a:ext>
            </a:extLst>
          </p:cNvPr>
          <p:cNvGrpSpPr/>
          <p:nvPr/>
        </p:nvGrpSpPr>
        <p:grpSpPr>
          <a:xfrm>
            <a:off x="2875810" y="3359923"/>
            <a:ext cx="1099848" cy="1099848"/>
            <a:chOff x="2875810" y="3359923"/>
            <a:chExt cx="1099848" cy="1099848"/>
          </a:xfrm>
        </p:grpSpPr>
        <p:grpSp>
          <p:nvGrpSpPr>
            <p:cNvPr id="42" name="Agrupar 41">
              <a:extLst>
                <a:ext uri="{FF2B5EF4-FFF2-40B4-BE49-F238E27FC236}">
                  <a16:creationId xmlns:a16="http://schemas.microsoft.com/office/drawing/2014/main" id="{6B5B1879-6173-24AB-975B-4156969D0603}"/>
                </a:ext>
              </a:extLst>
            </p:cNvPr>
            <p:cNvGrpSpPr/>
            <p:nvPr/>
          </p:nvGrpSpPr>
          <p:grpSpPr>
            <a:xfrm>
              <a:off x="2875810" y="3359923"/>
              <a:ext cx="1099848" cy="1099848"/>
              <a:chOff x="3093093" y="3444965"/>
              <a:chExt cx="1099848" cy="1099848"/>
            </a:xfrm>
          </p:grpSpPr>
          <p:grpSp>
            <p:nvGrpSpPr>
              <p:cNvPr id="19" name="Group 34">
                <a:extLst>
                  <a:ext uri="{FF2B5EF4-FFF2-40B4-BE49-F238E27FC236}">
                    <a16:creationId xmlns:a16="http://schemas.microsoft.com/office/drawing/2014/main" id="{BAE41A22-ADAC-FDE0-FD06-87BF28306169}"/>
                  </a:ext>
                </a:extLst>
              </p:cNvPr>
              <p:cNvGrpSpPr/>
              <p:nvPr/>
            </p:nvGrpSpPr>
            <p:grpSpPr>
              <a:xfrm>
                <a:off x="3093093" y="3444965"/>
                <a:ext cx="1099848" cy="1099848"/>
                <a:chOff x="5346569" y="2129582"/>
                <a:chExt cx="1305722" cy="1305722"/>
              </a:xfrm>
            </p:grpSpPr>
            <p:sp>
              <p:nvSpPr>
                <p:cNvPr id="20" name="Elipse 19">
                  <a:extLst>
                    <a:ext uri="{FF2B5EF4-FFF2-40B4-BE49-F238E27FC236}">
                      <a16:creationId xmlns:a16="http://schemas.microsoft.com/office/drawing/2014/main" id="{246EB45C-964C-C1C2-67AB-061775A95D3C}"/>
                    </a:ext>
                  </a:extLst>
                </p:cNvPr>
                <p:cNvSpPr/>
                <p:nvPr/>
              </p:nvSpPr>
              <p:spPr>
                <a:xfrm>
                  <a:off x="5346569" y="2129582"/>
                  <a:ext cx="1305722" cy="1305722"/>
                </a:xfrm>
                <a:prstGeom prst="ellipse">
                  <a:avLst/>
                </a:prstGeom>
                <a:solidFill>
                  <a:schemeClr val="bg2">
                    <a:lumMod val="25000"/>
                    <a:alpha val="57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  <p:sp>
              <p:nvSpPr>
                <p:cNvPr id="21" name="Elipse 20">
                  <a:extLst>
                    <a:ext uri="{FF2B5EF4-FFF2-40B4-BE49-F238E27FC236}">
                      <a16:creationId xmlns:a16="http://schemas.microsoft.com/office/drawing/2014/main" id="{42AA1241-4887-A10D-8EDF-F9C2E80A701B}"/>
                    </a:ext>
                  </a:extLst>
                </p:cNvPr>
                <p:cNvSpPr/>
                <p:nvPr/>
              </p:nvSpPr>
              <p:spPr>
                <a:xfrm>
                  <a:off x="5460696" y="2243709"/>
                  <a:ext cx="1077469" cy="1077469"/>
                </a:xfrm>
                <a:prstGeom prst="ellipse">
                  <a:avLst/>
                </a:prstGeom>
                <a:solidFill>
                  <a:schemeClr val="bg2">
                    <a:lumMod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</p:grpSp>
          <p:grpSp>
            <p:nvGrpSpPr>
              <p:cNvPr id="29" name="Gráfico 26">
                <a:extLst>
                  <a:ext uri="{FF2B5EF4-FFF2-40B4-BE49-F238E27FC236}">
                    <a16:creationId xmlns:a16="http://schemas.microsoft.com/office/drawing/2014/main" id="{5EBA170E-5671-FDDE-2310-AAF3CBED95F7}"/>
                  </a:ext>
                </a:extLst>
              </p:cNvPr>
              <p:cNvGrpSpPr/>
              <p:nvPr/>
            </p:nvGrpSpPr>
            <p:grpSpPr>
              <a:xfrm>
                <a:off x="3355123" y="3657500"/>
                <a:ext cx="566148" cy="537651"/>
                <a:chOff x="3355123" y="3644104"/>
                <a:chExt cx="566148" cy="537651"/>
              </a:xfrm>
            </p:grpSpPr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FBEF36FB-6E8F-A6C0-B335-F69DB07A0B8A}"/>
                    </a:ext>
                  </a:extLst>
                </p:cNvPr>
                <p:cNvSpPr/>
                <p:nvPr/>
              </p:nvSpPr>
              <p:spPr>
                <a:xfrm>
                  <a:off x="3530870" y="3644104"/>
                  <a:ext cx="214566" cy="258061"/>
                </a:xfrm>
                <a:custGeom>
                  <a:avLst/>
                  <a:gdLst>
                    <a:gd name="connsiteX0" fmla="*/ 214566 w 214566"/>
                    <a:gd name="connsiteY0" fmla="*/ 150779 h 258061"/>
                    <a:gd name="connsiteX1" fmla="*/ 214566 w 214566"/>
                    <a:gd name="connsiteY1" fmla="*/ 107283 h 258061"/>
                    <a:gd name="connsiteX2" fmla="*/ 107283 w 214566"/>
                    <a:gd name="connsiteY2" fmla="*/ 0 h 258061"/>
                    <a:gd name="connsiteX3" fmla="*/ 0 w 214566"/>
                    <a:gd name="connsiteY3" fmla="*/ 107283 h 258061"/>
                    <a:gd name="connsiteX4" fmla="*/ 0 w 214566"/>
                    <a:gd name="connsiteY4" fmla="*/ 150779 h 258061"/>
                    <a:gd name="connsiteX5" fmla="*/ 107283 w 214566"/>
                    <a:gd name="connsiteY5" fmla="*/ 258062 h 258061"/>
                    <a:gd name="connsiteX6" fmla="*/ 214566 w 214566"/>
                    <a:gd name="connsiteY6" fmla="*/ 150779 h 258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14566" h="258061">
                      <a:moveTo>
                        <a:pt x="214566" y="150779"/>
                      </a:moveTo>
                      <a:lnTo>
                        <a:pt x="214566" y="107283"/>
                      </a:lnTo>
                      <a:cubicBezTo>
                        <a:pt x="214566" y="48083"/>
                        <a:pt x="166395" y="0"/>
                        <a:pt x="107283" y="0"/>
                      </a:cubicBezTo>
                      <a:cubicBezTo>
                        <a:pt x="48172" y="0"/>
                        <a:pt x="0" y="48172"/>
                        <a:pt x="0" y="107283"/>
                      </a:cubicBezTo>
                      <a:lnTo>
                        <a:pt x="0" y="150779"/>
                      </a:lnTo>
                      <a:cubicBezTo>
                        <a:pt x="0" y="209979"/>
                        <a:pt x="48172" y="258062"/>
                        <a:pt x="107283" y="258062"/>
                      </a:cubicBezTo>
                      <a:cubicBezTo>
                        <a:pt x="166395" y="258062"/>
                        <a:pt x="214566" y="209890"/>
                        <a:pt x="214566" y="150779"/>
                      </a:cubicBezTo>
                      <a:close/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75CC0317-53D3-D64B-A8AF-F0E096CAB532}"/>
                    </a:ext>
                  </a:extLst>
                </p:cNvPr>
                <p:cNvSpPr/>
                <p:nvPr/>
              </p:nvSpPr>
              <p:spPr>
                <a:xfrm>
                  <a:off x="3355123" y="3928634"/>
                  <a:ext cx="566148" cy="253121"/>
                </a:xfrm>
                <a:custGeom>
                  <a:avLst/>
                  <a:gdLst>
                    <a:gd name="connsiteX0" fmla="*/ 269796 w 566148"/>
                    <a:gd name="connsiteY0" fmla="*/ 0 h 253121"/>
                    <a:gd name="connsiteX1" fmla="*/ 266002 w 566148"/>
                    <a:gd name="connsiteY1" fmla="*/ 0 h 253121"/>
                    <a:gd name="connsiteX2" fmla="*/ 0 w 566148"/>
                    <a:gd name="connsiteY2" fmla="*/ 253121 h 253121"/>
                    <a:gd name="connsiteX3" fmla="*/ 566148 w 566148"/>
                    <a:gd name="connsiteY3" fmla="*/ 253121 h 253121"/>
                    <a:gd name="connsiteX4" fmla="*/ 300058 w 566148"/>
                    <a:gd name="connsiteY4" fmla="*/ 0 h 253121"/>
                    <a:gd name="connsiteX5" fmla="*/ 296264 w 566148"/>
                    <a:gd name="connsiteY5" fmla="*/ 0 h 253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148" h="253121">
                      <a:moveTo>
                        <a:pt x="269796" y="0"/>
                      </a:moveTo>
                      <a:lnTo>
                        <a:pt x="266002" y="0"/>
                      </a:lnTo>
                      <a:cubicBezTo>
                        <a:pt x="123605" y="0"/>
                        <a:pt x="6882" y="112400"/>
                        <a:pt x="0" y="253121"/>
                      </a:cubicBezTo>
                      <a:lnTo>
                        <a:pt x="566148" y="253121"/>
                      </a:lnTo>
                      <a:cubicBezTo>
                        <a:pt x="559266" y="112400"/>
                        <a:pt x="442543" y="0"/>
                        <a:pt x="300058" y="0"/>
                      </a:cubicBezTo>
                      <a:lnTo>
                        <a:pt x="296264" y="0"/>
                      </a:lnTo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7" name="Gráfico 6">
              <a:extLst>
                <a:ext uri="{FF2B5EF4-FFF2-40B4-BE49-F238E27FC236}">
                  <a16:creationId xmlns:a16="http://schemas.microsoft.com/office/drawing/2014/main" id="{181DFE7D-D12E-A573-B076-C6E735298F6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023518" y="3800356"/>
              <a:ext cx="781442" cy="304630"/>
            </a:xfrm>
            <a:prstGeom prst="rect">
              <a:avLst/>
            </a:prstGeom>
          </p:spPr>
        </p:pic>
      </p:grp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F8860AEC-65C4-5134-271A-610E4B42E316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2550543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5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5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50"/>
                            </p:stCondLst>
                            <p:childTnLst>
                              <p:par>
                                <p:cTn id="1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3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50"/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3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65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3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3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50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35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350"/>
                            </p:stCondLst>
                            <p:childTnLst>
                              <p:par>
                                <p:cTn id="4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35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5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35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350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50"/>
                            </p:stCondLst>
                            <p:childTnLst>
                              <p:par>
                                <p:cTn id="5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350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81" grpId="0" animBg="1"/>
      <p:bldP spid="93" grpId="0" build="allAtOnce"/>
      <p:bldP spid="94" grpId="0" build="allAtOnce"/>
      <p:bldP spid="95" grpId="0" build="allAtOnce"/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925D5F-0684-9C97-389A-CC5F382D46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50D47E72-296C-4C13-B7C6-CBB7E985BD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706567" y="2016905"/>
            <a:ext cx="5072343" cy="3759406"/>
          </a:xfrm>
          <a:prstGeom prst="rect">
            <a:avLst/>
          </a:prstGeom>
        </p:spPr>
      </p:pic>
      <p:grpSp>
        <p:nvGrpSpPr>
          <p:cNvPr id="29" name="Agrupar 28">
            <a:extLst>
              <a:ext uri="{FF2B5EF4-FFF2-40B4-BE49-F238E27FC236}">
                <a16:creationId xmlns:a16="http://schemas.microsoft.com/office/drawing/2014/main" id="{8BA8D832-2A89-AB0D-74CB-2C679462286B}"/>
              </a:ext>
            </a:extLst>
          </p:cNvPr>
          <p:cNvGrpSpPr/>
          <p:nvPr/>
        </p:nvGrpSpPr>
        <p:grpSpPr>
          <a:xfrm>
            <a:off x="8193040" y="3801844"/>
            <a:ext cx="539429" cy="750795"/>
            <a:chOff x="8912110" y="3746142"/>
            <a:chExt cx="539429" cy="750795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5468B588-8D20-AAC5-9F55-DF7FB9C5625A}"/>
                </a:ext>
              </a:extLst>
            </p:cNvPr>
            <p:cNvGrpSpPr/>
            <p:nvPr/>
          </p:nvGrpSpPr>
          <p:grpSpPr>
            <a:xfrm>
              <a:off x="8912110" y="3746142"/>
              <a:ext cx="539429" cy="750795"/>
              <a:chOff x="564543" y="3767967"/>
              <a:chExt cx="322533" cy="448912"/>
            </a:xfrm>
          </p:grpSpPr>
          <p:sp>
            <p:nvSpPr>
              <p:cNvPr id="34" name="Forma Livre: Forma 33">
                <a:extLst>
                  <a:ext uri="{FF2B5EF4-FFF2-40B4-BE49-F238E27FC236}">
                    <a16:creationId xmlns:a16="http://schemas.microsoft.com/office/drawing/2014/main" id="{96F545F0-AF4D-F9F7-8027-07DB57D2BA9B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5" name="Forma Livre: Forma 34">
                <a:extLst>
                  <a:ext uri="{FF2B5EF4-FFF2-40B4-BE49-F238E27FC236}">
                    <a16:creationId xmlns:a16="http://schemas.microsoft.com/office/drawing/2014/main" id="{8799ADCF-657D-BB57-6BA6-B4D46ADF85AC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31" name="Agrupar 30">
              <a:extLst>
                <a:ext uri="{FF2B5EF4-FFF2-40B4-BE49-F238E27FC236}">
                  <a16:creationId xmlns:a16="http://schemas.microsoft.com/office/drawing/2014/main" id="{964D0FDC-541C-0680-DA98-211DA6033EC9}"/>
                </a:ext>
              </a:extLst>
            </p:cNvPr>
            <p:cNvGrpSpPr/>
            <p:nvPr/>
          </p:nvGrpSpPr>
          <p:grpSpPr>
            <a:xfrm>
              <a:off x="9098056" y="3896608"/>
              <a:ext cx="167535" cy="244691"/>
              <a:chOff x="8530530" y="4105345"/>
              <a:chExt cx="167535" cy="244691"/>
            </a:xfrm>
            <a:solidFill>
              <a:schemeClr val="tx1"/>
            </a:solidFill>
          </p:grpSpPr>
          <p:sp>
            <p:nvSpPr>
              <p:cNvPr id="32" name="Forma Livre: Forma 31">
                <a:extLst>
                  <a:ext uri="{FF2B5EF4-FFF2-40B4-BE49-F238E27FC236}">
                    <a16:creationId xmlns:a16="http://schemas.microsoft.com/office/drawing/2014/main" id="{7AE39FF1-C187-AA84-69D3-80B85BE72283}"/>
                  </a:ext>
                </a:extLst>
              </p:cNvPr>
              <p:cNvSpPr/>
              <p:nvPr/>
            </p:nvSpPr>
            <p:spPr>
              <a:xfrm>
                <a:off x="8530530" y="4105345"/>
                <a:ext cx="167535" cy="244691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3" name="Forma Livre: Forma 32">
                <a:extLst>
                  <a:ext uri="{FF2B5EF4-FFF2-40B4-BE49-F238E27FC236}">
                    <a16:creationId xmlns:a16="http://schemas.microsoft.com/office/drawing/2014/main" id="{FEA9B2FC-A709-2479-E640-BDDD462947CC}"/>
                  </a:ext>
                </a:extLst>
              </p:cNvPr>
              <p:cNvSpPr/>
              <p:nvPr/>
            </p:nvSpPr>
            <p:spPr>
              <a:xfrm>
                <a:off x="8585402" y="4216712"/>
                <a:ext cx="50818" cy="57228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1" name="Gráfico 20">
            <a:extLst>
              <a:ext uri="{FF2B5EF4-FFF2-40B4-BE49-F238E27FC236}">
                <a16:creationId xmlns:a16="http://schemas.microsoft.com/office/drawing/2014/main" id="{AF57474E-490E-F9CF-61D3-BF1315F8C595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</p:grpSpPr>
        <p:sp>
          <p:nvSpPr>
            <p:cNvPr id="22" name="Forma Livre: Forma 21">
              <a:extLst>
                <a:ext uri="{FF2B5EF4-FFF2-40B4-BE49-F238E27FC236}">
                  <a16:creationId xmlns:a16="http://schemas.microsoft.com/office/drawing/2014/main" id="{98CCA560-F7A4-2986-930E-48E3BA5630CB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23" name="Gráfico 20">
              <a:extLst>
                <a:ext uri="{FF2B5EF4-FFF2-40B4-BE49-F238E27FC236}">
                  <a16:creationId xmlns:a16="http://schemas.microsoft.com/office/drawing/2014/main" id="{4D629D30-BB0E-F459-4C3E-010A6DC999CB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solidFill>
              <a:srgbClr val="1F222A"/>
            </a:solidFill>
          </p:grpSpPr>
          <p:sp>
            <p:nvSpPr>
              <p:cNvPr id="24" name="Forma Livre: Forma 23">
                <a:extLst>
                  <a:ext uri="{FF2B5EF4-FFF2-40B4-BE49-F238E27FC236}">
                    <a16:creationId xmlns:a16="http://schemas.microsoft.com/office/drawing/2014/main" id="{5E481ADE-E175-74F5-09E3-19252628F725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6" name="Forma Livre: Forma 25">
                <a:extLst>
                  <a:ext uri="{FF2B5EF4-FFF2-40B4-BE49-F238E27FC236}">
                    <a16:creationId xmlns:a16="http://schemas.microsoft.com/office/drawing/2014/main" id="{12FB1742-A984-666A-C7D8-0AD041E8AF43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64" name="Gráfico 20">
            <a:extLst>
              <a:ext uri="{FF2B5EF4-FFF2-40B4-BE49-F238E27FC236}">
                <a16:creationId xmlns:a16="http://schemas.microsoft.com/office/drawing/2014/main" id="{53F88E95-166A-B9A5-0A96-902CDDEC8422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  <a:solidFill>
            <a:srgbClr val="592126"/>
          </a:solidFill>
        </p:grpSpPr>
        <p:sp>
          <p:nvSpPr>
            <p:cNvPr id="65" name="Forma Livre: Forma 64">
              <a:extLst>
                <a:ext uri="{FF2B5EF4-FFF2-40B4-BE49-F238E27FC236}">
                  <a16:creationId xmlns:a16="http://schemas.microsoft.com/office/drawing/2014/main" id="{493B8014-0031-10BD-4432-87C5D3950778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66" name="Gráfico 20">
              <a:extLst>
                <a:ext uri="{FF2B5EF4-FFF2-40B4-BE49-F238E27FC236}">
                  <a16:creationId xmlns:a16="http://schemas.microsoft.com/office/drawing/2014/main" id="{105596D2-AB51-4B6B-0A8D-4EE021FE174F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grpFill/>
          </p:grpSpPr>
          <p:sp>
            <p:nvSpPr>
              <p:cNvPr id="67" name="Forma Livre: Forma 66">
                <a:extLst>
                  <a:ext uri="{FF2B5EF4-FFF2-40B4-BE49-F238E27FC236}">
                    <a16:creationId xmlns:a16="http://schemas.microsoft.com/office/drawing/2014/main" id="{7379E942-DA65-8A3C-3690-8DA28EDC7911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68" name="Forma Livre: Forma 67">
                <a:extLst>
                  <a:ext uri="{FF2B5EF4-FFF2-40B4-BE49-F238E27FC236}">
                    <a16:creationId xmlns:a16="http://schemas.microsoft.com/office/drawing/2014/main" id="{E5CD2CB6-C8CC-183E-CA02-D67604FE50D0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1" name="Agrupar 120">
            <a:extLst>
              <a:ext uri="{FF2B5EF4-FFF2-40B4-BE49-F238E27FC236}">
                <a16:creationId xmlns:a16="http://schemas.microsoft.com/office/drawing/2014/main" id="{6C3B2521-DAC9-F830-8345-904A3F207BCC}"/>
              </a:ext>
            </a:extLst>
          </p:cNvPr>
          <p:cNvGrpSpPr/>
          <p:nvPr/>
        </p:nvGrpSpPr>
        <p:grpSpPr>
          <a:xfrm>
            <a:off x="8193040" y="3801845"/>
            <a:ext cx="539429" cy="750795"/>
            <a:chOff x="8193040" y="3801845"/>
            <a:chExt cx="539429" cy="750795"/>
          </a:xfrm>
        </p:grpSpPr>
        <p:sp>
          <p:nvSpPr>
            <p:cNvPr id="25" name="Forma Livre: Forma 24">
              <a:extLst>
                <a:ext uri="{FF2B5EF4-FFF2-40B4-BE49-F238E27FC236}">
                  <a16:creationId xmlns:a16="http://schemas.microsoft.com/office/drawing/2014/main" id="{DAE58F32-8578-8AE9-C7E5-60F2359C653C}"/>
                </a:ext>
              </a:extLst>
            </p:cNvPr>
            <p:cNvSpPr/>
            <p:nvPr/>
          </p:nvSpPr>
          <p:spPr>
            <a:xfrm>
              <a:off x="8193040" y="3801845"/>
              <a:ext cx="539429" cy="750795"/>
            </a:xfrm>
            <a:custGeom>
              <a:avLst/>
              <a:gdLst>
                <a:gd name="connsiteX0" fmla="*/ 156403 w 322533"/>
                <a:gd name="connsiteY0" fmla="*/ 72 h 448912"/>
                <a:gd name="connsiteX1" fmla="*/ 269 w 322533"/>
                <a:gd name="connsiteY1" fmla="*/ 151852 h 448912"/>
                <a:gd name="connsiteX2" fmla="*/ 80483 w 322533"/>
                <a:gd name="connsiteY2" fmla="*/ 300934 h 448912"/>
                <a:gd name="connsiteX3" fmla="*/ 144568 w 322533"/>
                <a:gd name="connsiteY3" fmla="*/ 414693 h 448912"/>
                <a:gd name="connsiteX4" fmla="*/ 144568 w 322533"/>
                <a:gd name="connsiteY4" fmla="*/ 432232 h 448912"/>
                <a:gd name="connsiteX5" fmla="*/ 161248 w 322533"/>
                <a:gd name="connsiteY5" fmla="*/ 448912 h 448912"/>
                <a:gd name="connsiteX6" fmla="*/ 177929 w 322533"/>
                <a:gd name="connsiteY6" fmla="*/ 432232 h 448912"/>
                <a:gd name="connsiteX7" fmla="*/ 177929 w 322533"/>
                <a:gd name="connsiteY7" fmla="*/ 413405 h 448912"/>
                <a:gd name="connsiteX8" fmla="*/ 242075 w 322533"/>
                <a:gd name="connsiteY8" fmla="*/ 300934 h 448912"/>
                <a:gd name="connsiteX9" fmla="*/ 322534 w 322533"/>
                <a:gd name="connsiteY9" fmla="*/ 161358 h 448912"/>
                <a:gd name="connsiteX10" fmla="*/ 156403 w 322533"/>
                <a:gd name="connsiteY10" fmla="*/ 72 h 448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533" h="448912">
                  <a:moveTo>
                    <a:pt x="156403" y="72"/>
                  </a:moveTo>
                  <a:cubicBezTo>
                    <a:pt x="73492" y="2525"/>
                    <a:pt x="4991" y="69063"/>
                    <a:pt x="269" y="151852"/>
                  </a:cubicBezTo>
                  <a:cubicBezTo>
                    <a:pt x="-3349" y="215386"/>
                    <a:pt x="29828" y="271560"/>
                    <a:pt x="80483" y="300934"/>
                  </a:cubicBezTo>
                  <a:cubicBezTo>
                    <a:pt x="120712" y="324299"/>
                    <a:pt x="144568" y="368147"/>
                    <a:pt x="144568" y="414693"/>
                  </a:cubicBezTo>
                  <a:lnTo>
                    <a:pt x="144568" y="432232"/>
                  </a:lnTo>
                  <a:cubicBezTo>
                    <a:pt x="144568" y="441431"/>
                    <a:pt x="152049" y="448912"/>
                    <a:pt x="161248" y="448912"/>
                  </a:cubicBezTo>
                  <a:cubicBezTo>
                    <a:pt x="170447" y="448912"/>
                    <a:pt x="177929" y="441431"/>
                    <a:pt x="177929" y="432232"/>
                  </a:cubicBezTo>
                  <a:lnTo>
                    <a:pt x="177929" y="413405"/>
                  </a:lnTo>
                  <a:cubicBezTo>
                    <a:pt x="177929" y="367227"/>
                    <a:pt x="202091" y="324115"/>
                    <a:pt x="242075" y="300934"/>
                  </a:cubicBezTo>
                  <a:cubicBezTo>
                    <a:pt x="290154" y="273031"/>
                    <a:pt x="322534" y="220966"/>
                    <a:pt x="322534" y="161358"/>
                  </a:cubicBezTo>
                  <a:cubicBezTo>
                    <a:pt x="322595" y="70596"/>
                    <a:pt x="247717" y="-2626"/>
                    <a:pt x="156403" y="72"/>
                  </a:cubicBezTo>
                  <a:close/>
                </a:path>
              </a:pathLst>
            </a:custGeom>
            <a:solidFill>
              <a:srgbClr val="592126"/>
            </a:solidFill>
            <a:ln w="190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120" name="Elipse 119">
              <a:extLst>
                <a:ext uri="{FF2B5EF4-FFF2-40B4-BE49-F238E27FC236}">
                  <a16:creationId xmlns:a16="http://schemas.microsoft.com/office/drawing/2014/main" id="{577607A3-BFD9-31C1-B1DF-553C5E4EA357}"/>
                </a:ext>
              </a:extLst>
            </p:cNvPr>
            <p:cNvSpPr/>
            <p:nvPr/>
          </p:nvSpPr>
          <p:spPr>
            <a:xfrm>
              <a:off x="8267945" y="3881979"/>
              <a:ext cx="386621" cy="386621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grpSp>
          <p:nvGrpSpPr>
            <p:cNvPr id="86" name="Gráfico 20">
              <a:extLst>
                <a:ext uri="{FF2B5EF4-FFF2-40B4-BE49-F238E27FC236}">
                  <a16:creationId xmlns:a16="http://schemas.microsoft.com/office/drawing/2014/main" id="{AEE389C3-75A6-E7CE-C9AB-F6C12D26F4E0}"/>
                </a:ext>
              </a:extLst>
            </p:cNvPr>
            <p:cNvGrpSpPr/>
            <p:nvPr/>
          </p:nvGrpSpPr>
          <p:grpSpPr>
            <a:xfrm>
              <a:off x="8378130" y="3952945"/>
              <a:ext cx="167535" cy="244691"/>
              <a:chOff x="953731" y="4398364"/>
              <a:chExt cx="258984" cy="378254"/>
            </a:xfrm>
            <a:solidFill>
              <a:srgbClr val="592126"/>
            </a:solidFill>
          </p:grpSpPr>
          <p:sp>
            <p:nvSpPr>
              <p:cNvPr id="87" name="Forma Livre: Forma 86">
                <a:extLst>
                  <a:ext uri="{FF2B5EF4-FFF2-40B4-BE49-F238E27FC236}">
                    <a16:creationId xmlns:a16="http://schemas.microsoft.com/office/drawing/2014/main" id="{055C22E2-26D8-7878-D773-E43256BA65F2}"/>
                  </a:ext>
                </a:extLst>
              </p:cNvPr>
              <p:cNvSpPr/>
              <p:nvPr/>
            </p:nvSpPr>
            <p:spPr>
              <a:xfrm>
                <a:off x="953731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8" name="Forma Livre: Forma 87">
                <a:extLst>
                  <a:ext uri="{FF2B5EF4-FFF2-40B4-BE49-F238E27FC236}">
                    <a16:creationId xmlns:a16="http://schemas.microsoft.com/office/drawing/2014/main" id="{DD794306-0FE3-4FB8-1161-7C0CAA8F23CC}"/>
                  </a:ext>
                </a:extLst>
              </p:cNvPr>
              <p:cNvSpPr/>
              <p:nvPr/>
            </p:nvSpPr>
            <p:spPr>
              <a:xfrm>
                <a:off x="1038555" y="4570520"/>
                <a:ext cx="78557" cy="88466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7ADAED67-B961-F98F-11CB-A577EF736939}"/>
              </a:ext>
            </a:extLst>
          </p:cNvPr>
          <p:cNvSpPr txBox="1"/>
          <p:nvPr/>
        </p:nvSpPr>
        <p:spPr>
          <a:xfrm>
            <a:off x="662713" y="2101751"/>
            <a:ext cx="5864212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Confira os elementos a seguir.​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  <a:sym typeface="Quattrocento Sans"/>
            </a:endParaRPr>
          </a:p>
        </p:txBody>
      </p:sp>
      <p:grpSp>
        <p:nvGrpSpPr>
          <p:cNvPr id="56" name="Gráfico 20">
            <a:extLst>
              <a:ext uri="{FF2B5EF4-FFF2-40B4-BE49-F238E27FC236}">
                <a16:creationId xmlns:a16="http://schemas.microsoft.com/office/drawing/2014/main" id="{AEFD29EC-D1CB-B3DC-CF99-38B3D982D6B3}"/>
              </a:ext>
            </a:extLst>
          </p:cNvPr>
          <p:cNvGrpSpPr/>
          <p:nvPr/>
        </p:nvGrpSpPr>
        <p:grpSpPr>
          <a:xfrm>
            <a:off x="1536043" y="2641770"/>
            <a:ext cx="577595" cy="577596"/>
            <a:chOff x="1536043" y="4298655"/>
            <a:chExt cx="577595" cy="577596"/>
          </a:xfrm>
        </p:grpSpPr>
        <p:sp>
          <p:nvSpPr>
            <p:cNvPr id="57" name="Forma Livre: Forma 56">
              <a:extLst>
                <a:ext uri="{FF2B5EF4-FFF2-40B4-BE49-F238E27FC236}">
                  <a16:creationId xmlns:a16="http://schemas.microsoft.com/office/drawing/2014/main" id="{CF415791-9A4B-456B-DA19-7ED7448F40F0}"/>
                </a:ext>
              </a:extLst>
            </p:cNvPr>
            <p:cNvSpPr/>
            <p:nvPr/>
          </p:nvSpPr>
          <p:spPr>
            <a:xfrm>
              <a:off x="153604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58" name="Gráfico 20">
              <a:extLst>
                <a:ext uri="{FF2B5EF4-FFF2-40B4-BE49-F238E27FC236}">
                  <a16:creationId xmlns:a16="http://schemas.microsoft.com/office/drawing/2014/main" id="{5671331B-370B-D348-5DE1-35CCD7B170EA}"/>
                </a:ext>
              </a:extLst>
            </p:cNvPr>
            <p:cNvGrpSpPr/>
            <p:nvPr/>
          </p:nvGrpSpPr>
          <p:grpSpPr>
            <a:xfrm>
              <a:off x="1639910" y="4411265"/>
              <a:ext cx="369924" cy="352209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59" name="Forma Livre: Forma 58">
                <a:extLst>
                  <a:ext uri="{FF2B5EF4-FFF2-40B4-BE49-F238E27FC236}">
                    <a16:creationId xmlns:a16="http://schemas.microsoft.com/office/drawing/2014/main" id="{7618781E-5B3A-8721-7185-7CC4C3BFE9FC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60" name="Forma Livre: Forma 59">
                <a:extLst>
                  <a:ext uri="{FF2B5EF4-FFF2-40B4-BE49-F238E27FC236}">
                    <a16:creationId xmlns:a16="http://schemas.microsoft.com/office/drawing/2014/main" id="{10BCCBE4-17F1-D842-DE1A-E7A9A7FE877C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61" name="Gráfico 20">
            <a:extLst>
              <a:ext uri="{FF2B5EF4-FFF2-40B4-BE49-F238E27FC236}">
                <a16:creationId xmlns:a16="http://schemas.microsoft.com/office/drawing/2014/main" id="{8085687E-5BA5-3B91-1232-732458EB268D}"/>
              </a:ext>
            </a:extLst>
          </p:cNvPr>
          <p:cNvGrpSpPr/>
          <p:nvPr/>
        </p:nvGrpSpPr>
        <p:grpSpPr>
          <a:xfrm>
            <a:off x="3807756" y="2641770"/>
            <a:ext cx="577595" cy="577596"/>
            <a:chOff x="3807756" y="4298655"/>
            <a:chExt cx="577595" cy="577596"/>
          </a:xfrm>
        </p:grpSpPr>
        <p:sp>
          <p:nvSpPr>
            <p:cNvPr id="62" name="Forma Livre: Forma 61">
              <a:extLst>
                <a:ext uri="{FF2B5EF4-FFF2-40B4-BE49-F238E27FC236}">
                  <a16:creationId xmlns:a16="http://schemas.microsoft.com/office/drawing/2014/main" id="{1E09E490-5834-62FE-6DA0-610F0791FE5F}"/>
                </a:ext>
              </a:extLst>
            </p:cNvPr>
            <p:cNvSpPr/>
            <p:nvPr/>
          </p:nvSpPr>
          <p:spPr>
            <a:xfrm>
              <a:off x="3902815" y="4444863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63" name="Forma Livre: Forma 62">
              <a:extLst>
                <a:ext uri="{FF2B5EF4-FFF2-40B4-BE49-F238E27FC236}">
                  <a16:creationId xmlns:a16="http://schemas.microsoft.com/office/drawing/2014/main" id="{590DAC7A-3941-E220-720D-30A8696F2D6E}"/>
                </a:ext>
              </a:extLst>
            </p:cNvPr>
            <p:cNvSpPr/>
            <p:nvPr/>
          </p:nvSpPr>
          <p:spPr>
            <a:xfrm>
              <a:off x="3807756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69" name="Gráfico 20">
            <a:extLst>
              <a:ext uri="{FF2B5EF4-FFF2-40B4-BE49-F238E27FC236}">
                <a16:creationId xmlns:a16="http://schemas.microsoft.com/office/drawing/2014/main" id="{6650287D-220A-14B5-89C6-A0204348B48D}"/>
              </a:ext>
            </a:extLst>
          </p:cNvPr>
          <p:cNvGrpSpPr/>
          <p:nvPr/>
        </p:nvGrpSpPr>
        <p:grpSpPr>
          <a:xfrm>
            <a:off x="3050518" y="2641770"/>
            <a:ext cx="577595" cy="577596"/>
            <a:chOff x="3050518" y="4298655"/>
            <a:chExt cx="577595" cy="577596"/>
          </a:xfrm>
        </p:grpSpPr>
        <p:grpSp>
          <p:nvGrpSpPr>
            <p:cNvPr id="70" name="Gráfico 20">
              <a:extLst>
                <a:ext uri="{FF2B5EF4-FFF2-40B4-BE49-F238E27FC236}">
                  <a16:creationId xmlns:a16="http://schemas.microsoft.com/office/drawing/2014/main" id="{B6E57289-71FD-1EA2-5015-84A8F0E9065B}"/>
                </a:ext>
              </a:extLst>
            </p:cNvPr>
            <p:cNvGrpSpPr/>
            <p:nvPr/>
          </p:nvGrpSpPr>
          <p:grpSpPr>
            <a:xfrm>
              <a:off x="3177201" y="4427814"/>
              <a:ext cx="324135" cy="319373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72" name="Forma Livre: Forma 71">
                <a:extLst>
                  <a:ext uri="{FF2B5EF4-FFF2-40B4-BE49-F238E27FC236}">
                    <a16:creationId xmlns:a16="http://schemas.microsoft.com/office/drawing/2014/main" id="{480F1A17-B581-927A-410F-6BB9FDE6CF65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3" name="Forma Livre: Forma 72">
                <a:extLst>
                  <a:ext uri="{FF2B5EF4-FFF2-40B4-BE49-F238E27FC236}">
                    <a16:creationId xmlns:a16="http://schemas.microsoft.com/office/drawing/2014/main" id="{B306A943-A8B0-E97F-3AF9-059FFBD8E26A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1" name="Forma Livre: Forma 70">
              <a:extLst>
                <a:ext uri="{FF2B5EF4-FFF2-40B4-BE49-F238E27FC236}">
                  <a16:creationId xmlns:a16="http://schemas.microsoft.com/office/drawing/2014/main" id="{0A90BB36-7B39-0150-23EC-1B3CA5394F88}"/>
                </a:ext>
              </a:extLst>
            </p:cNvPr>
            <p:cNvSpPr/>
            <p:nvPr/>
          </p:nvSpPr>
          <p:spPr>
            <a:xfrm>
              <a:off x="3050518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74" name="Gráfico 20">
            <a:extLst>
              <a:ext uri="{FF2B5EF4-FFF2-40B4-BE49-F238E27FC236}">
                <a16:creationId xmlns:a16="http://schemas.microsoft.com/office/drawing/2014/main" id="{FF57A6BE-7050-9954-D522-7F9554151768}"/>
              </a:ext>
            </a:extLst>
          </p:cNvPr>
          <p:cNvGrpSpPr/>
          <p:nvPr/>
        </p:nvGrpSpPr>
        <p:grpSpPr>
          <a:xfrm>
            <a:off x="4564993" y="2641770"/>
            <a:ext cx="577595" cy="577596"/>
            <a:chOff x="4564993" y="4298655"/>
            <a:chExt cx="577595" cy="577596"/>
          </a:xfrm>
        </p:grpSpPr>
        <p:grpSp>
          <p:nvGrpSpPr>
            <p:cNvPr id="75" name="Gráfico 20">
              <a:extLst>
                <a:ext uri="{FF2B5EF4-FFF2-40B4-BE49-F238E27FC236}">
                  <a16:creationId xmlns:a16="http://schemas.microsoft.com/office/drawing/2014/main" id="{66E488F9-19D1-0102-2670-9486A94A8E59}"/>
                </a:ext>
              </a:extLst>
            </p:cNvPr>
            <p:cNvGrpSpPr/>
            <p:nvPr/>
          </p:nvGrpSpPr>
          <p:grpSpPr>
            <a:xfrm>
              <a:off x="4713773" y="4386189"/>
              <a:ext cx="280034" cy="402526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77" name="Forma Livre: Forma 76">
                <a:extLst>
                  <a:ext uri="{FF2B5EF4-FFF2-40B4-BE49-F238E27FC236}">
                    <a16:creationId xmlns:a16="http://schemas.microsoft.com/office/drawing/2014/main" id="{28CCED77-6498-D2F8-D6E9-7D643DC01561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8" name="Forma Livre: Forma 77">
                <a:extLst>
                  <a:ext uri="{FF2B5EF4-FFF2-40B4-BE49-F238E27FC236}">
                    <a16:creationId xmlns:a16="http://schemas.microsoft.com/office/drawing/2014/main" id="{A6B191F6-6AD5-2483-0C5A-736E18DD246B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9" name="Forma Livre: Forma 78">
                <a:extLst>
                  <a:ext uri="{FF2B5EF4-FFF2-40B4-BE49-F238E27FC236}">
                    <a16:creationId xmlns:a16="http://schemas.microsoft.com/office/drawing/2014/main" id="{EF10F090-A6BA-AB70-81FD-18C7C60B6BCF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0" name="Forma Livre: Forma 79">
                <a:extLst>
                  <a:ext uri="{FF2B5EF4-FFF2-40B4-BE49-F238E27FC236}">
                    <a16:creationId xmlns:a16="http://schemas.microsoft.com/office/drawing/2014/main" id="{F7774D19-1071-D494-C5F1-90910BE9DFC0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6" name="Forma Livre: Forma 75">
              <a:extLst>
                <a:ext uri="{FF2B5EF4-FFF2-40B4-BE49-F238E27FC236}">
                  <a16:creationId xmlns:a16="http://schemas.microsoft.com/office/drawing/2014/main" id="{9C37E039-F8DB-8A3D-BCB0-A802084D48EB}"/>
                </a:ext>
              </a:extLst>
            </p:cNvPr>
            <p:cNvSpPr/>
            <p:nvPr/>
          </p:nvSpPr>
          <p:spPr>
            <a:xfrm>
              <a:off x="456499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81" name="Agrupar 80">
            <a:extLst>
              <a:ext uri="{FF2B5EF4-FFF2-40B4-BE49-F238E27FC236}">
                <a16:creationId xmlns:a16="http://schemas.microsoft.com/office/drawing/2014/main" id="{1073869D-ED27-1F26-43B2-4C21F99881F6}"/>
              </a:ext>
            </a:extLst>
          </p:cNvPr>
          <p:cNvGrpSpPr/>
          <p:nvPr/>
        </p:nvGrpSpPr>
        <p:grpSpPr>
          <a:xfrm>
            <a:off x="2293281" y="2641770"/>
            <a:ext cx="577595" cy="577596"/>
            <a:chOff x="2293281" y="4298655"/>
            <a:chExt cx="577595" cy="577596"/>
          </a:xfrm>
        </p:grpSpPr>
        <p:sp>
          <p:nvSpPr>
            <p:cNvPr id="82" name="Forma Livre: Forma 81">
              <a:extLst>
                <a:ext uri="{FF2B5EF4-FFF2-40B4-BE49-F238E27FC236}">
                  <a16:creationId xmlns:a16="http://schemas.microsoft.com/office/drawing/2014/main" id="{76DD60EB-4809-B930-E701-E39B43CA0152}"/>
                </a:ext>
              </a:extLst>
            </p:cNvPr>
            <p:cNvSpPr/>
            <p:nvPr/>
          </p:nvSpPr>
          <p:spPr>
            <a:xfrm>
              <a:off x="2293281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83" name="Gráfico 82" descr="Táxi com preenchimento sólido">
              <a:extLst>
                <a:ext uri="{FF2B5EF4-FFF2-40B4-BE49-F238E27FC236}">
                  <a16:creationId xmlns:a16="http://schemas.microsoft.com/office/drawing/2014/main" id="{00E4743D-F2AC-683F-7048-5AFB94D2EFD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327998" y="4316440"/>
              <a:ext cx="508160" cy="508160"/>
            </a:xfrm>
            <a:prstGeom prst="rect">
              <a:avLst/>
            </a:prstGeom>
          </p:spPr>
        </p:pic>
      </p:grpSp>
      <p:grpSp>
        <p:nvGrpSpPr>
          <p:cNvPr id="97" name="Agrupar 96">
            <a:extLst>
              <a:ext uri="{FF2B5EF4-FFF2-40B4-BE49-F238E27FC236}">
                <a16:creationId xmlns:a16="http://schemas.microsoft.com/office/drawing/2014/main" id="{CCDEF1AC-F28D-0687-3D0E-46CE0C84B3C0}"/>
              </a:ext>
            </a:extLst>
          </p:cNvPr>
          <p:cNvGrpSpPr/>
          <p:nvPr/>
        </p:nvGrpSpPr>
        <p:grpSpPr>
          <a:xfrm>
            <a:off x="10010169" y="2840450"/>
            <a:ext cx="539429" cy="750795"/>
            <a:chOff x="10102465" y="2840450"/>
            <a:chExt cx="539429" cy="750795"/>
          </a:xfrm>
        </p:grpSpPr>
        <p:grpSp>
          <p:nvGrpSpPr>
            <p:cNvPr id="27" name="Agrupar 26">
              <a:extLst>
                <a:ext uri="{FF2B5EF4-FFF2-40B4-BE49-F238E27FC236}">
                  <a16:creationId xmlns:a16="http://schemas.microsoft.com/office/drawing/2014/main" id="{AD978AA6-F161-3DE2-A714-13997E2D2FF8}"/>
                </a:ext>
              </a:extLst>
            </p:cNvPr>
            <p:cNvGrpSpPr/>
            <p:nvPr/>
          </p:nvGrpSpPr>
          <p:grpSpPr>
            <a:xfrm>
              <a:off x="10102465" y="2840450"/>
              <a:ext cx="539429" cy="750795"/>
              <a:chOff x="564543" y="3767967"/>
              <a:chExt cx="322533" cy="448912"/>
            </a:xfrm>
          </p:grpSpPr>
          <p:sp>
            <p:nvSpPr>
              <p:cNvPr id="28" name="Forma Livre: Forma 27">
                <a:extLst>
                  <a:ext uri="{FF2B5EF4-FFF2-40B4-BE49-F238E27FC236}">
                    <a16:creationId xmlns:a16="http://schemas.microsoft.com/office/drawing/2014/main" id="{120098A9-DEAF-D688-74C7-3AA9F7BEB0E6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4" name="Forma Livre: Forma 53">
                <a:extLst>
                  <a:ext uri="{FF2B5EF4-FFF2-40B4-BE49-F238E27FC236}">
                    <a16:creationId xmlns:a16="http://schemas.microsoft.com/office/drawing/2014/main" id="{AD01077F-1F17-52D9-4A2E-9F8139240052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pic>
          <p:nvPicPr>
            <p:cNvPr id="96" name="Gráfico 95" descr="Táxi com preenchimento sólido">
              <a:extLst>
                <a:ext uri="{FF2B5EF4-FFF2-40B4-BE49-F238E27FC236}">
                  <a16:creationId xmlns:a16="http://schemas.microsoft.com/office/drawing/2014/main" id="{F32B57A8-DAC5-35BD-0407-D62AF943DA1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0201912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102" name="Agrupar 101">
            <a:extLst>
              <a:ext uri="{FF2B5EF4-FFF2-40B4-BE49-F238E27FC236}">
                <a16:creationId xmlns:a16="http://schemas.microsoft.com/office/drawing/2014/main" id="{CED31912-A3D3-5EF6-B67C-B58F8A3B2422}"/>
              </a:ext>
            </a:extLst>
          </p:cNvPr>
          <p:cNvGrpSpPr/>
          <p:nvPr/>
        </p:nvGrpSpPr>
        <p:grpSpPr>
          <a:xfrm>
            <a:off x="9337551" y="2141654"/>
            <a:ext cx="539429" cy="750795"/>
            <a:chOff x="9419294" y="1726353"/>
            <a:chExt cx="539429" cy="750795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2ACCC97A-E6D7-3D46-B6B6-FD6894BD8A8A}"/>
                </a:ext>
              </a:extLst>
            </p:cNvPr>
            <p:cNvGrpSpPr/>
            <p:nvPr/>
          </p:nvGrpSpPr>
          <p:grpSpPr>
            <a:xfrm>
              <a:off x="9419294" y="1726353"/>
              <a:ext cx="539429" cy="750795"/>
              <a:chOff x="564543" y="3767967"/>
              <a:chExt cx="322533" cy="448912"/>
            </a:xfrm>
          </p:grpSpPr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81825DEF-90A7-5C42-23CF-4871F4593D1E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4FEAF4AC-FBF1-BED3-8017-FD2E992DC84E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100" name="Forma Livre: Forma 99">
              <a:extLst>
                <a:ext uri="{FF2B5EF4-FFF2-40B4-BE49-F238E27FC236}">
                  <a16:creationId xmlns:a16="http://schemas.microsoft.com/office/drawing/2014/main" id="{4FAA1AA8-D030-E2DE-056E-440A20FBFA63}"/>
                </a:ext>
              </a:extLst>
            </p:cNvPr>
            <p:cNvSpPr/>
            <p:nvPr/>
          </p:nvSpPr>
          <p:spPr>
            <a:xfrm>
              <a:off x="9565563" y="1911690"/>
              <a:ext cx="240925" cy="204606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122" name="Agrupar 121">
            <a:extLst>
              <a:ext uri="{FF2B5EF4-FFF2-40B4-BE49-F238E27FC236}">
                <a16:creationId xmlns:a16="http://schemas.microsoft.com/office/drawing/2014/main" id="{F1D76C40-5DEA-CBD1-E101-3D2E221877F0}"/>
              </a:ext>
            </a:extLst>
          </p:cNvPr>
          <p:cNvGrpSpPr/>
          <p:nvPr/>
        </p:nvGrpSpPr>
        <p:grpSpPr>
          <a:xfrm>
            <a:off x="8080770" y="1789650"/>
            <a:ext cx="539429" cy="750795"/>
            <a:chOff x="8080770" y="1789650"/>
            <a:chExt cx="539429" cy="750795"/>
          </a:xfrm>
        </p:grpSpPr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5FC7783F-09B8-1C49-C3C2-0ECCAA31CE80}"/>
                </a:ext>
              </a:extLst>
            </p:cNvPr>
            <p:cNvGrpSpPr/>
            <p:nvPr/>
          </p:nvGrpSpPr>
          <p:grpSpPr>
            <a:xfrm>
              <a:off x="8080770" y="1789650"/>
              <a:ext cx="539429" cy="750795"/>
              <a:chOff x="564543" y="3767967"/>
              <a:chExt cx="322533" cy="448912"/>
            </a:xfrm>
          </p:grpSpPr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B4308EC2-CDD5-3406-F3D2-862BE0963F61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7" name="Forma Livre: Forma 16">
                <a:extLst>
                  <a:ext uri="{FF2B5EF4-FFF2-40B4-BE49-F238E27FC236}">
                    <a16:creationId xmlns:a16="http://schemas.microsoft.com/office/drawing/2014/main" id="{DD3511BF-E85E-7CEA-B6CD-FC3CF7A34B5C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04" name="Gráfico 20">
              <a:extLst>
                <a:ext uri="{FF2B5EF4-FFF2-40B4-BE49-F238E27FC236}">
                  <a16:creationId xmlns:a16="http://schemas.microsoft.com/office/drawing/2014/main" id="{99D57039-328F-46B6-C33C-46537E199BEB}"/>
                </a:ext>
              </a:extLst>
            </p:cNvPr>
            <p:cNvGrpSpPr/>
            <p:nvPr/>
          </p:nvGrpSpPr>
          <p:grpSpPr>
            <a:xfrm>
              <a:off x="8254079" y="1936856"/>
              <a:ext cx="190418" cy="273711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106" name="Forma Livre: Forma 105">
                <a:extLst>
                  <a:ext uri="{FF2B5EF4-FFF2-40B4-BE49-F238E27FC236}">
                    <a16:creationId xmlns:a16="http://schemas.microsoft.com/office/drawing/2014/main" id="{DC894160-C325-FFE1-1DC2-C01E91460EE3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7" name="Forma Livre: Forma 106">
                <a:extLst>
                  <a:ext uri="{FF2B5EF4-FFF2-40B4-BE49-F238E27FC236}">
                    <a16:creationId xmlns:a16="http://schemas.microsoft.com/office/drawing/2014/main" id="{5B165D24-F3E4-7FEF-0548-69106A1B2B2A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8" name="Forma Livre: Forma 107">
                <a:extLst>
                  <a:ext uri="{FF2B5EF4-FFF2-40B4-BE49-F238E27FC236}">
                    <a16:creationId xmlns:a16="http://schemas.microsoft.com/office/drawing/2014/main" id="{CF9C886A-184F-F4BD-FA25-00123F55A8A7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9" name="Forma Livre: Forma 108">
                <a:extLst>
                  <a:ext uri="{FF2B5EF4-FFF2-40B4-BE49-F238E27FC236}">
                    <a16:creationId xmlns:a16="http://schemas.microsoft.com/office/drawing/2014/main" id="{ED9C295F-83DE-258B-779C-DEB3D9B2F620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4" name="Agrupar 123">
            <a:extLst>
              <a:ext uri="{FF2B5EF4-FFF2-40B4-BE49-F238E27FC236}">
                <a16:creationId xmlns:a16="http://schemas.microsoft.com/office/drawing/2014/main" id="{A98BE9F5-E676-B391-0897-C65BF2836CFE}"/>
              </a:ext>
            </a:extLst>
          </p:cNvPr>
          <p:cNvGrpSpPr/>
          <p:nvPr/>
        </p:nvGrpSpPr>
        <p:grpSpPr>
          <a:xfrm>
            <a:off x="11119853" y="1929376"/>
            <a:ext cx="539429" cy="750795"/>
            <a:chOff x="11071714" y="1726353"/>
            <a:chExt cx="539429" cy="750795"/>
          </a:xfrm>
        </p:grpSpPr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539608E9-05BC-B18F-BA2A-397C31D335FE}"/>
                </a:ext>
              </a:extLst>
            </p:cNvPr>
            <p:cNvGrpSpPr/>
            <p:nvPr/>
          </p:nvGrpSpPr>
          <p:grpSpPr>
            <a:xfrm>
              <a:off x="11071714" y="1726353"/>
              <a:ext cx="539429" cy="750795"/>
              <a:chOff x="564543" y="3767967"/>
              <a:chExt cx="322533" cy="448912"/>
            </a:xfrm>
          </p:grpSpPr>
          <p:sp>
            <p:nvSpPr>
              <p:cNvPr id="20" name="Forma Livre: Forma 19">
                <a:extLst>
                  <a:ext uri="{FF2B5EF4-FFF2-40B4-BE49-F238E27FC236}">
                    <a16:creationId xmlns:a16="http://schemas.microsoft.com/office/drawing/2014/main" id="{644180C7-A9A8-514A-F40B-876E37FADFFE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1" name="Forma Livre: Forma 20">
                <a:extLst>
                  <a:ext uri="{FF2B5EF4-FFF2-40B4-BE49-F238E27FC236}">
                    <a16:creationId xmlns:a16="http://schemas.microsoft.com/office/drawing/2014/main" id="{452D5661-C3F0-5CDA-AD11-C0DC6CAE4BA8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12" name="Gráfico 20">
              <a:extLst>
                <a:ext uri="{FF2B5EF4-FFF2-40B4-BE49-F238E27FC236}">
                  <a16:creationId xmlns:a16="http://schemas.microsoft.com/office/drawing/2014/main" id="{15D75319-9EB4-8E5B-CE60-802F6CC96E99}"/>
                </a:ext>
              </a:extLst>
            </p:cNvPr>
            <p:cNvGrpSpPr/>
            <p:nvPr/>
          </p:nvGrpSpPr>
          <p:grpSpPr>
            <a:xfrm>
              <a:off x="11224056" y="1876484"/>
              <a:ext cx="246274" cy="234480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113" name="Forma Livre: Forma 112">
                <a:extLst>
                  <a:ext uri="{FF2B5EF4-FFF2-40B4-BE49-F238E27FC236}">
                    <a16:creationId xmlns:a16="http://schemas.microsoft.com/office/drawing/2014/main" id="{20B20639-CD65-F89C-985B-8E0BF5FC9CE1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4" name="Forma Livre: Forma 113">
                <a:extLst>
                  <a:ext uri="{FF2B5EF4-FFF2-40B4-BE49-F238E27FC236}">
                    <a16:creationId xmlns:a16="http://schemas.microsoft.com/office/drawing/2014/main" id="{CC6892A6-3548-7C1D-1905-B4F6F140AF11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3" name="Agrupar 122">
            <a:extLst>
              <a:ext uri="{FF2B5EF4-FFF2-40B4-BE49-F238E27FC236}">
                <a16:creationId xmlns:a16="http://schemas.microsoft.com/office/drawing/2014/main" id="{74D2F982-421C-C613-8D38-A3760C4E087C}"/>
              </a:ext>
            </a:extLst>
          </p:cNvPr>
          <p:cNvGrpSpPr/>
          <p:nvPr/>
        </p:nvGrpSpPr>
        <p:grpSpPr>
          <a:xfrm>
            <a:off x="10327451" y="1641507"/>
            <a:ext cx="539429" cy="750795"/>
            <a:chOff x="10167825" y="1726353"/>
            <a:chExt cx="539429" cy="750795"/>
          </a:xfrm>
        </p:grpSpPr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C6DD18FA-0060-3922-0362-0F24178767B0}"/>
                </a:ext>
              </a:extLst>
            </p:cNvPr>
            <p:cNvGrpSpPr/>
            <p:nvPr/>
          </p:nvGrpSpPr>
          <p:grpSpPr>
            <a:xfrm>
              <a:off x="10167825" y="1726353"/>
              <a:ext cx="539429" cy="750795"/>
              <a:chOff x="564543" y="3767967"/>
              <a:chExt cx="322533" cy="448912"/>
            </a:xfrm>
          </p:grpSpPr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4A684C92-6F2B-8000-2F64-947AE1C196AC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8" name="Forma Livre: Forma 17">
                <a:extLst>
                  <a:ext uri="{FF2B5EF4-FFF2-40B4-BE49-F238E27FC236}">
                    <a16:creationId xmlns:a16="http://schemas.microsoft.com/office/drawing/2014/main" id="{E1436A33-B1F4-C758-AC84-DAFEF2DB8982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16" name="Gráfico 20">
              <a:extLst>
                <a:ext uri="{FF2B5EF4-FFF2-40B4-BE49-F238E27FC236}">
                  <a16:creationId xmlns:a16="http://schemas.microsoft.com/office/drawing/2014/main" id="{084F234F-D91E-BB40-F1DE-AB0E6205681B}"/>
                </a:ext>
              </a:extLst>
            </p:cNvPr>
            <p:cNvGrpSpPr/>
            <p:nvPr/>
          </p:nvGrpSpPr>
          <p:grpSpPr>
            <a:xfrm>
              <a:off x="10328168" y="1894459"/>
              <a:ext cx="218925" cy="215709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118" name="Forma Livre: Forma 117">
                <a:extLst>
                  <a:ext uri="{FF2B5EF4-FFF2-40B4-BE49-F238E27FC236}">
                    <a16:creationId xmlns:a16="http://schemas.microsoft.com/office/drawing/2014/main" id="{41F086CF-1F96-6E62-E194-E2840B8305EF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9" name="Forma Livre: Forma 118">
                <a:extLst>
                  <a:ext uri="{FF2B5EF4-FFF2-40B4-BE49-F238E27FC236}">
                    <a16:creationId xmlns:a16="http://schemas.microsoft.com/office/drawing/2014/main" id="{2C8299D6-9C01-68F9-3B17-64E24F1B702C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A03E6911-CB96-906B-C5B9-D8D7DA6619EA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356511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6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9CC297-4915-4212-2A01-A78105CD6E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 descr="Pessoa em pé em frente a janela&#10;&#10;O conteúdo gerado por IA pode estar incorreto.">
            <a:extLst>
              <a:ext uri="{FF2B5EF4-FFF2-40B4-BE49-F238E27FC236}">
                <a16:creationId xmlns:a16="http://schemas.microsoft.com/office/drawing/2014/main" id="{7296966B-B447-B6E7-02EF-824AEBE63BC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36" r="5003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8" name="Group 1">
            <a:extLst>
              <a:ext uri="{FF2B5EF4-FFF2-40B4-BE49-F238E27FC236}">
                <a16:creationId xmlns:a16="http://schemas.microsoft.com/office/drawing/2014/main" id="{1182589E-55A6-5F7A-7D43-B034D5261E61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1D3609C5-870B-333E-9E5C-EB90EF5D1F5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CBAA00EE-80C3-550B-5690-C624E48CE64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BF53DAD1-0639-D69B-5E25-59599A0D2DD0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81FCC10B-DAF0-5F9D-D509-D483B4619F9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0B46B4B7-FB32-0683-CD04-B6C6F24FEF21}"/>
              </a:ext>
            </a:extLst>
          </p:cNvPr>
          <p:cNvGrpSpPr/>
          <p:nvPr/>
        </p:nvGrpSpPr>
        <p:grpSpPr>
          <a:xfrm>
            <a:off x="519881" y="1606190"/>
            <a:ext cx="4105270" cy="633431"/>
            <a:chOff x="250974" y="1606190"/>
            <a:chExt cx="4105270" cy="633431"/>
          </a:xfrm>
        </p:grpSpPr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D06A5ABE-6784-147F-1137-B03BA745929C}"/>
                </a:ext>
              </a:extLst>
            </p:cNvPr>
            <p:cNvSpPr/>
            <p:nvPr/>
          </p:nvSpPr>
          <p:spPr>
            <a:xfrm>
              <a:off x="250974" y="1606190"/>
              <a:ext cx="4105270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3200" noProof="0" dirty="0">
                  <a:solidFill>
                    <a:schemeClr val="bg2">
                      <a:lumMod val="10000"/>
                    </a:schemeClr>
                  </a:solidFill>
                  <a:latin typeface="AMX Black" pitchFamily="2" charset="0"/>
                  <a:sym typeface="+mn-ea"/>
                </a:rPr>
                <a:t>  AQUI TEM M2M</a:t>
              </a:r>
            </a:p>
          </p:txBody>
        </p:sp>
        <p:pic>
          <p:nvPicPr>
            <p:cNvPr id="15" name="Gráfico 14">
              <a:extLst>
                <a:ext uri="{FF2B5EF4-FFF2-40B4-BE49-F238E27FC236}">
                  <a16:creationId xmlns:a16="http://schemas.microsoft.com/office/drawing/2014/main" id="{728445E2-8FBF-5CA3-8C37-62982EC5305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7CEB40B5-82C9-8A72-37E8-C1F21D34EC43}"/>
              </a:ext>
            </a:extLst>
          </p:cNvPr>
          <p:cNvGrpSpPr/>
          <p:nvPr/>
        </p:nvGrpSpPr>
        <p:grpSpPr>
          <a:xfrm>
            <a:off x="-4639389" y="1606189"/>
            <a:ext cx="4105270" cy="633431"/>
            <a:chOff x="250974" y="1606190"/>
            <a:chExt cx="4105270" cy="633431"/>
          </a:xfrm>
        </p:grpSpPr>
        <p:sp>
          <p:nvSpPr>
            <p:cNvPr id="22" name="Retângulo: Cantos Arredondados 21">
              <a:extLst>
                <a:ext uri="{FF2B5EF4-FFF2-40B4-BE49-F238E27FC236}">
                  <a16:creationId xmlns:a16="http://schemas.microsoft.com/office/drawing/2014/main" id="{966BD6CF-FE43-00B7-C10B-40B3CFD141E0}"/>
                </a:ext>
              </a:extLst>
            </p:cNvPr>
            <p:cNvSpPr/>
            <p:nvPr/>
          </p:nvSpPr>
          <p:spPr>
            <a:xfrm>
              <a:off x="250974" y="1606190"/>
              <a:ext cx="4105270" cy="633431"/>
            </a:xfrm>
            <a:prstGeom prst="roundRect">
              <a:avLst>
                <a:gd name="adj" fmla="val 50000"/>
              </a:avLst>
            </a:prstGeom>
            <a:solidFill>
              <a:srgbClr val="592126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3200" noProof="0" dirty="0">
                  <a:solidFill>
                    <a:schemeClr val="bg1"/>
                  </a:solidFill>
                  <a:latin typeface="AMX Black" pitchFamily="2" charset="0"/>
                  <a:sym typeface="+mn-ea"/>
                </a:rPr>
                <a:t>  AQUI TEM M2M</a:t>
              </a:r>
            </a:p>
          </p:txBody>
        </p:sp>
        <p:pic>
          <p:nvPicPr>
            <p:cNvPr id="23" name="Gráfico 22">
              <a:extLst>
                <a:ext uri="{FF2B5EF4-FFF2-40B4-BE49-F238E27FC236}">
                  <a16:creationId xmlns:a16="http://schemas.microsoft.com/office/drawing/2014/main" id="{4EBC5F8E-2A71-1A4C-90E9-DE14D2A2BF1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65990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C5A5A9-700C-0E37-EFF5-1CE24C1D5B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 descr="Pessoa em pé em frente a janela&#10;&#10;O conteúdo gerado por IA pode estar incorreto.">
            <a:extLst>
              <a:ext uri="{FF2B5EF4-FFF2-40B4-BE49-F238E27FC236}">
                <a16:creationId xmlns:a16="http://schemas.microsoft.com/office/drawing/2014/main" id="{E5B73F93-92E7-F3BD-04AE-DA7127CE209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36" r="500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AB3E9F6C-2152-EFA6-E2CE-E5AEBCC14EAC}"/>
              </a:ext>
            </a:extLst>
          </p:cNvPr>
          <p:cNvSpPr/>
          <p:nvPr/>
        </p:nvSpPr>
        <p:spPr>
          <a:xfrm flipH="1">
            <a:off x="0" y="0"/>
            <a:ext cx="987867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B2CE44E6-F49A-5ABF-59A7-3E8D0B43BA1E}"/>
              </a:ext>
            </a:extLst>
          </p:cNvPr>
          <p:cNvSpPr txBox="1"/>
          <p:nvPr/>
        </p:nvSpPr>
        <p:spPr>
          <a:xfrm>
            <a:off x="345622" y="2478899"/>
            <a:ext cx="51608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Com o uso do M2M, o público que frequenta o café aproveita benefícios incríveis, melhorando a experiência do cliente ao oferecer:</a:t>
            </a:r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9A82032D-7FBA-732A-3AAE-A960EB4F8CF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AF8E4A88-D842-DEDF-FDD9-E7456102776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B38A2E97-0894-CC43-A25F-27975143728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7ABB29DB-6209-2E82-9277-38408AD6068F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31D1992D-DF06-45D7-3353-39D88DE73D9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774A95CC-3D2C-FA99-A055-1095E2EFB07A}"/>
              </a:ext>
            </a:extLst>
          </p:cNvPr>
          <p:cNvGrpSpPr/>
          <p:nvPr/>
        </p:nvGrpSpPr>
        <p:grpSpPr>
          <a:xfrm>
            <a:off x="519881" y="1069045"/>
            <a:ext cx="1099848" cy="1099848"/>
            <a:chOff x="8216342" y="3359923"/>
            <a:chExt cx="1099848" cy="1099848"/>
          </a:xfrm>
        </p:grpSpPr>
        <p:grpSp>
          <p:nvGrpSpPr>
            <p:cNvPr id="51" name="Agrupar 50">
              <a:extLst>
                <a:ext uri="{FF2B5EF4-FFF2-40B4-BE49-F238E27FC236}">
                  <a16:creationId xmlns:a16="http://schemas.microsoft.com/office/drawing/2014/main" id="{241A86EA-7C01-031E-1916-06BFCE1AAF71}"/>
                </a:ext>
              </a:extLst>
            </p:cNvPr>
            <p:cNvGrpSpPr/>
            <p:nvPr/>
          </p:nvGrpSpPr>
          <p:grpSpPr>
            <a:xfrm>
              <a:off x="8216342" y="3359923"/>
              <a:ext cx="1099848" cy="1099848"/>
              <a:chOff x="3093093" y="3444965"/>
              <a:chExt cx="1099848" cy="1099848"/>
            </a:xfrm>
          </p:grpSpPr>
          <p:grpSp>
            <p:nvGrpSpPr>
              <p:cNvPr id="53" name="Group 34">
                <a:extLst>
                  <a:ext uri="{FF2B5EF4-FFF2-40B4-BE49-F238E27FC236}">
                    <a16:creationId xmlns:a16="http://schemas.microsoft.com/office/drawing/2014/main" id="{238C5097-ED1D-9981-6FBA-0354CEB683B1}"/>
                  </a:ext>
                </a:extLst>
              </p:cNvPr>
              <p:cNvGrpSpPr/>
              <p:nvPr/>
            </p:nvGrpSpPr>
            <p:grpSpPr>
              <a:xfrm>
                <a:off x="3093093" y="3444965"/>
                <a:ext cx="1099848" cy="1099848"/>
                <a:chOff x="5346569" y="2129582"/>
                <a:chExt cx="1305722" cy="1305722"/>
              </a:xfrm>
            </p:grpSpPr>
            <p:sp>
              <p:nvSpPr>
                <p:cNvPr id="57" name="Elipse 56">
                  <a:extLst>
                    <a:ext uri="{FF2B5EF4-FFF2-40B4-BE49-F238E27FC236}">
                      <a16:creationId xmlns:a16="http://schemas.microsoft.com/office/drawing/2014/main" id="{4B6724CF-E1D8-F5CE-0E88-4185380214DF}"/>
                    </a:ext>
                  </a:extLst>
                </p:cNvPr>
                <p:cNvSpPr/>
                <p:nvPr/>
              </p:nvSpPr>
              <p:spPr>
                <a:xfrm>
                  <a:off x="5346569" y="2129582"/>
                  <a:ext cx="1305722" cy="1305722"/>
                </a:xfrm>
                <a:prstGeom prst="ellipse">
                  <a:avLst/>
                </a:prstGeom>
                <a:solidFill>
                  <a:srgbClr val="C00000">
                    <a:alpha val="57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  <p:sp>
              <p:nvSpPr>
                <p:cNvPr id="58" name="Elipse 57">
                  <a:extLst>
                    <a:ext uri="{FF2B5EF4-FFF2-40B4-BE49-F238E27FC236}">
                      <a16:creationId xmlns:a16="http://schemas.microsoft.com/office/drawing/2014/main" id="{35F9B9D6-1E14-5B22-C192-224F90B2739E}"/>
                    </a:ext>
                  </a:extLst>
                </p:cNvPr>
                <p:cNvSpPr/>
                <p:nvPr/>
              </p:nvSpPr>
              <p:spPr>
                <a:xfrm>
                  <a:off x="5460696" y="2243709"/>
                  <a:ext cx="1077469" cy="1077469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</p:grpSp>
          <p:grpSp>
            <p:nvGrpSpPr>
              <p:cNvPr id="54" name="Gráfico 26">
                <a:extLst>
                  <a:ext uri="{FF2B5EF4-FFF2-40B4-BE49-F238E27FC236}">
                    <a16:creationId xmlns:a16="http://schemas.microsoft.com/office/drawing/2014/main" id="{8292A2B6-023A-A960-93FA-7E00637092CE}"/>
                  </a:ext>
                </a:extLst>
              </p:cNvPr>
              <p:cNvGrpSpPr/>
              <p:nvPr/>
            </p:nvGrpSpPr>
            <p:grpSpPr>
              <a:xfrm>
                <a:off x="3355123" y="3657500"/>
                <a:ext cx="566148" cy="537651"/>
                <a:chOff x="3355123" y="3644104"/>
                <a:chExt cx="566148" cy="537651"/>
              </a:xfrm>
            </p:grpSpPr>
            <p:sp>
              <p:nvSpPr>
                <p:cNvPr id="55" name="Forma Livre: Forma 54">
                  <a:extLst>
                    <a:ext uri="{FF2B5EF4-FFF2-40B4-BE49-F238E27FC236}">
                      <a16:creationId xmlns:a16="http://schemas.microsoft.com/office/drawing/2014/main" id="{9692436D-2225-584E-E90C-C3586EC41FF6}"/>
                    </a:ext>
                  </a:extLst>
                </p:cNvPr>
                <p:cNvSpPr/>
                <p:nvPr/>
              </p:nvSpPr>
              <p:spPr>
                <a:xfrm>
                  <a:off x="3530870" y="3644104"/>
                  <a:ext cx="214566" cy="258061"/>
                </a:xfrm>
                <a:custGeom>
                  <a:avLst/>
                  <a:gdLst>
                    <a:gd name="connsiteX0" fmla="*/ 214566 w 214566"/>
                    <a:gd name="connsiteY0" fmla="*/ 150779 h 258061"/>
                    <a:gd name="connsiteX1" fmla="*/ 214566 w 214566"/>
                    <a:gd name="connsiteY1" fmla="*/ 107283 h 258061"/>
                    <a:gd name="connsiteX2" fmla="*/ 107283 w 214566"/>
                    <a:gd name="connsiteY2" fmla="*/ 0 h 258061"/>
                    <a:gd name="connsiteX3" fmla="*/ 0 w 214566"/>
                    <a:gd name="connsiteY3" fmla="*/ 107283 h 258061"/>
                    <a:gd name="connsiteX4" fmla="*/ 0 w 214566"/>
                    <a:gd name="connsiteY4" fmla="*/ 150779 h 258061"/>
                    <a:gd name="connsiteX5" fmla="*/ 107283 w 214566"/>
                    <a:gd name="connsiteY5" fmla="*/ 258062 h 258061"/>
                    <a:gd name="connsiteX6" fmla="*/ 214566 w 214566"/>
                    <a:gd name="connsiteY6" fmla="*/ 150779 h 258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14566" h="258061">
                      <a:moveTo>
                        <a:pt x="214566" y="150779"/>
                      </a:moveTo>
                      <a:lnTo>
                        <a:pt x="214566" y="107283"/>
                      </a:lnTo>
                      <a:cubicBezTo>
                        <a:pt x="214566" y="48083"/>
                        <a:pt x="166395" y="0"/>
                        <a:pt x="107283" y="0"/>
                      </a:cubicBezTo>
                      <a:cubicBezTo>
                        <a:pt x="48172" y="0"/>
                        <a:pt x="0" y="48172"/>
                        <a:pt x="0" y="107283"/>
                      </a:cubicBezTo>
                      <a:lnTo>
                        <a:pt x="0" y="150779"/>
                      </a:lnTo>
                      <a:cubicBezTo>
                        <a:pt x="0" y="209979"/>
                        <a:pt x="48172" y="258062"/>
                        <a:pt x="107283" y="258062"/>
                      </a:cubicBezTo>
                      <a:cubicBezTo>
                        <a:pt x="166395" y="258062"/>
                        <a:pt x="214566" y="209890"/>
                        <a:pt x="214566" y="150779"/>
                      </a:cubicBezTo>
                      <a:close/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56" name="Forma Livre: Forma 55">
                  <a:extLst>
                    <a:ext uri="{FF2B5EF4-FFF2-40B4-BE49-F238E27FC236}">
                      <a16:creationId xmlns:a16="http://schemas.microsoft.com/office/drawing/2014/main" id="{18E283B0-363C-9C5E-B829-254FD7B97927}"/>
                    </a:ext>
                  </a:extLst>
                </p:cNvPr>
                <p:cNvSpPr/>
                <p:nvPr/>
              </p:nvSpPr>
              <p:spPr>
                <a:xfrm>
                  <a:off x="3355123" y="3928634"/>
                  <a:ext cx="566148" cy="253121"/>
                </a:xfrm>
                <a:custGeom>
                  <a:avLst/>
                  <a:gdLst>
                    <a:gd name="connsiteX0" fmla="*/ 269796 w 566148"/>
                    <a:gd name="connsiteY0" fmla="*/ 0 h 253121"/>
                    <a:gd name="connsiteX1" fmla="*/ 266002 w 566148"/>
                    <a:gd name="connsiteY1" fmla="*/ 0 h 253121"/>
                    <a:gd name="connsiteX2" fmla="*/ 0 w 566148"/>
                    <a:gd name="connsiteY2" fmla="*/ 253121 h 253121"/>
                    <a:gd name="connsiteX3" fmla="*/ 566148 w 566148"/>
                    <a:gd name="connsiteY3" fmla="*/ 253121 h 253121"/>
                    <a:gd name="connsiteX4" fmla="*/ 300058 w 566148"/>
                    <a:gd name="connsiteY4" fmla="*/ 0 h 253121"/>
                    <a:gd name="connsiteX5" fmla="*/ 296264 w 566148"/>
                    <a:gd name="connsiteY5" fmla="*/ 0 h 253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148" h="253121">
                      <a:moveTo>
                        <a:pt x="269796" y="0"/>
                      </a:moveTo>
                      <a:lnTo>
                        <a:pt x="266002" y="0"/>
                      </a:lnTo>
                      <a:cubicBezTo>
                        <a:pt x="123605" y="0"/>
                        <a:pt x="6882" y="112400"/>
                        <a:pt x="0" y="253121"/>
                      </a:cubicBezTo>
                      <a:lnTo>
                        <a:pt x="566148" y="253121"/>
                      </a:lnTo>
                      <a:cubicBezTo>
                        <a:pt x="559266" y="112400"/>
                        <a:pt x="442543" y="0"/>
                        <a:pt x="300058" y="0"/>
                      </a:cubicBezTo>
                      <a:lnTo>
                        <a:pt x="296264" y="0"/>
                      </a:lnTo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52" name="Gráfico 51">
              <a:extLst>
                <a:ext uri="{FF2B5EF4-FFF2-40B4-BE49-F238E27FC236}">
                  <a16:creationId xmlns:a16="http://schemas.microsoft.com/office/drawing/2014/main" id="{67AF61B5-9622-1FD7-FCD2-FA905E92EC9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369412" y="3666622"/>
              <a:ext cx="783980" cy="440235"/>
            </a:xfrm>
            <a:prstGeom prst="rect">
              <a:avLst/>
            </a:prstGeom>
          </p:spPr>
        </p:pic>
      </p:grpSp>
      <p:sp>
        <p:nvSpPr>
          <p:cNvPr id="59" name="Google Shape;1434;p77">
            <a:extLst>
              <a:ext uri="{FF2B5EF4-FFF2-40B4-BE49-F238E27FC236}">
                <a16:creationId xmlns:a16="http://schemas.microsoft.com/office/drawing/2014/main" id="{452BC421-7A05-FEE2-34BA-2B4F10ABCE6C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Usuário final</a:t>
            </a:r>
          </a:p>
        </p:txBody>
      </p:sp>
      <p:sp>
        <p:nvSpPr>
          <p:cNvPr id="60" name="CaixaDeTexto 59">
            <a:extLst>
              <a:ext uri="{FF2B5EF4-FFF2-40B4-BE49-F238E27FC236}">
                <a16:creationId xmlns:a16="http://schemas.microsoft.com/office/drawing/2014/main" id="{63E67EDF-AACD-9B69-A379-57FFF0549CE0}"/>
              </a:ext>
            </a:extLst>
          </p:cNvPr>
          <p:cNvSpPr txBox="1"/>
          <p:nvPr/>
        </p:nvSpPr>
        <p:spPr>
          <a:xfrm>
            <a:off x="1689495" y="1080360"/>
            <a:ext cx="42606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do Varejo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pic>
        <p:nvPicPr>
          <p:cNvPr id="74" name="Gráfico 73">
            <a:extLst>
              <a:ext uri="{FF2B5EF4-FFF2-40B4-BE49-F238E27FC236}">
                <a16:creationId xmlns:a16="http://schemas.microsoft.com/office/drawing/2014/main" id="{FD822F01-7E35-4AE0-7701-4EF7F325030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6580" y="3588814"/>
            <a:ext cx="952759" cy="886726"/>
          </a:xfrm>
          <a:prstGeom prst="rect">
            <a:avLst/>
          </a:prstGeom>
        </p:spPr>
      </p:pic>
      <p:sp>
        <p:nvSpPr>
          <p:cNvPr id="75" name="Google Shape;1434;p77">
            <a:extLst>
              <a:ext uri="{FF2B5EF4-FFF2-40B4-BE49-F238E27FC236}">
                <a16:creationId xmlns:a16="http://schemas.microsoft.com/office/drawing/2014/main" id="{E24C007E-31B3-DC36-5B68-ABB8E7496B3D}"/>
              </a:ext>
            </a:extLst>
          </p:cNvPr>
          <p:cNvSpPr/>
          <p:nvPr/>
        </p:nvSpPr>
        <p:spPr>
          <a:xfrm>
            <a:off x="302215" y="4506357"/>
            <a:ext cx="1525452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Conveniência</a:t>
            </a: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0BEB0582-A2DA-5116-5E18-891399770154}"/>
              </a:ext>
            </a:extLst>
          </p:cNvPr>
          <p:cNvGrpSpPr/>
          <p:nvPr/>
        </p:nvGrpSpPr>
        <p:grpSpPr>
          <a:xfrm>
            <a:off x="2625082" y="3588814"/>
            <a:ext cx="765252" cy="858028"/>
            <a:chOff x="2577927" y="3620406"/>
            <a:chExt cx="695486" cy="779804"/>
          </a:xfrm>
        </p:grpSpPr>
        <p:sp>
          <p:nvSpPr>
            <p:cNvPr id="13" name="Forma Livre: Forma 12">
              <a:extLst>
                <a:ext uri="{FF2B5EF4-FFF2-40B4-BE49-F238E27FC236}">
                  <a16:creationId xmlns:a16="http://schemas.microsoft.com/office/drawing/2014/main" id="{C62252BD-CFC8-B6CD-724B-F917AB88FE24}"/>
                </a:ext>
              </a:extLst>
            </p:cNvPr>
            <p:cNvSpPr/>
            <p:nvPr/>
          </p:nvSpPr>
          <p:spPr>
            <a:xfrm>
              <a:off x="2577927" y="3620406"/>
              <a:ext cx="695486" cy="779804"/>
            </a:xfrm>
            <a:custGeom>
              <a:avLst/>
              <a:gdLst>
                <a:gd name="connsiteX0" fmla="*/ 573971 w 695486"/>
                <a:gd name="connsiteY0" fmla="*/ 167970 h 779804"/>
                <a:gd name="connsiteX1" fmla="*/ 618716 w 695486"/>
                <a:gd name="connsiteY1" fmla="*/ 123225 h 779804"/>
                <a:gd name="connsiteX2" fmla="*/ 618457 w 695486"/>
                <a:gd name="connsiteY2" fmla="*/ 108342 h 779804"/>
                <a:gd name="connsiteX3" fmla="*/ 603833 w 695486"/>
                <a:gd name="connsiteY3" fmla="*/ 108342 h 779804"/>
                <a:gd name="connsiteX4" fmla="*/ 557519 w 695486"/>
                <a:gd name="connsiteY4" fmla="*/ 154655 h 779804"/>
                <a:gd name="connsiteX5" fmla="*/ 358656 w 695486"/>
                <a:gd name="connsiteY5" fmla="*/ 84469 h 779804"/>
                <a:gd name="connsiteX6" fmla="*/ 358656 w 695486"/>
                <a:gd name="connsiteY6" fmla="*/ 21052 h 779804"/>
                <a:gd name="connsiteX7" fmla="*/ 463914 w 695486"/>
                <a:gd name="connsiteY7" fmla="*/ 21052 h 779804"/>
                <a:gd name="connsiteX8" fmla="*/ 463914 w 695486"/>
                <a:gd name="connsiteY8" fmla="*/ 0 h 779804"/>
                <a:gd name="connsiteX9" fmla="*/ 232346 w 695486"/>
                <a:gd name="connsiteY9" fmla="*/ 0 h 779804"/>
                <a:gd name="connsiteX10" fmla="*/ 232346 w 695486"/>
                <a:gd name="connsiteY10" fmla="*/ 21052 h 779804"/>
                <a:gd name="connsiteX11" fmla="*/ 337604 w 695486"/>
                <a:gd name="connsiteY11" fmla="*/ 21052 h 779804"/>
                <a:gd name="connsiteX12" fmla="*/ 337604 w 695486"/>
                <a:gd name="connsiteY12" fmla="*/ 84469 h 779804"/>
                <a:gd name="connsiteX13" fmla="*/ 151 w 695486"/>
                <a:gd name="connsiteY13" fmla="*/ 442201 h 779804"/>
                <a:gd name="connsiteX14" fmla="*/ 357882 w 695486"/>
                <a:gd name="connsiteY14" fmla="*/ 779654 h 779804"/>
                <a:gd name="connsiteX15" fmla="*/ 695335 w 695486"/>
                <a:gd name="connsiteY15" fmla="*/ 421923 h 779804"/>
                <a:gd name="connsiteX16" fmla="*/ 573971 w 695486"/>
                <a:gd name="connsiteY16" fmla="*/ 167970 h 779804"/>
                <a:gd name="connsiteX17" fmla="*/ 348130 w 695486"/>
                <a:gd name="connsiteY17" fmla="*/ 757856 h 779804"/>
                <a:gd name="connsiteX18" fmla="*/ 21831 w 695486"/>
                <a:gd name="connsiteY18" fmla="*/ 431557 h 779804"/>
                <a:gd name="connsiteX19" fmla="*/ 348130 w 695486"/>
                <a:gd name="connsiteY19" fmla="*/ 105258 h 779804"/>
                <a:gd name="connsiteX20" fmla="*/ 674429 w 695486"/>
                <a:gd name="connsiteY20" fmla="*/ 431557 h 779804"/>
                <a:gd name="connsiteX21" fmla="*/ 348130 w 695486"/>
                <a:gd name="connsiteY21" fmla="*/ 757856 h 77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95486" h="779804">
                  <a:moveTo>
                    <a:pt x="573971" y="167970"/>
                  </a:moveTo>
                  <a:lnTo>
                    <a:pt x="618716" y="123225"/>
                  </a:lnTo>
                  <a:cubicBezTo>
                    <a:pt x="622755" y="119043"/>
                    <a:pt x="622639" y="112381"/>
                    <a:pt x="618457" y="108342"/>
                  </a:cubicBezTo>
                  <a:cubicBezTo>
                    <a:pt x="614379" y="104402"/>
                    <a:pt x="607911" y="104402"/>
                    <a:pt x="603833" y="108342"/>
                  </a:cubicBezTo>
                  <a:lnTo>
                    <a:pt x="557519" y="154655"/>
                  </a:lnTo>
                  <a:cubicBezTo>
                    <a:pt x="500166" y="111106"/>
                    <a:pt x="430638" y="86567"/>
                    <a:pt x="358656" y="84469"/>
                  </a:cubicBezTo>
                  <a:lnTo>
                    <a:pt x="358656" y="21052"/>
                  </a:lnTo>
                  <a:lnTo>
                    <a:pt x="463914" y="21052"/>
                  </a:lnTo>
                  <a:lnTo>
                    <a:pt x="463914" y="0"/>
                  </a:lnTo>
                  <a:lnTo>
                    <a:pt x="232346" y="0"/>
                  </a:lnTo>
                  <a:lnTo>
                    <a:pt x="232346" y="21052"/>
                  </a:lnTo>
                  <a:lnTo>
                    <a:pt x="337604" y="21052"/>
                  </a:lnTo>
                  <a:lnTo>
                    <a:pt x="337604" y="84469"/>
                  </a:lnTo>
                  <a:cubicBezTo>
                    <a:pt x="145634" y="90069"/>
                    <a:pt x="-5449" y="250230"/>
                    <a:pt x="151" y="442201"/>
                  </a:cubicBezTo>
                  <a:cubicBezTo>
                    <a:pt x="5750" y="634171"/>
                    <a:pt x="165913" y="785254"/>
                    <a:pt x="357882" y="779654"/>
                  </a:cubicBezTo>
                  <a:cubicBezTo>
                    <a:pt x="549852" y="774054"/>
                    <a:pt x="700935" y="613893"/>
                    <a:pt x="695335" y="421923"/>
                  </a:cubicBezTo>
                  <a:cubicBezTo>
                    <a:pt x="692478" y="323951"/>
                    <a:pt x="648407" y="231735"/>
                    <a:pt x="573971" y="167970"/>
                  </a:cubicBezTo>
                  <a:close/>
                  <a:moveTo>
                    <a:pt x="348130" y="757856"/>
                  </a:moveTo>
                  <a:cubicBezTo>
                    <a:pt x="167920" y="757856"/>
                    <a:pt x="21831" y="611767"/>
                    <a:pt x="21831" y="431557"/>
                  </a:cubicBezTo>
                  <a:cubicBezTo>
                    <a:pt x="21831" y="251347"/>
                    <a:pt x="167920" y="105258"/>
                    <a:pt x="348130" y="105258"/>
                  </a:cubicBezTo>
                  <a:cubicBezTo>
                    <a:pt x="528340" y="105258"/>
                    <a:pt x="674429" y="251347"/>
                    <a:pt x="674429" y="431557"/>
                  </a:cubicBezTo>
                  <a:cubicBezTo>
                    <a:pt x="674226" y="611683"/>
                    <a:pt x="528256" y="757653"/>
                    <a:pt x="348130" y="757856"/>
                  </a:cubicBezTo>
                  <a:close/>
                </a:path>
              </a:pathLst>
            </a:custGeom>
            <a:solidFill>
              <a:srgbClr val="C00000"/>
            </a:solidFill>
            <a:ln w="1051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14" name="Forma Livre: Forma 13">
              <a:extLst>
                <a:ext uri="{FF2B5EF4-FFF2-40B4-BE49-F238E27FC236}">
                  <a16:creationId xmlns:a16="http://schemas.microsoft.com/office/drawing/2014/main" id="{3B053267-8FF4-853F-294A-CF05EBD2E7A7}"/>
                </a:ext>
              </a:extLst>
            </p:cNvPr>
            <p:cNvSpPr/>
            <p:nvPr/>
          </p:nvSpPr>
          <p:spPr>
            <a:xfrm>
              <a:off x="2684462" y="3767767"/>
              <a:ext cx="483690" cy="525811"/>
            </a:xfrm>
            <a:custGeom>
              <a:avLst/>
              <a:gdLst>
                <a:gd name="connsiteX0" fmla="*/ 296108 w 483690"/>
                <a:gd name="connsiteY0" fmla="*/ 48292 h 525811"/>
                <a:gd name="connsiteX1" fmla="*/ 291371 w 483690"/>
                <a:gd name="connsiteY1" fmla="*/ 68807 h 525811"/>
                <a:gd name="connsiteX2" fmla="*/ 459176 w 483690"/>
                <a:gd name="connsiteY2" fmla="*/ 334136 h 525811"/>
                <a:gd name="connsiteX3" fmla="*/ 193846 w 483690"/>
                <a:gd name="connsiteY3" fmla="*/ 501941 h 525811"/>
                <a:gd name="connsiteX4" fmla="*/ 26042 w 483690"/>
                <a:gd name="connsiteY4" fmla="*/ 236612 h 525811"/>
                <a:gd name="connsiteX5" fmla="*/ 230953 w 483690"/>
                <a:gd name="connsiteY5" fmla="*/ 63691 h 525811"/>
                <a:gd name="connsiteX6" fmla="*/ 231069 w 483690"/>
                <a:gd name="connsiteY6" fmla="*/ 63797 h 525811"/>
                <a:gd name="connsiteX7" fmla="*/ 231069 w 483690"/>
                <a:gd name="connsiteY7" fmla="*/ 222094 h 525811"/>
                <a:gd name="connsiteX8" fmla="*/ 190029 w 483690"/>
                <a:gd name="connsiteY8" fmla="*/ 284186 h 525811"/>
                <a:gd name="connsiteX9" fmla="*/ 252120 w 483690"/>
                <a:gd name="connsiteY9" fmla="*/ 325226 h 525811"/>
                <a:gd name="connsiteX10" fmla="*/ 293160 w 483690"/>
                <a:gd name="connsiteY10" fmla="*/ 263134 h 525811"/>
                <a:gd name="connsiteX11" fmla="*/ 252120 w 483690"/>
                <a:gd name="connsiteY11" fmla="*/ 222094 h 525811"/>
                <a:gd name="connsiteX12" fmla="*/ 252120 w 483690"/>
                <a:gd name="connsiteY12" fmla="*/ 0 h 525811"/>
                <a:gd name="connsiteX13" fmla="*/ 231069 w 483690"/>
                <a:gd name="connsiteY13" fmla="*/ 0 h 525811"/>
                <a:gd name="connsiteX14" fmla="*/ 231069 w 483690"/>
                <a:gd name="connsiteY14" fmla="*/ 42366 h 525811"/>
                <a:gd name="connsiteX15" fmla="*/ 245 w 483690"/>
                <a:gd name="connsiteY15" fmla="*/ 294742 h 525811"/>
                <a:gd name="connsiteX16" fmla="*/ 252620 w 483690"/>
                <a:gd name="connsiteY16" fmla="*/ 525567 h 525811"/>
                <a:gd name="connsiteX17" fmla="*/ 483445 w 483690"/>
                <a:gd name="connsiteY17" fmla="*/ 273190 h 525811"/>
                <a:gd name="connsiteX18" fmla="*/ 296108 w 483690"/>
                <a:gd name="connsiteY18" fmla="*/ 48292 h 525811"/>
                <a:gd name="connsiteX19" fmla="*/ 273172 w 483690"/>
                <a:gd name="connsiteY19" fmla="*/ 273670 h 525811"/>
                <a:gd name="connsiteX20" fmla="*/ 241595 w 483690"/>
                <a:gd name="connsiteY20" fmla="*/ 305248 h 525811"/>
                <a:gd name="connsiteX21" fmla="*/ 210017 w 483690"/>
                <a:gd name="connsiteY21" fmla="*/ 273670 h 525811"/>
                <a:gd name="connsiteX22" fmla="*/ 241595 w 483690"/>
                <a:gd name="connsiteY22" fmla="*/ 242093 h 525811"/>
                <a:gd name="connsiteX23" fmla="*/ 273172 w 483690"/>
                <a:gd name="connsiteY23" fmla="*/ 273670 h 525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83690" h="525811">
                  <a:moveTo>
                    <a:pt x="296108" y="48292"/>
                  </a:moveTo>
                  <a:lnTo>
                    <a:pt x="291371" y="68807"/>
                  </a:lnTo>
                  <a:cubicBezTo>
                    <a:pt x="410978" y="95737"/>
                    <a:pt x="486106" y="214529"/>
                    <a:pt x="459176" y="334136"/>
                  </a:cubicBezTo>
                  <a:cubicBezTo>
                    <a:pt x="432245" y="453742"/>
                    <a:pt x="313454" y="528871"/>
                    <a:pt x="193846" y="501941"/>
                  </a:cubicBezTo>
                  <a:cubicBezTo>
                    <a:pt x="74240" y="475011"/>
                    <a:pt x="-889" y="356219"/>
                    <a:pt x="26042" y="236612"/>
                  </a:cubicBezTo>
                  <a:cubicBezTo>
                    <a:pt x="47891" y="139574"/>
                    <a:pt x="131622" y="68914"/>
                    <a:pt x="230953" y="63691"/>
                  </a:cubicBezTo>
                  <a:cubicBezTo>
                    <a:pt x="231013" y="63691"/>
                    <a:pt x="231063" y="63737"/>
                    <a:pt x="231069" y="63797"/>
                  </a:cubicBezTo>
                  <a:lnTo>
                    <a:pt x="231069" y="222094"/>
                  </a:lnTo>
                  <a:cubicBezTo>
                    <a:pt x="202590" y="227907"/>
                    <a:pt x="184215" y="255706"/>
                    <a:pt x="190029" y="284186"/>
                  </a:cubicBezTo>
                  <a:cubicBezTo>
                    <a:pt x="195842" y="312664"/>
                    <a:pt x="223642" y="331038"/>
                    <a:pt x="252120" y="325226"/>
                  </a:cubicBezTo>
                  <a:cubicBezTo>
                    <a:pt x="280599" y="319412"/>
                    <a:pt x="298974" y="291613"/>
                    <a:pt x="293160" y="263134"/>
                  </a:cubicBezTo>
                  <a:cubicBezTo>
                    <a:pt x="288942" y="242466"/>
                    <a:pt x="272789" y="226313"/>
                    <a:pt x="252120" y="222094"/>
                  </a:cubicBezTo>
                  <a:lnTo>
                    <a:pt x="252120" y="0"/>
                  </a:lnTo>
                  <a:lnTo>
                    <a:pt x="231069" y="0"/>
                  </a:lnTo>
                  <a:lnTo>
                    <a:pt x="231069" y="42366"/>
                  </a:lnTo>
                  <a:cubicBezTo>
                    <a:pt x="97637" y="48318"/>
                    <a:pt x="-5707" y="161311"/>
                    <a:pt x="245" y="294742"/>
                  </a:cubicBezTo>
                  <a:cubicBezTo>
                    <a:pt x="6196" y="428174"/>
                    <a:pt x="119188" y="531518"/>
                    <a:pt x="252620" y="525567"/>
                  </a:cubicBezTo>
                  <a:cubicBezTo>
                    <a:pt x="386052" y="519615"/>
                    <a:pt x="489397" y="406623"/>
                    <a:pt x="483445" y="273190"/>
                  </a:cubicBezTo>
                  <a:cubicBezTo>
                    <a:pt x="478604" y="164655"/>
                    <a:pt x="401980" y="72669"/>
                    <a:pt x="296108" y="48292"/>
                  </a:cubicBezTo>
                  <a:close/>
                  <a:moveTo>
                    <a:pt x="273172" y="273670"/>
                  </a:moveTo>
                  <a:cubicBezTo>
                    <a:pt x="273172" y="291110"/>
                    <a:pt x="259035" y="305248"/>
                    <a:pt x="241595" y="305248"/>
                  </a:cubicBezTo>
                  <a:cubicBezTo>
                    <a:pt x="224154" y="305248"/>
                    <a:pt x="210017" y="291110"/>
                    <a:pt x="210017" y="273670"/>
                  </a:cubicBezTo>
                  <a:cubicBezTo>
                    <a:pt x="210017" y="256230"/>
                    <a:pt x="224154" y="242093"/>
                    <a:pt x="241595" y="242093"/>
                  </a:cubicBezTo>
                  <a:cubicBezTo>
                    <a:pt x="259035" y="242093"/>
                    <a:pt x="273172" y="256230"/>
                    <a:pt x="273172" y="273670"/>
                  </a:cubicBezTo>
                  <a:close/>
                </a:path>
              </a:pathLst>
            </a:custGeom>
            <a:solidFill>
              <a:srgbClr val="C00000"/>
            </a:solidFill>
            <a:ln w="1051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sp>
        <p:nvSpPr>
          <p:cNvPr id="87" name="Google Shape;1434;p77">
            <a:extLst>
              <a:ext uri="{FF2B5EF4-FFF2-40B4-BE49-F238E27FC236}">
                <a16:creationId xmlns:a16="http://schemas.microsoft.com/office/drawing/2014/main" id="{37D53194-F90F-8256-0C02-0096BABB43A5}"/>
              </a:ext>
            </a:extLst>
          </p:cNvPr>
          <p:cNvSpPr/>
          <p:nvPr/>
        </p:nvSpPr>
        <p:spPr>
          <a:xfrm>
            <a:off x="2272858" y="4506357"/>
            <a:ext cx="1469699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Agilidade</a:t>
            </a:r>
          </a:p>
        </p:txBody>
      </p:sp>
      <p:sp>
        <p:nvSpPr>
          <p:cNvPr id="97" name="Google Shape;1434;p77">
            <a:extLst>
              <a:ext uri="{FF2B5EF4-FFF2-40B4-BE49-F238E27FC236}">
                <a16:creationId xmlns:a16="http://schemas.microsoft.com/office/drawing/2014/main" id="{9451653D-31DD-5BA5-C4C8-7B85BC8DCE4B}"/>
              </a:ext>
            </a:extLst>
          </p:cNvPr>
          <p:cNvSpPr/>
          <p:nvPr/>
        </p:nvSpPr>
        <p:spPr>
          <a:xfrm>
            <a:off x="4083852" y="4506357"/>
            <a:ext cx="1469699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Segurança</a:t>
            </a:r>
          </a:p>
        </p:txBody>
      </p:sp>
      <p:pic>
        <p:nvPicPr>
          <p:cNvPr id="99" name="Gráfico 98">
            <a:extLst>
              <a:ext uri="{FF2B5EF4-FFF2-40B4-BE49-F238E27FC236}">
                <a16:creationId xmlns:a16="http://schemas.microsoft.com/office/drawing/2014/main" id="{84BFAF31-8758-C690-6765-ED07D872E7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436077" y="3585936"/>
            <a:ext cx="765251" cy="889604"/>
          </a:xfrm>
          <a:prstGeom prst="rect">
            <a:avLst/>
          </a:prstGeom>
        </p:spPr>
      </p:pic>
      <p:sp>
        <p:nvSpPr>
          <p:cNvPr id="101" name="CaixaDeTexto 100">
            <a:extLst>
              <a:ext uri="{FF2B5EF4-FFF2-40B4-BE49-F238E27FC236}">
                <a16:creationId xmlns:a16="http://schemas.microsoft.com/office/drawing/2014/main" id="{CE1BC471-96EB-4A65-5DF4-8AA4A0E2879B}"/>
              </a:ext>
            </a:extLst>
          </p:cNvPr>
          <p:cNvSpPr txBox="1"/>
          <p:nvPr/>
        </p:nvSpPr>
        <p:spPr>
          <a:xfrm>
            <a:off x="345623" y="4930089"/>
            <a:ext cx="39029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Essas vantagens elevam a satisfação e fidelidade dos clientes!​</a:t>
            </a:r>
          </a:p>
        </p:txBody>
      </p:sp>
    </p:spTree>
    <p:extLst>
      <p:ext uri="{BB962C8B-B14F-4D97-AF65-F5344CB8AC3E}">
        <p14:creationId xmlns:p14="http://schemas.microsoft.com/office/powerpoint/2010/main" val="4249246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85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50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7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5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50"/>
                            </p:stCondLst>
                            <p:childTnLst>
                              <p:par>
                                <p:cTn id="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55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350"/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9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9" grpId="0" build="allAtOnce"/>
      <p:bldP spid="60" grpId="0"/>
      <p:bldP spid="75" grpId="0" build="allAtOnce"/>
      <p:bldP spid="87" grpId="0" build="allAtOnce"/>
      <p:bldP spid="97" grpId="0" build="allAtOnce"/>
      <p:bldP spid="10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469731-D28E-D16C-8EEA-3554A4ECA5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 descr="Pessoa em pé em frente a janela&#10;&#10;O conteúdo gerado por IA pode estar incorreto.">
            <a:extLst>
              <a:ext uri="{FF2B5EF4-FFF2-40B4-BE49-F238E27FC236}">
                <a16:creationId xmlns:a16="http://schemas.microsoft.com/office/drawing/2014/main" id="{A3DD0925-CD4C-491D-69F4-23EA5BB018D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36" r="5003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DF52FDB2-AA92-A5B8-1D31-FB344DDA2A6C}"/>
              </a:ext>
            </a:extLst>
          </p:cNvPr>
          <p:cNvSpPr/>
          <p:nvPr/>
        </p:nvSpPr>
        <p:spPr>
          <a:xfrm flipH="1">
            <a:off x="0" y="0"/>
            <a:ext cx="987867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7239C3C9-AAE0-728F-322C-4C8EE69AE8AD}"/>
              </a:ext>
            </a:extLst>
          </p:cNvPr>
          <p:cNvSpPr txBox="1"/>
          <p:nvPr/>
        </p:nvSpPr>
        <p:spPr>
          <a:xfrm>
            <a:off x="530989" y="2475310"/>
            <a:ext cx="5321847" cy="3616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sz="17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Na cafeteria, o uso de soluções M2M trazem eficiência e modernidade para o estabelecimento e conveniência para os clientes.​</a:t>
            </a:r>
          </a:p>
          <a:p>
            <a:pPr>
              <a:spcAft>
                <a:spcPts val="600"/>
              </a:spcAft>
            </a:pPr>
            <a:r>
              <a:rPr lang="pt-BR" sz="17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Funcionalidades:​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1700" b="1" noProof="0" dirty="0">
                <a:solidFill>
                  <a:srgbClr val="592126"/>
                </a:solidFill>
                <a:latin typeface="AMX" pitchFamily="2" charset="0"/>
              </a:rPr>
              <a:t>Rede de pagamentos integrada</a:t>
            </a:r>
          </a:p>
          <a:p>
            <a:pPr lvl="1">
              <a:spcAft>
                <a:spcPts val="600"/>
              </a:spcAft>
            </a:pPr>
            <a:r>
              <a:rPr lang="pt-BR" sz="17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Maquininhas de cartão (POS) conectadas em vários pontos do estabelecimento, garantindo pagamentos rápidos e seguros.​ 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1700" b="1" noProof="0" dirty="0">
                <a:solidFill>
                  <a:srgbClr val="592126"/>
                </a:solidFill>
                <a:latin typeface="AMX" pitchFamily="2" charset="0"/>
              </a:rPr>
              <a:t>Self-checkout automático</a:t>
            </a:r>
          </a:p>
          <a:p>
            <a:pPr lvl="1">
              <a:spcAft>
                <a:spcPts val="600"/>
              </a:spcAft>
            </a:pPr>
            <a:r>
              <a:rPr lang="pt-BR" sz="17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Terminais de autoatendimento onde o cliente escaneia, paga e finaliza sua compra sem filas – tudo de forma ágil e intuitiva.​ ​</a:t>
            </a:r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C3B0BAFD-307C-BD69-1F43-B7D66955F8B9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5A4D8189-FCB4-43BF-865F-5DF068041A48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A52FB16F-90EB-B706-4A54-B04D7BD8C4F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92ED505E-84F0-0BE3-F80F-BB44902A3183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006E5168-81CF-83E7-96AC-C8B37EAEFB8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9" name="Google Shape;1434;p77">
            <a:extLst>
              <a:ext uri="{FF2B5EF4-FFF2-40B4-BE49-F238E27FC236}">
                <a16:creationId xmlns:a16="http://schemas.microsoft.com/office/drawing/2014/main" id="{5ACED765-0E7D-2A48-2B58-20BE1DA8D9A6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60" name="CaixaDeTexto 59">
            <a:extLst>
              <a:ext uri="{FF2B5EF4-FFF2-40B4-BE49-F238E27FC236}">
                <a16:creationId xmlns:a16="http://schemas.microsoft.com/office/drawing/2014/main" id="{AF5C78F3-844C-D251-0273-F1F2A2F30F29}"/>
              </a:ext>
            </a:extLst>
          </p:cNvPr>
          <p:cNvSpPr txBox="1"/>
          <p:nvPr/>
        </p:nvSpPr>
        <p:spPr>
          <a:xfrm>
            <a:off x="1689495" y="1080360"/>
            <a:ext cx="42606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do Varejo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39050BBE-695A-9658-49E2-7A6728A8AC63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ED381D6D-50A5-DF90-8D6F-E69D7939AA33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32" name="Agrupar 31">
                <a:extLst>
                  <a:ext uri="{FF2B5EF4-FFF2-40B4-BE49-F238E27FC236}">
                    <a16:creationId xmlns:a16="http://schemas.microsoft.com/office/drawing/2014/main" id="{72B6BEFA-C50D-10CA-44C5-C464357D4A93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36" name="Group 34">
                  <a:extLst>
                    <a:ext uri="{FF2B5EF4-FFF2-40B4-BE49-F238E27FC236}">
                      <a16:creationId xmlns:a16="http://schemas.microsoft.com/office/drawing/2014/main" id="{42E1BA08-8FA2-A941-7538-C95A83A92402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40" name="Elipse 39">
                    <a:extLst>
                      <a:ext uri="{FF2B5EF4-FFF2-40B4-BE49-F238E27FC236}">
                        <a16:creationId xmlns:a16="http://schemas.microsoft.com/office/drawing/2014/main" id="{5DBE34B5-39DB-F1D7-B3C5-1B90A3A8AFC0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41" name="Elipse 40">
                    <a:extLst>
                      <a:ext uri="{FF2B5EF4-FFF2-40B4-BE49-F238E27FC236}">
                        <a16:creationId xmlns:a16="http://schemas.microsoft.com/office/drawing/2014/main" id="{B89DAA1E-B465-753C-D7F2-1392E22667B1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37" name="Gráfico 26">
                  <a:extLst>
                    <a:ext uri="{FF2B5EF4-FFF2-40B4-BE49-F238E27FC236}">
                      <a16:creationId xmlns:a16="http://schemas.microsoft.com/office/drawing/2014/main" id="{F38A83A9-1D42-046D-50AA-9D0E6A2D5FD8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38" name="Forma Livre: Forma 37">
                    <a:extLst>
                      <a:ext uri="{FF2B5EF4-FFF2-40B4-BE49-F238E27FC236}">
                        <a16:creationId xmlns:a16="http://schemas.microsoft.com/office/drawing/2014/main" id="{83AF1089-532B-F9BD-3F3F-9455D86E5193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9" name="Forma Livre: Forma 38">
                    <a:extLst>
                      <a:ext uri="{FF2B5EF4-FFF2-40B4-BE49-F238E27FC236}">
                        <a16:creationId xmlns:a16="http://schemas.microsoft.com/office/drawing/2014/main" id="{3BA98984-0C7A-7207-41B7-E69AD353D8D3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33" name="Agrupar 32">
                <a:extLst>
                  <a:ext uri="{FF2B5EF4-FFF2-40B4-BE49-F238E27FC236}">
                    <a16:creationId xmlns:a16="http://schemas.microsoft.com/office/drawing/2014/main" id="{00BA0706-38AC-134C-6F76-AD22784DE4CB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34" name="Forma Livre: Forma 33">
                  <a:extLst>
                    <a:ext uri="{FF2B5EF4-FFF2-40B4-BE49-F238E27FC236}">
                      <a16:creationId xmlns:a16="http://schemas.microsoft.com/office/drawing/2014/main" id="{69CDB545-7382-DC52-6878-C4A74510D3C8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5" name="Forma Livre: Forma 34">
                  <a:extLst>
                    <a:ext uri="{FF2B5EF4-FFF2-40B4-BE49-F238E27FC236}">
                      <a16:creationId xmlns:a16="http://schemas.microsoft.com/office/drawing/2014/main" id="{D6566F64-EA3C-45BB-CF2E-0CD6E62018B9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31" name="Gráfico 30" descr="Edifício estrutura de tópicos">
              <a:extLst>
                <a:ext uri="{FF2B5EF4-FFF2-40B4-BE49-F238E27FC236}">
                  <a16:creationId xmlns:a16="http://schemas.microsoft.com/office/drawing/2014/main" id="{C0965D77-1FB8-767D-12BD-891AEE358C0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40571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35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59" grpId="0" build="allAtOnce"/>
      <p:bldP spid="6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B2529D-39FD-6E70-1C36-ECF964B723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 descr="Pessoa em pé em frente a janela&#10;&#10;O conteúdo gerado por IA pode estar incorreto.">
            <a:extLst>
              <a:ext uri="{FF2B5EF4-FFF2-40B4-BE49-F238E27FC236}">
                <a16:creationId xmlns:a16="http://schemas.microsoft.com/office/drawing/2014/main" id="{751E14B8-D4BC-9613-BD24-E40A0636BCF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36" r="5003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530A762C-297E-86EA-DC75-0CA7927153F3}"/>
              </a:ext>
            </a:extLst>
          </p:cNvPr>
          <p:cNvSpPr/>
          <p:nvPr/>
        </p:nvSpPr>
        <p:spPr>
          <a:xfrm flipH="1">
            <a:off x="0" y="0"/>
            <a:ext cx="987867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E4F9EF56-2C99-9E81-6115-952DB929DD8D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E59B4082-00DB-29D7-D735-F135EB3232F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2FC069D1-EB33-6CF9-5EEA-C4D1CF08303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CDD2A7F4-58C0-4C5D-EC2D-F887CF847D62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71284951-C58C-682D-1AE4-68B21B117A0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9" name="Google Shape;1434;p77">
            <a:extLst>
              <a:ext uri="{FF2B5EF4-FFF2-40B4-BE49-F238E27FC236}">
                <a16:creationId xmlns:a16="http://schemas.microsoft.com/office/drawing/2014/main" id="{1EA6238C-3B4E-B6BD-14AB-9AB6F2D76FDE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60" name="CaixaDeTexto 59">
            <a:extLst>
              <a:ext uri="{FF2B5EF4-FFF2-40B4-BE49-F238E27FC236}">
                <a16:creationId xmlns:a16="http://schemas.microsoft.com/office/drawing/2014/main" id="{1E722CA8-67FD-8921-4D5F-FA1D14D4199C}"/>
              </a:ext>
            </a:extLst>
          </p:cNvPr>
          <p:cNvSpPr txBox="1"/>
          <p:nvPr/>
        </p:nvSpPr>
        <p:spPr>
          <a:xfrm>
            <a:off x="1689495" y="1080360"/>
            <a:ext cx="42606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do Varejo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00D0F375-3DCA-6D9D-11A3-4C132AEC9800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ED53D0D8-3EDD-00F9-F9FF-3B78BB3E6B7D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32" name="Agrupar 31">
                <a:extLst>
                  <a:ext uri="{FF2B5EF4-FFF2-40B4-BE49-F238E27FC236}">
                    <a16:creationId xmlns:a16="http://schemas.microsoft.com/office/drawing/2014/main" id="{60EA9325-3466-F920-435C-BCBDB4336470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36" name="Group 34">
                  <a:extLst>
                    <a:ext uri="{FF2B5EF4-FFF2-40B4-BE49-F238E27FC236}">
                      <a16:creationId xmlns:a16="http://schemas.microsoft.com/office/drawing/2014/main" id="{F4CFC766-82C7-D241-0C7C-6D0355B7077B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40" name="Elipse 39">
                    <a:extLst>
                      <a:ext uri="{FF2B5EF4-FFF2-40B4-BE49-F238E27FC236}">
                        <a16:creationId xmlns:a16="http://schemas.microsoft.com/office/drawing/2014/main" id="{FF92988F-0CEB-0E8D-7F9F-2448CFCF5477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41" name="Elipse 40">
                    <a:extLst>
                      <a:ext uri="{FF2B5EF4-FFF2-40B4-BE49-F238E27FC236}">
                        <a16:creationId xmlns:a16="http://schemas.microsoft.com/office/drawing/2014/main" id="{6F8F8081-40AB-E82D-8207-1AD6C23E4922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37" name="Gráfico 26">
                  <a:extLst>
                    <a:ext uri="{FF2B5EF4-FFF2-40B4-BE49-F238E27FC236}">
                      <a16:creationId xmlns:a16="http://schemas.microsoft.com/office/drawing/2014/main" id="{2810EE4B-DD3B-184E-5E51-50C9DEAB44F5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38" name="Forma Livre: Forma 37">
                    <a:extLst>
                      <a:ext uri="{FF2B5EF4-FFF2-40B4-BE49-F238E27FC236}">
                        <a16:creationId xmlns:a16="http://schemas.microsoft.com/office/drawing/2014/main" id="{2914F68F-4BE7-0855-718E-CB8D9650968B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9" name="Forma Livre: Forma 38">
                    <a:extLst>
                      <a:ext uri="{FF2B5EF4-FFF2-40B4-BE49-F238E27FC236}">
                        <a16:creationId xmlns:a16="http://schemas.microsoft.com/office/drawing/2014/main" id="{35693DDD-80EF-499D-431D-7743AFC35F88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33" name="Agrupar 32">
                <a:extLst>
                  <a:ext uri="{FF2B5EF4-FFF2-40B4-BE49-F238E27FC236}">
                    <a16:creationId xmlns:a16="http://schemas.microsoft.com/office/drawing/2014/main" id="{36286478-41B3-69AA-D41A-76C47DFCC694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34" name="Forma Livre: Forma 33">
                  <a:extLst>
                    <a:ext uri="{FF2B5EF4-FFF2-40B4-BE49-F238E27FC236}">
                      <a16:creationId xmlns:a16="http://schemas.microsoft.com/office/drawing/2014/main" id="{82B2E467-B110-44FF-D024-8E50037A9F48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5" name="Forma Livre: Forma 34">
                  <a:extLst>
                    <a:ext uri="{FF2B5EF4-FFF2-40B4-BE49-F238E27FC236}">
                      <a16:creationId xmlns:a16="http://schemas.microsoft.com/office/drawing/2014/main" id="{95D4BD8A-654E-0C52-6DA3-94A905C24BA9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31" name="Gráfico 30" descr="Edifício estrutura de tópicos">
              <a:extLst>
                <a:ext uri="{FF2B5EF4-FFF2-40B4-BE49-F238E27FC236}">
                  <a16:creationId xmlns:a16="http://schemas.microsoft.com/office/drawing/2014/main" id="{8A91596F-AE12-3249-02AD-033859136F0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id="{8281C551-7B1A-2335-9638-2EB69CC1B4A0}"/>
              </a:ext>
            </a:extLst>
          </p:cNvPr>
          <p:cNvSpPr txBox="1"/>
          <p:nvPr/>
        </p:nvSpPr>
        <p:spPr>
          <a:xfrm>
            <a:off x="527486" y="2479291"/>
            <a:ext cx="4567117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Benefícios:​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Atendimento mais rápido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com redução de espera nas filas​;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Experiência do cliente aprimorada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com autonomia e praticidade​;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Operação otimizada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com menos dependência de atendentes​;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Conectividade confiável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transações seguras e estáveis.</a:t>
            </a:r>
          </a:p>
        </p:txBody>
      </p:sp>
    </p:spTree>
    <p:extLst>
      <p:ext uri="{BB962C8B-B14F-4D97-AF65-F5344CB8AC3E}">
        <p14:creationId xmlns:p14="http://schemas.microsoft.com/office/powerpoint/2010/main" val="2033417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 build="allAtOnce"/>
      <p:bldP spid="60" grpId="0"/>
      <p:bldP spid="7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9A884C-650A-34AF-2005-5DF50A15A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9355FC22-A0E3-C082-7BB8-4149E38F3F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706567" y="2016905"/>
            <a:ext cx="5072343" cy="3759406"/>
          </a:xfrm>
          <a:prstGeom prst="rect">
            <a:avLst/>
          </a:prstGeom>
        </p:spPr>
      </p:pic>
      <p:grpSp>
        <p:nvGrpSpPr>
          <p:cNvPr id="29" name="Agrupar 28">
            <a:extLst>
              <a:ext uri="{FF2B5EF4-FFF2-40B4-BE49-F238E27FC236}">
                <a16:creationId xmlns:a16="http://schemas.microsoft.com/office/drawing/2014/main" id="{1EE6A7AC-C6E8-C178-6E06-68AE5F18B074}"/>
              </a:ext>
            </a:extLst>
          </p:cNvPr>
          <p:cNvGrpSpPr/>
          <p:nvPr/>
        </p:nvGrpSpPr>
        <p:grpSpPr>
          <a:xfrm>
            <a:off x="8193040" y="3801844"/>
            <a:ext cx="539429" cy="750795"/>
            <a:chOff x="8912110" y="3746142"/>
            <a:chExt cx="539429" cy="750795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0464C9CC-AD9C-6FAF-7618-A41719B069DF}"/>
                </a:ext>
              </a:extLst>
            </p:cNvPr>
            <p:cNvGrpSpPr/>
            <p:nvPr/>
          </p:nvGrpSpPr>
          <p:grpSpPr>
            <a:xfrm>
              <a:off x="8912110" y="3746142"/>
              <a:ext cx="539429" cy="750795"/>
              <a:chOff x="564543" y="3767967"/>
              <a:chExt cx="322533" cy="448912"/>
            </a:xfrm>
          </p:grpSpPr>
          <p:sp>
            <p:nvSpPr>
              <p:cNvPr id="34" name="Forma Livre: Forma 33">
                <a:extLst>
                  <a:ext uri="{FF2B5EF4-FFF2-40B4-BE49-F238E27FC236}">
                    <a16:creationId xmlns:a16="http://schemas.microsoft.com/office/drawing/2014/main" id="{8D451D91-5621-962B-453A-25C77B50A8B6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5" name="Forma Livre: Forma 34">
                <a:extLst>
                  <a:ext uri="{FF2B5EF4-FFF2-40B4-BE49-F238E27FC236}">
                    <a16:creationId xmlns:a16="http://schemas.microsoft.com/office/drawing/2014/main" id="{A9852F85-055E-9F3D-21A1-DB165E81CC27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31" name="Agrupar 30">
              <a:extLst>
                <a:ext uri="{FF2B5EF4-FFF2-40B4-BE49-F238E27FC236}">
                  <a16:creationId xmlns:a16="http://schemas.microsoft.com/office/drawing/2014/main" id="{58435C8F-32E2-8D4F-D2F1-B014F001840E}"/>
                </a:ext>
              </a:extLst>
            </p:cNvPr>
            <p:cNvGrpSpPr/>
            <p:nvPr/>
          </p:nvGrpSpPr>
          <p:grpSpPr>
            <a:xfrm>
              <a:off x="9098056" y="3896608"/>
              <a:ext cx="167535" cy="244691"/>
              <a:chOff x="8530530" y="4105345"/>
              <a:chExt cx="167535" cy="244691"/>
            </a:xfrm>
            <a:solidFill>
              <a:schemeClr val="tx1"/>
            </a:solidFill>
          </p:grpSpPr>
          <p:sp>
            <p:nvSpPr>
              <p:cNvPr id="32" name="Forma Livre: Forma 31">
                <a:extLst>
                  <a:ext uri="{FF2B5EF4-FFF2-40B4-BE49-F238E27FC236}">
                    <a16:creationId xmlns:a16="http://schemas.microsoft.com/office/drawing/2014/main" id="{5AE48ECB-D7E7-068A-A519-CCA7531FAA6D}"/>
                  </a:ext>
                </a:extLst>
              </p:cNvPr>
              <p:cNvSpPr/>
              <p:nvPr/>
            </p:nvSpPr>
            <p:spPr>
              <a:xfrm>
                <a:off x="8530530" y="4105345"/>
                <a:ext cx="167535" cy="244691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3" name="Forma Livre: Forma 32">
                <a:extLst>
                  <a:ext uri="{FF2B5EF4-FFF2-40B4-BE49-F238E27FC236}">
                    <a16:creationId xmlns:a16="http://schemas.microsoft.com/office/drawing/2014/main" id="{AD138B54-BAF3-E85F-557A-AC800B53971F}"/>
                  </a:ext>
                </a:extLst>
              </p:cNvPr>
              <p:cNvSpPr/>
              <p:nvPr/>
            </p:nvSpPr>
            <p:spPr>
              <a:xfrm>
                <a:off x="8585402" y="4216712"/>
                <a:ext cx="50818" cy="57228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1" name="Gráfico 20">
            <a:extLst>
              <a:ext uri="{FF2B5EF4-FFF2-40B4-BE49-F238E27FC236}">
                <a16:creationId xmlns:a16="http://schemas.microsoft.com/office/drawing/2014/main" id="{5EBE5A47-32BF-9C00-8A1A-07E58B338C19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</p:grpSpPr>
        <p:sp>
          <p:nvSpPr>
            <p:cNvPr id="22" name="Forma Livre: Forma 21">
              <a:extLst>
                <a:ext uri="{FF2B5EF4-FFF2-40B4-BE49-F238E27FC236}">
                  <a16:creationId xmlns:a16="http://schemas.microsoft.com/office/drawing/2014/main" id="{BC40132D-E095-8F57-DFAF-1F0B25DD0286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23" name="Gráfico 20">
              <a:extLst>
                <a:ext uri="{FF2B5EF4-FFF2-40B4-BE49-F238E27FC236}">
                  <a16:creationId xmlns:a16="http://schemas.microsoft.com/office/drawing/2014/main" id="{34BF0C93-657A-4DD5-288B-D96E3EE30329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solidFill>
              <a:srgbClr val="1F222A"/>
            </a:solidFill>
          </p:grpSpPr>
          <p:sp>
            <p:nvSpPr>
              <p:cNvPr id="24" name="Forma Livre: Forma 23">
                <a:extLst>
                  <a:ext uri="{FF2B5EF4-FFF2-40B4-BE49-F238E27FC236}">
                    <a16:creationId xmlns:a16="http://schemas.microsoft.com/office/drawing/2014/main" id="{3BB8BEE5-888A-4E1D-ECFB-47CD7EA2172B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6" name="Forma Livre: Forma 25">
                <a:extLst>
                  <a:ext uri="{FF2B5EF4-FFF2-40B4-BE49-F238E27FC236}">
                    <a16:creationId xmlns:a16="http://schemas.microsoft.com/office/drawing/2014/main" id="{BE2DAB40-03FB-D2A1-E564-AF7DC82161E1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8D7FBD3F-6662-FBBB-3478-58AAA24143D7}"/>
              </a:ext>
            </a:extLst>
          </p:cNvPr>
          <p:cNvSpPr txBox="1"/>
          <p:nvPr/>
        </p:nvSpPr>
        <p:spPr>
          <a:xfrm>
            <a:off x="662713" y="2101751"/>
            <a:ext cx="5864212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Confira os elementos a seguir.​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  <a:sym typeface="Quattrocento Sans"/>
            </a:endParaRPr>
          </a:p>
        </p:txBody>
      </p:sp>
      <p:grpSp>
        <p:nvGrpSpPr>
          <p:cNvPr id="56" name="Gráfico 20">
            <a:extLst>
              <a:ext uri="{FF2B5EF4-FFF2-40B4-BE49-F238E27FC236}">
                <a16:creationId xmlns:a16="http://schemas.microsoft.com/office/drawing/2014/main" id="{9C25023F-A56C-0514-E177-DB6BDE4AFD5D}"/>
              </a:ext>
            </a:extLst>
          </p:cNvPr>
          <p:cNvGrpSpPr/>
          <p:nvPr/>
        </p:nvGrpSpPr>
        <p:grpSpPr>
          <a:xfrm>
            <a:off x="1536043" y="2641770"/>
            <a:ext cx="577595" cy="577596"/>
            <a:chOff x="1536043" y="4298655"/>
            <a:chExt cx="577595" cy="577596"/>
          </a:xfrm>
        </p:grpSpPr>
        <p:sp>
          <p:nvSpPr>
            <p:cNvPr id="57" name="Forma Livre: Forma 56">
              <a:extLst>
                <a:ext uri="{FF2B5EF4-FFF2-40B4-BE49-F238E27FC236}">
                  <a16:creationId xmlns:a16="http://schemas.microsoft.com/office/drawing/2014/main" id="{20385A99-9936-27A1-052A-EF25BCEB2395}"/>
                </a:ext>
              </a:extLst>
            </p:cNvPr>
            <p:cNvSpPr/>
            <p:nvPr/>
          </p:nvSpPr>
          <p:spPr>
            <a:xfrm>
              <a:off x="153604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58" name="Gráfico 20">
              <a:extLst>
                <a:ext uri="{FF2B5EF4-FFF2-40B4-BE49-F238E27FC236}">
                  <a16:creationId xmlns:a16="http://schemas.microsoft.com/office/drawing/2014/main" id="{1B34034F-E0C9-C911-DA7A-DCE79B54023D}"/>
                </a:ext>
              </a:extLst>
            </p:cNvPr>
            <p:cNvGrpSpPr/>
            <p:nvPr/>
          </p:nvGrpSpPr>
          <p:grpSpPr>
            <a:xfrm>
              <a:off x="1639910" y="4411265"/>
              <a:ext cx="369924" cy="352209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59" name="Forma Livre: Forma 58">
                <a:extLst>
                  <a:ext uri="{FF2B5EF4-FFF2-40B4-BE49-F238E27FC236}">
                    <a16:creationId xmlns:a16="http://schemas.microsoft.com/office/drawing/2014/main" id="{C89E86C0-2837-6AF1-0C08-EF9B6B408FB0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60" name="Forma Livre: Forma 59">
                <a:extLst>
                  <a:ext uri="{FF2B5EF4-FFF2-40B4-BE49-F238E27FC236}">
                    <a16:creationId xmlns:a16="http://schemas.microsoft.com/office/drawing/2014/main" id="{4C62ED33-93E2-CAAA-486E-BC1045F05AEF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61" name="Gráfico 20">
            <a:extLst>
              <a:ext uri="{FF2B5EF4-FFF2-40B4-BE49-F238E27FC236}">
                <a16:creationId xmlns:a16="http://schemas.microsoft.com/office/drawing/2014/main" id="{21389E13-C96E-17B3-C6BC-0897C3ACC411}"/>
              </a:ext>
            </a:extLst>
          </p:cNvPr>
          <p:cNvGrpSpPr/>
          <p:nvPr/>
        </p:nvGrpSpPr>
        <p:grpSpPr>
          <a:xfrm>
            <a:off x="3807756" y="2641770"/>
            <a:ext cx="577595" cy="577596"/>
            <a:chOff x="3807756" y="4298655"/>
            <a:chExt cx="577595" cy="577596"/>
          </a:xfrm>
        </p:grpSpPr>
        <p:sp>
          <p:nvSpPr>
            <p:cNvPr id="62" name="Forma Livre: Forma 61">
              <a:extLst>
                <a:ext uri="{FF2B5EF4-FFF2-40B4-BE49-F238E27FC236}">
                  <a16:creationId xmlns:a16="http://schemas.microsoft.com/office/drawing/2014/main" id="{D6E364DF-3E4E-3C94-6ECF-ADE96BC14A23}"/>
                </a:ext>
              </a:extLst>
            </p:cNvPr>
            <p:cNvSpPr/>
            <p:nvPr/>
          </p:nvSpPr>
          <p:spPr>
            <a:xfrm>
              <a:off x="3902815" y="4444863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63" name="Forma Livre: Forma 62">
              <a:extLst>
                <a:ext uri="{FF2B5EF4-FFF2-40B4-BE49-F238E27FC236}">
                  <a16:creationId xmlns:a16="http://schemas.microsoft.com/office/drawing/2014/main" id="{D90AA393-D9AC-8A7D-C9FA-BFA9740C691F}"/>
                </a:ext>
              </a:extLst>
            </p:cNvPr>
            <p:cNvSpPr/>
            <p:nvPr/>
          </p:nvSpPr>
          <p:spPr>
            <a:xfrm>
              <a:off x="3807756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69" name="Gráfico 20">
            <a:extLst>
              <a:ext uri="{FF2B5EF4-FFF2-40B4-BE49-F238E27FC236}">
                <a16:creationId xmlns:a16="http://schemas.microsoft.com/office/drawing/2014/main" id="{DB3870A4-3AB9-A6D6-C0A0-8C4B0BDECA7A}"/>
              </a:ext>
            </a:extLst>
          </p:cNvPr>
          <p:cNvGrpSpPr/>
          <p:nvPr/>
        </p:nvGrpSpPr>
        <p:grpSpPr>
          <a:xfrm>
            <a:off x="3050518" y="2641770"/>
            <a:ext cx="577595" cy="577596"/>
            <a:chOff x="3050518" y="4298655"/>
            <a:chExt cx="577595" cy="577596"/>
          </a:xfrm>
        </p:grpSpPr>
        <p:grpSp>
          <p:nvGrpSpPr>
            <p:cNvPr id="70" name="Gráfico 20">
              <a:extLst>
                <a:ext uri="{FF2B5EF4-FFF2-40B4-BE49-F238E27FC236}">
                  <a16:creationId xmlns:a16="http://schemas.microsoft.com/office/drawing/2014/main" id="{E6C18125-4442-C503-21D8-4635418FEB38}"/>
                </a:ext>
              </a:extLst>
            </p:cNvPr>
            <p:cNvGrpSpPr/>
            <p:nvPr/>
          </p:nvGrpSpPr>
          <p:grpSpPr>
            <a:xfrm>
              <a:off x="3177201" y="4427814"/>
              <a:ext cx="324135" cy="319373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72" name="Forma Livre: Forma 71">
                <a:extLst>
                  <a:ext uri="{FF2B5EF4-FFF2-40B4-BE49-F238E27FC236}">
                    <a16:creationId xmlns:a16="http://schemas.microsoft.com/office/drawing/2014/main" id="{9BA0F974-2C6E-D6FA-C8F2-3EF42A3C869C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3" name="Forma Livre: Forma 72">
                <a:extLst>
                  <a:ext uri="{FF2B5EF4-FFF2-40B4-BE49-F238E27FC236}">
                    <a16:creationId xmlns:a16="http://schemas.microsoft.com/office/drawing/2014/main" id="{FF356590-AF42-ABDA-4843-47ACB4045FAA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1" name="Forma Livre: Forma 70">
              <a:extLst>
                <a:ext uri="{FF2B5EF4-FFF2-40B4-BE49-F238E27FC236}">
                  <a16:creationId xmlns:a16="http://schemas.microsoft.com/office/drawing/2014/main" id="{FAE36E96-7DED-6AA6-900F-30FD4C014E41}"/>
                </a:ext>
              </a:extLst>
            </p:cNvPr>
            <p:cNvSpPr/>
            <p:nvPr/>
          </p:nvSpPr>
          <p:spPr>
            <a:xfrm>
              <a:off x="3050518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74" name="Gráfico 20">
            <a:extLst>
              <a:ext uri="{FF2B5EF4-FFF2-40B4-BE49-F238E27FC236}">
                <a16:creationId xmlns:a16="http://schemas.microsoft.com/office/drawing/2014/main" id="{E43CA961-0620-A04C-8B9F-5E979684695E}"/>
              </a:ext>
            </a:extLst>
          </p:cNvPr>
          <p:cNvGrpSpPr/>
          <p:nvPr/>
        </p:nvGrpSpPr>
        <p:grpSpPr>
          <a:xfrm>
            <a:off x="4564993" y="2641770"/>
            <a:ext cx="577595" cy="577596"/>
            <a:chOff x="4564993" y="4298655"/>
            <a:chExt cx="577595" cy="577596"/>
          </a:xfrm>
        </p:grpSpPr>
        <p:grpSp>
          <p:nvGrpSpPr>
            <p:cNvPr id="75" name="Gráfico 20">
              <a:extLst>
                <a:ext uri="{FF2B5EF4-FFF2-40B4-BE49-F238E27FC236}">
                  <a16:creationId xmlns:a16="http://schemas.microsoft.com/office/drawing/2014/main" id="{F87FA60D-5D67-132B-DACE-D1BCF63BC13C}"/>
                </a:ext>
              </a:extLst>
            </p:cNvPr>
            <p:cNvGrpSpPr/>
            <p:nvPr/>
          </p:nvGrpSpPr>
          <p:grpSpPr>
            <a:xfrm>
              <a:off x="4713773" y="4386189"/>
              <a:ext cx="280034" cy="402526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77" name="Forma Livre: Forma 76">
                <a:extLst>
                  <a:ext uri="{FF2B5EF4-FFF2-40B4-BE49-F238E27FC236}">
                    <a16:creationId xmlns:a16="http://schemas.microsoft.com/office/drawing/2014/main" id="{EE9575D1-04C5-3C96-086E-D195150790A4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8" name="Forma Livre: Forma 77">
                <a:extLst>
                  <a:ext uri="{FF2B5EF4-FFF2-40B4-BE49-F238E27FC236}">
                    <a16:creationId xmlns:a16="http://schemas.microsoft.com/office/drawing/2014/main" id="{2F49DE49-3837-A306-FB3B-C061C1E84F2A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9" name="Forma Livre: Forma 78">
                <a:extLst>
                  <a:ext uri="{FF2B5EF4-FFF2-40B4-BE49-F238E27FC236}">
                    <a16:creationId xmlns:a16="http://schemas.microsoft.com/office/drawing/2014/main" id="{2C1918B7-15DB-B164-D0EA-C5A0FDA48864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0" name="Forma Livre: Forma 79">
                <a:extLst>
                  <a:ext uri="{FF2B5EF4-FFF2-40B4-BE49-F238E27FC236}">
                    <a16:creationId xmlns:a16="http://schemas.microsoft.com/office/drawing/2014/main" id="{6A8EA63E-32A1-AF0D-E5EA-F94A1B6BFC89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6" name="Forma Livre: Forma 75">
              <a:extLst>
                <a:ext uri="{FF2B5EF4-FFF2-40B4-BE49-F238E27FC236}">
                  <a16:creationId xmlns:a16="http://schemas.microsoft.com/office/drawing/2014/main" id="{F4D4E7F3-DFCC-B4F6-EA4A-611A89D85759}"/>
                </a:ext>
              </a:extLst>
            </p:cNvPr>
            <p:cNvSpPr/>
            <p:nvPr/>
          </p:nvSpPr>
          <p:spPr>
            <a:xfrm>
              <a:off x="456499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81" name="Agrupar 80">
            <a:extLst>
              <a:ext uri="{FF2B5EF4-FFF2-40B4-BE49-F238E27FC236}">
                <a16:creationId xmlns:a16="http://schemas.microsoft.com/office/drawing/2014/main" id="{5D9C2B6D-1DFD-BF4D-6F4F-9730DF9FC1F7}"/>
              </a:ext>
            </a:extLst>
          </p:cNvPr>
          <p:cNvGrpSpPr/>
          <p:nvPr/>
        </p:nvGrpSpPr>
        <p:grpSpPr>
          <a:xfrm>
            <a:off x="2293281" y="2641770"/>
            <a:ext cx="577595" cy="577596"/>
            <a:chOff x="2293281" y="4298655"/>
            <a:chExt cx="577595" cy="577596"/>
          </a:xfrm>
        </p:grpSpPr>
        <p:sp>
          <p:nvSpPr>
            <p:cNvPr id="82" name="Forma Livre: Forma 81">
              <a:extLst>
                <a:ext uri="{FF2B5EF4-FFF2-40B4-BE49-F238E27FC236}">
                  <a16:creationId xmlns:a16="http://schemas.microsoft.com/office/drawing/2014/main" id="{3D983083-52DC-AF47-41CA-DEE1BDE1EA5E}"/>
                </a:ext>
              </a:extLst>
            </p:cNvPr>
            <p:cNvSpPr/>
            <p:nvPr/>
          </p:nvSpPr>
          <p:spPr>
            <a:xfrm>
              <a:off x="2293281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83" name="Gráfico 82" descr="Táxi com preenchimento sólido">
              <a:extLst>
                <a:ext uri="{FF2B5EF4-FFF2-40B4-BE49-F238E27FC236}">
                  <a16:creationId xmlns:a16="http://schemas.microsoft.com/office/drawing/2014/main" id="{4D22C713-F050-08DE-4EB0-F6FF210A6B0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327998" y="4316440"/>
              <a:ext cx="508160" cy="508160"/>
            </a:xfrm>
            <a:prstGeom prst="rect">
              <a:avLst/>
            </a:prstGeom>
          </p:spPr>
        </p:pic>
      </p:grpSp>
      <p:grpSp>
        <p:nvGrpSpPr>
          <p:cNvPr id="97" name="Agrupar 96">
            <a:extLst>
              <a:ext uri="{FF2B5EF4-FFF2-40B4-BE49-F238E27FC236}">
                <a16:creationId xmlns:a16="http://schemas.microsoft.com/office/drawing/2014/main" id="{327DD401-6C12-B75F-A14F-BE4B616DB28D}"/>
              </a:ext>
            </a:extLst>
          </p:cNvPr>
          <p:cNvGrpSpPr/>
          <p:nvPr/>
        </p:nvGrpSpPr>
        <p:grpSpPr>
          <a:xfrm>
            <a:off x="10010169" y="2840450"/>
            <a:ext cx="539429" cy="750795"/>
            <a:chOff x="10102465" y="2840450"/>
            <a:chExt cx="539429" cy="750795"/>
          </a:xfrm>
        </p:grpSpPr>
        <p:grpSp>
          <p:nvGrpSpPr>
            <p:cNvPr id="27" name="Agrupar 26">
              <a:extLst>
                <a:ext uri="{FF2B5EF4-FFF2-40B4-BE49-F238E27FC236}">
                  <a16:creationId xmlns:a16="http://schemas.microsoft.com/office/drawing/2014/main" id="{BDB3E387-D1E6-5834-D602-5E3B80FC4C48}"/>
                </a:ext>
              </a:extLst>
            </p:cNvPr>
            <p:cNvGrpSpPr/>
            <p:nvPr/>
          </p:nvGrpSpPr>
          <p:grpSpPr>
            <a:xfrm>
              <a:off x="10102465" y="2840450"/>
              <a:ext cx="539429" cy="750795"/>
              <a:chOff x="564543" y="3767967"/>
              <a:chExt cx="322533" cy="448912"/>
            </a:xfrm>
          </p:grpSpPr>
          <p:sp>
            <p:nvSpPr>
              <p:cNvPr id="28" name="Forma Livre: Forma 27">
                <a:extLst>
                  <a:ext uri="{FF2B5EF4-FFF2-40B4-BE49-F238E27FC236}">
                    <a16:creationId xmlns:a16="http://schemas.microsoft.com/office/drawing/2014/main" id="{E4157194-ABA6-F728-4210-98EFFD8461DC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4" name="Forma Livre: Forma 53">
                <a:extLst>
                  <a:ext uri="{FF2B5EF4-FFF2-40B4-BE49-F238E27FC236}">
                    <a16:creationId xmlns:a16="http://schemas.microsoft.com/office/drawing/2014/main" id="{36885794-1574-24EF-708D-457862B9ABD0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pic>
          <p:nvPicPr>
            <p:cNvPr id="96" name="Gráfico 95" descr="Táxi com preenchimento sólido">
              <a:extLst>
                <a:ext uri="{FF2B5EF4-FFF2-40B4-BE49-F238E27FC236}">
                  <a16:creationId xmlns:a16="http://schemas.microsoft.com/office/drawing/2014/main" id="{40A6AD7F-8006-3226-5E0D-229816CC849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0201912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122" name="Agrupar 121">
            <a:extLst>
              <a:ext uri="{FF2B5EF4-FFF2-40B4-BE49-F238E27FC236}">
                <a16:creationId xmlns:a16="http://schemas.microsoft.com/office/drawing/2014/main" id="{9657A83E-BD08-6BF0-5B21-AD095CB1ADDD}"/>
              </a:ext>
            </a:extLst>
          </p:cNvPr>
          <p:cNvGrpSpPr/>
          <p:nvPr/>
        </p:nvGrpSpPr>
        <p:grpSpPr>
          <a:xfrm>
            <a:off x="8080770" y="1789650"/>
            <a:ext cx="539429" cy="750795"/>
            <a:chOff x="8080770" y="1789650"/>
            <a:chExt cx="539429" cy="750795"/>
          </a:xfrm>
        </p:grpSpPr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D80356F1-EAA6-BEA5-63D5-4C38784E8316}"/>
                </a:ext>
              </a:extLst>
            </p:cNvPr>
            <p:cNvGrpSpPr/>
            <p:nvPr/>
          </p:nvGrpSpPr>
          <p:grpSpPr>
            <a:xfrm>
              <a:off x="8080770" y="1789650"/>
              <a:ext cx="539429" cy="750795"/>
              <a:chOff x="564543" y="3767967"/>
              <a:chExt cx="322533" cy="448912"/>
            </a:xfrm>
          </p:grpSpPr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2D11C505-3349-4E61-0686-8252899B31F8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7" name="Forma Livre: Forma 16">
                <a:extLst>
                  <a:ext uri="{FF2B5EF4-FFF2-40B4-BE49-F238E27FC236}">
                    <a16:creationId xmlns:a16="http://schemas.microsoft.com/office/drawing/2014/main" id="{061CBD4E-27E7-7EE0-9F17-E60D8B27078D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04" name="Gráfico 20">
              <a:extLst>
                <a:ext uri="{FF2B5EF4-FFF2-40B4-BE49-F238E27FC236}">
                  <a16:creationId xmlns:a16="http://schemas.microsoft.com/office/drawing/2014/main" id="{52F6EC84-0C5F-CA98-C59E-C58F3E510963}"/>
                </a:ext>
              </a:extLst>
            </p:cNvPr>
            <p:cNvGrpSpPr/>
            <p:nvPr/>
          </p:nvGrpSpPr>
          <p:grpSpPr>
            <a:xfrm>
              <a:off x="8254079" y="1936856"/>
              <a:ext cx="190418" cy="273711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106" name="Forma Livre: Forma 105">
                <a:extLst>
                  <a:ext uri="{FF2B5EF4-FFF2-40B4-BE49-F238E27FC236}">
                    <a16:creationId xmlns:a16="http://schemas.microsoft.com/office/drawing/2014/main" id="{2C6623E8-4634-5AE1-6DB6-62BBFFD81FB2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7" name="Forma Livre: Forma 106">
                <a:extLst>
                  <a:ext uri="{FF2B5EF4-FFF2-40B4-BE49-F238E27FC236}">
                    <a16:creationId xmlns:a16="http://schemas.microsoft.com/office/drawing/2014/main" id="{229720B9-9037-C385-ACA9-ED68318844B4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8" name="Forma Livre: Forma 107">
                <a:extLst>
                  <a:ext uri="{FF2B5EF4-FFF2-40B4-BE49-F238E27FC236}">
                    <a16:creationId xmlns:a16="http://schemas.microsoft.com/office/drawing/2014/main" id="{36A1CF15-F174-DAA8-76B0-422D9A942D7D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9" name="Forma Livre: Forma 108">
                <a:extLst>
                  <a:ext uri="{FF2B5EF4-FFF2-40B4-BE49-F238E27FC236}">
                    <a16:creationId xmlns:a16="http://schemas.microsoft.com/office/drawing/2014/main" id="{3A96DAC7-8A5A-9124-AF18-059A6E36D684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4" name="Agrupar 123">
            <a:extLst>
              <a:ext uri="{FF2B5EF4-FFF2-40B4-BE49-F238E27FC236}">
                <a16:creationId xmlns:a16="http://schemas.microsoft.com/office/drawing/2014/main" id="{8F90789A-9EB6-C40A-DBA9-05DA556FE1EE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071714" y="1726353"/>
            <a:chExt cx="539429" cy="750795"/>
          </a:xfrm>
        </p:grpSpPr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D0D000C3-6FB3-7988-3652-24BCB047D0C3}"/>
                </a:ext>
              </a:extLst>
            </p:cNvPr>
            <p:cNvGrpSpPr/>
            <p:nvPr/>
          </p:nvGrpSpPr>
          <p:grpSpPr>
            <a:xfrm>
              <a:off x="11071714" y="1726353"/>
              <a:ext cx="539429" cy="750795"/>
              <a:chOff x="564543" y="3767967"/>
              <a:chExt cx="322533" cy="448912"/>
            </a:xfrm>
          </p:grpSpPr>
          <p:sp>
            <p:nvSpPr>
              <p:cNvPr id="20" name="Forma Livre: Forma 19">
                <a:extLst>
                  <a:ext uri="{FF2B5EF4-FFF2-40B4-BE49-F238E27FC236}">
                    <a16:creationId xmlns:a16="http://schemas.microsoft.com/office/drawing/2014/main" id="{DEA02A4D-2115-2FDD-D6E1-990BDB170BB0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1" name="Forma Livre: Forma 20">
                <a:extLst>
                  <a:ext uri="{FF2B5EF4-FFF2-40B4-BE49-F238E27FC236}">
                    <a16:creationId xmlns:a16="http://schemas.microsoft.com/office/drawing/2014/main" id="{8ECF9D50-48F6-9775-B411-4F69E362C41A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12" name="Gráfico 20">
              <a:extLst>
                <a:ext uri="{FF2B5EF4-FFF2-40B4-BE49-F238E27FC236}">
                  <a16:creationId xmlns:a16="http://schemas.microsoft.com/office/drawing/2014/main" id="{B9A8669C-BB50-F6B6-2A1D-65CB5882D7E9}"/>
                </a:ext>
              </a:extLst>
            </p:cNvPr>
            <p:cNvGrpSpPr/>
            <p:nvPr/>
          </p:nvGrpSpPr>
          <p:grpSpPr>
            <a:xfrm>
              <a:off x="11224056" y="1876484"/>
              <a:ext cx="246274" cy="234480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113" name="Forma Livre: Forma 112">
                <a:extLst>
                  <a:ext uri="{FF2B5EF4-FFF2-40B4-BE49-F238E27FC236}">
                    <a16:creationId xmlns:a16="http://schemas.microsoft.com/office/drawing/2014/main" id="{050BECC6-77AF-5735-09F7-01ADD18E6BFC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4" name="Forma Livre: Forma 113">
                <a:extLst>
                  <a:ext uri="{FF2B5EF4-FFF2-40B4-BE49-F238E27FC236}">
                    <a16:creationId xmlns:a16="http://schemas.microsoft.com/office/drawing/2014/main" id="{332E42BF-8183-7B1D-3035-57C2FE8585FB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625E4853-9464-0328-36D4-DF539D402E1F}"/>
              </a:ext>
            </a:extLst>
          </p:cNvPr>
          <p:cNvGrpSpPr/>
          <p:nvPr/>
        </p:nvGrpSpPr>
        <p:grpSpPr>
          <a:xfrm>
            <a:off x="1536043" y="2637388"/>
            <a:ext cx="577596" cy="577596"/>
            <a:chOff x="1536043" y="2637388"/>
            <a:chExt cx="577596" cy="577596"/>
          </a:xfrm>
        </p:grpSpPr>
        <p:sp>
          <p:nvSpPr>
            <p:cNvPr id="65" name="Forma Livre: Forma 64">
              <a:extLst>
                <a:ext uri="{FF2B5EF4-FFF2-40B4-BE49-F238E27FC236}">
                  <a16:creationId xmlns:a16="http://schemas.microsoft.com/office/drawing/2014/main" id="{4299E23B-BE55-676B-7202-C4A1364B9310}"/>
                </a:ext>
              </a:extLst>
            </p:cNvPr>
            <p:cNvSpPr/>
            <p:nvPr/>
          </p:nvSpPr>
          <p:spPr>
            <a:xfrm>
              <a:off x="1536043" y="263738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36" name="Forma Livre: Forma 35">
              <a:extLst>
                <a:ext uri="{FF2B5EF4-FFF2-40B4-BE49-F238E27FC236}">
                  <a16:creationId xmlns:a16="http://schemas.microsoft.com/office/drawing/2014/main" id="{343C972F-D71A-BD45-1AE1-6B4C21E671A6}"/>
                </a:ext>
              </a:extLst>
            </p:cNvPr>
            <p:cNvSpPr/>
            <p:nvPr/>
          </p:nvSpPr>
          <p:spPr>
            <a:xfrm>
              <a:off x="1639910" y="2750081"/>
              <a:ext cx="369924" cy="352209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25133CE8-5AEC-2917-BB40-19505E13CD7E}"/>
              </a:ext>
            </a:extLst>
          </p:cNvPr>
          <p:cNvGrpSpPr/>
          <p:nvPr/>
        </p:nvGrpSpPr>
        <p:grpSpPr>
          <a:xfrm>
            <a:off x="11119853" y="1928738"/>
            <a:ext cx="539429" cy="750795"/>
            <a:chOff x="11509196" y="1734770"/>
            <a:chExt cx="539429" cy="750795"/>
          </a:xfrm>
        </p:grpSpPr>
        <p:grpSp>
          <p:nvGrpSpPr>
            <p:cNvPr id="121" name="Agrupar 120">
              <a:extLst>
                <a:ext uri="{FF2B5EF4-FFF2-40B4-BE49-F238E27FC236}">
                  <a16:creationId xmlns:a16="http://schemas.microsoft.com/office/drawing/2014/main" id="{70D91E89-67CD-F4FE-AF45-8B744A234CA1}"/>
                </a:ext>
              </a:extLst>
            </p:cNvPr>
            <p:cNvGrpSpPr/>
            <p:nvPr/>
          </p:nvGrpSpPr>
          <p:grpSpPr>
            <a:xfrm>
              <a:off x="11509196" y="1734770"/>
              <a:ext cx="539429" cy="750795"/>
              <a:chOff x="8193040" y="3801845"/>
              <a:chExt cx="539429" cy="750795"/>
            </a:xfrm>
          </p:grpSpPr>
          <p:sp>
            <p:nvSpPr>
              <p:cNvPr id="25" name="Forma Livre: Forma 24">
                <a:extLst>
                  <a:ext uri="{FF2B5EF4-FFF2-40B4-BE49-F238E27FC236}">
                    <a16:creationId xmlns:a16="http://schemas.microsoft.com/office/drawing/2014/main" id="{E7441A1A-3E90-B134-2AD9-293E2AE9D98D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20" name="Elipse 119">
                <a:extLst>
                  <a:ext uri="{FF2B5EF4-FFF2-40B4-BE49-F238E27FC236}">
                    <a16:creationId xmlns:a16="http://schemas.microsoft.com/office/drawing/2014/main" id="{00A1F492-135D-FAFF-8802-75574632D230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sp>
          <p:nvSpPr>
            <p:cNvPr id="38" name="Forma Livre: Forma 37">
              <a:extLst>
                <a:ext uri="{FF2B5EF4-FFF2-40B4-BE49-F238E27FC236}">
                  <a16:creationId xmlns:a16="http://schemas.microsoft.com/office/drawing/2014/main" id="{37967DF9-7362-93CE-D52F-A721D2891678}"/>
                </a:ext>
              </a:extLst>
            </p:cNvPr>
            <p:cNvSpPr/>
            <p:nvPr/>
          </p:nvSpPr>
          <p:spPr>
            <a:xfrm>
              <a:off x="11658635" y="1879997"/>
              <a:ext cx="246274" cy="234480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8B5A3462-63C0-8641-A14A-3950CC39CEE6}"/>
              </a:ext>
            </a:extLst>
          </p:cNvPr>
          <p:cNvGrpSpPr/>
          <p:nvPr/>
        </p:nvGrpSpPr>
        <p:grpSpPr>
          <a:xfrm>
            <a:off x="9337551" y="2141654"/>
            <a:ext cx="539429" cy="750795"/>
            <a:chOff x="9419294" y="1726353"/>
            <a:chExt cx="539429" cy="750795"/>
          </a:xfrm>
        </p:grpSpPr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98F552CD-959C-354E-5893-C9D67961BA6A}"/>
                </a:ext>
              </a:extLst>
            </p:cNvPr>
            <p:cNvGrpSpPr/>
            <p:nvPr/>
          </p:nvGrpSpPr>
          <p:grpSpPr>
            <a:xfrm>
              <a:off x="9419294" y="1726353"/>
              <a:ext cx="539429" cy="750795"/>
              <a:chOff x="564543" y="3767967"/>
              <a:chExt cx="322533" cy="448912"/>
            </a:xfrm>
          </p:grpSpPr>
          <p:sp>
            <p:nvSpPr>
              <p:cNvPr id="43" name="Forma Livre: Forma 42">
                <a:extLst>
                  <a:ext uri="{FF2B5EF4-FFF2-40B4-BE49-F238E27FC236}">
                    <a16:creationId xmlns:a16="http://schemas.microsoft.com/office/drawing/2014/main" id="{834CFE03-BA9E-B801-665D-3D7ED3CCD4C0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4" name="Forma Livre: Forma 43">
                <a:extLst>
                  <a:ext uri="{FF2B5EF4-FFF2-40B4-BE49-F238E27FC236}">
                    <a16:creationId xmlns:a16="http://schemas.microsoft.com/office/drawing/2014/main" id="{D08992B4-0D16-1E52-CAD8-FC0FDFB42520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42" name="Forma Livre: Forma 41">
              <a:extLst>
                <a:ext uri="{FF2B5EF4-FFF2-40B4-BE49-F238E27FC236}">
                  <a16:creationId xmlns:a16="http://schemas.microsoft.com/office/drawing/2014/main" id="{454769B3-2F9E-9661-127F-544718ACBD2E}"/>
                </a:ext>
              </a:extLst>
            </p:cNvPr>
            <p:cNvSpPr/>
            <p:nvPr/>
          </p:nvSpPr>
          <p:spPr>
            <a:xfrm>
              <a:off x="9565563" y="1911690"/>
              <a:ext cx="240925" cy="204606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1C532428-4FD3-E875-65EF-806FC3662F34}"/>
              </a:ext>
            </a:extLst>
          </p:cNvPr>
          <p:cNvGrpSpPr/>
          <p:nvPr/>
        </p:nvGrpSpPr>
        <p:grpSpPr>
          <a:xfrm>
            <a:off x="10327451" y="1641507"/>
            <a:ext cx="539429" cy="750795"/>
            <a:chOff x="10167825" y="1726353"/>
            <a:chExt cx="539429" cy="750795"/>
          </a:xfrm>
        </p:grpSpPr>
        <p:grpSp>
          <p:nvGrpSpPr>
            <p:cNvPr id="53" name="Agrupar 52">
              <a:extLst>
                <a:ext uri="{FF2B5EF4-FFF2-40B4-BE49-F238E27FC236}">
                  <a16:creationId xmlns:a16="http://schemas.microsoft.com/office/drawing/2014/main" id="{ACB1A534-310C-86CB-C98C-632C6ABE2A6B}"/>
                </a:ext>
              </a:extLst>
            </p:cNvPr>
            <p:cNvGrpSpPr/>
            <p:nvPr/>
          </p:nvGrpSpPr>
          <p:grpSpPr>
            <a:xfrm>
              <a:off x="10167825" y="1726353"/>
              <a:ext cx="539429" cy="750795"/>
              <a:chOff x="564543" y="3767967"/>
              <a:chExt cx="322533" cy="448912"/>
            </a:xfrm>
          </p:grpSpPr>
          <p:sp>
            <p:nvSpPr>
              <p:cNvPr id="89" name="Forma Livre: Forma 88">
                <a:extLst>
                  <a:ext uri="{FF2B5EF4-FFF2-40B4-BE49-F238E27FC236}">
                    <a16:creationId xmlns:a16="http://schemas.microsoft.com/office/drawing/2014/main" id="{55D1BDDE-1E75-189E-BE5D-A7912C4C2493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0" name="Forma Livre: Forma 89">
                <a:extLst>
                  <a:ext uri="{FF2B5EF4-FFF2-40B4-BE49-F238E27FC236}">
                    <a16:creationId xmlns:a16="http://schemas.microsoft.com/office/drawing/2014/main" id="{AA978925-0704-73C7-B2D6-532B29BF912A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55" name="Gráfico 20">
              <a:extLst>
                <a:ext uri="{FF2B5EF4-FFF2-40B4-BE49-F238E27FC236}">
                  <a16:creationId xmlns:a16="http://schemas.microsoft.com/office/drawing/2014/main" id="{5CF80B8A-3BA0-982F-6B8C-62C3A5B69AA6}"/>
                </a:ext>
              </a:extLst>
            </p:cNvPr>
            <p:cNvGrpSpPr/>
            <p:nvPr/>
          </p:nvGrpSpPr>
          <p:grpSpPr>
            <a:xfrm>
              <a:off x="10328168" y="1894459"/>
              <a:ext cx="218925" cy="215709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84" name="Forma Livre: Forma 83">
                <a:extLst>
                  <a:ext uri="{FF2B5EF4-FFF2-40B4-BE49-F238E27FC236}">
                    <a16:creationId xmlns:a16="http://schemas.microsoft.com/office/drawing/2014/main" id="{859687CA-2D54-B38A-3D82-47EC1B627D92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5" name="Forma Livre: Forma 84">
                <a:extLst>
                  <a:ext uri="{FF2B5EF4-FFF2-40B4-BE49-F238E27FC236}">
                    <a16:creationId xmlns:a16="http://schemas.microsoft.com/office/drawing/2014/main" id="{E9CFC361-909C-139E-2CC9-27F0FEE5FBA9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91" name="Gráfico 20">
            <a:extLst>
              <a:ext uri="{FF2B5EF4-FFF2-40B4-BE49-F238E27FC236}">
                <a16:creationId xmlns:a16="http://schemas.microsoft.com/office/drawing/2014/main" id="{7CA26BAC-9EFD-B6E2-94E0-B6A77550D192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  <a:solidFill>
            <a:srgbClr val="592126"/>
          </a:solidFill>
        </p:grpSpPr>
        <p:sp>
          <p:nvSpPr>
            <p:cNvPr id="92" name="Forma Livre: Forma 91">
              <a:extLst>
                <a:ext uri="{FF2B5EF4-FFF2-40B4-BE49-F238E27FC236}">
                  <a16:creationId xmlns:a16="http://schemas.microsoft.com/office/drawing/2014/main" id="{1243E0EB-8226-8B8C-77FB-75AD913544CD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93" name="Gráfico 20">
              <a:extLst>
                <a:ext uri="{FF2B5EF4-FFF2-40B4-BE49-F238E27FC236}">
                  <a16:creationId xmlns:a16="http://schemas.microsoft.com/office/drawing/2014/main" id="{2D11F0CE-BF66-CB6E-D77B-13702D0230EA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grpFill/>
          </p:grpSpPr>
          <p:sp>
            <p:nvSpPr>
              <p:cNvPr id="94" name="Forma Livre: Forma 93">
                <a:extLst>
                  <a:ext uri="{FF2B5EF4-FFF2-40B4-BE49-F238E27FC236}">
                    <a16:creationId xmlns:a16="http://schemas.microsoft.com/office/drawing/2014/main" id="{024E4DFA-C244-C800-909A-52046806328C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5" name="Forma Livre: Forma 94">
                <a:extLst>
                  <a:ext uri="{FF2B5EF4-FFF2-40B4-BE49-F238E27FC236}">
                    <a16:creationId xmlns:a16="http://schemas.microsoft.com/office/drawing/2014/main" id="{B5C26A9B-2627-8ADF-7228-22E2CA22F3B7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98" name="Agrupar 97">
            <a:extLst>
              <a:ext uri="{FF2B5EF4-FFF2-40B4-BE49-F238E27FC236}">
                <a16:creationId xmlns:a16="http://schemas.microsoft.com/office/drawing/2014/main" id="{EB194800-E341-7D38-5B1A-47871D07D541}"/>
              </a:ext>
            </a:extLst>
          </p:cNvPr>
          <p:cNvGrpSpPr/>
          <p:nvPr/>
        </p:nvGrpSpPr>
        <p:grpSpPr>
          <a:xfrm>
            <a:off x="8193040" y="3801845"/>
            <a:ext cx="539429" cy="750795"/>
            <a:chOff x="8193040" y="3801845"/>
            <a:chExt cx="539429" cy="750795"/>
          </a:xfrm>
        </p:grpSpPr>
        <p:sp>
          <p:nvSpPr>
            <p:cNvPr id="99" name="Forma Livre: Forma 98">
              <a:extLst>
                <a:ext uri="{FF2B5EF4-FFF2-40B4-BE49-F238E27FC236}">
                  <a16:creationId xmlns:a16="http://schemas.microsoft.com/office/drawing/2014/main" id="{270F599F-FBBE-576B-AE44-FBA7B497CC47}"/>
                </a:ext>
              </a:extLst>
            </p:cNvPr>
            <p:cNvSpPr/>
            <p:nvPr/>
          </p:nvSpPr>
          <p:spPr>
            <a:xfrm>
              <a:off x="8193040" y="3801845"/>
              <a:ext cx="539429" cy="750795"/>
            </a:xfrm>
            <a:custGeom>
              <a:avLst/>
              <a:gdLst>
                <a:gd name="connsiteX0" fmla="*/ 156403 w 322533"/>
                <a:gd name="connsiteY0" fmla="*/ 72 h 448912"/>
                <a:gd name="connsiteX1" fmla="*/ 269 w 322533"/>
                <a:gd name="connsiteY1" fmla="*/ 151852 h 448912"/>
                <a:gd name="connsiteX2" fmla="*/ 80483 w 322533"/>
                <a:gd name="connsiteY2" fmla="*/ 300934 h 448912"/>
                <a:gd name="connsiteX3" fmla="*/ 144568 w 322533"/>
                <a:gd name="connsiteY3" fmla="*/ 414693 h 448912"/>
                <a:gd name="connsiteX4" fmla="*/ 144568 w 322533"/>
                <a:gd name="connsiteY4" fmla="*/ 432232 h 448912"/>
                <a:gd name="connsiteX5" fmla="*/ 161248 w 322533"/>
                <a:gd name="connsiteY5" fmla="*/ 448912 h 448912"/>
                <a:gd name="connsiteX6" fmla="*/ 177929 w 322533"/>
                <a:gd name="connsiteY6" fmla="*/ 432232 h 448912"/>
                <a:gd name="connsiteX7" fmla="*/ 177929 w 322533"/>
                <a:gd name="connsiteY7" fmla="*/ 413405 h 448912"/>
                <a:gd name="connsiteX8" fmla="*/ 242075 w 322533"/>
                <a:gd name="connsiteY8" fmla="*/ 300934 h 448912"/>
                <a:gd name="connsiteX9" fmla="*/ 322534 w 322533"/>
                <a:gd name="connsiteY9" fmla="*/ 161358 h 448912"/>
                <a:gd name="connsiteX10" fmla="*/ 156403 w 322533"/>
                <a:gd name="connsiteY10" fmla="*/ 72 h 448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533" h="448912">
                  <a:moveTo>
                    <a:pt x="156403" y="72"/>
                  </a:moveTo>
                  <a:cubicBezTo>
                    <a:pt x="73492" y="2525"/>
                    <a:pt x="4991" y="69063"/>
                    <a:pt x="269" y="151852"/>
                  </a:cubicBezTo>
                  <a:cubicBezTo>
                    <a:pt x="-3349" y="215386"/>
                    <a:pt x="29828" y="271560"/>
                    <a:pt x="80483" y="300934"/>
                  </a:cubicBezTo>
                  <a:cubicBezTo>
                    <a:pt x="120712" y="324299"/>
                    <a:pt x="144568" y="368147"/>
                    <a:pt x="144568" y="414693"/>
                  </a:cubicBezTo>
                  <a:lnTo>
                    <a:pt x="144568" y="432232"/>
                  </a:lnTo>
                  <a:cubicBezTo>
                    <a:pt x="144568" y="441431"/>
                    <a:pt x="152049" y="448912"/>
                    <a:pt x="161248" y="448912"/>
                  </a:cubicBezTo>
                  <a:cubicBezTo>
                    <a:pt x="170447" y="448912"/>
                    <a:pt x="177929" y="441431"/>
                    <a:pt x="177929" y="432232"/>
                  </a:cubicBezTo>
                  <a:lnTo>
                    <a:pt x="177929" y="413405"/>
                  </a:lnTo>
                  <a:cubicBezTo>
                    <a:pt x="177929" y="367227"/>
                    <a:pt x="202091" y="324115"/>
                    <a:pt x="242075" y="300934"/>
                  </a:cubicBezTo>
                  <a:cubicBezTo>
                    <a:pt x="290154" y="273031"/>
                    <a:pt x="322534" y="220966"/>
                    <a:pt x="322534" y="161358"/>
                  </a:cubicBezTo>
                  <a:cubicBezTo>
                    <a:pt x="322595" y="70596"/>
                    <a:pt x="247717" y="-2626"/>
                    <a:pt x="156403" y="72"/>
                  </a:cubicBezTo>
                  <a:close/>
                </a:path>
              </a:pathLst>
            </a:custGeom>
            <a:solidFill>
              <a:srgbClr val="592126"/>
            </a:solidFill>
            <a:ln w="190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101" name="Elipse 100">
              <a:extLst>
                <a:ext uri="{FF2B5EF4-FFF2-40B4-BE49-F238E27FC236}">
                  <a16:creationId xmlns:a16="http://schemas.microsoft.com/office/drawing/2014/main" id="{8BA730C9-0032-1A17-49B4-38D98DFC3BC0}"/>
                </a:ext>
              </a:extLst>
            </p:cNvPr>
            <p:cNvSpPr/>
            <p:nvPr/>
          </p:nvSpPr>
          <p:spPr>
            <a:xfrm>
              <a:off x="8267945" y="3881979"/>
              <a:ext cx="386621" cy="386621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grpSp>
          <p:nvGrpSpPr>
            <p:cNvPr id="103" name="Gráfico 20">
              <a:extLst>
                <a:ext uri="{FF2B5EF4-FFF2-40B4-BE49-F238E27FC236}">
                  <a16:creationId xmlns:a16="http://schemas.microsoft.com/office/drawing/2014/main" id="{B5328ED0-4BA2-C33A-1A57-C67BECCDFAAF}"/>
                </a:ext>
              </a:extLst>
            </p:cNvPr>
            <p:cNvGrpSpPr/>
            <p:nvPr/>
          </p:nvGrpSpPr>
          <p:grpSpPr>
            <a:xfrm>
              <a:off x="8378130" y="3952945"/>
              <a:ext cx="167535" cy="244691"/>
              <a:chOff x="953731" y="4398364"/>
              <a:chExt cx="258984" cy="378254"/>
            </a:xfrm>
            <a:solidFill>
              <a:srgbClr val="592126"/>
            </a:solidFill>
          </p:grpSpPr>
          <p:sp>
            <p:nvSpPr>
              <p:cNvPr id="105" name="Forma Livre: Forma 104">
                <a:extLst>
                  <a:ext uri="{FF2B5EF4-FFF2-40B4-BE49-F238E27FC236}">
                    <a16:creationId xmlns:a16="http://schemas.microsoft.com/office/drawing/2014/main" id="{300682C7-877A-7AF9-0D0A-9C07D59BF541}"/>
                  </a:ext>
                </a:extLst>
              </p:cNvPr>
              <p:cNvSpPr/>
              <p:nvPr/>
            </p:nvSpPr>
            <p:spPr>
              <a:xfrm>
                <a:off x="953731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0" name="Forma Livre: Forma 109">
                <a:extLst>
                  <a:ext uri="{FF2B5EF4-FFF2-40B4-BE49-F238E27FC236}">
                    <a16:creationId xmlns:a16="http://schemas.microsoft.com/office/drawing/2014/main" id="{0D500477-340C-8DD0-C197-D193E8AE8EED}"/>
                  </a:ext>
                </a:extLst>
              </p:cNvPr>
              <p:cNvSpPr/>
              <p:nvPr/>
            </p:nvSpPr>
            <p:spPr>
              <a:xfrm>
                <a:off x="1038555" y="4570520"/>
                <a:ext cx="78557" cy="88466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A19950BE-EFF9-F825-D763-21866A95DC2C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329167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842A76-99BB-A6C3-937F-4C650A433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20821352-DA84-E803-BBB7-6B409F66B4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18" b="7818"/>
          <a:stretch/>
        </p:blipFill>
        <p:spPr>
          <a:xfrm flipH="1">
            <a:off x="1" y="0"/>
            <a:ext cx="12192000" cy="6858000"/>
          </a:xfrm>
          <a:prstGeom prst="rect">
            <a:avLst/>
          </a:prstGeom>
        </p:spPr>
      </p:pic>
      <p:grpSp>
        <p:nvGrpSpPr>
          <p:cNvPr id="8" name="Group 1">
            <a:extLst>
              <a:ext uri="{FF2B5EF4-FFF2-40B4-BE49-F238E27FC236}">
                <a16:creationId xmlns:a16="http://schemas.microsoft.com/office/drawing/2014/main" id="{0986632F-C371-545D-7CF2-9641797DE1F9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9D05DDD7-C178-BAB3-58F3-C9F9D3091B9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F383370C-26A0-A8B5-61C5-C84F6B9CD4F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5581440C-CA36-31E4-3FCE-1FA750077E0F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F86623B3-08FF-6D83-008C-6ADEB1DE614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94B641D8-5320-1FAA-5C37-C8A3903DD941}"/>
              </a:ext>
            </a:extLst>
          </p:cNvPr>
          <p:cNvGrpSpPr/>
          <p:nvPr/>
        </p:nvGrpSpPr>
        <p:grpSpPr>
          <a:xfrm>
            <a:off x="519881" y="1606190"/>
            <a:ext cx="4105270" cy="633431"/>
            <a:chOff x="250974" y="1606190"/>
            <a:chExt cx="4105270" cy="633431"/>
          </a:xfrm>
        </p:grpSpPr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C9BAE172-4E39-73D2-3B08-D359C975B078}"/>
                </a:ext>
              </a:extLst>
            </p:cNvPr>
            <p:cNvSpPr/>
            <p:nvPr/>
          </p:nvSpPr>
          <p:spPr>
            <a:xfrm>
              <a:off x="250974" y="1606190"/>
              <a:ext cx="4105270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3200" noProof="0" dirty="0">
                  <a:solidFill>
                    <a:schemeClr val="bg2">
                      <a:lumMod val="10000"/>
                    </a:schemeClr>
                  </a:solidFill>
                  <a:latin typeface="AMX Black" pitchFamily="2" charset="0"/>
                  <a:sym typeface="+mn-ea"/>
                </a:rPr>
                <a:t>  AQUI TEM M2M</a:t>
              </a:r>
            </a:p>
          </p:txBody>
        </p:sp>
        <p:pic>
          <p:nvPicPr>
            <p:cNvPr id="15" name="Gráfico 14">
              <a:extLst>
                <a:ext uri="{FF2B5EF4-FFF2-40B4-BE49-F238E27FC236}">
                  <a16:creationId xmlns:a16="http://schemas.microsoft.com/office/drawing/2014/main" id="{DA4A0155-A3B3-2C58-D24E-66AC4720E42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32EC7373-18E7-3F36-9ED9-4D8B97BCC868}"/>
              </a:ext>
            </a:extLst>
          </p:cNvPr>
          <p:cNvSpPr/>
          <p:nvPr/>
        </p:nvSpPr>
        <p:spPr>
          <a:xfrm>
            <a:off x="4990561" y="6199370"/>
            <a:ext cx="2233599" cy="254197"/>
          </a:xfrm>
          <a:prstGeom prst="roundRect">
            <a:avLst/>
          </a:prstGeom>
          <a:gradFill>
            <a:gsLst>
              <a:gs pos="0">
                <a:srgbClr val="592126">
                  <a:alpha val="12157"/>
                </a:srgbClr>
              </a:gs>
              <a:gs pos="49000">
                <a:srgbClr val="59212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100" noProof="0" dirty="0">
                <a:latin typeface="AMX" pitchFamily="2" charset="0"/>
              </a:rPr>
              <a:t>CONECTIVIDADE</a:t>
            </a:r>
          </a:p>
        </p:txBody>
      </p:sp>
    </p:spTree>
    <p:extLst>
      <p:ext uri="{BB962C8B-B14F-4D97-AF65-F5344CB8AC3E}">
        <p14:creationId xmlns:p14="http://schemas.microsoft.com/office/powerpoint/2010/main" val="305538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F5F8B8-308A-8CC7-6AA2-AFF1CB8AC1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553B1F6C-0A87-275E-4711-4BCA95EEB7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18" b="7818"/>
          <a:stretch/>
        </p:blipFill>
        <p:spPr>
          <a:xfrm flipH="1"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45CE942D-325A-D42F-316F-D1BDBF909D8D}"/>
              </a:ext>
            </a:extLst>
          </p:cNvPr>
          <p:cNvSpPr/>
          <p:nvPr/>
        </p:nvSpPr>
        <p:spPr>
          <a:xfrm flipH="1">
            <a:off x="0" y="0"/>
            <a:ext cx="10945883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93BFDA4E-3AFF-B8BA-8F25-74C001007C1A}"/>
              </a:ext>
            </a:extLst>
          </p:cNvPr>
          <p:cNvSpPr txBox="1"/>
          <p:nvPr/>
        </p:nvSpPr>
        <p:spPr>
          <a:xfrm>
            <a:off x="345622" y="2478899"/>
            <a:ext cx="64973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O público que utiliza os serviços da empresa de vigilância têm benefícios incríveis, olha só:</a:t>
            </a:r>
          </a:p>
        </p:txBody>
      </p: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8F74EA76-6D64-3E8F-511F-DE3EB39C3ED4}"/>
              </a:ext>
            </a:extLst>
          </p:cNvPr>
          <p:cNvGrpSpPr/>
          <p:nvPr/>
        </p:nvGrpSpPr>
        <p:grpSpPr>
          <a:xfrm>
            <a:off x="519881" y="1069045"/>
            <a:ext cx="1099848" cy="1099848"/>
            <a:chOff x="8216342" y="3359923"/>
            <a:chExt cx="1099848" cy="1099848"/>
          </a:xfrm>
        </p:grpSpPr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2D7BD46A-09E4-22FE-FE2F-EAD887611B91}"/>
                </a:ext>
              </a:extLst>
            </p:cNvPr>
            <p:cNvGrpSpPr/>
            <p:nvPr/>
          </p:nvGrpSpPr>
          <p:grpSpPr>
            <a:xfrm>
              <a:off x="8216342" y="3359923"/>
              <a:ext cx="1099848" cy="1099848"/>
              <a:chOff x="3093093" y="3444965"/>
              <a:chExt cx="1099848" cy="1099848"/>
            </a:xfrm>
          </p:grpSpPr>
          <p:grpSp>
            <p:nvGrpSpPr>
              <p:cNvPr id="26" name="Group 34">
                <a:extLst>
                  <a:ext uri="{FF2B5EF4-FFF2-40B4-BE49-F238E27FC236}">
                    <a16:creationId xmlns:a16="http://schemas.microsoft.com/office/drawing/2014/main" id="{6D52F153-9D97-F70E-5198-8121886F7A68}"/>
                  </a:ext>
                </a:extLst>
              </p:cNvPr>
              <p:cNvGrpSpPr/>
              <p:nvPr/>
            </p:nvGrpSpPr>
            <p:grpSpPr>
              <a:xfrm>
                <a:off x="3093093" y="3444965"/>
                <a:ext cx="1099848" cy="1099848"/>
                <a:chOff x="5346569" y="2129582"/>
                <a:chExt cx="1305722" cy="1305722"/>
              </a:xfrm>
            </p:grpSpPr>
            <p:sp>
              <p:nvSpPr>
                <p:cNvPr id="33" name="Elipse 32">
                  <a:extLst>
                    <a:ext uri="{FF2B5EF4-FFF2-40B4-BE49-F238E27FC236}">
                      <a16:creationId xmlns:a16="http://schemas.microsoft.com/office/drawing/2014/main" id="{ED131BDF-0281-20EB-AB71-96F0FD85B110}"/>
                    </a:ext>
                  </a:extLst>
                </p:cNvPr>
                <p:cNvSpPr/>
                <p:nvPr/>
              </p:nvSpPr>
              <p:spPr>
                <a:xfrm>
                  <a:off x="5346569" y="2129582"/>
                  <a:ext cx="1305722" cy="1305722"/>
                </a:xfrm>
                <a:prstGeom prst="ellipse">
                  <a:avLst/>
                </a:prstGeom>
                <a:solidFill>
                  <a:srgbClr val="C00000">
                    <a:alpha val="57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  <p:sp>
              <p:nvSpPr>
                <p:cNvPr id="34" name="Elipse 33">
                  <a:extLst>
                    <a:ext uri="{FF2B5EF4-FFF2-40B4-BE49-F238E27FC236}">
                      <a16:creationId xmlns:a16="http://schemas.microsoft.com/office/drawing/2014/main" id="{AA6508D8-0AA4-8DC1-D776-8F4632F7D415}"/>
                    </a:ext>
                  </a:extLst>
                </p:cNvPr>
                <p:cNvSpPr/>
                <p:nvPr/>
              </p:nvSpPr>
              <p:spPr>
                <a:xfrm>
                  <a:off x="5460696" y="2243709"/>
                  <a:ext cx="1077469" cy="1077469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</p:grpSp>
          <p:grpSp>
            <p:nvGrpSpPr>
              <p:cNvPr id="30" name="Gráfico 26">
                <a:extLst>
                  <a:ext uri="{FF2B5EF4-FFF2-40B4-BE49-F238E27FC236}">
                    <a16:creationId xmlns:a16="http://schemas.microsoft.com/office/drawing/2014/main" id="{49574F46-62CE-062A-20FF-F34154BB005A}"/>
                  </a:ext>
                </a:extLst>
              </p:cNvPr>
              <p:cNvGrpSpPr/>
              <p:nvPr/>
            </p:nvGrpSpPr>
            <p:grpSpPr>
              <a:xfrm>
                <a:off x="3355123" y="3657500"/>
                <a:ext cx="566148" cy="537651"/>
                <a:chOff x="3355123" y="3644104"/>
                <a:chExt cx="566148" cy="537651"/>
              </a:xfrm>
            </p:grpSpPr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10580264-1B77-F9E5-538D-C071D36E8CE2}"/>
                    </a:ext>
                  </a:extLst>
                </p:cNvPr>
                <p:cNvSpPr/>
                <p:nvPr/>
              </p:nvSpPr>
              <p:spPr>
                <a:xfrm>
                  <a:off x="3530870" y="3644104"/>
                  <a:ext cx="214566" cy="258061"/>
                </a:xfrm>
                <a:custGeom>
                  <a:avLst/>
                  <a:gdLst>
                    <a:gd name="connsiteX0" fmla="*/ 214566 w 214566"/>
                    <a:gd name="connsiteY0" fmla="*/ 150779 h 258061"/>
                    <a:gd name="connsiteX1" fmla="*/ 214566 w 214566"/>
                    <a:gd name="connsiteY1" fmla="*/ 107283 h 258061"/>
                    <a:gd name="connsiteX2" fmla="*/ 107283 w 214566"/>
                    <a:gd name="connsiteY2" fmla="*/ 0 h 258061"/>
                    <a:gd name="connsiteX3" fmla="*/ 0 w 214566"/>
                    <a:gd name="connsiteY3" fmla="*/ 107283 h 258061"/>
                    <a:gd name="connsiteX4" fmla="*/ 0 w 214566"/>
                    <a:gd name="connsiteY4" fmla="*/ 150779 h 258061"/>
                    <a:gd name="connsiteX5" fmla="*/ 107283 w 214566"/>
                    <a:gd name="connsiteY5" fmla="*/ 258062 h 258061"/>
                    <a:gd name="connsiteX6" fmla="*/ 214566 w 214566"/>
                    <a:gd name="connsiteY6" fmla="*/ 150779 h 258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14566" h="258061">
                      <a:moveTo>
                        <a:pt x="214566" y="150779"/>
                      </a:moveTo>
                      <a:lnTo>
                        <a:pt x="214566" y="107283"/>
                      </a:lnTo>
                      <a:cubicBezTo>
                        <a:pt x="214566" y="48083"/>
                        <a:pt x="166395" y="0"/>
                        <a:pt x="107283" y="0"/>
                      </a:cubicBezTo>
                      <a:cubicBezTo>
                        <a:pt x="48172" y="0"/>
                        <a:pt x="0" y="48172"/>
                        <a:pt x="0" y="107283"/>
                      </a:cubicBezTo>
                      <a:lnTo>
                        <a:pt x="0" y="150779"/>
                      </a:lnTo>
                      <a:cubicBezTo>
                        <a:pt x="0" y="209979"/>
                        <a:pt x="48172" y="258062"/>
                        <a:pt x="107283" y="258062"/>
                      </a:cubicBezTo>
                      <a:cubicBezTo>
                        <a:pt x="166395" y="258062"/>
                        <a:pt x="214566" y="209890"/>
                        <a:pt x="214566" y="150779"/>
                      </a:cubicBezTo>
                      <a:close/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2" name="Forma Livre: Forma 31">
                  <a:extLst>
                    <a:ext uri="{FF2B5EF4-FFF2-40B4-BE49-F238E27FC236}">
                      <a16:creationId xmlns:a16="http://schemas.microsoft.com/office/drawing/2014/main" id="{313F77E0-8AC2-89B3-7366-504279CBF859}"/>
                    </a:ext>
                  </a:extLst>
                </p:cNvPr>
                <p:cNvSpPr/>
                <p:nvPr/>
              </p:nvSpPr>
              <p:spPr>
                <a:xfrm>
                  <a:off x="3355123" y="3928634"/>
                  <a:ext cx="566148" cy="253121"/>
                </a:xfrm>
                <a:custGeom>
                  <a:avLst/>
                  <a:gdLst>
                    <a:gd name="connsiteX0" fmla="*/ 269796 w 566148"/>
                    <a:gd name="connsiteY0" fmla="*/ 0 h 253121"/>
                    <a:gd name="connsiteX1" fmla="*/ 266002 w 566148"/>
                    <a:gd name="connsiteY1" fmla="*/ 0 h 253121"/>
                    <a:gd name="connsiteX2" fmla="*/ 0 w 566148"/>
                    <a:gd name="connsiteY2" fmla="*/ 253121 h 253121"/>
                    <a:gd name="connsiteX3" fmla="*/ 566148 w 566148"/>
                    <a:gd name="connsiteY3" fmla="*/ 253121 h 253121"/>
                    <a:gd name="connsiteX4" fmla="*/ 300058 w 566148"/>
                    <a:gd name="connsiteY4" fmla="*/ 0 h 253121"/>
                    <a:gd name="connsiteX5" fmla="*/ 296264 w 566148"/>
                    <a:gd name="connsiteY5" fmla="*/ 0 h 253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148" h="253121">
                      <a:moveTo>
                        <a:pt x="269796" y="0"/>
                      </a:moveTo>
                      <a:lnTo>
                        <a:pt x="266002" y="0"/>
                      </a:lnTo>
                      <a:cubicBezTo>
                        <a:pt x="123605" y="0"/>
                        <a:pt x="6882" y="112400"/>
                        <a:pt x="0" y="253121"/>
                      </a:cubicBezTo>
                      <a:lnTo>
                        <a:pt x="566148" y="253121"/>
                      </a:lnTo>
                      <a:cubicBezTo>
                        <a:pt x="559266" y="112400"/>
                        <a:pt x="442543" y="0"/>
                        <a:pt x="300058" y="0"/>
                      </a:cubicBezTo>
                      <a:lnTo>
                        <a:pt x="296264" y="0"/>
                      </a:lnTo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24" name="Gráfico 23">
              <a:extLst>
                <a:ext uri="{FF2B5EF4-FFF2-40B4-BE49-F238E27FC236}">
                  <a16:creationId xmlns:a16="http://schemas.microsoft.com/office/drawing/2014/main" id="{CE5D513A-AC0E-AC20-608F-E7356048643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369412" y="3666622"/>
              <a:ext cx="783980" cy="440235"/>
            </a:xfrm>
            <a:prstGeom prst="rect">
              <a:avLst/>
            </a:prstGeom>
          </p:spPr>
        </p:pic>
      </p:grpSp>
      <p:sp>
        <p:nvSpPr>
          <p:cNvPr id="35" name="Google Shape;1434;p77">
            <a:extLst>
              <a:ext uri="{FF2B5EF4-FFF2-40B4-BE49-F238E27FC236}">
                <a16:creationId xmlns:a16="http://schemas.microsoft.com/office/drawing/2014/main" id="{87DA72F4-6DD5-9817-0892-7B2A825761C9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Usuário final​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41436B41-6F1C-AE3F-FA13-54A430291CC5}"/>
              </a:ext>
            </a:extLst>
          </p:cNvPr>
          <p:cNvSpPr txBox="1"/>
          <p:nvPr/>
        </p:nvSpPr>
        <p:spPr>
          <a:xfrm>
            <a:off x="1689495" y="1080360"/>
            <a:ext cx="499601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de Segurança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sp>
        <p:nvSpPr>
          <p:cNvPr id="57" name="Google Shape;1434;p77">
            <a:extLst>
              <a:ext uri="{FF2B5EF4-FFF2-40B4-BE49-F238E27FC236}">
                <a16:creationId xmlns:a16="http://schemas.microsoft.com/office/drawing/2014/main" id="{3AFD7D37-00E6-22B9-D495-5BA8F6D15553}"/>
              </a:ext>
            </a:extLst>
          </p:cNvPr>
          <p:cNvSpPr/>
          <p:nvPr/>
        </p:nvSpPr>
        <p:spPr>
          <a:xfrm>
            <a:off x="345621" y="4459865"/>
            <a:ext cx="1469699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Segurança</a:t>
            </a:r>
          </a:p>
        </p:txBody>
      </p:sp>
      <p:grpSp>
        <p:nvGrpSpPr>
          <p:cNvPr id="58" name="Agrupar 57">
            <a:extLst>
              <a:ext uri="{FF2B5EF4-FFF2-40B4-BE49-F238E27FC236}">
                <a16:creationId xmlns:a16="http://schemas.microsoft.com/office/drawing/2014/main" id="{F0D48B75-8FA2-23B2-5448-F91A05E6A85C}"/>
              </a:ext>
            </a:extLst>
          </p:cNvPr>
          <p:cNvGrpSpPr/>
          <p:nvPr/>
        </p:nvGrpSpPr>
        <p:grpSpPr>
          <a:xfrm>
            <a:off x="631545" y="3384995"/>
            <a:ext cx="892053" cy="1041249"/>
            <a:chOff x="3930448" y="3738116"/>
            <a:chExt cx="570968" cy="666463"/>
          </a:xfrm>
        </p:grpSpPr>
        <p:grpSp>
          <p:nvGrpSpPr>
            <p:cNvPr id="62" name="Gráfico 26">
              <a:extLst>
                <a:ext uri="{FF2B5EF4-FFF2-40B4-BE49-F238E27FC236}">
                  <a16:creationId xmlns:a16="http://schemas.microsoft.com/office/drawing/2014/main" id="{1848CAA3-46A2-5803-1ACF-90122E5BFBA6}"/>
                </a:ext>
              </a:extLst>
            </p:cNvPr>
            <p:cNvGrpSpPr/>
            <p:nvPr/>
          </p:nvGrpSpPr>
          <p:grpSpPr>
            <a:xfrm>
              <a:off x="3930448" y="3738116"/>
              <a:ext cx="566148" cy="537651"/>
              <a:chOff x="3355123" y="3644104"/>
              <a:chExt cx="566148" cy="537651"/>
            </a:xfrm>
          </p:grpSpPr>
          <p:sp>
            <p:nvSpPr>
              <p:cNvPr id="63" name="Forma Livre: Forma 62">
                <a:extLst>
                  <a:ext uri="{FF2B5EF4-FFF2-40B4-BE49-F238E27FC236}">
                    <a16:creationId xmlns:a16="http://schemas.microsoft.com/office/drawing/2014/main" id="{38E3A06C-B65F-8D17-128F-EE657317F3FE}"/>
                  </a:ext>
                </a:extLst>
              </p:cNvPr>
              <p:cNvSpPr/>
              <p:nvPr/>
            </p:nvSpPr>
            <p:spPr>
              <a:xfrm>
                <a:off x="3530870" y="3644104"/>
                <a:ext cx="214566" cy="258061"/>
              </a:xfrm>
              <a:custGeom>
                <a:avLst/>
                <a:gdLst>
                  <a:gd name="connsiteX0" fmla="*/ 214566 w 214566"/>
                  <a:gd name="connsiteY0" fmla="*/ 150779 h 258061"/>
                  <a:gd name="connsiteX1" fmla="*/ 214566 w 214566"/>
                  <a:gd name="connsiteY1" fmla="*/ 107283 h 258061"/>
                  <a:gd name="connsiteX2" fmla="*/ 107283 w 214566"/>
                  <a:gd name="connsiteY2" fmla="*/ 0 h 258061"/>
                  <a:gd name="connsiteX3" fmla="*/ 0 w 214566"/>
                  <a:gd name="connsiteY3" fmla="*/ 107283 h 258061"/>
                  <a:gd name="connsiteX4" fmla="*/ 0 w 214566"/>
                  <a:gd name="connsiteY4" fmla="*/ 150779 h 258061"/>
                  <a:gd name="connsiteX5" fmla="*/ 107283 w 214566"/>
                  <a:gd name="connsiteY5" fmla="*/ 258062 h 258061"/>
                  <a:gd name="connsiteX6" fmla="*/ 214566 w 214566"/>
                  <a:gd name="connsiteY6" fmla="*/ 150779 h 258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14566" h="258061">
                    <a:moveTo>
                      <a:pt x="214566" y="150779"/>
                    </a:moveTo>
                    <a:lnTo>
                      <a:pt x="214566" y="107283"/>
                    </a:lnTo>
                    <a:cubicBezTo>
                      <a:pt x="214566" y="48083"/>
                      <a:pt x="166395" y="0"/>
                      <a:pt x="107283" y="0"/>
                    </a:cubicBezTo>
                    <a:cubicBezTo>
                      <a:pt x="48172" y="0"/>
                      <a:pt x="0" y="48172"/>
                      <a:pt x="0" y="107283"/>
                    </a:cubicBezTo>
                    <a:lnTo>
                      <a:pt x="0" y="150779"/>
                    </a:lnTo>
                    <a:cubicBezTo>
                      <a:pt x="0" y="209979"/>
                      <a:pt x="48172" y="258062"/>
                      <a:pt x="107283" y="258062"/>
                    </a:cubicBezTo>
                    <a:cubicBezTo>
                      <a:pt x="166395" y="258062"/>
                      <a:pt x="214566" y="209890"/>
                      <a:pt x="214566" y="150779"/>
                    </a:cubicBezTo>
                    <a:close/>
                  </a:path>
                </a:pathLst>
              </a:custGeom>
              <a:noFill/>
              <a:ln w="870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64" name="Forma Livre: Forma 63">
                <a:extLst>
                  <a:ext uri="{FF2B5EF4-FFF2-40B4-BE49-F238E27FC236}">
                    <a16:creationId xmlns:a16="http://schemas.microsoft.com/office/drawing/2014/main" id="{4B4F0613-E650-E962-6AE7-996DDEF6BE18}"/>
                  </a:ext>
                </a:extLst>
              </p:cNvPr>
              <p:cNvSpPr/>
              <p:nvPr/>
            </p:nvSpPr>
            <p:spPr>
              <a:xfrm>
                <a:off x="3355123" y="3928634"/>
                <a:ext cx="566148" cy="253121"/>
              </a:xfrm>
              <a:custGeom>
                <a:avLst/>
                <a:gdLst>
                  <a:gd name="connsiteX0" fmla="*/ 269796 w 566148"/>
                  <a:gd name="connsiteY0" fmla="*/ 0 h 253121"/>
                  <a:gd name="connsiteX1" fmla="*/ 266002 w 566148"/>
                  <a:gd name="connsiteY1" fmla="*/ 0 h 253121"/>
                  <a:gd name="connsiteX2" fmla="*/ 0 w 566148"/>
                  <a:gd name="connsiteY2" fmla="*/ 253121 h 253121"/>
                  <a:gd name="connsiteX3" fmla="*/ 566148 w 566148"/>
                  <a:gd name="connsiteY3" fmla="*/ 253121 h 253121"/>
                  <a:gd name="connsiteX4" fmla="*/ 300058 w 566148"/>
                  <a:gd name="connsiteY4" fmla="*/ 0 h 253121"/>
                  <a:gd name="connsiteX5" fmla="*/ 296264 w 566148"/>
                  <a:gd name="connsiteY5" fmla="*/ 0 h 2531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66148" h="253121">
                    <a:moveTo>
                      <a:pt x="269796" y="0"/>
                    </a:moveTo>
                    <a:lnTo>
                      <a:pt x="266002" y="0"/>
                    </a:lnTo>
                    <a:cubicBezTo>
                      <a:pt x="123605" y="0"/>
                      <a:pt x="6882" y="112400"/>
                      <a:pt x="0" y="253121"/>
                    </a:cubicBezTo>
                    <a:lnTo>
                      <a:pt x="566148" y="253121"/>
                    </a:lnTo>
                    <a:cubicBezTo>
                      <a:pt x="559266" y="112400"/>
                      <a:pt x="442543" y="0"/>
                      <a:pt x="300058" y="0"/>
                    </a:cubicBezTo>
                    <a:lnTo>
                      <a:pt x="296264" y="0"/>
                    </a:lnTo>
                  </a:path>
                </a:pathLst>
              </a:custGeom>
              <a:noFill/>
              <a:ln w="870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pic>
          <p:nvPicPr>
            <p:cNvPr id="60" name="Gráfico 59">
              <a:extLst>
                <a:ext uri="{FF2B5EF4-FFF2-40B4-BE49-F238E27FC236}">
                  <a16:creationId xmlns:a16="http://schemas.microsoft.com/office/drawing/2014/main" id="{68D12F0C-01F9-730B-DA3E-5032A5FDC4E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935268" y="3746432"/>
              <a:ext cx="566148" cy="658147"/>
            </a:xfrm>
            <a:prstGeom prst="rect">
              <a:avLst/>
            </a:prstGeom>
          </p:spPr>
        </p:pic>
      </p:grpSp>
      <p:sp>
        <p:nvSpPr>
          <p:cNvPr id="67" name="CaixaDeTexto 66">
            <a:extLst>
              <a:ext uri="{FF2B5EF4-FFF2-40B4-BE49-F238E27FC236}">
                <a16:creationId xmlns:a16="http://schemas.microsoft.com/office/drawing/2014/main" id="{0AB2D226-B07D-985D-03F9-F55E42719144}"/>
              </a:ext>
            </a:extLst>
          </p:cNvPr>
          <p:cNvSpPr txBox="1"/>
          <p:nvPr/>
        </p:nvSpPr>
        <p:spPr>
          <a:xfrm>
            <a:off x="345623" y="5181481"/>
            <a:ext cx="6497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Resultando em uma proteção mais eficaz para ativos e propriedades de seus clientes e maior eficiência operacional em ambientes industriais.​</a:t>
            </a:r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6CE97B1A-5EA4-6F57-0CA3-2143A332A46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6B2D6B48-1532-4E99-8C6F-871D00511E1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DA68BB60-65FE-E522-0A1A-C13647440E0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2C91E695-1BDE-EA55-E184-DF3FBD4B9458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7ECE09EB-225C-7BAE-F802-9C3D36BF1C3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69" name="CaixaDeTexto 68">
            <a:extLst>
              <a:ext uri="{FF2B5EF4-FFF2-40B4-BE49-F238E27FC236}">
                <a16:creationId xmlns:a16="http://schemas.microsoft.com/office/drawing/2014/main" id="{F898D353-2CC0-3353-9FA3-7EA46F932DE3}"/>
              </a:ext>
            </a:extLst>
          </p:cNvPr>
          <p:cNvSpPr txBox="1"/>
          <p:nvPr/>
        </p:nvSpPr>
        <p:spPr>
          <a:xfrm>
            <a:off x="1801158" y="3205551"/>
            <a:ext cx="589905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</a:rPr>
              <a:t>A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</a:t>
            </a: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</a:rPr>
              <a:t>aplicação da telemetria e do M2M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na segurança</a:t>
            </a:r>
          </a:p>
          <a:p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patrimonial proporciona aos clientes finais monitoramento constante, alertas instantâneos, eficiência e economia de custos, bem como </a:t>
            </a: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</a:rPr>
              <a:t>maior controle sobre seus sistemas de segurança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.​</a:t>
            </a:r>
          </a:p>
          <a:p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aplicações industriais, o M2M permite o monitoramento preciso de variáveis como temperatura e pressão, com alertas automáticos e controle remoto de processos.</a:t>
            </a:r>
          </a:p>
        </p:txBody>
      </p:sp>
    </p:spTree>
    <p:extLst>
      <p:ext uri="{BB962C8B-B14F-4D97-AF65-F5344CB8AC3E}">
        <p14:creationId xmlns:p14="http://schemas.microsoft.com/office/powerpoint/2010/main" val="2910370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6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5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5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45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5" grpId="0" build="allAtOnce"/>
      <p:bldP spid="36" grpId="0"/>
      <p:bldP spid="57" grpId="0" build="allAtOnce"/>
      <p:bldP spid="67" grpId="0"/>
      <p:bldP spid="6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BFB768-9872-60E1-AB86-744E41D5D5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6584BF6E-C849-E169-A953-964E1576E8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18" b="7818"/>
          <a:stretch/>
        </p:blipFill>
        <p:spPr>
          <a:xfrm flipH="1"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04AB1C13-E513-0260-8D01-48954CF5ACEB}"/>
              </a:ext>
            </a:extLst>
          </p:cNvPr>
          <p:cNvSpPr/>
          <p:nvPr/>
        </p:nvSpPr>
        <p:spPr>
          <a:xfrm flipH="1">
            <a:off x="-2" y="0"/>
            <a:ext cx="10945883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A22DACCB-3E23-B531-EC99-91499F319A9C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BA720D9A-583B-05AE-8E61-D55F9C1F623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C16EAFFF-0147-AA1C-8961-AA90A5C343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E99FC366-DDE7-55A2-CB47-F781EF2D884C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584FFDCE-1A52-4AB3-B840-67D2E64B252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19" name="Google Shape;1434;p77">
            <a:extLst>
              <a:ext uri="{FF2B5EF4-FFF2-40B4-BE49-F238E27FC236}">
                <a16:creationId xmlns:a16="http://schemas.microsoft.com/office/drawing/2014/main" id="{29C2F4F0-3BDF-D8DB-F954-9E4754084648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DC125044-4348-563C-C7F0-982E2FDB0CA2}"/>
              </a:ext>
            </a:extLst>
          </p:cNvPr>
          <p:cNvSpPr txBox="1"/>
          <p:nvPr/>
        </p:nvSpPr>
        <p:spPr>
          <a:xfrm>
            <a:off x="1689495" y="1080360"/>
            <a:ext cx="47208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de Segurança têm M2M.​​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26" name="Agrupar 25">
            <a:extLst>
              <a:ext uri="{FF2B5EF4-FFF2-40B4-BE49-F238E27FC236}">
                <a16:creationId xmlns:a16="http://schemas.microsoft.com/office/drawing/2014/main" id="{A58810FD-4234-AED5-1BCF-7D882959BFA3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A5E29F95-774B-F561-8BCE-C0794C552A1D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32" name="Agrupar 31">
                <a:extLst>
                  <a:ext uri="{FF2B5EF4-FFF2-40B4-BE49-F238E27FC236}">
                    <a16:creationId xmlns:a16="http://schemas.microsoft.com/office/drawing/2014/main" id="{2164B401-29E8-A897-D1C4-23336E80F1AA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40" name="Group 34">
                  <a:extLst>
                    <a:ext uri="{FF2B5EF4-FFF2-40B4-BE49-F238E27FC236}">
                      <a16:creationId xmlns:a16="http://schemas.microsoft.com/office/drawing/2014/main" id="{1F1A5639-CF22-94FB-9325-BAC8E4228915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44" name="Elipse 43">
                    <a:extLst>
                      <a:ext uri="{FF2B5EF4-FFF2-40B4-BE49-F238E27FC236}">
                        <a16:creationId xmlns:a16="http://schemas.microsoft.com/office/drawing/2014/main" id="{4D5FBAA1-1B8F-0918-EC3E-2F347BC82B10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45" name="Elipse 44">
                    <a:extLst>
                      <a:ext uri="{FF2B5EF4-FFF2-40B4-BE49-F238E27FC236}">
                        <a16:creationId xmlns:a16="http://schemas.microsoft.com/office/drawing/2014/main" id="{E09643BF-D0C1-636D-0ACB-EA69A4731443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41" name="Gráfico 26">
                  <a:extLst>
                    <a:ext uri="{FF2B5EF4-FFF2-40B4-BE49-F238E27FC236}">
                      <a16:creationId xmlns:a16="http://schemas.microsoft.com/office/drawing/2014/main" id="{74DC8B65-214D-A566-73FA-3327D6EE24D9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42" name="Forma Livre: Forma 41">
                    <a:extLst>
                      <a:ext uri="{FF2B5EF4-FFF2-40B4-BE49-F238E27FC236}">
                        <a16:creationId xmlns:a16="http://schemas.microsoft.com/office/drawing/2014/main" id="{7F197D14-9354-4611-192E-B94B1624288F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43" name="Forma Livre: Forma 42">
                    <a:extLst>
                      <a:ext uri="{FF2B5EF4-FFF2-40B4-BE49-F238E27FC236}">
                        <a16:creationId xmlns:a16="http://schemas.microsoft.com/office/drawing/2014/main" id="{911F3373-3EA7-988A-F1BB-9ADAB9445D54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33" name="Agrupar 32">
                <a:extLst>
                  <a:ext uri="{FF2B5EF4-FFF2-40B4-BE49-F238E27FC236}">
                    <a16:creationId xmlns:a16="http://schemas.microsoft.com/office/drawing/2014/main" id="{8526151C-8730-8E93-5E13-7D4DD7D6462D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34" name="Forma Livre: Forma 33">
                  <a:extLst>
                    <a:ext uri="{FF2B5EF4-FFF2-40B4-BE49-F238E27FC236}">
                      <a16:creationId xmlns:a16="http://schemas.microsoft.com/office/drawing/2014/main" id="{296FC202-0F4B-7F2C-82F2-045E5E5879F2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5" name="Forma Livre: Forma 34">
                  <a:extLst>
                    <a:ext uri="{FF2B5EF4-FFF2-40B4-BE49-F238E27FC236}">
                      <a16:creationId xmlns:a16="http://schemas.microsoft.com/office/drawing/2014/main" id="{D018F345-E324-8F66-ED69-94D5898372A4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31" name="Gráfico 30" descr="Edifício estrutura de tópicos">
              <a:extLst>
                <a:ext uri="{FF2B5EF4-FFF2-40B4-BE49-F238E27FC236}">
                  <a16:creationId xmlns:a16="http://schemas.microsoft.com/office/drawing/2014/main" id="{044B4A26-F80A-45AA-F594-627EB0688DB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46" name="CaixaDeTexto 45">
            <a:extLst>
              <a:ext uri="{FF2B5EF4-FFF2-40B4-BE49-F238E27FC236}">
                <a16:creationId xmlns:a16="http://schemas.microsoft.com/office/drawing/2014/main" id="{24A52BDD-40B5-EA73-D93E-B5F6B19081B0}"/>
              </a:ext>
            </a:extLst>
          </p:cNvPr>
          <p:cNvSpPr txBox="1"/>
          <p:nvPr/>
        </p:nvSpPr>
        <p:spPr>
          <a:xfrm>
            <a:off x="345622" y="2478899"/>
            <a:ext cx="6648031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para clientes que vendem soluções de segurança para outras empresas poderá contar com os diferenciais:​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Monitoramento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remoto de ambientes e ativos;​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Central de vigilância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à distância com alertas automáticos;​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Sensores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de presença, movimento e temperatura;​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Controle de acesso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gestão de entradas e saídas;​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Automação industrial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monitoramento de equipamentos;​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Controle de consumo de dados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dos dispositivos conectados.​ ​ </a:t>
            </a:r>
          </a:p>
        </p:txBody>
      </p:sp>
    </p:spTree>
    <p:extLst>
      <p:ext uri="{BB962C8B-B14F-4D97-AF65-F5344CB8AC3E}">
        <p14:creationId xmlns:p14="http://schemas.microsoft.com/office/powerpoint/2010/main" val="2071556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3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8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allAtOnce"/>
      <p:bldP spid="24" grpId="0"/>
      <p:bldP spid="46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E4F6D8-C438-B8CA-39AC-0C12764A0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E86063B7-FFE8-2748-CC54-66A6F45069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18" b="7818"/>
          <a:stretch/>
        </p:blipFill>
        <p:spPr>
          <a:xfrm flipH="1"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EA4A7DD9-DAD9-21A6-8ED8-8C8272A082A8}"/>
              </a:ext>
            </a:extLst>
          </p:cNvPr>
          <p:cNvSpPr/>
          <p:nvPr/>
        </p:nvSpPr>
        <p:spPr>
          <a:xfrm flipH="1">
            <a:off x="-2" y="0"/>
            <a:ext cx="10945883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F25A4472-B68A-4969-8579-E796AFF08A0C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A6A04034-AF06-D6FF-876C-DECFFB8B2D12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A3306784-17BA-BE23-B3F2-A2112596777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918845CC-6155-7E8F-E9D3-B55177409F96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748AA27C-641B-D13C-D8DD-3C7EBFA45D0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19" name="Google Shape;1434;p77">
            <a:extLst>
              <a:ext uri="{FF2B5EF4-FFF2-40B4-BE49-F238E27FC236}">
                <a16:creationId xmlns:a16="http://schemas.microsoft.com/office/drawing/2014/main" id="{BA319FDE-BA72-D596-7F28-A8178A3998FD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4B697C59-3E22-BA3F-F2F1-3FCFC5896151}"/>
              </a:ext>
            </a:extLst>
          </p:cNvPr>
          <p:cNvSpPr txBox="1"/>
          <p:nvPr/>
        </p:nvSpPr>
        <p:spPr>
          <a:xfrm>
            <a:off x="1689495" y="1080360"/>
            <a:ext cx="47208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de Segurança têm M2M.​​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26" name="Agrupar 25">
            <a:extLst>
              <a:ext uri="{FF2B5EF4-FFF2-40B4-BE49-F238E27FC236}">
                <a16:creationId xmlns:a16="http://schemas.microsoft.com/office/drawing/2014/main" id="{2677B448-AC46-CFEA-73A9-CFC77DBB7A95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952ABCAF-E7FE-47CF-AA6D-0284F5A4BD0A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32" name="Agrupar 31">
                <a:extLst>
                  <a:ext uri="{FF2B5EF4-FFF2-40B4-BE49-F238E27FC236}">
                    <a16:creationId xmlns:a16="http://schemas.microsoft.com/office/drawing/2014/main" id="{A4124089-DC36-D598-8515-21AFB26FCC8A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40" name="Group 34">
                  <a:extLst>
                    <a:ext uri="{FF2B5EF4-FFF2-40B4-BE49-F238E27FC236}">
                      <a16:creationId xmlns:a16="http://schemas.microsoft.com/office/drawing/2014/main" id="{A3C8C875-24CD-F3DC-BBAA-0B9277541E0C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44" name="Elipse 43">
                    <a:extLst>
                      <a:ext uri="{FF2B5EF4-FFF2-40B4-BE49-F238E27FC236}">
                        <a16:creationId xmlns:a16="http://schemas.microsoft.com/office/drawing/2014/main" id="{08871DC4-95BB-018B-F4B6-E340027E288B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45" name="Elipse 44">
                    <a:extLst>
                      <a:ext uri="{FF2B5EF4-FFF2-40B4-BE49-F238E27FC236}">
                        <a16:creationId xmlns:a16="http://schemas.microsoft.com/office/drawing/2014/main" id="{9827FCF3-D5DE-55AA-43E9-61BE1C3D2824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41" name="Gráfico 26">
                  <a:extLst>
                    <a:ext uri="{FF2B5EF4-FFF2-40B4-BE49-F238E27FC236}">
                      <a16:creationId xmlns:a16="http://schemas.microsoft.com/office/drawing/2014/main" id="{BEBE6CFF-0DA8-9C1A-5523-BB05FB4C5566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42" name="Forma Livre: Forma 41">
                    <a:extLst>
                      <a:ext uri="{FF2B5EF4-FFF2-40B4-BE49-F238E27FC236}">
                        <a16:creationId xmlns:a16="http://schemas.microsoft.com/office/drawing/2014/main" id="{3AEFA871-1E8D-A519-4BAB-5E9C9AB496EC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43" name="Forma Livre: Forma 42">
                    <a:extLst>
                      <a:ext uri="{FF2B5EF4-FFF2-40B4-BE49-F238E27FC236}">
                        <a16:creationId xmlns:a16="http://schemas.microsoft.com/office/drawing/2014/main" id="{825A7240-3E25-E50B-D32B-F385B3BB886E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33" name="Agrupar 32">
                <a:extLst>
                  <a:ext uri="{FF2B5EF4-FFF2-40B4-BE49-F238E27FC236}">
                    <a16:creationId xmlns:a16="http://schemas.microsoft.com/office/drawing/2014/main" id="{F2DF67F5-19A8-69AF-C84E-75242E2688D9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34" name="Forma Livre: Forma 33">
                  <a:extLst>
                    <a:ext uri="{FF2B5EF4-FFF2-40B4-BE49-F238E27FC236}">
                      <a16:creationId xmlns:a16="http://schemas.microsoft.com/office/drawing/2014/main" id="{521AB8A8-D00E-EED6-802F-6E1AB24BB8D0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5" name="Forma Livre: Forma 34">
                  <a:extLst>
                    <a:ext uri="{FF2B5EF4-FFF2-40B4-BE49-F238E27FC236}">
                      <a16:creationId xmlns:a16="http://schemas.microsoft.com/office/drawing/2014/main" id="{49F22646-DC52-43C9-B6E2-F89F36CF0402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31" name="Gráfico 30" descr="Edifício estrutura de tópicos">
              <a:extLst>
                <a:ext uri="{FF2B5EF4-FFF2-40B4-BE49-F238E27FC236}">
                  <a16:creationId xmlns:a16="http://schemas.microsoft.com/office/drawing/2014/main" id="{AF7541CE-5737-32CA-D6CD-282244F3E1E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2" name="CaixaDeTexto 1">
            <a:extLst>
              <a:ext uri="{FF2B5EF4-FFF2-40B4-BE49-F238E27FC236}">
                <a16:creationId xmlns:a16="http://schemas.microsoft.com/office/drawing/2014/main" id="{F0024692-D7AB-D143-490A-3AE39A2C3E54}"/>
              </a:ext>
            </a:extLst>
          </p:cNvPr>
          <p:cNvSpPr txBox="1"/>
          <p:nvPr/>
        </p:nvSpPr>
        <p:spPr>
          <a:xfrm>
            <a:off x="345622" y="2478899"/>
            <a:ext cx="6648031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Benefícios​:​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Aumento da eficácia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na proteção patrimonial;​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Economia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com automação e monitoramento remoto;​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Redução de falhas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operacionais;​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Diferenciação competitiva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provedores de segurança.</a:t>
            </a:r>
          </a:p>
        </p:txBody>
      </p:sp>
    </p:spTree>
    <p:extLst>
      <p:ext uri="{BB962C8B-B14F-4D97-AF65-F5344CB8AC3E}">
        <p14:creationId xmlns:p14="http://schemas.microsoft.com/office/powerpoint/2010/main" val="905650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allAtOnce"/>
      <p:bldP spid="24" grpId="0"/>
      <p:bldP spid="2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DFD052-3E4C-1728-0466-73A99AFE8A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EB750B64-3537-10E9-A69B-3BA1531DCC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706567" y="2016905"/>
            <a:ext cx="5072343" cy="3759406"/>
          </a:xfrm>
          <a:prstGeom prst="rect">
            <a:avLst/>
          </a:prstGeom>
        </p:spPr>
      </p:pic>
      <p:grpSp>
        <p:nvGrpSpPr>
          <p:cNvPr id="29" name="Agrupar 28">
            <a:extLst>
              <a:ext uri="{FF2B5EF4-FFF2-40B4-BE49-F238E27FC236}">
                <a16:creationId xmlns:a16="http://schemas.microsoft.com/office/drawing/2014/main" id="{759D8D90-7FFB-C4E5-E2B0-1C1043556CE3}"/>
              </a:ext>
            </a:extLst>
          </p:cNvPr>
          <p:cNvGrpSpPr/>
          <p:nvPr/>
        </p:nvGrpSpPr>
        <p:grpSpPr>
          <a:xfrm>
            <a:off x="8193040" y="3801844"/>
            <a:ext cx="539429" cy="750795"/>
            <a:chOff x="8912110" y="3746142"/>
            <a:chExt cx="539429" cy="750795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A74CDA38-AC1A-9FF2-EEB5-F3C2EF73DC3F}"/>
                </a:ext>
              </a:extLst>
            </p:cNvPr>
            <p:cNvGrpSpPr/>
            <p:nvPr/>
          </p:nvGrpSpPr>
          <p:grpSpPr>
            <a:xfrm>
              <a:off x="8912110" y="3746142"/>
              <a:ext cx="539429" cy="750795"/>
              <a:chOff x="564543" y="3767967"/>
              <a:chExt cx="322533" cy="448912"/>
            </a:xfrm>
          </p:grpSpPr>
          <p:sp>
            <p:nvSpPr>
              <p:cNvPr id="34" name="Forma Livre: Forma 33">
                <a:extLst>
                  <a:ext uri="{FF2B5EF4-FFF2-40B4-BE49-F238E27FC236}">
                    <a16:creationId xmlns:a16="http://schemas.microsoft.com/office/drawing/2014/main" id="{978A379B-7ECB-E29B-5DB0-1DD42D16F24A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5" name="Forma Livre: Forma 34">
                <a:extLst>
                  <a:ext uri="{FF2B5EF4-FFF2-40B4-BE49-F238E27FC236}">
                    <a16:creationId xmlns:a16="http://schemas.microsoft.com/office/drawing/2014/main" id="{455A69F0-20E6-EFC5-1FCC-042A17E56A93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31" name="Agrupar 30">
              <a:extLst>
                <a:ext uri="{FF2B5EF4-FFF2-40B4-BE49-F238E27FC236}">
                  <a16:creationId xmlns:a16="http://schemas.microsoft.com/office/drawing/2014/main" id="{E7BBE5E9-C923-B5D1-69C4-9D649135B731}"/>
                </a:ext>
              </a:extLst>
            </p:cNvPr>
            <p:cNvGrpSpPr/>
            <p:nvPr/>
          </p:nvGrpSpPr>
          <p:grpSpPr>
            <a:xfrm>
              <a:off x="9098056" y="3896608"/>
              <a:ext cx="167535" cy="244691"/>
              <a:chOff x="8530530" y="4105345"/>
              <a:chExt cx="167535" cy="244691"/>
            </a:xfrm>
            <a:solidFill>
              <a:schemeClr val="tx1"/>
            </a:solidFill>
          </p:grpSpPr>
          <p:sp>
            <p:nvSpPr>
              <p:cNvPr id="32" name="Forma Livre: Forma 31">
                <a:extLst>
                  <a:ext uri="{FF2B5EF4-FFF2-40B4-BE49-F238E27FC236}">
                    <a16:creationId xmlns:a16="http://schemas.microsoft.com/office/drawing/2014/main" id="{70BF35CC-8D83-ED83-837E-0F08A9701B13}"/>
                  </a:ext>
                </a:extLst>
              </p:cNvPr>
              <p:cNvSpPr/>
              <p:nvPr/>
            </p:nvSpPr>
            <p:spPr>
              <a:xfrm>
                <a:off x="8530530" y="4105345"/>
                <a:ext cx="167535" cy="244691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3" name="Forma Livre: Forma 32">
                <a:extLst>
                  <a:ext uri="{FF2B5EF4-FFF2-40B4-BE49-F238E27FC236}">
                    <a16:creationId xmlns:a16="http://schemas.microsoft.com/office/drawing/2014/main" id="{5FD89AAE-E232-637A-3414-2A9168F041D7}"/>
                  </a:ext>
                </a:extLst>
              </p:cNvPr>
              <p:cNvSpPr/>
              <p:nvPr/>
            </p:nvSpPr>
            <p:spPr>
              <a:xfrm>
                <a:off x="8585402" y="4216712"/>
                <a:ext cx="50818" cy="57228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1" name="Gráfico 20">
            <a:extLst>
              <a:ext uri="{FF2B5EF4-FFF2-40B4-BE49-F238E27FC236}">
                <a16:creationId xmlns:a16="http://schemas.microsoft.com/office/drawing/2014/main" id="{7526FE4C-B6D8-D047-85E7-19329685E8B5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</p:grpSpPr>
        <p:sp>
          <p:nvSpPr>
            <p:cNvPr id="22" name="Forma Livre: Forma 21">
              <a:extLst>
                <a:ext uri="{FF2B5EF4-FFF2-40B4-BE49-F238E27FC236}">
                  <a16:creationId xmlns:a16="http://schemas.microsoft.com/office/drawing/2014/main" id="{8B3F5131-E698-B252-9928-409C6EE55410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23" name="Gráfico 20">
              <a:extLst>
                <a:ext uri="{FF2B5EF4-FFF2-40B4-BE49-F238E27FC236}">
                  <a16:creationId xmlns:a16="http://schemas.microsoft.com/office/drawing/2014/main" id="{74FEEA3F-EA08-357E-C3B7-7DE9AD2824F8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solidFill>
              <a:srgbClr val="1F222A"/>
            </a:solidFill>
          </p:grpSpPr>
          <p:sp>
            <p:nvSpPr>
              <p:cNvPr id="24" name="Forma Livre: Forma 23">
                <a:extLst>
                  <a:ext uri="{FF2B5EF4-FFF2-40B4-BE49-F238E27FC236}">
                    <a16:creationId xmlns:a16="http://schemas.microsoft.com/office/drawing/2014/main" id="{A879240F-4732-2F3C-EE2E-271AA041E0C6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6" name="Forma Livre: Forma 25">
                <a:extLst>
                  <a:ext uri="{FF2B5EF4-FFF2-40B4-BE49-F238E27FC236}">
                    <a16:creationId xmlns:a16="http://schemas.microsoft.com/office/drawing/2014/main" id="{9C853842-85A7-B8F6-33D2-CB8D7056BB7B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4B7DA238-B7D1-3706-CB03-9A83AE5DFA92}"/>
              </a:ext>
            </a:extLst>
          </p:cNvPr>
          <p:cNvSpPr txBox="1"/>
          <p:nvPr/>
        </p:nvSpPr>
        <p:spPr>
          <a:xfrm>
            <a:off x="662713" y="2101751"/>
            <a:ext cx="5864212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Confira os elementos a seguir.​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  <a:sym typeface="Quattrocento Sans"/>
            </a:endParaRPr>
          </a:p>
        </p:txBody>
      </p:sp>
      <p:grpSp>
        <p:nvGrpSpPr>
          <p:cNvPr id="56" name="Gráfico 20">
            <a:extLst>
              <a:ext uri="{FF2B5EF4-FFF2-40B4-BE49-F238E27FC236}">
                <a16:creationId xmlns:a16="http://schemas.microsoft.com/office/drawing/2014/main" id="{D442B768-55ED-363E-E3BD-A517F42E7FA8}"/>
              </a:ext>
            </a:extLst>
          </p:cNvPr>
          <p:cNvGrpSpPr/>
          <p:nvPr/>
        </p:nvGrpSpPr>
        <p:grpSpPr>
          <a:xfrm>
            <a:off x="1536043" y="2641770"/>
            <a:ext cx="577595" cy="577596"/>
            <a:chOff x="1536043" y="4298655"/>
            <a:chExt cx="577595" cy="577596"/>
          </a:xfrm>
        </p:grpSpPr>
        <p:sp>
          <p:nvSpPr>
            <p:cNvPr id="57" name="Forma Livre: Forma 56">
              <a:extLst>
                <a:ext uri="{FF2B5EF4-FFF2-40B4-BE49-F238E27FC236}">
                  <a16:creationId xmlns:a16="http://schemas.microsoft.com/office/drawing/2014/main" id="{077D1865-C7F1-AAEF-7523-CD9CF558D18E}"/>
                </a:ext>
              </a:extLst>
            </p:cNvPr>
            <p:cNvSpPr/>
            <p:nvPr/>
          </p:nvSpPr>
          <p:spPr>
            <a:xfrm>
              <a:off x="153604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58" name="Gráfico 20">
              <a:extLst>
                <a:ext uri="{FF2B5EF4-FFF2-40B4-BE49-F238E27FC236}">
                  <a16:creationId xmlns:a16="http://schemas.microsoft.com/office/drawing/2014/main" id="{B4F8E58E-D3DD-C5C2-17AD-39BD1F09A375}"/>
                </a:ext>
              </a:extLst>
            </p:cNvPr>
            <p:cNvGrpSpPr/>
            <p:nvPr/>
          </p:nvGrpSpPr>
          <p:grpSpPr>
            <a:xfrm>
              <a:off x="1639910" y="4411265"/>
              <a:ext cx="369924" cy="352209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59" name="Forma Livre: Forma 58">
                <a:extLst>
                  <a:ext uri="{FF2B5EF4-FFF2-40B4-BE49-F238E27FC236}">
                    <a16:creationId xmlns:a16="http://schemas.microsoft.com/office/drawing/2014/main" id="{141DCFE2-50F4-288D-DF63-48AD637B198F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60" name="Forma Livre: Forma 59">
                <a:extLst>
                  <a:ext uri="{FF2B5EF4-FFF2-40B4-BE49-F238E27FC236}">
                    <a16:creationId xmlns:a16="http://schemas.microsoft.com/office/drawing/2014/main" id="{59CC057B-B644-92C3-C537-E4680779F875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61" name="Gráfico 20">
            <a:extLst>
              <a:ext uri="{FF2B5EF4-FFF2-40B4-BE49-F238E27FC236}">
                <a16:creationId xmlns:a16="http://schemas.microsoft.com/office/drawing/2014/main" id="{35A30AA1-2B12-DB6C-8C25-DEA2F3140310}"/>
              </a:ext>
            </a:extLst>
          </p:cNvPr>
          <p:cNvGrpSpPr/>
          <p:nvPr/>
        </p:nvGrpSpPr>
        <p:grpSpPr>
          <a:xfrm>
            <a:off x="3807756" y="2641770"/>
            <a:ext cx="577595" cy="577596"/>
            <a:chOff x="3807756" y="4298655"/>
            <a:chExt cx="577595" cy="577596"/>
          </a:xfrm>
        </p:grpSpPr>
        <p:sp>
          <p:nvSpPr>
            <p:cNvPr id="62" name="Forma Livre: Forma 61">
              <a:extLst>
                <a:ext uri="{FF2B5EF4-FFF2-40B4-BE49-F238E27FC236}">
                  <a16:creationId xmlns:a16="http://schemas.microsoft.com/office/drawing/2014/main" id="{6BFB0244-532C-3AC6-5BD6-09F34E0EF9CA}"/>
                </a:ext>
              </a:extLst>
            </p:cNvPr>
            <p:cNvSpPr/>
            <p:nvPr/>
          </p:nvSpPr>
          <p:spPr>
            <a:xfrm>
              <a:off x="3902815" y="4444863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63" name="Forma Livre: Forma 62">
              <a:extLst>
                <a:ext uri="{FF2B5EF4-FFF2-40B4-BE49-F238E27FC236}">
                  <a16:creationId xmlns:a16="http://schemas.microsoft.com/office/drawing/2014/main" id="{9C191954-B9A3-30F7-2BC9-052C1784FB3C}"/>
                </a:ext>
              </a:extLst>
            </p:cNvPr>
            <p:cNvSpPr/>
            <p:nvPr/>
          </p:nvSpPr>
          <p:spPr>
            <a:xfrm>
              <a:off x="3807756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69" name="Gráfico 20">
            <a:extLst>
              <a:ext uri="{FF2B5EF4-FFF2-40B4-BE49-F238E27FC236}">
                <a16:creationId xmlns:a16="http://schemas.microsoft.com/office/drawing/2014/main" id="{583C5E97-2A83-8484-248C-2A1065233301}"/>
              </a:ext>
            </a:extLst>
          </p:cNvPr>
          <p:cNvGrpSpPr/>
          <p:nvPr/>
        </p:nvGrpSpPr>
        <p:grpSpPr>
          <a:xfrm>
            <a:off x="3050518" y="2641770"/>
            <a:ext cx="577595" cy="577596"/>
            <a:chOff x="3050518" y="4298655"/>
            <a:chExt cx="577595" cy="577596"/>
          </a:xfrm>
        </p:grpSpPr>
        <p:grpSp>
          <p:nvGrpSpPr>
            <p:cNvPr id="70" name="Gráfico 20">
              <a:extLst>
                <a:ext uri="{FF2B5EF4-FFF2-40B4-BE49-F238E27FC236}">
                  <a16:creationId xmlns:a16="http://schemas.microsoft.com/office/drawing/2014/main" id="{A6320DFE-7D94-9FD3-92E7-D6F8113C9E73}"/>
                </a:ext>
              </a:extLst>
            </p:cNvPr>
            <p:cNvGrpSpPr/>
            <p:nvPr/>
          </p:nvGrpSpPr>
          <p:grpSpPr>
            <a:xfrm>
              <a:off x="3177201" y="4427814"/>
              <a:ext cx="324135" cy="319373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72" name="Forma Livre: Forma 71">
                <a:extLst>
                  <a:ext uri="{FF2B5EF4-FFF2-40B4-BE49-F238E27FC236}">
                    <a16:creationId xmlns:a16="http://schemas.microsoft.com/office/drawing/2014/main" id="{001ADC6B-E44E-83D4-2FBD-8256CD06215C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3" name="Forma Livre: Forma 72">
                <a:extLst>
                  <a:ext uri="{FF2B5EF4-FFF2-40B4-BE49-F238E27FC236}">
                    <a16:creationId xmlns:a16="http://schemas.microsoft.com/office/drawing/2014/main" id="{8A2248A9-D5F8-1DCC-F4E5-6F747083B33F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1" name="Forma Livre: Forma 70">
              <a:extLst>
                <a:ext uri="{FF2B5EF4-FFF2-40B4-BE49-F238E27FC236}">
                  <a16:creationId xmlns:a16="http://schemas.microsoft.com/office/drawing/2014/main" id="{9C8A9135-B2C7-76FB-B9F1-C29BC7C4C74E}"/>
                </a:ext>
              </a:extLst>
            </p:cNvPr>
            <p:cNvSpPr/>
            <p:nvPr/>
          </p:nvSpPr>
          <p:spPr>
            <a:xfrm>
              <a:off x="3050518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74" name="Gráfico 20">
            <a:extLst>
              <a:ext uri="{FF2B5EF4-FFF2-40B4-BE49-F238E27FC236}">
                <a16:creationId xmlns:a16="http://schemas.microsoft.com/office/drawing/2014/main" id="{D1311BC1-E761-BD71-BCA8-95C2E025EC7E}"/>
              </a:ext>
            </a:extLst>
          </p:cNvPr>
          <p:cNvGrpSpPr/>
          <p:nvPr/>
        </p:nvGrpSpPr>
        <p:grpSpPr>
          <a:xfrm>
            <a:off x="4564993" y="2641770"/>
            <a:ext cx="577595" cy="577596"/>
            <a:chOff x="4564993" y="4298655"/>
            <a:chExt cx="577595" cy="577596"/>
          </a:xfrm>
        </p:grpSpPr>
        <p:grpSp>
          <p:nvGrpSpPr>
            <p:cNvPr id="75" name="Gráfico 20">
              <a:extLst>
                <a:ext uri="{FF2B5EF4-FFF2-40B4-BE49-F238E27FC236}">
                  <a16:creationId xmlns:a16="http://schemas.microsoft.com/office/drawing/2014/main" id="{34ED24D5-8891-36AB-42D0-70C5AEFED249}"/>
                </a:ext>
              </a:extLst>
            </p:cNvPr>
            <p:cNvGrpSpPr/>
            <p:nvPr/>
          </p:nvGrpSpPr>
          <p:grpSpPr>
            <a:xfrm>
              <a:off x="4713773" y="4386189"/>
              <a:ext cx="280034" cy="402526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77" name="Forma Livre: Forma 76">
                <a:extLst>
                  <a:ext uri="{FF2B5EF4-FFF2-40B4-BE49-F238E27FC236}">
                    <a16:creationId xmlns:a16="http://schemas.microsoft.com/office/drawing/2014/main" id="{A3EB5C18-FCE4-42FF-3B52-945DDAC44FDA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8" name="Forma Livre: Forma 77">
                <a:extLst>
                  <a:ext uri="{FF2B5EF4-FFF2-40B4-BE49-F238E27FC236}">
                    <a16:creationId xmlns:a16="http://schemas.microsoft.com/office/drawing/2014/main" id="{AF174283-321C-4E36-BCFC-173B91B26435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9" name="Forma Livre: Forma 78">
                <a:extLst>
                  <a:ext uri="{FF2B5EF4-FFF2-40B4-BE49-F238E27FC236}">
                    <a16:creationId xmlns:a16="http://schemas.microsoft.com/office/drawing/2014/main" id="{F2C84F88-17F8-5F00-401B-AFD83450911D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0" name="Forma Livre: Forma 79">
                <a:extLst>
                  <a:ext uri="{FF2B5EF4-FFF2-40B4-BE49-F238E27FC236}">
                    <a16:creationId xmlns:a16="http://schemas.microsoft.com/office/drawing/2014/main" id="{180FFDBA-592D-21BA-522B-0909E3E4BAA6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6" name="Forma Livre: Forma 75">
              <a:extLst>
                <a:ext uri="{FF2B5EF4-FFF2-40B4-BE49-F238E27FC236}">
                  <a16:creationId xmlns:a16="http://schemas.microsoft.com/office/drawing/2014/main" id="{6BDB7ED4-6509-B38E-346B-B4FEB3294A10}"/>
                </a:ext>
              </a:extLst>
            </p:cNvPr>
            <p:cNvSpPr/>
            <p:nvPr/>
          </p:nvSpPr>
          <p:spPr>
            <a:xfrm>
              <a:off x="456499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81" name="Agrupar 80">
            <a:extLst>
              <a:ext uri="{FF2B5EF4-FFF2-40B4-BE49-F238E27FC236}">
                <a16:creationId xmlns:a16="http://schemas.microsoft.com/office/drawing/2014/main" id="{38139F42-B65B-10EA-50F3-1FA21BA6349E}"/>
              </a:ext>
            </a:extLst>
          </p:cNvPr>
          <p:cNvGrpSpPr/>
          <p:nvPr/>
        </p:nvGrpSpPr>
        <p:grpSpPr>
          <a:xfrm>
            <a:off x="2293281" y="2641770"/>
            <a:ext cx="577595" cy="577596"/>
            <a:chOff x="2293281" y="4298655"/>
            <a:chExt cx="577595" cy="577596"/>
          </a:xfrm>
        </p:grpSpPr>
        <p:sp>
          <p:nvSpPr>
            <p:cNvPr id="82" name="Forma Livre: Forma 81">
              <a:extLst>
                <a:ext uri="{FF2B5EF4-FFF2-40B4-BE49-F238E27FC236}">
                  <a16:creationId xmlns:a16="http://schemas.microsoft.com/office/drawing/2014/main" id="{67A2E123-53C6-65B6-820F-878149AF214D}"/>
                </a:ext>
              </a:extLst>
            </p:cNvPr>
            <p:cNvSpPr/>
            <p:nvPr/>
          </p:nvSpPr>
          <p:spPr>
            <a:xfrm>
              <a:off x="2293281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83" name="Gráfico 82" descr="Táxi com preenchimento sólido">
              <a:extLst>
                <a:ext uri="{FF2B5EF4-FFF2-40B4-BE49-F238E27FC236}">
                  <a16:creationId xmlns:a16="http://schemas.microsoft.com/office/drawing/2014/main" id="{3928B280-5B9C-71A8-1F90-5D90CB87374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327998" y="4316440"/>
              <a:ext cx="508160" cy="508160"/>
            </a:xfrm>
            <a:prstGeom prst="rect">
              <a:avLst/>
            </a:prstGeom>
          </p:spPr>
        </p:pic>
      </p:grpSp>
      <p:grpSp>
        <p:nvGrpSpPr>
          <p:cNvPr id="97" name="Agrupar 96">
            <a:extLst>
              <a:ext uri="{FF2B5EF4-FFF2-40B4-BE49-F238E27FC236}">
                <a16:creationId xmlns:a16="http://schemas.microsoft.com/office/drawing/2014/main" id="{F75FB4FC-CFF3-9E4C-6F6B-3C5DCB0DFE44}"/>
              </a:ext>
            </a:extLst>
          </p:cNvPr>
          <p:cNvGrpSpPr/>
          <p:nvPr/>
        </p:nvGrpSpPr>
        <p:grpSpPr>
          <a:xfrm>
            <a:off x="10010169" y="2840450"/>
            <a:ext cx="539429" cy="750795"/>
            <a:chOff x="10102465" y="2840450"/>
            <a:chExt cx="539429" cy="750795"/>
          </a:xfrm>
        </p:grpSpPr>
        <p:grpSp>
          <p:nvGrpSpPr>
            <p:cNvPr id="27" name="Agrupar 26">
              <a:extLst>
                <a:ext uri="{FF2B5EF4-FFF2-40B4-BE49-F238E27FC236}">
                  <a16:creationId xmlns:a16="http://schemas.microsoft.com/office/drawing/2014/main" id="{057AE782-31DA-4F35-3D7D-2B58423EA42F}"/>
                </a:ext>
              </a:extLst>
            </p:cNvPr>
            <p:cNvGrpSpPr/>
            <p:nvPr/>
          </p:nvGrpSpPr>
          <p:grpSpPr>
            <a:xfrm>
              <a:off x="10102465" y="2840450"/>
              <a:ext cx="539429" cy="750795"/>
              <a:chOff x="564543" y="3767967"/>
              <a:chExt cx="322533" cy="448912"/>
            </a:xfrm>
          </p:grpSpPr>
          <p:sp>
            <p:nvSpPr>
              <p:cNvPr id="28" name="Forma Livre: Forma 27">
                <a:extLst>
                  <a:ext uri="{FF2B5EF4-FFF2-40B4-BE49-F238E27FC236}">
                    <a16:creationId xmlns:a16="http://schemas.microsoft.com/office/drawing/2014/main" id="{D710531B-D16C-A483-6452-0901B5BC201E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4" name="Forma Livre: Forma 53">
                <a:extLst>
                  <a:ext uri="{FF2B5EF4-FFF2-40B4-BE49-F238E27FC236}">
                    <a16:creationId xmlns:a16="http://schemas.microsoft.com/office/drawing/2014/main" id="{984AD80E-E52F-480A-B27C-6B4A98F0DC25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pic>
          <p:nvPicPr>
            <p:cNvPr id="96" name="Gráfico 95" descr="Táxi com preenchimento sólido">
              <a:extLst>
                <a:ext uri="{FF2B5EF4-FFF2-40B4-BE49-F238E27FC236}">
                  <a16:creationId xmlns:a16="http://schemas.microsoft.com/office/drawing/2014/main" id="{D2013BEA-B791-47B2-E475-13CD811C62A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0201912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122" name="Agrupar 121">
            <a:extLst>
              <a:ext uri="{FF2B5EF4-FFF2-40B4-BE49-F238E27FC236}">
                <a16:creationId xmlns:a16="http://schemas.microsoft.com/office/drawing/2014/main" id="{0A662680-CFBF-EE60-6303-A5EA1619EE21}"/>
              </a:ext>
            </a:extLst>
          </p:cNvPr>
          <p:cNvGrpSpPr/>
          <p:nvPr/>
        </p:nvGrpSpPr>
        <p:grpSpPr>
          <a:xfrm>
            <a:off x="8080770" y="1789650"/>
            <a:ext cx="539429" cy="750795"/>
            <a:chOff x="8080770" y="1789650"/>
            <a:chExt cx="539429" cy="750795"/>
          </a:xfrm>
        </p:grpSpPr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8D883A75-422A-C71A-9E8A-08FC1640444C}"/>
                </a:ext>
              </a:extLst>
            </p:cNvPr>
            <p:cNvGrpSpPr/>
            <p:nvPr/>
          </p:nvGrpSpPr>
          <p:grpSpPr>
            <a:xfrm>
              <a:off x="8080770" y="1789650"/>
              <a:ext cx="539429" cy="750795"/>
              <a:chOff x="564543" y="3767967"/>
              <a:chExt cx="322533" cy="448912"/>
            </a:xfrm>
          </p:grpSpPr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20BBC36D-14BB-DFFF-5496-9D3615C65A2F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7" name="Forma Livre: Forma 16">
                <a:extLst>
                  <a:ext uri="{FF2B5EF4-FFF2-40B4-BE49-F238E27FC236}">
                    <a16:creationId xmlns:a16="http://schemas.microsoft.com/office/drawing/2014/main" id="{9C4773E4-2A41-630B-D439-349381E877FC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04" name="Gráfico 20">
              <a:extLst>
                <a:ext uri="{FF2B5EF4-FFF2-40B4-BE49-F238E27FC236}">
                  <a16:creationId xmlns:a16="http://schemas.microsoft.com/office/drawing/2014/main" id="{7DE33B19-B235-2618-1913-E63E32DE5507}"/>
                </a:ext>
              </a:extLst>
            </p:cNvPr>
            <p:cNvGrpSpPr/>
            <p:nvPr/>
          </p:nvGrpSpPr>
          <p:grpSpPr>
            <a:xfrm>
              <a:off x="8254079" y="1936856"/>
              <a:ext cx="190418" cy="273711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106" name="Forma Livre: Forma 105">
                <a:extLst>
                  <a:ext uri="{FF2B5EF4-FFF2-40B4-BE49-F238E27FC236}">
                    <a16:creationId xmlns:a16="http://schemas.microsoft.com/office/drawing/2014/main" id="{467B7BE1-4055-F655-359C-1DF1F9E7FC28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7" name="Forma Livre: Forma 106">
                <a:extLst>
                  <a:ext uri="{FF2B5EF4-FFF2-40B4-BE49-F238E27FC236}">
                    <a16:creationId xmlns:a16="http://schemas.microsoft.com/office/drawing/2014/main" id="{94D66A02-CBEF-07E1-1640-D4500203B8C9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8" name="Forma Livre: Forma 107">
                <a:extLst>
                  <a:ext uri="{FF2B5EF4-FFF2-40B4-BE49-F238E27FC236}">
                    <a16:creationId xmlns:a16="http://schemas.microsoft.com/office/drawing/2014/main" id="{7B933C54-E4B9-7C64-9366-4181A70E2880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9" name="Forma Livre: Forma 108">
                <a:extLst>
                  <a:ext uri="{FF2B5EF4-FFF2-40B4-BE49-F238E27FC236}">
                    <a16:creationId xmlns:a16="http://schemas.microsoft.com/office/drawing/2014/main" id="{2E4C02EF-9438-DDA9-51B4-790625D0B974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4" name="Agrupar 123">
            <a:extLst>
              <a:ext uri="{FF2B5EF4-FFF2-40B4-BE49-F238E27FC236}">
                <a16:creationId xmlns:a16="http://schemas.microsoft.com/office/drawing/2014/main" id="{26B6656A-C355-6DD7-E60B-2B09E1577541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071714" y="1726353"/>
            <a:chExt cx="539429" cy="750795"/>
          </a:xfrm>
        </p:grpSpPr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137FFD66-191F-B4B0-2C64-DEC6DE0CC671}"/>
                </a:ext>
              </a:extLst>
            </p:cNvPr>
            <p:cNvGrpSpPr/>
            <p:nvPr/>
          </p:nvGrpSpPr>
          <p:grpSpPr>
            <a:xfrm>
              <a:off x="11071714" y="1726353"/>
              <a:ext cx="539429" cy="750795"/>
              <a:chOff x="564543" y="3767967"/>
              <a:chExt cx="322533" cy="448912"/>
            </a:xfrm>
          </p:grpSpPr>
          <p:sp>
            <p:nvSpPr>
              <p:cNvPr id="20" name="Forma Livre: Forma 19">
                <a:extLst>
                  <a:ext uri="{FF2B5EF4-FFF2-40B4-BE49-F238E27FC236}">
                    <a16:creationId xmlns:a16="http://schemas.microsoft.com/office/drawing/2014/main" id="{51F1081D-EE25-426E-11C4-EFE6A95F579C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1" name="Forma Livre: Forma 20">
                <a:extLst>
                  <a:ext uri="{FF2B5EF4-FFF2-40B4-BE49-F238E27FC236}">
                    <a16:creationId xmlns:a16="http://schemas.microsoft.com/office/drawing/2014/main" id="{D7706AAD-1639-5A0E-2CC0-5F000AFF63F0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12" name="Gráfico 20">
              <a:extLst>
                <a:ext uri="{FF2B5EF4-FFF2-40B4-BE49-F238E27FC236}">
                  <a16:creationId xmlns:a16="http://schemas.microsoft.com/office/drawing/2014/main" id="{35F1082F-17F1-1BFA-022F-CD7DAE6904B6}"/>
                </a:ext>
              </a:extLst>
            </p:cNvPr>
            <p:cNvGrpSpPr/>
            <p:nvPr/>
          </p:nvGrpSpPr>
          <p:grpSpPr>
            <a:xfrm>
              <a:off x="11224056" y="1876484"/>
              <a:ext cx="246274" cy="234480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113" name="Forma Livre: Forma 112">
                <a:extLst>
                  <a:ext uri="{FF2B5EF4-FFF2-40B4-BE49-F238E27FC236}">
                    <a16:creationId xmlns:a16="http://schemas.microsoft.com/office/drawing/2014/main" id="{129018A6-7F48-C762-1850-CC21D336791B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4" name="Forma Livre: Forma 113">
                <a:extLst>
                  <a:ext uri="{FF2B5EF4-FFF2-40B4-BE49-F238E27FC236}">
                    <a16:creationId xmlns:a16="http://schemas.microsoft.com/office/drawing/2014/main" id="{CB09EBF7-5392-FF4F-1849-2337B9D789B9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1195716E-72DB-1577-422A-EBE47E14EF86}"/>
              </a:ext>
            </a:extLst>
          </p:cNvPr>
          <p:cNvGrpSpPr/>
          <p:nvPr/>
        </p:nvGrpSpPr>
        <p:grpSpPr>
          <a:xfrm>
            <a:off x="1536043" y="2637388"/>
            <a:ext cx="577596" cy="577596"/>
            <a:chOff x="1536043" y="2637388"/>
            <a:chExt cx="577596" cy="577596"/>
          </a:xfrm>
        </p:grpSpPr>
        <p:sp>
          <p:nvSpPr>
            <p:cNvPr id="65" name="Forma Livre: Forma 64">
              <a:extLst>
                <a:ext uri="{FF2B5EF4-FFF2-40B4-BE49-F238E27FC236}">
                  <a16:creationId xmlns:a16="http://schemas.microsoft.com/office/drawing/2014/main" id="{B2E23DE1-A605-7B46-717E-FC57D08FE324}"/>
                </a:ext>
              </a:extLst>
            </p:cNvPr>
            <p:cNvSpPr/>
            <p:nvPr/>
          </p:nvSpPr>
          <p:spPr>
            <a:xfrm>
              <a:off x="1536043" y="263738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36" name="Forma Livre: Forma 35">
              <a:extLst>
                <a:ext uri="{FF2B5EF4-FFF2-40B4-BE49-F238E27FC236}">
                  <a16:creationId xmlns:a16="http://schemas.microsoft.com/office/drawing/2014/main" id="{174E5282-ABEA-D413-DB53-071CD0852328}"/>
                </a:ext>
              </a:extLst>
            </p:cNvPr>
            <p:cNvSpPr/>
            <p:nvPr/>
          </p:nvSpPr>
          <p:spPr>
            <a:xfrm>
              <a:off x="1639910" y="2750081"/>
              <a:ext cx="369924" cy="352209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78352374-901F-543A-14AB-71AFE2D6C5BC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509196" y="1734770"/>
            <a:chExt cx="539429" cy="750795"/>
          </a:xfrm>
        </p:grpSpPr>
        <p:grpSp>
          <p:nvGrpSpPr>
            <p:cNvPr id="121" name="Agrupar 120">
              <a:extLst>
                <a:ext uri="{FF2B5EF4-FFF2-40B4-BE49-F238E27FC236}">
                  <a16:creationId xmlns:a16="http://schemas.microsoft.com/office/drawing/2014/main" id="{E8A29F21-53A2-2389-276C-A0638307DF03}"/>
                </a:ext>
              </a:extLst>
            </p:cNvPr>
            <p:cNvGrpSpPr/>
            <p:nvPr/>
          </p:nvGrpSpPr>
          <p:grpSpPr>
            <a:xfrm>
              <a:off x="11509196" y="1734770"/>
              <a:ext cx="539429" cy="750795"/>
              <a:chOff x="8193040" y="3801845"/>
              <a:chExt cx="539429" cy="750795"/>
            </a:xfrm>
          </p:grpSpPr>
          <p:sp>
            <p:nvSpPr>
              <p:cNvPr id="25" name="Forma Livre: Forma 24">
                <a:extLst>
                  <a:ext uri="{FF2B5EF4-FFF2-40B4-BE49-F238E27FC236}">
                    <a16:creationId xmlns:a16="http://schemas.microsoft.com/office/drawing/2014/main" id="{FD5210E7-A92F-B163-BD95-B19A0D053B98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20" name="Elipse 119">
                <a:extLst>
                  <a:ext uri="{FF2B5EF4-FFF2-40B4-BE49-F238E27FC236}">
                    <a16:creationId xmlns:a16="http://schemas.microsoft.com/office/drawing/2014/main" id="{53BAD019-8C14-856B-EC0A-9367384FBB1B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sp>
          <p:nvSpPr>
            <p:cNvPr id="38" name="Forma Livre: Forma 37">
              <a:extLst>
                <a:ext uri="{FF2B5EF4-FFF2-40B4-BE49-F238E27FC236}">
                  <a16:creationId xmlns:a16="http://schemas.microsoft.com/office/drawing/2014/main" id="{F886B42E-2E2D-1FFD-5A9B-D3120848103A}"/>
                </a:ext>
              </a:extLst>
            </p:cNvPr>
            <p:cNvSpPr/>
            <p:nvPr/>
          </p:nvSpPr>
          <p:spPr>
            <a:xfrm>
              <a:off x="11658635" y="1879997"/>
              <a:ext cx="246274" cy="234480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8D810A44-3D0C-74EF-0682-BFE72B43E421}"/>
              </a:ext>
            </a:extLst>
          </p:cNvPr>
          <p:cNvGrpSpPr/>
          <p:nvPr/>
        </p:nvGrpSpPr>
        <p:grpSpPr>
          <a:xfrm>
            <a:off x="9337551" y="2141654"/>
            <a:ext cx="539429" cy="750795"/>
            <a:chOff x="9419294" y="1726353"/>
            <a:chExt cx="539429" cy="750795"/>
          </a:xfrm>
        </p:grpSpPr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1DAF2A2E-9654-DB4E-32CE-B4B358EBF69F}"/>
                </a:ext>
              </a:extLst>
            </p:cNvPr>
            <p:cNvGrpSpPr/>
            <p:nvPr/>
          </p:nvGrpSpPr>
          <p:grpSpPr>
            <a:xfrm>
              <a:off x="9419294" y="1726353"/>
              <a:ext cx="539429" cy="750795"/>
              <a:chOff x="564543" y="3767967"/>
              <a:chExt cx="322533" cy="448912"/>
            </a:xfrm>
          </p:grpSpPr>
          <p:sp>
            <p:nvSpPr>
              <p:cNvPr id="43" name="Forma Livre: Forma 42">
                <a:extLst>
                  <a:ext uri="{FF2B5EF4-FFF2-40B4-BE49-F238E27FC236}">
                    <a16:creationId xmlns:a16="http://schemas.microsoft.com/office/drawing/2014/main" id="{A4C1E8C1-0845-610C-369F-EEEE332053F6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4" name="Forma Livre: Forma 43">
                <a:extLst>
                  <a:ext uri="{FF2B5EF4-FFF2-40B4-BE49-F238E27FC236}">
                    <a16:creationId xmlns:a16="http://schemas.microsoft.com/office/drawing/2014/main" id="{78F0CDB2-8DE0-4A7A-AE9E-E0CAA2E0DCDB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42" name="Forma Livre: Forma 41">
              <a:extLst>
                <a:ext uri="{FF2B5EF4-FFF2-40B4-BE49-F238E27FC236}">
                  <a16:creationId xmlns:a16="http://schemas.microsoft.com/office/drawing/2014/main" id="{CC6B46E1-EA1F-0B94-65C0-5ACE95177551}"/>
                </a:ext>
              </a:extLst>
            </p:cNvPr>
            <p:cNvSpPr/>
            <p:nvPr/>
          </p:nvSpPr>
          <p:spPr>
            <a:xfrm>
              <a:off x="9565563" y="1911690"/>
              <a:ext cx="240925" cy="204606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1F41C0D5-9D24-5204-DF35-C383F20D0006}"/>
              </a:ext>
            </a:extLst>
          </p:cNvPr>
          <p:cNvGrpSpPr/>
          <p:nvPr/>
        </p:nvGrpSpPr>
        <p:grpSpPr>
          <a:xfrm>
            <a:off x="10327451" y="1641507"/>
            <a:ext cx="539429" cy="750795"/>
            <a:chOff x="10167825" y="1726353"/>
            <a:chExt cx="539429" cy="750795"/>
          </a:xfrm>
        </p:grpSpPr>
        <p:grpSp>
          <p:nvGrpSpPr>
            <p:cNvPr id="53" name="Agrupar 52">
              <a:extLst>
                <a:ext uri="{FF2B5EF4-FFF2-40B4-BE49-F238E27FC236}">
                  <a16:creationId xmlns:a16="http://schemas.microsoft.com/office/drawing/2014/main" id="{2B7E3B3C-700C-B7C2-3F7E-95B3D19C6162}"/>
                </a:ext>
              </a:extLst>
            </p:cNvPr>
            <p:cNvGrpSpPr/>
            <p:nvPr/>
          </p:nvGrpSpPr>
          <p:grpSpPr>
            <a:xfrm>
              <a:off x="10167825" y="1726353"/>
              <a:ext cx="539429" cy="750795"/>
              <a:chOff x="564543" y="3767967"/>
              <a:chExt cx="322533" cy="448912"/>
            </a:xfrm>
          </p:grpSpPr>
          <p:sp>
            <p:nvSpPr>
              <p:cNvPr id="89" name="Forma Livre: Forma 88">
                <a:extLst>
                  <a:ext uri="{FF2B5EF4-FFF2-40B4-BE49-F238E27FC236}">
                    <a16:creationId xmlns:a16="http://schemas.microsoft.com/office/drawing/2014/main" id="{9D91B57B-81D7-72BF-82ED-A7B24039C252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0" name="Forma Livre: Forma 89">
                <a:extLst>
                  <a:ext uri="{FF2B5EF4-FFF2-40B4-BE49-F238E27FC236}">
                    <a16:creationId xmlns:a16="http://schemas.microsoft.com/office/drawing/2014/main" id="{D1EFFD15-6511-A8C4-2184-D16D28458648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55" name="Gráfico 20">
              <a:extLst>
                <a:ext uri="{FF2B5EF4-FFF2-40B4-BE49-F238E27FC236}">
                  <a16:creationId xmlns:a16="http://schemas.microsoft.com/office/drawing/2014/main" id="{DF3C2B60-7B09-FCEC-53DF-35B852E08786}"/>
                </a:ext>
              </a:extLst>
            </p:cNvPr>
            <p:cNvGrpSpPr/>
            <p:nvPr/>
          </p:nvGrpSpPr>
          <p:grpSpPr>
            <a:xfrm>
              <a:off x="10328168" y="1894459"/>
              <a:ext cx="218925" cy="215709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84" name="Forma Livre: Forma 83">
                <a:extLst>
                  <a:ext uri="{FF2B5EF4-FFF2-40B4-BE49-F238E27FC236}">
                    <a16:creationId xmlns:a16="http://schemas.microsoft.com/office/drawing/2014/main" id="{B8E0C423-E97D-FE67-F3ED-62E2D5ED93C7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5" name="Forma Livre: Forma 84">
                <a:extLst>
                  <a:ext uri="{FF2B5EF4-FFF2-40B4-BE49-F238E27FC236}">
                    <a16:creationId xmlns:a16="http://schemas.microsoft.com/office/drawing/2014/main" id="{32DAC941-3156-3537-1C5B-6DEC36137C59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" name="Gráfico 20">
            <a:extLst>
              <a:ext uri="{FF2B5EF4-FFF2-40B4-BE49-F238E27FC236}">
                <a16:creationId xmlns:a16="http://schemas.microsoft.com/office/drawing/2014/main" id="{834B939F-967C-48DF-C0C8-88A0FA853F2A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  <a:solidFill>
            <a:srgbClr val="592126"/>
          </a:solidFill>
        </p:grpSpPr>
        <p:sp>
          <p:nvSpPr>
            <p:cNvPr id="9" name="Forma Livre: Forma 8">
              <a:extLst>
                <a:ext uri="{FF2B5EF4-FFF2-40B4-BE49-F238E27FC236}">
                  <a16:creationId xmlns:a16="http://schemas.microsoft.com/office/drawing/2014/main" id="{D7C86D98-CB14-5966-4691-BDEC52E71B06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12" name="Gráfico 20">
              <a:extLst>
                <a:ext uri="{FF2B5EF4-FFF2-40B4-BE49-F238E27FC236}">
                  <a16:creationId xmlns:a16="http://schemas.microsoft.com/office/drawing/2014/main" id="{99EA4761-2470-7727-0254-D8371F20372E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grpFill/>
          </p:grpSpPr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76AD27BD-0B69-1A0E-1B6B-1C967928F634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F37BF405-E3CA-9E36-12C8-A30D014555ED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4E08FA69-B878-6FAC-2DDE-985CC6C78D36}"/>
              </a:ext>
            </a:extLst>
          </p:cNvPr>
          <p:cNvGrpSpPr/>
          <p:nvPr/>
        </p:nvGrpSpPr>
        <p:grpSpPr>
          <a:xfrm>
            <a:off x="8193040" y="3801845"/>
            <a:ext cx="539429" cy="750795"/>
            <a:chOff x="8193040" y="3801845"/>
            <a:chExt cx="539429" cy="750795"/>
          </a:xfrm>
        </p:grpSpPr>
        <p:sp>
          <p:nvSpPr>
            <p:cNvPr id="45" name="Forma Livre: Forma 44">
              <a:extLst>
                <a:ext uri="{FF2B5EF4-FFF2-40B4-BE49-F238E27FC236}">
                  <a16:creationId xmlns:a16="http://schemas.microsoft.com/office/drawing/2014/main" id="{9E42826C-EBCE-9C89-4B0F-B3394331347C}"/>
                </a:ext>
              </a:extLst>
            </p:cNvPr>
            <p:cNvSpPr/>
            <p:nvPr/>
          </p:nvSpPr>
          <p:spPr>
            <a:xfrm>
              <a:off x="8193040" y="3801845"/>
              <a:ext cx="539429" cy="750795"/>
            </a:xfrm>
            <a:custGeom>
              <a:avLst/>
              <a:gdLst>
                <a:gd name="connsiteX0" fmla="*/ 156403 w 322533"/>
                <a:gd name="connsiteY0" fmla="*/ 72 h 448912"/>
                <a:gd name="connsiteX1" fmla="*/ 269 w 322533"/>
                <a:gd name="connsiteY1" fmla="*/ 151852 h 448912"/>
                <a:gd name="connsiteX2" fmla="*/ 80483 w 322533"/>
                <a:gd name="connsiteY2" fmla="*/ 300934 h 448912"/>
                <a:gd name="connsiteX3" fmla="*/ 144568 w 322533"/>
                <a:gd name="connsiteY3" fmla="*/ 414693 h 448912"/>
                <a:gd name="connsiteX4" fmla="*/ 144568 w 322533"/>
                <a:gd name="connsiteY4" fmla="*/ 432232 h 448912"/>
                <a:gd name="connsiteX5" fmla="*/ 161248 w 322533"/>
                <a:gd name="connsiteY5" fmla="*/ 448912 h 448912"/>
                <a:gd name="connsiteX6" fmla="*/ 177929 w 322533"/>
                <a:gd name="connsiteY6" fmla="*/ 432232 h 448912"/>
                <a:gd name="connsiteX7" fmla="*/ 177929 w 322533"/>
                <a:gd name="connsiteY7" fmla="*/ 413405 h 448912"/>
                <a:gd name="connsiteX8" fmla="*/ 242075 w 322533"/>
                <a:gd name="connsiteY8" fmla="*/ 300934 h 448912"/>
                <a:gd name="connsiteX9" fmla="*/ 322534 w 322533"/>
                <a:gd name="connsiteY9" fmla="*/ 161358 h 448912"/>
                <a:gd name="connsiteX10" fmla="*/ 156403 w 322533"/>
                <a:gd name="connsiteY10" fmla="*/ 72 h 448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533" h="448912">
                  <a:moveTo>
                    <a:pt x="156403" y="72"/>
                  </a:moveTo>
                  <a:cubicBezTo>
                    <a:pt x="73492" y="2525"/>
                    <a:pt x="4991" y="69063"/>
                    <a:pt x="269" y="151852"/>
                  </a:cubicBezTo>
                  <a:cubicBezTo>
                    <a:pt x="-3349" y="215386"/>
                    <a:pt x="29828" y="271560"/>
                    <a:pt x="80483" y="300934"/>
                  </a:cubicBezTo>
                  <a:cubicBezTo>
                    <a:pt x="120712" y="324299"/>
                    <a:pt x="144568" y="368147"/>
                    <a:pt x="144568" y="414693"/>
                  </a:cubicBezTo>
                  <a:lnTo>
                    <a:pt x="144568" y="432232"/>
                  </a:lnTo>
                  <a:cubicBezTo>
                    <a:pt x="144568" y="441431"/>
                    <a:pt x="152049" y="448912"/>
                    <a:pt x="161248" y="448912"/>
                  </a:cubicBezTo>
                  <a:cubicBezTo>
                    <a:pt x="170447" y="448912"/>
                    <a:pt x="177929" y="441431"/>
                    <a:pt x="177929" y="432232"/>
                  </a:cubicBezTo>
                  <a:lnTo>
                    <a:pt x="177929" y="413405"/>
                  </a:lnTo>
                  <a:cubicBezTo>
                    <a:pt x="177929" y="367227"/>
                    <a:pt x="202091" y="324115"/>
                    <a:pt x="242075" y="300934"/>
                  </a:cubicBezTo>
                  <a:cubicBezTo>
                    <a:pt x="290154" y="273031"/>
                    <a:pt x="322534" y="220966"/>
                    <a:pt x="322534" y="161358"/>
                  </a:cubicBezTo>
                  <a:cubicBezTo>
                    <a:pt x="322595" y="70596"/>
                    <a:pt x="247717" y="-2626"/>
                    <a:pt x="156403" y="72"/>
                  </a:cubicBezTo>
                  <a:close/>
                </a:path>
              </a:pathLst>
            </a:custGeom>
            <a:solidFill>
              <a:srgbClr val="592126"/>
            </a:solidFill>
            <a:ln w="190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46" name="Elipse 45">
              <a:extLst>
                <a:ext uri="{FF2B5EF4-FFF2-40B4-BE49-F238E27FC236}">
                  <a16:creationId xmlns:a16="http://schemas.microsoft.com/office/drawing/2014/main" id="{E56D787C-DE8F-D96E-BFDF-B742BD7E3858}"/>
                </a:ext>
              </a:extLst>
            </p:cNvPr>
            <p:cNvSpPr/>
            <p:nvPr/>
          </p:nvSpPr>
          <p:spPr>
            <a:xfrm>
              <a:off x="8267945" y="3881979"/>
              <a:ext cx="386621" cy="386621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grpSp>
          <p:nvGrpSpPr>
            <p:cNvPr id="47" name="Gráfico 20">
              <a:extLst>
                <a:ext uri="{FF2B5EF4-FFF2-40B4-BE49-F238E27FC236}">
                  <a16:creationId xmlns:a16="http://schemas.microsoft.com/office/drawing/2014/main" id="{A8FC8B2D-05B0-8AB3-2AE6-266815529E0E}"/>
                </a:ext>
              </a:extLst>
            </p:cNvPr>
            <p:cNvGrpSpPr/>
            <p:nvPr/>
          </p:nvGrpSpPr>
          <p:grpSpPr>
            <a:xfrm>
              <a:off x="8378130" y="3952945"/>
              <a:ext cx="167535" cy="244691"/>
              <a:chOff x="953731" y="4398364"/>
              <a:chExt cx="258984" cy="378254"/>
            </a:xfrm>
            <a:solidFill>
              <a:srgbClr val="592126"/>
            </a:solidFill>
          </p:grpSpPr>
          <p:sp>
            <p:nvSpPr>
              <p:cNvPr id="48" name="Forma Livre: Forma 47">
                <a:extLst>
                  <a:ext uri="{FF2B5EF4-FFF2-40B4-BE49-F238E27FC236}">
                    <a16:creationId xmlns:a16="http://schemas.microsoft.com/office/drawing/2014/main" id="{919A66EA-C23D-D2B2-0516-FEDF6B2A6451}"/>
                  </a:ext>
                </a:extLst>
              </p:cNvPr>
              <p:cNvSpPr/>
              <p:nvPr/>
            </p:nvSpPr>
            <p:spPr>
              <a:xfrm>
                <a:off x="953731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9" name="Forma Livre: Forma 48">
                <a:extLst>
                  <a:ext uri="{FF2B5EF4-FFF2-40B4-BE49-F238E27FC236}">
                    <a16:creationId xmlns:a16="http://schemas.microsoft.com/office/drawing/2014/main" id="{9323235B-4EFE-7DB9-B109-E78F43B56715}"/>
                  </a:ext>
                </a:extLst>
              </p:cNvPr>
              <p:cNvSpPr/>
              <p:nvPr/>
            </p:nvSpPr>
            <p:spPr>
              <a:xfrm>
                <a:off x="1038555" y="4570520"/>
                <a:ext cx="78557" cy="88466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91" name="Agrupar 90">
            <a:extLst>
              <a:ext uri="{FF2B5EF4-FFF2-40B4-BE49-F238E27FC236}">
                <a16:creationId xmlns:a16="http://schemas.microsoft.com/office/drawing/2014/main" id="{4181EEFA-6D24-CD22-14BA-A08F0DB2AAD2}"/>
              </a:ext>
            </a:extLst>
          </p:cNvPr>
          <p:cNvGrpSpPr/>
          <p:nvPr/>
        </p:nvGrpSpPr>
        <p:grpSpPr>
          <a:xfrm>
            <a:off x="2293281" y="2646548"/>
            <a:ext cx="577596" cy="577596"/>
            <a:chOff x="2293281" y="2646548"/>
            <a:chExt cx="577596" cy="577596"/>
          </a:xfrm>
        </p:grpSpPr>
        <p:sp>
          <p:nvSpPr>
            <p:cNvPr id="51" name="Forma Livre: Forma 50">
              <a:extLst>
                <a:ext uri="{FF2B5EF4-FFF2-40B4-BE49-F238E27FC236}">
                  <a16:creationId xmlns:a16="http://schemas.microsoft.com/office/drawing/2014/main" id="{A6C5CAA6-A8BA-C08D-AE32-B6E9E785F151}"/>
                </a:ext>
              </a:extLst>
            </p:cNvPr>
            <p:cNvSpPr/>
            <p:nvPr/>
          </p:nvSpPr>
          <p:spPr>
            <a:xfrm>
              <a:off x="2293281" y="264654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88" name="Gráfico 87" descr="Táxi com preenchimento sólido">
              <a:extLst>
                <a:ext uri="{FF2B5EF4-FFF2-40B4-BE49-F238E27FC236}">
                  <a16:creationId xmlns:a16="http://schemas.microsoft.com/office/drawing/2014/main" id="{AE3E186E-7E20-C75F-5470-504C1D7D5C4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2325527" y="2667713"/>
              <a:ext cx="508160" cy="508160"/>
            </a:xfrm>
            <a:prstGeom prst="rect">
              <a:avLst/>
            </a:prstGeom>
          </p:spPr>
        </p:pic>
      </p:grpSp>
      <p:grpSp>
        <p:nvGrpSpPr>
          <p:cNvPr id="93" name="Agrupar 92">
            <a:extLst>
              <a:ext uri="{FF2B5EF4-FFF2-40B4-BE49-F238E27FC236}">
                <a16:creationId xmlns:a16="http://schemas.microsoft.com/office/drawing/2014/main" id="{3936A2DF-D720-8861-2E1E-0F7598A6BF8D}"/>
              </a:ext>
            </a:extLst>
          </p:cNvPr>
          <p:cNvGrpSpPr/>
          <p:nvPr/>
        </p:nvGrpSpPr>
        <p:grpSpPr>
          <a:xfrm>
            <a:off x="10010169" y="2839586"/>
            <a:ext cx="539429" cy="750795"/>
            <a:chOff x="10010169" y="2839586"/>
            <a:chExt cx="539429" cy="750795"/>
          </a:xfrm>
        </p:grpSpPr>
        <p:grpSp>
          <p:nvGrpSpPr>
            <p:cNvPr id="67" name="Agrupar 66">
              <a:extLst>
                <a:ext uri="{FF2B5EF4-FFF2-40B4-BE49-F238E27FC236}">
                  <a16:creationId xmlns:a16="http://schemas.microsoft.com/office/drawing/2014/main" id="{CBD77915-B6A1-2E65-CCD3-E9CB2666791E}"/>
                </a:ext>
              </a:extLst>
            </p:cNvPr>
            <p:cNvGrpSpPr/>
            <p:nvPr/>
          </p:nvGrpSpPr>
          <p:grpSpPr>
            <a:xfrm>
              <a:off x="10010169" y="2839586"/>
              <a:ext cx="539429" cy="750795"/>
              <a:chOff x="8193040" y="3801845"/>
              <a:chExt cx="539429" cy="750795"/>
            </a:xfrm>
          </p:grpSpPr>
          <p:sp>
            <p:nvSpPr>
              <p:cNvPr id="86" name="Forma Livre: Forma 85">
                <a:extLst>
                  <a:ext uri="{FF2B5EF4-FFF2-40B4-BE49-F238E27FC236}">
                    <a16:creationId xmlns:a16="http://schemas.microsoft.com/office/drawing/2014/main" id="{EFBDDB66-BB5A-D140-8756-1B90C59111C6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7" name="Elipse 86">
                <a:extLst>
                  <a:ext uri="{FF2B5EF4-FFF2-40B4-BE49-F238E27FC236}">
                    <a16:creationId xmlns:a16="http://schemas.microsoft.com/office/drawing/2014/main" id="{04DC9E83-99A7-2CC1-3E24-C2537527E36D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pic>
          <p:nvPicPr>
            <p:cNvPr id="92" name="Gráfico 91" descr="Táxi com preenchimento sólido">
              <a:extLst>
                <a:ext uri="{FF2B5EF4-FFF2-40B4-BE49-F238E27FC236}">
                  <a16:creationId xmlns:a16="http://schemas.microsoft.com/office/drawing/2014/main" id="{C5E41A0D-FA1F-846C-47B7-E70A8BCA95F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0109616" y="2930806"/>
              <a:ext cx="340526" cy="340528"/>
            </a:xfrm>
            <a:prstGeom prst="rect">
              <a:avLst/>
            </a:prstGeom>
          </p:spPr>
        </p:pic>
      </p:grp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547CCB69-4AA1-DEAB-3E51-1D2D5435ACF5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2386738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9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9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3FA209-EDCF-0E72-8576-A256668452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39479483-0F66-C32E-E8CB-8DA533E2ED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00" b="2400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8" name="Group 1">
            <a:extLst>
              <a:ext uri="{FF2B5EF4-FFF2-40B4-BE49-F238E27FC236}">
                <a16:creationId xmlns:a16="http://schemas.microsoft.com/office/drawing/2014/main" id="{3318954D-FC04-BCE3-692B-89EDAC00B57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FF8A04B4-2E1F-D7B9-DE20-52ABC53CA73E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1139861C-4B8E-ED77-C16B-65AA67FA55F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5845802F-9C05-9948-B021-1F4C9D37899E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FFEF5BD9-81FC-E2B0-D43F-4BCC3093AFE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3600EC1D-CD64-96F7-6452-D60F2BF731EA}"/>
              </a:ext>
            </a:extLst>
          </p:cNvPr>
          <p:cNvGrpSpPr/>
          <p:nvPr/>
        </p:nvGrpSpPr>
        <p:grpSpPr>
          <a:xfrm>
            <a:off x="519881" y="1606190"/>
            <a:ext cx="4105270" cy="633431"/>
            <a:chOff x="250974" y="1606190"/>
            <a:chExt cx="4105270" cy="633431"/>
          </a:xfrm>
        </p:grpSpPr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E54113CF-E0A6-BA96-BE4D-06ECC7F4415D}"/>
                </a:ext>
              </a:extLst>
            </p:cNvPr>
            <p:cNvSpPr/>
            <p:nvPr/>
          </p:nvSpPr>
          <p:spPr>
            <a:xfrm>
              <a:off x="250974" y="1606190"/>
              <a:ext cx="4105270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3200" noProof="0" dirty="0">
                  <a:solidFill>
                    <a:schemeClr val="bg2">
                      <a:lumMod val="10000"/>
                    </a:schemeClr>
                  </a:solidFill>
                  <a:latin typeface="AMX Black" pitchFamily="2" charset="0"/>
                  <a:sym typeface="+mn-ea"/>
                </a:rPr>
                <a:t>  AQUI TEM M2M</a:t>
              </a:r>
            </a:p>
          </p:txBody>
        </p:sp>
        <p:pic>
          <p:nvPicPr>
            <p:cNvPr id="15" name="Gráfico 14">
              <a:extLst>
                <a:ext uri="{FF2B5EF4-FFF2-40B4-BE49-F238E27FC236}">
                  <a16:creationId xmlns:a16="http://schemas.microsoft.com/office/drawing/2014/main" id="{585D3A47-8763-36C5-0A56-C1849965041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42187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5DEFBA-F675-3543-E8A2-3CA4BFBA27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13D77479-BAC3-7380-4949-7B18CD14B2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00" b="2400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5120C0F5-1A71-5E70-09D3-BC72EF22D3A0}"/>
              </a:ext>
            </a:extLst>
          </p:cNvPr>
          <p:cNvSpPr/>
          <p:nvPr/>
        </p:nvSpPr>
        <p:spPr>
          <a:xfrm flipH="1">
            <a:off x="-2" y="0"/>
            <a:ext cx="10945883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0D9B5CA2-D75C-9089-4375-8E29694CB803}"/>
              </a:ext>
            </a:extLst>
          </p:cNvPr>
          <p:cNvGrpSpPr/>
          <p:nvPr/>
        </p:nvGrpSpPr>
        <p:grpSpPr>
          <a:xfrm>
            <a:off x="519881" y="1069045"/>
            <a:ext cx="1099848" cy="1099848"/>
            <a:chOff x="8216342" y="3359923"/>
            <a:chExt cx="1099848" cy="1099848"/>
          </a:xfrm>
        </p:grpSpPr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67315CAB-894B-528B-B1EA-52B0E7E46363}"/>
                </a:ext>
              </a:extLst>
            </p:cNvPr>
            <p:cNvGrpSpPr/>
            <p:nvPr/>
          </p:nvGrpSpPr>
          <p:grpSpPr>
            <a:xfrm>
              <a:off x="8216342" y="3359923"/>
              <a:ext cx="1099848" cy="1099848"/>
              <a:chOff x="3093093" y="3444965"/>
              <a:chExt cx="1099848" cy="1099848"/>
            </a:xfrm>
          </p:grpSpPr>
          <p:grpSp>
            <p:nvGrpSpPr>
              <p:cNvPr id="17" name="Group 34">
                <a:extLst>
                  <a:ext uri="{FF2B5EF4-FFF2-40B4-BE49-F238E27FC236}">
                    <a16:creationId xmlns:a16="http://schemas.microsoft.com/office/drawing/2014/main" id="{8B8925AF-B359-2DB4-2E98-7760554FB7C2}"/>
                  </a:ext>
                </a:extLst>
              </p:cNvPr>
              <p:cNvGrpSpPr/>
              <p:nvPr/>
            </p:nvGrpSpPr>
            <p:grpSpPr>
              <a:xfrm>
                <a:off x="3093093" y="3444965"/>
                <a:ext cx="1099848" cy="1099848"/>
                <a:chOff x="5346569" y="2129582"/>
                <a:chExt cx="1305722" cy="1305722"/>
              </a:xfrm>
            </p:grpSpPr>
            <p:sp>
              <p:nvSpPr>
                <p:cNvPr id="26" name="Elipse 25">
                  <a:extLst>
                    <a:ext uri="{FF2B5EF4-FFF2-40B4-BE49-F238E27FC236}">
                      <a16:creationId xmlns:a16="http://schemas.microsoft.com/office/drawing/2014/main" id="{BE5386C9-CCA5-14DF-5438-5A00EECF8131}"/>
                    </a:ext>
                  </a:extLst>
                </p:cNvPr>
                <p:cNvSpPr/>
                <p:nvPr/>
              </p:nvSpPr>
              <p:spPr>
                <a:xfrm>
                  <a:off x="5346569" y="2129582"/>
                  <a:ext cx="1305722" cy="1305722"/>
                </a:xfrm>
                <a:prstGeom prst="ellipse">
                  <a:avLst/>
                </a:prstGeom>
                <a:solidFill>
                  <a:srgbClr val="C00000">
                    <a:alpha val="57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  <p:sp>
              <p:nvSpPr>
                <p:cNvPr id="30" name="Elipse 29">
                  <a:extLst>
                    <a:ext uri="{FF2B5EF4-FFF2-40B4-BE49-F238E27FC236}">
                      <a16:creationId xmlns:a16="http://schemas.microsoft.com/office/drawing/2014/main" id="{965C3B5B-543B-56BA-1703-7954DF2021CC}"/>
                    </a:ext>
                  </a:extLst>
                </p:cNvPr>
                <p:cNvSpPr/>
                <p:nvPr/>
              </p:nvSpPr>
              <p:spPr>
                <a:xfrm>
                  <a:off x="5460696" y="2243709"/>
                  <a:ext cx="1077469" cy="1077469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</p:grpSp>
          <p:grpSp>
            <p:nvGrpSpPr>
              <p:cNvPr id="18" name="Gráfico 26">
                <a:extLst>
                  <a:ext uri="{FF2B5EF4-FFF2-40B4-BE49-F238E27FC236}">
                    <a16:creationId xmlns:a16="http://schemas.microsoft.com/office/drawing/2014/main" id="{21857D0C-6D6C-6191-1ED7-3060263F1891}"/>
                  </a:ext>
                </a:extLst>
              </p:cNvPr>
              <p:cNvGrpSpPr/>
              <p:nvPr/>
            </p:nvGrpSpPr>
            <p:grpSpPr>
              <a:xfrm>
                <a:off x="3355123" y="3657500"/>
                <a:ext cx="566148" cy="537651"/>
                <a:chOff x="3355123" y="3644104"/>
                <a:chExt cx="566148" cy="537651"/>
              </a:xfrm>
            </p:grpSpPr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AFE4A316-94DF-2210-0190-C9B4690E29E2}"/>
                    </a:ext>
                  </a:extLst>
                </p:cNvPr>
                <p:cNvSpPr/>
                <p:nvPr/>
              </p:nvSpPr>
              <p:spPr>
                <a:xfrm>
                  <a:off x="3530870" y="3644104"/>
                  <a:ext cx="214566" cy="258061"/>
                </a:xfrm>
                <a:custGeom>
                  <a:avLst/>
                  <a:gdLst>
                    <a:gd name="connsiteX0" fmla="*/ 214566 w 214566"/>
                    <a:gd name="connsiteY0" fmla="*/ 150779 h 258061"/>
                    <a:gd name="connsiteX1" fmla="*/ 214566 w 214566"/>
                    <a:gd name="connsiteY1" fmla="*/ 107283 h 258061"/>
                    <a:gd name="connsiteX2" fmla="*/ 107283 w 214566"/>
                    <a:gd name="connsiteY2" fmla="*/ 0 h 258061"/>
                    <a:gd name="connsiteX3" fmla="*/ 0 w 214566"/>
                    <a:gd name="connsiteY3" fmla="*/ 107283 h 258061"/>
                    <a:gd name="connsiteX4" fmla="*/ 0 w 214566"/>
                    <a:gd name="connsiteY4" fmla="*/ 150779 h 258061"/>
                    <a:gd name="connsiteX5" fmla="*/ 107283 w 214566"/>
                    <a:gd name="connsiteY5" fmla="*/ 258062 h 258061"/>
                    <a:gd name="connsiteX6" fmla="*/ 214566 w 214566"/>
                    <a:gd name="connsiteY6" fmla="*/ 150779 h 258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14566" h="258061">
                      <a:moveTo>
                        <a:pt x="214566" y="150779"/>
                      </a:moveTo>
                      <a:lnTo>
                        <a:pt x="214566" y="107283"/>
                      </a:lnTo>
                      <a:cubicBezTo>
                        <a:pt x="214566" y="48083"/>
                        <a:pt x="166395" y="0"/>
                        <a:pt x="107283" y="0"/>
                      </a:cubicBezTo>
                      <a:cubicBezTo>
                        <a:pt x="48172" y="0"/>
                        <a:pt x="0" y="48172"/>
                        <a:pt x="0" y="107283"/>
                      </a:cubicBezTo>
                      <a:lnTo>
                        <a:pt x="0" y="150779"/>
                      </a:lnTo>
                      <a:cubicBezTo>
                        <a:pt x="0" y="209979"/>
                        <a:pt x="48172" y="258062"/>
                        <a:pt x="107283" y="258062"/>
                      </a:cubicBezTo>
                      <a:cubicBezTo>
                        <a:pt x="166395" y="258062"/>
                        <a:pt x="214566" y="209890"/>
                        <a:pt x="214566" y="150779"/>
                      </a:cubicBezTo>
                      <a:close/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C374A72C-D9C8-87BB-8105-4ADE1261D02F}"/>
                    </a:ext>
                  </a:extLst>
                </p:cNvPr>
                <p:cNvSpPr/>
                <p:nvPr/>
              </p:nvSpPr>
              <p:spPr>
                <a:xfrm>
                  <a:off x="3355123" y="3928634"/>
                  <a:ext cx="566148" cy="253121"/>
                </a:xfrm>
                <a:custGeom>
                  <a:avLst/>
                  <a:gdLst>
                    <a:gd name="connsiteX0" fmla="*/ 269796 w 566148"/>
                    <a:gd name="connsiteY0" fmla="*/ 0 h 253121"/>
                    <a:gd name="connsiteX1" fmla="*/ 266002 w 566148"/>
                    <a:gd name="connsiteY1" fmla="*/ 0 h 253121"/>
                    <a:gd name="connsiteX2" fmla="*/ 0 w 566148"/>
                    <a:gd name="connsiteY2" fmla="*/ 253121 h 253121"/>
                    <a:gd name="connsiteX3" fmla="*/ 566148 w 566148"/>
                    <a:gd name="connsiteY3" fmla="*/ 253121 h 253121"/>
                    <a:gd name="connsiteX4" fmla="*/ 300058 w 566148"/>
                    <a:gd name="connsiteY4" fmla="*/ 0 h 253121"/>
                    <a:gd name="connsiteX5" fmla="*/ 296264 w 566148"/>
                    <a:gd name="connsiteY5" fmla="*/ 0 h 253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148" h="253121">
                      <a:moveTo>
                        <a:pt x="269796" y="0"/>
                      </a:moveTo>
                      <a:lnTo>
                        <a:pt x="266002" y="0"/>
                      </a:lnTo>
                      <a:cubicBezTo>
                        <a:pt x="123605" y="0"/>
                        <a:pt x="6882" y="112400"/>
                        <a:pt x="0" y="253121"/>
                      </a:cubicBezTo>
                      <a:lnTo>
                        <a:pt x="566148" y="253121"/>
                      </a:lnTo>
                      <a:cubicBezTo>
                        <a:pt x="559266" y="112400"/>
                        <a:pt x="442543" y="0"/>
                        <a:pt x="300058" y="0"/>
                      </a:cubicBezTo>
                      <a:lnTo>
                        <a:pt x="296264" y="0"/>
                      </a:lnTo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4" name="Gráfico 13">
              <a:extLst>
                <a:ext uri="{FF2B5EF4-FFF2-40B4-BE49-F238E27FC236}">
                  <a16:creationId xmlns:a16="http://schemas.microsoft.com/office/drawing/2014/main" id="{03E4327C-7AE1-915E-0709-C3F2453AFA0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369412" y="3666622"/>
              <a:ext cx="783980" cy="440235"/>
            </a:xfrm>
            <a:prstGeom prst="rect">
              <a:avLst/>
            </a:prstGeom>
          </p:spPr>
        </p:pic>
      </p:grpSp>
      <p:sp>
        <p:nvSpPr>
          <p:cNvPr id="31" name="Google Shape;1434;p77">
            <a:extLst>
              <a:ext uri="{FF2B5EF4-FFF2-40B4-BE49-F238E27FC236}">
                <a16:creationId xmlns:a16="http://schemas.microsoft.com/office/drawing/2014/main" id="{247E77AB-AF28-7AFB-440F-A07BE45E226B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Usuário final​</a:t>
            </a:r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E74F791F-0A93-AEC1-4399-0049DE63F4EA}"/>
              </a:ext>
            </a:extLst>
          </p:cNvPr>
          <p:cNvSpPr txBox="1"/>
          <p:nvPr/>
        </p:nvSpPr>
        <p:spPr>
          <a:xfrm>
            <a:off x="1689495" y="1080360"/>
            <a:ext cx="499601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de Logística e Frotas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FE1F3FEA-E97B-FA4A-6EDA-A25BBC7E6894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2E1C2AC9-76A9-E611-614D-B84A09808D71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1E7029B6-9CD6-D1F6-FCC1-02B036699C4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D0EFA350-A38C-B9B4-76F6-C8368995F9DC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3467960C-6951-B865-E9A0-59906EFF14D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21A8A3E6-4CCA-FE96-FED4-C6AECFD0CC2D}"/>
              </a:ext>
            </a:extLst>
          </p:cNvPr>
          <p:cNvSpPr txBox="1"/>
          <p:nvPr/>
        </p:nvSpPr>
        <p:spPr>
          <a:xfrm>
            <a:off x="345622" y="2478899"/>
            <a:ext cx="6426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</a:t>
            </a:r>
            <a:r>
              <a:rPr lang="pt-BR" b="1" noProof="0" dirty="0">
                <a:solidFill>
                  <a:srgbClr val="C00000"/>
                </a:solidFill>
                <a:latin typeface="AMX" pitchFamily="2" charset="0"/>
              </a:rPr>
              <a:t>empresas de logística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, os funcionários da frota da empresa aproveitam vantagens como:</a:t>
            </a:r>
          </a:p>
        </p:txBody>
      </p:sp>
      <p:sp>
        <p:nvSpPr>
          <p:cNvPr id="43" name="Google Shape;1434;p77">
            <a:extLst>
              <a:ext uri="{FF2B5EF4-FFF2-40B4-BE49-F238E27FC236}">
                <a16:creationId xmlns:a16="http://schemas.microsoft.com/office/drawing/2014/main" id="{B9BB7322-134B-98B1-A2AB-456804E6670C}"/>
              </a:ext>
            </a:extLst>
          </p:cNvPr>
          <p:cNvSpPr/>
          <p:nvPr/>
        </p:nvSpPr>
        <p:spPr>
          <a:xfrm>
            <a:off x="399955" y="4347575"/>
            <a:ext cx="1505356" cy="771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Viagens Tranquilas</a:t>
            </a:r>
          </a:p>
        </p:txBody>
      </p:sp>
      <p:sp>
        <p:nvSpPr>
          <p:cNvPr id="53" name="Google Shape;1434;p77">
            <a:extLst>
              <a:ext uri="{FF2B5EF4-FFF2-40B4-BE49-F238E27FC236}">
                <a16:creationId xmlns:a16="http://schemas.microsoft.com/office/drawing/2014/main" id="{02EBA407-0C7C-A3F2-3986-FAF1446FA595}"/>
              </a:ext>
            </a:extLst>
          </p:cNvPr>
          <p:cNvSpPr/>
          <p:nvPr/>
        </p:nvSpPr>
        <p:spPr>
          <a:xfrm>
            <a:off x="2071554" y="4347575"/>
            <a:ext cx="2973863" cy="771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Economia de Combustível através de rotas inteligentes</a:t>
            </a:r>
          </a:p>
        </p:txBody>
      </p:sp>
      <p:sp>
        <p:nvSpPr>
          <p:cNvPr id="64" name="CaixaDeTexto 63">
            <a:extLst>
              <a:ext uri="{FF2B5EF4-FFF2-40B4-BE49-F238E27FC236}">
                <a16:creationId xmlns:a16="http://schemas.microsoft.com/office/drawing/2014/main" id="{78FAA4B8-E2E2-C947-7208-D5B0B4852B5C}"/>
              </a:ext>
            </a:extLst>
          </p:cNvPr>
          <p:cNvSpPr txBox="1"/>
          <p:nvPr/>
        </p:nvSpPr>
        <p:spPr>
          <a:xfrm>
            <a:off x="345622" y="5176518"/>
            <a:ext cx="64987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Com certeza esses benefícios fazem toda diferença nas viagens!</a:t>
            </a:r>
          </a:p>
        </p:txBody>
      </p:sp>
      <p:grpSp>
        <p:nvGrpSpPr>
          <p:cNvPr id="66" name="Agrupar 65">
            <a:extLst>
              <a:ext uri="{FF2B5EF4-FFF2-40B4-BE49-F238E27FC236}">
                <a16:creationId xmlns:a16="http://schemas.microsoft.com/office/drawing/2014/main" id="{9001CE15-2518-F76F-5983-CD072B57E44F}"/>
              </a:ext>
            </a:extLst>
          </p:cNvPr>
          <p:cNvGrpSpPr/>
          <p:nvPr/>
        </p:nvGrpSpPr>
        <p:grpSpPr>
          <a:xfrm>
            <a:off x="436582" y="3440251"/>
            <a:ext cx="1432102" cy="768615"/>
            <a:chOff x="716725" y="3596555"/>
            <a:chExt cx="744915" cy="399799"/>
          </a:xfrm>
        </p:grpSpPr>
        <p:sp>
          <p:nvSpPr>
            <p:cNvPr id="36" name="Forma Livre: Forma 35">
              <a:extLst>
                <a:ext uri="{FF2B5EF4-FFF2-40B4-BE49-F238E27FC236}">
                  <a16:creationId xmlns:a16="http://schemas.microsoft.com/office/drawing/2014/main" id="{579D57B0-F59B-809D-4E6A-439CD04BB1B4}"/>
                </a:ext>
              </a:extLst>
            </p:cNvPr>
            <p:cNvSpPr/>
            <p:nvPr/>
          </p:nvSpPr>
          <p:spPr>
            <a:xfrm>
              <a:off x="716725" y="3596555"/>
              <a:ext cx="744915" cy="399799"/>
            </a:xfrm>
            <a:custGeom>
              <a:avLst/>
              <a:gdLst>
                <a:gd name="connsiteX0" fmla="*/ 0 w 744915"/>
                <a:gd name="connsiteY0" fmla="*/ 399799 h 399799"/>
                <a:gd name="connsiteX1" fmla="*/ 608994 w 744915"/>
                <a:gd name="connsiteY1" fmla="*/ 399799 h 399799"/>
                <a:gd name="connsiteX2" fmla="*/ 633559 w 744915"/>
                <a:gd name="connsiteY2" fmla="*/ 386340 h 399799"/>
                <a:gd name="connsiteX3" fmla="*/ 744916 w 744915"/>
                <a:gd name="connsiteY3" fmla="*/ 120531 h 399799"/>
                <a:gd name="connsiteX4" fmla="*/ 624384 w 744915"/>
                <a:gd name="connsiteY4" fmla="*/ 0 h 399799"/>
                <a:gd name="connsiteX5" fmla="*/ 503853 w 744915"/>
                <a:gd name="connsiteY5" fmla="*/ 120531 h 399799"/>
                <a:gd name="connsiteX6" fmla="*/ 608209 w 744915"/>
                <a:gd name="connsiteY6" fmla="*/ 375234 h 399799"/>
                <a:gd name="connsiteX7" fmla="*/ 625048 w 744915"/>
                <a:gd name="connsiteY7" fmla="*/ 188130 h 399799"/>
                <a:gd name="connsiteX8" fmla="*/ 557268 w 744915"/>
                <a:gd name="connsiteY8" fmla="*/ 120350 h 399799"/>
                <a:gd name="connsiteX9" fmla="*/ 625048 w 744915"/>
                <a:gd name="connsiteY9" fmla="*/ 52570 h 399799"/>
                <a:gd name="connsiteX10" fmla="*/ 692828 w 744915"/>
                <a:gd name="connsiteY10" fmla="*/ 120350 h 399799"/>
                <a:gd name="connsiteX11" fmla="*/ 625048 w 744915"/>
                <a:gd name="connsiteY11" fmla="*/ 188130 h 399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4915" h="399799">
                  <a:moveTo>
                    <a:pt x="0" y="399799"/>
                  </a:moveTo>
                  <a:lnTo>
                    <a:pt x="608994" y="399799"/>
                  </a:lnTo>
                  <a:cubicBezTo>
                    <a:pt x="618952" y="399799"/>
                    <a:pt x="628247" y="394790"/>
                    <a:pt x="633559" y="386340"/>
                  </a:cubicBezTo>
                  <a:cubicBezTo>
                    <a:pt x="661685" y="342159"/>
                    <a:pt x="744916" y="203099"/>
                    <a:pt x="744916" y="120531"/>
                  </a:cubicBezTo>
                  <a:cubicBezTo>
                    <a:pt x="744916" y="53958"/>
                    <a:pt x="690957" y="0"/>
                    <a:pt x="624384" y="0"/>
                  </a:cubicBezTo>
                  <a:cubicBezTo>
                    <a:pt x="557812" y="0"/>
                    <a:pt x="503853" y="53958"/>
                    <a:pt x="503853" y="120531"/>
                  </a:cubicBezTo>
                  <a:cubicBezTo>
                    <a:pt x="503853" y="198210"/>
                    <a:pt x="575315" y="322483"/>
                    <a:pt x="608209" y="375234"/>
                  </a:cubicBezTo>
                  <a:moveTo>
                    <a:pt x="625048" y="188130"/>
                  </a:moveTo>
                  <a:cubicBezTo>
                    <a:pt x="587628" y="188130"/>
                    <a:pt x="557268" y="157771"/>
                    <a:pt x="557268" y="120350"/>
                  </a:cubicBezTo>
                  <a:cubicBezTo>
                    <a:pt x="557268" y="82929"/>
                    <a:pt x="587628" y="52570"/>
                    <a:pt x="625048" y="52570"/>
                  </a:cubicBezTo>
                  <a:cubicBezTo>
                    <a:pt x="662469" y="52570"/>
                    <a:pt x="692828" y="82929"/>
                    <a:pt x="692828" y="120350"/>
                  </a:cubicBezTo>
                  <a:cubicBezTo>
                    <a:pt x="692828" y="157771"/>
                    <a:pt x="662469" y="188130"/>
                    <a:pt x="625048" y="188130"/>
                  </a:cubicBezTo>
                  <a:close/>
                </a:path>
              </a:pathLst>
            </a:custGeom>
            <a:noFill/>
            <a:ln w="22225" cap="rnd">
              <a:solidFill>
                <a:srgbClr val="C00000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44" name="Forma Livre: Forma 43">
              <a:extLst>
                <a:ext uri="{FF2B5EF4-FFF2-40B4-BE49-F238E27FC236}">
                  <a16:creationId xmlns:a16="http://schemas.microsoft.com/office/drawing/2014/main" id="{739811BD-3ABB-8AE9-13D8-8F8ADF26B0C6}"/>
                </a:ext>
              </a:extLst>
            </p:cNvPr>
            <p:cNvSpPr/>
            <p:nvPr/>
          </p:nvSpPr>
          <p:spPr>
            <a:xfrm>
              <a:off x="809855" y="3723303"/>
              <a:ext cx="362559" cy="194467"/>
            </a:xfrm>
            <a:custGeom>
              <a:avLst/>
              <a:gdLst>
                <a:gd name="connsiteX0" fmla="*/ 249754 w 362559"/>
                <a:gd name="connsiteY0" fmla="*/ 12071 h 194467"/>
                <a:gd name="connsiteX1" fmla="*/ 264662 w 362559"/>
                <a:gd name="connsiteY1" fmla="*/ 29816 h 194467"/>
                <a:gd name="connsiteX2" fmla="*/ 264782 w 362559"/>
                <a:gd name="connsiteY2" fmla="*/ 30178 h 194467"/>
                <a:gd name="connsiteX3" fmla="*/ 264903 w 362559"/>
                <a:gd name="connsiteY3" fmla="*/ 30540 h 194467"/>
                <a:gd name="connsiteX4" fmla="*/ 265024 w 362559"/>
                <a:gd name="connsiteY4" fmla="*/ 30902 h 194467"/>
                <a:gd name="connsiteX5" fmla="*/ 284519 w 362559"/>
                <a:gd name="connsiteY5" fmla="*/ 80998 h 194467"/>
                <a:gd name="connsiteX6" fmla="*/ 286812 w 362559"/>
                <a:gd name="connsiteY6" fmla="*/ 86913 h 194467"/>
                <a:gd name="connsiteX7" fmla="*/ 292969 w 362559"/>
                <a:gd name="connsiteY7" fmla="*/ 88361 h 194467"/>
                <a:gd name="connsiteX8" fmla="*/ 332925 w 362559"/>
                <a:gd name="connsiteY8" fmla="*/ 97898 h 194467"/>
                <a:gd name="connsiteX9" fmla="*/ 350428 w 362559"/>
                <a:gd name="connsiteY9" fmla="*/ 112745 h 194467"/>
                <a:gd name="connsiteX10" fmla="*/ 350428 w 362559"/>
                <a:gd name="connsiteY10" fmla="*/ 168032 h 194467"/>
                <a:gd name="connsiteX11" fmla="*/ 336003 w 362559"/>
                <a:gd name="connsiteY11" fmla="*/ 182457 h 194467"/>
                <a:gd name="connsiteX12" fmla="*/ 330209 w 362559"/>
                <a:gd name="connsiteY12" fmla="*/ 182457 h 194467"/>
                <a:gd name="connsiteX13" fmla="*/ 274258 w 362559"/>
                <a:gd name="connsiteY13" fmla="*/ 135922 h 194467"/>
                <a:gd name="connsiteX14" fmla="*/ 218308 w 362559"/>
                <a:gd name="connsiteY14" fmla="*/ 182457 h 194467"/>
                <a:gd name="connsiteX15" fmla="*/ 145398 w 362559"/>
                <a:gd name="connsiteY15" fmla="*/ 182457 h 194467"/>
                <a:gd name="connsiteX16" fmla="*/ 89448 w 362559"/>
                <a:gd name="connsiteY16" fmla="*/ 135922 h 194467"/>
                <a:gd name="connsiteX17" fmla="*/ 33498 w 362559"/>
                <a:gd name="connsiteY17" fmla="*/ 182457 h 194467"/>
                <a:gd name="connsiteX18" fmla="*/ 26557 w 362559"/>
                <a:gd name="connsiteY18" fmla="*/ 182457 h 194467"/>
                <a:gd name="connsiteX19" fmla="*/ 12132 w 362559"/>
                <a:gd name="connsiteY19" fmla="*/ 168032 h 194467"/>
                <a:gd name="connsiteX20" fmla="*/ 12132 w 362559"/>
                <a:gd name="connsiteY20" fmla="*/ 26557 h 194467"/>
                <a:gd name="connsiteX21" fmla="*/ 26557 w 362559"/>
                <a:gd name="connsiteY21" fmla="*/ 12132 h 194467"/>
                <a:gd name="connsiteX22" fmla="*/ 249754 w 362559"/>
                <a:gd name="connsiteY22" fmla="*/ 12132 h 194467"/>
                <a:gd name="connsiteX23" fmla="*/ 249754 w 362559"/>
                <a:gd name="connsiteY23" fmla="*/ 0 h 194467"/>
                <a:gd name="connsiteX24" fmla="*/ 26496 w 362559"/>
                <a:gd name="connsiteY24" fmla="*/ 0 h 194467"/>
                <a:gd name="connsiteX25" fmla="*/ 0 w 362559"/>
                <a:gd name="connsiteY25" fmla="*/ 26496 h 194467"/>
                <a:gd name="connsiteX26" fmla="*/ 0 w 362559"/>
                <a:gd name="connsiteY26" fmla="*/ 167971 h 194467"/>
                <a:gd name="connsiteX27" fmla="*/ 26496 w 362559"/>
                <a:gd name="connsiteY27" fmla="*/ 194468 h 194467"/>
                <a:gd name="connsiteX28" fmla="*/ 44603 w 362559"/>
                <a:gd name="connsiteY28" fmla="*/ 194468 h 194467"/>
                <a:gd name="connsiteX29" fmla="*/ 44543 w 362559"/>
                <a:gd name="connsiteY29" fmla="*/ 192778 h 194467"/>
                <a:gd name="connsiteX30" fmla="*/ 89387 w 362559"/>
                <a:gd name="connsiteY30" fmla="*/ 147933 h 194467"/>
                <a:gd name="connsiteX31" fmla="*/ 134232 w 362559"/>
                <a:gd name="connsiteY31" fmla="*/ 192778 h 194467"/>
                <a:gd name="connsiteX32" fmla="*/ 134172 w 362559"/>
                <a:gd name="connsiteY32" fmla="*/ 194468 h 194467"/>
                <a:gd name="connsiteX33" fmla="*/ 229474 w 362559"/>
                <a:gd name="connsiteY33" fmla="*/ 194468 h 194467"/>
                <a:gd name="connsiteX34" fmla="*/ 229414 w 362559"/>
                <a:gd name="connsiteY34" fmla="*/ 192778 h 194467"/>
                <a:gd name="connsiteX35" fmla="*/ 274258 w 362559"/>
                <a:gd name="connsiteY35" fmla="*/ 147933 h 194467"/>
                <a:gd name="connsiteX36" fmla="*/ 319103 w 362559"/>
                <a:gd name="connsiteY36" fmla="*/ 192778 h 194467"/>
                <a:gd name="connsiteX37" fmla="*/ 319043 w 362559"/>
                <a:gd name="connsiteY37" fmla="*/ 194468 h 194467"/>
                <a:gd name="connsiteX38" fmla="*/ 336063 w 362559"/>
                <a:gd name="connsiteY38" fmla="*/ 194468 h 194467"/>
                <a:gd name="connsiteX39" fmla="*/ 362559 w 362559"/>
                <a:gd name="connsiteY39" fmla="*/ 167971 h 194467"/>
                <a:gd name="connsiteX40" fmla="*/ 362559 w 362559"/>
                <a:gd name="connsiteY40" fmla="*/ 112685 h 194467"/>
                <a:gd name="connsiteX41" fmla="*/ 336063 w 362559"/>
                <a:gd name="connsiteY41" fmla="*/ 86189 h 194467"/>
                <a:gd name="connsiteX42" fmla="*/ 295866 w 362559"/>
                <a:gd name="connsiteY42" fmla="*/ 76592 h 194467"/>
                <a:gd name="connsiteX43" fmla="*/ 276371 w 362559"/>
                <a:gd name="connsiteY43" fmla="*/ 26496 h 194467"/>
                <a:gd name="connsiteX44" fmla="*/ 249814 w 362559"/>
                <a:gd name="connsiteY44" fmla="*/ 0 h 194467"/>
                <a:gd name="connsiteX45" fmla="*/ 249814 w 362559"/>
                <a:gd name="connsiteY45" fmla="*/ 0 h 19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362559" h="194467">
                  <a:moveTo>
                    <a:pt x="249754" y="12071"/>
                  </a:moveTo>
                  <a:cubicBezTo>
                    <a:pt x="258264" y="12071"/>
                    <a:pt x="259471" y="13580"/>
                    <a:pt x="264662" y="29816"/>
                  </a:cubicBezTo>
                  <a:lnTo>
                    <a:pt x="264782" y="30178"/>
                  </a:lnTo>
                  <a:lnTo>
                    <a:pt x="264903" y="30540"/>
                  </a:lnTo>
                  <a:lnTo>
                    <a:pt x="265024" y="30902"/>
                  </a:lnTo>
                  <a:lnTo>
                    <a:pt x="284519" y="80998"/>
                  </a:lnTo>
                  <a:lnTo>
                    <a:pt x="286812" y="86913"/>
                  </a:lnTo>
                  <a:lnTo>
                    <a:pt x="292969" y="88361"/>
                  </a:lnTo>
                  <a:lnTo>
                    <a:pt x="332925" y="97898"/>
                  </a:lnTo>
                  <a:cubicBezTo>
                    <a:pt x="340952" y="100191"/>
                    <a:pt x="350428" y="104597"/>
                    <a:pt x="350428" y="112745"/>
                  </a:cubicBezTo>
                  <a:lnTo>
                    <a:pt x="350428" y="168032"/>
                  </a:lnTo>
                  <a:cubicBezTo>
                    <a:pt x="350428" y="175999"/>
                    <a:pt x="343970" y="182457"/>
                    <a:pt x="336003" y="182457"/>
                  </a:cubicBezTo>
                  <a:lnTo>
                    <a:pt x="330209" y="182457"/>
                  </a:lnTo>
                  <a:cubicBezTo>
                    <a:pt x="325320" y="156021"/>
                    <a:pt x="302083" y="135922"/>
                    <a:pt x="274258" y="135922"/>
                  </a:cubicBezTo>
                  <a:cubicBezTo>
                    <a:pt x="246434" y="135922"/>
                    <a:pt x="223197" y="156021"/>
                    <a:pt x="218308" y="182457"/>
                  </a:cubicBezTo>
                  <a:lnTo>
                    <a:pt x="145398" y="182457"/>
                  </a:lnTo>
                  <a:cubicBezTo>
                    <a:pt x="140509" y="156021"/>
                    <a:pt x="117272" y="135922"/>
                    <a:pt x="89448" y="135922"/>
                  </a:cubicBezTo>
                  <a:cubicBezTo>
                    <a:pt x="61624" y="135922"/>
                    <a:pt x="38387" y="156021"/>
                    <a:pt x="33498" y="182457"/>
                  </a:cubicBezTo>
                  <a:lnTo>
                    <a:pt x="26557" y="182457"/>
                  </a:lnTo>
                  <a:cubicBezTo>
                    <a:pt x="18590" y="182457"/>
                    <a:pt x="12132" y="175999"/>
                    <a:pt x="12132" y="168032"/>
                  </a:cubicBezTo>
                  <a:lnTo>
                    <a:pt x="12132" y="26557"/>
                  </a:lnTo>
                  <a:cubicBezTo>
                    <a:pt x="12132" y="18590"/>
                    <a:pt x="18590" y="12132"/>
                    <a:pt x="26557" y="12132"/>
                  </a:cubicBezTo>
                  <a:lnTo>
                    <a:pt x="249754" y="12132"/>
                  </a:lnTo>
                  <a:moveTo>
                    <a:pt x="249754" y="0"/>
                  </a:moveTo>
                  <a:lnTo>
                    <a:pt x="26496" y="0"/>
                  </a:lnTo>
                  <a:cubicBezTo>
                    <a:pt x="11830" y="0"/>
                    <a:pt x="0" y="11890"/>
                    <a:pt x="0" y="26496"/>
                  </a:cubicBezTo>
                  <a:lnTo>
                    <a:pt x="0" y="167971"/>
                  </a:lnTo>
                  <a:cubicBezTo>
                    <a:pt x="0" y="182638"/>
                    <a:pt x="11890" y="194468"/>
                    <a:pt x="26496" y="194468"/>
                  </a:cubicBezTo>
                  <a:lnTo>
                    <a:pt x="44603" y="194468"/>
                  </a:lnTo>
                  <a:cubicBezTo>
                    <a:pt x="44603" y="193924"/>
                    <a:pt x="44543" y="193381"/>
                    <a:pt x="44543" y="192778"/>
                  </a:cubicBezTo>
                  <a:cubicBezTo>
                    <a:pt x="44543" y="168092"/>
                    <a:pt x="64641" y="147933"/>
                    <a:pt x="89387" y="147933"/>
                  </a:cubicBezTo>
                  <a:cubicBezTo>
                    <a:pt x="114134" y="147933"/>
                    <a:pt x="134232" y="168032"/>
                    <a:pt x="134232" y="192778"/>
                  </a:cubicBezTo>
                  <a:cubicBezTo>
                    <a:pt x="134232" y="193321"/>
                    <a:pt x="134172" y="193864"/>
                    <a:pt x="134172" y="194468"/>
                  </a:cubicBezTo>
                  <a:lnTo>
                    <a:pt x="229474" y="194468"/>
                  </a:lnTo>
                  <a:cubicBezTo>
                    <a:pt x="229474" y="193924"/>
                    <a:pt x="229414" y="193381"/>
                    <a:pt x="229414" y="192778"/>
                  </a:cubicBezTo>
                  <a:cubicBezTo>
                    <a:pt x="229414" y="168092"/>
                    <a:pt x="249512" y="147933"/>
                    <a:pt x="274258" y="147933"/>
                  </a:cubicBezTo>
                  <a:cubicBezTo>
                    <a:pt x="299004" y="147933"/>
                    <a:pt x="319103" y="168032"/>
                    <a:pt x="319103" y="192778"/>
                  </a:cubicBezTo>
                  <a:cubicBezTo>
                    <a:pt x="319103" y="193321"/>
                    <a:pt x="319043" y="193864"/>
                    <a:pt x="319043" y="194468"/>
                  </a:cubicBezTo>
                  <a:lnTo>
                    <a:pt x="336063" y="194468"/>
                  </a:lnTo>
                  <a:cubicBezTo>
                    <a:pt x="350730" y="194468"/>
                    <a:pt x="362559" y="182577"/>
                    <a:pt x="362559" y="167971"/>
                  </a:cubicBezTo>
                  <a:lnTo>
                    <a:pt x="362559" y="112685"/>
                  </a:lnTo>
                  <a:cubicBezTo>
                    <a:pt x="362559" y="98018"/>
                    <a:pt x="349764" y="89991"/>
                    <a:pt x="336063" y="86189"/>
                  </a:cubicBezTo>
                  <a:lnTo>
                    <a:pt x="295866" y="76592"/>
                  </a:lnTo>
                  <a:lnTo>
                    <a:pt x="276371" y="26496"/>
                  </a:lnTo>
                  <a:cubicBezTo>
                    <a:pt x="271482" y="11226"/>
                    <a:pt x="268102" y="0"/>
                    <a:pt x="249814" y="0"/>
                  </a:cubicBezTo>
                  <a:lnTo>
                    <a:pt x="249814" y="0"/>
                  </a:lnTo>
                  <a:close/>
                </a:path>
              </a:pathLst>
            </a:custGeom>
            <a:solidFill>
              <a:srgbClr val="C00000"/>
            </a:solidFill>
            <a:ln w="60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46" name="Forma Livre: Forma 45">
              <a:extLst>
                <a:ext uri="{FF2B5EF4-FFF2-40B4-BE49-F238E27FC236}">
                  <a16:creationId xmlns:a16="http://schemas.microsoft.com/office/drawing/2014/main" id="{F532C59B-C353-C0FE-4C78-6851DCEBE5A7}"/>
                </a:ext>
              </a:extLst>
            </p:cNvPr>
            <p:cNvSpPr/>
            <p:nvPr/>
          </p:nvSpPr>
          <p:spPr>
            <a:xfrm>
              <a:off x="863270" y="3880169"/>
              <a:ext cx="71944" cy="72004"/>
            </a:xfrm>
            <a:custGeom>
              <a:avLst/>
              <a:gdLst>
                <a:gd name="connsiteX0" fmla="*/ 35972 w 71944"/>
                <a:gd name="connsiteY0" fmla="*/ 12071 h 72004"/>
                <a:gd name="connsiteX1" fmla="*/ 59873 w 71944"/>
                <a:gd name="connsiteY1" fmla="*/ 35912 h 72004"/>
                <a:gd name="connsiteX2" fmla="*/ 59873 w 71944"/>
                <a:gd name="connsiteY2" fmla="*/ 36274 h 72004"/>
                <a:gd name="connsiteX3" fmla="*/ 59813 w 71944"/>
                <a:gd name="connsiteY3" fmla="*/ 37119 h 72004"/>
                <a:gd name="connsiteX4" fmla="*/ 35972 w 71944"/>
                <a:gd name="connsiteY4" fmla="*/ 59934 h 72004"/>
                <a:gd name="connsiteX5" fmla="*/ 12132 w 71944"/>
                <a:gd name="connsiteY5" fmla="*/ 37240 h 72004"/>
                <a:gd name="connsiteX6" fmla="*/ 12132 w 71944"/>
                <a:gd name="connsiteY6" fmla="*/ 36214 h 72004"/>
                <a:gd name="connsiteX7" fmla="*/ 12071 w 71944"/>
                <a:gd name="connsiteY7" fmla="*/ 35972 h 72004"/>
                <a:gd name="connsiteX8" fmla="*/ 35972 w 71944"/>
                <a:gd name="connsiteY8" fmla="*/ 12071 h 72004"/>
                <a:gd name="connsiteX9" fmla="*/ 35972 w 71944"/>
                <a:gd name="connsiteY9" fmla="*/ 0 h 72004"/>
                <a:gd name="connsiteX10" fmla="*/ 0 w 71944"/>
                <a:gd name="connsiteY10" fmla="*/ 35972 h 72004"/>
                <a:gd name="connsiteX11" fmla="*/ 60 w 71944"/>
                <a:gd name="connsiteY11" fmla="*/ 37662 h 72004"/>
                <a:gd name="connsiteX12" fmla="*/ 35972 w 71944"/>
                <a:gd name="connsiteY12" fmla="*/ 72005 h 72004"/>
                <a:gd name="connsiteX13" fmla="*/ 71884 w 71944"/>
                <a:gd name="connsiteY13" fmla="*/ 37662 h 72004"/>
                <a:gd name="connsiteX14" fmla="*/ 71945 w 71944"/>
                <a:gd name="connsiteY14" fmla="*/ 35972 h 72004"/>
                <a:gd name="connsiteX15" fmla="*/ 35972 w 71944"/>
                <a:gd name="connsiteY15" fmla="*/ 0 h 72004"/>
                <a:gd name="connsiteX16" fmla="*/ 35972 w 71944"/>
                <a:gd name="connsiteY16" fmla="*/ 0 h 72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1944" h="72004">
                  <a:moveTo>
                    <a:pt x="35972" y="12071"/>
                  </a:moveTo>
                  <a:cubicBezTo>
                    <a:pt x="49190" y="12071"/>
                    <a:pt x="59873" y="22815"/>
                    <a:pt x="59873" y="35912"/>
                  </a:cubicBezTo>
                  <a:lnTo>
                    <a:pt x="59873" y="36274"/>
                  </a:lnTo>
                  <a:cubicBezTo>
                    <a:pt x="59873" y="36274"/>
                    <a:pt x="59813" y="37119"/>
                    <a:pt x="59813" y="37119"/>
                  </a:cubicBezTo>
                  <a:cubicBezTo>
                    <a:pt x="59209" y="49915"/>
                    <a:pt x="48768" y="59934"/>
                    <a:pt x="35972" y="59934"/>
                  </a:cubicBezTo>
                  <a:cubicBezTo>
                    <a:pt x="23177" y="59934"/>
                    <a:pt x="12735" y="49915"/>
                    <a:pt x="12132" y="37240"/>
                  </a:cubicBezTo>
                  <a:lnTo>
                    <a:pt x="12132" y="36214"/>
                  </a:lnTo>
                  <a:cubicBezTo>
                    <a:pt x="12132" y="36214"/>
                    <a:pt x="12071" y="35972"/>
                    <a:pt x="12071" y="35972"/>
                  </a:cubicBezTo>
                  <a:cubicBezTo>
                    <a:pt x="12071" y="22815"/>
                    <a:pt x="22815" y="12071"/>
                    <a:pt x="35972" y="12071"/>
                  </a:cubicBezTo>
                  <a:moveTo>
                    <a:pt x="35972" y="0"/>
                  </a:moveTo>
                  <a:cubicBezTo>
                    <a:pt x="16115" y="0"/>
                    <a:pt x="0" y="16115"/>
                    <a:pt x="0" y="35972"/>
                  </a:cubicBezTo>
                  <a:cubicBezTo>
                    <a:pt x="0" y="36515"/>
                    <a:pt x="0" y="37059"/>
                    <a:pt x="60" y="37662"/>
                  </a:cubicBezTo>
                  <a:cubicBezTo>
                    <a:pt x="966" y="56735"/>
                    <a:pt x="16658" y="72005"/>
                    <a:pt x="35972" y="72005"/>
                  </a:cubicBezTo>
                  <a:cubicBezTo>
                    <a:pt x="55286" y="72005"/>
                    <a:pt x="70979" y="56735"/>
                    <a:pt x="71884" y="37662"/>
                  </a:cubicBezTo>
                  <a:cubicBezTo>
                    <a:pt x="71884" y="37119"/>
                    <a:pt x="71945" y="36576"/>
                    <a:pt x="71945" y="35972"/>
                  </a:cubicBezTo>
                  <a:cubicBezTo>
                    <a:pt x="71945" y="16115"/>
                    <a:pt x="55769" y="0"/>
                    <a:pt x="35972" y="0"/>
                  </a:cubicBezTo>
                  <a:lnTo>
                    <a:pt x="35972" y="0"/>
                  </a:lnTo>
                  <a:close/>
                </a:path>
              </a:pathLst>
            </a:custGeom>
            <a:solidFill>
              <a:srgbClr val="C00000"/>
            </a:solidFill>
            <a:ln w="60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65" name="Forma Livre: Forma 64">
              <a:extLst>
                <a:ext uri="{FF2B5EF4-FFF2-40B4-BE49-F238E27FC236}">
                  <a16:creationId xmlns:a16="http://schemas.microsoft.com/office/drawing/2014/main" id="{EE787B36-A128-67FA-CAC7-FC382D0D5A8B}"/>
                </a:ext>
              </a:extLst>
            </p:cNvPr>
            <p:cNvSpPr/>
            <p:nvPr/>
          </p:nvSpPr>
          <p:spPr>
            <a:xfrm>
              <a:off x="1048020" y="3880169"/>
              <a:ext cx="71944" cy="72004"/>
            </a:xfrm>
            <a:custGeom>
              <a:avLst/>
              <a:gdLst>
                <a:gd name="connsiteX0" fmla="*/ 35972 w 71944"/>
                <a:gd name="connsiteY0" fmla="*/ 12071 h 72004"/>
                <a:gd name="connsiteX1" fmla="*/ 59873 w 71944"/>
                <a:gd name="connsiteY1" fmla="*/ 35912 h 72004"/>
                <a:gd name="connsiteX2" fmla="*/ 59873 w 71944"/>
                <a:gd name="connsiteY2" fmla="*/ 36334 h 72004"/>
                <a:gd name="connsiteX3" fmla="*/ 59813 w 71944"/>
                <a:gd name="connsiteY3" fmla="*/ 37059 h 72004"/>
                <a:gd name="connsiteX4" fmla="*/ 35972 w 71944"/>
                <a:gd name="connsiteY4" fmla="*/ 59873 h 72004"/>
                <a:gd name="connsiteX5" fmla="*/ 12132 w 71944"/>
                <a:gd name="connsiteY5" fmla="*/ 37119 h 72004"/>
                <a:gd name="connsiteX6" fmla="*/ 12132 w 71944"/>
                <a:gd name="connsiteY6" fmla="*/ 36153 h 72004"/>
                <a:gd name="connsiteX7" fmla="*/ 12071 w 71944"/>
                <a:gd name="connsiteY7" fmla="*/ 35972 h 72004"/>
                <a:gd name="connsiteX8" fmla="*/ 35972 w 71944"/>
                <a:gd name="connsiteY8" fmla="*/ 12071 h 72004"/>
                <a:gd name="connsiteX9" fmla="*/ 35972 w 71944"/>
                <a:gd name="connsiteY9" fmla="*/ 0 h 72004"/>
                <a:gd name="connsiteX10" fmla="*/ 0 w 71944"/>
                <a:gd name="connsiteY10" fmla="*/ 35972 h 72004"/>
                <a:gd name="connsiteX11" fmla="*/ 60 w 71944"/>
                <a:gd name="connsiteY11" fmla="*/ 37662 h 72004"/>
                <a:gd name="connsiteX12" fmla="*/ 35972 w 71944"/>
                <a:gd name="connsiteY12" fmla="*/ 72005 h 72004"/>
                <a:gd name="connsiteX13" fmla="*/ 71884 w 71944"/>
                <a:gd name="connsiteY13" fmla="*/ 37662 h 72004"/>
                <a:gd name="connsiteX14" fmla="*/ 71945 w 71944"/>
                <a:gd name="connsiteY14" fmla="*/ 35972 h 72004"/>
                <a:gd name="connsiteX15" fmla="*/ 35972 w 71944"/>
                <a:gd name="connsiteY15" fmla="*/ 0 h 72004"/>
                <a:gd name="connsiteX16" fmla="*/ 35972 w 71944"/>
                <a:gd name="connsiteY16" fmla="*/ 0 h 72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1944" h="72004">
                  <a:moveTo>
                    <a:pt x="35972" y="12071"/>
                  </a:moveTo>
                  <a:cubicBezTo>
                    <a:pt x="49130" y="12071"/>
                    <a:pt x="59873" y="22815"/>
                    <a:pt x="59873" y="35912"/>
                  </a:cubicBezTo>
                  <a:lnTo>
                    <a:pt x="59873" y="36334"/>
                  </a:lnTo>
                  <a:cubicBezTo>
                    <a:pt x="59873" y="36334"/>
                    <a:pt x="59813" y="37059"/>
                    <a:pt x="59813" y="37059"/>
                  </a:cubicBezTo>
                  <a:cubicBezTo>
                    <a:pt x="59209" y="49854"/>
                    <a:pt x="48768" y="59873"/>
                    <a:pt x="35972" y="59873"/>
                  </a:cubicBezTo>
                  <a:cubicBezTo>
                    <a:pt x="23177" y="59873"/>
                    <a:pt x="12735" y="49854"/>
                    <a:pt x="12132" y="37119"/>
                  </a:cubicBezTo>
                  <a:lnTo>
                    <a:pt x="12132" y="36153"/>
                  </a:lnTo>
                  <a:cubicBezTo>
                    <a:pt x="12132" y="36153"/>
                    <a:pt x="12071" y="35972"/>
                    <a:pt x="12071" y="35972"/>
                  </a:cubicBezTo>
                  <a:cubicBezTo>
                    <a:pt x="12071" y="22815"/>
                    <a:pt x="22815" y="12071"/>
                    <a:pt x="35972" y="12071"/>
                  </a:cubicBezTo>
                  <a:moveTo>
                    <a:pt x="35972" y="0"/>
                  </a:moveTo>
                  <a:cubicBezTo>
                    <a:pt x="16115" y="0"/>
                    <a:pt x="0" y="16115"/>
                    <a:pt x="0" y="35972"/>
                  </a:cubicBezTo>
                  <a:cubicBezTo>
                    <a:pt x="0" y="36515"/>
                    <a:pt x="60" y="37059"/>
                    <a:pt x="60" y="37662"/>
                  </a:cubicBezTo>
                  <a:cubicBezTo>
                    <a:pt x="966" y="56735"/>
                    <a:pt x="16658" y="72005"/>
                    <a:pt x="35972" y="72005"/>
                  </a:cubicBezTo>
                  <a:cubicBezTo>
                    <a:pt x="55286" y="72005"/>
                    <a:pt x="70979" y="56735"/>
                    <a:pt x="71884" y="37662"/>
                  </a:cubicBezTo>
                  <a:cubicBezTo>
                    <a:pt x="71884" y="37119"/>
                    <a:pt x="71945" y="36576"/>
                    <a:pt x="71945" y="35972"/>
                  </a:cubicBezTo>
                  <a:cubicBezTo>
                    <a:pt x="71945" y="16115"/>
                    <a:pt x="55769" y="0"/>
                    <a:pt x="35972" y="0"/>
                  </a:cubicBezTo>
                  <a:lnTo>
                    <a:pt x="35972" y="0"/>
                  </a:lnTo>
                  <a:close/>
                </a:path>
              </a:pathLst>
            </a:custGeom>
            <a:solidFill>
              <a:srgbClr val="C00000"/>
            </a:solidFill>
            <a:ln w="60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pic>
        <p:nvPicPr>
          <p:cNvPr id="78" name="Gráfico 77">
            <a:extLst>
              <a:ext uri="{FF2B5EF4-FFF2-40B4-BE49-F238E27FC236}">
                <a16:creationId xmlns:a16="http://schemas.microsoft.com/office/drawing/2014/main" id="{5E036667-66BD-C1C7-B251-0D3989D375A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75860" y="3473008"/>
            <a:ext cx="765251" cy="747245"/>
          </a:xfrm>
          <a:prstGeom prst="rect">
            <a:avLst/>
          </a:prstGeom>
        </p:spPr>
      </p:pic>
      <p:sp>
        <p:nvSpPr>
          <p:cNvPr id="67" name="Google Shape;1434;p77">
            <a:extLst>
              <a:ext uri="{FF2B5EF4-FFF2-40B4-BE49-F238E27FC236}">
                <a16:creationId xmlns:a16="http://schemas.microsoft.com/office/drawing/2014/main" id="{D535986B-23D6-7F70-DB19-98C7037C4D50}"/>
              </a:ext>
            </a:extLst>
          </p:cNvPr>
          <p:cNvSpPr/>
          <p:nvPr/>
        </p:nvSpPr>
        <p:spPr>
          <a:xfrm>
            <a:off x="5211660" y="4347575"/>
            <a:ext cx="1469699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Segurança</a:t>
            </a:r>
          </a:p>
        </p:txBody>
      </p:sp>
      <p:pic>
        <p:nvPicPr>
          <p:cNvPr id="68" name="Gráfico 67">
            <a:extLst>
              <a:ext uri="{FF2B5EF4-FFF2-40B4-BE49-F238E27FC236}">
                <a16:creationId xmlns:a16="http://schemas.microsoft.com/office/drawing/2014/main" id="{E6F2B6B6-8C17-BF54-427A-23F97B9A43C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563883" y="3401829"/>
            <a:ext cx="765251" cy="889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304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1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6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5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5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5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800"/>
                            </p:stCondLst>
                            <p:childTnLst>
                              <p:par>
                                <p:cTn id="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3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350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65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uild="allAtOnce"/>
      <p:bldP spid="32" grpId="0"/>
      <p:bldP spid="33" grpId="0"/>
      <p:bldP spid="43" grpId="0" build="allAtOnce"/>
      <p:bldP spid="53" grpId="0" build="allAtOnce"/>
      <p:bldP spid="64" grpId="0"/>
      <p:bldP spid="67" grpId="0" build="allAtOnce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A57466-02CC-2895-DE0E-565024FBCB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DD97441F-5B21-1A7F-18CD-3F64F76EE8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00" b="2400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ECBE3A9D-9464-DCA7-A62D-1F6DC7F44632}"/>
              </a:ext>
            </a:extLst>
          </p:cNvPr>
          <p:cNvSpPr/>
          <p:nvPr/>
        </p:nvSpPr>
        <p:spPr>
          <a:xfrm flipH="1">
            <a:off x="-2" y="0"/>
            <a:ext cx="10945883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78EACCA5-EDF0-55E6-4421-1EDD7892277E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DFBEB363-0197-B2B9-A863-6FD779A5BF0E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80114DC3-0B72-B90A-5C03-29C364E9778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E943F720-5478-5A75-C139-3E3DE679B294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868733F2-FC95-66C6-5E2D-688E6C83BA2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C24A63E5-DE97-B0A0-C51A-6B6DD5ECB746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76A52B85-8500-F088-B94F-7FBF6055C7C6}"/>
              </a:ext>
            </a:extLst>
          </p:cNvPr>
          <p:cNvSpPr txBox="1"/>
          <p:nvPr/>
        </p:nvSpPr>
        <p:spPr>
          <a:xfrm>
            <a:off x="1689495" y="1080360"/>
            <a:ext cx="47208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de Logística e Frotas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D9E112C3-8BE6-9CFF-3B99-DCF82AE9502A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C8A046CC-9712-7C69-F582-24D644D62251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19" name="Agrupar 18">
                <a:extLst>
                  <a:ext uri="{FF2B5EF4-FFF2-40B4-BE49-F238E27FC236}">
                    <a16:creationId xmlns:a16="http://schemas.microsoft.com/office/drawing/2014/main" id="{F98EA72E-4BDC-6254-481B-CBB3A58A06AF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31" name="Group 34">
                  <a:extLst>
                    <a:ext uri="{FF2B5EF4-FFF2-40B4-BE49-F238E27FC236}">
                      <a16:creationId xmlns:a16="http://schemas.microsoft.com/office/drawing/2014/main" id="{D6378DD4-9C44-D9C5-0649-8C3771EAA8F3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38" name="Elipse 37">
                    <a:extLst>
                      <a:ext uri="{FF2B5EF4-FFF2-40B4-BE49-F238E27FC236}">
                        <a16:creationId xmlns:a16="http://schemas.microsoft.com/office/drawing/2014/main" id="{79C277EF-4D2A-1DF8-DE8C-7C7D1C5D1024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39" name="Elipse 38">
                    <a:extLst>
                      <a:ext uri="{FF2B5EF4-FFF2-40B4-BE49-F238E27FC236}">
                        <a16:creationId xmlns:a16="http://schemas.microsoft.com/office/drawing/2014/main" id="{DF44C15E-4458-C515-CC4F-655701726014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33" name="Gráfico 26">
                  <a:extLst>
                    <a:ext uri="{FF2B5EF4-FFF2-40B4-BE49-F238E27FC236}">
                      <a16:creationId xmlns:a16="http://schemas.microsoft.com/office/drawing/2014/main" id="{6318F79A-4384-F7D9-20CC-2C7506189890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35" name="Forma Livre: Forma 34">
                    <a:extLst>
                      <a:ext uri="{FF2B5EF4-FFF2-40B4-BE49-F238E27FC236}">
                        <a16:creationId xmlns:a16="http://schemas.microsoft.com/office/drawing/2014/main" id="{BABFFC93-4AD2-E5E9-43EA-4DDB6977236D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7" name="Forma Livre: Forma 36">
                    <a:extLst>
                      <a:ext uri="{FF2B5EF4-FFF2-40B4-BE49-F238E27FC236}">
                        <a16:creationId xmlns:a16="http://schemas.microsoft.com/office/drawing/2014/main" id="{3EBF47BA-DB80-D2D7-EBCB-C9706FF2AADC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24" name="Agrupar 23">
                <a:extLst>
                  <a:ext uri="{FF2B5EF4-FFF2-40B4-BE49-F238E27FC236}">
                    <a16:creationId xmlns:a16="http://schemas.microsoft.com/office/drawing/2014/main" id="{0C299199-31D4-E885-66C2-8DF2E12291D4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C539A0EC-571B-75B6-0D00-2A879CCD851F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03CFBFBF-5EAA-0274-987D-694B4FA83D4B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8" name="Gráfico 17" descr="Edifício estrutura de tópicos">
              <a:extLst>
                <a:ext uri="{FF2B5EF4-FFF2-40B4-BE49-F238E27FC236}">
                  <a16:creationId xmlns:a16="http://schemas.microsoft.com/office/drawing/2014/main" id="{F56108BF-70F0-1449-70A1-F91A05FCFAC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0A3CAAEE-7DC2-01FE-E004-D703102EEC60}"/>
              </a:ext>
            </a:extLst>
          </p:cNvPr>
          <p:cNvSpPr txBox="1"/>
          <p:nvPr/>
        </p:nvSpPr>
        <p:spPr>
          <a:xfrm>
            <a:off x="345622" y="2478899"/>
            <a:ext cx="6335835" cy="35343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clientes que oferecem </a:t>
            </a: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soluções de segurança para transportadoras ou frotas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, a tecnologia M2M permite a essas empresas ofertar aos seus clientes: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Proteção veicular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frotas de todos os portes;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Monitoramento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em tempo real 24/7;​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Otimização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</a:t>
            </a: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inteligente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de rotas;​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Prevenção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de desvios não autorizados;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Gestão de comportamento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dos condutores;​ 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Alerta automático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excesso de velocidade;​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Detecção de tráfego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em tempo real;​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Comunicação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veículo-infraestrutura via 5G;​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Alertas automáticos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manutenção preventiva.</a:t>
            </a:r>
          </a:p>
        </p:txBody>
      </p:sp>
    </p:spTree>
    <p:extLst>
      <p:ext uri="{BB962C8B-B14F-4D97-AF65-F5344CB8AC3E}">
        <p14:creationId xmlns:p14="http://schemas.microsoft.com/office/powerpoint/2010/main" val="907269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3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8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35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85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35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/>
      <p:bldP spid="40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E56BD9-EB50-0007-E56B-069335EB89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0D962C1E-C91E-CFD3-24D0-3995D52B74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00" b="2400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2C08AD3F-0D14-72E4-61F1-7E778004EC0A}"/>
              </a:ext>
            </a:extLst>
          </p:cNvPr>
          <p:cNvSpPr/>
          <p:nvPr/>
        </p:nvSpPr>
        <p:spPr>
          <a:xfrm flipH="1">
            <a:off x="-2" y="0"/>
            <a:ext cx="10945883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32EC7D40-CC45-4DBA-FF7B-AEB4A8F3CA0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143559A9-C08C-A7C6-935E-6B65B8A8D24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11EEF9B1-E89D-37FF-8CCB-491788F2DD2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71B8057D-E463-B574-B94F-A2F7E40B0A52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22FB068A-F9C0-E06E-F65F-567A6F58EA5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FC12AF8A-8183-E7C8-32C7-9934D7976D0A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69997C12-5FBC-FCDF-280B-31AE9DD19242}"/>
              </a:ext>
            </a:extLst>
          </p:cNvPr>
          <p:cNvSpPr txBox="1"/>
          <p:nvPr/>
        </p:nvSpPr>
        <p:spPr>
          <a:xfrm>
            <a:off x="1689495" y="1080360"/>
            <a:ext cx="47208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de Logística e Frotas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DC1B1B2C-6666-E070-A76A-34D9EEDF9794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C1B41AEB-58BD-1264-531E-4D1D5389D2A2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19" name="Agrupar 18">
                <a:extLst>
                  <a:ext uri="{FF2B5EF4-FFF2-40B4-BE49-F238E27FC236}">
                    <a16:creationId xmlns:a16="http://schemas.microsoft.com/office/drawing/2014/main" id="{0F7E5D37-6183-BBA7-37D1-06CC212EB111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31" name="Group 34">
                  <a:extLst>
                    <a:ext uri="{FF2B5EF4-FFF2-40B4-BE49-F238E27FC236}">
                      <a16:creationId xmlns:a16="http://schemas.microsoft.com/office/drawing/2014/main" id="{1D775899-988F-0F7E-9B91-AF4199DBF119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38" name="Elipse 37">
                    <a:extLst>
                      <a:ext uri="{FF2B5EF4-FFF2-40B4-BE49-F238E27FC236}">
                        <a16:creationId xmlns:a16="http://schemas.microsoft.com/office/drawing/2014/main" id="{6416D223-880A-5F4D-FB8E-A110F2A8A17F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39" name="Elipse 38">
                    <a:extLst>
                      <a:ext uri="{FF2B5EF4-FFF2-40B4-BE49-F238E27FC236}">
                        <a16:creationId xmlns:a16="http://schemas.microsoft.com/office/drawing/2014/main" id="{E9973807-FED9-9451-2DD2-E36DE195B087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33" name="Gráfico 26">
                  <a:extLst>
                    <a:ext uri="{FF2B5EF4-FFF2-40B4-BE49-F238E27FC236}">
                      <a16:creationId xmlns:a16="http://schemas.microsoft.com/office/drawing/2014/main" id="{F0811097-F760-0CB0-819F-2CA6BEFB00AA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35" name="Forma Livre: Forma 34">
                    <a:extLst>
                      <a:ext uri="{FF2B5EF4-FFF2-40B4-BE49-F238E27FC236}">
                        <a16:creationId xmlns:a16="http://schemas.microsoft.com/office/drawing/2014/main" id="{570034C9-4BAE-ECC7-EE8F-3887867388B3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7" name="Forma Livre: Forma 36">
                    <a:extLst>
                      <a:ext uri="{FF2B5EF4-FFF2-40B4-BE49-F238E27FC236}">
                        <a16:creationId xmlns:a16="http://schemas.microsoft.com/office/drawing/2014/main" id="{189E4CAA-AA65-DEAC-51DC-C25485177D26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24" name="Agrupar 23">
                <a:extLst>
                  <a:ext uri="{FF2B5EF4-FFF2-40B4-BE49-F238E27FC236}">
                    <a16:creationId xmlns:a16="http://schemas.microsoft.com/office/drawing/2014/main" id="{A22AF416-E22A-448A-CFF8-8B8A98BECDF8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F647B102-1781-115C-F9B1-82DCC038B11F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04E169E6-0BB1-F339-D6F1-9C66DC4981FD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8" name="Gráfico 17" descr="Edifício estrutura de tópicos">
              <a:extLst>
                <a:ext uri="{FF2B5EF4-FFF2-40B4-BE49-F238E27FC236}">
                  <a16:creationId xmlns:a16="http://schemas.microsoft.com/office/drawing/2014/main" id="{83CF5052-23A2-B4AF-C24A-E15969B67A1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85B38921-2BDD-CB56-1E82-A565B011F091}"/>
              </a:ext>
            </a:extLst>
          </p:cNvPr>
          <p:cNvSpPr txBox="1"/>
          <p:nvPr/>
        </p:nvSpPr>
        <p:spPr>
          <a:xfrm>
            <a:off x="345622" y="2478899"/>
            <a:ext cx="6648031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Benefícios​:​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Redução de custos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com combustível e manutenção;​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Aumento da segurança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condutores e cargas;​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Melhoria na vida útil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dos veículos;​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Controle total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sobre as operações logísticas;​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Diferenciação competitiva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no mercado.</a:t>
            </a:r>
          </a:p>
        </p:txBody>
      </p:sp>
    </p:spTree>
    <p:extLst>
      <p:ext uri="{BB962C8B-B14F-4D97-AF65-F5344CB8AC3E}">
        <p14:creationId xmlns:p14="http://schemas.microsoft.com/office/powerpoint/2010/main" val="3244356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3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/>
      <p:bldP spid="1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B0AC22-78BA-D365-5821-E259CF06DB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CA9E7F03-5EA2-EB72-0F15-98D1C01784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706567" y="2016905"/>
            <a:ext cx="5072343" cy="3759406"/>
          </a:xfrm>
          <a:prstGeom prst="rect">
            <a:avLst/>
          </a:prstGeom>
        </p:spPr>
      </p:pic>
      <p:grpSp>
        <p:nvGrpSpPr>
          <p:cNvPr id="29" name="Agrupar 28">
            <a:extLst>
              <a:ext uri="{FF2B5EF4-FFF2-40B4-BE49-F238E27FC236}">
                <a16:creationId xmlns:a16="http://schemas.microsoft.com/office/drawing/2014/main" id="{CCA99986-961A-AD2C-F2AB-4B240A867C59}"/>
              </a:ext>
            </a:extLst>
          </p:cNvPr>
          <p:cNvGrpSpPr/>
          <p:nvPr/>
        </p:nvGrpSpPr>
        <p:grpSpPr>
          <a:xfrm>
            <a:off x="8193040" y="3801844"/>
            <a:ext cx="539429" cy="750795"/>
            <a:chOff x="8912110" y="3746142"/>
            <a:chExt cx="539429" cy="750795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B30AA0A9-16F4-077A-7EB3-C531A5798215}"/>
                </a:ext>
              </a:extLst>
            </p:cNvPr>
            <p:cNvGrpSpPr/>
            <p:nvPr/>
          </p:nvGrpSpPr>
          <p:grpSpPr>
            <a:xfrm>
              <a:off x="8912110" y="3746142"/>
              <a:ext cx="539429" cy="750795"/>
              <a:chOff x="564543" y="3767967"/>
              <a:chExt cx="322533" cy="448912"/>
            </a:xfrm>
          </p:grpSpPr>
          <p:sp>
            <p:nvSpPr>
              <p:cNvPr id="34" name="Forma Livre: Forma 33">
                <a:extLst>
                  <a:ext uri="{FF2B5EF4-FFF2-40B4-BE49-F238E27FC236}">
                    <a16:creationId xmlns:a16="http://schemas.microsoft.com/office/drawing/2014/main" id="{990F61E6-FED8-3B0A-8DD0-6BAF21327237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5" name="Forma Livre: Forma 34">
                <a:extLst>
                  <a:ext uri="{FF2B5EF4-FFF2-40B4-BE49-F238E27FC236}">
                    <a16:creationId xmlns:a16="http://schemas.microsoft.com/office/drawing/2014/main" id="{35228241-DF6B-2583-CDA3-218082992C51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31" name="Agrupar 30">
              <a:extLst>
                <a:ext uri="{FF2B5EF4-FFF2-40B4-BE49-F238E27FC236}">
                  <a16:creationId xmlns:a16="http://schemas.microsoft.com/office/drawing/2014/main" id="{82159082-7EC9-FB82-6F7D-A9C111331A2E}"/>
                </a:ext>
              </a:extLst>
            </p:cNvPr>
            <p:cNvGrpSpPr/>
            <p:nvPr/>
          </p:nvGrpSpPr>
          <p:grpSpPr>
            <a:xfrm>
              <a:off x="9098056" y="3896608"/>
              <a:ext cx="167535" cy="244691"/>
              <a:chOff x="8530530" y="4105345"/>
              <a:chExt cx="167535" cy="244691"/>
            </a:xfrm>
            <a:solidFill>
              <a:schemeClr val="tx1"/>
            </a:solidFill>
          </p:grpSpPr>
          <p:sp>
            <p:nvSpPr>
              <p:cNvPr id="32" name="Forma Livre: Forma 31">
                <a:extLst>
                  <a:ext uri="{FF2B5EF4-FFF2-40B4-BE49-F238E27FC236}">
                    <a16:creationId xmlns:a16="http://schemas.microsoft.com/office/drawing/2014/main" id="{EC2A2259-2539-FD63-E2F6-5B65DC6E34C6}"/>
                  </a:ext>
                </a:extLst>
              </p:cNvPr>
              <p:cNvSpPr/>
              <p:nvPr/>
            </p:nvSpPr>
            <p:spPr>
              <a:xfrm>
                <a:off x="8530530" y="4105345"/>
                <a:ext cx="167535" cy="244691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3" name="Forma Livre: Forma 32">
                <a:extLst>
                  <a:ext uri="{FF2B5EF4-FFF2-40B4-BE49-F238E27FC236}">
                    <a16:creationId xmlns:a16="http://schemas.microsoft.com/office/drawing/2014/main" id="{45AD9E38-1A58-7FC0-DBBF-C8D1B74C4336}"/>
                  </a:ext>
                </a:extLst>
              </p:cNvPr>
              <p:cNvSpPr/>
              <p:nvPr/>
            </p:nvSpPr>
            <p:spPr>
              <a:xfrm>
                <a:off x="8585402" y="4216712"/>
                <a:ext cx="50818" cy="57228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1" name="Gráfico 20">
            <a:extLst>
              <a:ext uri="{FF2B5EF4-FFF2-40B4-BE49-F238E27FC236}">
                <a16:creationId xmlns:a16="http://schemas.microsoft.com/office/drawing/2014/main" id="{442B5077-0E83-5AC4-7111-069E13B8EDE4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</p:grpSpPr>
        <p:sp>
          <p:nvSpPr>
            <p:cNvPr id="22" name="Forma Livre: Forma 21">
              <a:extLst>
                <a:ext uri="{FF2B5EF4-FFF2-40B4-BE49-F238E27FC236}">
                  <a16:creationId xmlns:a16="http://schemas.microsoft.com/office/drawing/2014/main" id="{7A12E20B-7306-A518-838B-EC42868CD377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23" name="Gráfico 20">
              <a:extLst>
                <a:ext uri="{FF2B5EF4-FFF2-40B4-BE49-F238E27FC236}">
                  <a16:creationId xmlns:a16="http://schemas.microsoft.com/office/drawing/2014/main" id="{32767B5E-95B0-C2ED-43CD-805652DC5D7F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solidFill>
              <a:srgbClr val="1F222A"/>
            </a:solidFill>
          </p:grpSpPr>
          <p:sp>
            <p:nvSpPr>
              <p:cNvPr id="24" name="Forma Livre: Forma 23">
                <a:extLst>
                  <a:ext uri="{FF2B5EF4-FFF2-40B4-BE49-F238E27FC236}">
                    <a16:creationId xmlns:a16="http://schemas.microsoft.com/office/drawing/2014/main" id="{FE14FE03-E0A2-D3F2-D084-CBC339CFDB4E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6" name="Forma Livre: Forma 25">
                <a:extLst>
                  <a:ext uri="{FF2B5EF4-FFF2-40B4-BE49-F238E27FC236}">
                    <a16:creationId xmlns:a16="http://schemas.microsoft.com/office/drawing/2014/main" id="{642ED8E1-EF84-62EA-C5B0-AC19D0D99EC1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AD648385-A80C-7704-0832-410515B5F8FB}"/>
              </a:ext>
            </a:extLst>
          </p:cNvPr>
          <p:cNvSpPr txBox="1"/>
          <p:nvPr/>
        </p:nvSpPr>
        <p:spPr>
          <a:xfrm>
            <a:off x="662713" y="2101751"/>
            <a:ext cx="5864212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Confira os elementos a seguir.​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  <a:sym typeface="Quattrocento Sans"/>
            </a:endParaRPr>
          </a:p>
        </p:txBody>
      </p:sp>
      <p:grpSp>
        <p:nvGrpSpPr>
          <p:cNvPr id="56" name="Gráfico 20">
            <a:extLst>
              <a:ext uri="{FF2B5EF4-FFF2-40B4-BE49-F238E27FC236}">
                <a16:creationId xmlns:a16="http://schemas.microsoft.com/office/drawing/2014/main" id="{1F53DBB2-5664-F2CD-7870-6C1FFF580E51}"/>
              </a:ext>
            </a:extLst>
          </p:cNvPr>
          <p:cNvGrpSpPr/>
          <p:nvPr/>
        </p:nvGrpSpPr>
        <p:grpSpPr>
          <a:xfrm>
            <a:off x="1536043" y="2641770"/>
            <a:ext cx="577595" cy="577596"/>
            <a:chOff x="1536043" y="4298655"/>
            <a:chExt cx="577595" cy="577596"/>
          </a:xfrm>
        </p:grpSpPr>
        <p:sp>
          <p:nvSpPr>
            <p:cNvPr id="57" name="Forma Livre: Forma 56">
              <a:extLst>
                <a:ext uri="{FF2B5EF4-FFF2-40B4-BE49-F238E27FC236}">
                  <a16:creationId xmlns:a16="http://schemas.microsoft.com/office/drawing/2014/main" id="{F025F354-69E4-4CFA-9FED-62D891E021F3}"/>
                </a:ext>
              </a:extLst>
            </p:cNvPr>
            <p:cNvSpPr/>
            <p:nvPr/>
          </p:nvSpPr>
          <p:spPr>
            <a:xfrm>
              <a:off x="153604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58" name="Gráfico 20">
              <a:extLst>
                <a:ext uri="{FF2B5EF4-FFF2-40B4-BE49-F238E27FC236}">
                  <a16:creationId xmlns:a16="http://schemas.microsoft.com/office/drawing/2014/main" id="{D8DCEE49-3551-0846-9466-2F1F7129F6E6}"/>
                </a:ext>
              </a:extLst>
            </p:cNvPr>
            <p:cNvGrpSpPr/>
            <p:nvPr/>
          </p:nvGrpSpPr>
          <p:grpSpPr>
            <a:xfrm>
              <a:off x="1639910" y="4411265"/>
              <a:ext cx="369924" cy="352209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59" name="Forma Livre: Forma 58">
                <a:extLst>
                  <a:ext uri="{FF2B5EF4-FFF2-40B4-BE49-F238E27FC236}">
                    <a16:creationId xmlns:a16="http://schemas.microsoft.com/office/drawing/2014/main" id="{16569882-E412-17D1-E85F-2E96471197C8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60" name="Forma Livre: Forma 59">
                <a:extLst>
                  <a:ext uri="{FF2B5EF4-FFF2-40B4-BE49-F238E27FC236}">
                    <a16:creationId xmlns:a16="http://schemas.microsoft.com/office/drawing/2014/main" id="{D81DE223-81DB-3691-F4E4-016D42BE73E0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61" name="Gráfico 20">
            <a:extLst>
              <a:ext uri="{FF2B5EF4-FFF2-40B4-BE49-F238E27FC236}">
                <a16:creationId xmlns:a16="http://schemas.microsoft.com/office/drawing/2014/main" id="{40261C3E-5B57-0A6C-AA41-2C78A89F4E62}"/>
              </a:ext>
            </a:extLst>
          </p:cNvPr>
          <p:cNvGrpSpPr/>
          <p:nvPr/>
        </p:nvGrpSpPr>
        <p:grpSpPr>
          <a:xfrm>
            <a:off x="3807756" y="2641770"/>
            <a:ext cx="577595" cy="577596"/>
            <a:chOff x="3807756" y="4298655"/>
            <a:chExt cx="577595" cy="577596"/>
          </a:xfrm>
        </p:grpSpPr>
        <p:sp>
          <p:nvSpPr>
            <p:cNvPr id="62" name="Forma Livre: Forma 61">
              <a:extLst>
                <a:ext uri="{FF2B5EF4-FFF2-40B4-BE49-F238E27FC236}">
                  <a16:creationId xmlns:a16="http://schemas.microsoft.com/office/drawing/2014/main" id="{3E9BE321-7C7F-6B7E-C7F9-FA696E3D4DD8}"/>
                </a:ext>
              </a:extLst>
            </p:cNvPr>
            <p:cNvSpPr/>
            <p:nvPr/>
          </p:nvSpPr>
          <p:spPr>
            <a:xfrm>
              <a:off x="3902815" y="4444863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63" name="Forma Livre: Forma 62">
              <a:extLst>
                <a:ext uri="{FF2B5EF4-FFF2-40B4-BE49-F238E27FC236}">
                  <a16:creationId xmlns:a16="http://schemas.microsoft.com/office/drawing/2014/main" id="{B41C6796-E633-C3EF-F8A2-D75EF0EF3DD8}"/>
                </a:ext>
              </a:extLst>
            </p:cNvPr>
            <p:cNvSpPr/>
            <p:nvPr/>
          </p:nvSpPr>
          <p:spPr>
            <a:xfrm>
              <a:off x="3807756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69" name="Gráfico 20">
            <a:extLst>
              <a:ext uri="{FF2B5EF4-FFF2-40B4-BE49-F238E27FC236}">
                <a16:creationId xmlns:a16="http://schemas.microsoft.com/office/drawing/2014/main" id="{233F94ED-7D7D-0503-4537-E641AA1F28F4}"/>
              </a:ext>
            </a:extLst>
          </p:cNvPr>
          <p:cNvGrpSpPr/>
          <p:nvPr/>
        </p:nvGrpSpPr>
        <p:grpSpPr>
          <a:xfrm>
            <a:off x="3050518" y="2641770"/>
            <a:ext cx="577595" cy="577596"/>
            <a:chOff x="3050518" y="4298655"/>
            <a:chExt cx="577595" cy="577596"/>
          </a:xfrm>
        </p:grpSpPr>
        <p:grpSp>
          <p:nvGrpSpPr>
            <p:cNvPr id="70" name="Gráfico 20">
              <a:extLst>
                <a:ext uri="{FF2B5EF4-FFF2-40B4-BE49-F238E27FC236}">
                  <a16:creationId xmlns:a16="http://schemas.microsoft.com/office/drawing/2014/main" id="{AACED882-DBEB-F110-0304-34DF53CCB183}"/>
                </a:ext>
              </a:extLst>
            </p:cNvPr>
            <p:cNvGrpSpPr/>
            <p:nvPr/>
          </p:nvGrpSpPr>
          <p:grpSpPr>
            <a:xfrm>
              <a:off x="3177201" y="4427814"/>
              <a:ext cx="324135" cy="319373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72" name="Forma Livre: Forma 71">
                <a:extLst>
                  <a:ext uri="{FF2B5EF4-FFF2-40B4-BE49-F238E27FC236}">
                    <a16:creationId xmlns:a16="http://schemas.microsoft.com/office/drawing/2014/main" id="{83AA9E67-32BB-A69A-2C99-4360CA82631F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3" name="Forma Livre: Forma 72">
                <a:extLst>
                  <a:ext uri="{FF2B5EF4-FFF2-40B4-BE49-F238E27FC236}">
                    <a16:creationId xmlns:a16="http://schemas.microsoft.com/office/drawing/2014/main" id="{D124AA2B-195C-866E-3E4B-791AABC0CA47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1" name="Forma Livre: Forma 70">
              <a:extLst>
                <a:ext uri="{FF2B5EF4-FFF2-40B4-BE49-F238E27FC236}">
                  <a16:creationId xmlns:a16="http://schemas.microsoft.com/office/drawing/2014/main" id="{ADD6587A-C7DE-2A19-6911-0750372AD1E8}"/>
                </a:ext>
              </a:extLst>
            </p:cNvPr>
            <p:cNvSpPr/>
            <p:nvPr/>
          </p:nvSpPr>
          <p:spPr>
            <a:xfrm>
              <a:off x="3050518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74" name="Gráfico 20">
            <a:extLst>
              <a:ext uri="{FF2B5EF4-FFF2-40B4-BE49-F238E27FC236}">
                <a16:creationId xmlns:a16="http://schemas.microsoft.com/office/drawing/2014/main" id="{0F294C83-85CE-5983-8103-16AAE83586F8}"/>
              </a:ext>
            </a:extLst>
          </p:cNvPr>
          <p:cNvGrpSpPr/>
          <p:nvPr/>
        </p:nvGrpSpPr>
        <p:grpSpPr>
          <a:xfrm>
            <a:off x="4564993" y="2641770"/>
            <a:ext cx="577595" cy="577596"/>
            <a:chOff x="4564993" y="4298655"/>
            <a:chExt cx="577595" cy="577596"/>
          </a:xfrm>
        </p:grpSpPr>
        <p:grpSp>
          <p:nvGrpSpPr>
            <p:cNvPr id="75" name="Gráfico 20">
              <a:extLst>
                <a:ext uri="{FF2B5EF4-FFF2-40B4-BE49-F238E27FC236}">
                  <a16:creationId xmlns:a16="http://schemas.microsoft.com/office/drawing/2014/main" id="{9C706C58-EC7A-72CA-8F38-80C7481E436B}"/>
                </a:ext>
              </a:extLst>
            </p:cNvPr>
            <p:cNvGrpSpPr/>
            <p:nvPr/>
          </p:nvGrpSpPr>
          <p:grpSpPr>
            <a:xfrm>
              <a:off x="4713773" y="4386189"/>
              <a:ext cx="280034" cy="402526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77" name="Forma Livre: Forma 76">
                <a:extLst>
                  <a:ext uri="{FF2B5EF4-FFF2-40B4-BE49-F238E27FC236}">
                    <a16:creationId xmlns:a16="http://schemas.microsoft.com/office/drawing/2014/main" id="{4EFE6C9B-3795-A595-828E-0C1241B8AE62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8" name="Forma Livre: Forma 77">
                <a:extLst>
                  <a:ext uri="{FF2B5EF4-FFF2-40B4-BE49-F238E27FC236}">
                    <a16:creationId xmlns:a16="http://schemas.microsoft.com/office/drawing/2014/main" id="{5DF9028A-02E2-1072-CDB6-745110929730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9" name="Forma Livre: Forma 78">
                <a:extLst>
                  <a:ext uri="{FF2B5EF4-FFF2-40B4-BE49-F238E27FC236}">
                    <a16:creationId xmlns:a16="http://schemas.microsoft.com/office/drawing/2014/main" id="{3E025BA4-9ECB-ACA8-600B-A0CC0493B366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0" name="Forma Livre: Forma 79">
                <a:extLst>
                  <a:ext uri="{FF2B5EF4-FFF2-40B4-BE49-F238E27FC236}">
                    <a16:creationId xmlns:a16="http://schemas.microsoft.com/office/drawing/2014/main" id="{EDB720E9-8319-D0A6-4458-62E2CB198EE2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6" name="Forma Livre: Forma 75">
              <a:extLst>
                <a:ext uri="{FF2B5EF4-FFF2-40B4-BE49-F238E27FC236}">
                  <a16:creationId xmlns:a16="http://schemas.microsoft.com/office/drawing/2014/main" id="{AB05A66D-C7A7-9547-30EF-5EED26DE3450}"/>
                </a:ext>
              </a:extLst>
            </p:cNvPr>
            <p:cNvSpPr/>
            <p:nvPr/>
          </p:nvSpPr>
          <p:spPr>
            <a:xfrm>
              <a:off x="456499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81" name="Agrupar 80">
            <a:extLst>
              <a:ext uri="{FF2B5EF4-FFF2-40B4-BE49-F238E27FC236}">
                <a16:creationId xmlns:a16="http://schemas.microsoft.com/office/drawing/2014/main" id="{857C3F36-517C-FDF5-CC81-1A68EE44E3DF}"/>
              </a:ext>
            </a:extLst>
          </p:cNvPr>
          <p:cNvGrpSpPr/>
          <p:nvPr/>
        </p:nvGrpSpPr>
        <p:grpSpPr>
          <a:xfrm>
            <a:off x="2293281" y="2641770"/>
            <a:ext cx="577595" cy="577596"/>
            <a:chOff x="2293281" y="4298655"/>
            <a:chExt cx="577595" cy="577596"/>
          </a:xfrm>
        </p:grpSpPr>
        <p:sp>
          <p:nvSpPr>
            <p:cNvPr id="82" name="Forma Livre: Forma 81">
              <a:extLst>
                <a:ext uri="{FF2B5EF4-FFF2-40B4-BE49-F238E27FC236}">
                  <a16:creationId xmlns:a16="http://schemas.microsoft.com/office/drawing/2014/main" id="{DC369C15-734B-91E6-F484-8961B73FAB40}"/>
                </a:ext>
              </a:extLst>
            </p:cNvPr>
            <p:cNvSpPr/>
            <p:nvPr/>
          </p:nvSpPr>
          <p:spPr>
            <a:xfrm>
              <a:off x="2293281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83" name="Gráfico 82" descr="Táxi com preenchimento sólido">
              <a:extLst>
                <a:ext uri="{FF2B5EF4-FFF2-40B4-BE49-F238E27FC236}">
                  <a16:creationId xmlns:a16="http://schemas.microsoft.com/office/drawing/2014/main" id="{76317214-FB90-BC8A-5743-87027FD9773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327998" y="4316440"/>
              <a:ext cx="508160" cy="508160"/>
            </a:xfrm>
            <a:prstGeom prst="rect">
              <a:avLst/>
            </a:prstGeom>
          </p:spPr>
        </p:pic>
      </p:grpSp>
      <p:grpSp>
        <p:nvGrpSpPr>
          <p:cNvPr id="97" name="Agrupar 96">
            <a:extLst>
              <a:ext uri="{FF2B5EF4-FFF2-40B4-BE49-F238E27FC236}">
                <a16:creationId xmlns:a16="http://schemas.microsoft.com/office/drawing/2014/main" id="{56CB348E-6D47-69BE-08ED-A509DAD99285}"/>
              </a:ext>
            </a:extLst>
          </p:cNvPr>
          <p:cNvGrpSpPr/>
          <p:nvPr/>
        </p:nvGrpSpPr>
        <p:grpSpPr>
          <a:xfrm>
            <a:off x="10010169" y="2840450"/>
            <a:ext cx="539429" cy="750795"/>
            <a:chOff x="10102465" y="2840450"/>
            <a:chExt cx="539429" cy="750795"/>
          </a:xfrm>
        </p:grpSpPr>
        <p:grpSp>
          <p:nvGrpSpPr>
            <p:cNvPr id="27" name="Agrupar 26">
              <a:extLst>
                <a:ext uri="{FF2B5EF4-FFF2-40B4-BE49-F238E27FC236}">
                  <a16:creationId xmlns:a16="http://schemas.microsoft.com/office/drawing/2014/main" id="{070BBD7E-6AB4-84D0-83B9-2499DF1CFA95}"/>
                </a:ext>
              </a:extLst>
            </p:cNvPr>
            <p:cNvGrpSpPr/>
            <p:nvPr/>
          </p:nvGrpSpPr>
          <p:grpSpPr>
            <a:xfrm>
              <a:off x="10102465" y="2840450"/>
              <a:ext cx="539429" cy="750795"/>
              <a:chOff x="564543" y="3767967"/>
              <a:chExt cx="322533" cy="448912"/>
            </a:xfrm>
          </p:grpSpPr>
          <p:sp>
            <p:nvSpPr>
              <p:cNvPr id="28" name="Forma Livre: Forma 27">
                <a:extLst>
                  <a:ext uri="{FF2B5EF4-FFF2-40B4-BE49-F238E27FC236}">
                    <a16:creationId xmlns:a16="http://schemas.microsoft.com/office/drawing/2014/main" id="{F266CF15-614C-368F-117B-2182285515BB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4" name="Forma Livre: Forma 53">
                <a:extLst>
                  <a:ext uri="{FF2B5EF4-FFF2-40B4-BE49-F238E27FC236}">
                    <a16:creationId xmlns:a16="http://schemas.microsoft.com/office/drawing/2014/main" id="{7EDDD16B-7A1F-4506-4E60-DCF784F3ED32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pic>
          <p:nvPicPr>
            <p:cNvPr id="96" name="Gráfico 95" descr="Táxi com preenchimento sólido">
              <a:extLst>
                <a:ext uri="{FF2B5EF4-FFF2-40B4-BE49-F238E27FC236}">
                  <a16:creationId xmlns:a16="http://schemas.microsoft.com/office/drawing/2014/main" id="{065EADB9-0E65-0875-4E94-45B0ED50C3E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0201912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122" name="Agrupar 121">
            <a:extLst>
              <a:ext uri="{FF2B5EF4-FFF2-40B4-BE49-F238E27FC236}">
                <a16:creationId xmlns:a16="http://schemas.microsoft.com/office/drawing/2014/main" id="{F6DD85C5-329E-91F9-6BBD-96EC275FA9DD}"/>
              </a:ext>
            </a:extLst>
          </p:cNvPr>
          <p:cNvGrpSpPr/>
          <p:nvPr/>
        </p:nvGrpSpPr>
        <p:grpSpPr>
          <a:xfrm>
            <a:off x="8080770" y="1789650"/>
            <a:ext cx="539429" cy="750795"/>
            <a:chOff x="8080770" y="1789650"/>
            <a:chExt cx="539429" cy="750795"/>
          </a:xfrm>
        </p:grpSpPr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26685D78-8B82-47C0-5043-BED3852A79D1}"/>
                </a:ext>
              </a:extLst>
            </p:cNvPr>
            <p:cNvGrpSpPr/>
            <p:nvPr/>
          </p:nvGrpSpPr>
          <p:grpSpPr>
            <a:xfrm>
              <a:off x="8080770" y="1789650"/>
              <a:ext cx="539429" cy="750795"/>
              <a:chOff x="564543" y="3767967"/>
              <a:chExt cx="322533" cy="448912"/>
            </a:xfrm>
          </p:grpSpPr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F0539875-EC11-70E6-6BF4-937A73494B4C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7" name="Forma Livre: Forma 16">
                <a:extLst>
                  <a:ext uri="{FF2B5EF4-FFF2-40B4-BE49-F238E27FC236}">
                    <a16:creationId xmlns:a16="http://schemas.microsoft.com/office/drawing/2014/main" id="{DBF2FA27-E363-41F2-0D36-69D6DAB01794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04" name="Gráfico 20">
              <a:extLst>
                <a:ext uri="{FF2B5EF4-FFF2-40B4-BE49-F238E27FC236}">
                  <a16:creationId xmlns:a16="http://schemas.microsoft.com/office/drawing/2014/main" id="{AA6360FE-C77D-D981-C588-3B618E02C79E}"/>
                </a:ext>
              </a:extLst>
            </p:cNvPr>
            <p:cNvGrpSpPr/>
            <p:nvPr/>
          </p:nvGrpSpPr>
          <p:grpSpPr>
            <a:xfrm>
              <a:off x="8254079" y="1936856"/>
              <a:ext cx="190418" cy="273711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106" name="Forma Livre: Forma 105">
                <a:extLst>
                  <a:ext uri="{FF2B5EF4-FFF2-40B4-BE49-F238E27FC236}">
                    <a16:creationId xmlns:a16="http://schemas.microsoft.com/office/drawing/2014/main" id="{8E9F85BC-0BC1-BFFD-6AA5-C212A873AC7C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7" name="Forma Livre: Forma 106">
                <a:extLst>
                  <a:ext uri="{FF2B5EF4-FFF2-40B4-BE49-F238E27FC236}">
                    <a16:creationId xmlns:a16="http://schemas.microsoft.com/office/drawing/2014/main" id="{52434D0B-C667-9522-41CF-1EABC1CE8B31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8" name="Forma Livre: Forma 107">
                <a:extLst>
                  <a:ext uri="{FF2B5EF4-FFF2-40B4-BE49-F238E27FC236}">
                    <a16:creationId xmlns:a16="http://schemas.microsoft.com/office/drawing/2014/main" id="{C779BC05-C4AC-D2CB-F6CB-0D7812A8ADAA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9" name="Forma Livre: Forma 108">
                <a:extLst>
                  <a:ext uri="{FF2B5EF4-FFF2-40B4-BE49-F238E27FC236}">
                    <a16:creationId xmlns:a16="http://schemas.microsoft.com/office/drawing/2014/main" id="{F8180895-F5BF-60AB-140F-F8BF55037EE5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4" name="Agrupar 123">
            <a:extLst>
              <a:ext uri="{FF2B5EF4-FFF2-40B4-BE49-F238E27FC236}">
                <a16:creationId xmlns:a16="http://schemas.microsoft.com/office/drawing/2014/main" id="{88B04279-31C5-844C-C3A1-E1B62F6F567E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071714" y="1726353"/>
            <a:chExt cx="539429" cy="750795"/>
          </a:xfrm>
        </p:grpSpPr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B468971F-8970-807C-0D9D-F9D84E5FBE8C}"/>
                </a:ext>
              </a:extLst>
            </p:cNvPr>
            <p:cNvGrpSpPr/>
            <p:nvPr/>
          </p:nvGrpSpPr>
          <p:grpSpPr>
            <a:xfrm>
              <a:off x="11071714" y="1726353"/>
              <a:ext cx="539429" cy="750795"/>
              <a:chOff x="564543" y="3767967"/>
              <a:chExt cx="322533" cy="448912"/>
            </a:xfrm>
          </p:grpSpPr>
          <p:sp>
            <p:nvSpPr>
              <p:cNvPr id="20" name="Forma Livre: Forma 19">
                <a:extLst>
                  <a:ext uri="{FF2B5EF4-FFF2-40B4-BE49-F238E27FC236}">
                    <a16:creationId xmlns:a16="http://schemas.microsoft.com/office/drawing/2014/main" id="{A8213793-2481-D6DB-A6BB-79E3A0EF489D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1" name="Forma Livre: Forma 20">
                <a:extLst>
                  <a:ext uri="{FF2B5EF4-FFF2-40B4-BE49-F238E27FC236}">
                    <a16:creationId xmlns:a16="http://schemas.microsoft.com/office/drawing/2014/main" id="{48C06D05-CD6F-DFA6-D3EF-CA160F040F94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12" name="Gráfico 20">
              <a:extLst>
                <a:ext uri="{FF2B5EF4-FFF2-40B4-BE49-F238E27FC236}">
                  <a16:creationId xmlns:a16="http://schemas.microsoft.com/office/drawing/2014/main" id="{6E02100A-7D32-4F2A-3B3B-96CC0239A4E0}"/>
                </a:ext>
              </a:extLst>
            </p:cNvPr>
            <p:cNvGrpSpPr/>
            <p:nvPr/>
          </p:nvGrpSpPr>
          <p:grpSpPr>
            <a:xfrm>
              <a:off x="11224056" y="1876484"/>
              <a:ext cx="246274" cy="234480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113" name="Forma Livre: Forma 112">
                <a:extLst>
                  <a:ext uri="{FF2B5EF4-FFF2-40B4-BE49-F238E27FC236}">
                    <a16:creationId xmlns:a16="http://schemas.microsoft.com/office/drawing/2014/main" id="{207A9AED-A02A-EAF7-EA2F-552B0A2941F4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4" name="Forma Livre: Forma 113">
                <a:extLst>
                  <a:ext uri="{FF2B5EF4-FFF2-40B4-BE49-F238E27FC236}">
                    <a16:creationId xmlns:a16="http://schemas.microsoft.com/office/drawing/2014/main" id="{A0395327-A168-A580-9136-092653B5818A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1DC3EF3C-2627-2892-7C1F-350CA2C8823D}"/>
              </a:ext>
            </a:extLst>
          </p:cNvPr>
          <p:cNvGrpSpPr/>
          <p:nvPr/>
        </p:nvGrpSpPr>
        <p:grpSpPr>
          <a:xfrm>
            <a:off x="1536043" y="2637388"/>
            <a:ext cx="577596" cy="577596"/>
            <a:chOff x="1536043" y="2637388"/>
            <a:chExt cx="577596" cy="577596"/>
          </a:xfrm>
        </p:grpSpPr>
        <p:sp>
          <p:nvSpPr>
            <p:cNvPr id="65" name="Forma Livre: Forma 64">
              <a:extLst>
                <a:ext uri="{FF2B5EF4-FFF2-40B4-BE49-F238E27FC236}">
                  <a16:creationId xmlns:a16="http://schemas.microsoft.com/office/drawing/2014/main" id="{F200D0C5-087F-2AE8-9E1C-1D81C02464FC}"/>
                </a:ext>
              </a:extLst>
            </p:cNvPr>
            <p:cNvSpPr/>
            <p:nvPr/>
          </p:nvSpPr>
          <p:spPr>
            <a:xfrm>
              <a:off x="1536043" y="263738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36" name="Forma Livre: Forma 35">
              <a:extLst>
                <a:ext uri="{FF2B5EF4-FFF2-40B4-BE49-F238E27FC236}">
                  <a16:creationId xmlns:a16="http://schemas.microsoft.com/office/drawing/2014/main" id="{7D614090-9650-F827-4AA1-5275314A4E57}"/>
                </a:ext>
              </a:extLst>
            </p:cNvPr>
            <p:cNvSpPr/>
            <p:nvPr/>
          </p:nvSpPr>
          <p:spPr>
            <a:xfrm>
              <a:off x="1639910" y="2750081"/>
              <a:ext cx="369924" cy="352209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7F75D0EC-E488-B952-FA5E-A2A2CB9B3D1B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509196" y="1734770"/>
            <a:chExt cx="539429" cy="750795"/>
          </a:xfrm>
        </p:grpSpPr>
        <p:grpSp>
          <p:nvGrpSpPr>
            <p:cNvPr id="121" name="Agrupar 120">
              <a:extLst>
                <a:ext uri="{FF2B5EF4-FFF2-40B4-BE49-F238E27FC236}">
                  <a16:creationId xmlns:a16="http://schemas.microsoft.com/office/drawing/2014/main" id="{15DCA775-4A79-776C-2313-CA1BCBA872A2}"/>
                </a:ext>
              </a:extLst>
            </p:cNvPr>
            <p:cNvGrpSpPr/>
            <p:nvPr/>
          </p:nvGrpSpPr>
          <p:grpSpPr>
            <a:xfrm>
              <a:off x="11509196" y="1734770"/>
              <a:ext cx="539429" cy="750795"/>
              <a:chOff x="8193040" y="3801845"/>
              <a:chExt cx="539429" cy="750795"/>
            </a:xfrm>
          </p:grpSpPr>
          <p:sp>
            <p:nvSpPr>
              <p:cNvPr id="25" name="Forma Livre: Forma 24">
                <a:extLst>
                  <a:ext uri="{FF2B5EF4-FFF2-40B4-BE49-F238E27FC236}">
                    <a16:creationId xmlns:a16="http://schemas.microsoft.com/office/drawing/2014/main" id="{34AC185A-5857-92E8-EE0E-CEA8708D5F49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20" name="Elipse 119">
                <a:extLst>
                  <a:ext uri="{FF2B5EF4-FFF2-40B4-BE49-F238E27FC236}">
                    <a16:creationId xmlns:a16="http://schemas.microsoft.com/office/drawing/2014/main" id="{52F4921B-DCFD-BEA8-12C5-CFBCA78524D1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sp>
          <p:nvSpPr>
            <p:cNvPr id="38" name="Forma Livre: Forma 37">
              <a:extLst>
                <a:ext uri="{FF2B5EF4-FFF2-40B4-BE49-F238E27FC236}">
                  <a16:creationId xmlns:a16="http://schemas.microsoft.com/office/drawing/2014/main" id="{0A0EBDD5-C26D-F6C1-145B-128903B4C7A7}"/>
                </a:ext>
              </a:extLst>
            </p:cNvPr>
            <p:cNvSpPr/>
            <p:nvPr/>
          </p:nvSpPr>
          <p:spPr>
            <a:xfrm>
              <a:off x="11658635" y="1879997"/>
              <a:ext cx="246274" cy="234480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B1609F5E-3B24-CEC4-3D6F-A7A78C14D4F3}"/>
              </a:ext>
            </a:extLst>
          </p:cNvPr>
          <p:cNvGrpSpPr/>
          <p:nvPr/>
        </p:nvGrpSpPr>
        <p:grpSpPr>
          <a:xfrm>
            <a:off x="9337551" y="2141654"/>
            <a:ext cx="539429" cy="750795"/>
            <a:chOff x="9419294" y="1726353"/>
            <a:chExt cx="539429" cy="750795"/>
          </a:xfrm>
        </p:grpSpPr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FDA4AA2B-1903-F564-E37E-3A18A30BC8C5}"/>
                </a:ext>
              </a:extLst>
            </p:cNvPr>
            <p:cNvGrpSpPr/>
            <p:nvPr/>
          </p:nvGrpSpPr>
          <p:grpSpPr>
            <a:xfrm>
              <a:off x="9419294" y="1726353"/>
              <a:ext cx="539429" cy="750795"/>
              <a:chOff x="564543" y="3767967"/>
              <a:chExt cx="322533" cy="448912"/>
            </a:xfrm>
          </p:grpSpPr>
          <p:sp>
            <p:nvSpPr>
              <p:cNvPr id="43" name="Forma Livre: Forma 42">
                <a:extLst>
                  <a:ext uri="{FF2B5EF4-FFF2-40B4-BE49-F238E27FC236}">
                    <a16:creationId xmlns:a16="http://schemas.microsoft.com/office/drawing/2014/main" id="{8B1D1D38-4218-B851-0EDB-B819BD8078D1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4" name="Forma Livre: Forma 43">
                <a:extLst>
                  <a:ext uri="{FF2B5EF4-FFF2-40B4-BE49-F238E27FC236}">
                    <a16:creationId xmlns:a16="http://schemas.microsoft.com/office/drawing/2014/main" id="{D1FE5EF5-A1FB-6F25-A2D3-421EED1CC88D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42" name="Forma Livre: Forma 41">
              <a:extLst>
                <a:ext uri="{FF2B5EF4-FFF2-40B4-BE49-F238E27FC236}">
                  <a16:creationId xmlns:a16="http://schemas.microsoft.com/office/drawing/2014/main" id="{1C3947DE-FD2C-A1EE-9C30-D0CE4BD830AD}"/>
                </a:ext>
              </a:extLst>
            </p:cNvPr>
            <p:cNvSpPr/>
            <p:nvPr/>
          </p:nvSpPr>
          <p:spPr>
            <a:xfrm>
              <a:off x="9565563" y="1911690"/>
              <a:ext cx="240925" cy="204606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1812A723-77B6-BC3C-EB94-E6913D06D399}"/>
              </a:ext>
            </a:extLst>
          </p:cNvPr>
          <p:cNvGrpSpPr/>
          <p:nvPr/>
        </p:nvGrpSpPr>
        <p:grpSpPr>
          <a:xfrm>
            <a:off x="10327451" y="1641507"/>
            <a:ext cx="539429" cy="750795"/>
            <a:chOff x="10167825" y="1726353"/>
            <a:chExt cx="539429" cy="750795"/>
          </a:xfrm>
        </p:grpSpPr>
        <p:grpSp>
          <p:nvGrpSpPr>
            <p:cNvPr id="53" name="Agrupar 52">
              <a:extLst>
                <a:ext uri="{FF2B5EF4-FFF2-40B4-BE49-F238E27FC236}">
                  <a16:creationId xmlns:a16="http://schemas.microsoft.com/office/drawing/2014/main" id="{3FCD91DE-623E-C233-898D-E0DCF7772DC0}"/>
                </a:ext>
              </a:extLst>
            </p:cNvPr>
            <p:cNvGrpSpPr/>
            <p:nvPr/>
          </p:nvGrpSpPr>
          <p:grpSpPr>
            <a:xfrm>
              <a:off x="10167825" y="1726353"/>
              <a:ext cx="539429" cy="750795"/>
              <a:chOff x="564543" y="3767967"/>
              <a:chExt cx="322533" cy="448912"/>
            </a:xfrm>
          </p:grpSpPr>
          <p:sp>
            <p:nvSpPr>
              <p:cNvPr id="89" name="Forma Livre: Forma 88">
                <a:extLst>
                  <a:ext uri="{FF2B5EF4-FFF2-40B4-BE49-F238E27FC236}">
                    <a16:creationId xmlns:a16="http://schemas.microsoft.com/office/drawing/2014/main" id="{393B5346-6527-E845-D423-CA614C8FFA31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0" name="Forma Livre: Forma 89">
                <a:extLst>
                  <a:ext uri="{FF2B5EF4-FFF2-40B4-BE49-F238E27FC236}">
                    <a16:creationId xmlns:a16="http://schemas.microsoft.com/office/drawing/2014/main" id="{5C8F29F0-3F68-1558-182A-29C3DAC98F63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55" name="Gráfico 20">
              <a:extLst>
                <a:ext uri="{FF2B5EF4-FFF2-40B4-BE49-F238E27FC236}">
                  <a16:creationId xmlns:a16="http://schemas.microsoft.com/office/drawing/2014/main" id="{ECE0A45B-61FC-2B87-2CCD-E14976EBA4C6}"/>
                </a:ext>
              </a:extLst>
            </p:cNvPr>
            <p:cNvGrpSpPr/>
            <p:nvPr/>
          </p:nvGrpSpPr>
          <p:grpSpPr>
            <a:xfrm>
              <a:off x="10328168" y="1894459"/>
              <a:ext cx="218925" cy="215709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84" name="Forma Livre: Forma 83">
                <a:extLst>
                  <a:ext uri="{FF2B5EF4-FFF2-40B4-BE49-F238E27FC236}">
                    <a16:creationId xmlns:a16="http://schemas.microsoft.com/office/drawing/2014/main" id="{EBE4FD19-504C-2938-DC42-C28E4C72C0C4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5" name="Forma Livre: Forma 84">
                <a:extLst>
                  <a:ext uri="{FF2B5EF4-FFF2-40B4-BE49-F238E27FC236}">
                    <a16:creationId xmlns:a16="http://schemas.microsoft.com/office/drawing/2014/main" id="{604D1B7F-F1A3-1C9D-C4D4-303F15AD72EC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" name="Gráfico 20">
            <a:extLst>
              <a:ext uri="{FF2B5EF4-FFF2-40B4-BE49-F238E27FC236}">
                <a16:creationId xmlns:a16="http://schemas.microsoft.com/office/drawing/2014/main" id="{C2EE74FC-D8AC-FE93-EA64-F434AE5482D8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  <a:solidFill>
            <a:srgbClr val="592126"/>
          </a:solidFill>
        </p:grpSpPr>
        <p:sp>
          <p:nvSpPr>
            <p:cNvPr id="9" name="Forma Livre: Forma 8">
              <a:extLst>
                <a:ext uri="{FF2B5EF4-FFF2-40B4-BE49-F238E27FC236}">
                  <a16:creationId xmlns:a16="http://schemas.microsoft.com/office/drawing/2014/main" id="{9375CDC0-4C4E-B887-8831-5FB068DB7D58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12" name="Gráfico 20">
              <a:extLst>
                <a:ext uri="{FF2B5EF4-FFF2-40B4-BE49-F238E27FC236}">
                  <a16:creationId xmlns:a16="http://schemas.microsoft.com/office/drawing/2014/main" id="{C07C7205-9B86-73E4-E1B1-832E32133190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grpFill/>
          </p:grpSpPr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D967B077-C0B4-93F4-CAEB-8832D6F3AC42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5BC85ACD-39ED-3FC3-8810-C958D3FD89EB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97B54AF7-797D-CE7B-EEB5-F6605459E82A}"/>
              </a:ext>
            </a:extLst>
          </p:cNvPr>
          <p:cNvGrpSpPr/>
          <p:nvPr/>
        </p:nvGrpSpPr>
        <p:grpSpPr>
          <a:xfrm>
            <a:off x="8193040" y="3801845"/>
            <a:ext cx="539429" cy="750795"/>
            <a:chOff x="8193040" y="3801845"/>
            <a:chExt cx="539429" cy="750795"/>
          </a:xfrm>
        </p:grpSpPr>
        <p:sp>
          <p:nvSpPr>
            <p:cNvPr id="45" name="Forma Livre: Forma 44">
              <a:extLst>
                <a:ext uri="{FF2B5EF4-FFF2-40B4-BE49-F238E27FC236}">
                  <a16:creationId xmlns:a16="http://schemas.microsoft.com/office/drawing/2014/main" id="{FA6FCC8A-12DF-EDE5-28DE-7D4C303931A9}"/>
                </a:ext>
              </a:extLst>
            </p:cNvPr>
            <p:cNvSpPr/>
            <p:nvPr/>
          </p:nvSpPr>
          <p:spPr>
            <a:xfrm>
              <a:off x="8193040" y="3801845"/>
              <a:ext cx="539429" cy="750795"/>
            </a:xfrm>
            <a:custGeom>
              <a:avLst/>
              <a:gdLst>
                <a:gd name="connsiteX0" fmla="*/ 156403 w 322533"/>
                <a:gd name="connsiteY0" fmla="*/ 72 h 448912"/>
                <a:gd name="connsiteX1" fmla="*/ 269 w 322533"/>
                <a:gd name="connsiteY1" fmla="*/ 151852 h 448912"/>
                <a:gd name="connsiteX2" fmla="*/ 80483 w 322533"/>
                <a:gd name="connsiteY2" fmla="*/ 300934 h 448912"/>
                <a:gd name="connsiteX3" fmla="*/ 144568 w 322533"/>
                <a:gd name="connsiteY3" fmla="*/ 414693 h 448912"/>
                <a:gd name="connsiteX4" fmla="*/ 144568 w 322533"/>
                <a:gd name="connsiteY4" fmla="*/ 432232 h 448912"/>
                <a:gd name="connsiteX5" fmla="*/ 161248 w 322533"/>
                <a:gd name="connsiteY5" fmla="*/ 448912 h 448912"/>
                <a:gd name="connsiteX6" fmla="*/ 177929 w 322533"/>
                <a:gd name="connsiteY6" fmla="*/ 432232 h 448912"/>
                <a:gd name="connsiteX7" fmla="*/ 177929 w 322533"/>
                <a:gd name="connsiteY7" fmla="*/ 413405 h 448912"/>
                <a:gd name="connsiteX8" fmla="*/ 242075 w 322533"/>
                <a:gd name="connsiteY8" fmla="*/ 300934 h 448912"/>
                <a:gd name="connsiteX9" fmla="*/ 322534 w 322533"/>
                <a:gd name="connsiteY9" fmla="*/ 161358 h 448912"/>
                <a:gd name="connsiteX10" fmla="*/ 156403 w 322533"/>
                <a:gd name="connsiteY10" fmla="*/ 72 h 448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533" h="448912">
                  <a:moveTo>
                    <a:pt x="156403" y="72"/>
                  </a:moveTo>
                  <a:cubicBezTo>
                    <a:pt x="73492" y="2525"/>
                    <a:pt x="4991" y="69063"/>
                    <a:pt x="269" y="151852"/>
                  </a:cubicBezTo>
                  <a:cubicBezTo>
                    <a:pt x="-3349" y="215386"/>
                    <a:pt x="29828" y="271560"/>
                    <a:pt x="80483" y="300934"/>
                  </a:cubicBezTo>
                  <a:cubicBezTo>
                    <a:pt x="120712" y="324299"/>
                    <a:pt x="144568" y="368147"/>
                    <a:pt x="144568" y="414693"/>
                  </a:cubicBezTo>
                  <a:lnTo>
                    <a:pt x="144568" y="432232"/>
                  </a:lnTo>
                  <a:cubicBezTo>
                    <a:pt x="144568" y="441431"/>
                    <a:pt x="152049" y="448912"/>
                    <a:pt x="161248" y="448912"/>
                  </a:cubicBezTo>
                  <a:cubicBezTo>
                    <a:pt x="170447" y="448912"/>
                    <a:pt x="177929" y="441431"/>
                    <a:pt x="177929" y="432232"/>
                  </a:cubicBezTo>
                  <a:lnTo>
                    <a:pt x="177929" y="413405"/>
                  </a:lnTo>
                  <a:cubicBezTo>
                    <a:pt x="177929" y="367227"/>
                    <a:pt x="202091" y="324115"/>
                    <a:pt x="242075" y="300934"/>
                  </a:cubicBezTo>
                  <a:cubicBezTo>
                    <a:pt x="290154" y="273031"/>
                    <a:pt x="322534" y="220966"/>
                    <a:pt x="322534" y="161358"/>
                  </a:cubicBezTo>
                  <a:cubicBezTo>
                    <a:pt x="322595" y="70596"/>
                    <a:pt x="247717" y="-2626"/>
                    <a:pt x="156403" y="72"/>
                  </a:cubicBezTo>
                  <a:close/>
                </a:path>
              </a:pathLst>
            </a:custGeom>
            <a:solidFill>
              <a:srgbClr val="592126"/>
            </a:solidFill>
            <a:ln w="190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46" name="Elipse 45">
              <a:extLst>
                <a:ext uri="{FF2B5EF4-FFF2-40B4-BE49-F238E27FC236}">
                  <a16:creationId xmlns:a16="http://schemas.microsoft.com/office/drawing/2014/main" id="{1D94ABDA-8ED2-0984-5605-F1A2CB2B6E8B}"/>
                </a:ext>
              </a:extLst>
            </p:cNvPr>
            <p:cNvSpPr/>
            <p:nvPr/>
          </p:nvSpPr>
          <p:spPr>
            <a:xfrm>
              <a:off x="8267945" y="3881979"/>
              <a:ext cx="386621" cy="386621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grpSp>
          <p:nvGrpSpPr>
            <p:cNvPr id="47" name="Gráfico 20">
              <a:extLst>
                <a:ext uri="{FF2B5EF4-FFF2-40B4-BE49-F238E27FC236}">
                  <a16:creationId xmlns:a16="http://schemas.microsoft.com/office/drawing/2014/main" id="{A5DE513D-67F5-C6EE-25EE-A51E786F682D}"/>
                </a:ext>
              </a:extLst>
            </p:cNvPr>
            <p:cNvGrpSpPr/>
            <p:nvPr/>
          </p:nvGrpSpPr>
          <p:grpSpPr>
            <a:xfrm>
              <a:off x="8378130" y="3952945"/>
              <a:ext cx="167535" cy="244691"/>
              <a:chOff x="953731" y="4398364"/>
              <a:chExt cx="258984" cy="378254"/>
            </a:xfrm>
            <a:solidFill>
              <a:srgbClr val="592126"/>
            </a:solidFill>
          </p:grpSpPr>
          <p:sp>
            <p:nvSpPr>
              <p:cNvPr id="48" name="Forma Livre: Forma 47">
                <a:extLst>
                  <a:ext uri="{FF2B5EF4-FFF2-40B4-BE49-F238E27FC236}">
                    <a16:creationId xmlns:a16="http://schemas.microsoft.com/office/drawing/2014/main" id="{A3303DFB-7335-DCD7-D334-AB866DC8263B}"/>
                  </a:ext>
                </a:extLst>
              </p:cNvPr>
              <p:cNvSpPr/>
              <p:nvPr/>
            </p:nvSpPr>
            <p:spPr>
              <a:xfrm>
                <a:off x="953731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9" name="Forma Livre: Forma 48">
                <a:extLst>
                  <a:ext uri="{FF2B5EF4-FFF2-40B4-BE49-F238E27FC236}">
                    <a16:creationId xmlns:a16="http://schemas.microsoft.com/office/drawing/2014/main" id="{C4A031CD-73BE-53C5-35FC-785DB1E0E229}"/>
                  </a:ext>
                </a:extLst>
              </p:cNvPr>
              <p:cNvSpPr/>
              <p:nvPr/>
            </p:nvSpPr>
            <p:spPr>
              <a:xfrm>
                <a:off x="1038555" y="4570520"/>
                <a:ext cx="78557" cy="88466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41CA468A-4718-F7BB-34DF-7D0A8F447678}"/>
              </a:ext>
            </a:extLst>
          </p:cNvPr>
          <p:cNvGrpSpPr/>
          <p:nvPr/>
        </p:nvGrpSpPr>
        <p:grpSpPr>
          <a:xfrm>
            <a:off x="2293281" y="2646548"/>
            <a:ext cx="577596" cy="577596"/>
            <a:chOff x="2293281" y="2646548"/>
            <a:chExt cx="577596" cy="577596"/>
          </a:xfrm>
        </p:grpSpPr>
        <p:sp>
          <p:nvSpPr>
            <p:cNvPr id="64" name="Forma Livre: Forma 63">
              <a:extLst>
                <a:ext uri="{FF2B5EF4-FFF2-40B4-BE49-F238E27FC236}">
                  <a16:creationId xmlns:a16="http://schemas.microsoft.com/office/drawing/2014/main" id="{64D0B354-9491-41E4-A232-47EE8477406F}"/>
                </a:ext>
              </a:extLst>
            </p:cNvPr>
            <p:cNvSpPr/>
            <p:nvPr/>
          </p:nvSpPr>
          <p:spPr>
            <a:xfrm>
              <a:off x="2293281" y="264654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66" name="Gráfico 65" descr="Táxi com preenchimento sólido">
              <a:extLst>
                <a:ext uri="{FF2B5EF4-FFF2-40B4-BE49-F238E27FC236}">
                  <a16:creationId xmlns:a16="http://schemas.microsoft.com/office/drawing/2014/main" id="{57D2F7E9-46B3-31D9-D68D-2E0FC0883BF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2325527" y="2667713"/>
              <a:ext cx="508160" cy="508160"/>
            </a:xfrm>
            <a:prstGeom prst="rect">
              <a:avLst/>
            </a:prstGeom>
          </p:spPr>
        </p:pic>
      </p:grpSp>
      <p:grpSp>
        <p:nvGrpSpPr>
          <p:cNvPr id="68" name="Agrupar 67">
            <a:extLst>
              <a:ext uri="{FF2B5EF4-FFF2-40B4-BE49-F238E27FC236}">
                <a16:creationId xmlns:a16="http://schemas.microsoft.com/office/drawing/2014/main" id="{858F731B-BCB9-776C-5003-C5542500C80C}"/>
              </a:ext>
            </a:extLst>
          </p:cNvPr>
          <p:cNvGrpSpPr/>
          <p:nvPr/>
        </p:nvGrpSpPr>
        <p:grpSpPr>
          <a:xfrm>
            <a:off x="10010169" y="2839586"/>
            <a:ext cx="539429" cy="750795"/>
            <a:chOff x="10010169" y="2839586"/>
            <a:chExt cx="539429" cy="750795"/>
          </a:xfrm>
        </p:grpSpPr>
        <p:grpSp>
          <p:nvGrpSpPr>
            <p:cNvPr id="94" name="Agrupar 93">
              <a:extLst>
                <a:ext uri="{FF2B5EF4-FFF2-40B4-BE49-F238E27FC236}">
                  <a16:creationId xmlns:a16="http://schemas.microsoft.com/office/drawing/2014/main" id="{9746FBFA-EE77-5237-E563-E3A30E1382BF}"/>
                </a:ext>
              </a:extLst>
            </p:cNvPr>
            <p:cNvGrpSpPr/>
            <p:nvPr/>
          </p:nvGrpSpPr>
          <p:grpSpPr>
            <a:xfrm>
              <a:off x="10010169" y="2839586"/>
              <a:ext cx="539429" cy="750795"/>
              <a:chOff x="8193040" y="3801845"/>
              <a:chExt cx="539429" cy="750795"/>
            </a:xfrm>
          </p:grpSpPr>
          <p:sp>
            <p:nvSpPr>
              <p:cNvPr id="98" name="Forma Livre: Forma 97">
                <a:extLst>
                  <a:ext uri="{FF2B5EF4-FFF2-40B4-BE49-F238E27FC236}">
                    <a16:creationId xmlns:a16="http://schemas.microsoft.com/office/drawing/2014/main" id="{0086897E-FC87-C623-2236-D419854175AC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9" name="Elipse 98">
                <a:extLst>
                  <a:ext uri="{FF2B5EF4-FFF2-40B4-BE49-F238E27FC236}">
                    <a16:creationId xmlns:a16="http://schemas.microsoft.com/office/drawing/2014/main" id="{6DE44F71-2FC1-D352-2CC2-60301090A195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pic>
          <p:nvPicPr>
            <p:cNvPr id="95" name="Gráfico 94" descr="Táxi com preenchimento sólido">
              <a:extLst>
                <a:ext uri="{FF2B5EF4-FFF2-40B4-BE49-F238E27FC236}">
                  <a16:creationId xmlns:a16="http://schemas.microsoft.com/office/drawing/2014/main" id="{0994F076-410C-D3FF-384F-3BAE8BDDB6F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0109616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119" name="Agrupar 118">
            <a:extLst>
              <a:ext uri="{FF2B5EF4-FFF2-40B4-BE49-F238E27FC236}">
                <a16:creationId xmlns:a16="http://schemas.microsoft.com/office/drawing/2014/main" id="{66347101-3964-CA88-0EAD-7B8DAD481958}"/>
              </a:ext>
            </a:extLst>
          </p:cNvPr>
          <p:cNvGrpSpPr/>
          <p:nvPr/>
        </p:nvGrpSpPr>
        <p:grpSpPr>
          <a:xfrm>
            <a:off x="10327736" y="1640985"/>
            <a:ext cx="539429" cy="750795"/>
            <a:chOff x="10327736" y="1640985"/>
            <a:chExt cx="539429" cy="750795"/>
          </a:xfrm>
        </p:grpSpPr>
        <p:grpSp>
          <p:nvGrpSpPr>
            <p:cNvPr id="67" name="Agrupar 66">
              <a:extLst>
                <a:ext uri="{FF2B5EF4-FFF2-40B4-BE49-F238E27FC236}">
                  <a16:creationId xmlns:a16="http://schemas.microsoft.com/office/drawing/2014/main" id="{652E870D-87F4-BF29-FCAA-2808A35095D4}"/>
                </a:ext>
              </a:extLst>
            </p:cNvPr>
            <p:cNvGrpSpPr/>
            <p:nvPr/>
          </p:nvGrpSpPr>
          <p:grpSpPr>
            <a:xfrm>
              <a:off x="10327736" y="1640985"/>
              <a:ext cx="539429" cy="750795"/>
              <a:chOff x="8193040" y="3801845"/>
              <a:chExt cx="539429" cy="750795"/>
            </a:xfrm>
          </p:grpSpPr>
          <p:sp>
            <p:nvSpPr>
              <p:cNvPr id="86" name="Forma Livre: Forma 85">
                <a:extLst>
                  <a:ext uri="{FF2B5EF4-FFF2-40B4-BE49-F238E27FC236}">
                    <a16:creationId xmlns:a16="http://schemas.microsoft.com/office/drawing/2014/main" id="{56FDE452-BD1E-8CD0-C8E2-F58D86953766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7" name="Elipse 86">
                <a:extLst>
                  <a:ext uri="{FF2B5EF4-FFF2-40B4-BE49-F238E27FC236}">
                    <a16:creationId xmlns:a16="http://schemas.microsoft.com/office/drawing/2014/main" id="{A3ABF4C2-6349-AF10-1A69-C66892E6D491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grpSp>
          <p:nvGrpSpPr>
            <p:cNvPr id="116" name="Gráfico 20">
              <a:extLst>
                <a:ext uri="{FF2B5EF4-FFF2-40B4-BE49-F238E27FC236}">
                  <a16:creationId xmlns:a16="http://schemas.microsoft.com/office/drawing/2014/main" id="{D56D3985-E897-0B9F-92EC-0F5035BE8A74}"/>
                </a:ext>
              </a:extLst>
            </p:cNvPr>
            <p:cNvGrpSpPr/>
            <p:nvPr/>
          </p:nvGrpSpPr>
          <p:grpSpPr>
            <a:xfrm>
              <a:off x="10484425" y="1801897"/>
              <a:ext cx="218925" cy="215709"/>
              <a:chOff x="3177201" y="4427814"/>
              <a:chExt cx="324135" cy="319373"/>
            </a:xfrm>
            <a:solidFill>
              <a:srgbClr val="592126"/>
            </a:solidFill>
          </p:grpSpPr>
          <p:sp>
            <p:nvSpPr>
              <p:cNvPr id="117" name="Forma Livre: Forma 116">
                <a:extLst>
                  <a:ext uri="{FF2B5EF4-FFF2-40B4-BE49-F238E27FC236}">
                    <a16:creationId xmlns:a16="http://schemas.microsoft.com/office/drawing/2014/main" id="{719896A9-7A92-70FA-2E5B-6B5EF7D4F3B2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8" name="Forma Livre: Forma 117">
                <a:extLst>
                  <a:ext uri="{FF2B5EF4-FFF2-40B4-BE49-F238E27FC236}">
                    <a16:creationId xmlns:a16="http://schemas.microsoft.com/office/drawing/2014/main" id="{247C9A48-F21E-9E40-AC5D-66976349A13A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35" name="Agrupar 134">
            <a:extLst>
              <a:ext uri="{FF2B5EF4-FFF2-40B4-BE49-F238E27FC236}">
                <a16:creationId xmlns:a16="http://schemas.microsoft.com/office/drawing/2014/main" id="{5B3EAE5C-7788-288F-4BC2-023E8C547959}"/>
              </a:ext>
            </a:extLst>
          </p:cNvPr>
          <p:cNvGrpSpPr/>
          <p:nvPr/>
        </p:nvGrpSpPr>
        <p:grpSpPr>
          <a:xfrm>
            <a:off x="3046883" y="2647232"/>
            <a:ext cx="577596" cy="577596"/>
            <a:chOff x="3034822" y="2647232"/>
            <a:chExt cx="577596" cy="577596"/>
          </a:xfrm>
        </p:grpSpPr>
        <p:sp>
          <p:nvSpPr>
            <p:cNvPr id="51" name="Forma Livre: Forma 50">
              <a:extLst>
                <a:ext uri="{FF2B5EF4-FFF2-40B4-BE49-F238E27FC236}">
                  <a16:creationId xmlns:a16="http://schemas.microsoft.com/office/drawing/2014/main" id="{934BAAE7-D8E6-01B3-B05B-E3A1A8073F4D}"/>
                </a:ext>
              </a:extLst>
            </p:cNvPr>
            <p:cNvSpPr/>
            <p:nvPr/>
          </p:nvSpPr>
          <p:spPr>
            <a:xfrm>
              <a:off x="3034822" y="2647232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132" name="Gráfico 20">
              <a:extLst>
                <a:ext uri="{FF2B5EF4-FFF2-40B4-BE49-F238E27FC236}">
                  <a16:creationId xmlns:a16="http://schemas.microsoft.com/office/drawing/2014/main" id="{14C576AC-CDD3-EE18-9BAF-4C1171A2C527}"/>
                </a:ext>
              </a:extLst>
            </p:cNvPr>
            <p:cNvGrpSpPr/>
            <p:nvPr/>
          </p:nvGrpSpPr>
          <p:grpSpPr>
            <a:xfrm>
              <a:off x="3155648" y="2787978"/>
              <a:ext cx="324135" cy="319373"/>
              <a:chOff x="3177201" y="4427814"/>
              <a:chExt cx="324135" cy="319373"/>
            </a:xfrm>
            <a:solidFill>
              <a:srgbClr val="592126"/>
            </a:solidFill>
          </p:grpSpPr>
          <p:sp>
            <p:nvSpPr>
              <p:cNvPr id="133" name="Forma Livre: Forma 132">
                <a:extLst>
                  <a:ext uri="{FF2B5EF4-FFF2-40B4-BE49-F238E27FC236}">
                    <a16:creationId xmlns:a16="http://schemas.microsoft.com/office/drawing/2014/main" id="{E170ED6D-C2B0-EE7E-AD4C-D4AC598569DC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34" name="Forma Livre: Forma 133">
                <a:extLst>
                  <a:ext uri="{FF2B5EF4-FFF2-40B4-BE49-F238E27FC236}">
                    <a16:creationId xmlns:a16="http://schemas.microsoft.com/office/drawing/2014/main" id="{40565953-5D0D-B2AF-9BA5-DE72656B4423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89295E33-F399-14CC-2420-B404F9FEF8D2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2142680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1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88CB90-770A-6180-EB2D-E46A5AEFAB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72F782FE-836A-5237-63BB-D74EA7C6D5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15" r="20403" b="25818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8" name="Group 1">
            <a:extLst>
              <a:ext uri="{FF2B5EF4-FFF2-40B4-BE49-F238E27FC236}">
                <a16:creationId xmlns:a16="http://schemas.microsoft.com/office/drawing/2014/main" id="{FEE1BD8E-231E-3FA5-6F61-0CE19592026B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6C882220-C7C2-B278-1A97-55D0ED6DB33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8DCBAAE2-AAA2-FA95-B8D8-56AFB708DFF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663D5382-2B30-D6D7-2BC0-CFAA4E6F1A59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3C49CFFE-D844-5E34-9D04-235FC44F1C9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FDDB3B11-22B1-E17E-9B21-12C308A0C792}"/>
              </a:ext>
            </a:extLst>
          </p:cNvPr>
          <p:cNvGrpSpPr/>
          <p:nvPr/>
        </p:nvGrpSpPr>
        <p:grpSpPr>
          <a:xfrm>
            <a:off x="519881" y="1606190"/>
            <a:ext cx="4105270" cy="633431"/>
            <a:chOff x="250974" y="1606190"/>
            <a:chExt cx="4105270" cy="633431"/>
          </a:xfrm>
        </p:grpSpPr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D47414F5-674E-91F3-E1AF-987E2945DFF5}"/>
                </a:ext>
              </a:extLst>
            </p:cNvPr>
            <p:cNvSpPr/>
            <p:nvPr/>
          </p:nvSpPr>
          <p:spPr>
            <a:xfrm>
              <a:off x="250974" y="1606190"/>
              <a:ext cx="4105270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3200" noProof="0" dirty="0">
                  <a:solidFill>
                    <a:schemeClr val="bg2">
                      <a:lumMod val="10000"/>
                    </a:schemeClr>
                  </a:solidFill>
                  <a:latin typeface="AMX Black" pitchFamily="2" charset="0"/>
                  <a:sym typeface="+mn-ea"/>
                </a:rPr>
                <a:t>  AQUI TEM M2M</a:t>
              </a:r>
            </a:p>
          </p:txBody>
        </p:sp>
        <p:pic>
          <p:nvPicPr>
            <p:cNvPr id="15" name="Gráfico 14">
              <a:extLst>
                <a:ext uri="{FF2B5EF4-FFF2-40B4-BE49-F238E27FC236}">
                  <a16:creationId xmlns:a16="http://schemas.microsoft.com/office/drawing/2014/main" id="{F329CA30-6B2E-7E6E-E988-948B4DD760D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E62EAF55-FE17-FDD2-8B65-166ABB111388}"/>
              </a:ext>
            </a:extLst>
          </p:cNvPr>
          <p:cNvSpPr/>
          <p:nvPr/>
        </p:nvSpPr>
        <p:spPr>
          <a:xfrm>
            <a:off x="4990561" y="6199370"/>
            <a:ext cx="2233599" cy="254197"/>
          </a:xfrm>
          <a:prstGeom prst="roundRect">
            <a:avLst/>
          </a:prstGeom>
          <a:gradFill>
            <a:gsLst>
              <a:gs pos="0">
                <a:srgbClr val="592126">
                  <a:alpha val="12157"/>
                </a:srgbClr>
              </a:gs>
              <a:gs pos="49000">
                <a:srgbClr val="59212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100" noProof="0" dirty="0">
                <a:latin typeface="AMX" pitchFamily="2" charset="0"/>
              </a:rPr>
              <a:t>CONECTIVIDADE</a:t>
            </a:r>
          </a:p>
        </p:txBody>
      </p:sp>
    </p:spTree>
    <p:extLst>
      <p:ext uri="{BB962C8B-B14F-4D97-AF65-F5344CB8AC3E}">
        <p14:creationId xmlns:p14="http://schemas.microsoft.com/office/powerpoint/2010/main" val="4075437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0CF2FB-55A0-8180-6FA5-A8B4BAA48E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F11FB7CB-8848-A60F-E4D2-3B80F37C81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15" r="20403" b="25818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0830244A-C7BE-58F2-990A-BEC8255BD79D}"/>
              </a:ext>
            </a:extLst>
          </p:cNvPr>
          <p:cNvSpPr/>
          <p:nvPr/>
        </p:nvSpPr>
        <p:spPr>
          <a:xfrm flipH="1">
            <a:off x="0" y="0"/>
            <a:ext cx="987867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0BC07B68-CBBB-54A6-BE88-AFF7261773F9}"/>
              </a:ext>
            </a:extLst>
          </p:cNvPr>
          <p:cNvSpPr txBox="1"/>
          <p:nvPr/>
        </p:nvSpPr>
        <p:spPr>
          <a:xfrm>
            <a:off x="345620" y="2478899"/>
            <a:ext cx="59027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​Você sabia que, em </a:t>
            </a:r>
            <a:r>
              <a:rPr lang="pt-BR" b="1" dirty="0">
                <a:solidFill>
                  <a:srgbClr val="C00000"/>
                </a:solidFill>
                <a:latin typeface="AMX" pitchFamily="2" charset="0"/>
              </a:rPr>
              <a:t>clínicas e hospitais</a:t>
            </a:r>
            <a:r>
              <a:rPr lang="pt-BR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, os clientes </a:t>
            </a:r>
            <a:r>
              <a:rPr lang="pt-BR" b="1" dirty="0">
                <a:solidFill>
                  <a:srgbClr val="C00000"/>
                </a:solidFill>
                <a:latin typeface="AMX" pitchFamily="2" charset="0"/>
              </a:rPr>
              <a:t>contam</a:t>
            </a:r>
            <a:r>
              <a:rPr lang="pt-BR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com a tecnologia M2M presente em equipamentos de imagem e até mesmo em totens de autoatendimento, trazendo muito mais agilidade?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E336A150-2D7D-D936-0EEE-D1C80ABAB852}"/>
              </a:ext>
            </a:extLst>
          </p:cNvPr>
          <p:cNvGrpSpPr/>
          <p:nvPr/>
        </p:nvGrpSpPr>
        <p:grpSpPr>
          <a:xfrm>
            <a:off x="519881" y="1069045"/>
            <a:ext cx="1099848" cy="1099848"/>
            <a:chOff x="8216342" y="3359923"/>
            <a:chExt cx="1099848" cy="1099848"/>
          </a:xfrm>
        </p:grpSpPr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B96740E2-901B-6EDC-EAC9-446E49933DF2}"/>
                </a:ext>
              </a:extLst>
            </p:cNvPr>
            <p:cNvGrpSpPr/>
            <p:nvPr/>
          </p:nvGrpSpPr>
          <p:grpSpPr>
            <a:xfrm>
              <a:off x="8216342" y="3359923"/>
              <a:ext cx="1099848" cy="1099848"/>
              <a:chOff x="3093093" y="3444965"/>
              <a:chExt cx="1099848" cy="1099848"/>
            </a:xfrm>
          </p:grpSpPr>
          <p:grpSp>
            <p:nvGrpSpPr>
              <p:cNvPr id="18" name="Group 34">
                <a:extLst>
                  <a:ext uri="{FF2B5EF4-FFF2-40B4-BE49-F238E27FC236}">
                    <a16:creationId xmlns:a16="http://schemas.microsoft.com/office/drawing/2014/main" id="{4D102E07-3405-C92F-7CAC-1C4999794239}"/>
                  </a:ext>
                </a:extLst>
              </p:cNvPr>
              <p:cNvGrpSpPr/>
              <p:nvPr/>
            </p:nvGrpSpPr>
            <p:grpSpPr>
              <a:xfrm>
                <a:off x="3093093" y="3444965"/>
                <a:ext cx="1099848" cy="1099848"/>
                <a:chOff x="5346569" y="2129582"/>
                <a:chExt cx="1305722" cy="1305722"/>
              </a:xfrm>
            </p:grpSpPr>
            <p:sp>
              <p:nvSpPr>
                <p:cNvPr id="30" name="Elipse 29">
                  <a:extLst>
                    <a:ext uri="{FF2B5EF4-FFF2-40B4-BE49-F238E27FC236}">
                      <a16:creationId xmlns:a16="http://schemas.microsoft.com/office/drawing/2014/main" id="{E4D68CEF-9ADF-A2A3-CD5C-C51BFFD6E1EA}"/>
                    </a:ext>
                  </a:extLst>
                </p:cNvPr>
                <p:cNvSpPr/>
                <p:nvPr/>
              </p:nvSpPr>
              <p:spPr>
                <a:xfrm>
                  <a:off x="5346569" y="2129582"/>
                  <a:ext cx="1305722" cy="1305722"/>
                </a:xfrm>
                <a:prstGeom prst="ellipse">
                  <a:avLst/>
                </a:prstGeom>
                <a:solidFill>
                  <a:srgbClr val="C00000">
                    <a:alpha val="57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  <p:sp>
              <p:nvSpPr>
                <p:cNvPr id="31" name="Elipse 30">
                  <a:extLst>
                    <a:ext uri="{FF2B5EF4-FFF2-40B4-BE49-F238E27FC236}">
                      <a16:creationId xmlns:a16="http://schemas.microsoft.com/office/drawing/2014/main" id="{3132DDDE-9909-2D67-097B-E3A62DF46769}"/>
                    </a:ext>
                  </a:extLst>
                </p:cNvPr>
                <p:cNvSpPr/>
                <p:nvPr/>
              </p:nvSpPr>
              <p:spPr>
                <a:xfrm>
                  <a:off x="5460696" y="2243709"/>
                  <a:ext cx="1077469" cy="1077469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</p:grpSp>
          <p:grpSp>
            <p:nvGrpSpPr>
              <p:cNvPr id="19" name="Gráfico 26">
                <a:extLst>
                  <a:ext uri="{FF2B5EF4-FFF2-40B4-BE49-F238E27FC236}">
                    <a16:creationId xmlns:a16="http://schemas.microsoft.com/office/drawing/2014/main" id="{F2D0057B-AFA0-93C5-5C2D-BCE49ABF635D}"/>
                  </a:ext>
                </a:extLst>
              </p:cNvPr>
              <p:cNvGrpSpPr/>
              <p:nvPr/>
            </p:nvGrpSpPr>
            <p:grpSpPr>
              <a:xfrm>
                <a:off x="3355123" y="3657500"/>
                <a:ext cx="566148" cy="537651"/>
                <a:chOff x="3355123" y="3644104"/>
                <a:chExt cx="566148" cy="537651"/>
              </a:xfrm>
            </p:grpSpPr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C8A4676D-91CC-49D5-1481-040D5315EDAD}"/>
                    </a:ext>
                  </a:extLst>
                </p:cNvPr>
                <p:cNvSpPr/>
                <p:nvPr/>
              </p:nvSpPr>
              <p:spPr>
                <a:xfrm>
                  <a:off x="3530870" y="3644104"/>
                  <a:ext cx="214566" cy="258061"/>
                </a:xfrm>
                <a:custGeom>
                  <a:avLst/>
                  <a:gdLst>
                    <a:gd name="connsiteX0" fmla="*/ 214566 w 214566"/>
                    <a:gd name="connsiteY0" fmla="*/ 150779 h 258061"/>
                    <a:gd name="connsiteX1" fmla="*/ 214566 w 214566"/>
                    <a:gd name="connsiteY1" fmla="*/ 107283 h 258061"/>
                    <a:gd name="connsiteX2" fmla="*/ 107283 w 214566"/>
                    <a:gd name="connsiteY2" fmla="*/ 0 h 258061"/>
                    <a:gd name="connsiteX3" fmla="*/ 0 w 214566"/>
                    <a:gd name="connsiteY3" fmla="*/ 107283 h 258061"/>
                    <a:gd name="connsiteX4" fmla="*/ 0 w 214566"/>
                    <a:gd name="connsiteY4" fmla="*/ 150779 h 258061"/>
                    <a:gd name="connsiteX5" fmla="*/ 107283 w 214566"/>
                    <a:gd name="connsiteY5" fmla="*/ 258062 h 258061"/>
                    <a:gd name="connsiteX6" fmla="*/ 214566 w 214566"/>
                    <a:gd name="connsiteY6" fmla="*/ 150779 h 258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14566" h="258061">
                      <a:moveTo>
                        <a:pt x="214566" y="150779"/>
                      </a:moveTo>
                      <a:lnTo>
                        <a:pt x="214566" y="107283"/>
                      </a:lnTo>
                      <a:cubicBezTo>
                        <a:pt x="214566" y="48083"/>
                        <a:pt x="166395" y="0"/>
                        <a:pt x="107283" y="0"/>
                      </a:cubicBezTo>
                      <a:cubicBezTo>
                        <a:pt x="48172" y="0"/>
                        <a:pt x="0" y="48172"/>
                        <a:pt x="0" y="107283"/>
                      </a:cubicBezTo>
                      <a:lnTo>
                        <a:pt x="0" y="150779"/>
                      </a:lnTo>
                      <a:cubicBezTo>
                        <a:pt x="0" y="209979"/>
                        <a:pt x="48172" y="258062"/>
                        <a:pt x="107283" y="258062"/>
                      </a:cubicBezTo>
                      <a:cubicBezTo>
                        <a:pt x="166395" y="258062"/>
                        <a:pt x="214566" y="209890"/>
                        <a:pt x="214566" y="150779"/>
                      </a:cubicBezTo>
                      <a:close/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AB22A211-9504-1FF4-C4E9-5F0EEE3D7E71}"/>
                    </a:ext>
                  </a:extLst>
                </p:cNvPr>
                <p:cNvSpPr/>
                <p:nvPr/>
              </p:nvSpPr>
              <p:spPr>
                <a:xfrm>
                  <a:off x="3355123" y="3928634"/>
                  <a:ext cx="566148" cy="253121"/>
                </a:xfrm>
                <a:custGeom>
                  <a:avLst/>
                  <a:gdLst>
                    <a:gd name="connsiteX0" fmla="*/ 269796 w 566148"/>
                    <a:gd name="connsiteY0" fmla="*/ 0 h 253121"/>
                    <a:gd name="connsiteX1" fmla="*/ 266002 w 566148"/>
                    <a:gd name="connsiteY1" fmla="*/ 0 h 253121"/>
                    <a:gd name="connsiteX2" fmla="*/ 0 w 566148"/>
                    <a:gd name="connsiteY2" fmla="*/ 253121 h 253121"/>
                    <a:gd name="connsiteX3" fmla="*/ 566148 w 566148"/>
                    <a:gd name="connsiteY3" fmla="*/ 253121 h 253121"/>
                    <a:gd name="connsiteX4" fmla="*/ 300058 w 566148"/>
                    <a:gd name="connsiteY4" fmla="*/ 0 h 253121"/>
                    <a:gd name="connsiteX5" fmla="*/ 296264 w 566148"/>
                    <a:gd name="connsiteY5" fmla="*/ 0 h 253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148" h="253121">
                      <a:moveTo>
                        <a:pt x="269796" y="0"/>
                      </a:moveTo>
                      <a:lnTo>
                        <a:pt x="266002" y="0"/>
                      </a:lnTo>
                      <a:cubicBezTo>
                        <a:pt x="123605" y="0"/>
                        <a:pt x="6882" y="112400"/>
                        <a:pt x="0" y="253121"/>
                      </a:cubicBezTo>
                      <a:lnTo>
                        <a:pt x="566148" y="253121"/>
                      </a:lnTo>
                      <a:cubicBezTo>
                        <a:pt x="559266" y="112400"/>
                        <a:pt x="442543" y="0"/>
                        <a:pt x="300058" y="0"/>
                      </a:cubicBezTo>
                      <a:lnTo>
                        <a:pt x="296264" y="0"/>
                      </a:lnTo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7" name="Gráfico 16">
              <a:extLst>
                <a:ext uri="{FF2B5EF4-FFF2-40B4-BE49-F238E27FC236}">
                  <a16:creationId xmlns:a16="http://schemas.microsoft.com/office/drawing/2014/main" id="{D08B27FA-9B06-0076-D8E7-0802B92232E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369412" y="3666622"/>
              <a:ext cx="783980" cy="440235"/>
            </a:xfrm>
            <a:prstGeom prst="rect">
              <a:avLst/>
            </a:prstGeom>
          </p:spPr>
        </p:pic>
      </p:grpSp>
      <p:sp>
        <p:nvSpPr>
          <p:cNvPr id="32" name="Google Shape;1434;p77">
            <a:extLst>
              <a:ext uri="{FF2B5EF4-FFF2-40B4-BE49-F238E27FC236}">
                <a16:creationId xmlns:a16="http://schemas.microsoft.com/office/drawing/2014/main" id="{9716F2D8-83B2-A1E8-B600-C0037E456B69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Usuário final​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14C6C2E6-7676-7443-8D4A-0C9BED42E3E5}"/>
              </a:ext>
            </a:extLst>
          </p:cNvPr>
          <p:cNvSpPr txBox="1"/>
          <p:nvPr/>
        </p:nvSpPr>
        <p:spPr>
          <a:xfrm>
            <a:off x="1689495" y="1080360"/>
            <a:ext cx="42606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Clínicas e Hospitais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sp>
        <p:nvSpPr>
          <p:cNvPr id="53" name="Google Shape;1434;p77">
            <a:extLst>
              <a:ext uri="{FF2B5EF4-FFF2-40B4-BE49-F238E27FC236}">
                <a16:creationId xmlns:a16="http://schemas.microsoft.com/office/drawing/2014/main" id="{69D7B275-1F5F-C282-00A2-FB46C6BC9887}"/>
              </a:ext>
            </a:extLst>
          </p:cNvPr>
          <p:cNvSpPr/>
          <p:nvPr/>
        </p:nvSpPr>
        <p:spPr>
          <a:xfrm>
            <a:off x="1944705" y="4822187"/>
            <a:ext cx="1820133" cy="771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Cuidado personalizado</a:t>
            </a:r>
          </a:p>
        </p:txBody>
      </p:sp>
      <p:sp>
        <p:nvSpPr>
          <p:cNvPr id="54" name="Google Shape;1434;p77">
            <a:extLst>
              <a:ext uri="{FF2B5EF4-FFF2-40B4-BE49-F238E27FC236}">
                <a16:creationId xmlns:a16="http://schemas.microsoft.com/office/drawing/2014/main" id="{8C2C9E43-E000-0832-11E3-F7E7BAAE2CC8}"/>
              </a:ext>
            </a:extLst>
          </p:cNvPr>
          <p:cNvSpPr/>
          <p:nvPr/>
        </p:nvSpPr>
        <p:spPr>
          <a:xfrm>
            <a:off x="3881876" y="4822187"/>
            <a:ext cx="1899751" cy="771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Monitoramento constante</a:t>
            </a:r>
          </a:p>
        </p:txBody>
      </p:sp>
      <p:grpSp>
        <p:nvGrpSpPr>
          <p:cNvPr id="59" name="Gráfico 26">
            <a:extLst>
              <a:ext uri="{FF2B5EF4-FFF2-40B4-BE49-F238E27FC236}">
                <a16:creationId xmlns:a16="http://schemas.microsoft.com/office/drawing/2014/main" id="{7FC4DF9B-64C9-3D0C-D040-F85B1EC25A57}"/>
              </a:ext>
            </a:extLst>
          </p:cNvPr>
          <p:cNvGrpSpPr/>
          <p:nvPr/>
        </p:nvGrpSpPr>
        <p:grpSpPr>
          <a:xfrm>
            <a:off x="4058567" y="4089443"/>
            <a:ext cx="566148" cy="537651"/>
            <a:chOff x="3355123" y="3644104"/>
            <a:chExt cx="566148" cy="537651"/>
          </a:xfrm>
        </p:grpSpPr>
        <p:sp>
          <p:nvSpPr>
            <p:cNvPr id="60" name="Forma Livre: Forma 59">
              <a:extLst>
                <a:ext uri="{FF2B5EF4-FFF2-40B4-BE49-F238E27FC236}">
                  <a16:creationId xmlns:a16="http://schemas.microsoft.com/office/drawing/2014/main" id="{64F69C12-1B74-D3A5-6291-EA1651D474BF}"/>
                </a:ext>
              </a:extLst>
            </p:cNvPr>
            <p:cNvSpPr/>
            <p:nvPr/>
          </p:nvSpPr>
          <p:spPr>
            <a:xfrm>
              <a:off x="3530870" y="3644104"/>
              <a:ext cx="214566" cy="258061"/>
            </a:xfrm>
            <a:custGeom>
              <a:avLst/>
              <a:gdLst>
                <a:gd name="connsiteX0" fmla="*/ 214566 w 214566"/>
                <a:gd name="connsiteY0" fmla="*/ 150779 h 258061"/>
                <a:gd name="connsiteX1" fmla="*/ 214566 w 214566"/>
                <a:gd name="connsiteY1" fmla="*/ 107283 h 258061"/>
                <a:gd name="connsiteX2" fmla="*/ 107283 w 214566"/>
                <a:gd name="connsiteY2" fmla="*/ 0 h 258061"/>
                <a:gd name="connsiteX3" fmla="*/ 0 w 214566"/>
                <a:gd name="connsiteY3" fmla="*/ 107283 h 258061"/>
                <a:gd name="connsiteX4" fmla="*/ 0 w 214566"/>
                <a:gd name="connsiteY4" fmla="*/ 150779 h 258061"/>
                <a:gd name="connsiteX5" fmla="*/ 107283 w 214566"/>
                <a:gd name="connsiteY5" fmla="*/ 258062 h 258061"/>
                <a:gd name="connsiteX6" fmla="*/ 214566 w 214566"/>
                <a:gd name="connsiteY6" fmla="*/ 150779 h 258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566" h="258061">
                  <a:moveTo>
                    <a:pt x="214566" y="150779"/>
                  </a:moveTo>
                  <a:lnTo>
                    <a:pt x="214566" y="107283"/>
                  </a:lnTo>
                  <a:cubicBezTo>
                    <a:pt x="214566" y="48083"/>
                    <a:pt x="166395" y="0"/>
                    <a:pt x="107283" y="0"/>
                  </a:cubicBezTo>
                  <a:cubicBezTo>
                    <a:pt x="48172" y="0"/>
                    <a:pt x="0" y="48172"/>
                    <a:pt x="0" y="107283"/>
                  </a:cubicBezTo>
                  <a:lnTo>
                    <a:pt x="0" y="150779"/>
                  </a:lnTo>
                  <a:cubicBezTo>
                    <a:pt x="0" y="209979"/>
                    <a:pt x="48172" y="258062"/>
                    <a:pt x="107283" y="258062"/>
                  </a:cubicBezTo>
                  <a:cubicBezTo>
                    <a:pt x="166395" y="258062"/>
                    <a:pt x="214566" y="209890"/>
                    <a:pt x="214566" y="150779"/>
                  </a:cubicBezTo>
                  <a:close/>
                </a:path>
              </a:pathLst>
            </a:custGeom>
            <a:noFill/>
            <a:ln w="870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61" name="Forma Livre: Forma 60">
              <a:extLst>
                <a:ext uri="{FF2B5EF4-FFF2-40B4-BE49-F238E27FC236}">
                  <a16:creationId xmlns:a16="http://schemas.microsoft.com/office/drawing/2014/main" id="{C0B24645-A88D-876D-7AE3-A171FC372FB8}"/>
                </a:ext>
              </a:extLst>
            </p:cNvPr>
            <p:cNvSpPr/>
            <p:nvPr/>
          </p:nvSpPr>
          <p:spPr>
            <a:xfrm>
              <a:off x="3355123" y="3928634"/>
              <a:ext cx="566148" cy="253121"/>
            </a:xfrm>
            <a:custGeom>
              <a:avLst/>
              <a:gdLst>
                <a:gd name="connsiteX0" fmla="*/ 269796 w 566148"/>
                <a:gd name="connsiteY0" fmla="*/ 0 h 253121"/>
                <a:gd name="connsiteX1" fmla="*/ 266002 w 566148"/>
                <a:gd name="connsiteY1" fmla="*/ 0 h 253121"/>
                <a:gd name="connsiteX2" fmla="*/ 0 w 566148"/>
                <a:gd name="connsiteY2" fmla="*/ 253121 h 253121"/>
                <a:gd name="connsiteX3" fmla="*/ 566148 w 566148"/>
                <a:gd name="connsiteY3" fmla="*/ 253121 h 253121"/>
                <a:gd name="connsiteX4" fmla="*/ 300058 w 566148"/>
                <a:gd name="connsiteY4" fmla="*/ 0 h 253121"/>
                <a:gd name="connsiteX5" fmla="*/ 296264 w 566148"/>
                <a:gd name="connsiteY5" fmla="*/ 0 h 253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6148" h="253121">
                  <a:moveTo>
                    <a:pt x="269796" y="0"/>
                  </a:moveTo>
                  <a:lnTo>
                    <a:pt x="266002" y="0"/>
                  </a:lnTo>
                  <a:cubicBezTo>
                    <a:pt x="123605" y="0"/>
                    <a:pt x="6882" y="112400"/>
                    <a:pt x="0" y="253121"/>
                  </a:cubicBezTo>
                  <a:lnTo>
                    <a:pt x="566148" y="253121"/>
                  </a:lnTo>
                  <a:cubicBezTo>
                    <a:pt x="559266" y="112400"/>
                    <a:pt x="442543" y="0"/>
                    <a:pt x="300058" y="0"/>
                  </a:cubicBezTo>
                  <a:lnTo>
                    <a:pt x="296264" y="0"/>
                  </a:lnTo>
                </a:path>
              </a:pathLst>
            </a:custGeom>
            <a:noFill/>
            <a:ln w="870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8" name="Group 1">
            <a:extLst>
              <a:ext uri="{FF2B5EF4-FFF2-40B4-BE49-F238E27FC236}">
                <a16:creationId xmlns:a16="http://schemas.microsoft.com/office/drawing/2014/main" id="{E0672631-2BE0-128B-4172-E81D1711CF45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06BDE473-E747-939F-B09A-8B6465A4D6A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4E64CB0D-2881-5479-14C2-9E3B2333313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6D6CF980-CD71-2717-4358-B45AA33EAD55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11F7B14D-36C4-58D9-53BB-9CC7C6EB473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pic>
        <p:nvPicPr>
          <p:cNvPr id="66" name="Gráfico 65">
            <a:extLst>
              <a:ext uri="{FF2B5EF4-FFF2-40B4-BE49-F238E27FC236}">
                <a16:creationId xmlns:a16="http://schemas.microsoft.com/office/drawing/2014/main" id="{DE3303DD-EBF9-6A1C-7E7B-81DB895CC2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416126" y="3923476"/>
            <a:ext cx="877291" cy="774079"/>
          </a:xfrm>
          <a:prstGeom prst="rect">
            <a:avLst/>
          </a:prstGeom>
        </p:spPr>
      </p:pic>
      <p:pic>
        <p:nvPicPr>
          <p:cNvPr id="69" name="Gráfico 68">
            <a:extLst>
              <a:ext uri="{FF2B5EF4-FFF2-40B4-BE49-F238E27FC236}">
                <a16:creationId xmlns:a16="http://schemas.microsoft.com/office/drawing/2014/main" id="{82DF9B1F-CF12-1AB0-0BFB-FACB94E6505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55372" y="3962828"/>
            <a:ext cx="952758" cy="741034"/>
          </a:xfrm>
          <a:prstGeom prst="rect">
            <a:avLst/>
          </a:prstGeom>
        </p:spPr>
      </p:pic>
      <p:pic>
        <p:nvPicPr>
          <p:cNvPr id="5" name="Gráfico 4">
            <a:extLst>
              <a:ext uri="{FF2B5EF4-FFF2-40B4-BE49-F238E27FC236}">
                <a16:creationId xmlns:a16="http://schemas.microsoft.com/office/drawing/2014/main" id="{18790251-7E03-9F3C-09FA-5EA4907F851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88561" y="3883179"/>
            <a:ext cx="952759" cy="886726"/>
          </a:xfrm>
          <a:prstGeom prst="rect">
            <a:avLst/>
          </a:prstGeom>
        </p:spPr>
      </p:pic>
      <p:sp>
        <p:nvSpPr>
          <p:cNvPr id="15" name="Google Shape;1434;p77">
            <a:extLst>
              <a:ext uri="{FF2B5EF4-FFF2-40B4-BE49-F238E27FC236}">
                <a16:creationId xmlns:a16="http://schemas.microsoft.com/office/drawing/2014/main" id="{2631D0CB-6345-84FA-3B6F-2DC04710A483}"/>
              </a:ext>
            </a:extLst>
          </p:cNvPr>
          <p:cNvSpPr/>
          <p:nvPr/>
        </p:nvSpPr>
        <p:spPr>
          <a:xfrm>
            <a:off x="302215" y="4822187"/>
            <a:ext cx="1525452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Conveniência</a:t>
            </a:r>
          </a:p>
        </p:txBody>
      </p:sp>
    </p:spTree>
    <p:extLst>
      <p:ext uri="{BB962C8B-B14F-4D97-AF65-F5344CB8AC3E}">
        <p14:creationId xmlns:p14="http://schemas.microsoft.com/office/powerpoint/2010/main" val="3641345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85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5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7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5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50"/>
                            </p:stCondLst>
                            <p:childTnLst>
                              <p:par>
                                <p:cTn id="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55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35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2" grpId="0" build="allAtOnce"/>
      <p:bldP spid="33" grpId="0"/>
      <p:bldP spid="53" grpId="0" build="allAtOnce"/>
      <p:bldP spid="54" grpId="0" build="allAtOnce"/>
      <p:bldP spid="15" grpId="0" build="allAtOnce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FE4E35-189E-ECCE-C736-993E78C89B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C68AEFA8-CB2D-CEB7-0289-6601475DD6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15" r="20403" b="25818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72A23B3A-33CC-27BA-6CC2-F95B19EC2883}"/>
              </a:ext>
            </a:extLst>
          </p:cNvPr>
          <p:cNvSpPr/>
          <p:nvPr/>
        </p:nvSpPr>
        <p:spPr>
          <a:xfrm flipH="1">
            <a:off x="0" y="0"/>
            <a:ext cx="987867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54F64FB2-4CB9-62C5-9662-03EA4EF53B8A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81DBDA0F-BCBC-0C4E-ECFF-1F865A9888B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D30467F8-282C-6938-9081-F66D1DF6B14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5BD94841-667E-AACE-74BE-B16965593928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196D997C-560C-CD6A-651C-B9788AF288C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7EA0223A-AA29-B336-D644-5CBBF6C04C5E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AE7E706B-96B0-6159-DC88-BFE9A46D3F3C}"/>
              </a:ext>
            </a:extLst>
          </p:cNvPr>
          <p:cNvSpPr txBox="1"/>
          <p:nvPr/>
        </p:nvSpPr>
        <p:spPr>
          <a:xfrm>
            <a:off x="1689495" y="1080360"/>
            <a:ext cx="455227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Clínicas e Hospitais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08CB7B70-5D59-2776-ED12-86287B48EEF5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C2FD701B-F5A1-9E95-7376-5FC0952757D5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19" name="Agrupar 18">
                <a:extLst>
                  <a:ext uri="{FF2B5EF4-FFF2-40B4-BE49-F238E27FC236}">
                    <a16:creationId xmlns:a16="http://schemas.microsoft.com/office/drawing/2014/main" id="{66543A24-A28E-F19D-C836-88280CD53732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31" name="Group 34">
                  <a:extLst>
                    <a:ext uri="{FF2B5EF4-FFF2-40B4-BE49-F238E27FC236}">
                      <a16:creationId xmlns:a16="http://schemas.microsoft.com/office/drawing/2014/main" id="{CFF01509-2BFE-1F65-9FE8-F0D53214E4DF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35" name="Elipse 34">
                    <a:extLst>
                      <a:ext uri="{FF2B5EF4-FFF2-40B4-BE49-F238E27FC236}">
                        <a16:creationId xmlns:a16="http://schemas.microsoft.com/office/drawing/2014/main" id="{23E6D44F-771C-CE37-91A4-0AA3A409E1E2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36" name="Elipse 35">
                    <a:extLst>
                      <a:ext uri="{FF2B5EF4-FFF2-40B4-BE49-F238E27FC236}">
                        <a16:creationId xmlns:a16="http://schemas.microsoft.com/office/drawing/2014/main" id="{45620820-2DDA-2527-A40B-A35F45B6BA99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32" name="Gráfico 26">
                  <a:extLst>
                    <a:ext uri="{FF2B5EF4-FFF2-40B4-BE49-F238E27FC236}">
                      <a16:creationId xmlns:a16="http://schemas.microsoft.com/office/drawing/2014/main" id="{6BE2629F-1802-BBBF-5437-EDD8AFC60442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33" name="Forma Livre: Forma 32">
                    <a:extLst>
                      <a:ext uri="{FF2B5EF4-FFF2-40B4-BE49-F238E27FC236}">
                        <a16:creationId xmlns:a16="http://schemas.microsoft.com/office/drawing/2014/main" id="{0BFA032C-4C7C-5C5A-B1B6-707A74A1B895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4" name="Forma Livre: Forma 33">
                    <a:extLst>
                      <a:ext uri="{FF2B5EF4-FFF2-40B4-BE49-F238E27FC236}">
                        <a16:creationId xmlns:a16="http://schemas.microsoft.com/office/drawing/2014/main" id="{BDA33E57-36E6-EF28-DD8F-C17C44568765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24" name="Agrupar 23">
                <a:extLst>
                  <a:ext uri="{FF2B5EF4-FFF2-40B4-BE49-F238E27FC236}">
                    <a16:creationId xmlns:a16="http://schemas.microsoft.com/office/drawing/2014/main" id="{6C8C21DA-D65A-51A0-49E1-84492560A538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922BF01F-4599-8747-5123-44ED521FAFED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9886C58C-042E-B272-DD0D-B60DC2CA5260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8" name="Gráfico 17" descr="Edifício estrutura de tópicos">
              <a:extLst>
                <a:ext uri="{FF2B5EF4-FFF2-40B4-BE49-F238E27FC236}">
                  <a16:creationId xmlns:a16="http://schemas.microsoft.com/office/drawing/2014/main" id="{05FA8554-E100-9865-8955-8947BE30118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9DD2A3CB-4CAC-D009-AE98-FD17C0D93E33}"/>
              </a:ext>
            </a:extLst>
          </p:cNvPr>
          <p:cNvSpPr txBox="1"/>
          <p:nvPr/>
        </p:nvSpPr>
        <p:spPr>
          <a:xfrm>
            <a:off x="345622" y="2478899"/>
            <a:ext cx="651237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clientes que trabalham oferecendo </a:t>
            </a: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serviços para clínicas e hospitais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podem contar com mais qualidade em seus serviços utilizando tecnologia do M2M:​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Monitoramento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remoto contínuo de pacientes e ambientes;​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Diagnósticos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</a:t>
            </a: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por imagens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com equipamentos conectados;​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Totens de autoatendimento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para check-in de pacientes;​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Gestão inteligente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estoques de medicamentos;​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Manutenção preventiva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equipamentos médicos;​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Controle automatizado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suprimentos hospitalares.​ ​</a:t>
            </a:r>
          </a:p>
        </p:txBody>
      </p:sp>
    </p:spTree>
    <p:extLst>
      <p:ext uri="{BB962C8B-B14F-4D97-AF65-F5344CB8AC3E}">
        <p14:creationId xmlns:p14="http://schemas.microsoft.com/office/powerpoint/2010/main" val="984817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3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8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/>
      <p:bldP spid="37" grpId="0" uiExpan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193B3D-5C61-9857-1AC1-C52EA2BA60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5B37688C-D593-FDBE-7DB3-D0219CAFDA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15" r="20403" b="25818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6FBB51C4-145B-2594-8692-C16AC802EEA4}"/>
              </a:ext>
            </a:extLst>
          </p:cNvPr>
          <p:cNvSpPr/>
          <p:nvPr/>
        </p:nvSpPr>
        <p:spPr>
          <a:xfrm flipH="1">
            <a:off x="0" y="0"/>
            <a:ext cx="987867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0A37688C-AB19-B508-781D-74DB921C1F61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3BFBC341-1C49-C626-8E17-25D4CBA245EE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D11405C3-43CC-F6D9-940B-8A4FEB1327A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8C35170D-F64A-6F14-E916-FAF2F936B710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6AA97ABD-2110-5087-9221-9106A894D7D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BF6634A1-B393-E0ED-A89E-C6F8C2D407C2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6A3DAE98-0C9B-3F26-7782-2D10EB4F59EA}"/>
              </a:ext>
            </a:extLst>
          </p:cNvPr>
          <p:cNvSpPr txBox="1"/>
          <p:nvPr/>
        </p:nvSpPr>
        <p:spPr>
          <a:xfrm>
            <a:off x="1689495" y="1080360"/>
            <a:ext cx="455227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Clínicas e Hospitais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64CCEBA2-D325-652B-941D-65A9387F1B92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AB41FE9E-7E33-569A-00BC-F792D727FBAE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19" name="Agrupar 18">
                <a:extLst>
                  <a:ext uri="{FF2B5EF4-FFF2-40B4-BE49-F238E27FC236}">
                    <a16:creationId xmlns:a16="http://schemas.microsoft.com/office/drawing/2014/main" id="{50129467-DC50-10BA-414A-88B1084A9E1D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31" name="Group 34">
                  <a:extLst>
                    <a:ext uri="{FF2B5EF4-FFF2-40B4-BE49-F238E27FC236}">
                      <a16:creationId xmlns:a16="http://schemas.microsoft.com/office/drawing/2014/main" id="{C6809178-2118-38C5-8DDC-83256CA54615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35" name="Elipse 34">
                    <a:extLst>
                      <a:ext uri="{FF2B5EF4-FFF2-40B4-BE49-F238E27FC236}">
                        <a16:creationId xmlns:a16="http://schemas.microsoft.com/office/drawing/2014/main" id="{14E6D30B-3E99-5735-C3DD-E05CD5D12CC5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36" name="Elipse 35">
                    <a:extLst>
                      <a:ext uri="{FF2B5EF4-FFF2-40B4-BE49-F238E27FC236}">
                        <a16:creationId xmlns:a16="http://schemas.microsoft.com/office/drawing/2014/main" id="{ED721E77-9345-3937-5AD0-129C14804F2A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32" name="Gráfico 26">
                  <a:extLst>
                    <a:ext uri="{FF2B5EF4-FFF2-40B4-BE49-F238E27FC236}">
                      <a16:creationId xmlns:a16="http://schemas.microsoft.com/office/drawing/2014/main" id="{1B945EEB-0768-FF26-AE37-552211CB6C85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33" name="Forma Livre: Forma 32">
                    <a:extLst>
                      <a:ext uri="{FF2B5EF4-FFF2-40B4-BE49-F238E27FC236}">
                        <a16:creationId xmlns:a16="http://schemas.microsoft.com/office/drawing/2014/main" id="{4FE7034F-AECA-2272-3435-C611EF109AAB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4" name="Forma Livre: Forma 33">
                    <a:extLst>
                      <a:ext uri="{FF2B5EF4-FFF2-40B4-BE49-F238E27FC236}">
                        <a16:creationId xmlns:a16="http://schemas.microsoft.com/office/drawing/2014/main" id="{B6B45710-72EA-9DCA-EFD7-971F73EF3904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24" name="Agrupar 23">
                <a:extLst>
                  <a:ext uri="{FF2B5EF4-FFF2-40B4-BE49-F238E27FC236}">
                    <a16:creationId xmlns:a16="http://schemas.microsoft.com/office/drawing/2014/main" id="{7A7A9187-B130-403F-FBB0-346485D0AE72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0088F3B9-E6AD-8679-DA81-52E0E0EC4A1A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B28E77B2-0A99-D066-927C-26A8BC20543A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8" name="Gráfico 17" descr="Edifício estrutura de tópicos">
              <a:extLst>
                <a:ext uri="{FF2B5EF4-FFF2-40B4-BE49-F238E27FC236}">
                  <a16:creationId xmlns:a16="http://schemas.microsoft.com/office/drawing/2014/main" id="{506D45F9-D84D-FC94-A43E-4A45281F9D8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9B381D4F-63DD-9C9B-5A31-0F79D8186AFB}"/>
              </a:ext>
            </a:extLst>
          </p:cNvPr>
          <p:cNvSpPr txBox="1"/>
          <p:nvPr/>
        </p:nvSpPr>
        <p:spPr>
          <a:xfrm>
            <a:off x="345622" y="2478899"/>
            <a:ext cx="6339883" cy="2139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Benefícios​:​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Atendimento mais ágil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eficiente;​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Redução de falhas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em equipamentos críticos;​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Assistência personalizada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aos pacientes;​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Otimização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no gerenciamento de insumos;​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Diferenciação competitiva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no setor de saúde.</a:t>
            </a:r>
          </a:p>
        </p:txBody>
      </p:sp>
    </p:spTree>
    <p:extLst>
      <p:ext uri="{BB962C8B-B14F-4D97-AF65-F5344CB8AC3E}">
        <p14:creationId xmlns:p14="http://schemas.microsoft.com/office/powerpoint/2010/main" val="23913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3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/>
      <p:bldP spid="13" grpId="0" uiExpand="1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D75188-75E0-0CCF-5625-F82DE5F922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297FE4B8-63E8-A9A1-9D56-6A7128A5D1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706567" y="2016905"/>
            <a:ext cx="5072343" cy="3759406"/>
          </a:xfrm>
          <a:prstGeom prst="rect">
            <a:avLst/>
          </a:prstGeom>
        </p:spPr>
      </p:pic>
      <p:grpSp>
        <p:nvGrpSpPr>
          <p:cNvPr id="29" name="Agrupar 28">
            <a:extLst>
              <a:ext uri="{FF2B5EF4-FFF2-40B4-BE49-F238E27FC236}">
                <a16:creationId xmlns:a16="http://schemas.microsoft.com/office/drawing/2014/main" id="{79964459-783A-5896-1592-562E6C987EF6}"/>
              </a:ext>
            </a:extLst>
          </p:cNvPr>
          <p:cNvGrpSpPr/>
          <p:nvPr/>
        </p:nvGrpSpPr>
        <p:grpSpPr>
          <a:xfrm>
            <a:off x="8193040" y="3801844"/>
            <a:ext cx="539429" cy="750795"/>
            <a:chOff x="8912110" y="3746142"/>
            <a:chExt cx="539429" cy="750795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AC26A8ED-1848-90A2-48A8-2CF1C5F7C633}"/>
                </a:ext>
              </a:extLst>
            </p:cNvPr>
            <p:cNvGrpSpPr/>
            <p:nvPr/>
          </p:nvGrpSpPr>
          <p:grpSpPr>
            <a:xfrm>
              <a:off x="8912110" y="3746142"/>
              <a:ext cx="539429" cy="750795"/>
              <a:chOff x="564543" y="3767967"/>
              <a:chExt cx="322533" cy="448912"/>
            </a:xfrm>
          </p:grpSpPr>
          <p:sp>
            <p:nvSpPr>
              <p:cNvPr id="34" name="Forma Livre: Forma 33">
                <a:extLst>
                  <a:ext uri="{FF2B5EF4-FFF2-40B4-BE49-F238E27FC236}">
                    <a16:creationId xmlns:a16="http://schemas.microsoft.com/office/drawing/2014/main" id="{CF57FA6A-F491-586A-B1DE-9008FE057F4A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5" name="Forma Livre: Forma 34">
                <a:extLst>
                  <a:ext uri="{FF2B5EF4-FFF2-40B4-BE49-F238E27FC236}">
                    <a16:creationId xmlns:a16="http://schemas.microsoft.com/office/drawing/2014/main" id="{31138E26-C854-3D80-9943-98E8DC7D1339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31" name="Agrupar 30">
              <a:extLst>
                <a:ext uri="{FF2B5EF4-FFF2-40B4-BE49-F238E27FC236}">
                  <a16:creationId xmlns:a16="http://schemas.microsoft.com/office/drawing/2014/main" id="{8106D6A3-B90D-9555-7ED8-3C6C7C86DDF6}"/>
                </a:ext>
              </a:extLst>
            </p:cNvPr>
            <p:cNvGrpSpPr/>
            <p:nvPr/>
          </p:nvGrpSpPr>
          <p:grpSpPr>
            <a:xfrm>
              <a:off x="9098056" y="3896608"/>
              <a:ext cx="167535" cy="244691"/>
              <a:chOff x="8530530" y="4105345"/>
              <a:chExt cx="167535" cy="244691"/>
            </a:xfrm>
            <a:solidFill>
              <a:schemeClr val="tx1"/>
            </a:solidFill>
          </p:grpSpPr>
          <p:sp>
            <p:nvSpPr>
              <p:cNvPr id="32" name="Forma Livre: Forma 31">
                <a:extLst>
                  <a:ext uri="{FF2B5EF4-FFF2-40B4-BE49-F238E27FC236}">
                    <a16:creationId xmlns:a16="http://schemas.microsoft.com/office/drawing/2014/main" id="{A2199F3A-623F-16D4-7D26-EFC061B007AE}"/>
                  </a:ext>
                </a:extLst>
              </p:cNvPr>
              <p:cNvSpPr/>
              <p:nvPr/>
            </p:nvSpPr>
            <p:spPr>
              <a:xfrm>
                <a:off x="8530530" y="4105345"/>
                <a:ext cx="167535" cy="244691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3" name="Forma Livre: Forma 32">
                <a:extLst>
                  <a:ext uri="{FF2B5EF4-FFF2-40B4-BE49-F238E27FC236}">
                    <a16:creationId xmlns:a16="http://schemas.microsoft.com/office/drawing/2014/main" id="{D672F2C5-C794-8C6F-F2EE-0B3D8AA9241D}"/>
                  </a:ext>
                </a:extLst>
              </p:cNvPr>
              <p:cNvSpPr/>
              <p:nvPr/>
            </p:nvSpPr>
            <p:spPr>
              <a:xfrm>
                <a:off x="8585402" y="4216712"/>
                <a:ext cx="50818" cy="57228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1" name="Gráfico 20">
            <a:extLst>
              <a:ext uri="{FF2B5EF4-FFF2-40B4-BE49-F238E27FC236}">
                <a16:creationId xmlns:a16="http://schemas.microsoft.com/office/drawing/2014/main" id="{3D52377C-5A89-4728-0E4E-D47088CCBF4E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</p:grpSpPr>
        <p:sp>
          <p:nvSpPr>
            <p:cNvPr id="22" name="Forma Livre: Forma 21">
              <a:extLst>
                <a:ext uri="{FF2B5EF4-FFF2-40B4-BE49-F238E27FC236}">
                  <a16:creationId xmlns:a16="http://schemas.microsoft.com/office/drawing/2014/main" id="{0A57AC4D-D110-5554-7669-DC9A6AD1DC85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23" name="Gráfico 20">
              <a:extLst>
                <a:ext uri="{FF2B5EF4-FFF2-40B4-BE49-F238E27FC236}">
                  <a16:creationId xmlns:a16="http://schemas.microsoft.com/office/drawing/2014/main" id="{B9E459B5-6C47-B7CC-F92F-C7349E9B138A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solidFill>
              <a:srgbClr val="1F222A"/>
            </a:solidFill>
          </p:grpSpPr>
          <p:sp>
            <p:nvSpPr>
              <p:cNvPr id="24" name="Forma Livre: Forma 23">
                <a:extLst>
                  <a:ext uri="{FF2B5EF4-FFF2-40B4-BE49-F238E27FC236}">
                    <a16:creationId xmlns:a16="http://schemas.microsoft.com/office/drawing/2014/main" id="{71BAE707-D825-1C96-892D-23933EE8DF7B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6" name="Forma Livre: Forma 25">
                <a:extLst>
                  <a:ext uri="{FF2B5EF4-FFF2-40B4-BE49-F238E27FC236}">
                    <a16:creationId xmlns:a16="http://schemas.microsoft.com/office/drawing/2014/main" id="{476691F2-B530-6A88-B19F-D9D652014D23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4E6FC27D-1AC9-4EC1-9F88-CF2BBD2C8AF4}"/>
              </a:ext>
            </a:extLst>
          </p:cNvPr>
          <p:cNvSpPr txBox="1"/>
          <p:nvPr/>
        </p:nvSpPr>
        <p:spPr>
          <a:xfrm>
            <a:off x="662713" y="2101751"/>
            <a:ext cx="5864212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Confira os elementos a seguir.​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  <a:sym typeface="Quattrocento Sans"/>
            </a:endParaRPr>
          </a:p>
        </p:txBody>
      </p:sp>
      <p:grpSp>
        <p:nvGrpSpPr>
          <p:cNvPr id="56" name="Gráfico 20">
            <a:extLst>
              <a:ext uri="{FF2B5EF4-FFF2-40B4-BE49-F238E27FC236}">
                <a16:creationId xmlns:a16="http://schemas.microsoft.com/office/drawing/2014/main" id="{D4C33568-5D75-DEBE-7111-B9B7A32C0CEB}"/>
              </a:ext>
            </a:extLst>
          </p:cNvPr>
          <p:cNvGrpSpPr/>
          <p:nvPr/>
        </p:nvGrpSpPr>
        <p:grpSpPr>
          <a:xfrm>
            <a:off x="1536043" y="2641770"/>
            <a:ext cx="577595" cy="577596"/>
            <a:chOff x="1536043" y="4298655"/>
            <a:chExt cx="577595" cy="577596"/>
          </a:xfrm>
        </p:grpSpPr>
        <p:sp>
          <p:nvSpPr>
            <p:cNvPr id="57" name="Forma Livre: Forma 56">
              <a:extLst>
                <a:ext uri="{FF2B5EF4-FFF2-40B4-BE49-F238E27FC236}">
                  <a16:creationId xmlns:a16="http://schemas.microsoft.com/office/drawing/2014/main" id="{9ACA2BA0-3C5B-BAA5-73BA-37E4A1B659E2}"/>
                </a:ext>
              </a:extLst>
            </p:cNvPr>
            <p:cNvSpPr/>
            <p:nvPr/>
          </p:nvSpPr>
          <p:spPr>
            <a:xfrm>
              <a:off x="153604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58" name="Gráfico 20">
              <a:extLst>
                <a:ext uri="{FF2B5EF4-FFF2-40B4-BE49-F238E27FC236}">
                  <a16:creationId xmlns:a16="http://schemas.microsoft.com/office/drawing/2014/main" id="{5866FB67-03DE-A417-95CD-A5C2269DF118}"/>
                </a:ext>
              </a:extLst>
            </p:cNvPr>
            <p:cNvGrpSpPr/>
            <p:nvPr/>
          </p:nvGrpSpPr>
          <p:grpSpPr>
            <a:xfrm>
              <a:off x="1639910" y="4411265"/>
              <a:ext cx="369924" cy="352209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59" name="Forma Livre: Forma 58">
                <a:extLst>
                  <a:ext uri="{FF2B5EF4-FFF2-40B4-BE49-F238E27FC236}">
                    <a16:creationId xmlns:a16="http://schemas.microsoft.com/office/drawing/2014/main" id="{80BCBF6C-59C0-D68F-B1F2-3FB305743F8C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60" name="Forma Livre: Forma 59">
                <a:extLst>
                  <a:ext uri="{FF2B5EF4-FFF2-40B4-BE49-F238E27FC236}">
                    <a16:creationId xmlns:a16="http://schemas.microsoft.com/office/drawing/2014/main" id="{BF4B3362-B59D-059E-FE56-2D3E8F9F11C4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61" name="Gráfico 20">
            <a:extLst>
              <a:ext uri="{FF2B5EF4-FFF2-40B4-BE49-F238E27FC236}">
                <a16:creationId xmlns:a16="http://schemas.microsoft.com/office/drawing/2014/main" id="{6945DE6D-1BE8-48B8-7667-B0AFF86CD253}"/>
              </a:ext>
            </a:extLst>
          </p:cNvPr>
          <p:cNvGrpSpPr/>
          <p:nvPr/>
        </p:nvGrpSpPr>
        <p:grpSpPr>
          <a:xfrm>
            <a:off x="3807756" y="2641770"/>
            <a:ext cx="577595" cy="577596"/>
            <a:chOff x="3807756" y="4298655"/>
            <a:chExt cx="577595" cy="577596"/>
          </a:xfrm>
        </p:grpSpPr>
        <p:sp>
          <p:nvSpPr>
            <p:cNvPr id="62" name="Forma Livre: Forma 61">
              <a:extLst>
                <a:ext uri="{FF2B5EF4-FFF2-40B4-BE49-F238E27FC236}">
                  <a16:creationId xmlns:a16="http://schemas.microsoft.com/office/drawing/2014/main" id="{A5790288-A4F8-A556-2EFD-7F960050678D}"/>
                </a:ext>
              </a:extLst>
            </p:cNvPr>
            <p:cNvSpPr/>
            <p:nvPr/>
          </p:nvSpPr>
          <p:spPr>
            <a:xfrm>
              <a:off x="3902815" y="4444863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63" name="Forma Livre: Forma 62">
              <a:extLst>
                <a:ext uri="{FF2B5EF4-FFF2-40B4-BE49-F238E27FC236}">
                  <a16:creationId xmlns:a16="http://schemas.microsoft.com/office/drawing/2014/main" id="{B869A6E7-83C1-7073-BE73-869DD7C42B2B}"/>
                </a:ext>
              </a:extLst>
            </p:cNvPr>
            <p:cNvSpPr/>
            <p:nvPr/>
          </p:nvSpPr>
          <p:spPr>
            <a:xfrm>
              <a:off x="3807756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69" name="Gráfico 20">
            <a:extLst>
              <a:ext uri="{FF2B5EF4-FFF2-40B4-BE49-F238E27FC236}">
                <a16:creationId xmlns:a16="http://schemas.microsoft.com/office/drawing/2014/main" id="{67DCB09D-6CBD-14DC-B4E9-03B112270D08}"/>
              </a:ext>
            </a:extLst>
          </p:cNvPr>
          <p:cNvGrpSpPr/>
          <p:nvPr/>
        </p:nvGrpSpPr>
        <p:grpSpPr>
          <a:xfrm>
            <a:off x="3050518" y="2641770"/>
            <a:ext cx="577595" cy="577596"/>
            <a:chOff x="3050518" y="4298655"/>
            <a:chExt cx="577595" cy="577596"/>
          </a:xfrm>
        </p:grpSpPr>
        <p:grpSp>
          <p:nvGrpSpPr>
            <p:cNvPr id="70" name="Gráfico 20">
              <a:extLst>
                <a:ext uri="{FF2B5EF4-FFF2-40B4-BE49-F238E27FC236}">
                  <a16:creationId xmlns:a16="http://schemas.microsoft.com/office/drawing/2014/main" id="{0724B973-0399-909A-3EA7-A6434E66C8BE}"/>
                </a:ext>
              </a:extLst>
            </p:cNvPr>
            <p:cNvGrpSpPr/>
            <p:nvPr/>
          </p:nvGrpSpPr>
          <p:grpSpPr>
            <a:xfrm>
              <a:off x="3177201" y="4427814"/>
              <a:ext cx="324135" cy="319373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72" name="Forma Livre: Forma 71">
                <a:extLst>
                  <a:ext uri="{FF2B5EF4-FFF2-40B4-BE49-F238E27FC236}">
                    <a16:creationId xmlns:a16="http://schemas.microsoft.com/office/drawing/2014/main" id="{F2392409-35AD-68DA-4131-232B5C79AED1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3" name="Forma Livre: Forma 72">
                <a:extLst>
                  <a:ext uri="{FF2B5EF4-FFF2-40B4-BE49-F238E27FC236}">
                    <a16:creationId xmlns:a16="http://schemas.microsoft.com/office/drawing/2014/main" id="{667CFBD5-61D1-E32C-4601-87D0B8FA55AD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1" name="Forma Livre: Forma 70">
              <a:extLst>
                <a:ext uri="{FF2B5EF4-FFF2-40B4-BE49-F238E27FC236}">
                  <a16:creationId xmlns:a16="http://schemas.microsoft.com/office/drawing/2014/main" id="{327D58E3-17D8-E73D-90C0-221179D08898}"/>
                </a:ext>
              </a:extLst>
            </p:cNvPr>
            <p:cNvSpPr/>
            <p:nvPr/>
          </p:nvSpPr>
          <p:spPr>
            <a:xfrm>
              <a:off x="3050518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74" name="Gráfico 20">
            <a:extLst>
              <a:ext uri="{FF2B5EF4-FFF2-40B4-BE49-F238E27FC236}">
                <a16:creationId xmlns:a16="http://schemas.microsoft.com/office/drawing/2014/main" id="{71B4BA20-0372-946E-97FF-7AD54C544A7F}"/>
              </a:ext>
            </a:extLst>
          </p:cNvPr>
          <p:cNvGrpSpPr/>
          <p:nvPr/>
        </p:nvGrpSpPr>
        <p:grpSpPr>
          <a:xfrm>
            <a:off x="4564993" y="2641770"/>
            <a:ext cx="577595" cy="577596"/>
            <a:chOff x="4564993" y="4298655"/>
            <a:chExt cx="577595" cy="577596"/>
          </a:xfrm>
        </p:grpSpPr>
        <p:grpSp>
          <p:nvGrpSpPr>
            <p:cNvPr id="75" name="Gráfico 20">
              <a:extLst>
                <a:ext uri="{FF2B5EF4-FFF2-40B4-BE49-F238E27FC236}">
                  <a16:creationId xmlns:a16="http://schemas.microsoft.com/office/drawing/2014/main" id="{3C70CAD6-B613-A500-570E-0CCFB0AC2E82}"/>
                </a:ext>
              </a:extLst>
            </p:cNvPr>
            <p:cNvGrpSpPr/>
            <p:nvPr/>
          </p:nvGrpSpPr>
          <p:grpSpPr>
            <a:xfrm>
              <a:off x="4713773" y="4386189"/>
              <a:ext cx="280034" cy="402526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77" name="Forma Livre: Forma 76">
                <a:extLst>
                  <a:ext uri="{FF2B5EF4-FFF2-40B4-BE49-F238E27FC236}">
                    <a16:creationId xmlns:a16="http://schemas.microsoft.com/office/drawing/2014/main" id="{D537EEBA-08ED-5120-9DB6-1D19BD9F91BF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8" name="Forma Livre: Forma 77">
                <a:extLst>
                  <a:ext uri="{FF2B5EF4-FFF2-40B4-BE49-F238E27FC236}">
                    <a16:creationId xmlns:a16="http://schemas.microsoft.com/office/drawing/2014/main" id="{01ACFE65-4D53-C338-FA65-4D82CE6E93E4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9" name="Forma Livre: Forma 78">
                <a:extLst>
                  <a:ext uri="{FF2B5EF4-FFF2-40B4-BE49-F238E27FC236}">
                    <a16:creationId xmlns:a16="http://schemas.microsoft.com/office/drawing/2014/main" id="{BDAA6A1C-DDB2-968E-56F2-F9A22BEAA55C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0" name="Forma Livre: Forma 79">
                <a:extLst>
                  <a:ext uri="{FF2B5EF4-FFF2-40B4-BE49-F238E27FC236}">
                    <a16:creationId xmlns:a16="http://schemas.microsoft.com/office/drawing/2014/main" id="{5F2354BE-4DCE-DDBC-73E1-AA66E94E41D9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6" name="Forma Livre: Forma 75">
              <a:extLst>
                <a:ext uri="{FF2B5EF4-FFF2-40B4-BE49-F238E27FC236}">
                  <a16:creationId xmlns:a16="http://schemas.microsoft.com/office/drawing/2014/main" id="{D1A73196-FF7C-128B-D59F-BBCD33492356}"/>
                </a:ext>
              </a:extLst>
            </p:cNvPr>
            <p:cNvSpPr/>
            <p:nvPr/>
          </p:nvSpPr>
          <p:spPr>
            <a:xfrm>
              <a:off x="456499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81" name="Agrupar 80">
            <a:extLst>
              <a:ext uri="{FF2B5EF4-FFF2-40B4-BE49-F238E27FC236}">
                <a16:creationId xmlns:a16="http://schemas.microsoft.com/office/drawing/2014/main" id="{466500F2-CCB0-2634-0E24-3019EE497F1C}"/>
              </a:ext>
            </a:extLst>
          </p:cNvPr>
          <p:cNvGrpSpPr/>
          <p:nvPr/>
        </p:nvGrpSpPr>
        <p:grpSpPr>
          <a:xfrm>
            <a:off x="2293281" y="2641770"/>
            <a:ext cx="577595" cy="577596"/>
            <a:chOff x="2293281" y="4298655"/>
            <a:chExt cx="577595" cy="577596"/>
          </a:xfrm>
        </p:grpSpPr>
        <p:sp>
          <p:nvSpPr>
            <p:cNvPr id="82" name="Forma Livre: Forma 81">
              <a:extLst>
                <a:ext uri="{FF2B5EF4-FFF2-40B4-BE49-F238E27FC236}">
                  <a16:creationId xmlns:a16="http://schemas.microsoft.com/office/drawing/2014/main" id="{C1CD0DF4-B678-7763-2991-003B6BB0D8C7}"/>
                </a:ext>
              </a:extLst>
            </p:cNvPr>
            <p:cNvSpPr/>
            <p:nvPr/>
          </p:nvSpPr>
          <p:spPr>
            <a:xfrm>
              <a:off x="2293281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83" name="Gráfico 82" descr="Táxi com preenchimento sólido">
              <a:extLst>
                <a:ext uri="{FF2B5EF4-FFF2-40B4-BE49-F238E27FC236}">
                  <a16:creationId xmlns:a16="http://schemas.microsoft.com/office/drawing/2014/main" id="{B5F800FA-3318-CBDC-CEEA-D9DECC62A3F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327998" y="4316440"/>
              <a:ext cx="508160" cy="508160"/>
            </a:xfrm>
            <a:prstGeom prst="rect">
              <a:avLst/>
            </a:prstGeom>
          </p:spPr>
        </p:pic>
      </p:grpSp>
      <p:grpSp>
        <p:nvGrpSpPr>
          <p:cNvPr id="97" name="Agrupar 96">
            <a:extLst>
              <a:ext uri="{FF2B5EF4-FFF2-40B4-BE49-F238E27FC236}">
                <a16:creationId xmlns:a16="http://schemas.microsoft.com/office/drawing/2014/main" id="{8E09600C-8142-B434-E40C-C813024C3405}"/>
              </a:ext>
            </a:extLst>
          </p:cNvPr>
          <p:cNvGrpSpPr/>
          <p:nvPr/>
        </p:nvGrpSpPr>
        <p:grpSpPr>
          <a:xfrm>
            <a:off x="10010169" y="2840450"/>
            <a:ext cx="539429" cy="750795"/>
            <a:chOff x="10102465" y="2840450"/>
            <a:chExt cx="539429" cy="750795"/>
          </a:xfrm>
        </p:grpSpPr>
        <p:grpSp>
          <p:nvGrpSpPr>
            <p:cNvPr id="27" name="Agrupar 26">
              <a:extLst>
                <a:ext uri="{FF2B5EF4-FFF2-40B4-BE49-F238E27FC236}">
                  <a16:creationId xmlns:a16="http://schemas.microsoft.com/office/drawing/2014/main" id="{519C5A60-BAAB-5D1B-EA27-F8ACA9FBFBB6}"/>
                </a:ext>
              </a:extLst>
            </p:cNvPr>
            <p:cNvGrpSpPr/>
            <p:nvPr/>
          </p:nvGrpSpPr>
          <p:grpSpPr>
            <a:xfrm>
              <a:off x="10102465" y="2840450"/>
              <a:ext cx="539429" cy="750795"/>
              <a:chOff x="564543" y="3767967"/>
              <a:chExt cx="322533" cy="448912"/>
            </a:xfrm>
          </p:grpSpPr>
          <p:sp>
            <p:nvSpPr>
              <p:cNvPr id="28" name="Forma Livre: Forma 27">
                <a:extLst>
                  <a:ext uri="{FF2B5EF4-FFF2-40B4-BE49-F238E27FC236}">
                    <a16:creationId xmlns:a16="http://schemas.microsoft.com/office/drawing/2014/main" id="{3F1109E2-1020-8D68-A09A-89C4C46D1AC6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4" name="Forma Livre: Forma 53">
                <a:extLst>
                  <a:ext uri="{FF2B5EF4-FFF2-40B4-BE49-F238E27FC236}">
                    <a16:creationId xmlns:a16="http://schemas.microsoft.com/office/drawing/2014/main" id="{27BD04D7-F315-B424-AF5F-798307DE0E44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pic>
          <p:nvPicPr>
            <p:cNvPr id="96" name="Gráfico 95" descr="Táxi com preenchimento sólido">
              <a:extLst>
                <a:ext uri="{FF2B5EF4-FFF2-40B4-BE49-F238E27FC236}">
                  <a16:creationId xmlns:a16="http://schemas.microsoft.com/office/drawing/2014/main" id="{B13D2631-E500-AB37-8E90-666DDA48760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0201912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122" name="Agrupar 121">
            <a:extLst>
              <a:ext uri="{FF2B5EF4-FFF2-40B4-BE49-F238E27FC236}">
                <a16:creationId xmlns:a16="http://schemas.microsoft.com/office/drawing/2014/main" id="{CE5CB907-9B94-07D8-CFBD-5AFE01A8CD1C}"/>
              </a:ext>
            </a:extLst>
          </p:cNvPr>
          <p:cNvGrpSpPr/>
          <p:nvPr/>
        </p:nvGrpSpPr>
        <p:grpSpPr>
          <a:xfrm>
            <a:off x="8080770" y="1789650"/>
            <a:ext cx="539429" cy="750795"/>
            <a:chOff x="8080770" y="1789650"/>
            <a:chExt cx="539429" cy="750795"/>
          </a:xfrm>
        </p:grpSpPr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A2123E78-48CC-80EF-92C9-3D00343F0FE7}"/>
                </a:ext>
              </a:extLst>
            </p:cNvPr>
            <p:cNvGrpSpPr/>
            <p:nvPr/>
          </p:nvGrpSpPr>
          <p:grpSpPr>
            <a:xfrm>
              <a:off x="8080770" y="1789650"/>
              <a:ext cx="539429" cy="750795"/>
              <a:chOff x="564543" y="3767967"/>
              <a:chExt cx="322533" cy="448912"/>
            </a:xfrm>
          </p:grpSpPr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98BCC4AD-127B-8AA6-29C7-31B73323E19E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7" name="Forma Livre: Forma 16">
                <a:extLst>
                  <a:ext uri="{FF2B5EF4-FFF2-40B4-BE49-F238E27FC236}">
                    <a16:creationId xmlns:a16="http://schemas.microsoft.com/office/drawing/2014/main" id="{C61E7604-1F90-AC08-1A3E-8C06022FBE47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04" name="Gráfico 20">
              <a:extLst>
                <a:ext uri="{FF2B5EF4-FFF2-40B4-BE49-F238E27FC236}">
                  <a16:creationId xmlns:a16="http://schemas.microsoft.com/office/drawing/2014/main" id="{4160DA2D-D478-284E-3E41-17A398D4FDCA}"/>
                </a:ext>
              </a:extLst>
            </p:cNvPr>
            <p:cNvGrpSpPr/>
            <p:nvPr/>
          </p:nvGrpSpPr>
          <p:grpSpPr>
            <a:xfrm>
              <a:off x="8254079" y="1936856"/>
              <a:ext cx="190418" cy="273711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106" name="Forma Livre: Forma 105">
                <a:extLst>
                  <a:ext uri="{FF2B5EF4-FFF2-40B4-BE49-F238E27FC236}">
                    <a16:creationId xmlns:a16="http://schemas.microsoft.com/office/drawing/2014/main" id="{11A1300D-78DB-107C-E841-7FDD5EEBAB5A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7" name="Forma Livre: Forma 106">
                <a:extLst>
                  <a:ext uri="{FF2B5EF4-FFF2-40B4-BE49-F238E27FC236}">
                    <a16:creationId xmlns:a16="http://schemas.microsoft.com/office/drawing/2014/main" id="{F421BB34-3C5D-8A28-4106-4DC2C2A2CADD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8" name="Forma Livre: Forma 107">
                <a:extLst>
                  <a:ext uri="{FF2B5EF4-FFF2-40B4-BE49-F238E27FC236}">
                    <a16:creationId xmlns:a16="http://schemas.microsoft.com/office/drawing/2014/main" id="{D3380B79-25D1-5ED6-7CBE-8D3270FB0561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9" name="Forma Livre: Forma 108">
                <a:extLst>
                  <a:ext uri="{FF2B5EF4-FFF2-40B4-BE49-F238E27FC236}">
                    <a16:creationId xmlns:a16="http://schemas.microsoft.com/office/drawing/2014/main" id="{85FF1B04-639D-AD0F-D818-FDD7A3EF91A1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4" name="Agrupar 123">
            <a:extLst>
              <a:ext uri="{FF2B5EF4-FFF2-40B4-BE49-F238E27FC236}">
                <a16:creationId xmlns:a16="http://schemas.microsoft.com/office/drawing/2014/main" id="{F575C911-0E62-EBF0-6283-F38CB28CF0D2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071714" y="1726353"/>
            <a:chExt cx="539429" cy="750795"/>
          </a:xfrm>
        </p:grpSpPr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64B61178-39D8-3DA4-3993-62F51D5BEE76}"/>
                </a:ext>
              </a:extLst>
            </p:cNvPr>
            <p:cNvGrpSpPr/>
            <p:nvPr/>
          </p:nvGrpSpPr>
          <p:grpSpPr>
            <a:xfrm>
              <a:off x="11071714" y="1726353"/>
              <a:ext cx="539429" cy="750795"/>
              <a:chOff x="564543" y="3767967"/>
              <a:chExt cx="322533" cy="448912"/>
            </a:xfrm>
          </p:grpSpPr>
          <p:sp>
            <p:nvSpPr>
              <p:cNvPr id="20" name="Forma Livre: Forma 19">
                <a:extLst>
                  <a:ext uri="{FF2B5EF4-FFF2-40B4-BE49-F238E27FC236}">
                    <a16:creationId xmlns:a16="http://schemas.microsoft.com/office/drawing/2014/main" id="{CCDCA29E-FE83-3348-DCBA-9F84DE9F335A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1" name="Forma Livre: Forma 20">
                <a:extLst>
                  <a:ext uri="{FF2B5EF4-FFF2-40B4-BE49-F238E27FC236}">
                    <a16:creationId xmlns:a16="http://schemas.microsoft.com/office/drawing/2014/main" id="{54DA0D9B-7581-8730-A263-D08CDC5B94CD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12" name="Gráfico 20">
              <a:extLst>
                <a:ext uri="{FF2B5EF4-FFF2-40B4-BE49-F238E27FC236}">
                  <a16:creationId xmlns:a16="http://schemas.microsoft.com/office/drawing/2014/main" id="{704EC7E5-61CC-EBE5-36ED-603932975B57}"/>
                </a:ext>
              </a:extLst>
            </p:cNvPr>
            <p:cNvGrpSpPr/>
            <p:nvPr/>
          </p:nvGrpSpPr>
          <p:grpSpPr>
            <a:xfrm>
              <a:off x="11224056" y="1876484"/>
              <a:ext cx="246274" cy="234480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113" name="Forma Livre: Forma 112">
                <a:extLst>
                  <a:ext uri="{FF2B5EF4-FFF2-40B4-BE49-F238E27FC236}">
                    <a16:creationId xmlns:a16="http://schemas.microsoft.com/office/drawing/2014/main" id="{02775D2A-58F9-796C-FFA6-D12239566641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4" name="Forma Livre: Forma 113">
                <a:extLst>
                  <a:ext uri="{FF2B5EF4-FFF2-40B4-BE49-F238E27FC236}">
                    <a16:creationId xmlns:a16="http://schemas.microsoft.com/office/drawing/2014/main" id="{BF418F5A-EF1C-236C-A4FE-1CA97B0E9F7F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918745C5-7C08-B4DF-4A7A-BC184B6F8DBE}"/>
              </a:ext>
            </a:extLst>
          </p:cNvPr>
          <p:cNvGrpSpPr/>
          <p:nvPr/>
        </p:nvGrpSpPr>
        <p:grpSpPr>
          <a:xfrm>
            <a:off x="1536043" y="2637388"/>
            <a:ext cx="577596" cy="577596"/>
            <a:chOff x="1536043" y="2637388"/>
            <a:chExt cx="577596" cy="577596"/>
          </a:xfrm>
        </p:grpSpPr>
        <p:sp>
          <p:nvSpPr>
            <p:cNvPr id="65" name="Forma Livre: Forma 64">
              <a:extLst>
                <a:ext uri="{FF2B5EF4-FFF2-40B4-BE49-F238E27FC236}">
                  <a16:creationId xmlns:a16="http://schemas.microsoft.com/office/drawing/2014/main" id="{B0E70D44-A899-FD7F-AE50-A3A5A2E8739A}"/>
                </a:ext>
              </a:extLst>
            </p:cNvPr>
            <p:cNvSpPr/>
            <p:nvPr/>
          </p:nvSpPr>
          <p:spPr>
            <a:xfrm>
              <a:off x="1536043" y="263738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36" name="Forma Livre: Forma 35">
              <a:extLst>
                <a:ext uri="{FF2B5EF4-FFF2-40B4-BE49-F238E27FC236}">
                  <a16:creationId xmlns:a16="http://schemas.microsoft.com/office/drawing/2014/main" id="{18F73377-745B-0894-98CD-B466FDC4E9CA}"/>
                </a:ext>
              </a:extLst>
            </p:cNvPr>
            <p:cNvSpPr/>
            <p:nvPr/>
          </p:nvSpPr>
          <p:spPr>
            <a:xfrm>
              <a:off x="1639910" y="2750081"/>
              <a:ext cx="369924" cy="352209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527D08F6-55CA-679A-9F91-BA47FEA9A0D0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509196" y="1734770"/>
            <a:chExt cx="539429" cy="750795"/>
          </a:xfrm>
        </p:grpSpPr>
        <p:grpSp>
          <p:nvGrpSpPr>
            <p:cNvPr id="121" name="Agrupar 120">
              <a:extLst>
                <a:ext uri="{FF2B5EF4-FFF2-40B4-BE49-F238E27FC236}">
                  <a16:creationId xmlns:a16="http://schemas.microsoft.com/office/drawing/2014/main" id="{7E84F174-2F10-99E5-085A-5472B3854F69}"/>
                </a:ext>
              </a:extLst>
            </p:cNvPr>
            <p:cNvGrpSpPr/>
            <p:nvPr/>
          </p:nvGrpSpPr>
          <p:grpSpPr>
            <a:xfrm>
              <a:off x="11509196" y="1734770"/>
              <a:ext cx="539429" cy="750795"/>
              <a:chOff x="8193040" y="3801845"/>
              <a:chExt cx="539429" cy="750795"/>
            </a:xfrm>
          </p:grpSpPr>
          <p:sp>
            <p:nvSpPr>
              <p:cNvPr id="25" name="Forma Livre: Forma 24">
                <a:extLst>
                  <a:ext uri="{FF2B5EF4-FFF2-40B4-BE49-F238E27FC236}">
                    <a16:creationId xmlns:a16="http://schemas.microsoft.com/office/drawing/2014/main" id="{B634B1C6-2A39-4031-EC3C-A6F6C1B9C9E9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20" name="Elipse 119">
                <a:extLst>
                  <a:ext uri="{FF2B5EF4-FFF2-40B4-BE49-F238E27FC236}">
                    <a16:creationId xmlns:a16="http://schemas.microsoft.com/office/drawing/2014/main" id="{187FAA88-51EB-6A2A-2581-97C91CCA8CE4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sp>
          <p:nvSpPr>
            <p:cNvPr id="38" name="Forma Livre: Forma 37">
              <a:extLst>
                <a:ext uri="{FF2B5EF4-FFF2-40B4-BE49-F238E27FC236}">
                  <a16:creationId xmlns:a16="http://schemas.microsoft.com/office/drawing/2014/main" id="{043CB27F-2D2F-B232-A67D-DE78FE7E6DB7}"/>
                </a:ext>
              </a:extLst>
            </p:cNvPr>
            <p:cNvSpPr/>
            <p:nvPr/>
          </p:nvSpPr>
          <p:spPr>
            <a:xfrm>
              <a:off x="11658635" y="1879997"/>
              <a:ext cx="246274" cy="234480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4650A977-E812-5563-B8F7-4A242402880D}"/>
              </a:ext>
            </a:extLst>
          </p:cNvPr>
          <p:cNvGrpSpPr/>
          <p:nvPr/>
        </p:nvGrpSpPr>
        <p:grpSpPr>
          <a:xfrm>
            <a:off x="9337551" y="2141654"/>
            <a:ext cx="539429" cy="750795"/>
            <a:chOff x="9419294" y="1726353"/>
            <a:chExt cx="539429" cy="750795"/>
          </a:xfrm>
        </p:grpSpPr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7038418E-0F5D-6E4C-23A3-B5F54EF5DF5A}"/>
                </a:ext>
              </a:extLst>
            </p:cNvPr>
            <p:cNvGrpSpPr/>
            <p:nvPr/>
          </p:nvGrpSpPr>
          <p:grpSpPr>
            <a:xfrm>
              <a:off x="9419294" y="1726353"/>
              <a:ext cx="539429" cy="750795"/>
              <a:chOff x="564543" y="3767967"/>
              <a:chExt cx="322533" cy="448912"/>
            </a:xfrm>
          </p:grpSpPr>
          <p:sp>
            <p:nvSpPr>
              <p:cNvPr id="43" name="Forma Livre: Forma 42">
                <a:extLst>
                  <a:ext uri="{FF2B5EF4-FFF2-40B4-BE49-F238E27FC236}">
                    <a16:creationId xmlns:a16="http://schemas.microsoft.com/office/drawing/2014/main" id="{C7B1A21E-00D9-629F-D451-673FF9C769CC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4" name="Forma Livre: Forma 43">
                <a:extLst>
                  <a:ext uri="{FF2B5EF4-FFF2-40B4-BE49-F238E27FC236}">
                    <a16:creationId xmlns:a16="http://schemas.microsoft.com/office/drawing/2014/main" id="{16FEFAB4-4C3F-4455-E2B1-4AE1D1FD8CED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42" name="Forma Livre: Forma 41">
              <a:extLst>
                <a:ext uri="{FF2B5EF4-FFF2-40B4-BE49-F238E27FC236}">
                  <a16:creationId xmlns:a16="http://schemas.microsoft.com/office/drawing/2014/main" id="{B2B8BF7F-00E7-308D-A616-1EF05B92CB8D}"/>
                </a:ext>
              </a:extLst>
            </p:cNvPr>
            <p:cNvSpPr/>
            <p:nvPr/>
          </p:nvSpPr>
          <p:spPr>
            <a:xfrm>
              <a:off x="9565563" y="1911690"/>
              <a:ext cx="240925" cy="204606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F4462AB9-7DBC-6071-D0E0-1D540F335403}"/>
              </a:ext>
            </a:extLst>
          </p:cNvPr>
          <p:cNvGrpSpPr/>
          <p:nvPr/>
        </p:nvGrpSpPr>
        <p:grpSpPr>
          <a:xfrm>
            <a:off x="10327451" y="1641507"/>
            <a:ext cx="539429" cy="750795"/>
            <a:chOff x="10167825" y="1726353"/>
            <a:chExt cx="539429" cy="750795"/>
          </a:xfrm>
        </p:grpSpPr>
        <p:grpSp>
          <p:nvGrpSpPr>
            <p:cNvPr id="53" name="Agrupar 52">
              <a:extLst>
                <a:ext uri="{FF2B5EF4-FFF2-40B4-BE49-F238E27FC236}">
                  <a16:creationId xmlns:a16="http://schemas.microsoft.com/office/drawing/2014/main" id="{39034860-6815-6DAB-3B73-B6A7267A2F2C}"/>
                </a:ext>
              </a:extLst>
            </p:cNvPr>
            <p:cNvGrpSpPr/>
            <p:nvPr/>
          </p:nvGrpSpPr>
          <p:grpSpPr>
            <a:xfrm>
              <a:off x="10167825" y="1726353"/>
              <a:ext cx="539429" cy="750795"/>
              <a:chOff x="564543" y="3767967"/>
              <a:chExt cx="322533" cy="448912"/>
            </a:xfrm>
          </p:grpSpPr>
          <p:sp>
            <p:nvSpPr>
              <p:cNvPr id="89" name="Forma Livre: Forma 88">
                <a:extLst>
                  <a:ext uri="{FF2B5EF4-FFF2-40B4-BE49-F238E27FC236}">
                    <a16:creationId xmlns:a16="http://schemas.microsoft.com/office/drawing/2014/main" id="{F8B848E4-6E96-1E2D-EDF3-5E1E5DD24300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0" name="Forma Livre: Forma 89">
                <a:extLst>
                  <a:ext uri="{FF2B5EF4-FFF2-40B4-BE49-F238E27FC236}">
                    <a16:creationId xmlns:a16="http://schemas.microsoft.com/office/drawing/2014/main" id="{B410139D-7203-B19D-1CA6-F8EB38CE7DAD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55" name="Gráfico 20">
              <a:extLst>
                <a:ext uri="{FF2B5EF4-FFF2-40B4-BE49-F238E27FC236}">
                  <a16:creationId xmlns:a16="http://schemas.microsoft.com/office/drawing/2014/main" id="{2ADA0024-BE1D-FFDA-94EB-AA736467DAEC}"/>
                </a:ext>
              </a:extLst>
            </p:cNvPr>
            <p:cNvGrpSpPr/>
            <p:nvPr/>
          </p:nvGrpSpPr>
          <p:grpSpPr>
            <a:xfrm>
              <a:off x="10328168" y="1894459"/>
              <a:ext cx="218925" cy="215709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84" name="Forma Livre: Forma 83">
                <a:extLst>
                  <a:ext uri="{FF2B5EF4-FFF2-40B4-BE49-F238E27FC236}">
                    <a16:creationId xmlns:a16="http://schemas.microsoft.com/office/drawing/2014/main" id="{95C9DB75-F4E3-2CFA-A5AE-290FF0478DE4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5" name="Forma Livre: Forma 84">
                <a:extLst>
                  <a:ext uri="{FF2B5EF4-FFF2-40B4-BE49-F238E27FC236}">
                    <a16:creationId xmlns:a16="http://schemas.microsoft.com/office/drawing/2014/main" id="{8A22FFE6-1229-4302-1588-FB0FD5A591B6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" name="Gráfico 20">
            <a:extLst>
              <a:ext uri="{FF2B5EF4-FFF2-40B4-BE49-F238E27FC236}">
                <a16:creationId xmlns:a16="http://schemas.microsoft.com/office/drawing/2014/main" id="{F6DDEB94-D100-0830-25B9-BCF771B1E01A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  <a:solidFill>
            <a:srgbClr val="592126"/>
          </a:solidFill>
        </p:grpSpPr>
        <p:sp>
          <p:nvSpPr>
            <p:cNvPr id="9" name="Forma Livre: Forma 8">
              <a:extLst>
                <a:ext uri="{FF2B5EF4-FFF2-40B4-BE49-F238E27FC236}">
                  <a16:creationId xmlns:a16="http://schemas.microsoft.com/office/drawing/2014/main" id="{4660F4DD-F5A7-2455-FEBA-E835758C5BDA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12" name="Gráfico 20">
              <a:extLst>
                <a:ext uri="{FF2B5EF4-FFF2-40B4-BE49-F238E27FC236}">
                  <a16:creationId xmlns:a16="http://schemas.microsoft.com/office/drawing/2014/main" id="{909CA3FA-C9E5-B146-D506-F07C75A20D4B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grpFill/>
          </p:grpSpPr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95C72D45-A9E2-A1E7-1791-EF319F63EC5F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EEA91F8C-149A-1819-20C8-0D7E25B7CBC6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297E830C-270C-650A-B89C-05E18FD248B9}"/>
              </a:ext>
            </a:extLst>
          </p:cNvPr>
          <p:cNvGrpSpPr/>
          <p:nvPr/>
        </p:nvGrpSpPr>
        <p:grpSpPr>
          <a:xfrm>
            <a:off x="8193040" y="3801845"/>
            <a:ext cx="539429" cy="750795"/>
            <a:chOff x="8193040" y="3801845"/>
            <a:chExt cx="539429" cy="750795"/>
          </a:xfrm>
        </p:grpSpPr>
        <p:sp>
          <p:nvSpPr>
            <p:cNvPr id="45" name="Forma Livre: Forma 44">
              <a:extLst>
                <a:ext uri="{FF2B5EF4-FFF2-40B4-BE49-F238E27FC236}">
                  <a16:creationId xmlns:a16="http://schemas.microsoft.com/office/drawing/2014/main" id="{C338D48E-43E3-593C-0CB2-130F321E57B5}"/>
                </a:ext>
              </a:extLst>
            </p:cNvPr>
            <p:cNvSpPr/>
            <p:nvPr/>
          </p:nvSpPr>
          <p:spPr>
            <a:xfrm>
              <a:off x="8193040" y="3801845"/>
              <a:ext cx="539429" cy="750795"/>
            </a:xfrm>
            <a:custGeom>
              <a:avLst/>
              <a:gdLst>
                <a:gd name="connsiteX0" fmla="*/ 156403 w 322533"/>
                <a:gd name="connsiteY0" fmla="*/ 72 h 448912"/>
                <a:gd name="connsiteX1" fmla="*/ 269 w 322533"/>
                <a:gd name="connsiteY1" fmla="*/ 151852 h 448912"/>
                <a:gd name="connsiteX2" fmla="*/ 80483 w 322533"/>
                <a:gd name="connsiteY2" fmla="*/ 300934 h 448912"/>
                <a:gd name="connsiteX3" fmla="*/ 144568 w 322533"/>
                <a:gd name="connsiteY3" fmla="*/ 414693 h 448912"/>
                <a:gd name="connsiteX4" fmla="*/ 144568 w 322533"/>
                <a:gd name="connsiteY4" fmla="*/ 432232 h 448912"/>
                <a:gd name="connsiteX5" fmla="*/ 161248 w 322533"/>
                <a:gd name="connsiteY5" fmla="*/ 448912 h 448912"/>
                <a:gd name="connsiteX6" fmla="*/ 177929 w 322533"/>
                <a:gd name="connsiteY6" fmla="*/ 432232 h 448912"/>
                <a:gd name="connsiteX7" fmla="*/ 177929 w 322533"/>
                <a:gd name="connsiteY7" fmla="*/ 413405 h 448912"/>
                <a:gd name="connsiteX8" fmla="*/ 242075 w 322533"/>
                <a:gd name="connsiteY8" fmla="*/ 300934 h 448912"/>
                <a:gd name="connsiteX9" fmla="*/ 322534 w 322533"/>
                <a:gd name="connsiteY9" fmla="*/ 161358 h 448912"/>
                <a:gd name="connsiteX10" fmla="*/ 156403 w 322533"/>
                <a:gd name="connsiteY10" fmla="*/ 72 h 448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533" h="448912">
                  <a:moveTo>
                    <a:pt x="156403" y="72"/>
                  </a:moveTo>
                  <a:cubicBezTo>
                    <a:pt x="73492" y="2525"/>
                    <a:pt x="4991" y="69063"/>
                    <a:pt x="269" y="151852"/>
                  </a:cubicBezTo>
                  <a:cubicBezTo>
                    <a:pt x="-3349" y="215386"/>
                    <a:pt x="29828" y="271560"/>
                    <a:pt x="80483" y="300934"/>
                  </a:cubicBezTo>
                  <a:cubicBezTo>
                    <a:pt x="120712" y="324299"/>
                    <a:pt x="144568" y="368147"/>
                    <a:pt x="144568" y="414693"/>
                  </a:cubicBezTo>
                  <a:lnTo>
                    <a:pt x="144568" y="432232"/>
                  </a:lnTo>
                  <a:cubicBezTo>
                    <a:pt x="144568" y="441431"/>
                    <a:pt x="152049" y="448912"/>
                    <a:pt x="161248" y="448912"/>
                  </a:cubicBezTo>
                  <a:cubicBezTo>
                    <a:pt x="170447" y="448912"/>
                    <a:pt x="177929" y="441431"/>
                    <a:pt x="177929" y="432232"/>
                  </a:cubicBezTo>
                  <a:lnTo>
                    <a:pt x="177929" y="413405"/>
                  </a:lnTo>
                  <a:cubicBezTo>
                    <a:pt x="177929" y="367227"/>
                    <a:pt x="202091" y="324115"/>
                    <a:pt x="242075" y="300934"/>
                  </a:cubicBezTo>
                  <a:cubicBezTo>
                    <a:pt x="290154" y="273031"/>
                    <a:pt x="322534" y="220966"/>
                    <a:pt x="322534" y="161358"/>
                  </a:cubicBezTo>
                  <a:cubicBezTo>
                    <a:pt x="322595" y="70596"/>
                    <a:pt x="247717" y="-2626"/>
                    <a:pt x="156403" y="72"/>
                  </a:cubicBezTo>
                  <a:close/>
                </a:path>
              </a:pathLst>
            </a:custGeom>
            <a:solidFill>
              <a:srgbClr val="592126"/>
            </a:solidFill>
            <a:ln w="190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46" name="Elipse 45">
              <a:extLst>
                <a:ext uri="{FF2B5EF4-FFF2-40B4-BE49-F238E27FC236}">
                  <a16:creationId xmlns:a16="http://schemas.microsoft.com/office/drawing/2014/main" id="{FE46ED01-3A01-D4AE-AE31-7857D77119D3}"/>
                </a:ext>
              </a:extLst>
            </p:cNvPr>
            <p:cNvSpPr/>
            <p:nvPr/>
          </p:nvSpPr>
          <p:spPr>
            <a:xfrm>
              <a:off x="8267945" y="3881979"/>
              <a:ext cx="386621" cy="386621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grpSp>
          <p:nvGrpSpPr>
            <p:cNvPr id="47" name="Gráfico 20">
              <a:extLst>
                <a:ext uri="{FF2B5EF4-FFF2-40B4-BE49-F238E27FC236}">
                  <a16:creationId xmlns:a16="http://schemas.microsoft.com/office/drawing/2014/main" id="{75B27659-AB18-3FD6-4975-EB30E4D3F7B4}"/>
                </a:ext>
              </a:extLst>
            </p:cNvPr>
            <p:cNvGrpSpPr/>
            <p:nvPr/>
          </p:nvGrpSpPr>
          <p:grpSpPr>
            <a:xfrm>
              <a:off x="8378130" y="3952945"/>
              <a:ext cx="167535" cy="244691"/>
              <a:chOff x="953731" y="4398364"/>
              <a:chExt cx="258984" cy="378254"/>
            </a:xfrm>
            <a:solidFill>
              <a:srgbClr val="592126"/>
            </a:solidFill>
          </p:grpSpPr>
          <p:sp>
            <p:nvSpPr>
              <p:cNvPr id="48" name="Forma Livre: Forma 47">
                <a:extLst>
                  <a:ext uri="{FF2B5EF4-FFF2-40B4-BE49-F238E27FC236}">
                    <a16:creationId xmlns:a16="http://schemas.microsoft.com/office/drawing/2014/main" id="{051A7AF0-7778-A104-F87F-21CBDDDC85D1}"/>
                  </a:ext>
                </a:extLst>
              </p:cNvPr>
              <p:cNvSpPr/>
              <p:nvPr/>
            </p:nvSpPr>
            <p:spPr>
              <a:xfrm>
                <a:off x="953731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9" name="Forma Livre: Forma 48">
                <a:extLst>
                  <a:ext uri="{FF2B5EF4-FFF2-40B4-BE49-F238E27FC236}">
                    <a16:creationId xmlns:a16="http://schemas.microsoft.com/office/drawing/2014/main" id="{90B8753B-AAE8-7AD0-4D52-C5F3DA24EAF7}"/>
                  </a:ext>
                </a:extLst>
              </p:cNvPr>
              <p:cNvSpPr/>
              <p:nvPr/>
            </p:nvSpPr>
            <p:spPr>
              <a:xfrm>
                <a:off x="1038555" y="4570520"/>
                <a:ext cx="78557" cy="88466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658B3291-919F-CFD2-AC5B-A65BF3B7FED1}"/>
              </a:ext>
            </a:extLst>
          </p:cNvPr>
          <p:cNvGrpSpPr/>
          <p:nvPr/>
        </p:nvGrpSpPr>
        <p:grpSpPr>
          <a:xfrm>
            <a:off x="2293281" y="2646548"/>
            <a:ext cx="577596" cy="577596"/>
            <a:chOff x="2293281" y="2646548"/>
            <a:chExt cx="577596" cy="577596"/>
          </a:xfrm>
        </p:grpSpPr>
        <p:sp>
          <p:nvSpPr>
            <p:cNvPr id="64" name="Forma Livre: Forma 63">
              <a:extLst>
                <a:ext uri="{FF2B5EF4-FFF2-40B4-BE49-F238E27FC236}">
                  <a16:creationId xmlns:a16="http://schemas.microsoft.com/office/drawing/2014/main" id="{C9254E7A-532A-C2DF-1144-22C2E8BBCC1E}"/>
                </a:ext>
              </a:extLst>
            </p:cNvPr>
            <p:cNvSpPr/>
            <p:nvPr/>
          </p:nvSpPr>
          <p:spPr>
            <a:xfrm>
              <a:off x="2293281" y="264654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66" name="Gráfico 65" descr="Táxi com preenchimento sólido">
              <a:extLst>
                <a:ext uri="{FF2B5EF4-FFF2-40B4-BE49-F238E27FC236}">
                  <a16:creationId xmlns:a16="http://schemas.microsoft.com/office/drawing/2014/main" id="{0F164D5E-61B7-503F-733E-6FBFDA40847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2325527" y="2667713"/>
              <a:ext cx="508160" cy="508160"/>
            </a:xfrm>
            <a:prstGeom prst="rect">
              <a:avLst/>
            </a:prstGeom>
          </p:spPr>
        </p:pic>
      </p:grpSp>
      <p:grpSp>
        <p:nvGrpSpPr>
          <p:cNvPr id="68" name="Agrupar 67">
            <a:extLst>
              <a:ext uri="{FF2B5EF4-FFF2-40B4-BE49-F238E27FC236}">
                <a16:creationId xmlns:a16="http://schemas.microsoft.com/office/drawing/2014/main" id="{50678B9A-D6CF-2803-85D9-468510AC6622}"/>
              </a:ext>
            </a:extLst>
          </p:cNvPr>
          <p:cNvGrpSpPr/>
          <p:nvPr/>
        </p:nvGrpSpPr>
        <p:grpSpPr>
          <a:xfrm>
            <a:off x="10010169" y="2839586"/>
            <a:ext cx="539429" cy="750795"/>
            <a:chOff x="10010169" y="2839586"/>
            <a:chExt cx="539429" cy="750795"/>
          </a:xfrm>
        </p:grpSpPr>
        <p:grpSp>
          <p:nvGrpSpPr>
            <p:cNvPr id="94" name="Agrupar 93">
              <a:extLst>
                <a:ext uri="{FF2B5EF4-FFF2-40B4-BE49-F238E27FC236}">
                  <a16:creationId xmlns:a16="http://schemas.microsoft.com/office/drawing/2014/main" id="{C30D54D6-CDE6-6CDF-13D0-46866CF38352}"/>
                </a:ext>
              </a:extLst>
            </p:cNvPr>
            <p:cNvGrpSpPr/>
            <p:nvPr/>
          </p:nvGrpSpPr>
          <p:grpSpPr>
            <a:xfrm>
              <a:off x="10010169" y="2839586"/>
              <a:ext cx="539429" cy="750795"/>
              <a:chOff x="8193040" y="3801845"/>
              <a:chExt cx="539429" cy="750795"/>
            </a:xfrm>
          </p:grpSpPr>
          <p:sp>
            <p:nvSpPr>
              <p:cNvPr id="98" name="Forma Livre: Forma 97">
                <a:extLst>
                  <a:ext uri="{FF2B5EF4-FFF2-40B4-BE49-F238E27FC236}">
                    <a16:creationId xmlns:a16="http://schemas.microsoft.com/office/drawing/2014/main" id="{FDEA4A19-C02D-C50D-4BD8-51D5E3EFBF33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9" name="Elipse 98">
                <a:extLst>
                  <a:ext uri="{FF2B5EF4-FFF2-40B4-BE49-F238E27FC236}">
                    <a16:creationId xmlns:a16="http://schemas.microsoft.com/office/drawing/2014/main" id="{A5E24087-E238-3798-9517-B9459BE8D553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pic>
          <p:nvPicPr>
            <p:cNvPr id="95" name="Gráfico 94" descr="Táxi com preenchimento sólido">
              <a:extLst>
                <a:ext uri="{FF2B5EF4-FFF2-40B4-BE49-F238E27FC236}">
                  <a16:creationId xmlns:a16="http://schemas.microsoft.com/office/drawing/2014/main" id="{1D994762-AEBE-5DAF-D9B9-C84951B7584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0109616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88" name="Agrupar 87">
            <a:extLst>
              <a:ext uri="{FF2B5EF4-FFF2-40B4-BE49-F238E27FC236}">
                <a16:creationId xmlns:a16="http://schemas.microsoft.com/office/drawing/2014/main" id="{8D62C758-2D4C-2DE7-D29A-9BCE1230143A}"/>
              </a:ext>
            </a:extLst>
          </p:cNvPr>
          <p:cNvGrpSpPr/>
          <p:nvPr/>
        </p:nvGrpSpPr>
        <p:grpSpPr>
          <a:xfrm>
            <a:off x="10327736" y="1640985"/>
            <a:ext cx="539429" cy="750795"/>
            <a:chOff x="10327736" y="1640985"/>
            <a:chExt cx="539429" cy="750795"/>
          </a:xfrm>
        </p:grpSpPr>
        <p:grpSp>
          <p:nvGrpSpPr>
            <p:cNvPr id="91" name="Agrupar 90">
              <a:extLst>
                <a:ext uri="{FF2B5EF4-FFF2-40B4-BE49-F238E27FC236}">
                  <a16:creationId xmlns:a16="http://schemas.microsoft.com/office/drawing/2014/main" id="{2A646B0B-863D-7FAB-EBCD-B8819B746392}"/>
                </a:ext>
              </a:extLst>
            </p:cNvPr>
            <p:cNvGrpSpPr/>
            <p:nvPr/>
          </p:nvGrpSpPr>
          <p:grpSpPr>
            <a:xfrm>
              <a:off x="10327736" y="1640985"/>
              <a:ext cx="539429" cy="750795"/>
              <a:chOff x="8193040" y="3801845"/>
              <a:chExt cx="539429" cy="750795"/>
            </a:xfrm>
          </p:grpSpPr>
          <p:sp>
            <p:nvSpPr>
              <p:cNvPr id="101" name="Forma Livre: Forma 100">
                <a:extLst>
                  <a:ext uri="{FF2B5EF4-FFF2-40B4-BE49-F238E27FC236}">
                    <a16:creationId xmlns:a16="http://schemas.microsoft.com/office/drawing/2014/main" id="{4DF61BA9-8BA1-5F2A-CD9D-5E1E214A00D2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2" name="Elipse 101">
                <a:extLst>
                  <a:ext uri="{FF2B5EF4-FFF2-40B4-BE49-F238E27FC236}">
                    <a16:creationId xmlns:a16="http://schemas.microsoft.com/office/drawing/2014/main" id="{93C4740E-5674-7E9B-665F-1F1143C6C284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grpSp>
          <p:nvGrpSpPr>
            <p:cNvPr id="92" name="Gráfico 20">
              <a:extLst>
                <a:ext uri="{FF2B5EF4-FFF2-40B4-BE49-F238E27FC236}">
                  <a16:creationId xmlns:a16="http://schemas.microsoft.com/office/drawing/2014/main" id="{CE0818C8-9392-7266-8201-49285906B555}"/>
                </a:ext>
              </a:extLst>
            </p:cNvPr>
            <p:cNvGrpSpPr/>
            <p:nvPr/>
          </p:nvGrpSpPr>
          <p:grpSpPr>
            <a:xfrm>
              <a:off x="10484425" y="1801897"/>
              <a:ext cx="218925" cy="215709"/>
              <a:chOff x="3177201" y="4427814"/>
              <a:chExt cx="324135" cy="319373"/>
            </a:xfrm>
            <a:solidFill>
              <a:srgbClr val="592126"/>
            </a:solidFill>
          </p:grpSpPr>
          <p:sp>
            <p:nvSpPr>
              <p:cNvPr id="93" name="Forma Livre: Forma 92">
                <a:extLst>
                  <a:ext uri="{FF2B5EF4-FFF2-40B4-BE49-F238E27FC236}">
                    <a16:creationId xmlns:a16="http://schemas.microsoft.com/office/drawing/2014/main" id="{B6E41DF1-C74D-9D87-870C-1B40AFD58153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0" name="Forma Livre: Forma 99">
                <a:extLst>
                  <a:ext uri="{FF2B5EF4-FFF2-40B4-BE49-F238E27FC236}">
                    <a16:creationId xmlns:a16="http://schemas.microsoft.com/office/drawing/2014/main" id="{7679A452-9687-9441-A060-0B00D5F6A742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03" name="Agrupar 102">
            <a:extLst>
              <a:ext uri="{FF2B5EF4-FFF2-40B4-BE49-F238E27FC236}">
                <a16:creationId xmlns:a16="http://schemas.microsoft.com/office/drawing/2014/main" id="{D12C34DD-5644-929D-A916-F5CAE6D316A5}"/>
              </a:ext>
            </a:extLst>
          </p:cNvPr>
          <p:cNvGrpSpPr/>
          <p:nvPr/>
        </p:nvGrpSpPr>
        <p:grpSpPr>
          <a:xfrm>
            <a:off x="3034822" y="2647232"/>
            <a:ext cx="577596" cy="577596"/>
            <a:chOff x="3034822" y="2647232"/>
            <a:chExt cx="577596" cy="577596"/>
          </a:xfrm>
        </p:grpSpPr>
        <p:sp>
          <p:nvSpPr>
            <p:cNvPr id="105" name="Forma Livre: Forma 104">
              <a:extLst>
                <a:ext uri="{FF2B5EF4-FFF2-40B4-BE49-F238E27FC236}">
                  <a16:creationId xmlns:a16="http://schemas.microsoft.com/office/drawing/2014/main" id="{B16AB374-DA5E-4B5C-7C7D-6FD9F910F7B6}"/>
                </a:ext>
              </a:extLst>
            </p:cNvPr>
            <p:cNvSpPr/>
            <p:nvPr/>
          </p:nvSpPr>
          <p:spPr>
            <a:xfrm>
              <a:off x="3034822" y="2647232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110" name="Gráfico 20">
              <a:extLst>
                <a:ext uri="{FF2B5EF4-FFF2-40B4-BE49-F238E27FC236}">
                  <a16:creationId xmlns:a16="http://schemas.microsoft.com/office/drawing/2014/main" id="{48D8CFE9-C01B-B408-EF87-B80616EB7E79}"/>
                </a:ext>
              </a:extLst>
            </p:cNvPr>
            <p:cNvGrpSpPr/>
            <p:nvPr/>
          </p:nvGrpSpPr>
          <p:grpSpPr>
            <a:xfrm>
              <a:off x="3155648" y="2787978"/>
              <a:ext cx="324135" cy="319373"/>
              <a:chOff x="3177201" y="4427814"/>
              <a:chExt cx="324135" cy="319373"/>
            </a:xfrm>
            <a:solidFill>
              <a:srgbClr val="592126"/>
            </a:solidFill>
          </p:grpSpPr>
          <p:sp>
            <p:nvSpPr>
              <p:cNvPr id="111" name="Forma Livre: Forma 110">
                <a:extLst>
                  <a:ext uri="{FF2B5EF4-FFF2-40B4-BE49-F238E27FC236}">
                    <a16:creationId xmlns:a16="http://schemas.microsoft.com/office/drawing/2014/main" id="{DDBD076D-61CE-6769-97FC-E375C154AB50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5" name="Forma Livre: Forma 114">
                <a:extLst>
                  <a:ext uri="{FF2B5EF4-FFF2-40B4-BE49-F238E27FC236}">
                    <a16:creationId xmlns:a16="http://schemas.microsoft.com/office/drawing/2014/main" id="{28955E27-77F6-F721-2DC0-6DA328DB1771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7" name="Agrupar 126">
            <a:extLst>
              <a:ext uri="{FF2B5EF4-FFF2-40B4-BE49-F238E27FC236}">
                <a16:creationId xmlns:a16="http://schemas.microsoft.com/office/drawing/2014/main" id="{EDD1BFFB-8451-95E1-AC8A-C539C3271950}"/>
              </a:ext>
            </a:extLst>
          </p:cNvPr>
          <p:cNvGrpSpPr/>
          <p:nvPr/>
        </p:nvGrpSpPr>
        <p:grpSpPr>
          <a:xfrm>
            <a:off x="3816811" y="2637388"/>
            <a:ext cx="577596" cy="577596"/>
            <a:chOff x="3816811" y="2637388"/>
            <a:chExt cx="577596" cy="577596"/>
          </a:xfrm>
        </p:grpSpPr>
        <p:sp>
          <p:nvSpPr>
            <p:cNvPr id="51" name="Forma Livre: Forma 50">
              <a:extLst>
                <a:ext uri="{FF2B5EF4-FFF2-40B4-BE49-F238E27FC236}">
                  <a16:creationId xmlns:a16="http://schemas.microsoft.com/office/drawing/2014/main" id="{0DAACBFB-39F3-EBD3-FFA2-E64FF2E41E53}"/>
                </a:ext>
              </a:extLst>
            </p:cNvPr>
            <p:cNvSpPr/>
            <p:nvPr/>
          </p:nvSpPr>
          <p:spPr>
            <a:xfrm>
              <a:off x="3816811" y="263738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126" name="Forma Livre: Forma 125">
              <a:extLst>
                <a:ext uri="{FF2B5EF4-FFF2-40B4-BE49-F238E27FC236}">
                  <a16:creationId xmlns:a16="http://schemas.microsoft.com/office/drawing/2014/main" id="{B9F30DEE-8A95-C250-ECE7-B08823283185}"/>
                </a:ext>
              </a:extLst>
            </p:cNvPr>
            <p:cNvSpPr/>
            <p:nvPr/>
          </p:nvSpPr>
          <p:spPr>
            <a:xfrm>
              <a:off x="3902815" y="2790248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129" name="Agrupar 128">
            <a:extLst>
              <a:ext uri="{FF2B5EF4-FFF2-40B4-BE49-F238E27FC236}">
                <a16:creationId xmlns:a16="http://schemas.microsoft.com/office/drawing/2014/main" id="{5E21F95B-74D5-DF51-7924-45C3026F72F3}"/>
              </a:ext>
            </a:extLst>
          </p:cNvPr>
          <p:cNvGrpSpPr/>
          <p:nvPr/>
        </p:nvGrpSpPr>
        <p:grpSpPr>
          <a:xfrm>
            <a:off x="9336601" y="2141653"/>
            <a:ext cx="539429" cy="750795"/>
            <a:chOff x="9749303" y="2128075"/>
            <a:chExt cx="539429" cy="750795"/>
          </a:xfrm>
        </p:grpSpPr>
        <p:grpSp>
          <p:nvGrpSpPr>
            <p:cNvPr id="67" name="Agrupar 66">
              <a:extLst>
                <a:ext uri="{FF2B5EF4-FFF2-40B4-BE49-F238E27FC236}">
                  <a16:creationId xmlns:a16="http://schemas.microsoft.com/office/drawing/2014/main" id="{4BED1A78-5245-5BF7-8F81-E4EA667C1907}"/>
                </a:ext>
              </a:extLst>
            </p:cNvPr>
            <p:cNvGrpSpPr/>
            <p:nvPr/>
          </p:nvGrpSpPr>
          <p:grpSpPr>
            <a:xfrm>
              <a:off x="9749303" y="2128075"/>
              <a:ext cx="539429" cy="750795"/>
              <a:chOff x="8193040" y="3801845"/>
              <a:chExt cx="539429" cy="750795"/>
            </a:xfrm>
          </p:grpSpPr>
          <p:sp>
            <p:nvSpPr>
              <p:cNvPr id="86" name="Forma Livre: Forma 85">
                <a:extLst>
                  <a:ext uri="{FF2B5EF4-FFF2-40B4-BE49-F238E27FC236}">
                    <a16:creationId xmlns:a16="http://schemas.microsoft.com/office/drawing/2014/main" id="{ED941190-5628-7892-2E59-53CBA9D95047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7" name="Elipse 86">
                <a:extLst>
                  <a:ext uri="{FF2B5EF4-FFF2-40B4-BE49-F238E27FC236}">
                    <a16:creationId xmlns:a16="http://schemas.microsoft.com/office/drawing/2014/main" id="{DE22847B-B9A2-AA46-39B4-12ED20FE4E2E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sp>
          <p:nvSpPr>
            <p:cNvPr id="128" name="Forma Livre: Forma 127">
              <a:extLst>
                <a:ext uri="{FF2B5EF4-FFF2-40B4-BE49-F238E27FC236}">
                  <a16:creationId xmlns:a16="http://schemas.microsoft.com/office/drawing/2014/main" id="{2477DCC3-3C22-CEF1-6ED8-0686C1455768}"/>
                </a:ext>
              </a:extLst>
            </p:cNvPr>
            <p:cNvSpPr/>
            <p:nvPr/>
          </p:nvSpPr>
          <p:spPr>
            <a:xfrm>
              <a:off x="9883379" y="2307807"/>
              <a:ext cx="240925" cy="204606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C75C876D-3AD8-8B15-D867-34BFEB2FF8B7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1810489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1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3F2C53-9959-2EC1-334D-43F537EBE4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6E2C5A58-CD5A-9A8D-C635-2822ABEF48D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08" r="18367" b="15608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8" name="Group 1">
            <a:extLst>
              <a:ext uri="{FF2B5EF4-FFF2-40B4-BE49-F238E27FC236}">
                <a16:creationId xmlns:a16="http://schemas.microsoft.com/office/drawing/2014/main" id="{246E056B-631F-8C16-F313-4F0A21CBBDD7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2A103D92-2844-4B84-3346-40ED8E845254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FC4D4A42-D60D-CCCC-8C50-863579AF21D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E274331C-C2B6-346A-46BA-A3DFC3350614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235240AB-6626-AA1E-2B44-54EA156C4AD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3C2A2EE2-BD78-819D-0DBD-0CDAE35D2979}"/>
              </a:ext>
            </a:extLst>
          </p:cNvPr>
          <p:cNvGrpSpPr/>
          <p:nvPr/>
        </p:nvGrpSpPr>
        <p:grpSpPr>
          <a:xfrm>
            <a:off x="519881" y="1606190"/>
            <a:ext cx="4105270" cy="633431"/>
            <a:chOff x="250974" y="1606190"/>
            <a:chExt cx="4105270" cy="633431"/>
          </a:xfrm>
        </p:grpSpPr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A1B3C2F9-D8EB-D6AF-83DE-F467F696CFFA}"/>
                </a:ext>
              </a:extLst>
            </p:cNvPr>
            <p:cNvSpPr/>
            <p:nvPr/>
          </p:nvSpPr>
          <p:spPr>
            <a:xfrm>
              <a:off x="250974" y="1606190"/>
              <a:ext cx="4105270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3200" noProof="0" dirty="0">
                  <a:solidFill>
                    <a:schemeClr val="bg2">
                      <a:lumMod val="10000"/>
                    </a:schemeClr>
                  </a:solidFill>
                  <a:latin typeface="AMX Black" pitchFamily="2" charset="0"/>
                  <a:sym typeface="+mn-ea"/>
                </a:rPr>
                <a:t>  AQUI TEM M2M</a:t>
              </a:r>
            </a:p>
          </p:txBody>
        </p:sp>
        <p:pic>
          <p:nvPicPr>
            <p:cNvPr id="15" name="Gráfico 14">
              <a:extLst>
                <a:ext uri="{FF2B5EF4-FFF2-40B4-BE49-F238E27FC236}">
                  <a16:creationId xmlns:a16="http://schemas.microsoft.com/office/drawing/2014/main" id="{978A2C73-F9F9-EDA4-2475-CDF9892277B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64224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5D6A9C-E77E-83D6-71C5-E13FC65C40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D3AD2B25-EA04-D30D-81C9-E06277EFE10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08" r="18367" b="15608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47801B69-998E-3119-256A-FA3FA644AFCF}"/>
              </a:ext>
            </a:extLst>
          </p:cNvPr>
          <p:cNvSpPr/>
          <p:nvPr/>
        </p:nvSpPr>
        <p:spPr>
          <a:xfrm flipH="1">
            <a:off x="-2" y="0"/>
            <a:ext cx="10945884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4BEDF580-5AC5-FB55-C8D9-E4B049E6867E}"/>
              </a:ext>
            </a:extLst>
          </p:cNvPr>
          <p:cNvSpPr txBox="1"/>
          <p:nvPr/>
        </p:nvSpPr>
        <p:spPr>
          <a:xfrm>
            <a:off x="345622" y="2478899"/>
            <a:ext cx="51184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Benefícios para o cliente final, aquele que frequenta o mercado: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7D585C66-A172-6EDA-0727-2F6C65BC26B2}"/>
              </a:ext>
            </a:extLst>
          </p:cNvPr>
          <p:cNvGrpSpPr/>
          <p:nvPr/>
        </p:nvGrpSpPr>
        <p:grpSpPr>
          <a:xfrm>
            <a:off x="519881" y="1069045"/>
            <a:ext cx="1099848" cy="1099848"/>
            <a:chOff x="8216342" y="3359923"/>
            <a:chExt cx="1099848" cy="1099848"/>
          </a:xfrm>
        </p:grpSpPr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F4A4FE9A-14B0-43DF-3195-F10DFCC68437}"/>
                </a:ext>
              </a:extLst>
            </p:cNvPr>
            <p:cNvGrpSpPr/>
            <p:nvPr/>
          </p:nvGrpSpPr>
          <p:grpSpPr>
            <a:xfrm>
              <a:off x="8216342" y="3359923"/>
              <a:ext cx="1099848" cy="1099848"/>
              <a:chOff x="3093093" y="3444965"/>
              <a:chExt cx="1099848" cy="1099848"/>
            </a:xfrm>
          </p:grpSpPr>
          <p:grpSp>
            <p:nvGrpSpPr>
              <p:cNvPr id="18" name="Group 34">
                <a:extLst>
                  <a:ext uri="{FF2B5EF4-FFF2-40B4-BE49-F238E27FC236}">
                    <a16:creationId xmlns:a16="http://schemas.microsoft.com/office/drawing/2014/main" id="{D5E06829-4E22-C6AF-8C36-0B81A9D8777B}"/>
                  </a:ext>
                </a:extLst>
              </p:cNvPr>
              <p:cNvGrpSpPr/>
              <p:nvPr/>
            </p:nvGrpSpPr>
            <p:grpSpPr>
              <a:xfrm>
                <a:off x="3093093" y="3444965"/>
                <a:ext cx="1099848" cy="1099848"/>
                <a:chOff x="5346569" y="2129582"/>
                <a:chExt cx="1305722" cy="1305722"/>
              </a:xfrm>
            </p:grpSpPr>
            <p:sp>
              <p:nvSpPr>
                <p:cNvPr id="30" name="Elipse 29">
                  <a:extLst>
                    <a:ext uri="{FF2B5EF4-FFF2-40B4-BE49-F238E27FC236}">
                      <a16:creationId xmlns:a16="http://schemas.microsoft.com/office/drawing/2014/main" id="{F3D53B05-B485-9D4D-56F9-E35ECBDD696B}"/>
                    </a:ext>
                  </a:extLst>
                </p:cNvPr>
                <p:cNvSpPr/>
                <p:nvPr/>
              </p:nvSpPr>
              <p:spPr>
                <a:xfrm>
                  <a:off x="5346569" y="2129582"/>
                  <a:ext cx="1305722" cy="1305722"/>
                </a:xfrm>
                <a:prstGeom prst="ellipse">
                  <a:avLst/>
                </a:prstGeom>
                <a:solidFill>
                  <a:srgbClr val="C00000">
                    <a:alpha val="57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  <p:sp>
              <p:nvSpPr>
                <p:cNvPr id="31" name="Elipse 30">
                  <a:extLst>
                    <a:ext uri="{FF2B5EF4-FFF2-40B4-BE49-F238E27FC236}">
                      <a16:creationId xmlns:a16="http://schemas.microsoft.com/office/drawing/2014/main" id="{59A63AC5-DD46-4380-EC94-886E1F2511BA}"/>
                    </a:ext>
                  </a:extLst>
                </p:cNvPr>
                <p:cNvSpPr/>
                <p:nvPr/>
              </p:nvSpPr>
              <p:spPr>
                <a:xfrm>
                  <a:off x="5460696" y="2243709"/>
                  <a:ext cx="1077469" cy="1077469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</p:grpSp>
          <p:grpSp>
            <p:nvGrpSpPr>
              <p:cNvPr id="19" name="Gráfico 26">
                <a:extLst>
                  <a:ext uri="{FF2B5EF4-FFF2-40B4-BE49-F238E27FC236}">
                    <a16:creationId xmlns:a16="http://schemas.microsoft.com/office/drawing/2014/main" id="{35CFCF1B-E521-8E19-7DD6-E45F02AB253A}"/>
                  </a:ext>
                </a:extLst>
              </p:cNvPr>
              <p:cNvGrpSpPr/>
              <p:nvPr/>
            </p:nvGrpSpPr>
            <p:grpSpPr>
              <a:xfrm>
                <a:off x="3355123" y="3657500"/>
                <a:ext cx="566148" cy="537651"/>
                <a:chOff x="3355123" y="3644104"/>
                <a:chExt cx="566148" cy="537651"/>
              </a:xfrm>
            </p:grpSpPr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8E22EADE-C22A-2481-E11B-0BE60C5547E4}"/>
                    </a:ext>
                  </a:extLst>
                </p:cNvPr>
                <p:cNvSpPr/>
                <p:nvPr/>
              </p:nvSpPr>
              <p:spPr>
                <a:xfrm>
                  <a:off x="3530870" y="3644104"/>
                  <a:ext cx="214566" cy="258061"/>
                </a:xfrm>
                <a:custGeom>
                  <a:avLst/>
                  <a:gdLst>
                    <a:gd name="connsiteX0" fmla="*/ 214566 w 214566"/>
                    <a:gd name="connsiteY0" fmla="*/ 150779 h 258061"/>
                    <a:gd name="connsiteX1" fmla="*/ 214566 w 214566"/>
                    <a:gd name="connsiteY1" fmla="*/ 107283 h 258061"/>
                    <a:gd name="connsiteX2" fmla="*/ 107283 w 214566"/>
                    <a:gd name="connsiteY2" fmla="*/ 0 h 258061"/>
                    <a:gd name="connsiteX3" fmla="*/ 0 w 214566"/>
                    <a:gd name="connsiteY3" fmla="*/ 107283 h 258061"/>
                    <a:gd name="connsiteX4" fmla="*/ 0 w 214566"/>
                    <a:gd name="connsiteY4" fmla="*/ 150779 h 258061"/>
                    <a:gd name="connsiteX5" fmla="*/ 107283 w 214566"/>
                    <a:gd name="connsiteY5" fmla="*/ 258062 h 258061"/>
                    <a:gd name="connsiteX6" fmla="*/ 214566 w 214566"/>
                    <a:gd name="connsiteY6" fmla="*/ 150779 h 258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14566" h="258061">
                      <a:moveTo>
                        <a:pt x="214566" y="150779"/>
                      </a:moveTo>
                      <a:lnTo>
                        <a:pt x="214566" y="107283"/>
                      </a:lnTo>
                      <a:cubicBezTo>
                        <a:pt x="214566" y="48083"/>
                        <a:pt x="166395" y="0"/>
                        <a:pt x="107283" y="0"/>
                      </a:cubicBezTo>
                      <a:cubicBezTo>
                        <a:pt x="48172" y="0"/>
                        <a:pt x="0" y="48172"/>
                        <a:pt x="0" y="107283"/>
                      </a:cubicBezTo>
                      <a:lnTo>
                        <a:pt x="0" y="150779"/>
                      </a:lnTo>
                      <a:cubicBezTo>
                        <a:pt x="0" y="209979"/>
                        <a:pt x="48172" y="258062"/>
                        <a:pt x="107283" y="258062"/>
                      </a:cubicBezTo>
                      <a:cubicBezTo>
                        <a:pt x="166395" y="258062"/>
                        <a:pt x="214566" y="209890"/>
                        <a:pt x="214566" y="150779"/>
                      </a:cubicBezTo>
                      <a:close/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97F3BD77-B154-5615-BABD-92ACB0240945}"/>
                    </a:ext>
                  </a:extLst>
                </p:cNvPr>
                <p:cNvSpPr/>
                <p:nvPr/>
              </p:nvSpPr>
              <p:spPr>
                <a:xfrm>
                  <a:off x="3355123" y="3928634"/>
                  <a:ext cx="566148" cy="253121"/>
                </a:xfrm>
                <a:custGeom>
                  <a:avLst/>
                  <a:gdLst>
                    <a:gd name="connsiteX0" fmla="*/ 269796 w 566148"/>
                    <a:gd name="connsiteY0" fmla="*/ 0 h 253121"/>
                    <a:gd name="connsiteX1" fmla="*/ 266002 w 566148"/>
                    <a:gd name="connsiteY1" fmla="*/ 0 h 253121"/>
                    <a:gd name="connsiteX2" fmla="*/ 0 w 566148"/>
                    <a:gd name="connsiteY2" fmla="*/ 253121 h 253121"/>
                    <a:gd name="connsiteX3" fmla="*/ 566148 w 566148"/>
                    <a:gd name="connsiteY3" fmla="*/ 253121 h 253121"/>
                    <a:gd name="connsiteX4" fmla="*/ 300058 w 566148"/>
                    <a:gd name="connsiteY4" fmla="*/ 0 h 253121"/>
                    <a:gd name="connsiteX5" fmla="*/ 296264 w 566148"/>
                    <a:gd name="connsiteY5" fmla="*/ 0 h 253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148" h="253121">
                      <a:moveTo>
                        <a:pt x="269796" y="0"/>
                      </a:moveTo>
                      <a:lnTo>
                        <a:pt x="266002" y="0"/>
                      </a:lnTo>
                      <a:cubicBezTo>
                        <a:pt x="123605" y="0"/>
                        <a:pt x="6882" y="112400"/>
                        <a:pt x="0" y="253121"/>
                      </a:cubicBezTo>
                      <a:lnTo>
                        <a:pt x="566148" y="253121"/>
                      </a:lnTo>
                      <a:cubicBezTo>
                        <a:pt x="559266" y="112400"/>
                        <a:pt x="442543" y="0"/>
                        <a:pt x="300058" y="0"/>
                      </a:cubicBezTo>
                      <a:lnTo>
                        <a:pt x="296264" y="0"/>
                      </a:lnTo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7" name="Gráfico 16">
              <a:extLst>
                <a:ext uri="{FF2B5EF4-FFF2-40B4-BE49-F238E27FC236}">
                  <a16:creationId xmlns:a16="http://schemas.microsoft.com/office/drawing/2014/main" id="{12C96A13-6028-98F5-C99E-5992A2642F6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369412" y="3666622"/>
              <a:ext cx="783980" cy="440235"/>
            </a:xfrm>
            <a:prstGeom prst="rect">
              <a:avLst/>
            </a:prstGeom>
          </p:spPr>
        </p:pic>
      </p:grpSp>
      <p:sp>
        <p:nvSpPr>
          <p:cNvPr id="32" name="Google Shape;1434;p77">
            <a:extLst>
              <a:ext uri="{FF2B5EF4-FFF2-40B4-BE49-F238E27FC236}">
                <a16:creationId xmlns:a16="http://schemas.microsoft.com/office/drawing/2014/main" id="{0646E1A4-62B9-A4CF-D676-C03CBC76C579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Usuário final​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20C4B51B-3924-6644-A929-B23655A1B1B9}"/>
              </a:ext>
            </a:extLst>
          </p:cNvPr>
          <p:cNvSpPr txBox="1"/>
          <p:nvPr/>
        </p:nvSpPr>
        <p:spPr>
          <a:xfrm>
            <a:off x="1689495" y="1080360"/>
            <a:ext cx="47208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Varejo e Conveniência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sp>
        <p:nvSpPr>
          <p:cNvPr id="43" name="Google Shape;1434;p77">
            <a:extLst>
              <a:ext uri="{FF2B5EF4-FFF2-40B4-BE49-F238E27FC236}">
                <a16:creationId xmlns:a16="http://schemas.microsoft.com/office/drawing/2014/main" id="{7E62BD95-FF4D-0AC3-EFAF-A0DD2BB1A07B}"/>
              </a:ext>
            </a:extLst>
          </p:cNvPr>
          <p:cNvSpPr/>
          <p:nvPr/>
        </p:nvSpPr>
        <p:spPr>
          <a:xfrm>
            <a:off x="586098" y="4240311"/>
            <a:ext cx="1505356" cy="771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Consultas de preços </a:t>
            </a:r>
          </a:p>
        </p:txBody>
      </p:sp>
      <p:sp>
        <p:nvSpPr>
          <p:cNvPr id="44" name="Google Shape;1434;p77">
            <a:extLst>
              <a:ext uri="{FF2B5EF4-FFF2-40B4-BE49-F238E27FC236}">
                <a16:creationId xmlns:a16="http://schemas.microsoft.com/office/drawing/2014/main" id="{BAD0DFCF-FF0F-5A59-5685-4102673FD766}"/>
              </a:ext>
            </a:extLst>
          </p:cNvPr>
          <p:cNvSpPr/>
          <p:nvPr/>
        </p:nvSpPr>
        <p:spPr>
          <a:xfrm>
            <a:off x="2492739" y="4240311"/>
            <a:ext cx="2210263" cy="771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Resfriados na temperatura certa</a:t>
            </a:r>
          </a:p>
        </p:txBody>
      </p: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AB5ACEF0-011B-A756-FBAA-6EB6324CDF2D}"/>
              </a:ext>
            </a:extLst>
          </p:cNvPr>
          <p:cNvSpPr txBox="1"/>
          <p:nvPr/>
        </p:nvSpPr>
        <p:spPr>
          <a:xfrm>
            <a:off x="345623" y="5006310"/>
            <a:ext cx="49066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Isso resulta em uma experiência de compra diferenciada com garantia da qualidade de conservação dos produtos!</a:t>
            </a:r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538CF06D-EAE4-3AD4-D1AA-4B34699022AF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B66F4400-A4C4-440D-6B99-BD2C885C1B7C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F76A1295-0105-E058-A11A-9706494CB4F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9EA7F8B9-D4B6-A635-19F1-C515460B60AE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003A7412-F925-F38C-1153-F4632B41B79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pic>
        <p:nvPicPr>
          <p:cNvPr id="65" name="Gráfico 64">
            <a:extLst>
              <a:ext uri="{FF2B5EF4-FFF2-40B4-BE49-F238E27FC236}">
                <a16:creationId xmlns:a16="http://schemas.microsoft.com/office/drawing/2014/main" id="{B4922E08-C723-0B10-129F-572308325A1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79379" y="3474083"/>
            <a:ext cx="918794" cy="628649"/>
          </a:xfrm>
          <a:prstGeom prst="rect">
            <a:avLst/>
          </a:prstGeom>
        </p:spPr>
      </p:pic>
      <p:pic>
        <p:nvPicPr>
          <p:cNvPr id="67" name="Gráfico 66">
            <a:extLst>
              <a:ext uri="{FF2B5EF4-FFF2-40B4-BE49-F238E27FC236}">
                <a16:creationId xmlns:a16="http://schemas.microsoft.com/office/drawing/2014/main" id="{5BB8A211-384A-93A4-9B9B-D9F7057EC0E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290525" y="3474082"/>
            <a:ext cx="466725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061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85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5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7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5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2" grpId="0" build="allAtOnce"/>
      <p:bldP spid="33" grpId="0"/>
      <p:bldP spid="43" grpId="0" build="allAtOnce"/>
      <p:bldP spid="44" grpId="0" build="allAtOnce"/>
      <p:bldP spid="53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B94BE4-D5C0-D63A-E6E9-B572BF1200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C8239CDE-9063-0C0C-A6F5-EA4F1958EB3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08" r="18367" b="15608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FA4C2A5C-073E-587F-3104-381E6363CC0A}"/>
              </a:ext>
            </a:extLst>
          </p:cNvPr>
          <p:cNvSpPr/>
          <p:nvPr/>
        </p:nvSpPr>
        <p:spPr>
          <a:xfrm flipH="1">
            <a:off x="-2" y="0"/>
            <a:ext cx="10945884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F62B69FD-241A-072E-D2F5-4BAF8D56836E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37A6C26C-5CA9-D505-3376-A57D7537A45C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20D5C835-FC72-3AC5-1297-7A477F8D52B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BEF76812-8240-494C-F60E-537E73B29572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C70D42D6-412D-8F3B-287A-86B909BB0D2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2FDD4DF6-5C86-B053-C888-322F628375A8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F4C7BBCB-8A6B-A9A6-5F7A-7C0992E69B92}"/>
              </a:ext>
            </a:extLst>
          </p:cNvPr>
          <p:cNvSpPr txBox="1"/>
          <p:nvPr/>
        </p:nvSpPr>
        <p:spPr>
          <a:xfrm>
            <a:off x="1689495" y="1080360"/>
            <a:ext cx="455227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Varejo e Conveniência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BC380E24-1D4D-AF4C-EF8D-11D9B207B8E8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C306766E-F1DB-A0FE-5B07-5C9040A3165F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19" name="Agrupar 18">
                <a:extLst>
                  <a:ext uri="{FF2B5EF4-FFF2-40B4-BE49-F238E27FC236}">
                    <a16:creationId xmlns:a16="http://schemas.microsoft.com/office/drawing/2014/main" id="{35E6F6AA-42BE-A5F9-436A-BB57077C750C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31" name="Group 34">
                  <a:extLst>
                    <a:ext uri="{FF2B5EF4-FFF2-40B4-BE49-F238E27FC236}">
                      <a16:creationId xmlns:a16="http://schemas.microsoft.com/office/drawing/2014/main" id="{0F822113-14A7-9BA8-4F34-EB00938E10B6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37" name="Elipse 36">
                    <a:extLst>
                      <a:ext uri="{FF2B5EF4-FFF2-40B4-BE49-F238E27FC236}">
                        <a16:creationId xmlns:a16="http://schemas.microsoft.com/office/drawing/2014/main" id="{ACA90BF4-B2C2-A975-73BD-8B9A52C4D39C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38" name="Elipse 37">
                    <a:extLst>
                      <a:ext uri="{FF2B5EF4-FFF2-40B4-BE49-F238E27FC236}">
                        <a16:creationId xmlns:a16="http://schemas.microsoft.com/office/drawing/2014/main" id="{BE690D82-06B2-FB3C-4925-3AEBEFEC14A1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32" name="Gráfico 26">
                  <a:extLst>
                    <a:ext uri="{FF2B5EF4-FFF2-40B4-BE49-F238E27FC236}">
                      <a16:creationId xmlns:a16="http://schemas.microsoft.com/office/drawing/2014/main" id="{9404C7FE-CF54-8081-D8D7-95D4B705C9A6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33" name="Forma Livre: Forma 32">
                    <a:extLst>
                      <a:ext uri="{FF2B5EF4-FFF2-40B4-BE49-F238E27FC236}">
                        <a16:creationId xmlns:a16="http://schemas.microsoft.com/office/drawing/2014/main" id="{750F8B27-2FB6-E5EE-113D-7EAEE7B11577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5" name="Forma Livre: Forma 34">
                    <a:extLst>
                      <a:ext uri="{FF2B5EF4-FFF2-40B4-BE49-F238E27FC236}">
                        <a16:creationId xmlns:a16="http://schemas.microsoft.com/office/drawing/2014/main" id="{3F0A1376-21BF-AD12-F904-DF9A28EF4BF9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24" name="Agrupar 23">
                <a:extLst>
                  <a:ext uri="{FF2B5EF4-FFF2-40B4-BE49-F238E27FC236}">
                    <a16:creationId xmlns:a16="http://schemas.microsoft.com/office/drawing/2014/main" id="{23F3974A-1392-7D31-485A-D93B4453A922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8AC24CB4-595E-BB99-7D43-A0051DED9777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9EDD1D9F-29A5-44C4-645A-63FF20012FF6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8" name="Gráfico 17" descr="Edifício estrutura de tópicos">
              <a:extLst>
                <a:ext uri="{FF2B5EF4-FFF2-40B4-BE49-F238E27FC236}">
                  <a16:creationId xmlns:a16="http://schemas.microsoft.com/office/drawing/2014/main" id="{9F343256-DCCA-A436-79D0-F5EF957F8DE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511F8E35-61ED-E133-989A-AEF81086E5A3}"/>
              </a:ext>
            </a:extLst>
          </p:cNvPr>
          <p:cNvSpPr txBox="1"/>
          <p:nvPr/>
        </p:nvSpPr>
        <p:spPr>
          <a:xfrm>
            <a:off x="345622" y="2478899"/>
            <a:ext cx="7147998" cy="34317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clientes que oferecem soluções de segurança e tecnologia para donos de estabelecimentos como conveniências, o M2M permitirá:​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Monitoramento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inteligente de refrigeradores e freezers;​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Controle automático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estoques em tempo real;​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Consulta instantânea de preços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disponibilidade;​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Análise de desempenho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equipamentos;​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Automação completa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processos operacionais;​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Sensores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para medição de temperatura e umidade;​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Gestão integrada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segurança e acesso.​ ​​</a:t>
            </a:r>
          </a:p>
        </p:txBody>
      </p:sp>
    </p:spTree>
    <p:extLst>
      <p:ext uri="{BB962C8B-B14F-4D97-AF65-F5344CB8AC3E}">
        <p14:creationId xmlns:p14="http://schemas.microsoft.com/office/powerpoint/2010/main" val="3175202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3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8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35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/>
      <p:bldP spid="39" grpId="0" uiExpand="1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4F7CD1-04D4-1379-869F-4A43CB4F60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10540DF7-409C-BEF3-DC93-8192BFE486B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08" r="18367" b="15608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15" name="Retângulo 14">
            <a:extLst>
              <a:ext uri="{FF2B5EF4-FFF2-40B4-BE49-F238E27FC236}">
                <a16:creationId xmlns:a16="http://schemas.microsoft.com/office/drawing/2014/main" id="{B6DF4CAC-6A93-7DC8-8EC3-3EDE0F0D8589}"/>
              </a:ext>
            </a:extLst>
          </p:cNvPr>
          <p:cNvSpPr/>
          <p:nvPr/>
        </p:nvSpPr>
        <p:spPr>
          <a:xfrm flipH="1">
            <a:off x="-2" y="0"/>
            <a:ext cx="10945884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80636253-D937-6E59-76EB-34B4856C860A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78E836C0-D131-BC27-52EB-DFBBB1762FF9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AB8532A0-B9A1-7406-2C05-E6E026AA5ED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50A20AF5-6A39-DEC4-92F8-44DDABB4EA3F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0C0163DC-47C2-B481-98EC-3DAADB46729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AB685C3A-0B5C-063C-4E8A-4CAA78AAEB5D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3298F5D1-18C6-3BEA-6946-01B58B86B062}"/>
              </a:ext>
            </a:extLst>
          </p:cNvPr>
          <p:cNvSpPr txBox="1"/>
          <p:nvPr/>
        </p:nvSpPr>
        <p:spPr>
          <a:xfrm>
            <a:off x="1689495" y="1080360"/>
            <a:ext cx="455227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Varejo e Conveniência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0B94A8C8-44BB-FDD0-D336-B9A6EFA9B8D2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F1C36B6F-0727-593B-5AAA-18B55A0B7609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19" name="Agrupar 18">
                <a:extLst>
                  <a:ext uri="{FF2B5EF4-FFF2-40B4-BE49-F238E27FC236}">
                    <a16:creationId xmlns:a16="http://schemas.microsoft.com/office/drawing/2014/main" id="{09172503-5F03-4DCA-5182-D52F01781A41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31" name="Group 34">
                  <a:extLst>
                    <a:ext uri="{FF2B5EF4-FFF2-40B4-BE49-F238E27FC236}">
                      <a16:creationId xmlns:a16="http://schemas.microsoft.com/office/drawing/2014/main" id="{2FBF4E37-33BD-4D32-C112-B5812342D568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37" name="Elipse 36">
                    <a:extLst>
                      <a:ext uri="{FF2B5EF4-FFF2-40B4-BE49-F238E27FC236}">
                        <a16:creationId xmlns:a16="http://schemas.microsoft.com/office/drawing/2014/main" id="{9EB0C9E2-6738-BEF0-44C3-D26A1C9C94A4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38" name="Elipse 37">
                    <a:extLst>
                      <a:ext uri="{FF2B5EF4-FFF2-40B4-BE49-F238E27FC236}">
                        <a16:creationId xmlns:a16="http://schemas.microsoft.com/office/drawing/2014/main" id="{007617A7-B63A-CE83-B504-18578E83FDFB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32" name="Gráfico 26">
                  <a:extLst>
                    <a:ext uri="{FF2B5EF4-FFF2-40B4-BE49-F238E27FC236}">
                      <a16:creationId xmlns:a16="http://schemas.microsoft.com/office/drawing/2014/main" id="{5F33085E-FFA2-53A7-37EB-DC66A5189095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33" name="Forma Livre: Forma 32">
                    <a:extLst>
                      <a:ext uri="{FF2B5EF4-FFF2-40B4-BE49-F238E27FC236}">
                        <a16:creationId xmlns:a16="http://schemas.microsoft.com/office/drawing/2014/main" id="{DF9F0946-3F77-CAE0-F249-A0F45EDB97DD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5" name="Forma Livre: Forma 34">
                    <a:extLst>
                      <a:ext uri="{FF2B5EF4-FFF2-40B4-BE49-F238E27FC236}">
                        <a16:creationId xmlns:a16="http://schemas.microsoft.com/office/drawing/2014/main" id="{813157C3-D13C-8C27-5D84-335615E04C43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24" name="Agrupar 23">
                <a:extLst>
                  <a:ext uri="{FF2B5EF4-FFF2-40B4-BE49-F238E27FC236}">
                    <a16:creationId xmlns:a16="http://schemas.microsoft.com/office/drawing/2014/main" id="{FDA0B397-92A5-3284-F4A3-2007F82C5B7B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93D64B94-26D6-054A-D79C-C3BC61FDB9C0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0E32F656-7469-4EEA-7F36-5F1242DB3FC0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8" name="Gráfico 17" descr="Edifício estrutura de tópicos">
              <a:extLst>
                <a:ext uri="{FF2B5EF4-FFF2-40B4-BE49-F238E27FC236}">
                  <a16:creationId xmlns:a16="http://schemas.microsoft.com/office/drawing/2014/main" id="{B934EE02-85A8-1D57-6069-C17C3AF5B86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03EC63A0-D56D-7CF0-A23D-BDDDB20098A4}"/>
              </a:ext>
            </a:extLst>
          </p:cNvPr>
          <p:cNvSpPr txBox="1"/>
          <p:nvPr/>
        </p:nvSpPr>
        <p:spPr>
          <a:xfrm>
            <a:off x="345622" y="2478899"/>
            <a:ext cx="6339883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0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Benefícios​:​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Qualidade garantida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produtos perecíveis;​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Operações mais eficientes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modernas;​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Redução de perdas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desperdícios;​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Melhor experiência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clientes e gestores;​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Prevenção de falhas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problemas operacionais.</a:t>
            </a:r>
          </a:p>
        </p:txBody>
      </p:sp>
    </p:spTree>
    <p:extLst>
      <p:ext uri="{BB962C8B-B14F-4D97-AF65-F5344CB8AC3E}">
        <p14:creationId xmlns:p14="http://schemas.microsoft.com/office/powerpoint/2010/main" val="1319342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3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/>
      <p:bldP spid="13" grpId="0" uiExpand="1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75B380-B577-C0F1-EF78-B9CF4E7CD3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336EAC86-7628-CDED-77AF-886A721011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706567" y="2016905"/>
            <a:ext cx="5072343" cy="3759406"/>
          </a:xfrm>
          <a:prstGeom prst="rect">
            <a:avLst/>
          </a:prstGeom>
        </p:spPr>
      </p:pic>
      <p:grpSp>
        <p:nvGrpSpPr>
          <p:cNvPr id="29" name="Agrupar 28">
            <a:extLst>
              <a:ext uri="{FF2B5EF4-FFF2-40B4-BE49-F238E27FC236}">
                <a16:creationId xmlns:a16="http://schemas.microsoft.com/office/drawing/2014/main" id="{17ED8B3C-C8E1-C9DC-CB6A-8E8D754EB9F3}"/>
              </a:ext>
            </a:extLst>
          </p:cNvPr>
          <p:cNvGrpSpPr/>
          <p:nvPr/>
        </p:nvGrpSpPr>
        <p:grpSpPr>
          <a:xfrm>
            <a:off x="8193040" y="3801844"/>
            <a:ext cx="539429" cy="750795"/>
            <a:chOff x="8912110" y="3746142"/>
            <a:chExt cx="539429" cy="750795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47A772B4-FAD8-F362-809D-ED9C267E232B}"/>
                </a:ext>
              </a:extLst>
            </p:cNvPr>
            <p:cNvGrpSpPr/>
            <p:nvPr/>
          </p:nvGrpSpPr>
          <p:grpSpPr>
            <a:xfrm>
              <a:off x="8912110" y="3746142"/>
              <a:ext cx="539429" cy="750795"/>
              <a:chOff x="564543" y="3767967"/>
              <a:chExt cx="322533" cy="448912"/>
            </a:xfrm>
          </p:grpSpPr>
          <p:sp>
            <p:nvSpPr>
              <p:cNvPr id="34" name="Forma Livre: Forma 33">
                <a:extLst>
                  <a:ext uri="{FF2B5EF4-FFF2-40B4-BE49-F238E27FC236}">
                    <a16:creationId xmlns:a16="http://schemas.microsoft.com/office/drawing/2014/main" id="{54433467-E028-4B10-C8B4-5AB3E14BC3C5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5" name="Forma Livre: Forma 34">
                <a:extLst>
                  <a:ext uri="{FF2B5EF4-FFF2-40B4-BE49-F238E27FC236}">
                    <a16:creationId xmlns:a16="http://schemas.microsoft.com/office/drawing/2014/main" id="{0CDF8C89-CE5C-23EB-BDCA-562B1E8AC46F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31" name="Agrupar 30">
              <a:extLst>
                <a:ext uri="{FF2B5EF4-FFF2-40B4-BE49-F238E27FC236}">
                  <a16:creationId xmlns:a16="http://schemas.microsoft.com/office/drawing/2014/main" id="{D072AE7F-2284-7DAD-0F91-B7666A696F98}"/>
                </a:ext>
              </a:extLst>
            </p:cNvPr>
            <p:cNvGrpSpPr/>
            <p:nvPr/>
          </p:nvGrpSpPr>
          <p:grpSpPr>
            <a:xfrm>
              <a:off x="9098056" y="3896608"/>
              <a:ext cx="167535" cy="244691"/>
              <a:chOff x="8530530" y="4105345"/>
              <a:chExt cx="167535" cy="244691"/>
            </a:xfrm>
            <a:solidFill>
              <a:schemeClr val="tx1"/>
            </a:solidFill>
          </p:grpSpPr>
          <p:sp>
            <p:nvSpPr>
              <p:cNvPr id="32" name="Forma Livre: Forma 31">
                <a:extLst>
                  <a:ext uri="{FF2B5EF4-FFF2-40B4-BE49-F238E27FC236}">
                    <a16:creationId xmlns:a16="http://schemas.microsoft.com/office/drawing/2014/main" id="{1C71A703-8947-4E04-6FB3-43B3161A1C25}"/>
                  </a:ext>
                </a:extLst>
              </p:cNvPr>
              <p:cNvSpPr/>
              <p:nvPr/>
            </p:nvSpPr>
            <p:spPr>
              <a:xfrm>
                <a:off x="8530530" y="4105345"/>
                <a:ext cx="167535" cy="244691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3" name="Forma Livre: Forma 32">
                <a:extLst>
                  <a:ext uri="{FF2B5EF4-FFF2-40B4-BE49-F238E27FC236}">
                    <a16:creationId xmlns:a16="http://schemas.microsoft.com/office/drawing/2014/main" id="{D1968851-874F-3D96-56A8-4FFD942E16E2}"/>
                  </a:ext>
                </a:extLst>
              </p:cNvPr>
              <p:cNvSpPr/>
              <p:nvPr/>
            </p:nvSpPr>
            <p:spPr>
              <a:xfrm>
                <a:off x="8585402" y="4216712"/>
                <a:ext cx="50818" cy="57228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1" name="Gráfico 20">
            <a:extLst>
              <a:ext uri="{FF2B5EF4-FFF2-40B4-BE49-F238E27FC236}">
                <a16:creationId xmlns:a16="http://schemas.microsoft.com/office/drawing/2014/main" id="{8EBE6093-B054-6AF0-972B-3FE19F19300F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</p:grpSpPr>
        <p:sp>
          <p:nvSpPr>
            <p:cNvPr id="22" name="Forma Livre: Forma 21">
              <a:extLst>
                <a:ext uri="{FF2B5EF4-FFF2-40B4-BE49-F238E27FC236}">
                  <a16:creationId xmlns:a16="http://schemas.microsoft.com/office/drawing/2014/main" id="{5BE728AA-9F67-AC4C-FCB3-5C22248975E9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23" name="Gráfico 20">
              <a:extLst>
                <a:ext uri="{FF2B5EF4-FFF2-40B4-BE49-F238E27FC236}">
                  <a16:creationId xmlns:a16="http://schemas.microsoft.com/office/drawing/2014/main" id="{6FA4EA4E-67C3-F89C-E855-72098E86C98C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solidFill>
              <a:srgbClr val="1F222A"/>
            </a:solidFill>
          </p:grpSpPr>
          <p:sp>
            <p:nvSpPr>
              <p:cNvPr id="24" name="Forma Livre: Forma 23">
                <a:extLst>
                  <a:ext uri="{FF2B5EF4-FFF2-40B4-BE49-F238E27FC236}">
                    <a16:creationId xmlns:a16="http://schemas.microsoft.com/office/drawing/2014/main" id="{7D098555-7CB1-BC26-1DEE-2AD2118AFD55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6" name="Forma Livre: Forma 25">
                <a:extLst>
                  <a:ext uri="{FF2B5EF4-FFF2-40B4-BE49-F238E27FC236}">
                    <a16:creationId xmlns:a16="http://schemas.microsoft.com/office/drawing/2014/main" id="{81056F87-A25F-406F-AA10-40541C92DB17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AF36EF01-C845-AEDF-B552-32D0F7D706E0}"/>
              </a:ext>
            </a:extLst>
          </p:cNvPr>
          <p:cNvSpPr txBox="1"/>
          <p:nvPr/>
        </p:nvSpPr>
        <p:spPr>
          <a:xfrm>
            <a:off x="662713" y="2101751"/>
            <a:ext cx="5864212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Confira os elementos a seguir.​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  <a:sym typeface="Quattrocento Sans"/>
            </a:endParaRPr>
          </a:p>
        </p:txBody>
      </p:sp>
      <p:grpSp>
        <p:nvGrpSpPr>
          <p:cNvPr id="56" name="Gráfico 20">
            <a:extLst>
              <a:ext uri="{FF2B5EF4-FFF2-40B4-BE49-F238E27FC236}">
                <a16:creationId xmlns:a16="http://schemas.microsoft.com/office/drawing/2014/main" id="{9CDDDA4A-F3FB-F4F5-DD74-8360BC5532A3}"/>
              </a:ext>
            </a:extLst>
          </p:cNvPr>
          <p:cNvGrpSpPr/>
          <p:nvPr/>
        </p:nvGrpSpPr>
        <p:grpSpPr>
          <a:xfrm>
            <a:off x="1536043" y="2641770"/>
            <a:ext cx="577595" cy="577596"/>
            <a:chOff x="1536043" y="4298655"/>
            <a:chExt cx="577595" cy="577596"/>
          </a:xfrm>
        </p:grpSpPr>
        <p:sp>
          <p:nvSpPr>
            <p:cNvPr id="57" name="Forma Livre: Forma 56">
              <a:extLst>
                <a:ext uri="{FF2B5EF4-FFF2-40B4-BE49-F238E27FC236}">
                  <a16:creationId xmlns:a16="http://schemas.microsoft.com/office/drawing/2014/main" id="{B1C0EDA1-460F-6945-54D9-86AF01805327}"/>
                </a:ext>
              </a:extLst>
            </p:cNvPr>
            <p:cNvSpPr/>
            <p:nvPr/>
          </p:nvSpPr>
          <p:spPr>
            <a:xfrm>
              <a:off x="153604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58" name="Gráfico 20">
              <a:extLst>
                <a:ext uri="{FF2B5EF4-FFF2-40B4-BE49-F238E27FC236}">
                  <a16:creationId xmlns:a16="http://schemas.microsoft.com/office/drawing/2014/main" id="{1AFFB246-55DF-DD6B-D6C2-53E36438ED4D}"/>
                </a:ext>
              </a:extLst>
            </p:cNvPr>
            <p:cNvGrpSpPr/>
            <p:nvPr/>
          </p:nvGrpSpPr>
          <p:grpSpPr>
            <a:xfrm>
              <a:off x="1639910" y="4411265"/>
              <a:ext cx="369924" cy="352209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59" name="Forma Livre: Forma 58">
                <a:extLst>
                  <a:ext uri="{FF2B5EF4-FFF2-40B4-BE49-F238E27FC236}">
                    <a16:creationId xmlns:a16="http://schemas.microsoft.com/office/drawing/2014/main" id="{817DC76A-D92D-D585-FF61-CAA03451ECBD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60" name="Forma Livre: Forma 59">
                <a:extLst>
                  <a:ext uri="{FF2B5EF4-FFF2-40B4-BE49-F238E27FC236}">
                    <a16:creationId xmlns:a16="http://schemas.microsoft.com/office/drawing/2014/main" id="{7A929FEE-6A99-4173-E226-1491CBD712D4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61" name="Gráfico 20">
            <a:extLst>
              <a:ext uri="{FF2B5EF4-FFF2-40B4-BE49-F238E27FC236}">
                <a16:creationId xmlns:a16="http://schemas.microsoft.com/office/drawing/2014/main" id="{9AC61560-CBB8-CC1E-5B76-0BF5EF060CD6}"/>
              </a:ext>
            </a:extLst>
          </p:cNvPr>
          <p:cNvGrpSpPr/>
          <p:nvPr/>
        </p:nvGrpSpPr>
        <p:grpSpPr>
          <a:xfrm>
            <a:off x="3807756" y="2641770"/>
            <a:ext cx="577595" cy="577596"/>
            <a:chOff x="3807756" y="4298655"/>
            <a:chExt cx="577595" cy="577596"/>
          </a:xfrm>
        </p:grpSpPr>
        <p:sp>
          <p:nvSpPr>
            <p:cNvPr id="62" name="Forma Livre: Forma 61">
              <a:extLst>
                <a:ext uri="{FF2B5EF4-FFF2-40B4-BE49-F238E27FC236}">
                  <a16:creationId xmlns:a16="http://schemas.microsoft.com/office/drawing/2014/main" id="{16C6DD34-3208-A4A4-2FA2-DDD9BC46FF30}"/>
                </a:ext>
              </a:extLst>
            </p:cNvPr>
            <p:cNvSpPr/>
            <p:nvPr/>
          </p:nvSpPr>
          <p:spPr>
            <a:xfrm>
              <a:off x="3902815" y="4444863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63" name="Forma Livre: Forma 62">
              <a:extLst>
                <a:ext uri="{FF2B5EF4-FFF2-40B4-BE49-F238E27FC236}">
                  <a16:creationId xmlns:a16="http://schemas.microsoft.com/office/drawing/2014/main" id="{8E44932E-AE2A-0C53-1FBB-158708FAEB39}"/>
                </a:ext>
              </a:extLst>
            </p:cNvPr>
            <p:cNvSpPr/>
            <p:nvPr/>
          </p:nvSpPr>
          <p:spPr>
            <a:xfrm>
              <a:off x="3807756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69" name="Gráfico 20">
            <a:extLst>
              <a:ext uri="{FF2B5EF4-FFF2-40B4-BE49-F238E27FC236}">
                <a16:creationId xmlns:a16="http://schemas.microsoft.com/office/drawing/2014/main" id="{A2351105-5F41-EF85-EDEA-66366A249E1D}"/>
              </a:ext>
            </a:extLst>
          </p:cNvPr>
          <p:cNvGrpSpPr/>
          <p:nvPr/>
        </p:nvGrpSpPr>
        <p:grpSpPr>
          <a:xfrm>
            <a:off x="3050518" y="2641770"/>
            <a:ext cx="577595" cy="577596"/>
            <a:chOff x="3050518" y="4298655"/>
            <a:chExt cx="577595" cy="577596"/>
          </a:xfrm>
        </p:grpSpPr>
        <p:grpSp>
          <p:nvGrpSpPr>
            <p:cNvPr id="70" name="Gráfico 20">
              <a:extLst>
                <a:ext uri="{FF2B5EF4-FFF2-40B4-BE49-F238E27FC236}">
                  <a16:creationId xmlns:a16="http://schemas.microsoft.com/office/drawing/2014/main" id="{106A355A-B5DA-8622-FC5B-52FEA5F010F7}"/>
                </a:ext>
              </a:extLst>
            </p:cNvPr>
            <p:cNvGrpSpPr/>
            <p:nvPr/>
          </p:nvGrpSpPr>
          <p:grpSpPr>
            <a:xfrm>
              <a:off x="3177201" y="4427814"/>
              <a:ext cx="324135" cy="319373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72" name="Forma Livre: Forma 71">
                <a:extLst>
                  <a:ext uri="{FF2B5EF4-FFF2-40B4-BE49-F238E27FC236}">
                    <a16:creationId xmlns:a16="http://schemas.microsoft.com/office/drawing/2014/main" id="{4BC02ED3-3596-242E-E344-6BDD561B7A5A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3" name="Forma Livre: Forma 72">
                <a:extLst>
                  <a:ext uri="{FF2B5EF4-FFF2-40B4-BE49-F238E27FC236}">
                    <a16:creationId xmlns:a16="http://schemas.microsoft.com/office/drawing/2014/main" id="{85BD571B-3508-CD78-E440-7F34096B91EB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1" name="Forma Livre: Forma 70">
              <a:extLst>
                <a:ext uri="{FF2B5EF4-FFF2-40B4-BE49-F238E27FC236}">
                  <a16:creationId xmlns:a16="http://schemas.microsoft.com/office/drawing/2014/main" id="{0DB62048-61FC-D1D3-D5D9-7618B770E4E9}"/>
                </a:ext>
              </a:extLst>
            </p:cNvPr>
            <p:cNvSpPr/>
            <p:nvPr/>
          </p:nvSpPr>
          <p:spPr>
            <a:xfrm>
              <a:off x="3050518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74" name="Gráfico 20">
            <a:extLst>
              <a:ext uri="{FF2B5EF4-FFF2-40B4-BE49-F238E27FC236}">
                <a16:creationId xmlns:a16="http://schemas.microsoft.com/office/drawing/2014/main" id="{575E9C9B-8037-834E-A0D4-A3317BFB7189}"/>
              </a:ext>
            </a:extLst>
          </p:cNvPr>
          <p:cNvGrpSpPr/>
          <p:nvPr/>
        </p:nvGrpSpPr>
        <p:grpSpPr>
          <a:xfrm>
            <a:off x="4564993" y="2641770"/>
            <a:ext cx="577595" cy="577596"/>
            <a:chOff x="4564993" y="4298655"/>
            <a:chExt cx="577595" cy="577596"/>
          </a:xfrm>
        </p:grpSpPr>
        <p:grpSp>
          <p:nvGrpSpPr>
            <p:cNvPr id="75" name="Gráfico 20">
              <a:extLst>
                <a:ext uri="{FF2B5EF4-FFF2-40B4-BE49-F238E27FC236}">
                  <a16:creationId xmlns:a16="http://schemas.microsoft.com/office/drawing/2014/main" id="{279B40BB-AE35-8BB3-4055-8F7DF53CD424}"/>
                </a:ext>
              </a:extLst>
            </p:cNvPr>
            <p:cNvGrpSpPr/>
            <p:nvPr/>
          </p:nvGrpSpPr>
          <p:grpSpPr>
            <a:xfrm>
              <a:off x="4713773" y="4386189"/>
              <a:ext cx="280034" cy="402526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77" name="Forma Livre: Forma 76">
                <a:extLst>
                  <a:ext uri="{FF2B5EF4-FFF2-40B4-BE49-F238E27FC236}">
                    <a16:creationId xmlns:a16="http://schemas.microsoft.com/office/drawing/2014/main" id="{C8D25D22-FA52-FA95-D622-DAFD3B4C5EC5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8" name="Forma Livre: Forma 77">
                <a:extLst>
                  <a:ext uri="{FF2B5EF4-FFF2-40B4-BE49-F238E27FC236}">
                    <a16:creationId xmlns:a16="http://schemas.microsoft.com/office/drawing/2014/main" id="{412E86D9-BCE8-5423-4DCE-4FC9748FE9C6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9" name="Forma Livre: Forma 78">
                <a:extLst>
                  <a:ext uri="{FF2B5EF4-FFF2-40B4-BE49-F238E27FC236}">
                    <a16:creationId xmlns:a16="http://schemas.microsoft.com/office/drawing/2014/main" id="{3866CD58-255F-20D8-32A7-B8B1C5972CD7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0" name="Forma Livre: Forma 79">
                <a:extLst>
                  <a:ext uri="{FF2B5EF4-FFF2-40B4-BE49-F238E27FC236}">
                    <a16:creationId xmlns:a16="http://schemas.microsoft.com/office/drawing/2014/main" id="{EAD83C66-DD02-AA11-DC5E-C1661EC254A7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6" name="Forma Livre: Forma 75">
              <a:extLst>
                <a:ext uri="{FF2B5EF4-FFF2-40B4-BE49-F238E27FC236}">
                  <a16:creationId xmlns:a16="http://schemas.microsoft.com/office/drawing/2014/main" id="{5094321A-9EEE-73A0-C181-56DA8BB979CE}"/>
                </a:ext>
              </a:extLst>
            </p:cNvPr>
            <p:cNvSpPr/>
            <p:nvPr/>
          </p:nvSpPr>
          <p:spPr>
            <a:xfrm>
              <a:off x="456499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81" name="Agrupar 80">
            <a:extLst>
              <a:ext uri="{FF2B5EF4-FFF2-40B4-BE49-F238E27FC236}">
                <a16:creationId xmlns:a16="http://schemas.microsoft.com/office/drawing/2014/main" id="{B4970C09-7090-292F-934E-AE7C6EAE6CBA}"/>
              </a:ext>
            </a:extLst>
          </p:cNvPr>
          <p:cNvGrpSpPr/>
          <p:nvPr/>
        </p:nvGrpSpPr>
        <p:grpSpPr>
          <a:xfrm>
            <a:off x="2293281" y="2641770"/>
            <a:ext cx="577595" cy="577596"/>
            <a:chOff x="2293281" y="4298655"/>
            <a:chExt cx="577595" cy="577596"/>
          </a:xfrm>
        </p:grpSpPr>
        <p:sp>
          <p:nvSpPr>
            <p:cNvPr id="82" name="Forma Livre: Forma 81">
              <a:extLst>
                <a:ext uri="{FF2B5EF4-FFF2-40B4-BE49-F238E27FC236}">
                  <a16:creationId xmlns:a16="http://schemas.microsoft.com/office/drawing/2014/main" id="{4E61F6FF-9525-1DC9-2ED8-10429204DAFC}"/>
                </a:ext>
              </a:extLst>
            </p:cNvPr>
            <p:cNvSpPr/>
            <p:nvPr/>
          </p:nvSpPr>
          <p:spPr>
            <a:xfrm>
              <a:off x="2293281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83" name="Gráfico 82" descr="Táxi com preenchimento sólido">
              <a:extLst>
                <a:ext uri="{FF2B5EF4-FFF2-40B4-BE49-F238E27FC236}">
                  <a16:creationId xmlns:a16="http://schemas.microsoft.com/office/drawing/2014/main" id="{F2528E56-BBEF-9504-848F-7A4E8779239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327998" y="4316440"/>
              <a:ext cx="508160" cy="508160"/>
            </a:xfrm>
            <a:prstGeom prst="rect">
              <a:avLst/>
            </a:prstGeom>
          </p:spPr>
        </p:pic>
      </p:grpSp>
      <p:grpSp>
        <p:nvGrpSpPr>
          <p:cNvPr id="97" name="Agrupar 96">
            <a:extLst>
              <a:ext uri="{FF2B5EF4-FFF2-40B4-BE49-F238E27FC236}">
                <a16:creationId xmlns:a16="http://schemas.microsoft.com/office/drawing/2014/main" id="{232367AB-BBA1-CD8A-5D28-BF85BF033B38}"/>
              </a:ext>
            </a:extLst>
          </p:cNvPr>
          <p:cNvGrpSpPr/>
          <p:nvPr/>
        </p:nvGrpSpPr>
        <p:grpSpPr>
          <a:xfrm>
            <a:off x="10010169" y="2840450"/>
            <a:ext cx="539429" cy="750795"/>
            <a:chOff x="10102465" y="2840450"/>
            <a:chExt cx="539429" cy="750795"/>
          </a:xfrm>
        </p:grpSpPr>
        <p:grpSp>
          <p:nvGrpSpPr>
            <p:cNvPr id="27" name="Agrupar 26">
              <a:extLst>
                <a:ext uri="{FF2B5EF4-FFF2-40B4-BE49-F238E27FC236}">
                  <a16:creationId xmlns:a16="http://schemas.microsoft.com/office/drawing/2014/main" id="{00C4CC8F-2A84-175C-0FA3-E5A1FD3D9B71}"/>
                </a:ext>
              </a:extLst>
            </p:cNvPr>
            <p:cNvGrpSpPr/>
            <p:nvPr/>
          </p:nvGrpSpPr>
          <p:grpSpPr>
            <a:xfrm>
              <a:off x="10102465" y="2840450"/>
              <a:ext cx="539429" cy="750795"/>
              <a:chOff x="564543" y="3767967"/>
              <a:chExt cx="322533" cy="448912"/>
            </a:xfrm>
          </p:grpSpPr>
          <p:sp>
            <p:nvSpPr>
              <p:cNvPr id="28" name="Forma Livre: Forma 27">
                <a:extLst>
                  <a:ext uri="{FF2B5EF4-FFF2-40B4-BE49-F238E27FC236}">
                    <a16:creationId xmlns:a16="http://schemas.microsoft.com/office/drawing/2014/main" id="{F65A5A70-8289-1B5C-5D17-7BE37261C886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4" name="Forma Livre: Forma 53">
                <a:extLst>
                  <a:ext uri="{FF2B5EF4-FFF2-40B4-BE49-F238E27FC236}">
                    <a16:creationId xmlns:a16="http://schemas.microsoft.com/office/drawing/2014/main" id="{0B6F9379-BAF7-87FC-1745-3CAD9C95B074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pic>
          <p:nvPicPr>
            <p:cNvPr id="96" name="Gráfico 95" descr="Táxi com preenchimento sólido">
              <a:extLst>
                <a:ext uri="{FF2B5EF4-FFF2-40B4-BE49-F238E27FC236}">
                  <a16:creationId xmlns:a16="http://schemas.microsoft.com/office/drawing/2014/main" id="{B201B388-5167-A5CB-D2DF-4833F113C35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0201912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122" name="Agrupar 121">
            <a:extLst>
              <a:ext uri="{FF2B5EF4-FFF2-40B4-BE49-F238E27FC236}">
                <a16:creationId xmlns:a16="http://schemas.microsoft.com/office/drawing/2014/main" id="{D483E9AF-05C5-B919-974D-4D044BEF15F3}"/>
              </a:ext>
            </a:extLst>
          </p:cNvPr>
          <p:cNvGrpSpPr/>
          <p:nvPr/>
        </p:nvGrpSpPr>
        <p:grpSpPr>
          <a:xfrm>
            <a:off x="8079979" y="1789551"/>
            <a:ext cx="539429" cy="750795"/>
            <a:chOff x="8080770" y="1789650"/>
            <a:chExt cx="539429" cy="750795"/>
          </a:xfrm>
        </p:grpSpPr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8FCB6F8C-A3C6-78F4-65EB-10B742E12848}"/>
                </a:ext>
              </a:extLst>
            </p:cNvPr>
            <p:cNvGrpSpPr/>
            <p:nvPr/>
          </p:nvGrpSpPr>
          <p:grpSpPr>
            <a:xfrm>
              <a:off x="8080770" y="1789650"/>
              <a:ext cx="539429" cy="750795"/>
              <a:chOff x="564543" y="3767967"/>
              <a:chExt cx="322533" cy="448912"/>
            </a:xfrm>
          </p:grpSpPr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885918E6-92B5-434E-0C84-684A5600EEBB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7" name="Forma Livre: Forma 16">
                <a:extLst>
                  <a:ext uri="{FF2B5EF4-FFF2-40B4-BE49-F238E27FC236}">
                    <a16:creationId xmlns:a16="http://schemas.microsoft.com/office/drawing/2014/main" id="{A18CF3FD-6E0C-ECED-AAC1-D25334061FE9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04" name="Gráfico 20">
              <a:extLst>
                <a:ext uri="{FF2B5EF4-FFF2-40B4-BE49-F238E27FC236}">
                  <a16:creationId xmlns:a16="http://schemas.microsoft.com/office/drawing/2014/main" id="{D5016051-F600-1601-7E7C-548BF71326AE}"/>
                </a:ext>
              </a:extLst>
            </p:cNvPr>
            <p:cNvGrpSpPr/>
            <p:nvPr/>
          </p:nvGrpSpPr>
          <p:grpSpPr>
            <a:xfrm>
              <a:off x="8254079" y="1936856"/>
              <a:ext cx="190418" cy="273711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106" name="Forma Livre: Forma 105">
                <a:extLst>
                  <a:ext uri="{FF2B5EF4-FFF2-40B4-BE49-F238E27FC236}">
                    <a16:creationId xmlns:a16="http://schemas.microsoft.com/office/drawing/2014/main" id="{0595556F-4C75-77DC-9583-A034FD88F1A2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7" name="Forma Livre: Forma 106">
                <a:extLst>
                  <a:ext uri="{FF2B5EF4-FFF2-40B4-BE49-F238E27FC236}">
                    <a16:creationId xmlns:a16="http://schemas.microsoft.com/office/drawing/2014/main" id="{735A98DD-9D6C-B4E9-DA6F-62B6DB1F2551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8" name="Forma Livre: Forma 107">
                <a:extLst>
                  <a:ext uri="{FF2B5EF4-FFF2-40B4-BE49-F238E27FC236}">
                    <a16:creationId xmlns:a16="http://schemas.microsoft.com/office/drawing/2014/main" id="{87A3BC11-F4DB-F2A1-5EB1-A933E623880C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9" name="Forma Livre: Forma 108">
                <a:extLst>
                  <a:ext uri="{FF2B5EF4-FFF2-40B4-BE49-F238E27FC236}">
                    <a16:creationId xmlns:a16="http://schemas.microsoft.com/office/drawing/2014/main" id="{520C58FC-80DA-C791-9EF5-FA3F8846BD8F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4" name="Agrupar 123">
            <a:extLst>
              <a:ext uri="{FF2B5EF4-FFF2-40B4-BE49-F238E27FC236}">
                <a16:creationId xmlns:a16="http://schemas.microsoft.com/office/drawing/2014/main" id="{5B99AC61-AF66-3393-80CE-A0E24C593E3D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071714" y="1726353"/>
            <a:chExt cx="539429" cy="750795"/>
          </a:xfrm>
        </p:grpSpPr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5FBDE021-F6CD-69D8-E430-62D6D2E70BE9}"/>
                </a:ext>
              </a:extLst>
            </p:cNvPr>
            <p:cNvGrpSpPr/>
            <p:nvPr/>
          </p:nvGrpSpPr>
          <p:grpSpPr>
            <a:xfrm>
              <a:off x="11071714" y="1726353"/>
              <a:ext cx="539429" cy="750795"/>
              <a:chOff x="564543" y="3767967"/>
              <a:chExt cx="322533" cy="448912"/>
            </a:xfrm>
          </p:grpSpPr>
          <p:sp>
            <p:nvSpPr>
              <p:cNvPr id="20" name="Forma Livre: Forma 19">
                <a:extLst>
                  <a:ext uri="{FF2B5EF4-FFF2-40B4-BE49-F238E27FC236}">
                    <a16:creationId xmlns:a16="http://schemas.microsoft.com/office/drawing/2014/main" id="{5FC85BD4-3BF5-682C-2410-4C12563657D6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1" name="Forma Livre: Forma 20">
                <a:extLst>
                  <a:ext uri="{FF2B5EF4-FFF2-40B4-BE49-F238E27FC236}">
                    <a16:creationId xmlns:a16="http://schemas.microsoft.com/office/drawing/2014/main" id="{09B5CD9F-D13A-F89B-3C94-0765FCBCC961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12" name="Gráfico 20">
              <a:extLst>
                <a:ext uri="{FF2B5EF4-FFF2-40B4-BE49-F238E27FC236}">
                  <a16:creationId xmlns:a16="http://schemas.microsoft.com/office/drawing/2014/main" id="{713500F9-723D-8406-AA0E-C3F74690CFC2}"/>
                </a:ext>
              </a:extLst>
            </p:cNvPr>
            <p:cNvGrpSpPr/>
            <p:nvPr/>
          </p:nvGrpSpPr>
          <p:grpSpPr>
            <a:xfrm>
              <a:off x="11224056" y="1876484"/>
              <a:ext cx="246274" cy="234480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113" name="Forma Livre: Forma 112">
                <a:extLst>
                  <a:ext uri="{FF2B5EF4-FFF2-40B4-BE49-F238E27FC236}">
                    <a16:creationId xmlns:a16="http://schemas.microsoft.com/office/drawing/2014/main" id="{D0D2E1E5-BC62-8AC3-5CAD-28FA37D7A063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4" name="Forma Livre: Forma 113">
                <a:extLst>
                  <a:ext uri="{FF2B5EF4-FFF2-40B4-BE49-F238E27FC236}">
                    <a16:creationId xmlns:a16="http://schemas.microsoft.com/office/drawing/2014/main" id="{969591D6-97FC-3FD9-A3F7-06C932781000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0CFBC87A-A8F7-097F-7E08-3257614DBAA9}"/>
              </a:ext>
            </a:extLst>
          </p:cNvPr>
          <p:cNvGrpSpPr/>
          <p:nvPr/>
        </p:nvGrpSpPr>
        <p:grpSpPr>
          <a:xfrm>
            <a:off x="1536043" y="2637388"/>
            <a:ext cx="577596" cy="577596"/>
            <a:chOff x="1536043" y="2637388"/>
            <a:chExt cx="577596" cy="577596"/>
          </a:xfrm>
        </p:grpSpPr>
        <p:sp>
          <p:nvSpPr>
            <p:cNvPr id="65" name="Forma Livre: Forma 64">
              <a:extLst>
                <a:ext uri="{FF2B5EF4-FFF2-40B4-BE49-F238E27FC236}">
                  <a16:creationId xmlns:a16="http://schemas.microsoft.com/office/drawing/2014/main" id="{86CA7D98-0E8A-FF37-87E4-46B85EB432D2}"/>
                </a:ext>
              </a:extLst>
            </p:cNvPr>
            <p:cNvSpPr/>
            <p:nvPr/>
          </p:nvSpPr>
          <p:spPr>
            <a:xfrm>
              <a:off x="1536043" y="263738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36" name="Forma Livre: Forma 35">
              <a:extLst>
                <a:ext uri="{FF2B5EF4-FFF2-40B4-BE49-F238E27FC236}">
                  <a16:creationId xmlns:a16="http://schemas.microsoft.com/office/drawing/2014/main" id="{83EFF7BF-0153-BCFA-CE27-0D600FABDC85}"/>
                </a:ext>
              </a:extLst>
            </p:cNvPr>
            <p:cNvSpPr/>
            <p:nvPr/>
          </p:nvSpPr>
          <p:spPr>
            <a:xfrm>
              <a:off x="1639910" y="2750081"/>
              <a:ext cx="369924" cy="352209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2C2AE6E5-B608-1538-60A4-34286557F18A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509196" y="1734770"/>
            <a:chExt cx="539429" cy="750795"/>
          </a:xfrm>
        </p:grpSpPr>
        <p:grpSp>
          <p:nvGrpSpPr>
            <p:cNvPr id="121" name="Agrupar 120">
              <a:extLst>
                <a:ext uri="{FF2B5EF4-FFF2-40B4-BE49-F238E27FC236}">
                  <a16:creationId xmlns:a16="http://schemas.microsoft.com/office/drawing/2014/main" id="{CA4A77BD-8223-F3A1-1BE3-C389A0596236}"/>
                </a:ext>
              </a:extLst>
            </p:cNvPr>
            <p:cNvGrpSpPr/>
            <p:nvPr/>
          </p:nvGrpSpPr>
          <p:grpSpPr>
            <a:xfrm>
              <a:off x="11509196" y="1734770"/>
              <a:ext cx="539429" cy="750795"/>
              <a:chOff x="8193040" y="3801845"/>
              <a:chExt cx="539429" cy="750795"/>
            </a:xfrm>
          </p:grpSpPr>
          <p:sp>
            <p:nvSpPr>
              <p:cNvPr id="25" name="Forma Livre: Forma 24">
                <a:extLst>
                  <a:ext uri="{FF2B5EF4-FFF2-40B4-BE49-F238E27FC236}">
                    <a16:creationId xmlns:a16="http://schemas.microsoft.com/office/drawing/2014/main" id="{9A3BC454-61A6-DDBA-0EBF-F81BB4F0BCB0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20" name="Elipse 119">
                <a:extLst>
                  <a:ext uri="{FF2B5EF4-FFF2-40B4-BE49-F238E27FC236}">
                    <a16:creationId xmlns:a16="http://schemas.microsoft.com/office/drawing/2014/main" id="{C5543D39-8B92-6C94-3CE0-0873EFE82807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sp>
          <p:nvSpPr>
            <p:cNvPr id="38" name="Forma Livre: Forma 37">
              <a:extLst>
                <a:ext uri="{FF2B5EF4-FFF2-40B4-BE49-F238E27FC236}">
                  <a16:creationId xmlns:a16="http://schemas.microsoft.com/office/drawing/2014/main" id="{C4EB50BF-3C5D-99F3-AA2F-03ED36AE506C}"/>
                </a:ext>
              </a:extLst>
            </p:cNvPr>
            <p:cNvSpPr/>
            <p:nvPr/>
          </p:nvSpPr>
          <p:spPr>
            <a:xfrm>
              <a:off x="11658635" y="1879997"/>
              <a:ext cx="246274" cy="234480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08F665F6-6469-70F4-5B85-ECAA01BF0E1C}"/>
              </a:ext>
            </a:extLst>
          </p:cNvPr>
          <p:cNvGrpSpPr/>
          <p:nvPr/>
        </p:nvGrpSpPr>
        <p:grpSpPr>
          <a:xfrm>
            <a:off x="9337551" y="2141654"/>
            <a:ext cx="539429" cy="750795"/>
            <a:chOff x="9419294" y="1726353"/>
            <a:chExt cx="539429" cy="750795"/>
          </a:xfrm>
        </p:grpSpPr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03872656-96A3-7E02-630E-A565326DECB1}"/>
                </a:ext>
              </a:extLst>
            </p:cNvPr>
            <p:cNvGrpSpPr/>
            <p:nvPr/>
          </p:nvGrpSpPr>
          <p:grpSpPr>
            <a:xfrm>
              <a:off x="9419294" y="1726353"/>
              <a:ext cx="539429" cy="750795"/>
              <a:chOff x="564543" y="3767967"/>
              <a:chExt cx="322533" cy="448912"/>
            </a:xfrm>
          </p:grpSpPr>
          <p:sp>
            <p:nvSpPr>
              <p:cNvPr id="43" name="Forma Livre: Forma 42">
                <a:extLst>
                  <a:ext uri="{FF2B5EF4-FFF2-40B4-BE49-F238E27FC236}">
                    <a16:creationId xmlns:a16="http://schemas.microsoft.com/office/drawing/2014/main" id="{E4269775-8132-0AC2-310E-19D245E83EB4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4" name="Forma Livre: Forma 43">
                <a:extLst>
                  <a:ext uri="{FF2B5EF4-FFF2-40B4-BE49-F238E27FC236}">
                    <a16:creationId xmlns:a16="http://schemas.microsoft.com/office/drawing/2014/main" id="{4FCA81F8-59FB-D742-8D3E-ABA1A4F760AC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42" name="Forma Livre: Forma 41">
              <a:extLst>
                <a:ext uri="{FF2B5EF4-FFF2-40B4-BE49-F238E27FC236}">
                  <a16:creationId xmlns:a16="http://schemas.microsoft.com/office/drawing/2014/main" id="{85707F4F-8217-9BD2-ED16-1F684BB1D66B}"/>
                </a:ext>
              </a:extLst>
            </p:cNvPr>
            <p:cNvSpPr/>
            <p:nvPr/>
          </p:nvSpPr>
          <p:spPr>
            <a:xfrm>
              <a:off x="9565563" y="1911690"/>
              <a:ext cx="240925" cy="204606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F22DF052-C1BC-CAD0-D70C-8C420F488C2E}"/>
              </a:ext>
            </a:extLst>
          </p:cNvPr>
          <p:cNvGrpSpPr/>
          <p:nvPr/>
        </p:nvGrpSpPr>
        <p:grpSpPr>
          <a:xfrm>
            <a:off x="10327451" y="1641507"/>
            <a:ext cx="539429" cy="750795"/>
            <a:chOff x="10167825" y="1726353"/>
            <a:chExt cx="539429" cy="750795"/>
          </a:xfrm>
        </p:grpSpPr>
        <p:grpSp>
          <p:nvGrpSpPr>
            <p:cNvPr id="53" name="Agrupar 52">
              <a:extLst>
                <a:ext uri="{FF2B5EF4-FFF2-40B4-BE49-F238E27FC236}">
                  <a16:creationId xmlns:a16="http://schemas.microsoft.com/office/drawing/2014/main" id="{F0E5953F-7CA6-21C3-A46C-990ACBCA1CAC}"/>
                </a:ext>
              </a:extLst>
            </p:cNvPr>
            <p:cNvGrpSpPr/>
            <p:nvPr/>
          </p:nvGrpSpPr>
          <p:grpSpPr>
            <a:xfrm>
              <a:off x="10167825" y="1726353"/>
              <a:ext cx="539429" cy="750795"/>
              <a:chOff x="564543" y="3767967"/>
              <a:chExt cx="322533" cy="448912"/>
            </a:xfrm>
          </p:grpSpPr>
          <p:sp>
            <p:nvSpPr>
              <p:cNvPr id="89" name="Forma Livre: Forma 88">
                <a:extLst>
                  <a:ext uri="{FF2B5EF4-FFF2-40B4-BE49-F238E27FC236}">
                    <a16:creationId xmlns:a16="http://schemas.microsoft.com/office/drawing/2014/main" id="{89CC58FD-12E2-0763-BD63-D19F8FF0AFC9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0" name="Forma Livre: Forma 89">
                <a:extLst>
                  <a:ext uri="{FF2B5EF4-FFF2-40B4-BE49-F238E27FC236}">
                    <a16:creationId xmlns:a16="http://schemas.microsoft.com/office/drawing/2014/main" id="{DE3DDEF9-CA55-3007-8DC7-608AD3F31DED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55" name="Gráfico 20">
              <a:extLst>
                <a:ext uri="{FF2B5EF4-FFF2-40B4-BE49-F238E27FC236}">
                  <a16:creationId xmlns:a16="http://schemas.microsoft.com/office/drawing/2014/main" id="{DC68D4DF-5DF6-160C-8BA3-83E9325F81CA}"/>
                </a:ext>
              </a:extLst>
            </p:cNvPr>
            <p:cNvGrpSpPr/>
            <p:nvPr/>
          </p:nvGrpSpPr>
          <p:grpSpPr>
            <a:xfrm>
              <a:off x="10328168" y="1894459"/>
              <a:ext cx="218925" cy="215709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84" name="Forma Livre: Forma 83">
                <a:extLst>
                  <a:ext uri="{FF2B5EF4-FFF2-40B4-BE49-F238E27FC236}">
                    <a16:creationId xmlns:a16="http://schemas.microsoft.com/office/drawing/2014/main" id="{2C2CF75F-176C-F5ED-2FCE-E30AA3D2FAAB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5" name="Forma Livre: Forma 84">
                <a:extLst>
                  <a:ext uri="{FF2B5EF4-FFF2-40B4-BE49-F238E27FC236}">
                    <a16:creationId xmlns:a16="http://schemas.microsoft.com/office/drawing/2014/main" id="{ACCCBA93-5352-5C55-378C-38F404084593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" name="Gráfico 20">
            <a:extLst>
              <a:ext uri="{FF2B5EF4-FFF2-40B4-BE49-F238E27FC236}">
                <a16:creationId xmlns:a16="http://schemas.microsoft.com/office/drawing/2014/main" id="{D63AC8E8-F72F-6B5E-A2D0-B76E2FA79283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  <a:solidFill>
            <a:srgbClr val="592126"/>
          </a:solidFill>
        </p:grpSpPr>
        <p:sp>
          <p:nvSpPr>
            <p:cNvPr id="9" name="Forma Livre: Forma 8">
              <a:extLst>
                <a:ext uri="{FF2B5EF4-FFF2-40B4-BE49-F238E27FC236}">
                  <a16:creationId xmlns:a16="http://schemas.microsoft.com/office/drawing/2014/main" id="{D00DFEE3-5D0F-451D-2CDF-522EF9B9ECC1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12" name="Gráfico 20">
              <a:extLst>
                <a:ext uri="{FF2B5EF4-FFF2-40B4-BE49-F238E27FC236}">
                  <a16:creationId xmlns:a16="http://schemas.microsoft.com/office/drawing/2014/main" id="{1F40EDC4-0384-FEDB-4E35-14728C7BAB4A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grpFill/>
          </p:grpSpPr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E71656FA-D79A-CB1A-1BB5-1A5B31953415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AA889247-43F0-4D34-77F2-99BDC21F4987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24259B11-E370-BB05-7FC6-90D9D3221C4F}"/>
              </a:ext>
            </a:extLst>
          </p:cNvPr>
          <p:cNvGrpSpPr/>
          <p:nvPr/>
        </p:nvGrpSpPr>
        <p:grpSpPr>
          <a:xfrm>
            <a:off x="8193040" y="3801845"/>
            <a:ext cx="539429" cy="750795"/>
            <a:chOff x="8193040" y="3801845"/>
            <a:chExt cx="539429" cy="750795"/>
          </a:xfrm>
        </p:grpSpPr>
        <p:sp>
          <p:nvSpPr>
            <p:cNvPr id="45" name="Forma Livre: Forma 44">
              <a:extLst>
                <a:ext uri="{FF2B5EF4-FFF2-40B4-BE49-F238E27FC236}">
                  <a16:creationId xmlns:a16="http://schemas.microsoft.com/office/drawing/2014/main" id="{EAE7EC42-9192-F98C-E762-AFAEF1931CE6}"/>
                </a:ext>
              </a:extLst>
            </p:cNvPr>
            <p:cNvSpPr/>
            <p:nvPr/>
          </p:nvSpPr>
          <p:spPr>
            <a:xfrm>
              <a:off x="8193040" y="3801845"/>
              <a:ext cx="539429" cy="750795"/>
            </a:xfrm>
            <a:custGeom>
              <a:avLst/>
              <a:gdLst>
                <a:gd name="connsiteX0" fmla="*/ 156403 w 322533"/>
                <a:gd name="connsiteY0" fmla="*/ 72 h 448912"/>
                <a:gd name="connsiteX1" fmla="*/ 269 w 322533"/>
                <a:gd name="connsiteY1" fmla="*/ 151852 h 448912"/>
                <a:gd name="connsiteX2" fmla="*/ 80483 w 322533"/>
                <a:gd name="connsiteY2" fmla="*/ 300934 h 448912"/>
                <a:gd name="connsiteX3" fmla="*/ 144568 w 322533"/>
                <a:gd name="connsiteY3" fmla="*/ 414693 h 448912"/>
                <a:gd name="connsiteX4" fmla="*/ 144568 w 322533"/>
                <a:gd name="connsiteY4" fmla="*/ 432232 h 448912"/>
                <a:gd name="connsiteX5" fmla="*/ 161248 w 322533"/>
                <a:gd name="connsiteY5" fmla="*/ 448912 h 448912"/>
                <a:gd name="connsiteX6" fmla="*/ 177929 w 322533"/>
                <a:gd name="connsiteY6" fmla="*/ 432232 h 448912"/>
                <a:gd name="connsiteX7" fmla="*/ 177929 w 322533"/>
                <a:gd name="connsiteY7" fmla="*/ 413405 h 448912"/>
                <a:gd name="connsiteX8" fmla="*/ 242075 w 322533"/>
                <a:gd name="connsiteY8" fmla="*/ 300934 h 448912"/>
                <a:gd name="connsiteX9" fmla="*/ 322534 w 322533"/>
                <a:gd name="connsiteY9" fmla="*/ 161358 h 448912"/>
                <a:gd name="connsiteX10" fmla="*/ 156403 w 322533"/>
                <a:gd name="connsiteY10" fmla="*/ 72 h 448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533" h="448912">
                  <a:moveTo>
                    <a:pt x="156403" y="72"/>
                  </a:moveTo>
                  <a:cubicBezTo>
                    <a:pt x="73492" y="2525"/>
                    <a:pt x="4991" y="69063"/>
                    <a:pt x="269" y="151852"/>
                  </a:cubicBezTo>
                  <a:cubicBezTo>
                    <a:pt x="-3349" y="215386"/>
                    <a:pt x="29828" y="271560"/>
                    <a:pt x="80483" y="300934"/>
                  </a:cubicBezTo>
                  <a:cubicBezTo>
                    <a:pt x="120712" y="324299"/>
                    <a:pt x="144568" y="368147"/>
                    <a:pt x="144568" y="414693"/>
                  </a:cubicBezTo>
                  <a:lnTo>
                    <a:pt x="144568" y="432232"/>
                  </a:lnTo>
                  <a:cubicBezTo>
                    <a:pt x="144568" y="441431"/>
                    <a:pt x="152049" y="448912"/>
                    <a:pt x="161248" y="448912"/>
                  </a:cubicBezTo>
                  <a:cubicBezTo>
                    <a:pt x="170447" y="448912"/>
                    <a:pt x="177929" y="441431"/>
                    <a:pt x="177929" y="432232"/>
                  </a:cubicBezTo>
                  <a:lnTo>
                    <a:pt x="177929" y="413405"/>
                  </a:lnTo>
                  <a:cubicBezTo>
                    <a:pt x="177929" y="367227"/>
                    <a:pt x="202091" y="324115"/>
                    <a:pt x="242075" y="300934"/>
                  </a:cubicBezTo>
                  <a:cubicBezTo>
                    <a:pt x="290154" y="273031"/>
                    <a:pt x="322534" y="220966"/>
                    <a:pt x="322534" y="161358"/>
                  </a:cubicBezTo>
                  <a:cubicBezTo>
                    <a:pt x="322595" y="70596"/>
                    <a:pt x="247717" y="-2626"/>
                    <a:pt x="156403" y="72"/>
                  </a:cubicBezTo>
                  <a:close/>
                </a:path>
              </a:pathLst>
            </a:custGeom>
            <a:solidFill>
              <a:srgbClr val="592126"/>
            </a:solidFill>
            <a:ln w="190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46" name="Elipse 45">
              <a:extLst>
                <a:ext uri="{FF2B5EF4-FFF2-40B4-BE49-F238E27FC236}">
                  <a16:creationId xmlns:a16="http://schemas.microsoft.com/office/drawing/2014/main" id="{A7C0B381-4703-8519-209C-65A6D64708C8}"/>
                </a:ext>
              </a:extLst>
            </p:cNvPr>
            <p:cNvSpPr/>
            <p:nvPr/>
          </p:nvSpPr>
          <p:spPr>
            <a:xfrm>
              <a:off x="8267945" y="3881979"/>
              <a:ext cx="386621" cy="386621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grpSp>
          <p:nvGrpSpPr>
            <p:cNvPr id="47" name="Gráfico 20">
              <a:extLst>
                <a:ext uri="{FF2B5EF4-FFF2-40B4-BE49-F238E27FC236}">
                  <a16:creationId xmlns:a16="http://schemas.microsoft.com/office/drawing/2014/main" id="{1EA6FAE2-6DDD-F7BE-5815-A536C3CA4F64}"/>
                </a:ext>
              </a:extLst>
            </p:cNvPr>
            <p:cNvGrpSpPr/>
            <p:nvPr/>
          </p:nvGrpSpPr>
          <p:grpSpPr>
            <a:xfrm>
              <a:off x="8378130" y="3952945"/>
              <a:ext cx="167535" cy="244691"/>
              <a:chOff x="953731" y="4398364"/>
              <a:chExt cx="258984" cy="378254"/>
            </a:xfrm>
            <a:solidFill>
              <a:srgbClr val="592126"/>
            </a:solidFill>
          </p:grpSpPr>
          <p:sp>
            <p:nvSpPr>
              <p:cNvPr id="48" name="Forma Livre: Forma 47">
                <a:extLst>
                  <a:ext uri="{FF2B5EF4-FFF2-40B4-BE49-F238E27FC236}">
                    <a16:creationId xmlns:a16="http://schemas.microsoft.com/office/drawing/2014/main" id="{E7BF018F-3E80-2963-693A-4F831D0852AE}"/>
                  </a:ext>
                </a:extLst>
              </p:cNvPr>
              <p:cNvSpPr/>
              <p:nvPr/>
            </p:nvSpPr>
            <p:spPr>
              <a:xfrm>
                <a:off x="953731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9" name="Forma Livre: Forma 48">
                <a:extLst>
                  <a:ext uri="{FF2B5EF4-FFF2-40B4-BE49-F238E27FC236}">
                    <a16:creationId xmlns:a16="http://schemas.microsoft.com/office/drawing/2014/main" id="{8DB65B28-712D-3CA2-ABD0-F42C9F616B63}"/>
                  </a:ext>
                </a:extLst>
              </p:cNvPr>
              <p:cNvSpPr/>
              <p:nvPr/>
            </p:nvSpPr>
            <p:spPr>
              <a:xfrm>
                <a:off x="1038555" y="4570520"/>
                <a:ext cx="78557" cy="88466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C9228BD3-4D92-78F6-42EB-314D0933B77F}"/>
              </a:ext>
            </a:extLst>
          </p:cNvPr>
          <p:cNvGrpSpPr/>
          <p:nvPr/>
        </p:nvGrpSpPr>
        <p:grpSpPr>
          <a:xfrm>
            <a:off x="2293281" y="2646548"/>
            <a:ext cx="577596" cy="577596"/>
            <a:chOff x="2293281" y="2646548"/>
            <a:chExt cx="577596" cy="577596"/>
          </a:xfrm>
        </p:grpSpPr>
        <p:sp>
          <p:nvSpPr>
            <p:cNvPr id="64" name="Forma Livre: Forma 63">
              <a:extLst>
                <a:ext uri="{FF2B5EF4-FFF2-40B4-BE49-F238E27FC236}">
                  <a16:creationId xmlns:a16="http://schemas.microsoft.com/office/drawing/2014/main" id="{F3F9CCBC-FFE5-4AFA-00AA-1A442DE4E4FF}"/>
                </a:ext>
              </a:extLst>
            </p:cNvPr>
            <p:cNvSpPr/>
            <p:nvPr/>
          </p:nvSpPr>
          <p:spPr>
            <a:xfrm>
              <a:off x="2293281" y="264654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66" name="Gráfico 65" descr="Táxi com preenchimento sólido">
              <a:extLst>
                <a:ext uri="{FF2B5EF4-FFF2-40B4-BE49-F238E27FC236}">
                  <a16:creationId xmlns:a16="http://schemas.microsoft.com/office/drawing/2014/main" id="{6230AFBA-043B-8C4A-35BF-19853460B57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2325527" y="2667713"/>
              <a:ext cx="508160" cy="508160"/>
            </a:xfrm>
            <a:prstGeom prst="rect">
              <a:avLst/>
            </a:prstGeom>
          </p:spPr>
        </p:pic>
      </p:grpSp>
      <p:grpSp>
        <p:nvGrpSpPr>
          <p:cNvPr id="68" name="Agrupar 67">
            <a:extLst>
              <a:ext uri="{FF2B5EF4-FFF2-40B4-BE49-F238E27FC236}">
                <a16:creationId xmlns:a16="http://schemas.microsoft.com/office/drawing/2014/main" id="{33C351AA-EF32-AA04-2EB2-8C99FCEFED5F}"/>
              </a:ext>
            </a:extLst>
          </p:cNvPr>
          <p:cNvGrpSpPr/>
          <p:nvPr/>
        </p:nvGrpSpPr>
        <p:grpSpPr>
          <a:xfrm>
            <a:off x="10010169" y="2839586"/>
            <a:ext cx="539429" cy="750795"/>
            <a:chOff x="10010169" y="2839586"/>
            <a:chExt cx="539429" cy="750795"/>
          </a:xfrm>
        </p:grpSpPr>
        <p:grpSp>
          <p:nvGrpSpPr>
            <p:cNvPr id="94" name="Agrupar 93">
              <a:extLst>
                <a:ext uri="{FF2B5EF4-FFF2-40B4-BE49-F238E27FC236}">
                  <a16:creationId xmlns:a16="http://schemas.microsoft.com/office/drawing/2014/main" id="{24913D52-5770-1B48-6CBA-1AB1EC69F8B4}"/>
                </a:ext>
              </a:extLst>
            </p:cNvPr>
            <p:cNvGrpSpPr/>
            <p:nvPr/>
          </p:nvGrpSpPr>
          <p:grpSpPr>
            <a:xfrm>
              <a:off x="10010169" y="2839586"/>
              <a:ext cx="539429" cy="750795"/>
              <a:chOff x="8193040" y="3801845"/>
              <a:chExt cx="539429" cy="750795"/>
            </a:xfrm>
          </p:grpSpPr>
          <p:sp>
            <p:nvSpPr>
              <p:cNvPr id="98" name="Forma Livre: Forma 97">
                <a:extLst>
                  <a:ext uri="{FF2B5EF4-FFF2-40B4-BE49-F238E27FC236}">
                    <a16:creationId xmlns:a16="http://schemas.microsoft.com/office/drawing/2014/main" id="{8C5171F5-4BDD-B867-9276-4B5E08149E6F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9" name="Elipse 98">
                <a:extLst>
                  <a:ext uri="{FF2B5EF4-FFF2-40B4-BE49-F238E27FC236}">
                    <a16:creationId xmlns:a16="http://schemas.microsoft.com/office/drawing/2014/main" id="{08383F15-4A3F-A60A-8073-228DB534F17C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pic>
          <p:nvPicPr>
            <p:cNvPr id="95" name="Gráfico 94" descr="Táxi com preenchimento sólido">
              <a:extLst>
                <a:ext uri="{FF2B5EF4-FFF2-40B4-BE49-F238E27FC236}">
                  <a16:creationId xmlns:a16="http://schemas.microsoft.com/office/drawing/2014/main" id="{F0ACF22D-3780-AB53-6C5F-C4631F84C9C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0109616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88" name="Agrupar 87">
            <a:extLst>
              <a:ext uri="{FF2B5EF4-FFF2-40B4-BE49-F238E27FC236}">
                <a16:creationId xmlns:a16="http://schemas.microsoft.com/office/drawing/2014/main" id="{AE52867F-6CA1-4460-C091-9BC18A54C502}"/>
              </a:ext>
            </a:extLst>
          </p:cNvPr>
          <p:cNvGrpSpPr/>
          <p:nvPr/>
        </p:nvGrpSpPr>
        <p:grpSpPr>
          <a:xfrm>
            <a:off x="10327736" y="1640985"/>
            <a:ext cx="539429" cy="750795"/>
            <a:chOff x="10327736" y="1640985"/>
            <a:chExt cx="539429" cy="750795"/>
          </a:xfrm>
        </p:grpSpPr>
        <p:grpSp>
          <p:nvGrpSpPr>
            <p:cNvPr id="91" name="Agrupar 90">
              <a:extLst>
                <a:ext uri="{FF2B5EF4-FFF2-40B4-BE49-F238E27FC236}">
                  <a16:creationId xmlns:a16="http://schemas.microsoft.com/office/drawing/2014/main" id="{F08FC1E8-DABE-5545-2666-C83DA7B35D84}"/>
                </a:ext>
              </a:extLst>
            </p:cNvPr>
            <p:cNvGrpSpPr/>
            <p:nvPr/>
          </p:nvGrpSpPr>
          <p:grpSpPr>
            <a:xfrm>
              <a:off x="10327736" y="1640985"/>
              <a:ext cx="539429" cy="750795"/>
              <a:chOff x="8193040" y="3801845"/>
              <a:chExt cx="539429" cy="750795"/>
            </a:xfrm>
          </p:grpSpPr>
          <p:sp>
            <p:nvSpPr>
              <p:cNvPr id="101" name="Forma Livre: Forma 100">
                <a:extLst>
                  <a:ext uri="{FF2B5EF4-FFF2-40B4-BE49-F238E27FC236}">
                    <a16:creationId xmlns:a16="http://schemas.microsoft.com/office/drawing/2014/main" id="{CCC79831-F889-8D59-A11C-5EDB3B5FC193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2" name="Elipse 101">
                <a:extLst>
                  <a:ext uri="{FF2B5EF4-FFF2-40B4-BE49-F238E27FC236}">
                    <a16:creationId xmlns:a16="http://schemas.microsoft.com/office/drawing/2014/main" id="{80FB7FAA-E4DA-F965-A2CC-3522F4CF1572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grpSp>
          <p:nvGrpSpPr>
            <p:cNvPr id="92" name="Gráfico 20">
              <a:extLst>
                <a:ext uri="{FF2B5EF4-FFF2-40B4-BE49-F238E27FC236}">
                  <a16:creationId xmlns:a16="http://schemas.microsoft.com/office/drawing/2014/main" id="{7F974C39-24F7-4B4B-9892-E17DF3D1E08C}"/>
                </a:ext>
              </a:extLst>
            </p:cNvPr>
            <p:cNvGrpSpPr/>
            <p:nvPr/>
          </p:nvGrpSpPr>
          <p:grpSpPr>
            <a:xfrm>
              <a:off x="10484425" y="1801897"/>
              <a:ext cx="218925" cy="215709"/>
              <a:chOff x="3177201" y="4427814"/>
              <a:chExt cx="324135" cy="319373"/>
            </a:xfrm>
            <a:solidFill>
              <a:srgbClr val="592126"/>
            </a:solidFill>
          </p:grpSpPr>
          <p:sp>
            <p:nvSpPr>
              <p:cNvPr id="93" name="Forma Livre: Forma 92">
                <a:extLst>
                  <a:ext uri="{FF2B5EF4-FFF2-40B4-BE49-F238E27FC236}">
                    <a16:creationId xmlns:a16="http://schemas.microsoft.com/office/drawing/2014/main" id="{09844DAF-F551-7547-6807-A0C48A945D23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0" name="Forma Livre: Forma 99">
                <a:extLst>
                  <a:ext uri="{FF2B5EF4-FFF2-40B4-BE49-F238E27FC236}">
                    <a16:creationId xmlns:a16="http://schemas.microsoft.com/office/drawing/2014/main" id="{91866038-F04C-CC8C-1E71-639745A3B842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03" name="Agrupar 102">
            <a:extLst>
              <a:ext uri="{FF2B5EF4-FFF2-40B4-BE49-F238E27FC236}">
                <a16:creationId xmlns:a16="http://schemas.microsoft.com/office/drawing/2014/main" id="{9139C50E-E666-F236-8385-791AD64B752C}"/>
              </a:ext>
            </a:extLst>
          </p:cNvPr>
          <p:cNvGrpSpPr/>
          <p:nvPr/>
        </p:nvGrpSpPr>
        <p:grpSpPr>
          <a:xfrm>
            <a:off x="3034822" y="2647232"/>
            <a:ext cx="577596" cy="577596"/>
            <a:chOff x="3034822" y="2647232"/>
            <a:chExt cx="577596" cy="577596"/>
          </a:xfrm>
        </p:grpSpPr>
        <p:sp>
          <p:nvSpPr>
            <p:cNvPr id="105" name="Forma Livre: Forma 104">
              <a:extLst>
                <a:ext uri="{FF2B5EF4-FFF2-40B4-BE49-F238E27FC236}">
                  <a16:creationId xmlns:a16="http://schemas.microsoft.com/office/drawing/2014/main" id="{6F43595E-4171-6F75-341E-0091C21A59DC}"/>
                </a:ext>
              </a:extLst>
            </p:cNvPr>
            <p:cNvSpPr/>
            <p:nvPr/>
          </p:nvSpPr>
          <p:spPr>
            <a:xfrm>
              <a:off x="3034822" y="2647232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110" name="Gráfico 20">
              <a:extLst>
                <a:ext uri="{FF2B5EF4-FFF2-40B4-BE49-F238E27FC236}">
                  <a16:creationId xmlns:a16="http://schemas.microsoft.com/office/drawing/2014/main" id="{5450C1C2-7C13-4609-B245-E2929712514E}"/>
                </a:ext>
              </a:extLst>
            </p:cNvPr>
            <p:cNvGrpSpPr/>
            <p:nvPr/>
          </p:nvGrpSpPr>
          <p:grpSpPr>
            <a:xfrm>
              <a:off x="3155648" y="2787978"/>
              <a:ext cx="324135" cy="319373"/>
              <a:chOff x="3177201" y="4427814"/>
              <a:chExt cx="324135" cy="319373"/>
            </a:xfrm>
            <a:solidFill>
              <a:srgbClr val="592126"/>
            </a:solidFill>
          </p:grpSpPr>
          <p:sp>
            <p:nvSpPr>
              <p:cNvPr id="111" name="Forma Livre: Forma 110">
                <a:extLst>
                  <a:ext uri="{FF2B5EF4-FFF2-40B4-BE49-F238E27FC236}">
                    <a16:creationId xmlns:a16="http://schemas.microsoft.com/office/drawing/2014/main" id="{C332984C-B191-81F9-3B24-2F19DF7F881A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5" name="Forma Livre: Forma 114">
                <a:extLst>
                  <a:ext uri="{FF2B5EF4-FFF2-40B4-BE49-F238E27FC236}">
                    <a16:creationId xmlns:a16="http://schemas.microsoft.com/office/drawing/2014/main" id="{83E7412A-AFBF-FFEC-1695-2023259F9546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16" name="Agrupar 115">
            <a:extLst>
              <a:ext uri="{FF2B5EF4-FFF2-40B4-BE49-F238E27FC236}">
                <a16:creationId xmlns:a16="http://schemas.microsoft.com/office/drawing/2014/main" id="{57702688-F69F-8955-BC44-2D7E502A196F}"/>
              </a:ext>
            </a:extLst>
          </p:cNvPr>
          <p:cNvGrpSpPr/>
          <p:nvPr/>
        </p:nvGrpSpPr>
        <p:grpSpPr>
          <a:xfrm>
            <a:off x="3816811" y="2637388"/>
            <a:ext cx="577596" cy="577596"/>
            <a:chOff x="3816811" y="2637388"/>
            <a:chExt cx="577596" cy="577596"/>
          </a:xfrm>
        </p:grpSpPr>
        <p:sp>
          <p:nvSpPr>
            <p:cNvPr id="117" name="Forma Livre: Forma 116">
              <a:extLst>
                <a:ext uri="{FF2B5EF4-FFF2-40B4-BE49-F238E27FC236}">
                  <a16:creationId xmlns:a16="http://schemas.microsoft.com/office/drawing/2014/main" id="{0436AC47-8970-1129-B0EE-4923C3693176}"/>
                </a:ext>
              </a:extLst>
            </p:cNvPr>
            <p:cNvSpPr/>
            <p:nvPr/>
          </p:nvSpPr>
          <p:spPr>
            <a:xfrm>
              <a:off x="3816811" y="263738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118" name="Forma Livre: Forma 117">
              <a:extLst>
                <a:ext uri="{FF2B5EF4-FFF2-40B4-BE49-F238E27FC236}">
                  <a16:creationId xmlns:a16="http://schemas.microsoft.com/office/drawing/2014/main" id="{0BD905C9-E429-78D8-081E-864E427767C0}"/>
                </a:ext>
              </a:extLst>
            </p:cNvPr>
            <p:cNvSpPr/>
            <p:nvPr/>
          </p:nvSpPr>
          <p:spPr>
            <a:xfrm>
              <a:off x="3902815" y="2790248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119" name="Agrupar 118">
            <a:extLst>
              <a:ext uri="{FF2B5EF4-FFF2-40B4-BE49-F238E27FC236}">
                <a16:creationId xmlns:a16="http://schemas.microsoft.com/office/drawing/2014/main" id="{D2E9443F-36D6-6DAC-FD5F-20A7C2371702}"/>
              </a:ext>
            </a:extLst>
          </p:cNvPr>
          <p:cNvGrpSpPr/>
          <p:nvPr/>
        </p:nvGrpSpPr>
        <p:grpSpPr>
          <a:xfrm>
            <a:off x="9336601" y="2141653"/>
            <a:ext cx="539429" cy="750795"/>
            <a:chOff x="9749303" y="2128075"/>
            <a:chExt cx="539429" cy="750795"/>
          </a:xfrm>
        </p:grpSpPr>
        <p:grpSp>
          <p:nvGrpSpPr>
            <p:cNvPr id="123" name="Agrupar 122">
              <a:extLst>
                <a:ext uri="{FF2B5EF4-FFF2-40B4-BE49-F238E27FC236}">
                  <a16:creationId xmlns:a16="http://schemas.microsoft.com/office/drawing/2014/main" id="{E849A9DD-9709-6F06-3446-305512D32710}"/>
                </a:ext>
              </a:extLst>
            </p:cNvPr>
            <p:cNvGrpSpPr/>
            <p:nvPr/>
          </p:nvGrpSpPr>
          <p:grpSpPr>
            <a:xfrm>
              <a:off x="9749303" y="2128075"/>
              <a:ext cx="539429" cy="750795"/>
              <a:chOff x="8193040" y="3801845"/>
              <a:chExt cx="539429" cy="750795"/>
            </a:xfrm>
          </p:grpSpPr>
          <p:sp>
            <p:nvSpPr>
              <p:cNvPr id="130" name="Forma Livre: Forma 129">
                <a:extLst>
                  <a:ext uri="{FF2B5EF4-FFF2-40B4-BE49-F238E27FC236}">
                    <a16:creationId xmlns:a16="http://schemas.microsoft.com/office/drawing/2014/main" id="{F8C9E5A8-A55E-C395-A889-1BE08F71C6BA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31" name="Elipse 130">
                <a:extLst>
                  <a:ext uri="{FF2B5EF4-FFF2-40B4-BE49-F238E27FC236}">
                    <a16:creationId xmlns:a16="http://schemas.microsoft.com/office/drawing/2014/main" id="{2493CAE5-43CA-78CD-FE2A-4E4436E965D9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sp>
          <p:nvSpPr>
            <p:cNvPr id="125" name="Forma Livre: Forma 124">
              <a:extLst>
                <a:ext uri="{FF2B5EF4-FFF2-40B4-BE49-F238E27FC236}">
                  <a16:creationId xmlns:a16="http://schemas.microsoft.com/office/drawing/2014/main" id="{C910F296-8100-91AD-58C3-BD90BDE0A559}"/>
                </a:ext>
              </a:extLst>
            </p:cNvPr>
            <p:cNvSpPr/>
            <p:nvPr/>
          </p:nvSpPr>
          <p:spPr>
            <a:xfrm>
              <a:off x="9883379" y="2307807"/>
              <a:ext cx="240925" cy="204606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140" name="Agrupar 139">
            <a:extLst>
              <a:ext uri="{FF2B5EF4-FFF2-40B4-BE49-F238E27FC236}">
                <a16:creationId xmlns:a16="http://schemas.microsoft.com/office/drawing/2014/main" id="{1F387925-6484-27B9-679E-B8A26956765B}"/>
              </a:ext>
            </a:extLst>
          </p:cNvPr>
          <p:cNvGrpSpPr/>
          <p:nvPr/>
        </p:nvGrpSpPr>
        <p:grpSpPr>
          <a:xfrm>
            <a:off x="4574047" y="2637388"/>
            <a:ext cx="577596" cy="577596"/>
            <a:chOff x="4574047" y="2637388"/>
            <a:chExt cx="577596" cy="577596"/>
          </a:xfrm>
        </p:grpSpPr>
        <p:sp>
          <p:nvSpPr>
            <p:cNvPr id="51" name="Forma Livre: Forma 50">
              <a:extLst>
                <a:ext uri="{FF2B5EF4-FFF2-40B4-BE49-F238E27FC236}">
                  <a16:creationId xmlns:a16="http://schemas.microsoft.com/office/drawing/2014/main" id="{A083DAD3-D40A-B983-BB75-F6BA7A165DE0}"/>
                </a:ext>
              </a:extLst>
            </p:cNvPr>
            <p:cNvSpPr/>
            <p:nvPr/>
          </p:nvSpPr>
          <p:spPr>
            <a:xfrm>
              <a:off x="4574047" y="263738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134" name="Gráfico 20">
              <a:extLst>
                <a:ext uri="{FF2B5EF4-FFF2-40B4-BE49-F238E27FC236}">
                  <a16:creationId xmlns:a16="http://schemas.microsoft.com/office/drawing/2014/main" id="{F3EBC464-6820-E074-BB19-4718CF591F7C}"/>
                </a:ext>
              </a:extLst>
            </p:cNvPr>
            <p:cNvGrpSpPr/>
            <p:nvPr/>
          </p:nvGrpSpPr>
          <p:grpSpPr>
            <a:xfrm>
              <a:off x="4713362" y="2729305"/>
              <a:ext cx="280034" cy="402526"/>
              <a:chOff x="4713773" y="4386189"/>
              <a:chExt cx="280034" cy="402526"/>
            </a:xfrm>
            <a:solidFill>
              <a:srgbClr val="592126"/>
            </a:solidFill>
          </p:grpSpPr>
          <p:sp>
            <p:nvSpPr>
              <p:cNvPr id="136" name="Forma Livre: Forma 135">
                <a:extLst>
                  <a:ext uri="{FF2B5EF4-FFF2-40B4-BE49-F238E27FC236}">
                    <a16:creationId xmlns:a16="http://schemas.microsoft.com/office/drawing/2014/main" id="{6ECE7D2B-E5B1-319F-78FD-ECED80230C66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37" name="Forma Livre: Forma 136">
                <a:extLst>
                  <a:ext uri="{FF2B5EF4-FFF2-40B4-BE49-F238E27FC236}">
                    <a16:creationId xmlns:a16="http://schemas.microsoft.com/office/drawing/2014/main" id="{AEB3F3C0-64F3-1DA1-AB11-276EB0260A1A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38" name="Forma Livre: Forma 137">
                <a:extLst>
                  <a:ext uri="{FF2B5EF4-FFF2-40B4-BE49-F238E27FC236}">
                    <a16:creationId xmlns:a16="http://schemas.microsoft.com/office/drawing/2014/main" id="{57B8489C-13C7-0FC9-80C1-AA261D2359C5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39" name="Forma Livre: Forma 138">
                <a:extLst>
                  <a:ext uri="{FF2B5EF4-FFF2-40B4-BE49-F238E27FC236}">
                    <a16:creationId xmlns:a16="http://schemas.microsoft.com/office/drawing/2014/main" id="{1F52E973-16FC-05EC-B0B3-3640D0504D9A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50" name="Agrupar 149">
            <a:extLst>
              <a:ext uri="{FF2B5EF4-FFF2-40B4-BE49-F238E27FC236}">
                <a16:creationId xmlns:a16="http://schemas.microsoft.com/office/drawing/2014/main" id="{9B13BBB3-B9EA-EE62-658A-48EC8CDDAC3A}"/>
              </a:ext>
            </a:extLst>
          </p:cNvPr>
          <p:cNvGrpSpPr/>
          <p:nvPr/>
        </p:nvGrpSpPr>
        <p:grpSpPr>
          <a:xfrm>
            <a:off x="8079979" y="1789551"/>
            <a:ext cx="539429" cy="750795"/>
            <a:chOff x="8079188" y="1789551"/>
            <a:chExt cx="539429" cy="750795"/>
          </a:xfrm>
        </p:grpSpPr>
        <p:grpSp>
          <p:nvGrpSpPr>
            <p:cNvPr id="67" name="Agrupar 66">
              <a:extLst>
                <a:ext uri="{FF2B5EF4-FFF2-40B4-BE49-F238E27FC236}">
                  <a16:creationId xmlns:a16="http://schemas.microsoft.com/office/drawing/2014/main" id="{35D2A1AD-16EF-1942-EB70-041B43E43525}"/>
                </a:ext>
              </a:extLst>
            </p:cNvPr>
            <p:cNvGrpSpPr/>
            <p:nvPr/>
          </p:nvGrpSpPr>
          <p:grpSpPr>
            <a:xfrm>
              <a:off x="8079188" y="1789551"/>
              <a:ext cx="539429" cy="750795"/>
              <a:chOff x="8193040" y="3801845"/>
              <a:chExt cx="539429" cy="750795"/>
            </a:xfrm>
          </p:grpSpPr>
          <p:sp>
            <p:nvSpPr>
              <p:cNvPr id="86" name="Forma Livre: Forma 85">
                <a:extLst>
                  <a:ext uri="{FF2B5EF4-FFF2-40B4-BE49-F238E27FC236}">
                    <a16:creationId xmlns:a16="http://schemas.microsoft.com/office/drawing/2014/main" id="{D0051234-7E99-9C3F-2936-5D3FADE009E3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7" name="Elipse 86">
                <a:extLst>
                  <a:ext uri="{FF2B5EF4-FFF2-40B4-BE49-F238E27FC236}">
                    <a16:creationId xmlns:a16="http://schemas.microsoft.com/office/drawing/2014/main" id="{05D70F20-9145-E640-8A69-AE9D41291617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grpSp>
          <p:nvGrpSpPr>
            <p:cNvPr id="143" name="Gráfico 20">
              <a:extLst>
                <a:ext uri="{FF2B5EF4-FFF2-40B4-BE49-F238E27FC236}">
                  <a16:creationId xmlns:a16="http://schemas.microsoft.com/office/drawing/2014/main" id="{23EB544F-EAA4-ADF8-0BBC-20A491143505}"/>
                </a:ext>
              </a:extLst>
            </p:cNvPr>
            <p:cNvGrpSpPr/>
            <p:nvPr/>
          </p:nvGrpSpPr>
          <p:grpSpPr>
            <a:xfrm>
              <a:off x="8255423" y="1935151"/>
              <a:ext cx="190418" cy="273711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144" name="Forma Livre: Forma 143">
                <a:extLst>
                  <a:ext uri="{FF2B5EF4-FFF2-40B4-BE49-F238E27FC236}">
                    <a16:creationId xmlns:a16="http://schemas.microsoft.com/office/drawing/2014/main" id="{48384646-F8E0-6C2F-FFCE-96D517E28236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45" name="Forma Livre: Forma 144">
                <a:extLst>
                  <a:ext uri="{FF2B5EF4-FFF2-40B4-BE49-F238E27FC236}">
                    <a16:creationId xmlns:a16="http://schemas.microsoft.com/office/drawing/2014/main" id="{7EC36A7F-D753-4576-8AA3-C55B72DA0849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46" name="Forma Livre: Forma 145">
                <a:extLst>
                  <a:ext uri="{FF2B5EF4-FFF2-40B4-BE49-F238E27FC236}">
                    <a16:creationId xmlns:a16="http://schemas.microsoft.com/office/drawing/2014/main" id="{6A95F795-8D66-83F0-0FEB-72CE6C92164D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47" name="Forma Livre: Forma 146">
                <a:extLst>
                  <a:ext uri="{FF2B5EF4-FFF2-40B4-BE49-F238E27FC236}">
                    <a16:creationId xmlns:a16="http://schemas.microsoft.com/office/drawing/2014/main" id="{42D022B4-6D3D-0BE7-3D67-0C07F10383FE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43FFEFEB-A6EA-FA40-12CF-CE800781B7FE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2608576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1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1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D0EE8F-DA58-CE6B-EE26-E55644CD47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83D23E0A-617B-6D41-C82E-7369FB1FE5D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73" b="7773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8" name="Group 1">
            <a:extLst>
              <a:ext uri="{FF2B5EF4-FFF2-40B4-BE49-F238E27FC236}">
                <a16:creationId xmlns:a16="http://schemas.microsoft.com/office/drawing/2014/main" id="{81DCFC90-BA26-04FA-8A18-E0F8EEF266E1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FC95D050-FF42-9711-E5D1-F45D433A101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137C9726-0F00-0769-2E7D-949E920D4D8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D9B7E1A0-3199-5E5B-0243-8AF7829BEC17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867AE4BC-EE84-C7A6-7380-53C4E7E077C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AD527097-C687-7E2E-FCD7-28428163BD0A}"/>
              </a:ext>
            </a:extLst>
          </p:cNvPr>
          <p:cNvGrpSpPr/>
          <p:nvPr/>
        </p:nvGrpSpPr>
        <p:grpSpPr>
          <a:xfrm>
            <a:off x="519881" y="1606190"/>
            <a:ext cx="4105270" cy="633431"/>
            <a:chOff x="250974" y="1606190"/>
            <a:chExt cx="4105270" cy="633431"/>
          </a:xfrm>
        </p:grpSpPr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ECBB6DF9-211F-B26E-41FB-AAFE020E6396}"/>
                </a:ext>
              </a:extLst>
            </p:cNvPr>
            <p:cNvSpPr/>
            <p:nvPr/>
          </p:nvSpPr>
          <p:spPr>
            <a:xfrm>
              <a:off x="250974" y="1606190"/>
              <a:ext cx="4105270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3200" noProof="0" dirty="0">
                  <a:solidFill>
                    <a:schemeClr val="bg2">
                      <a:lumMod val="10000"/>
                    </a:schemeClr>
                  </a:solidFill>
                  <a:latin typeface="AMX Black" pitchFamily="2" charset="0"/>
                  <a:sym typeface="+mn-ea"/>
                </a:rPr>
                <a:t>  AQUI TEM M2M</a:t>
              </a:r>
            </a:p>
          </p:txBody>
        </p:sp>
        <p:pic>
          <p:nvPicPr>
            <p:cNvPr id="15" name="Gráfico 14">
              <a:extLst>
                <a:ext uri="{FF2B5EF4-FFF2-40B4-BE49-F238E27FC236}">
                  <a16:creationId xmlns:a16="http://schemas.microsoft.com/office/drawing/2014/main" id="{D697D439-0D49-55EE-7F51-E4839F4E7A8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56785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9919AD-DBDD-A5C9-1182-5EC1F9DAEA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8E987171-D786-7661-9A89-F511AC8EF41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73" b="7773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FE922679-1E84-0DFC-E2E2-670DEEBC04DD}"/>
              </a:ext>
            </a:extLst>
          </p:cNvPr>
          <p:cNvSpPr/>
          <p:nvPr/>
        </p:nvSpPr>
        <p:spPr>
          <a:xfrm flipH="1">
            <a:off x="-4" y="0"/>
            <a:ext cx="12192003" cy="6858000"/>
          </a:xfrm>
          <a:prstGeom prst="rect">
            <a:avLst/>
          </a:prstGeom>
          <a:gradFill>
            <a:gsLst>
              <a:gs pos="11000">
                <a:schemeClr val="tx1">
                  <a:lumMod val="95000"/>
                  <a:lumOff val="5000"/>
                  <a:alpha val="0"/>
                </a:schemeClr>
              </a:gs>
              <a:gs pos="35000">
                <a:schemeClr val="bg1">
                  <a:lumMod val="85000"/>
                  <a:alpha val="50000"/>
                </a:schemeClr>
              </a:gs>
              <a:gs pos="55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1E9E5919-6A9F-1D94-E938-89429F04FADA}"/>
              </a:ext>
            </a:extLst>
          </p:cNvPr>
          <p:cNvSpPr txBox="1"/>
          <p:nvPr/>
        </p:nvSpPr>
        <p:spPr>
          <a:xfrm>
            <a:off x="345622" y="2478899"/>
            <a:ext cx="606473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Você sabia que o M2M está presente nas vias monitoradas?</a:t>
            </a:r>
          </a:p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O uso do M2M para controlar semáforos e sensores melhorando a mobilidade, segurança viária, economia de tempo e recursos, além de proporcionar informações em tempo real para uma experiência de condução mais eficiente e segura. </a:t>
            </a:r>
          </a:p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existem muitas empresas no mercado que dependem da tecnologia do M2M  para oferecer para seus clientes como prefeituras, secretarias e licitações.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15D0BB30-7DA2-9EEE-4EFC-7287BEB1D5C2}"/>
              </a:ext>
            </a:extLst>
          </p:cNvPr>
          <p:cNvGrpSpPr/>
          <p:nvPr/>
        </p:nvGrpSpPr>
        <p:grpSpPr>
          <a:xfrm>
            <a:off x="519881" y="1069045"/>
            <a:ext cx="1099848" cy="1099848"/>
            <a:chOff x="8216342" y="3359923"/>
            <a:chExt cx="1099848" cy="1099848"/>
          </a:xfrm>
        </p:grpSpPr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F000B22A-21A4-E3D7-FBFA-CB9BC2982A04}"/>
                </a:ext>
              </a:extLst>
            </p:cNvPr>
            <p:cNvGrpSpPr/>
            <p:nvPr/>
          </p:nvGrpSpPr>
          <p:grpSpPr>
            <a:xfrm>
              <a:off x="8216342" y="3359923"/>
              <a:ext cx="1099848" cy="1099848"/>
              <a:chOff x="3093093" y="3444965"/>
              <a:chExt cx="1099848" cy="1099848"/>
            </a:xfrm>
          </p:grpSpPr>
          <p:grpSp>
            <p:nvGrpSpPr>
              <p:cNvPr id="18" name="Group 34">
                <a:extLst>
                  <a:ext uri="{FF2B5EF4-FFF2-40B4-BE49-F238E27FC236}">
                    <a16:creationId xmlns:a16="http://schemas.microsoft.com/office/drawing/2014/main" id="{E533AC72-1D00-4519-7CC4-FF341D2BF2BD}"/>
                  </a:ext>
                </a:extLst>
              </p:cNvPr>
              <p:cNvGrpSpPr/>
              <p:nvPr/>
            </p:nvGrpSpPr>
            <p:grpSpPr>
              <a:xfrm>
                <a:off x="3093093" y="3444965"/>
                <a:ext cx="1099848" cy="1099848"/>
                <a:chOff x="5346569" y="2129582"/>
                <a:chExt cx="1305722" cy="1305722"/>
              </a:xfrm>
            </p:grpSpPr>
            <p:sp>
              <p:nvSpPr>
                <p:cNvPr id="30" name="Elipse 29">
                  <a:extLst>
                    <a:ext uri="{FF2B5EF4-FFF2-40B4-BE49-F238E27FC236}">
                      <a16:creationId xmlns:a16="http://schemas.microsoft.com/office/drawing/2014/main" id="{45A25F2B-F6C6-ED3E-6CCF-ED60B40E5D8B}"/>
                    </a:ext>
                  </a:extLst>
                </p:cNvPr>
                <p:cNvSpPr/>
                <p:nvPr/>
              </p:nvSpPr>
              <p:spPr>
                <a:xfrm>
                  <a:off x="5346569" y="2129582"/>
                  <a:ext cx="1305722" cy="1305722"/>
                </a:xfrm>
                <a:prstGeom prst="ellipse">
                  <a:avLst/>
                </a:prstGeom>
                <a:solidFill>
                  <a:srgbClr val="C00000">
                    <a:alpha val="57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  <p:sp>
              <p:nvSpPr>
                <p:cNvPr id="31" name="Elipse 30">
                  <a:extLst>
                    <a:ext uri="{FF2B5EF4-FFF2-40B4-BE49-F238E27FC236}">
                      <a16:creationId xmlns:a16="http://schemas.microsoft.com/office/drawing/2014/main" id="{ACAEDDC3-609A-EB4E-B0F0-A98232D0A23E}"/>
                    </a:ext>
                  </a:extLst>
                </p:cNvPr>
                <p:cNvSpPr/>
                <p:nvPr/>
              </p:nvSpPr>
              <p:spPr>
                <a:xfrm>
                  <a:off x="5460696" y="2243709"/>
                  <a:ext cx="1077469" cy="1077469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</p:grpSp>
          <p:grpSp>
            <p:nvGrpSpPr>
              <p:cNvPr id="19" name="Gráfico 26">
                <a:extLst>
                  <a:ext uri="{FF2B5EF4-FFF2-40B4-BE49-F238E27FC236}">
                    <a16:creationId xmlns:a16="http://schemas.microsoft.com/office/drawing/2014/main" id="{3CC6C7B3-571E-D11F-FAA9-85232ABFC151}"/>
                  </a:ext>
                </a:extLst>
              </p:cNvPr>
              <p:cNvGrpSpPr/>
              <p:nvPr/>
            </p:nvGrpSpPr>
            <p:grpSpPr>
              <a:xfrm>
                <a:off x="3355123" y="3657500"/>
                <a:ext cx="566148" cy="537651"/>
                <a:chOff x="3355123" y="3644104"/>
                <a:chExt cx="566148" cy="537651"/>
              </a:xfrm>
            </p:grpSpPr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F3FDE84E-2542-DE2E-2B9F-5494F5A9F92B}"/>
                    </a:ext>
                  </a:extLst>
                </p:cNvPr>
                <p:cNvSpPr/>
                <p:nvPr/>
              </p:nvSpPr>
              <p:spPr>
                <a:xfrm>
                  <a:off x="3530870" y="3644104"/>
                  <a:ext cx="214566" cy="258061"/>
                </a:xfrm>
                <a:custGeom>
                  <a:avLst/>
                  <a:gdLst>
                    <a:gd name="connsiteX0" fmla="*/ 214566 w 214566"/>
                    <a:gd name="connsiteY0" fmla="*/ 150779 h 258061"/>
                    <a:gd name="connsiteX1" fmla="*/ 214566 w 214566"/>
                    <a:gd name="connsiteY1" fmla="*/ 107283 h 258061"/>
                    <a:gd name="connsiteX2" fmla="*/ 107283 w 214566"/>
                    <a:gd name="connsiteY2" fmla="*/ 0 h 258061"/>
                    <a:gd name="connsiteX3" fmla="*/ 0 w 214566"/>
                    <a:gd name="connsiteY3" fmla="*/ 107283 h 258061"/>
                    <a:gd name="connsiteX4" fmla="*/ 0 w 214566"/>
                    <a:gd name="connsiteY4" fmla="*/ 150779 h 258061"/>
                    <a:gd name="connsiteX5" fmla="*/ 107283 w 214566"/>
                    <a:gd name="connsiteY5" fmla="*/ 258062 h 258061"/>
                    <a:gd name="connsiteX6" fmla="*/ 214566 w 214566"/>
                    <a:gd name="connsiteY6" fmla="*/ 150779 h 258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14566" h="258061">
                      <a:moveTo>
                        <a:pt x="214566" y="150779"/>
                      </a:moveTo>
                      <a:lnTo>
                        <a:pt x="214566" y="107283"/>
                      </a:lnTo>
                      <a:cubicBezTo>
                        <a:pt x="214566" y="48083"/>
                        <a:pt x="166395" y="0"/>
                        <a:pt x="107283" y="0"/>
                      </a:cubicBezTo>
                      <a:cubicBezTo>
                        <a:pt x="48172" y="0"/>
                        <a:pt x="0" y="48172"/>
                        <a:pt x="0" y="107283"/>
                      </a:cubicBezTo>
                      <a:lnTo>
                        <a:pt x="0" y="150779"/>
                      </a:lnTo>
                      <a:cubicBezTo>
                        <a:pt x="0" y="209979"/>
                        <a:pt x="48172" y="258062"/>
                        <a:pt x="107283" y="258062"/>
                      </a:cubicBezTo>
                      <a:cubicBezTo>
                        <a:pt x="166395" y="258062"/>
                        <a:pt x="214566" y="209890"/>
                        <a:pt x="214566" y="150779"/>
                      </a:cubicBezTo>
                      <a:close/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845C5A46-45D8-81AD-2B60-F287C45CF953}"/>
                    </a:ext>
                  </a:extLst>
                </p:cNvPr>
                <p:cNvSpPr/>
                <p:nvPr/>
              </p:nvSpPr>
              <p:spPr>
                <a:xfrm>
                  <a:off x="3355123" y="3928634"/>
                  <a:ext cx="566148" cy="253121"/>
                </a:xfrm>
                <a:custGeom>
                  <a:avLst/>
                  <a:gdLst>
                    <a:gd name="connsiteX0" fmla="*/ 269796 w 566148"/>
                    <a:gd name="connsiteY0" fmla="*/ 0 h 253121"/>
                    <a:gd name="connsiteX1" fmla="*/ 266002 w 566148"/>
                    <a:gd name="connsiteY1" fmla="*/ 0 h 253121"/>
                    <a:gd name="connsiteX2" fmla="*/ 0 w 566148"/>
                    <a:gd name="connsiteY2" fmla="*/ 253121 h 253121"/>
                    <a:gd name="connsiteX3" fmla="*/ 566148 w 566148"/>
                    <a:gd name="connsiteY3" fmla="*/ 253121 h 253121"/>
                    <a:gd name="connsiteX4" fmla="*/ 300058 w 566148"/>
                    <a:gd name="connsiteY4" fmla="*/ 0 h 253121"/>
                    <a:gd name="connsiteX5" fmla="*/ 296264 w 566148"/>
                    <a:gd name="connsiteY5" fmla="*/ 0 h 253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148" h="253121">
                      <a:moveTo>
                        <a:pt x="269796" y="0"/>
                      </a:moveTo>
                      <a:lnTo>
                        <a:pt x="266002" y="0"/>
                      </a:lnTo>
                      <a:cubicBezTo>
                        <a:pt x="123605" y="0"/>
                        <a:pt x="6882" y="112400"/>
                        <a:pt x="0" y="253121"/>
                      </a:cubicBezTo>
                      <a:lnTo>
                        <a:pt x="566148" y="253121"/>
                      </a:lnTo>
                      <a:cubicBezTo>
                        <a:pt x="559266" y="112400"/>
                        <a:pt x="442543" y="0"/>
                        <a:pt x="300058" y="0"/>
                      </a:cubicBezTo>
                      <a:lnTo>
                        <a:pt x="296264" y="0"/>
                      </a:lnTo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7" name="Gráfico 16">
              <a:extLst>
                <a:ext uri="{FF2B5EF4-FFF2-40B4-BE49-F238E27FC236}">
                  <a16:creationId xmlns:a16="http://schemas.microsoft.com/office/drawing/2014/main" id="{A27D34E7-0AE0-E7E5-A62E-F55757C72C7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369412" y="3666622"/>
              <a:ext cx="783980" cy="440235"/>
            </a:xfrm>
            <a:prstGeom prst="rect">
              <a:avLst/>
            </a:prstGeom>
          </p:spPr>
        </p:pic>
      </p:grpSp>
      <p:sp>
        <p:nvSpPr>
          <p:cNvPr id="32" name="Google Shape;1434;p77">
            <a:extLst>
              <a:ext uri="{FF2B5EF4-FFF2-40B4-BE49-F238E27FC236}">
                <a16:creationId xmlns:a16="http://schemas.microsoft.com/office/drawing/2014/main" id="{05BDE12C-1F1F-E044-7B2B-5EC56AE3F074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Usuário final​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A209B6D0-5700-84AB-57E3-9ADEB5E260E3}"/>
              </a:ext>
            </a:extLst>
          </p:cNvPr>
          <p:cNvSpPr txBox="1"/>
          <p:nvPr/>
        </p:nvSpPr>
        <p:spPr>
          <a:xfrm>
            <a:off x="1689495" y="1080360"/>
            <a:ext cx="47208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 err="1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Smart</a:t>
            </a: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 </a:t>
            </a:r>
            <a:r>
              <a:rPr lang="pt-BR" sz="3200" b="1" noProof="0" dirty="0" err="1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Cities</a:t>
            </a: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 e Serviços Públicos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DF93458D-8AC0-4CA1-7E25-CCC5AB804CE9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04A1747A-4BBB-59D7-5CA4-21F069AD9451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139DA15A-794D-2C3C-0B6C-8ACAD9E9C69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1FD7B2E7-6D19-FABC-1083-071C5F77152E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6E1EF112-4839-1D4D-FDF9-F29A4344069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185838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2" grpId="0" build="allAtOnce"/>
      <p:bldP spid="33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5537AA-0F0F-7FBB-CA02-33AD1D3C31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C1650EB5-5FB7-EC57-8D34-FD5E1A22C7F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73" b="7773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B49F2FE1-34B6-DE5B-6873-0E46E88AB0F3}"/>
              </a:ext>
            </a:extLst>
          </p:cNvPr>
          <p:cNvSpPr/>
          <p:nvPr/>
        </p:nvSpPr>
        <p:spPr>
          <a:xfrm flipH="1">
            <a:off x="-4" y="0"/>
            <a:ext cx="12192003" cy="6858000"/>
          </a:xfrm>
          <a:prstGeom prst="rect">
            <a:avLst/>
          </a:prstGeom>
          <a:gradFill>
            <a:gsLst>
              <a:gs pos="11000">
                <a:schemeClr val="tx1">
                  <a:lumMod val="95000"/>
                  <a:lumOff val="5000"/>
                  <a:alpha val="0"/>
                </a:schemeClr>
              </a:gs>
              <a:gs pos="35000">
                <a:schemeClr val="bg1">
                  <a:lumMod val="85000"/>
                  <a:alpha val="50000"/>
                </a:schemeClr>
              </a:gs>
              <a:gs pos="55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02EB5A08-3A85-9288-CAFF-57E43F09AB50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6D6649D8-BFC0-FC1E-7508-812653B3A81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D875BFB9-FB92-1296-6B7D-4881D3F21C4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7B0D75C0-BB64-941D-3F62-D223B2E14D6C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6D0C9B93-B158-3291-D626-8DE5D7B94E7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034AFBFE-7EC0-7389-B48A-47F39AC8852B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311E5FDD-38DA-5BC3-0355-03FCA3892026}"/>
              </a:ext>
            </a:extLst>
          </p:cNvPr>
          <p:cNvSpPr txBox="1"/>
          <p:nvPr/>
        </p:nvSpPr>
        <p:spPr>
          <a:xfrm>
            <a:off x="1689495" y="1080360"/>
            <a:ext cx="455227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 err="1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Smart</a:t>
            </a: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 </a:t>
            </a:r>
            <a:r>
              <a:rPr lang="pt-BR" sz="3200" b="1" noProof="0" dirty="0" err="1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Cities</a:t>
            </a: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 e Serviços Públicos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D1D8D148-7B32-8514-3E6C-F1D13A3D92DA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3951FC89-716E-D5C8-4A3C-EE597EB5A45B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18" name="Agrupar 17">
                <a:extLst>
                  <a:ext uri="{FF2B5EF4-FFF2-40B4-BE49-F238E27FC236}">
                    <a16:creationId xmlns:a16="http://schemas.microsoft.com/office/drawing/2014/main" id="{B1E0AC52-09A9-07B0-234C-6861E50BF4D8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27" name="Group 34">
                  <a:extLst>
                    <a:ext uri="{FF2B5EF4-FFF2-40B4-BE49-F238E27FC236}">
                      <a16:creationId xmlns:a16="http://schemas.microsoft.com/office/drawing/2014/main" id="{B19CF583-E4BF-F8E8-1690-79FADC0E8E96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31" name="Elipse 30">
                    <a:extLst>
                      <a:ext uri="{FF2B5EF4-FFF2-40B4-BE49-F238E27FC236}">
                        <a16:creationId xmlns:a16="http://schemas.microsoft.com/office/drawing/2014/main" id="{75EE639C-B841-57F8-0074-6BB52A37E718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32" name="Elipse 31">
                    <a:extLst>
                      <a:ext uri="{FF2B5EF4-FFF2-40B4-BE49-F238E27FC236}">
                        <a16:creationId xmlns:a16="http://schemas.microsoft.com/office/drawing/2014/main" id="{F4C93D6D-172A-2495-97EE-C465F8490D7F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28" name="Gráfico 26">
                  <a:extLst>
                    <a:ext uri="{FF2B5EF4-FFF2-40B4-BE49-F238E27FC236}">
                      <a16:creationId xmlns:a16="http://schemas.microsoft.com/office/drawing/2014/main" id="{7E358444-475B-AE67-9E18-DA6DE6D30B62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29" name="Forma Livre: Forma 28">
                    <a:extLst>
                      <a:ext uri="{FF2B5EF4-FFF2-40B4-BE49-F238E27FC236}">
                        <a16:creationId xmlns:a16="http://schemas.microsoft.com/office/drawing/2014/main" id="{F5685617-09D2-1360-0663-69D94D2F0EDE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0" name="Forma Livre: Forma 29">
                    <a:extLst>
                      <a:ext uri="{FF2B5EF4-FFF2-40B4-BE49-F238E27FC236}">
                        <a16:creationId xmlns:a16="http://schemas.microsoft.com/office/drawing/2014/main" id="{3732D5EE-DEE3-52C5-A150-9E7E451E00C4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19" name="Agrupar 18">
                <a:extLst>
                  <a:ext uri="{FF2B5EF4-FFF2-40B4-BE49-F238E27FC236}">
                    <a16:creationId xmlns:a16="http://schemas.microsoft.com/office/drawing/2014/main" id="{D72D66A7-5E1B-7D35-ABD4-EE731418CC04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8C12B89F-8680-AC5F-4C34-5E21CBE3FA0B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51E7F1C1-A0C8-E290-311F-9539B779F5DC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7" name="Gráfico 16" descr="Edifício estrutura de tópicos">
              <a:extLst>
                <a:ext uri="{FF2B5EF4-FFF2-40B4-BE49-F238E27FC236}">
                  <a16:creationId xmlns:a16="http://schemas.microsoft.com/office/drawing/2014/main" id="{B1DFEB9D-9DB5-D1E8-54F4-91F855B4C5D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316EE458-A76E-B8B7-1AF4-8338F28DE927}"/>
              </a:ext>
            </a:extLst>
          </p:cNvPr>
          <p:cNvSpPr txBox="1"/>
          <p:nvPr/>
        </p:nvSpPr>
        <p:spPr>
          <a:xfrm>
            <a:off x="345623" y="2478899"/>
            <a:ext cx="5603172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0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Benefícios​:​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Otimização dos serviços públicos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municipais;​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Redução de custos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com energia e manutenção;​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Melhoria na mobilidade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segurança urbana;​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Dados estratégicos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planejamento da cidade;​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Vantagem competitiva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em licitações públicas.</a:t>
            </a:r>
          </a:p>
        </p:txBody>
      </p:sp>
    </p:spTree>
    <p:extLst>
      <p:ext uri="{BB962C8B-B14F-4D97-AF65-F5344CB8AC3E}">
        <p14:creationId xmlns:p14="http://schemas.microsoft.com/office/powerpoint/2010/main" val="3182813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3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/>
      <p:bldP spid="33" grpId="0" uiExpand="1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7B06FB-D087-E29F-8356-CD6B35CF9D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oogle Shape;239;p14">
            <a:extLst>
              <a:ext uri="{FF2B5EF4-FFF2-40B4-BE49-F238E27FC236}">
                <a16:creationId xmlns:a16="http://schemas.microsoft.com/office/drawing/2014/main" id="{E1E1683B-6C59-B134-CF8C-0AFD5E3DDC6C}"/>
              </a:ext>
            </a:extLst>
          </p:cNvPr>
          <p:cNvPicPr preferRelativeResize="0"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2" r="13567"/>
          <a:stretch>
            <a:fillRect/>
          </a:stretch>
        </p:blipFill>
        <p:spPr>
          <a:xfrm flipH="1">
            <a:off x="-1" y="0"/>
            <a:ext cx="8040354" cy="6858000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FDA2C00E-14F7-EAB5-8CC5-155AD5C0BF55}"/>
              </a:ext>
            </a:extLst>
          </p:cNvPr>
          <p:cNvSpPr/>
          <p:nvPr/>
        </p:nvSpPr>
        <p:spPr>
          <a:xfrm>
            <a:off x="3105150" y="-39129"/>
            <a:ext cx="9169621" cy="6975385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77"/>
            </a:endParaRP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A8F61724-CA70-B2BA-B667-246D00E246A2}"/>
              </a:ext>
            </a:extLst>
          </p:cNvPr>
          <p:cNvSpPr txBox="1"/>
          <p:nvPr/>
        </p:nvSpPr>
        <p:spPr>
          <a:xfrm>
            <a:off x="6745090" y="2273760"/>
            <a:ext cx="36351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noProof="0" dirty="0">
                <a:solidFill>
                  <a:schemeClr val="bg1"/>
                </a:solidFill>
                <a:latin typeface="AMX Black" pitchFamily="2" charset="0"/>
              </a:rPr>
              <a:t>As soluções não param por aí!</a:t>
            </a:r>
          </a:p>
        </p:txBody>
      </p:sp>
      <p:grpSp>
        <p:nvGrpSpPr>
          <p:cNvPr id="22" name="Group 1">
            <a:extLst>
              <a:ext uri="{FF2B5EF4-FFF2-40B4-BE49-F238E27FC236}">
                <a16:creationId xmlns:a16="http://schemas.microsoft.com/office/drawing/2014/main" id="{A500A8B8-8C65-CDD3-A3B7-05EFB256D67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23" name="Retângulo: Cantos Arredondados 15">
              <a:extLst>
                <a:ext uri="{FF2B5EF4-FFF2-40B4-BE49-F238E27FC236}">
                  <a16:creationId xmlns:a16="http://schemas.microsoft.com/office/drawing/2014/main" id="{1E81A745-1BA2-68C1-A3BB-15CC0176E093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24" name="Gráfico 16">
              <a:extLst>
                <a:ext uri="{FF2B5EF4-FFF2-40B4-BE49-F238E27FC236}">
                  <a16:creationId xmlns:a16="http://schemas.microsoft.com/office/drawing/2014/main" id="{54674C91-DED6-2BD5-E12A-0275E0E0FA7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25" name="CaixaDeTexto 17">
              <a:extLst>
                <a:ext uri="{FF2B5EF4-FFF2-40B4-BE49-F238E27FC236}">
                  <a16:creationId xmlns:a16="http://schemas.microsoft.com/office/drawing/2014/main" id="{61A8710E-0D26-6D8C-FBAC-B0FE418AC5DD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26" name="Graphic 14">
              <a:extLst>
                <a:ext uri="{FF2B5EF4-FFF2-40B4-BE49-F238E27FC236}">
                  <a16:creationId xmlns:a16="http://schemas.microsoft.com/office/drawing/2014/main" id="{1D4A3D02-F229-94BD-D20A-00D07E3F62F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3" name="CaixaDeTexto 2">
            <a:extLst>
              <a:ext uri="{FF2B5EF4-FFF2-40B4-BE49-F238E27FC236}">
                <a16:creationId xmlns:a16="http://schemas.microsoft.com/office/drawing/2014/main" id="{9B86C179-4185-DA3D-686A-8EFCB0A15440}"/>
              </a:ext>
            </a:extLst>
          </p:cNvPr>
          <p:cNvSpPr txBox="1"/>
          <p:nvPr/>
        </p:nvSpPr>
        <p:spPr>
          <a:xfrm>
            <a:off x="6745091" y="3543376"/>
            <a:ext cx="437505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O M2M está presente em diversas aplicações, inclusive em áreas que muitas vezes nem imaginamos, como o agronegócio e o desenvolvimento de soluções IoT, entre outras.</a:t>
            </a:r>
            <a:endParaRPr lang="pt-BR" i="1" noProof="0" dirty="0">
              <a:solidFill>
                <a:schemeClr val="bg1"/>
              </a:solidFill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0080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3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8EF6FB-BEC6-09D3-FFA2-8A73EDF10D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86CA7C6C-ABE2-B477-C101-8CE7BF9125B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44" r="21044"/>
          <a:stretch/>
        </p:blipFill>
        <p:spPr>
          <a:xfrm>
            <a:off x="6957552" y="705230"/>
            <a:ext cx="5027956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4E37DDC7-1AFD-21CC-D45E-498E8BA7F327}"/>
              </a:ext>
            </a:extLst>
          </p:cNvPr>
          <p:cNvSpPr txBox="1"/>
          <p:nvPr/>
        </p:nvSpPr>
        <p:spPr>
          <a:xfrm>
            <a:off x="662712" y="2101751"/>
            <a:ext cx="5223081" cy="17850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600"/>
              </a:spcAft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 Claro em 2023 atendeu mais de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272 </a:t>
            </a:r>
            <a:r>
              <a:rPr lang="pt-BR" sz="2000" b="1" noProof="0" dirty="0" err="1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CNAEs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 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diferentes com soluções de telemetria e mais de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74.000 MSISDN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?</a:t>
            </a:r>
          </a:p>
          <a:p>
            <a:pPr lvl="0">
              <a:spcAft>
                <a:spcPts val="600"/>
              </a:spcAft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Com certeza você tem uma grande oportunidade aqui!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E5360208-AF29-1341-524F-A3599698CAA1}"/>
              </a:ext>
            </a:extLst>
          </p:cNvPr>
          <p:cNvSpPr/>
          <p:nvPr/>
        </p:nvSpPr>
        <p:spPr>
          <a:xfrm>
            <a:off x="396508" y="970050"/>
            <a:ext cx="6980605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VOCÊ SABIA? </a:t>
            </a:r>
          </a:p>
        </p:txBody>
      </p:sp>
      <p:sp>
        <p:nvSpPr>
          <p:cNvPr id="16" name="Retângulo: Cantos Arredondados 25">
            <a:extLst>
              <a:ext uri="{FF2B5EF4-FFF2-40B4-BE49-F238E27FC236}">
                <a16:creationId xmlns:a16="http://schemas.microsoft.com/office/drawing/2014/main" id="{3A431CFE-5A17-5688-6CF9-B89A908DEB48}"/>
              </a:ext>
            </a:extLst>
          </p:cNvPr>
          <p:cNvSpPr/>
          <p:nvPr/>
        </p:nvSpPr>
        <p:spPr>
          <a:xfrm>
            <a:off x="662712" y="3886815"/>
            <a:ext cx="5338696" cy="80561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0" rtlCol="0" anchor="ctr"/>
          <a:lstStyle/>
          <a:p>
            <a:r>
              <a:rPr lang="pt-BR" noProof="0" dirty="0">
                <a:solidFill>
                  <a:srgbClr val="AA0000"/>
                </a:solidFill>
                <a:latin typeface="AMX Black" pitchFamily="2" charset="0"/>
              </a:rPr>
              <a:t>CNAES: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Classificação Nacional das </a:t>
            </a:r>
          </a:p>
          <a:p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Atividades Econômicas.</a:t>
            </a:r>
            <a:endParaRPr lang="pt-BR" sz="1200" i="1" noProof="0" dirty="0">
              <a:solidFill>
                <a:schemeClr val="bg2">
                  <a:lumMod val="25000"/>
                </a:schemeClr>
              </a:solidFill>
              <a:latin typeface="AMX" pitchFamily="2" charset="0"/>
            </a:endParaRPr>
          </a:p>
        </p:txBody>
      </p:sp>
      <p:sp>
        <p:nvSpPr>
          <p:cNvPr id="17" name="Retângulo: Cantos Arredondados 25">
            <a:extLst>
              <a:ext uri="{FF2B5EF4-FFF2-40B4-BE49-F238E27FC236}">
                <a16:creationId xmlns:a16="http://schemas.microsoft.com/office/drawing/2014/main" id="{047BF2F1-4341-F4D8-CB2F-BF94C32F95A0}"/>
              </a:ext>
            </a:extLst>
          </p:cNvPr>
          <p:cNvSpPr/>
          <p:nvPr/>
        </p:nvSpPr>
        <p:spPr>
          <a:xfrm>
            <a:off x="662712" y="4800703"/>
            <a:ext cx="5338696" cy="1150990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0" rtlCol="0" anchor="ctr"/>
          <a:lstStyle/>
          <a:p>
            <a:r>
              <a:rPr lang="pt-BR" noProof="0" dirty="0">
                <a:solidFill>
                  <a:srgbClr val="AA0000"/>
                </a:solidFill>
                <a:latin typeface="AMX Black" pitchFamily="2" charset="0"/>
              </a:rPr>
              <a:t>MSISDN: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Mobile </a:t>
            </a:r>
            <a:r>
              <a:rPr lang="pt-BR" noProof="0" dirty="0" err="1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Station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</a:t>
            </a:r>
            <a:r>
              <a:rPr lang="pt-BR" noProof="0" dirty="0" err="1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International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</a:t>
            </a:r>
            <a:r>
              <a:rPr lang="pt-BR" noProof="0" dirty="0" err="1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Subscriber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</a:t>
            </a:r>
            <a:r>
              <a:rPr lang="pt-BR" noProof="0" dirty="0" err="1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Directory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</a:t>
            </a:r>
            <a:r>
              <a:rPr lang="pt-BR" noProof="0" dirty="0" err="1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Number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(número que identifica o seu celular internacionalmente).</a:t>
            </a:r>
            <a:endParaRPr lang="pt-BR" sz="1200" i="1" noProof="0" dirty="0">
              <a:solidFill>
                <a:schemeClr val="bg2">
                  <a:lumMod val="25000"/>
                </a:schemeClr>
              </a:solidFill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996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150"/>
                            </p:stCondLst>
                            <p:childTnLst>
                              <p:par>
                                <p:cTn id="20" presetID="2" presetClass="entr" presetSubtype="8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50"/>
                            </p:stCondLst>
                            <p:childTnLst>
                              <p:par>
                                <p:cTn id="25" presetID="2" presetClass="entr" presetSubtype="8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6" grpId="0" animBg="1"/>
      <p:bldP spid="17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677358" y="3024167"/>
            <a:ext cx="3273584" cy="2185219"/>
            <a:chOff x="677358" y="2128278"/>
            <a:chExt cx="3273584" cy="2185219"/>
          </a:xfrm>
        </p:grpSpPr>
        <p:sp>
          <p:nvSpPr>
            <p:cNvPr id="3" name="Retângulo: Cantos Arredondados 7"/>
            <p:cNvSpPr/>
            <p:nvPr/>
          </p:nvSpPr>
          <p:spPr>
            <a:xfrm>
              <a:off x="784271" y="2128278"/>
              <a:ext cx="3059759" cy="2185219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Mapear o mercado.</a:t>
              </a:r>
            </a:p>
          </p:txBody>
        </p:sp>
        <p:sp>
          <p:nvSpPr>
            <p:cNvPr id="4" name="Retângulo: Cantos Arredondados 11"/>
            <p:cNvSpPr/>
            <p:nvPr/>
          </p:nvSpPr>
          <p:spPr>
            <a:xfrm>
              <a:off x="6773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1</a:t>
              </a:r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CB927414-4646-98C1-9B8A-BA79FE5AE42B}"/>
              </a:ext>
            </a:extLst>
          </p:cNvPr>
          <p:cNvGrpSpPr/>
          <p:nvPr/>
        </p:nvGrpSpPr>
        <p:grpSpPr>
          <a:xfrm>
            <a:off x="2021698" y="4635798"/>
            <a:ext cx="584904" cy="410413"/>
            <a:chOff x="3575122" y="1606190"/>
            <a:chExt cx="781121" cy="633431"/>
          </a:xfrm>
        </p:grpSpPr>
        <p:sp>
          <p:nvSpPr>
            <p:cNvPr id="44" name="Retângulo: Cantos Arredondados 43">
              <a:extLst>
                <a:ext uri="{FF2B5EF4-FFF2-40B4-BE49-F238E27FC236}">
                  <a16:creationId xmlns:a16="http://schemas.microsoft.com/office/drawing/2014/main" id="{9EAF56FB-DB9C-CA9B-269D-0CE4C2B76322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45" name="Gráfico 44">
              <a:extLst>
                <a:ext uri="{FF2B5EF4-FFF2-40B4-BE49-F238E27FC236}">
                  <a16:creationId xmlns:a16="http://schemas.microsoft.com/office/drawing/2014/main" id="{5564F99C-2393-743A-ED2E-05801DCD32C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11" name="Group 10"/>
          <p:cNvGrpSpPr/>
          <p:nvPr/>
        </p:nvGrpSpPr>
        <p:grpSpPr>
          <a:xfrm>
            <a:off x="4459208" y="3024167"/>
            <a:ext cx="3273584" cy="2185218"/>
            <a:chOff x="4459208" y="2128278"/>
            <a:chExt cx="3273584" cy="2185218"/>
          </a:xfrm>
        </p:grpSpPr>
        <p:sp>
          <p:nvSpPr>
            <p:cNvPr id="5" name="Retângulo: Cantos Arredondados 7"/>
            <p:cNvSpPr/>
            <p:nvPr/>
          </p:nvSpPr>
          <p:spPr>
            <a:xfrm>
              <a:off x="456612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Mapear os leads de</a:t>
              </a:r>
            </a:p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cada mercado.</a:t>
              </a:r>
            </a:p>
          </p:txBody>
        </p:sp>
        <p:sp>
          <p:nvSpPr>
            <p:cNvPr id="6" name="Retângulo: Cantos Arredondados 11"/>
            <p:cNvSpPr/>
            <p:nvPr/>
          </p:nvSpPr>
          <p:spPr>
            <a:xfrm>
              <a:off x="445920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2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8241058" y="3024167"/>
            <a:ext cx="3273584" cy="2185218"/>
            <a:chOff x="8241058" y="2128278"/>
            <a:chExt cx="3273584" cy="2185218"/>
          </a:xfrm>
        </p:grpSpPr>
        <p:sp>
          <p:nvSpPr>
            <p:cNvPr id="7" name="Retângulo: Cantos Arredondados 7"/>
            <p:cNvSpPr/>
            <p:nvPr/>
          </p:nvSpPr>
          <p:spPr>
            <a:xfrm>
              <a:off x="834797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Estruturar um plano</a:t>
              </a:r>
            </a:p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de ação.</a:t>
              </a:r>
            </a:p>
          </p:txBody>
        </p:sp>
        <p:sp>
          <p:nvSpPr>
            <p:cNvPr id="8" name="Retângulo: Cantos Arredondados 11"/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3</a:t>
              </a:r>
            </a:p>
          </p:txBody>
        </p:sp>
      </p:grpSp>
      <p:sp>
        <p:nvSpPr>
          <p:cNvPr id="19" name="CaixaDeTexto 12">
            <a:extLst>
              <a:ext uri="{FF2B5EF4-FFF2-40B4-BE49-F238E27FC236}">
                <a16:creationId xmlns:a16="http://schemas.microsoft.com/office/drawing/2014/main" id="{748FA439-C123-F0D9-D50C-41889B946BC7}"/>
              </a:ext>
            </a:extLst>
          </p:cNvPr>
          <p:cNvSpPr txBox="1"/>
          <p:nvPr/>
        </p:nvSpPr>
        <p:spPr>
          <a:xfrm>
            <a:off x="677358" y="2400886"/>
            <a:ext cx="59894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Confira as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</a:rPr>
              <a:t>3 dicas de sucesso:</a:t>
            </a:r>
          </a:p>
        </p:txBody>
      </p: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6A961237-FCB2-D6E8-5150-EFC2AC35EDA8}"/>
              </a:ext>
            </a:extLst>
          </p:cNvPr>
          <p:cNvGrpSpPr/>
          <p:nvPr/>
        </p:nvGrpSpPr>
        <p:grpSpPr>
          <a:xfrm>
            <a:off x="5803548" y="4635799"/>
            <a:ext cx="584904" cy="410413"/>
            <a:chOff x="3575122" y="1606190"/>
            <a:chExt cx="781121" cy="633431"/>
          </a:xfrm>
        </p:grpSpPr>
        <p:sp>
          <p:nvSpPr>
            <p:cNvPr id="29" name="Retângulo: Cantos Arredondados 28">
              <a:extLst>
                <a:ext uri="{FF2B5EF4-FFF2-40B4-BE49-F238E27FC236}">
                  <a16:creationId xmlns:a16="http://schemas.microsoft.com/office/drawing/2014/main" id="{3D2ECC40-2A1A-E534-5D40-BE31D0C29D20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30" name="Gráfico 29">
              <a:extLst>
                <a:ext uri="{FF2B5EF4-FFF2-40B4-BE49-F238E27FC236}">
                  <a16:creationId xmlns:a16="http://schemas.microsoft.com/office/drawing/2014/main" id="{3D98DFE8-1C37-2BBE-5642-DE92E8F86B5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34" name="Agrupar 33">
            <a:extLst>
              <a:ext uri="{FF2B5EF4-FFF2-40B4-BE49-F238E27FC236}">
                <a16:creationId xmlns:a16="http://schemas.microsoft.com/office/drawing/2014/main" id="{879C7478-7599-1CA4-05CD-7CBE75A7B3B1}"/>
              </a:ext>
            </a:extLst>
          </p:cNvPr>
          <p:cNvGrpSpPr/>
          <p:nvPr/>
        </p:nvGrpSpPr>
        <p:grpSpPr>
          <a:xfrm>
            <a:off x="9585398" y="4635799"/>
            <a:ext cx="584904" cy="410413"/>
            <a:chOff x="3575122" y="1606190"/>
            <a:chExt cx="781121" cy="633431"/>
          </a:xfrm>
        </p:grpSpPr>
        <p:sp>
          <p:nvSpPr>
            <p:cNvPr id="35" name="Retângulo: Cantos Arredondados 34">
              <a:extLst>
                <a:ext uri="{FF2B5EF4-FFF2-40B4-BE49-F238E27FC236}">
                  <a16:creationId xmlns:a16="http://schemas.microsoft.com/office/drawing/2014/main" id="{8D0F9F9A-125A-5DBD-DD7A-431A10F5ED2C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36" name="Gráfico 35">
              <a:extLst>
                <a:ext uri="{FF2B5EF4-FFF2-40B4-BE49-F238E27FC236}">
                  <a16:creationId xmlns:a16="http://schemas.microsoft.com/office/drawing/2014/main" id="{B42E9405-A17C-5A42-2031-4652F1C43C7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71B85CCA-A24A-839E-5BD8-AF07D5696604}"/>
              </a:ext>
            </a:extLst>
          </p:cNvPr>
          <p:cNvGrpSpPr/>
          <p:nvPr/>
        </p:nvGrpSpPr>
        <p:grpSpPr>
          <a:xfrm>
            <a:off x="2021698" y="4635799"/>
            <a:ext cx="584904" cy="410413"/>
            <a:chOff x="3575122" y="1606190"/>
            <a:chExt cx="781121" cy="633431"/>
          </a:xfrm>
        </p:grpSpPr>
        <p:sp>
          <p:nvSpPr>
            <p:cNvPr id="47" name="Retângulo: Cantos Arredondados 46">
              <a:extLst>
                <a:ext uri="{FF2B5EF4-FFF2-40B4-BE49-F238E27FC236}">
                  <a16:creationId xmlns:a16="http://schemas.microsoft.com/office/drawing/2014/main" id="{9DC52CA8-6504-81CA-87BA-EE33A484478B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rgbClr val="592126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48" name="Gráfico 47">
              <a:extLst>
                <a:ext uri="{FF2B5EF4-FFF2-40B4-BE49-F238E27FC236}">
                  <a16:creationId xmlns:a16="http://schemas.microsoft.com/office/drawing/2014/main" id="{8DEAF7E4-B811-D9C4-1A98-73432217B4B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6B1E3EAB-5926-E8FD-11FF-E42826437CEC}"/>
              </a:ext>
            </a:extLst>
          </p:cNvPr>
          <p:cNvSpPr/>
          <p:nvPr/>
        </p:nvSpPr>
        <p:spPr>
          <a:xfrm>
            <a:off x="677358" y="883159"/>
            <a:ext cx="8073761" cy="1156836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VAMOS DESCOBRIR COMO TRANSFORMAR ESSA OPORTUNIDADE EM VENDAS?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5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5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3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74C3F2-FBD4-77FA-2CB7-BE459604A5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tângulo: Cantos Arredondados 11">
            <a:extLst>
              <a:ext uri="{FF2B5EF4-FFF2-40B4-BE49-F238E27FC236}">
                <a16:creationId xmlns:a16="http://schemas.microsoft.com/office/drawing/2014/main" id="{6C0F04DB-38C2-D025-4829-3682BB21F958}"/>
              </a:ext>
            </a:extLst>
          </p:cNvPr>
          <p:cNvSpPr/>
          <p:nvPr/>
        </p:nvSpPr>
        <p:spPr>
          <a:xfrm>
            <a:off x="206491" y="868826"/>
            <a:ext cx="11779018" cy="5799259"/>
          </a:xfrm>
          <a:prstGeom prst="roundRect">
            <a:avLst>
              <a:gd name="adj" fmla="val 331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endParaRPr lang="pt-BR" sz="3200" noProof="0" dirty="0">
              <a:solidFill>
                <a:schemeClr val="tx1"/>
              </a:solidFill>
              <a:latin typeface="AMX Black" pitchFamily="2" charset="0"/>
            </a:endParaRPr>
          </a:p>
        </p:txBody>
      </p:sp>
      <p:sp>
        <p:nvSpPr>
          <p:cNvPr id="20" name="Retângulo: Cantos Arredondados 11">
            <a:extLst>
              <a:ext uri="{FF2B5EF4-FFF2-40B4-BE49-F238E27FC236}">
                <a16:creationId xmlns:a16="http://schemas.microsoft.com/office/drawing/2014/main" id="{7A7A17D2-047F-55BA-9F0F-016CB7AC46A7}"/>
              </a:ext>
            </a:extLst>
          </p:cNvPr>
          <p:cNvSpPr/>
          <p:nvPr/>
        </p:nvSpPr>
        <p:spPr>
          <a:xfrm>
            <a:off x="206492" y="868827"/>
            <a:ext cx="11197232" cy="909835"/>
          </a:xfrm>
          <a:prstGeom prst="roundRect">
            <a:avLst>
              <a:gd name="adj" fmla="val 14815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noProof="0" dirty="0">
                <a:solidFill>
                  <a:srgbClr val="C00000"/>
                </a:solidFill>
                <a:latin typeface="AMX Black" pitchFamily="2" charset="0"/>
              </a:rPr>
              <a:t>1. Mercado: </a:t>
            </a:r>
            <a:r>
              <a:rPr lang="pt-BR" sz="2800" noProof="0" dirty="0">
                <a:solidFill>
                  <a:schemeClr val="tx1"/>
                </a:solidFill>
                <a:latin typeface="AMX" pitchFamily="2" charset="0"/>
              </a:rPr>
              <a:t>Principais segmentos de Mercado na Claro.</a:t>
            </a:r>
          </a:p>
        </p:txBody>
      </p:sp>
      <p:sp>
        <p:nvSpPr>
          <p:cNvPr id="23" name="Google Shape;1217;p66">
            <a:extLst>
              <a:ext uri="{FF2B5EF4-FFF2-40B4-BE49-F238E27FC236}">
                <a16:creationId xmlns:a16="http://schemas.microsoft.com/office/drawing/2014/main" id="{3895CD23-DB6A-BBDE-857F-EE2847AED239}"/>
              </a:ext>
            </a:extLst>
          </p:cNvPr>
          <p:cNvSpPr txBox="1"/>
          <p:nvPr/>
        </p:nvSpPr>
        <p:spPr>
          <a:xfrm>
            <a:off x="519340" y="2967632"/>
            <a:ext cx="2762998" cy="5151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Outras Atividades de Serviços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Ex.: Sindicatos e associações.</a:t>
            </a:r>
            <a:endParaRPr lang="pt-BR" sz="14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74" name="Agrupar 73">
            <a:extLst>
              <a:ext uri="{FF2B5EF4-FFF2-40B4-BE49-F238E27FC236}">
                <a16:creationId xmlns:a16="http://schemas.microsoft.com/office/drawing/2014/main" id="{E1472421-A051-C374-B2E6-841E53C56560}"/>
              </a:ext>
            </a:extLst>
          </p:cNvPr>
          <p:cNvGrpSpPr/>
          <p:nvPr/>
        </p:nvGrpSpPr>
        <p:grpSpPr>
          <a:xfrm>
            <a:off x="1348918" y="1778662"/>
            <a:ext cx="1103843" cy="1103843"/>
            <a:chOff x="1132552" y="1778662"/>
            <a:chExt cx="1103843" cy="1103843"/>
          </a:xfrm>
        </p:grpSpPr>
        <p:grpSp>
          <p:nvGrpSpPr>
            <p:cNvPr id="33" name="Agrupar 32">
              <a:extLst>
                <a:ext uri="{FF2B5EF4-FFF2-40B4-BE49-F238E27FC236}">
                  <a16:creationId xmlns:a16="http://schemas.microsoft.com/office/drawing/2014/main" id="{82A52D86-28FE-BBDD-0B45-043BDB330F63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40" name="Google Shape;1224;p66">
                <a:extLst>
                  <a:ext uri="{FF2B5EF4-FFF2-40B4-BE49-F238E27FC236}">
                    <a16:creationId xmlns:a16="http://schemas.microsoft.com/office/drawing/2014/main" id="{2B3516CD-71F2-6296-06ED-941D024D4F42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1" name="Google Shape;1224;p66">
                <a:extLst>
                  <a:ext uri="{FF2B5EF4-FFF2-40B4-BE49-F238E27FC236}">
                    <a16:creationId xmlns:a16="http://schemas.microsoft.com/office/drawing/2014/main" id="{22635711-556B-E98B-D6FE-89A2CE0E9BF7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73" name="Gráfico 72" descr="Círculos com setas com preenchimento sólido">
              <a:extLst>
                <a:ext uri="{FF2B5EF4-FFF2-40B4-BE49-F238E27FC236}">
                  <a16:creationId xmlns:a16="http://schemas.microsoft.com/office/drawing/2014/main" id="{FA5FDDBB-1149-01BF-FB79-AE942FF3316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1227273" y="1864058"/>
              <a:ext cx="914400" cy="914400"/>
            </a:xfrm>
            <a:prstGeom prst="rect">
              <a:avLst/>
            </a:prstGeom>
          </p:spPr>
        </p:pic>
      </p:grpSp>
      <p:sp>
        <p:nvSpPr>
          <p:cNvPr id="75" name="Google Shape;1217;p66">
            <a:extLst>
              <a:ext uri="{FF2B5EF4-FFF2-40B4-BE49-F238E27FC236}">
                <a16:creationId xmlns:a16="http://schemas.microsoft.com/office/drawing/2014/main" id="{2B772654-70CC-B217-810F-57FC910D2ABA}"/>
              </a:ext>
            </a:extLst>
          </p:cNvPr>
          <p:cNvSpPr txBox="1"/>
          <p:nvPr/>
        </p:nvSpPr>
        <p:spPr>
          <a:xfrm>
            <a:off x="3422607" y="2967632"/>
            <a:ext cx="2654627" cy="10078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Atividades Profissionais Científicas e Técnicas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Ex.: Equipamentos de controle de acesso para empresas.</a:t>
            </a:r>
            <a:endParaRPr lang="pt-BR" sz="14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76" name="Agrupar 75">
            <a:extLst>
              <a:ext uri="{FF2B5EF4-FFF2-40B4-BE49-F238E27FC236}">
                <a16:creationId xmlns:a16="http://schemas.microsoft.com/office/drawing/2014/main" id="{9CFF0BC0-476F-C826-6F87-61DE252BAFD5}"/>
              </a:ext>
            </a:extLst>
          </p:cNvPr>
          <p:cNvGrpSpPr/>
          <p:nvPr/>
        </p:nvGrpSpPr>
        <p:grpSpPr>
          <a:xfrm>
            <a:off x="4198000" y="1778662"/>
            <a:ext cx="1103843" cy="1103843"/>
            <a:chOff x="1132552" y="1778662"/>
            <a:chExt cx="1103843" cy="1103843"/>
          </a:xfrm>
        </p:grpSpPr>
        <p:grpSp>
          <p:nvGrpSpPr>
            <p:cNvPr id="77" name="Agrupar 76">
              <a:extLst>
                <a:ext uri="{FF2B5EF4-FFF2-40B4-BE49-F238E27FC236}">
                  <a16:creationId xmlns:a16="http://schemas.microsoft.com/office/drawing/2014/main" id="{DE69B0D1-6F2E-B8DC-15E4-3BEEAFBD6B17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79" name="Google Shape;1224;p66">
                <a:extLst>
                  <a:ext uri="{FF2B5EF4-FFF2-40B4-BE49-F238E27FC236}">
                    <a16:creationId xmlns:a16="http://schemas.microsoft.com/office/drawing/2014/main" id="{58C637B9-CBB4-3705-8340-2EEB4B133820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0" name="Google Shape;1224;p66">
                <a:extLst>
                  <a:ext uri="{FF2B5EF4-FFF2-40B4-BE49-F238E27FC236}">
                    <a16:creationId xmlns:a16="http://schemas.microsoft.com/office/drawing/2014/main" id="{3A4CA2CF-1725-7EDA-307E-5970888209C7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78" name="Gráfico 77" descr="Átomo com preenchimento sólido">
              <a:extLst>
                <a:ext uri="{FF2B5EF4-FFF2-40B4-BE49-F238E27FC236}">
                  <a16:creationId xmlns:a16="http://schemas.microsoft.com/office/drawing/2014/main" id="{0059B77D-55DF-6C75-7C4A-F293D02FC78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227273" y="1864058"/>
              <a:ext cx="914400" cy="914400"/>
            </a:xfrm>
            <a:prstGeom prst="rect">
              <a:avLst/>
            </a:prstGeom>
          </p:spPr>
        </p:pic>
      </p:grpSp>
      <p:sp>
        <p:nvSpPr>
          <p:cNvPr id="81" name="Google Shape;1217;p66">
            <a:extLst>
              <a:ext uri="{FF2B5EF4-FFF2-40B4-BE49-F238E27FC236}">
                <a16:creationId xmlns:a16="http://schemas.microsoft.com/office/drawing/2014/main" id="{8818D89D-87EE-F7B0-A182-6F424BA99754}"/>
              </a:ext>
            </a:extLst>
          </p:cNvPr>
          <p:cNvSpPr txBox="1"/>
          <p:nvPr/>
        </p:nvSpPr>
        <p:spPr>
          <a:xfrm>
            <a:off x="6493314" y="2967632"/>
            <a:ext cx="2220511" cy="5151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Construção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Ex.: Instalação e manutenção elétrica.</a:t>
            </a:r>
            <a:endParaRPr lang="pt-BR" sz="14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82" name="Agrupar 81">
            <a:extLst>
              <a:ext uri="{FF2B5EF4-FFF2-40B4-BE49-F238E27FC236}">
                <a16:creationId xmlns:a16="http://schemas.microsoft.com/office/drawing/2014/main" id="{21F06DE0-5C24-ACCE-8656-450035C25DBD}"/>
              </a:ext>
            </a:extLst>
          </p:cNvPr>
          <p:cNvGrpSpPr/>
          <p:nvPr/>
        </p:nvGrpSpPr>
        <p:grpSpPr>
          <a:xfrm>
            <a:off x="7047082" y="1778662"/>
            <a:ext cx="1103843" cy="1103843"/>
            <a:chOff x="1132552" y="1778662"/>
            <a:chExt cx="1103843" cy="1103843"/>
          </a:xfrm>
        </p:grpSpPr>
        <p:grpSp>
          <p:nvGrpSpPr>
            <p:cNvPr id="83" name="Agrupar 82">
              <a:extLst>
                <a:ext uri="{FF2B5EF4-FFF2-40B4-BE49-F238E27FC236}">
                  <a16:creationId xmlns:a16="http://schemas.microsoft.com/office/drawing/2014/main" id="{C9979E31-E545-9F32-73A0-12B73ACFDD41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85" name="Google Shape;1224;p66">
                <a:extLst>
                  <a:ext uri="{FF2B5EF4-FFF2-40B4-BE49-F238E27FC236}">
                    <a16:creationId xmlns:a16="http://schemas.microsoft.com/office/drawing/2014/main" id="{6B8C633D-CBB2-5D03-A528-35D5E1BA912E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6" name="Google Shape;1224;p66">
                <a:extLst>
                  <a:ext uri="{FF2B5EF4-FFF2-40B4-BE49-F238E27FC236}">
                    <a16:creationId xmlns:a16="http://schemas.microsoft.com/office/drawing/2014/main" id="{B5926C47-C662-6D83-710E-0BC4789BB159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84" name="Gráfico 83" descr="Trabalhador de construção com preenchimento sólido">
              <a:extLst>
                <a:ext uri="{FF2B5EF4-FFF2-40B4-BE49-F238E27FC236}">
                  <a16:creationId xmlns:a16="http://schemas.microsoft.com/office/drawing/2014/main" id="{23A3DB75-650D-6993-1530-F066E44A434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227273" y="1864058"/>
              <a:ext cx="914400" cy="914400"/>
            </a:xfrm>
            <a:prstGeom prst="rect">
              <a:avLst/>
            </a:prstGeom>
          </p:spPr>
        </p:pic>
      </p:grpSp>
      <p:sp>
        <p:nvSpPr>
          <p:cNvPr id="93" name="Google Shape;1217;p66">
            <a:extLst>
              <a:ext uri="{FF2B5EF4-FFF2-40B4-BE49-F238E27FC236}">
                <a16:creationId xmlns:a16="http://schemas.microsoft.com/office/drawing/2014/main" id="{D5AEB204-C343-5D10-1C35-AA2678245A75}"/>
              </a:ext>
            </a:extLst>
          </p:cNvPr>
          <p:cNvSpPr txBox="1"/>
          <p:nvPr/>
        </p:nvSpPr>
        <p:spPr>
          <a:xfrm>
            <a:off x="9230481" y="2967632"/>
            <a:ext cx="2442180" cy="5151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Transporte, Armazenagem e Correios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Ex.: Empresa de Transporte.</a:t>
            </a:r>
            <a:endParaRPr lang="pt-BR" sz="14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94" name="Agrupar 93">
            <a:extLst>
              <a:ext uri="{FF2B5EF4-FFF2-40B4-BE49-F238E27FC236}">
                <a16:creationId xmlns:a16="http://schemas.microsoft.com/office/drawing/2014/main" id="{6C89B405-71CF-62F8-AEBB-7284F0A47357}"/>
              </a:ext>
            </a:extLst>
          </p:cNvPr>
          <p:cNvGrpSpPr/>
          <p:nvPr/>
        </p:nvGrpSpPr>
        <p:grpSpPr>
          <a:xfrm>
            <a:off x="9896164" y="1778662"/>
            <a:ext cx="1103843" cy="1103843"/>
            <a:chOff x="1132552" y="1778662"/>
            <a:chExt cx="1103843" cy="1103843"/>
          </a:xfrm>
        </p:grpSpPr>
        <p:grpSp>
          <p:nvGrpSpPr>
            <p:cNvPr id="95" name="Agrupar 94">
              <a:extLst>
                <a:ext uri="{FF2B5EF4-FFF2-40B4-BE49-F238E27FC236}">
                  <a16:creationId xmlns:a16="http://schemas.microsoft.com/office/drawing/2014/main" id="{776E0A15-A33D-E245-FA07-6BB8C44A2EAF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97" name="Google Shape;1224;p66">
                <a:extLst>
                  <a:ext uri="{FF2B5EF4-FFF2-40B4-BE49-F238E27FC236}">
                    <a16:creationId xmlns:a16="http://schemas.microsoft.com/office/drawing/2014/main" id="{3A8E9022-4E06-8792-7F1D-D070EF036D11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8" name="Google Shape;1224;p66">
                <a:extLst>
                  <a:ext uri="{FF2B5EF4-FFF2-40B4-BE49-F238E27FC236}">
                    <a16:creationId xmlns:a16="http://schemas.microsoft.com/office/drawing/2014/main" id="{1B8D8841-2EE0-34E3-ADE9-A22F09700DE6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96" name="Gráfico 95" descr="Caminhão com preenchimento sólido">
              <a:extLst>
                <a:ext uri="{FF2B5EF4-FFF2-40B4-BE49-F238E27FC236}">
                  <a16:creationId xmlns:a16="http://schemas.microsoft.com/office/drawing/2014/main" id="{BDE1CEC4-CC1F-4EEC-F529-4038FCAA0A3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297080" y="1939388"/>
              <a:ext cx="782390" cy="782390"/>
            </a:xfrm>
            <a:prstGeom prst="rect">
              <a:avLst/>
            </a:prstGeom>
          </p:spPr>
        </p:pic>
      </p:grpSp>
      <p:sp>
        <p:nvSpPr>
          <p:cNvPr id="101" name="Google Shape;1217;p66">
            <a:extLst>
              <a:ext uri="{FF2B5EF4-FFF2-40B4-BE49-F238E27FC236}">
                <a16:creationId xmlns:a16="http://schemas.microsoft.com/office/drawing/2014/main" id="{7EB4BDDE-6305-B8DD-F00B-14E597F4C2BA}"/>
              </a:ext>
            </a:extLst>
          </p:cNvPr>
          <p:cNvSpPr txBox="1"/>
          <p:nvPr/>
        </p:nvSpPr>
        <p:spPr>
          <a:xfrm>
            <a:off x="9018039" y="5314305"/>
            <a:ext cx="2762998" cy="5151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Informação e Comunicação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Ex.: Telecom e desenvolvimento de softwares.</a:t>
            </a:r>
            <a:endParaRPr lang="pt-BR" sz="14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102" name="Agrupar 101">
            <a:extLst>
              <a:ext uri="{FF2B5EF4-FFF2-40B4-BE49-F238E27FC236}">
                <a16:creationId xmlns:a16="http://schemas.microsoft.com/office/drawing/2014/main" id="{1EDFA45B-3E36-439B-C01C-5528F03DCA42}"/>
              </a:ext>
            </a:extLst>
          </p:cNvPr>
          <p:cNvGrpSpPr/>
          <p:nvPr/>
        </p:nvGrpSpPr>
        <p:grpSpPr>
          <a:xfrm>
            <a:off x="9886152" y="4125335"/>
            <a:ext cx="1103843" cy="1103843"/>
            <a:chOff x="1132552" y="1778662"/>
            <a:chExt cx="1103843" cy="1103843"/>
          </a:xfrm>
        </p:grpSpPr>
        <p:grpSp>
          <p:nvGrpSpPr>
            <p:cNvPr id="121" name="Agrupar 120">
              <a:extLst>
                <a:ext uri="{FF2B5EF4-FFF2-40B4-BE49-F238E27FC236}">
                  <a16:creationId xmlns:a16="http://schemas.microsoft.com/office/drawing/2014/main" id="{43348582-DDBB-EEA8-E80B-6695604BBCD2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123" name="Google Shape;1224;p66">
                <a:extLst>
                  <a:ext uri="{FF2B5EF4-FFF2-40B4-BE49-F238E27FC236}">
                    <a16:creationId xmlns:a16="http://schemas.microsoft.com/office/drawing/2014/main" id="{040A1A0D-8356-8F3E-BA61-8E0CBDC2C99E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4" name="Google Shape;1224;p66">
                <a:extLst>
                  <a:ext uri="{FF2B5EF4-FFF2-40B4-BE49-F238E27FC236}">
                    <a16:creationId xmlns:a16="http://schemas.microsoft.com/office/drawing/2014/main" id="{7E575198-CEBD-BCDC-7076-FBE83581DC09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122" name="Gráfico 121" descr="Viva-voz com preenchimento sólido">
              <a:extLst>
                <a:ext uri="{FF2B5EF4-FFF2-40B4-BE49-F238E27FC236}">
                  <a16:creationId xmlns:a16="http://schemas.microsoft.com/office/drawing/2014/main" id="{F449F8FB-7541-8242-0F16-6108BC4ECA7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/>
          </p:blipFill>
          <p:spPr>
            <a:xfrm>
              <a:off x="1227273" y="1864058"/>
              <a:ext cx="914400" cy="914400"/>
            </a:xfrm>
            <a:prstGeom prst="rect">
              <a:avLst/>
            </a:prstGeom>
          </p:spPr>
        </p:pic>
      </p:grpSp>
      <p:sp>
        <p:nvSpPr>
          <p:cNvPr id="103" name="Google Shape;1217;p66">
            <a:extLst>
              <a:ext uri="{FF2B5EF4-FFF2-40B4-BE49-F238E27FC236}">
                <a16:creationId xmlns:a16="http://schemas.microsoft.com/office/drawing/2014/main" id="{BB98FE93-CD15-C9F0-6EC4-EB4D87FABB64}"/>
              </a:ext>
            </a:extLst>
          </p:cNvPr>
          <p:cNvSpPr txBox="1"/>
          <p:nvPr/>
        </p:nvSpPr>
        <p:spPr>
          <a:xfrm>
            <a:off x="509328" y="5314305"/>
            <a:ext cx="2762998" cy="10078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Indústria da Transformação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Ex.: Fabricação de instrumentos não eletrônicos e de informática para uso médico.</a:t>
            </a:r>
            <a:endParaRPr lang="pt-BR" sz="14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104" name="Agrupar 103">
            <a:extLst>
              <a:ext uri="{FF2B5EF4-FFF2-40B4-BE49-F238E27FC236}">
                <a16:creationId xmlns:a16="http://schemas.microsoft.com/office/drawing/2014/main" id="{AA909ADE-5779-5511-BCEA-AF5A9FBF9E4E}"/>
              </a:ext>
            </a:extLst>
          </p:cNvPr>
          <p:cNvGrpSpPr/>
          <p:nvPr/>
        </p:nvGrpSpPr>
        <p:grpSpPr>
          <a:xfrm>
            <a:off x="1338906" y="4125335"/>
            <a:ext cx="1103843" cy="1103843"/>
            <a:chOff x="1132552" y="1778662"/>
            <a:chExt cx="1103843" cy="1103843"/>
          </a:xfrm>
        </p:grpSpPr>
        <p:grpSp>
          <p:nvGrpSpPr>
            <p:cNvPr id="117" name="Agrupar 116">
              <a:extLst>
                <a:ext uri="{FF2B5EF4-FFF2-40B4-BE49-F238E27FC236}">
                  <a16:creationId xmlns:a16="http://schemas.microsoft.com/office/drawing/2014/main" id="{9FD2CDB5-A490-51EC-A807-50160E38017B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119" name="Google Shape;1224;p66">
                <a:extLst>
                  <a:ext uri="{FF2B5EF4-FFF2-40B4-BE49-F238E27FC236}">
                    <a16:creationId xmlns:a16="http://schemas.microsoft.com/office/drawing/2014/main" id="{CF9EE8F7-3CB2-83C4-2CF9-639912BF5C8A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0" name="Google Shape;1224;p66">
                <a:extLst>
                  <a:ext uri="{FF2B5EF4-FFF2-40B4-BE49-F238E27FC236}">
                    <a16:creationId xmlns:a16="http://schemas.microsoft.com/office/drawing/2014/main" id="{2C12578D-81AA-E829-58C6-3772D02EC44F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118" name="Gráfico 117" descr="Fábrica com preenchimento sólido">
              <a:extLst>
                <a:ext uri="{FF2B5EF4-FFF2-40B4-BE49-F238E27FC236}">
                  <a16:creationId xmlns:a16="http://schemas.microsoft.com/office/drawing/2014/main" id="{6578729D-51BD-4CBC-9729-E4DF61A1FAE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/>
          </p:blipFill>
          <p:spPr>
            <a:xfrm>
              <a:off x="1277547" y="1914332"/>
              <a:ext cx="813851" cy="813851"/>
            </a:xfrm>
            <a:prstGeom prst="rect">
              <a:avLst/>
            </a:prstGeom>
          </p:spPr>
        </p:pic>
      </p:grpSp>
      <p:sp>
        <p:nvSpPr>
          <p:cNvPr id="105" name="Google Shape;1217;p66">
            <a:extLst>
              <a:ext uri="{FF2B5EF4-FFF2-40B4-BE49-F238E27FC236}">
                <a16:creationId xmlns:a16="http://schemas.microsoft.com/office/drawing/2014/main" id="{3A089502-978D-B5E9-F571-3BC11FF8B911}"/>
              </a:ext>
            </a:extLst>
          </p:cNvPr>
          <p:cNvSpPr txBox="1"/>
          <p:nvPr/>
        </p:nvSpPr>
        <p:spPr>
          <a:xfrm>
            <a:off x="3456769" y="5314304"/>
            <a:ext cx="2566280" cy="10078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Comércio;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Reparação de Veículos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Ex.: Monitoramento, rastreamento e gerenciamento de frotas.</a:t>
            </a:r>
            <a:endParaRPr lang="pt-BR" sz="14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106" name="Agrupar 105">
            <a:extLst>
              <a:ext uri="{FF2B5EF4-FFF2-40B4-BE49-F238E27FC236}">
                <a16:creationId xmlns:a16="http://schemas.microsoft.com/office/drawing/2014/main" id="{6276D546-E5BA-9B14-4433-A5DC93143E30}"/>
              </a:ext>
            </a:extLst>
          </p:cNvPr>
          <p:cNvGrpSpPr/>
          <p:nvPr/>
        </p:nvGrpSpPr>
        <p:grpSpPr>
          <a:xfrm>
            <a:off x="4187988" y="4125335"/>
            <a:ext cx="1103843" cy="1103843"/>
            <a:chOff x="1132552" y="1778662"/>
            <a:chExt cx="1103843" cy="1103843"/>
          </a:xfrm>
        </p:grpSpPr>
        <p:grpSp>
          <p:nvGrpSpPr>
            <p:cNvPr id="113" name="Agrupar 112">
              <a:extLst>
                <a:ext uri="{FF2B5EF4-FFF2-40B4-BE49-F238E27FC236}">
                  <a16:creationId xmlns:a16="http://schemas.microsoft.com/office/drawing/2014/main" id="{747B8F44-BD3E-38A6-2906-A067EC17C981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115" name="Google Shape;1224;p66">
                <a:extLst>
                  <a:ext uri="{FF2B5EF4-FFF2-40B4-BE49-F238E27FC236}">
                    <a16:creationId xmlns:a16="http://schemas.microsoft.com/office/drawing/2014/main" id="{EE8A96CA-6A36-6B38-4375-41148E221835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6" name="Google Shape;1224;p66">
                <a:extLst>
                  <a:ext uri="{FF2B5EF4-FFF2-40B4-BE49-F238E27FC236}">
                    <a16:creationId xmlns:a16="http://schemas.microsoft.com/office/drawing/2014/main" id="{0EB02A71-FC42-2FD9-6EA2-74C77ECA7D5B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114" name="Gráfico 113" descr="Conversível com preenchimento sólido">
              <a:extLst>
                <a:ext uri="{FF2B5EF4-FFF2-40B4-BE49-F238E27FC236}">
                  <a16:creationId xmlns:a16="http://schemas.microsoft.com/office/drawing/2014/main" id="{A420EFD1-44D7-A0C9-A480-6B8C37CEC0F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/>
            <a:stretch/>
          </p:blipFill>
          <p:spPr>
            <a:xfrm>
              <a:off x="1295365" y="1950755"/>
              <a:ext cx="750079" cy="750079"/>
            </a:xfrm>
            <a:prstGeom prst="rect">
              <a:avLst/>
            </a:prstGeom>
          </p:spPr>
        </p:pic>
      </p:grpSp>
      <p:sp>
        <p:nvSpPr>
          <p:cNvPr id="107" name="Google Shape;1217;p66">
            <a:extLst>
              <a:ext uri="{FF2B5EF4-FFF2-40B4-BE49-F238E27FC236}">
                <a16:creationId xmlns:a16="http://schemas.microsoft.com/office/drawing/2014/main" id="{1D7EA926-4643-6BD1-48EC-1E30A30C6B65}"/>
              </a:ext>
            </a:extLst>
          </p:cNvPr>
          <p:cNvSpPr txBox="1"/>
          <p:nvPr/>
        </p:nvSpPr>
        <p:spPr>
          <a:xfrm>
            <a:off x="6371387" y="5314304"/>
            <a:ext cx="2442180" cy="11038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Atividades Administrativas e Serviços Complementares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Ex.: Fornecimento e gestão de recursos humanos para terceiros.</a:t>
            </a:r>
            <a:endParaRPr lang="pt-BR" sz="14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108" name="Agrupar 107">
            <a:extLst>
              <a:ext uri="{FF2B5EF4-FFF2-40B4-BE49-F238E27FC236}">
                <a16:creationId xmlns:a16="http://schemas.microsoft.com/office/drawing/2014/main" id="{F6BD31BB-E6C9-500A-AB8A-63FACC20D59C}"/>
              </a:ext>
            </a:extLst>
          </p:cNvPr>
          <p:cNvGrpSpPr/>
          <p:nvPr/>
        </p:nvGrpSpPr>
        <p:grpSpPr>
          <a:xfrm>
            <a:off x="7037070" y="4125335"/>
            <a:ext cx="1103843" cy="1103843"/>
            <a:chOff x="1132552" y="1778662"/>
            <a:chExt cx="1103843" cy="1103843"/>
          </a:xfrm>
        </p:grpSpPr>
        <p:grpSp>
          <p:nvGrpSpPr>
            <p:cNvPr id="109" name="Agrupar 108">
              <a:extLst>
                <a:ext uri="{FF2B5EF4-FFF2-40B4-BE49-F238E27FC236}">
                  <a16:creationId xmlns:a16="http://schemas.microsoft.com/office/drawing/2014/main" id="{F8132CB3-FC78-33B5-3267-D300632888D4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111" name="Google Shape;1224;p66">
                <a:extLst>
                  <a:ext uri="{FF2B5EF4-FFF2-40B4-BE49-F238E27FC236}">
                    <a16:creationId xmlns:a16="http://schemas.microsoft.com/office/drawing/2014/main" id="{3F147B4D-19B8-032A-FC9A-577F7A0D5BFA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" name="Google Shape;1224;p66">
                <a:extLst>
                  <a:ext uri="{FF2B5EF4-FFF2-40B4-BE49-F238E27FC236}">
                    <a16:creationId xmlns:a16="http://schemas.microsoft.com/office/drawing/2014/main" id="{4CEDADF3-3475-F028-197D-E5F34DE2ACDB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110" name="Gráfico 109" descr="Hierarquia com preenchimento sólido">
              <a:extLst>
                <a:ext uri="{FF2B5EF4-FFF2-40B4-BE49-F238E27FC236}">
                  <a16:creationId xmlns:a16="http://schemas.microsoft.com/office/drawing/2014/main" id="{3DE18D0D-7D90-720A-18B5-31F96CAD231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/>
          </p:blipFill>
          <p:spPr>
            <a:xfrm>
              <a:off x="1270621" y="1849447"/>
              <a:ext cx="827703" cy="82770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65467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3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5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1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35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5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6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5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85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5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1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5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35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5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60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5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85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5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100"/>
                            </p:stCondLst>
                            <p:childTnLst>
                              <p:par>
                                <p:cTn id="6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5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35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5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0" grpId="0"/>
      <p:bldP spid="23" grpId="0"/>
      <p:bldP spid="75" grpId="0"/>
      <p:bldP spid="81" grpId="0"/>
      <p:bldP spid="93" grpId="0"/>
      <p:bldP spid="101" grpId="0"/>
      <p:bldP spid="103" grpId="0"/>
      <p:bldP spid="105" grpId="0"/>
      <p:bldP spid="107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F33768-4E5D-6FFE-8DB9-CC9BEF2129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tângulo: Cantos Arredondados 11">
            <a:extLst>
              <a:ext uri="{FF2B5EF4-FFF2-40B4-BE49-F238E27FC236}">
                <a16:creationId xmlns:a16="http://schemas.microsoft.com/office/drawing/2014/main" id="{655AC82F-1A55-6082-9ED0-0FAE546DA746}"/>
              </a:ext>
            </a:extLst>
          </p:cNvPr>
          <p:cNvSpPr/>
          <p:nvPr/>
        </p:nvSpPr>
        <p:spPr>
          <a:xfrm>
            <a:off x="206491" y="868826"/>
            <a:ext cx="11779018" cy="5799259"/>
          </a:xfrm>
          <a:prstGeom prst="roundRect">
            <a:avLst>
              <a:gd name="adj" fmla="val 331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endParaRPr lang="pt-BR" sz="3200" noProof="0" dirty="0">
              <a:solidFill>
                <a:schemeClr val="tx1"/>
              </a:solidFill>
              <a:latin typeface="AMX Black" pitchFamily="2" charset="0"/>
            </a:endParaRPr>
          </a:p>
        </p:txBody>
      </p:sp>
      <p:sp>
        <p:nvSpPr>
          <p:cNvPr id="20" name="Retângulo: Cantos Arredondados 11">
            <a:extLst>
              <a:ext uri="{FF2B5EF4-FFF2-40B4-BE49-F238E27FC236}">
                <a16:creationId xmlns:a16="http://schemas.microsoft.com/office/drawing/2014/main" id="{E241E5E2-E3E7-6D08-A998-1D10ABBF7DC0}"/>
              </a:ext>
            </a:extLst>
          </p:cNvPr>
          <p:cNvSpPr/>
          <p:nvPr/>
        </p:nvSpPr>
        <p:spPr>
          <a:xfrm>
            <a:off x="206492" y="868827"/>
            <a:ext cx="11197232" cy="909835"/>
          </a:xfrm>
          <a:prstGeom prst="roundRect">
            <a:avLst>
              <a:gd name="adj" fmla="val 14815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noProof="0" dirty="0">
                <a:solidFill>
                  <a:srgbClr val="C00000"/>
                </a:solidFill>
                <a:latin typeface="AMX Black" pitchFamily="2" charset="0"/>
              </a:rPr>
              <a:t>1. Mapeando Mercado:</a:t>
            </a:r>
            <a:endParaRPr lang="pt-BR" sz="2800" noProof="0" dirty="0">
              <a:solidFill>
                <a:schemeClr val="tx1"/>
              </a:solidFill>
              <a:latin typeface="AMX Black" pitchFamily="2" charset="0"/>
            </a:endParaRPr>
          </a:p>
        </p:txBody>
      </p:sp>
      <p:sp>
        <p:nvSpPr>
          <p:cNvPr id="8" name="Google Shape;1343;p72">
            <a:extLst>
              <a:ext uri="{FF2B5EF4-FFF2-40B4-BE49-F238E27FC236}">
                <a16:creationId xmlns:a16="http://schemas.microsoft.com/office/drawing/2014/main" id="{EF3E8B1F-37AA-18C9-9A37-F668C8C48DE5}"/>
              </a:ext>
            </a:extLst>
          </p:cNvPr>
          <p:cNvSpPr txBox="1"/>
          <p:nvPr/>
        </p:nvSpPr>
        <p:spPr>
          <a:xfrm>
            <a:off x="662712" y="1643936"/>
            <a:ext cx="9944328" cy="10925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600"/>
              </a:spcAft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Agora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você deve listar os segmentos da sua carteira </a:t>
            </a: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onde enxerga oportunidade de oferecer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M2M</a:t>
            </a: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. Caso não veja oportunidades, você pode escolher 5 mercados que já atuam no segmento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M2M</a:t>
            </a: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 para prospectar!</a:t>
            </a:r>
          </a:p>
        </p:txBody>
      </p:sp>
      <p:graphicFrame>
        <p:nvGraphicFramePr>
          <p:cNvPr id="10" name="Table 8">
            <a:extLst>
              <a:ext uri="{FF2B5EF4-FFF2-40B4-BE49-F238E27FC236}">
                <a16:creationId xmlns:a16="http://schemas.microsoft.com/office/drawing/2014/main" id="{F3162C66-1494-F954-6C36-35B294494B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4990514"/>
              </p:ext>
            </p:extLst>
          </p:nvPr>
        </p:nvGraphicFramePr>
        <p:xfrm>
          <a:off x="3349227" y="2825104"/>
          <a:ext cx="5493545" cy="25083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21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314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47286">
                <a:tc>
                  <a:txBody>
                    <a:bodyPr/>
                    <a:lstStyle/>
                    <a:p>
                      <a:pPr algn="ctr"/>
                      <a:r>
                        <a:rPr lang="pt-BR" sz="2000" noProof="0" dirty="0">
                          <a:latin typeface="AMX" pitchFamily="2" charset="77"/>
                        </a:rPr>
                        <a:t>#</a:t>
                      </a: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Segmento</a:t>
                      </a:r>
                      <a:endParaRPr kumimoji="0" lang="pt-BR" sz="1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2219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2219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287669"/>
                  </a:ext>
                </a:extLst>
              </a:tr>
              <a:tr h="392219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6615128"/>
                  </a:ext>
                </a:extLst>
              </a:tr>
              <a:tr h="392219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536207"/>
                  </a:ext>
                </a:extLst>
              </a:tr>
              <a:tr h="392219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53353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0378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0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DF8F1B-B729-97FD-1950-FC8279558D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53A4477-1A41-907F-8B8F-9643EEFC9BD7}"/>
              </a:ext>
            </a:extLst>
          </p:cNvPr>
          <p:cNvGrpSpPr/>
          <p:nvPr/>
        </p:nvGrpSpPr>
        <p:grpSpPr>
          <a:xfrm>
            <a:off x="677358" y="3024167"/>
            <a:ext cx="3273584" cy="2185219"/>
            <a:chOff x="677358" y="2128278"/>
            <a:chExt cx="3273584" cy="2185219"/>
          </a:xfrm>
        </p:grpSpPr>
        <p:sp>
          <p:nvSpPr>
            <p:cNvPr id="3" name="Retângulo: Cantos Arredondados 7">
              <a:extLst>
                <a:ext uri="{FF2B5EF4-FFF2-40B4-BE49-F238E27FC236}">
                  <a16:creationId xmlns:a16="http://schemas.microsoft.com/office/drawing/2014/main" id="{C21D5F15-BE75-7E53-1C56-15A8F44030B6}"/>
                </a:ext>
              </a:extLst>
            </p:cNvPr>
            <p:cNvSpPr/>
            <p:nvPr/>
          </p:nvSpPr>
          <p:spPr>
            <a:xfrm>
              <a:off x="784271" y="2128278"/>
              <a:ext cx="3059759" cy="2185219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Mapear o mercado.</a:t>
              </a:r>
            </a:p>
          </p:txBody>
        </p:sp>
        <p:sp>
          <p:nvSpPr>
            <p:cNvPr id="4" name="Retângulo: Cantos Arredondados 11">
              <a:extLst>
                <a:ext uri="{FF2B5EF4-FFF2-40B4-BE49-F238E27FC236}">
                  <a16:creationId xmlns:a16="http://schemas.microsoft.com/office/drawing/2014/main" id="{4F1CC8BC-D354-949B-CD24-89A404850137}"/>
                </a:ext>
              </a:extLst>
            </p:cNvPr>
            <p:cNvSpPr/>
            <p:nvPr/>
          </p:nvSpPr>
          <p:spPr>
            <a:xfrm>
              <a:off x="6773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1</a:t>
              </a:r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B2555BFC-28B6-D486-A510-2D5ABC287430}"/>
              </a:ext>
            </a:extLst>
          </p:cNvPr>
          <p:cNvGrpSpPr/>
          <p:nvPr/>
        </p:nvGrpSpPr>
        <p:grpSpPr>
          <a:xfrm>
            <a:off x="2021698" y="4635798"/>
            <a:ext cx="584904" cy="410413"/>
            <a:chOff x="3575122" y="1606190"/>
            <a:chExt cx="781121" cy="633431"/>
          </a:xfrm>
        </p:grpSpPr>
        <p:sp>
          <p:nvSpPr>
            <p:cNvPr id="44" name="Retângulo: Cantos Arredondados 43">
              <a:extLst>
                <a:ext uri="{FF2B5EF4-FFF2-40B4-BE49-F238E27FC236}">
                  <a16:creationId xmlns:a16="http://schemas.microsoft.com/office/drawing/2014/main" id="{D348085E-9D30-5FC5-F93C-174CDF7BDEA7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45" name="Gráfico 44">
              <a:extLst>
                <a:ext uri="{FF2B5EF4-FFF2-40B4-BE49-F238E27FC236}">
                  <a16:creationId xmlns:a16="http://schemas.microsoft.com/office/drawing/2014/main" id="{0E386A60-4D7B-0FF0-4889-D791C38F944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E67F82B-0001-416F-CB1A-C1649CC57D56}"/>
              </a:ext>
            </a:extLst>
          </p:cNvPr>
          <p:cNvGrpSpPr/>
          <p:nvPr/>
        </p:nvGrpSpPr>
        <p:grpSpPr>
          <a:xfrm>
            <a:off x="4459208" y="3024167"/>
            <a:ext cx="3273584" cy="2185218"/>
            <a:chOff x="4459208" y="2128278"/>
            <a:chExt cx="3273584" cy="2185218"/>
          </a:xfrm>
        </p:grpSpPr>
        <p:sp>
          <p:nvSpPr>
            <p:cNvPr id="5" name="Retângulo: Cantos Arredondados 7">
              <a:extLst>
                <a:ext uri="{FF2B5EF4-FFF2-40B4-BE49-F238E27FC236}">
                  <a16:creationId xmlns:a16="http://schemas.microsoft.com/office/drawing/2014/main" id="{6C6BE106-9198-E331-7DA0-27F59AC2170B}"/>
                </a:ext>
              </a:extLst>
            </p:cNvPr>
            <p:cNvSpPr/>
            <p:nvPr/>
          </p:nvSpPr>
          <p:spPr>
            <a:xfrm>
              <a:off x="456612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Mapear os leads de</a:t>
              </a:r>
            </a:p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cada mercado.</a:t>
              </a:r>
            </a:p>
          </p:txBody>
        </p:sp>
        <p:sp>
          <p:nvSpPr>
            <p:cNvPr id="6" name="Retângulo: Cantos Arredondados 11">
              <a:extLst>
                <a:ext uri="{FF2B5EF4-FFF2-40B4-BE49-F238E27FC236}">
                  <a16:creationId xmlns:a16="http://schemas.microsoft.com/office/drawing/2014/main" id="{60570138-984B-6DA0-AA61-E56E19BB92B3}"/>
                </a:ext>
              </a:extLst>
            </p:cNvPr>
            <p:cNvSpPr/>
            <p:nvPr/>
          </p:nvSpPr>
          <p:spPr>
            <a:xfrm>
              <a:off x="445920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2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D133FE6-7B29-B535-98E4-C87C591CFF3E}"/>
              </a:ext>
            </a:extLst>
          </p:cNvPr>
          <p:cNvGrpSpPr/>
          <p:nvPr/>
        </p:nvGrpSpPr>
        <p:grpSpPr>
          <a:xfrm>
            <a:off x="8241058" y="3024167"/>
            <a:ext cx="3273584" cy="2185218"/>
            <a:chOff x="8241058" y="2128278"/>
            <a:chExt cx="3273584" cy="2185218"/>
          </a:xfrm>
        </p:grpSpPr>
        <p:sp>
          <p:nvSpPr>
            <p:cNvPr id="7" name="Retângulo: Cantos Arredondados 7">
              <a:extLst>
                <a:ext uri="{FF2B5EF4-FFF2-40B4-BE49-F238E27FC236}">
                  <a16:creationId xmlns:a16="http://schemas.microsoft.com/office/drawing/2014/main" id="{85C6EB35-4D8E-8EF3-7CC1-EFC3D06C8039}"/>
                </a:ext>
              </a:extLst>
            </p:cNvPr>
            <p:cNvSpPr/>
            <p:nvPr/>
          </p:nvSpPr>
          <p:spPr>
            <a:xfrm>
              <a:off x="834797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Estruturar um plano</a:t>
              </a:r>
            </a:p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de ação.</a:t>
              </a:r>
            </a:p>
          </p:txBody>
        </p:sp>
        <p:sp>
          <p:nvSpPr>
            <p:cNvPr id="8" name="Retângulo: Cantos Arredondados 11">
              <a:extLst>
                <a:ext uri="{FF2B5EF4-FFF2-40B4-BE49-F238E27FC236}">
                  <a16:creationId xmlns:a16="http://schemas.microsoft.com/office/drawing/2014/main" id="{221A0625-2831-C652-833B-0195EEB9C343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3</a:t>
              </a:r>
            </a:p>
          </p:txBody>
        </p:sp>
      </p:grp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F2F67735-57AD-F339-FAD1-8D573DD38B51}"/>
              </a:ext>
            </a:extLst>
          </p:cNvPr>
          <p:cNvGrpSpPr/>
          <p:nvPr/>
        </p:nvGrpSpPr>
        <p:grpSpPr>
          <a:xfrm>
            <a:off x="5803548" y="4635799"/>
            <a:ext cx="584904" cy="410413"/>
            <a:chOff x="3575122" y="1606190"/>
            <a:chExt cx="781121" cy="633431"/>
          </a:xfrm>
        </p:grpSpPr>
        <p:sp>
          <p:nvSpPr>
            <p:cNvPr id="29" name="Retângulo: Cantos Arredondados 28">
              <a:extLst>
                <a:ext uri="{FF2B5EF4-FFF2-40B4-BE49-F238E27FC236}">
                  <a16:creationId xmlns:a16="http://schemas.microsoft.com/office/drawing/2014/main" id="{7655B155-4475-E4E0-B0DF-6D6B8CC030C3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30" name="Gráfico 29">
              <a:extLst>
                <a:ext uri="{FF2B5EF4-FFF2-40B4-BE49-F238E27FC236}">
                  <a16:creationId xmlns:a16="http://schemas.microsoft.com/office/drawing/2014/main" id="{B922AEF6-1D21-7568-DF62-17AA0A52BB5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34" name="Agrupar 33">
            <a:extLst>
              <a:ext uri="{FF2B5EF4-FFF2-40B4-BE49-F238E27FC236}">
                <a16:creationId xmlns:a16="http://schemas.microsoft.com/office/drawing/2014/main" id="{8871F139-DF19-154F-9E37-616697436AC8}"/>
              </a:ext>
            </a:extLst>
          </p:cNvPr>
          <p:cNvGrpSpPr/>
          <p:nvPr/>
        </p:nvGrpSpPr>
        <p:grpSpPr>
          <a:xfrm>
            <a:off x="9585398" y="4635799"/>
            <a:ext cx="584904" cy="410413"/>
            <a:chOff x="3575122" y="1606190"/>
            <a:chExt cx="781121" cy="633431"/>
          </a:xfrm>
        </p:grpSpPr>
        <p:sp>
          <p:nvSpPr>
            <p:cNvPr id="35" name="Retângulo: Cantos Arredondados 34">
              <a:extLst>
                <a:ext uri="{FF2B5EF4-FFF2-40B4-BE49-F238E27FC236}">
                  <a16:creationId xmlns:a16="http://schemas.microsoft.com/office/drawing/2014/main" id="{8EAC4579-62A2-95BC-D8A5-ED28AD6D65B1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36" name="Gráfico 35">
              <a:extLst>
                <a:ext uri="{FF2B5EF4-FFF2-40B4-BE49-F238E27FC236}">
                  <a16:creationId xmlns:a16="http://schemas.microsoft.com/office/drawing/2014/main" id="{A18DF3D5-1BA6-FAB6-F9E3-434B620A7BB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C2EA710A-FA6D-E44B-1A73-408F243FC76A}"/>
              </a:ext>
            </a:extLst>
          </p:cNvPr>
          <p:cNvGrpSpPr/>
          <p:nvPr/>
        </p:nvGrpSpPr>
        <p:grpSpPr>
          <a:xfrm>
            <a:off x="5803548" y="4635797"/>
            <a:ext cx="584904" cy="410413"/>
            <a:chOff x="3575122" y="1606190"/>
            <a:chExt cx="781121" cy="633431"/>
          </a:xfrm>
        </p:grpSpPr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DB588EB0-9001-F7C0-85A2-4DE1D1F92267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rgbClr val="592126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4" name="Gráfico 13">
              <a:extLst>
                <a:ext uri="{FF2B5EF4-FFF2-40B4-BE49-F238E27FC236}">
                  <a16:creationId xmlns:a16="http://schemas.microsoft.com/office/drawing/2014/main" id="{B55C8C84-A52A-987B-3F58-6BFE81F0D72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15" name="CaixaDeTexto 12">
            <a:extLst>
              <a:ext uri="{FF2B5EF4-FFF2-40B4-BE49-F238E27FC236}">
                <a16:creationId xmlns:a16="http://schemas.microsoft.com/office/drawing/2014/main" id="{9623E0ED-7D12-79CC-CB2E-4687CD25329E}"/>
              </a:ext>
            </a:extLst>
          </p:cNvPr>
          <p:cNvSpPr txBox="1"/>
          <p:nvPr/>
        </p:nvSpPr>
        <p:spPr>
          <a:xfrm>
            <a:off x="677358" y="2400886"/>
            <a:ext cx="59894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Confira as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</a:rPr>
              <a:t>3 dicas de sucesso:</a:t>
            </a:r>
          </a:p>
        </p:txBody>
      </p:sp>
      <p:sp>
        <p:nvSpPr>
          <p:cNvPr id="18" name="Retângulo: Cantos Arredondados 17">
            <a:extLst>
              <a:ext uri="{FF2B5EF4-FFF2-40B4-BE49-F238E27FC236}">
                <a16:creationId xmlns:a16="http://schemas.microsoft.com/office/drawing/2014/main" id="{3786569D-8648-C0EC-BD07-34F20AEA9C1C}"/>
              </a:ext>
            </a:extLst>
          </p:cNvPr>
          <p:cNvSpPr/>
          <p:nvPr/>
        </p:nvSpPr>
        <p:spPr>
          <a:xfrm>
            <a:off x="677358" y="883159"/>
            <a:ext cx="8073761" cy="1156836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VAMOS DESCOBRIR COMO TRANSFORMAR ESSA OPORTUNIDADE EM VENDAS? </a:t>
            </a:r>
          </a:p>
        </p:txBody>
      </p:sp>
    </p:spTree>
    <p:extLst>
      <p:ext uri="{BB962C8B-B14F-4D97-AF65-F5344CB8AC3E}">
        <p14:creationId xmlns:p14="http://schemas.microsoft.com/office/powerpoint/2010/main" val="222066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5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75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8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FEBB04-D196-FA7F-8243-10853F07E1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tângulo: Cantos Arredondados 11">
            <a:extLst>
              <a:ext uri="{FF2B5EF4-FFF2-40B4-BE49-F238E27FC236}">
                <a16:creationId xmlns:a16="http://schemas.microsoft.com/office/drawing/2014/main" id="{125C38A9-DFE9-BAFD-2060-293745114ED6}"/>
              </a:ext>
            </a:extLst>
          </p:cNvPr>
          <p:cNvSpPr/>
          <p:nvPr/>
        </p:nvSpPr>
        <p:spPr>
          <a:xfrm>
            <a:off x="206491" y="868826"/>
            <a:ext cx="11779018" cy="5799259"/>
          </a:xfrm>
          <a:prstGeom prst="roundRect">
            <a:avLst>
              <a:gd name="adj" fmla="val 331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endParaRPr lang="pt-BR" sz="3200" noProof="0" dirty="0">
              <a:solidFill>
                <a:schemeClr val="tx1"/>
              </a:solidFill>
              <a:latin typeface="AMX Black" pitchFamily="2" charset="0"/>
            </a:endParaRPr>
          </a:p>
        </p:txBody>
      </p:sp>
      <p:sp>
        <p:nvSpPr>
          <p:cNvPr id="20" name="Retângulo: Cantos Arredondados 11">
            <a:extLst>
              <a:ext uri="{FF2B5EF4-FFF2-40B4-BE49-F238E27FC236}">
                <a16:creationId xmlns:a16="http://schemas.microsoft.com/office/drawing/2014/main" id="{3C302F49-B891-4609-BDA7-A5CF7AFC9A7A}"/>
              </a:ext>
            </a:extLst>
          </p:cNvPr>
          <p:cNvSpPr/>
          <p:nvPr/>
        </p:nvSpPr>
        <p:spPr>
          <a:xfrm>
            <a:off x="206492" y="868827"/>
            <a:ext cx="11197232" cy="909835"/>
          </a:xfrm>
          <a:prstGeom prst="roundRect">
            <a:avLst>
              <a:gd name="adj" fmla="val 14815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noProof="0" dirty="0">
                <a:solidFill>
                  <a:srgbClr val="C00000"/>
                </a:solidFill>
                <a:latin typeface="AMX Black" pitchFamily="2" charset="0"/>
              </a:rPr>
              <a:t>2. Leads de cada mercado:</a:t>
            </a:r>
            <a:endParaRPr lang="pt-BR" sz="2800" noProof="0" dirty="0">
              <a:solidFill>
                <a:schemeClr val="tx1"/>
              </a:solidFill>
              <a:latin typeface="AMX Black" pitchFamily="2" charset="0"/>
            </a:endParaRPr>
          </a:p>
        </p:txBody>
      </p:sp>
      <p:sp>
        <p:nvSpPr>
          <p:cNvPr id="8" name="Google Shape;1343;p72">
            <a:extLst>
              <a:ext uri="{FF2B5EF4-FFF2-40B4-BE49-F238E27FC236}">
                <a16:creationId xmlns:a16="http://schemas.microsoft.com/office/drawing/2014/main" id="{7F5872D6-E8FE-4AA0-1DD8-2D00233323E6}"/>
              </a:ext>
            </a:extLst>
          </p:cNvPr>
          <p:cNvSpPr txBox="1"/>
          <p:nvPr/>
        </p:nvSpPr>
        <p:spPr>
          <a:xfrm>
            <a:off x="662712" y="1643936"/>
            <a:ext cx="9944328" cy="4770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600"/>
              </a:spcAft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Escolha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um mercado </a:t>
            </a: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 liste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5 potenciais leads</a:t>
            </a: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 para você prospectar.</a:t>
            </a:r>
          </a:p>
        </p:txBody>
      </p:sp>
      <p:graphicFrame>
        <p:nvGraphicFramePr>
          <p:cNvPr id="10" name="Table 8">
            <a:extLst>
              <a:ext uri="{FF2B5EF4-FFF2-40B4-BE49-F238E27FC236}">
                <a16:creationId xmlns:a16="http://schemas.microsoft.com/office/drawing/2014/main" id="{C6537FB5-0382-48FE-646D-0F1E7A763E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8484886"/>
              </p:ext>
            </p:extLst>
          </p:nvPr>
        </p:nvGraphicFramePr>
        <p:xfrm>
          <a:off x="2516330" y="2256083"/>
          <a:ext cx="7159339" cy="27786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71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361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36117">
                  <a:extLst>
                    <a:ext uri="{9D8B030D-6E8A-4147-A177-3AD203B41FA5}">
                      <a16:colId xmlns:a16="http://schemas.microsoft.com/office/drawing/2014/main" val="1440426691"/>
                    </a:ext>
                  </a:extLst>
                </a:gridCol>
              </a:tblGrid>
              <a:tr h="606255">
                <a:tc>
                  <a:txBody>
                    <a:bodyPr/>
                    <a:lstStyle/>
                    <a:p>
                      <a:pPr algn="ctr"/>
                      <a:r>
                        <a:rPr lang="pt-BR" sz="2000" noProof="0" dirty="0">
                          <a:latin typeface="AMX" pitchFamily="2" charset="77"/>
                        </a:rPr>
                        <a:t>#</a:t>
                      </a: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Lead</a:t>
                      </a:r>
                      <a:endParaRPr kumimoji="0" lang="pt-BR" sz="1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Segmento</a:t>
                      </a: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448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448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287669"/>
                  </a:ext>
                </a:extLst>
              </a:tr>
              <a:tr h="43448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6615128"/>
                  </a:ext>
                </a:extLst>
              </a:tr>
              <a:tr h="43448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536207"/>
                  </a:ext>
                </a:extLst>
              </a:tr>
              <a:tr h="43448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53353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549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0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80DA40-A6E2-CA3C-D2EA-4AA931299B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4E42AAD-7F27-274D-7FCA-8E9D4237110F}"/>
              </a:ext>
            </a:extLst>
          </p:cNvPr>
          <p:cNvGrpSpPr/>
          <p:nvPr/>
        </p:nvGrpSpPr>
        <p:grpSpPr>
          <a:xfrm>
            <a:off x="677358" y="3024167"/>
            <a:ext cx="3273584" cy="2185219"/>
            <a:chOff x="677358" y="2128278"/>
            <a:chExt cx="3273584" cy="2185219"/>
          </a:xfrm>
        </p:grpSpPr>
        <p:sp>
          <p:nvSpPr>
            <p:cNvPr id="3" name="Retângulo: Cantos Arredondados 7">
              <a:extLst>
                <a:ext uri="{FF2B5EF4-FFF2-40B4-BE49-F238E27FC236}">
                  <a16:creationId xmlns:a16="http://schemas.microsoft.com/office/drawing/2014/main" id="{5EBE7A97-8B93-30D1-EBA7-6709CAFFE2D5}"/>
                </a:ext>
              </a:extLst>
            </p:cNvPr>
            <p:cNvSpPr/>
            <p:nvPr/>
          </p:nvSpPr>
          <p:spPr>
            <a:xfrm>
              <a:off x="784271" y="2128278"/>
              <a:ext cx="3059759" cy="2185219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Mapear o mercado.</a:t>
              </a:r>
            </a:p>
          </p:txBody>
        </p:sp>
        <p:sp>
          <p:nvSpPr>
            <p:cNvPr id="4" name="Retângulo: Cantos Arredondados 11">
              <a:extLst>
                <a:ext uri="{FF2B5EF4-FFF2-40B4-BE49-F238E27FC236}">
                  <a16:creationId xmlns:a16="http://schemas.microsoft.com/office/drawing/2014/main" id="{A5CCE841-1019-7790-2E4C-94B109F42D9C}"/>
                </a:ext>
              </a:extLst>
            </p:cNvPr>
            <p:cNvSpPr/>
            <p:nvPr/>
          </p:nvSpPr>
          <p:spPr>
            <a:xfrm>
              <a:off x="6773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1</a:t>
              </a:r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49198674-5C3C-A72F-98BA-90B4DFD6E27D}"/>
              </a:ext>
            </a:extLst>
          </p:cNvPr>
          <p:cNvGrpSpPr/>
          <p:nvPr/>
        </p:nvGrpSpPr>
        <p:grpSpPr>
          <a:xfrm>
            <a:off x="2021698" y="4635798"/>
            <a:ext cx="584904" cy="410413"/>
            <a:chOff x="3575122" y="1606190"/>
            <a:chExt cx="781121" cy="633431"/>
          </a:xfrm>
        </p:grpSpPr>
        <p:sp>
          <p:nvSpPr>
            <p:cNvPr id="44" name="Retângulo: Cantos Arredondados 43">
              <a:extLst>
                <a:ext uri="{FF2B5EF4-FFF2-40B4-BE49-F238E27FC236}">
                  <a16:creationId xmlns:a16="http://schemas.microsoft.com/office/drawing/2014/main" id="{38B88ED0-B719-5328-A427-D556E70AF699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45" name="Gráfico 44">
              <a:extLst>
                <a:ext uri="{FF2B5EF4-FFF2-40B4-BE49-F238E27FC236}">
                  <a16:creationId xmlns:a16="http://schemas.microsoft.com/office/drawing/2014/main" id="{3070E5A8-54E1-FBAE-D36C-4D5E25D86CD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51199BD-A8CD-6C69-65E4-02C1A7FBCBFA}"/>
              </a:ext>
            </a:extLst>
          </p:cNvPr>
          <p:cNvGrpSpPr/>
          <p:nvPr/>
        </p:nvGrpSpPr>
        <p:grpSpPr>
          <a:xfrm>
            <a:off x="4459208" y="3024167"/>
            <a:ext cx="3273584" cy="2185218"/>
            <a:chOff x="4459208" y="2128278"/>
            <a:chExt cx="3273584" cy="2185218"/>
          </a:xfrm>
        </p:grpSpPr>
        <p:sp>
          <p:nvSpPr>
            <p:cNvPr id="5" name="Retângulo: Cantos Arredondados 7">
              <a:extLst>
                <a:ext uri="{FF2B5EF4-FFF2-40B4-BE49-F238E27FC236}">
                  <a16:creationId xmlns:a16="http://schemas.microsoft.com/office/drawing/2014/main" id="{08445B8F-AD62-9CE5-8130-5EB6FEA390E8}"/>
                </a:ext>
              </a:extLst>
            </p:cNvPr>
            <p:cNvSpPr/>
            <p:nvPr/>
          </p:nvSpPr>
          <p:spPr>
            <a:xfrm>
              <a:off x="456612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Mapear os leads de</a:t>
              </a:r>
            </a:p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cada mercado.</a:t>
              </a:r>
            </a:p>
          </p:txBody>
        </p:sp>
        <p:sp>
          <p:nvSpPr>
            <p:cNvPr id="6" name="Retângulo: Cantos Arredondados 11">
              <a:extLst>
                <a:ext uri="{FF2B5EF4-FFF2-40B4-BE49-F238E27FC236}">
                  <a16:creationId xmlns:a16="http://schemas.microsoft.com/office/drawing/2014/main" id="{6233E5BB-E4D8-9E7E-A672-D692ACAF56B5}"/>
                </a:ext>
              </a:extLst>
            </p:cNvPr>
            <p:cNvSpPr/>
            <p:nvPr/>
          </p:nvSpPr>
          <p:spPr>
            <a:xfrm>
              <a:off x="445920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2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AAF241C-1B99-3039-00AA-058CA41C32B7}"/>
              </a:ext>
            </a:extLst>
          </p:cNvPr>
          <p:cNvGrpSpPr/>
          <p:nvPr/>
        </p:nvGrpSpPr>
        <p:grpSpPr>
          <a:xfrm>
            <a:off x="8241058" y="3024167"/>
            <a:ext cx="3273584" cy="2185218"/>
            <a:chOff x="8241058" y="2128278"/>
            <a:chExt cx="3273584" cy="2185218"/>
          </a:xfrm>
        </p:grpSpPr>
        <p:sp>
          <p:nvSpPr>
            <p:cNvPr id="7" name="Retângulo: Cantos Arredondados 7">
              <a:extLst>
                <a:ext uri="{FF2B5EF4-FFF2-40B4-BE49-F238E27FC236}">
                  <a16:creationId xmlns:a16="http://schemas.microsoft.com/office/drawing/2014/main" id="{67B90401-28AD-D7CC-17DB-6193F4A6D647}"/>
                </a:ext>
              </a:extLst>
            </p:cNvPr>
            <p:cNvSpPr/>
            <p:nvPr/>
          </p:nvSpPr>
          <p:spPr>
            <a:xfrm>
              <a:off x="834797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Estruturar um plano</a:t>
              </a:r>
            </a:p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de ação.</a:t>
              </a:r>
            </a:p>
          </p:txBody>
        </p:sp>
        <p:sp>
          <p:nvSpPr>
            <p:cNvPr id="8" name="Retângulo: Cantos Arredondados 11">
              <a:extLst>
                <a:ext uri="{FF2B5EF4-FFF2-40B4-BE49-F238E27FC236}">
                  <a16:creationId xmlns:a16="http://schemas.microsoft.com/office/drawing/2014/main" id="{137C9E5F-B556-2169-85B8-2053B7A19546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3</a:t>
              </a:r>
            </a:p>
          </p:txBody>
        </p:sp>
      </p:grp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F96A0D94-182E-191E-EB81-16D33B6FAEAA}"/>
              </a:ext>
            </a:extLst>
          </p:cNvPr>
          <p:cNvGrpSpPr/>
          <p:nvPr/>
        </p:nvGrpSpPr>
        <p:grpSpPr>
          <a:xfrm>
            <a:off x="5803548" y="4635799"/>
            <a:ext cx="584904" cy="410413"/>
            <a:chOff x="3575122" y="1606190"/>
            <a:chExt cx="781121" cy="633431"/>
          </a:xfrm>
        </p:grpSpPr>
        <p:sp>
          <p:nvSpPr>
            <p:cNvPr id="29" name="Retângulo: Cantos Arredondados 28">
              <a:extLst>
                <a:ext uri="{FF2B5EF4-FFF2-40B4-BE49-F238E27FC236}">
                  <a16:creationId xmlns:a16="http://schemas.microsoft.com/office/drawing/2014/main" id="{CFB85D1E-69EF-8FB7-6120-906272DE0600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30" name="Gráfico 29">
              <a:extLst>
                <a:ext uri="{FF2B5EF4-FFF2-40B4-BE49-F238E27FC236}">
                  <a16:creationId xmlns:a16="http://schemas.microsoft.com/office/drawing/2014/main" id="{7DC87C62-3CD4-8D59-107F-6F44CDE1103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34" name="Agrupar 33">
            <a:extLst>
              <a:ext uri="{FF2B5EF4-FFF2-40B4-BE49-F238E27FC236}">
                <a16:creationId xmlns:a16="http://schemas.microsoft.com/office/drawing/2014/main" id="{C8260888-3251-8166-5C38-90F02D921D46}"/>
              </a:ext>
            </a:extLst>
          </p:cNvPr>
          <p:cNvGrpSpPr/>
          <p:nvPr/>
        </p:nvGrpSpPr>
        <p:grpSpPr>
          <a:xfrm>
            <a:off x="9585398" y="4635799"/>
            <a:ext cx="584904" cy="410413"/>
            <a:chOff x="3575122" y="1606190"/>
            <a:chExt cx="781121" cy="633431"/>
          </a:xfrm>
        </p:grpSpPr>
        <p:sp>
          <p:nvSpPr>
            <p:cNvPr id="35" name="Retângulo: Cantos Arredondados 34">
              <a:extLst>
                <a:ext uri="{FF2B5EF4-FFF2-40B4-BE49-F238E27FC236}">
                  <a16:creationId xmlns:a16="http://schemas.microsoft.com/office/drawing/2014/main" id="{7895200A-1ABB-D316-AF2C-D3DA74677FE4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36" name="Gráfico 35">
              <a:extLst>
                <a:ext uri="{FF2B5EF4-FFF2-40B4-BE49-F238E27FC236}">
                  <a16:creationId xmlns:a16="http://schemas.microsoft.com/office/drawing/2014/main" id="{BC01DAC2-CB2D-CDEF-D5FC-6A1078EB903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A1382759-094A-B32C-12E8-809662185C19}"/>
              </a:ext>
            </a:extLst>
          </p:cNvPr>
          <p:cNvGrpSpPr/>
          <p:nvPr/>
        </p:nvGrpSpPr>
        <p:grpSpPr>
          <a:xfrm>
            <a:off x="9585398" y="4635797"/>
            <a:ext cx="584904" cy="410413"/>
            <a:chOff x="3575122" y="1606190"/>
            <a:chExt cx="781121" cy="633431"/>
          </a:xfrm>
        </p:grpSpPr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34205121-BAA9-A665-915F-D27BB6DBB9E3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rgbClr val="592126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4" name="Gráfico 13">
              <a:extLst>
                <a:ext uri="{FF2B5EF4-FFF2-40B4-BE49-F238E27FC236}">
                  <a16:creationId xmlns:a16="http://schemas.microsoft.com/office/drawing/2014/main" id="{B8E1D84A-1695-AAF0-8E72-AAA192D8BCF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15" name="CaixaDeTexto 12">
            <a:extLst>
              <a:ext uri="{FF2B5EF4-FFF2-40B4-BE49-F238E27FC236}">
                <a16:creationId xmlns:a16="http://schemas.microsoft.com/office/drawing/2014/main" id="{3424D8CF-AF31-A6B9-7962-0E98E98362B0}"/>
              </a:ext>
            </a:extLst>
          </p:cNvPr>
          <p:cNvSpPr txBox="1"/>
          <p:nvPr/>
        </p:nvSpPr>
        <p:spPr>
          <a:xfrm>
            <a:off x="677358" y="2400886"/>
            <a:ext cx="59894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Confira as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</a:rPr>
              <a:t>3 dicas de sucesso:</a:t>
            </a:r>
          </a:p>
        </p:txBody>
      </p:sp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AF35796E-426E-AA2B-3707-583FF72714E6}"/>
              </a:ext>
            </a:extLst>
          </p:cNvPr>
          <p:cNvSpPr/>
          <p:nvPr/>
        </p:nvSpPr>
        <p:spPr>
          <a:xfrm>
            <a:off x="677358" y="883159"/>
            <a:ext cx="8073761" cy="1156836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VAMOS DESCOBRIR COMO TRANSFORMAR ESSA OPORTUNIDADE EM VENDAS? </a:t>
            </a:r>
          </a:p>
        </p:txBody>
      </p:sp>
    </p:spTree>
    <p:extLst>
      <p:ext uri="{BB962C8B-B14F-4D97-AF65-F5344CB8AC3E}">
        <p14:creationId xmlns:p14="http://schemas.microsoft.com/office/powerpoint/2010/main" val="311902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5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75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6BC098-4195-9FA4-58C6-EA91935022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tângulo: Cantos Arredondados 11">
            <a:extLst>
              <a:ext uri="{FF2B5EF4-FFF2-40B4-BE49-F238E27FC236}">
                <a16:creationId xmlns:a16="http://schemas.microsoft.com/office/drawing/2014/main" id="{AF18908F-1D5B-AA36-833C-571F3540679C}"/>
              </a:ext>
            </a:extLst>
          </p:cNvPr>
          <p:cNvSpPr/>
          <p:nvPr/>
        </p:nvSpPr>
        <p:spPr>
          <a:xfrm>
            <a:off x="206491" y="868826"/>
            <a:ext cx="11779018" cy="5799259"/>
          </a:xfrm>
          <a:prstGeom prst="roundRect">
            <a:avLst>
              <a:gd name="adj" fmla="val 331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endParaRPr lang="pt-BR" sz="3200" noProof="0" dirty="0">
              <a:solidFill>
                <a:schemeClr val="tx1"/>
              </a:solidFill>
              <a:latin typeface="AMX Black" pitchFamily="2" charset="0"/>
            </a:endParaRPr>
          </a:p>
        </p:txBody>
      </p:sp>
      <p:sp>
        <p:nvSpPr>
          <p:cNvPr id="20" name="Retângulo: Cantos Arredondados 11">
            <a:extLst>
              <a:ext uri="{FF2B5EF4-FFF2-40B4-BE49-F238E27FC236}">
                <a16:creationId xmlns:a16="http://schemas.microsoft.com/office/drawing/2014/main" id="{0502AF2C-D462-09AB-9B58-607997E370AA}"/>
              </a:ext>
            </a:extLst>
          </p:cNvPr>
          <p:cNvSpPr/>
          <p:nvPr/>
        </p:nvSpPr>
        <p:spPr>
          <a:xfrm>
            <a:off x="206492" y="868827"/>
            <a:ext cx="11197232" cy="909835"/>
          </a:xfrm>
          <a:prstGeom prst="roundRect">
            <a:avLst>
              <a:gd name="adj" fmla="val 14815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noProof="0" dirty="0">
                <a:solidFill>
                  <a:srgbClr val="C00000"/>
                </a:solidFill>
                <a:latin typeface="AMX Black" pitchFamily="2" charset="0"/>
              </a:rPr>
              <a:t>3. Plano de Ação: </a:t>
            </a:r>
            <a:endParaRPr lang="pt-BR" sz="2800" noProof="0" dirty="0">
              <a:solidFill>
                <a:schemeClr val="tx1"/>
              </a:solidFill>
              <a:latin typeface="AMX Black" pitchFamily="2" charset="0"/>
            </a:endParaRPr>
          </a:p>
        </p:txBody>
      </p:sp>
      <p:sp>
        <p:nvSpPr>
          <p:cNvPr id="8" name="Google Shape;1343;p72">
            <a:extLst>
              <a:ext uri="{FF2B5EF4-FFF2-40B4-BE49-F238E27FC236}">
                <a16:creationId xmlns:a16="http://schemas.microsoft.com/office/drawing/2014/main" id="{3EAC37D9-C628-3139-FFB1-A1F85DC9E3E1}"/>
              </a:ext>
            </a:extLst>
          </p:cNvPr>
          <p:cNvSpPr txBox="1"/>
          <p:nvPr/>
        </p:nvSpPr>
        <p:spPr>
          <a:xfrm>
            <a:off x="662712" y="1643936"/>
            <a:ext cx="9944328" cy="8617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600"/>
              </a:spcAft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Dos 5 leads escolhidos, qual será o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plano de ação? </a:t>
            </a:r>
          </a:p>
          <a:p>
            <a:pPr lvl="0">
              <a:spcAft>
                <a:spcPts val="600"/>
              </a:spcAft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Veja um exemplo abaixo e preencha a tabela. </a:t>
            </a:r>
          </a:p>
        </p:txBody>
      </p:sp>
      <p:graphicFrame>
        <p:nvGraphicFramePr>
          <p:cNvPr id="10" name="Table 8">
            <a:extLst>
              <a:ext uri="{FF2B5EF4-FFF2-40B4-BE49-F238E27FC236}">
                <a16:creationId xmlns:a16="http://schemas.microsoft.com/office/drawing/2014/main" id="{1F7E601E-6D8D-109A-3E1C-3A48FAE73C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4381770"/>
              </p:ext>
            </p:extLst>
          </p:nvPr>
        </p:nvGraphicFramePr>
        <p:xfrm>
          <a:off x="662712" y="2553771"/>
          <a:ext cx="10623637" cy="2833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76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876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15286">
                  <a:extLst>
                    <a:ext uri="{9D8B030D-6E8A-4147-A177-3AD203B41FA5}">
                      <a16:colId xmlns:a16="http://schemas.microsoft.com/office/drawing/2014/main" val="1440426691"/>
                    </a:ext>
                  </a:extLst>
                </a:gridCol>
                <a:gridCol w="4285182">
                  <a:extLst>
                    <a:ext uri="{9D8B030D-6E8A-4147-A177-3AD203B41FA5}">
                      <a16:colId xmlns:a16="http://schemas.microsoft.com/office/drawing/2014/main" val="2899566401"/>
                    </a:ext>
                  </a:extLst>
                </a:gridCol>
                <a:gridCol w="1227949">
                  <a:extLst>
                    <a:ext uri="{9D8B030D-6E8A-4147-A177-3AD203B41FA5}">
                      <a16:colId xmlns:a16="http://schemas.microsoft.com/office/drawing/2014/main" val="3164750250"/>
                    </a:ext>
                  </a:extLst>
                </a:gridCol>
              </a:tblGrid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pt-BR" sz="2000" noProof="0" dirty="0">
                          <a:latin typeface="AMX" pitchFamily="2" charset="77"/>
                        </a:rPr>
                        <a:t>#</a:t>
                      </a: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Segmento de Mercado</a:t>
                      </a:r>
                      <a:endParaRPr kumimoji="0" lang="pt-BR" sz="1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Lead</a:t>
                      </a: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Atividade</a:t>
                      </a: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Quando</a:t>
                      </a: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6000">
                <a:tc>
                  <a:txBody>
                    <a:bodyPr/>
                    <a:lstStyle/>
                    <a:p>
                      <a:pPr algn="ctr" eaLnBrk="1" latinLnBrk="1" hangingPunct="1"/>
                      <a:r>
                        <a:rPr lang="pt-BR" sz="1500" noProof="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AMX" pitchFamily="2" charset="77"/>
                        </a:rPr>
                        <a:t>1</a:t>
                      </a:r>
                    </a:p>
                  </a:txBody>
                  <a:tcPr marL="0" marR="0" marT="72000" marB="7200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15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E8E8E8">
                              <a:lumMod val="25000"/>
                            </a:srgbClr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Agro</a:t>
                      </a:r>
                    </a:p>
                  </a:txBody>
                  <a:tcPr marL="90000" marR="90000" marT="72000" marB="72000" anchor="ctr"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15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E8E8E8">
                              <a:lumMod val="25000"/>
                            </a:srgbClr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Melão</a:t>
                      </a: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15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E8E8E8">
                              <a:lumMod val="25000"/>
                            </a:srgbClr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Mandar mensagem no Linkedin pro meu amigo</a:t>
                      </a:r>
                    </a:p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15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E8E8E8">
                              <a:lumMod val="25000"/>
                            </a:srgbClr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de infância João.</a:t>
                      </a: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15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E8E8E8">
                              <a:lumMod val="25000"/>
                            </a:srgbClr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27/10</a:t>
                      </a: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6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72000" marB="7200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287669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6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72000" marB="7200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6615128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6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72000" marB="7200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536207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6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72000" marB="7200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53353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769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0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3CE429-F23D-1E0C-6CE0-8CB173F441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oogle Shape;239;p14">
            <a:extLst>
              <a:ext uri="{FF2B5EF4-FFF2-40B4-BE49-F238E27FC236}">
                <a16:creationId xmlns:a16="http://schemas.microsoft.com/office/drawing/2014/main" id="{0F4A5948-7DEE-2D3B-81E8-3A37F03324EC}"/>
              </a:ext>
            </a:extLst>
          </p:cNvPr>
          <p:cNvPicPr preferRelativeResize="0"/>
          <p:nvPr/>
        </p:nvPicPr>
        <p:blipFill>
          <a:blip r:embed="rId2"/>
          <a:srcRect l="17957" r="10860"/>
          <a:stretch>
            <a:fillRect/>
          </a:stretch>
        </p:blipFill>
        <p:spPr>
          <a:xfrm flipH="1">
            <a:off x="5102087" y="0"/>
            <a:ext cx="7318391" cy="6858000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EC177FCF-8C65-0A73-BDFF-26BCD1E7C0A8}"/>
              </a:ext>
            </a:extLst>
          </p:cNvPr>
          <p:cNvSpPr/>
          <p:nvPr/>
        </p:nvSpPr>
        <p:spPr>
          <a:xfrm rot="10800000">
            <a:off x="0" y="0"/>
            <a:ext cx="7871447" cy="6975385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77"/>
            </a:endParaRP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30B1972D-C91B-4F91-0691-8D21D8F0FCF5}"/>
              </a:ext>
            </a:extLst>
          </p:cNvPr>
          <p:cNvSpPr txBox="1"/>
          <p:nvPr/>
        </p:nvSpPr>
        <p:spPr>
          <a:xfrm>
            <a:off x="1070526" y="2827812"/>
            <a:ext cx="4773176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pt-BR" sz="7200" b="1" noProof="0" dirty="0">
                <a:solidFill>
                  <a:schemeClr val="bg1"/>
                </a:solidFill>
                <a:latin typeface="AMX Black"/>
              </a:rPr>
              <a:t>Opera 360</a:t>
            </a:r>
          </a:p>
        </p:txBody>
      </p:sp>
      <p:grpSp>
        <p:nvGrpSpPr>
          <p:cNvPr id="22" name="Group 1">
            <a:extLst>
              <a:ext uri="{FF2B5EF4-FFF2-40B4-BE49-F238E27FC236}">
                <a16:creationId xmlns:a16="http://schemas.microsoft.com/office/drawing/2014/main" id="{9A359266-C9FE-8880-1CCF-14F157D65EFD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23" name="Retângulo: Cantos Arredondados 15">
              <a:extLst>
                <a:ext uri="{FF2B5EF4-FFF2-40B4-BE49-F238E27FC236}">
                  <a16:creationId xmlns:a16="http://schemas.microsoft.com/office/drawing/2014/main" id="{C8C9D20C-1609-4757-AE51-D3FCAE6C22C2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24" name="Gráfico 16">
              <a:extLst>
                <a:ext uri="{FF2B5EF4-FFF2-40B4-BE49-F238E27FC236}">
                  <a16:creationId xmlns:a16="http://schemas.microsoft.com/office/drawing/2014/main" id="{62D34F29-799F-E511-FA27-42DBC8EB3DB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25" name="CaixaDeTexto 17">
              <a:extLst>
                <a:ext uri="{FF2B5EF4-FFF2-40B4-BE49-F238E27FC236}">
                  <a16:creationId xmlns:a16="http://schemas.microsoft.com/office/drawing/2014/main" id="{010923F5-A5CD-62B5-3899-53B69FC9CABF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26" name="Graphic 14">
              <a:extLst>
                <a:ext uri="{FF2B5EF4-FFF2-40B4-BE49-F238E27FC236}">
                  <a16:creationId xmlns:a16="http://schemas.microsoft.com/office/drawing/2014/main" id="{784F92DC-3DFD-58E8-B757-65CA0940A16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43088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oogle Shape;239;p14" descr="Pessoas sentadas ao redor de uma mesa&#10;&#10;O conteúdo gerado por IA pode estar incorreto.">
            <a:extLst>
              <a:ext uri="{FF2B5EF4-FFF2-40B4-BE49-F238E27FC236}">
                <a16:creationId xmlns:a16="http://schemas.microsoft.com/office/drawing/2014/main" id="{DBB9C9DA-62F3-5704-8002-EEF49B5D2B80}"/>
              </a:ext>
            </a:extLst>
          </p:cNvPr>
          <p:cNvPicPr preferRelativeResize="0"/>
          <p:nvPr/>
        </p:nvPicPr>
        <p:blipFill>
          <a:blip r:embed="rId2"/>
          <a:srcRect l="16049" t="858" r="26234" b="-919"/>
          <a:stretch>
            <a:fillRect/>
          </a:stretch>
        </p:blipFill>
        <p:spPr>
          <a:xfrm flipH="1">
            <a:off x="6987992" y="869709"/>
            <a:ext cx="4971099" cy="578634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43C61D12-4AFD-0DB7-3556-FFBD90D1B4FC}"/>
              </a:ext>
            </a:extLst>
          </p:cNvPr>
          <p:cNvSpPr txBox="1"/>
          <p:nvPr/>
        </p:nvSpPr>
        <p:spPr>
          <a:xfrm>
            <a:off x="806174" y="2236305"/>
            <a:ext cx="5157305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t-BR" sz="2400" baseline="0" dirty="0">
                <a:latin typeface="AMX"/>
              </a:rPr>
              <a:t>O </a:t>
            </a:r>
            <a:r>
              <a:rPr lang="pt-BR" sz="2400" b="1" baseline="0" dirty="0">
                <a:latin typeface="AMX"/>
              </a:rPr>
              <a:t>Opera 360 </a:t>
            </a:r>
            <a:r>
              <a:rPr lang="pt-BR" sz="2400" baseline="0" dirty="0">
                <a:latin typeface="AMX"/>
              </a:rPr>
              <a:t>é uma plataforma que </a:t>
            </a:r>
            <a:r>
              <a:rPr lang="pt-BR" sz="2400" b="1" baseline="0" dirty="0">
                <a:latin typeface="AMX"/>
              </a:rPr>
              <a:t>simplifica o controle </a:t>
            </a:r>
            <a:r>
              <a:rPr lang="pt-BR" sz="2400" baseline="0" dirty="0">
                <a:latin typeface="AMX"/>
              </a:rPr>
              <a:t>dos seus ativos </a:t>
            </a:r>
            <a:r>
              <a:rPr lang="pt-BR" sz="2400" b="1" baseline="0" dirty="0">
                <a:latin typeface="AMX"/>
              </a:rPr>
              <a:t>M2M</a:t>
            </a:r>
            <a:r>
              <a:rPr lang="pt-BR" sz="2400" baseline="0" dirty="0">
                <a:latin typeface="AMX"/>
              </a:rPr>
              <a:t>. O acesso está incluso na sua franquia, sem custos adicionais.</a:t>
            </a:r>
            <a:r>
              <a:rPr sz="2400" dirty="0">
                <a:latin typeface="AMX"/>
                <a:ea typeface="AMX"/>
                <a:cs typeface="AMX"/>
              </a:rPr>
              <a:t>​</a:t>
            </a:r>
            <a:endParaRPr lang="pt-BR" dirty="0"/>
          </a:p>
          <a:p>
            <a:pPr algn="ctr"/>
            <a:endParaRPr lang="pt-BR" dirty="0"/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9E624EB1-EDE5-D194-A58C-D505ED638BA9}"/>
              </a:ext>
            </a:extLst>
          </p:cNvPr>
          <p:cNvSpPr/>
          <p:nvPr/>
        </p:nvSpPr>
        <p:spPr>
          <a:xfrm>
            <a:off x="810093" y="1048328"/>
            <a:ext cx="6446744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OPERA</a:t>
            </a:r>
            <a:r>
              <a:rPr lang="pt-BR" sz="3200" noProof="0" dirty="0">
                <a:solidFill>
                  <a:schemeClr val="bg1"/>
                </a:solidFill>
                <a:latin typeface="AMX Black"/>
              </a:rPr>
              <a:t> </a:t>
            </a:r>
            <a:r>
              <a:rPr lang="pt-BR" sz="3200" dirty="0">
                <a:solidFill>
                  <a:schemeClr val="bg1"/>
                </a:solidFill>
                <a:latin typeface="AMX Black"/>
              </a:rPr>
              <a:t>360</a:t>
            </a:r>
            <a:endParaRPr lang="pt-BR" sz="3200" noProof="0" dirty="0">
              <a:solidFill>
                <a:schemeClr val="bg1"/>
              </a:solidFill>
              <a:latin typeface="AMX Black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5852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8C3A76-A1D9-654B-9574-EF710902A7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">
            <a:extLst>
              <a:ext uri="{FF2B5EF4-FFF2-40B4-BE49-F238E27FC236}">
                <a16:creationId xmlns:a16="http://schemas.microsoft.com/office/drawing/2014/main" id="{4451F8A2-8CF4-C674-1ACD-6E554DEB2B56}"/>
              </a:ext>
            </a:extLst>
          </p:cNvPr>
          <p:cNvGrpSpPr/>
          <p:nvPr/>
        </p:nvGrpSpPr>
        <p:grpSpPr>
          <a:xfrm>
            <a:off x="515981" y="2574901"/>
            <a:ext cx="2689539" cy="2504438"/>
            <a:chOff x="677358" y="2128278"/>
            <a:chExt cx="3273584" cy="2185219"/>
          </a:xfrm>
        </p:grpSpPr>
        <p:sp>
          <p:nvSpPr>
            <p:cNvPr id="3" name="Retângulo: Cantos Arredondados 7">
              <a:extLst>
                <a:ext uri="{FF2B5EF4-FFF2-40B4-BE49-F238E27FC236}">
                  <a16:creationId xmlns:a16="http://schemas.microsoft.com/office/drawing/2014/main" id="{97349E1B-5C2E-8FD8-4E8F-B674DB7116A0}"/>
                </a:ext>
              </a:extLst>
            </p:cNvPr>
            <p:cNvSpPr/>
            <p:nvPr/>
          </p:nvSpPr>
          <p:spPr>
            <a:xfrm>
              <a:off x="784271" y="2128278"/>
              <a:ext cx="3059759" cy="2185219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Para gestão de usuários e perfis.</a:t>
              </a:r>
            </a:p>
          </p:txBody>
        </p:sp>
        <p:sp>
          <p:nvSpPr>
            <p:cNvPr id="4" name="Retângulo: Cantos Arredondados 11">
              <a:extLst>
                <a:ext uri="{FF2B5EF4-FFF2-40B4-BE49-F238E27FC236}">
                  <a16:creationId xmlns:a16="http://schemas.microsoft.com/office/drawing/2014/main" id="{48E32D29-114B-AE02-712D-1602B15D7E92}"/>
                </a:ext>
              </a:extLst>
            </p:cNvPr>
            <p:cNvSpPr/>
            <p:nvPr/>
          </p:nvSpPr>
          <p:spPr>
            <a:xfrm>
              <a:off x="6773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Administração </a:t>
              </a:r>
            </a:p>
          </p:txBody>
        </p:sp>
      </p:grpSp>
      <p:grpSp>
        <p:nvGrpSpPr>
          <p:cNvPr id="5" name="Agrupar 4">
            <a:extLst>
              <a:ext uri="{FF2B5EF4-FFF2-40B4-BE49-F238E27FC236}">
                <a16:creationId xmlns:a16="http://schemas.microsoft.com/office/drawing/2014/main" id="{E808ACC7-83D8-FFBA-F961-2160D71FA15B}"/>
              </a:ext>
            </a:extLst>
          </p:cNvPr>
          <p:cNvGrpSpPr/>
          <p:nvPr/>
        </p:nvGrpSpPr>
        <p:grpSpPr>
          <a:xfrm>
            <a:off x="1506241" y="4486779"/>
            <a:ext cx="709019" cy="470367"/>
            <a:chOff x="3575122" y="1606190"/>
            <a:chExt cx="781121" cy="633431"/>
          </a:xfrm>
        </p:grpSpPr>
        <p:sp>
          <p:nvSpPr>
            <p:cNvPr id="6" name="Retângulo: Cantos Arredondados 5">
              <a:extLst>
                <a:ext uri="{FF2B5EF4-FFF2-40B4-BE49-F238E27FC236}">
                  <a16:creationId xmlns:a16="http://schemas.microsoft.com/office/drawing/2014/main" id="{D76F6615-B7BA-B593-3553-414D779D5D9E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7" name="Gráfico 6">
              <a:extLst>
                <a:ext uri="{FF2B5EF4-FFF2-40B4-BE49-F238E27FC236}">
                  <a16:creationId xmlns:a16="http://schemas.microsoft.com/office/drawing/2014/main" id="{7490234D-3AAB-FE53-6926-A280E4A1733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8" name="Group 10">
            <a:extLst>
              <a:ext uri="{FF2B5EF4-FFF2-40B4-BE49-F238E27FC236}">
                <a16:creationId xmlns:a16="http://schemas.microsoft.com/office/drawing/2014/main" id="{5F935EEA-1785-83F4-B201-AAABA28DA582}"/>
              </a:ext>
            </a:extLst>
          </p:cNvPr>
          <p:cNvGrpSpPr/>
          <p:nvPr/>
        </p:nvGrpSpPr>
        <p:grpSpPr>
          <a:xfrm>
            <a:off x="3335594" y="2574900"/>
            <a:ext cx="2689539" cy="2504437"/>
            <a:chOff x="4459208" y="2128278"/>
            <a:chExt cx="3273584" cy="2185218"/>
          </a:xfrm>
        </p:grpSpPr>
        <p:sp>
          <p:nvSpPr>
            <p:cNvPr id="10" name="Retângulo: Cantos Arredondados 7">
              <a:extLst>
                <a:ext uri="{FF2B5EF4-FFF2-40B4-BE49-F238E27FC236}">
                  <a16:creationId xmlns:a16="http://schemas.microsoft.com/office/drawing/2014/main" id="{4FA733CE-5C14-5356-5A3F-812B1CA3AF34}"/>
                </a:ext>
              </a:extLst>
            </p:cNvPr>
            <p:cNvSpPr/>
            <p:nvPr/>
          </p:nvSpPr>
          <p:spPr>
            <a:xfrm>
              <a:off x="456612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Com monitoramento inteligente.</a:t>
              </a:r>
            </a:p>
          </p:txBody>
        </p:sp>
        <p:sp>
          <p:nvSpPr>
            <p:cNvPr id="11" name="Retângulo: Cantos Arredondados 11">
              <a:extLst>
                <a:ext uri="{FF2B5EF4-FFF2-40B4-BE49-F238E27FC236}">
                  <a16:creationId xmlns:a16="http://schemas.microsoft.com/office/drawing/2014/main" id="{7B4A748C-5BD5-0810-AD7C-3D56560BFD83}"/>
                </a:ext>
              </a:extLst>
            </p:cNvPr>
            <p:cNvSpPr/>
            <p:nvPr/>
          </p:nvSpPr>
          <p:spPr>
            <a:xfrm>
              <a:off x="445920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Automação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AB262BA-4F79-1101-511F-F8136612FFC9}"/>
              </a:ext>
            </a:extLst>
          </p:cNvPr>
          <p:cNvGrpSpPr/>
          <p:nvPr/>
        </p:nvGrpSpPr>
        <p:grpSpPr>
          <a:xfrm>
            <a:off x="6155207" y="2574900"/>
            <a:ext cx="2689539" cy="2504437"/>
            <a:chOff x="8241058" y="2128278"/>
            <a:chExt cx="3273584" cy="2185218"/>
          </a:xfrm>
        </p:grpSpPr>
        <p:sp>
          <p:nvSpPr>
            <p:cNvPr id="14" name="Retângulo: Cantos Arredondados 7">
              <a:extLst>
                <a:ext uri="{FF2B5EF4-FFF2-40B4-BE49-F238E27FC236}">
                  <a16:creationId xmlns:a16="http://schemas.microsoft.com/office/drawing/2014/main" id="{84DFDE53-768B-6A36-300F-DA453211CF7F}"/>
                </a:ext>
              </a:extLst>
            </p:cNvPr>
            <p:cNvSpPr/>
            <p:nvPr/>
          </p:nvSpPr>
          <p:spPr>
            <a:xfrm>
              <a:off x="834797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972000" rIns="91440" bIns="45720" rtlCol="0" anchor="t"/>
            <a:lstStyle/>
            <a:p>
              <a:pPr algn="ctr"/>
              <a:r>
                <a:rPr lang="pt-BR">
                  <a:solidFill>
                    <a:schemeClr val="tx1"/>
                  </a:solidFill>
                  <a:latin typeface="AMX" pitchFamily="2" charset="77"/>
                </a:rPr>
                <a:t>Gerenciar ações de consumo, bloqueio e desbloqueio</a:t>
              </a:r>
            </a:p>
            <a:p>
              <a:pPr marL="8255" algn="ctr"/>
              <a:endParaRPr lang="pt-BR" dirty="0">
                <a:solidFill>
                  <a:schemeClr val="tx1"/>
                </a:solidFill>
                <a:latin typeface="AMX"/>
              </a:endParaRPr>
            </a:p>
          </p:txBody>
        </p:sp>
        <p:sp>
          <p:nvSpPr>
            <p:cNvPr id="15" name="Retângulo: Cantos Arredondados 11">
              <a:extLst>
                <a:ext uri="{FF2B5EF4-FFF2-40B4-BE49-F238E27FC236}">
                  <a16:creationId xmlns:a16="http://schemas.microsoft.com/office/drawing/2014/main" id="{87072238-F9C4-DB1F-BAAC-7552A547E17B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45720" rIns="0" bIns="45720" rtlCol="0" anchor="ctr"/>
            <a:lstStyle/>
            <a:p>
              <a:pPr marL="8255" algn="ctr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Dispositivos</a:t>
              </a:r>
            </a:p>
          </p:txBody>
        </p:sp>
      </p:grpSp>
      <p:grpSp>
        <p:nvGrpSpPr>
          <p:cNvPr id="16" name="Agrupar 15">
            <a:extLst>
              <a:ext uri="{FF2B5EF4-FFF2-40B4-BE49-F238E27FC236}">
                <a16:creationId xmlns:a16="http://schemas.microsoft.com/office/drawing/2014/main" id="{4CF477CE-B95C-A20F-0939-C37068B2F279}"/>
              </a:ext>
            </a:extLst>
          </p:cNvPr>
          <p:cNvGrpSpPr/>
          <p:nvPr/>
        </p:nvGrpSpPr>
        <p:grpSpPr>
          <a:xfrm>
            <a:off x="4325854" y="4486780"/>
            <a:ext cx="709019" cy="470367"/>
            <a:chOff x="3575122" y="1606190"/>
            <a:chExt cx="781121" cy="633431"/>
          </a:xfrm>
        </p:grpSpPr>
        <p:sp>
          <p:nvSpPr>
            <p:cNvPr id="17" name="Retângulo: Cantos Arredondados 16">
              <a:extLst>
                <a:ext uri="{FF2B5EF4-FFF2-40B4-BE49-F238E27FC236}">
                  <a16:creationId xmlns:a16="http://schemas.microsoft.com/office/drawing/2014/main" id="{C103DAB0-33B6-ED02-17EB-7FE5FBF716A1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8" name="Gráfico 17">
              <a:extLst>
                <a:ext uri="{FF2B5EF4-FFF2-40B4-BE49-F238E27FC236}">
                  <a16:creationId xmlns:a16="http://schemas.microsoft.com/office/drawing/2014/main" id="{10AE1626-738E-FB9A-54D2-997D7B03330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60557B29-6F7C-7ABF-FFD1-0B62539EA04D}"/>
              </a:ext>
            </a:extLst>
          </p:cNvPr>
          <p:cNvGrpSpPr/>
          <p:nvPr/>
        </p:nvGrpSpPr>
        <p:grpSpPr>
          <a:xfrm>
            <a:off x="7145467" y="4486780"/>
            <a:ext cx="709019" cy="470367"/>
            <a:chOff x="3575122" y="1606190"/>
            <a:chExt cx="781121" cy="633431"/>
          </a:xfrm>
        </p:grpSpPr>
        <p:sp>
          <p:nvSpPr>
            <p:cNvPr id="23" name="Retângulo: Cantos Arredondados 22">
              <a:extLst>
                <a:ext uri="{FF2B5EF4-FFF2-40B4-BE49-F238E27FC236}">
                  <a16:creationId xmlns:a16="http://schemas.microsoft.com/office/drawing/2014/main" id="{CAD76B08-174C-DD7E-9DA1-1BB48C9D836C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24" name="Gráfico 23">
              <a:extLst>
                <a:ext uri="{FF2B5EF4-FFF2-40B4-BE49-F238E27FC236}">
                  <a16:creationId xmlns:a16="http://schemas.microsoft.com/office/drawing/2014/main" id="{9D665528-D4BF-703D-5BF7-DEB75CA5257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28" name="Group 11">
            <a:extLst>
              <a:ext uri="{FF2B5EF4-FFF2-40B4-BE49-F238E27FC236}">
                <a16:creationId xmlns:a16="http://schemas.microsoft.com/office/drawing/2014/main" id="{C8C509F1-1CD7-F9CF-F26E-F404C0C56E6D}"/>
              </a:ext>
            </a:extLst>
          </p:cNvPr>
          <p:cNvGrpSpPr/>
          <p:nvPr/>
        </p:nvGrpSpPr>
        <p:grpSpPr>
          <a:xfrm>
            <a:off x="8974820" y="2574900"/>
            <a:ext cx="2689539" cy="2504437"/>
            <a:chOff x="8241058" y="2128278"/>
            <a:chExt cx="3273584" cy="2185218"/>
          </a:xfrm>
        </p:grpSpPr>
        <p:sp>
          <p:nvSpPr>
            <p:cNvPr id="43" name="Retângulo: Cantos Arredondados 7">
              <a:extLst>
                <a:ext uri="{FF2B5EF4-FFF2-40B4-BE49-F238E27FC236}">
                  <a16:creationId xmlns:a16="http://schemas.microsoft.com/office/drawing/2014/main" id="{30873240-D9DA-ED2C-6575-269977AF6DB1}"/>
                </a:ext>
              </a:extLst>
            </p:cNvPr>
            <p:cNvSpPr/>
            <p:nvPr/>
          </p:nvSpPr>
          <p:spPr>
            <a:xfrm>
              <a:off x="8347972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972000" rIns="91440" bIns="45720" rtlCol="0" anchor="t"/>
            <a:lstStyle/>
            <a:p>
              <a:pPr marL="8255" algn="ctr"/>
              <a:r>
                <a:rPr lang="pt-BR" dirty="0">
                  <a:solidFill>
                    <a:schemeClr val="tx1"/>
                  </a:solidFill>
                  <a:latin typeface="AMX" pitchFamily="2" charset="77"/>
                </a:rPr>
                <a:t>Histórico de ações e </a:t>
              </a:r>
              <a:r>
                <a:rPr lang="pt-BR">
                  <a:solidFill>
                    <a:schemeClr val="tx1"/>
                  </a:solidFill>
                  <a:latin typeface="AMX" pitchFamily="2" charset="77"/>
                </a:rPr>
                <a:t>guia do usuário</a:t>
              </a:r>
            </a:p>
          </p:txBody>
        </p:sp>
        <p:sp>
          <p:nvSpPr>
            <p:cNvPr id="44" name="Retângulo: Cantos Arredondados 11">
              <a:extLst>
                <a:ext uri="{FF2B5EF4-FFF2-40B4-BE49-F238E27FC236}">
                  <a16:creationId xmlns:a16="http://schemas.microsoft.com/office/drawing/2014/main" id="{8804CD1B-3305-75C6-7ECF-966602C62E86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45720" rIns="0" bIns="45720" rtlCol="0" anchor="ctr"/>
            <a:lstStyle/>
            <a:p>
              <a:pPr marL="8255" algn="ctr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Suporte</a:t>
              </a:r>
              <a:endParaRPr lang="pt-BR" sz="2400" noProof="0" dirty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grpSp>
        <p:nvGrpSpPr>
          <p:cNvPr id="45" name="Agrupar 44">
            <a:extLst>
              <a:ext uri="{FF2B5EF4-FFF2-40B4-BE49-F238E27FC236}">
                <a16:creationId xmlns:a16="http://schemas.microsoft.com/office/drawing/2014/main" id="{DA2584C6-2916-528C-4A9C-63FD69CE26BB}"/>
              </a:ext>
            </a:extLst>
          </p:cNvPr>
          <p:cNvGrpSpPr/>
          <p:nvPr/>
        </p:nvGrpSpPr>
        <p:grpSpPr>
          <a:xfrm>
            <a:off x="9965080" y="4486780"/>
            <a:ext cx="709019" cy="470367"/>
            <a:chOff x="3575122" y="1606190"/>
            <a:chExt cx="781121" cy="633431"/>
          </a:xfrm>
        </p:grpSpPr>
        <p:sp>
          <p:nvSpPr>
            <p:cNvPr id="49" name="Retângulo: Cantos Arredondados 48">
              <a:extLst>
                <a:ext uri="{FF2B5EF4-FFF2-40B4-BE49-F238E27FC236}">
                  <a16:creationId xmlns:a16="http://schemas.microsoft.com/office/drawing/2014/main" id="{55D0CC90-2539-6D68-424B-DB1CC886C4FB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51" name="Gráfico 50">
              <a:extLst>
                <a:ext uri="{FF2B5EF4-FFF2-40B4-BE49-F238E27FC236}">
                  <a16:creationId xmlns:a16="http://schemas.microsoft.com/office/drawing/2014/main" id="{6B23A901-B4D4-2705-7A4A-AD67980602C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8757A96D-D90A-1721-7777-98B42F08E56D}"/>
              </a:ext>
            </a:extLst>
          </p:cNvPr>
          <p:cNvGrpSpPr/>
          <p:nvPr/>
        </p:nvGrpSpPr>
        <p:grpSpPr>
          <a:xfrm>
            <a:off x="1506240" y="4486779"/>
            <a:ext cx="709020" cy="470367"/>
            <a:chOff x="3575122" y="1606190"/>
            <a:chExt cx="781121" cy="633431"/>
          </a:xfrm>
        </p:grpSpPr>
        <p:sp>
          <p:nvSpPr>
            <p:cNvPr id="53" name="Retângulo: Cantos Arredondados 52">
              <a:extLst>
                <a:ext uri="{FF2B5EF4-FFF2-40B4-BE49-F238E27FC236}">
                  <a16:creationId xmlns:a16="http://schemas.microsoft.com/office/drawing/2014/main" id="{984C2CA1-8875-8BD7-DF50-03A6A5E0814F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rgbClr val="592126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54" name="Gráfico 53">
              <a:extLst>
                <a:ext uri="{FF2B5EF4-FFF2-40B4-BE49-F238E27FC236}">
                  <a16:creationId xmlns:a16="http://schemas.microsoft.com/office/drawing/2014/main" id="{DFDE8D0D-7344-0318-4BE4-E3FD294AD68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55" name="Google Shape;1434;p77">
            <a:extLst>
              <a:ext uri="{FF2B5EF4-FFF2-40B4-BE49-F238E27FC236}">
                <a16:creationId xmlns:a16="http://schemas.microsoft.com/office/drawing/2014/main" id="{D4E07E08-1BAB-2136-BB8F-6D6387C665E4}"/>
              </a:ext>
            </a:extLst>
          </p:cNvPr>
          <p:cNvSpPr/>
          <p:nvPr/>
        </p:nvSpPr>
        <p:spPr>
          <a:xfrm>
            <a:off x="642592" y="1991406"/>
            <a:ext cx="8799722" cy="587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Com o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Opera 360</a:t>
            </a: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, você tem acesso aos cards de:​</a:t>
            </a:r>
          </a:p>
        </p:txBody>
      </p:sp>
      <p:sp>
        <p:nvSpPr>
          <p:cNvPr id="13" name="Google Shape;1434;p77">
            <a:extLst>
              <a:ext uri="{FF2B5EF4-FFF2-40B4-BE49-F238E27FC236}">
                <a16:creationId xmlns:a16="http://schemas.microsoft.com/office/drawing/2014/main" id="{6063ECDD-F0A4-2027-5B3A-AD665D8E9860}"/>
              </a:ext>
            </a:extLst>
          </p:cNvPr>
          <p:cNvSpPr/>
          <p:nvPr/>
        </p:nvSpPr>
        <p:spPr>
          <a:xfrm>
            <a:off x="642592" y="5243709"/>
            <a:ext cx="8799722" cy="83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Uma </a:t>
            </a:r>
            <a:r>
              <a:rPr lang="pt-BR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solução completa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para você acompanhar suas linhas, chips e equipamentos conectados de forma </a:t>
            </a:r>
            <a:r>
              <a:rPr lang="pt-BR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simples e centralizada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19" name="Retângulo: Cantos Arredondados 18">
            <a:extLst>
              <a:ext uri="{FF2B5EF4-FFF2-40B4-BE49-F238E27FC236}">
                <a16:creationId xmlns:a16="http://schemas.microsoft.com/office/drawing/2014/main" id="{1ACD9B6F-6507-26AE-A3A5-E806D17D7EFE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3906399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5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5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750"/>
                            </p:stCondLst>
                            <p:childTnLst>
                              <p:par>
                                <p:cTn id="4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25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13" grpId="0"/>
      <p:bldP spid="19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Agrupar 4">
            <a:extLst>
              <a:ext uri="{FF2B5EF4-FFF2-40B4-BE49-F238E27FC236}">
                <a16:creationId xmlns:a16="http://schemas.microsoft.com/office/drawing/2014/main" id="{C1EB6C49-99A8-1084-1056-A8D1E498AF01}"/>
              </a:ext>
            </a:extLst>
          </p:cNvPr>
          <p:cNvGrpSpPr/>
          <p:nvPr/>
        </p:nvGrpSpPr>
        <p:grpSpPr>
          <a:xfrm>
            <a:off x="638175" y="962025"/>
            <a:ext cx="10915650" cy="4933950"/>
            <a:chOff x="638175" y="962025"/>
            <a:chExt cx="10915650" cy="4933950"/>
          </a:xfrm>
        </p:grpSpPr>
        <p:pic>
          <p:nvPicPr>
            <p:cNvPr id="2" name="Imagem 1" descr="Interface gráfica do usuário, Aplicativo, Site&#10;&#10;O conteúdo gerado por IA pode estar incorreto.">
              <a:extLst>
                <a:ext uri="{FF2B5EF4-FFF2-40B4-BE49-F238E27FC236}">
                  <a16:creationId xmlns:a16="http://schemas.microsoft.com/office/drawing/2014/main" id="{09E428AF-D23E-6B6C-8A01-4955B26925B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38175" y="962025"/>
              <a:ext cx="10915650" cy="4933950"/>
            </a:xfrm>
            <a:prstGeom prst="rect">
              <a:avLst/>
            </a:prstGeom>
            <a:ln>
              <a:solidFill>
                <a:schemeClr val="bg2">
                  <a:lumMod val="75000"/>
                </a:schemeClr>
              </a:solidFill>
            </a:ln>
          </p:spPr>
        </p:pic>
        <p:sp>
          <p:nvSpPr>
            <p:cNvPr id="3" name="Retângulo 2">
              <a:extLst>
                <a:ext uri="{FF2B5EF4-FFF2-40B4-BE49-F238E27FC236}">
                  <a16:creationId xmlns:a16="http://schemas.microsoft.com/office/drawing/2014/main" id="{7F18EF12-EB52-2A6B-6E2B-D7B99B102505}"/>
                </a:ext>
              </a:extLst>
            </p:cNvPr>
            <p:cNvSpPr/>
            <p:nvPr/>
          </p:nvSpPr>
          <p:spPr>
            <a:xfrm>
              <a:off x="9115553" y="1089899"/>
              <a:ext cx="1221957" cy="193827"/>
            </a:xfrm>
            <a:prstGeom prst="rect">
              <a:avLst/>
            </a:prstGeom>
            <a:solidFill>
              <a:srgbClr val="1E3F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" name="Retângulo 3">
              <a:extLst>
                <a:ext uri="{FF2B5EF4-FFF2-40B4-BE49-F238E27FC236}">
                  <a16:creationId xmlns:a16="http://schemas.microsoft.com/office/drawing/2014/main" id="{68D40D7B-9C48-4FEA-6FDF-D75FA3052A0B}"/>
                </a:ext>
              </a:extLst>
            </p:cNvPr>
            <p:cNvSpPr/>
            <p:nvPr/>
          </p:nvSpPr>
          <p:spPr>
            <a:xfrm>
              <a:off x="9754287" y="966634"/>
              <a:ext cx="583224" cy="115387"/>
            </a:xfrm>
            <a:prstGeom prst="rect">
              <a:avLst/>
            </a:prstGeom>
            <a:solidFill>
              <a:srgbClr val="1E3F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504481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406BD1-1F1A-7E75-C36B-7474195CEA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Agrupar 46">
            <a:extLst>
              <a:ext uri="{FF2B5EF4-FFF2-40B4-BE49-F238E27FC236}">
                <a16:creationId xmlns:a16="http://schemas.microsoft.com/office/drawing/2014/main" id="{EE2F47A3-1C25-DE63-1407-FF78E268C505}"/>
              </a:ext>
            </a:extLst>
          </p:cNvPr>
          <p:cNvGrpSpPr/>
          <p:nvPr/>
        </p:nvGrpSpPr>
        <p:grpSpPr>
          <a:xfrm>
            <a:off x="515981" y="2574901"/>
            <a:ext cx="11148378" cy="2504438"/>
            <a:chOff x="515981" y="2728742"/>
            <a:chExt cx="11148378" cy="2504438"/>
          </a:xfrm>
        </p:grpSpPr>
        <p:sp>
          <p:nvSpPr>
            <p:cNvPr id="29" name="Retângulo: Cantos Arredondados 7">
              <a:extLst>
                <a:ext uri="{FF2B5EF4-FFF2-40B4-BE49-F238E27FC236}">
                  <a16:creationId xmlns:a16="http://schemas.microsoft.com/office/drawing/2014/main" id="{9C247BB3-ED7F-8830-E8B2-220B08E683E7}"/>
                </a:ext>
              </a:extLst>
            </p:cNvPr>
            <p:cNvSpPr/>
            <p:nvPr/>
          </p:nvSpPr>
          <p:spPr>
            <a:xfrm>
              <a:off x="603820" y="2728742"/>
              <a:ext cx="10972702" cy="250443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endParaRPr lang="pt-BR" noProof="0" dirty="0">
                <a:solidFill>
                  <a:schemeClr val="tx1"/>
                </a:solidFill>
                <a:latin typeface="AMX" pitchFamily="2" charset="77"/>
              </a:endParaRPr>
            </a:p>
          </p:txBody>
        </p:sp>
        <p:sp>
          <p:nvSpPr>
            <p:cNvPr id="32" name="Retângulo: Cantos Arredondados 11">
              <a:extLst>
                <a:ext uri="{FF2B5EF4-FFF2-40B4-BE49-F238E27FC236}">
                  <a16:creationId xmlns:a16="http://schemas.microsoft.com/office/drawing/2014/main" id="{D3C3936A-8E9D-28A0-F574-F5505D9A6D92}"/>
                </a:ext>
              </a:extLst>
            </p:cNvPr>
            <p:cNvSpPr/>
            <p:nvPr/>
          </p:nvSpPr>
          <p:spPr>
            <a:xfrm>
              <a:off x="515981" y="2995993"/>
              <a:ext cx="11148378" cy="637646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88000" rIns="36000" rtlCol="0" anchor="ctr"/>
            <a:lstStyle/>
            <a:p>
              <a:pPr marL="8255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Card Administração </a:t>
              </a:r>
            </a:p>
          </p:txBody>
        </p:sp>
      </p:grpSp>
      <p:sp>
        <p:nvSpPr>
          <p:cNvPr id="26" name="Google Shape;1434;p77">
            <a:extLst>
              <a:ext uri="{FF2B5EF4-FFF2-40B4-BE49-F238E27FC236}">
                <a16:creationId xmlns:a16="http://schemas.microsoft.com/office/drawing/2014/main" id="{797E4FAE-1876-DD45-2B35-F7D6DFFB7F53}"/>
              </a:ext>
            </a:extLst>
          </p:cNvPr>
          <p:cNvSpPr/>
          <p:nvPr/>
        </p:nvSpPr>
        <p:spPr>
          <a:xfrm>
            <a:off x="809494" y="3541646"/>
            <a:ext cx="7368564" cy="13564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O que esse card faz?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</a:endParaRPr>
          </a:p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Possibilita que o administrador acesse, crie e edite perfis e usuários, tendo vários recursos à sua disposição!</a:t>
            </a:r>
          </a:p>
        </p:txBody>
      </p:sp>
      <p:sp>
        <p:nvSpPr>
          <p:cNvPr id="66" name="Google Shape;1434;p77">
            <a:extLst>
              <a:ext uri="{FF2B5EF4-FFF2-40B4-BE49-F238E27FC236}">
                <a16:creationId xmlns:a16="http://schemas.microsoft.com/office/drawing/2014/main" id="{BDE0578A-25C7-D29E-7AD2-F07A2D25F0B7}"/>
              </a:ext>
            </a:extLst>
          </p:cNvPr>
          <p:cNvSpPr/>
          <p:nvPr/>
        </p:nvSpPr>
        <p:spPr>
          <a:xfrm>
            <a:off x="642592" y="1991406"/>
            <a:ext cx="8799722" cy="587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Com 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Opera 360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, você tem acesso aos cards de:​</a:t>
            </a:r>
          </a:p>
        </p:txBody>
      </p:sp>
      <p:sp>
        <p:nvSpPr>
          <p:cNvPr id="33" name="Google Shape;1434;p77">
            <a:extLst>
              <a:ext uri="{FF2B5EF4-FFF2-40B4-BE49-F238E27FC236}">
                <a16:creationId xmlns:a16="http://schemas.microsoft.com/office/drawing/2014/main" id="{C718DE78-7621-E342-B74C-7E46B98CFB6E}"/>
              </a:ext>
            </a:extLst>
          </p:cNvPr>
          <p:cNvSpPr/>
          <p:nvPr/>
        </p:nvSpPr>
        <p:spPr>
          <a:xfrm>
            <a:off x="642592" y="5243709"/>
            <a:ext cx="8799722" cy="83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Uma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solução completa 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para você acompanhar suas linhas, chips e equipamentos conectados de forma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simples e centralizada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84E5BEB0-D109-E626-5D24-EAC0E760F7C9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946698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build="allAtOnce"/>
      <p:bldP spid="2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Agrupar 6">
            <a:extLst>
              <a:ext uri="{FF2B5EF4-FFF2-40B4-BE49-F238E27FC236}">
                <a16:creationId xmlns:a16="http://schemas.microsoft.com/office/drawing/2014/main" id="{4238DC06-85F8-F9B5-20D6-44EE03A7DD44}"/>
              </a:ext>
            </a:extLst>
          </p:cNvPr>
          <p:cNvGrpSpPr/>
          <p:nvPr/>
        </p:nvGrpSpPr>
        <p:grpSpPr>
          <a:xfrm>
            <a:off x="962025" y="1094255"/>
            <a:ext cx="10267950" cy="4680698"/>
            <a:chOff x="962025" y="1094255"/>
            <a:chExt cx="10267950" cy="4680698"/>
          </a:xfrm>
        </p:grpSpPr>
        <p:pic>
          <p:nvPicPr>
            <p:cNvPr id="2" name="Imagem 1" descr="Interface gráfica do usuário, Aplicativo&#10;&#10;O conteúdo gerado por IA pode estar incorreto.">
              <a:extLst>
                <a:ext uri="{FF2B5EF4-FFF2-40B4-BE49-F238E27FC236}">
                  <a16:creationId xmlns:a16="http://schemas.microsoft.com/office/drawing/2014/main" id="{FEF2B546-16D9-0192-D67F-ACC76051F36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62025" y="1094255"/>
              <a:ext cx="10267950" cy="4680698"/>
            </a:xfrm>
            <a:prstGeom prst="rect">
              <a:avLst/>
            </a:prstGeom>
            <a:ln>
              <a:solidFill>
                <a:schemeClr val="bg2">
                  <a:lumMod val="75000"/>
                </a:schemeClr>
              </a:solidFill>
            </a:ln>
          </p:spPr>
        </p:pic>
        <p:sp>
          <p:nvSpPr>
            <p:cNvPr id="4" name="Retângulo 3">
              <a:extLst>
                <a:ext uri="{FF2B5EF4-FFF2-40B4-BE49-F238E27FC236}">
                  <a16:creationId xmlns:a16="http://schemas.microsoft.com/office/drawing/2014/main" id="{814590FF-854F-EE8C-E42D-BC96E971AF08}"/>
                </a:ext>
              </a:extLst>
            </p:cNvPr>
            <p:cNvSpPr/>
            <p:nvPr/>
          </p:nvSpPr>
          <p:spPr>
            <a:xfrm>
              <a:off x="9339671" y="1179549"/>
              <a:ext cx="964220" cy="171414"/>
            </a:xfrm>
            <a:prstGeom prst="rect">
              <a:avLst/>
            </a:prstGeom>
            <a:solidFill>
              <a:srgbClr val="1E3F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4446D6C2-75DE-B087-BAB1-9195A3614B23}"/>
                </a:ext>
              </a:extLst>
            </p:cNvPr>
            <p:cNvSpPr/>
            <p:nvPr/>
          </p:nvSpPr>
          <p:spPr>
            <a:xfrm>
              <a:off x="9843933" y="1101105"/>
              <a:ext cx="471167" cy="160211"/>
            </a:xfrm>
            <a:prstGeom prst="rect">
              <a:avLst/>
            </a:prstGeom>
            <a:solidFill>
              <a:srgbClr val="1E3F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2131104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5BA01D-C449-8071-27B3-318AA7BAFD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434;p77">
            <a:extLst>
              <a:ext uri="{FF2B5EF4-FFF2-40B4-BE49-F238E27FC236}">
                <a16:creationId xmlns:a16="http://schemas.microsoft.com/office/drawing/2014/main" id="{0683F507-6CF9-9ADE-FA39-2CCF6A6FA9C3}"/>
              </a:ext>
            </a:extLst>
          </p:cNvPr>
          <p:cNvSpPr/>
          <p:nvPr/>
        </p:nvSpPr>
        <p:spPr>
          <a:xfrm>
            <a:off x="642592" y="1991406"/>
            <a:ext cx="8799722" cy="587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Com o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Opera 360</a:t>
            </a: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, você tem acesso aos cards de:​</a:t>
            </a:r>
          </a:p>
        </p:txBody>
      </p:sp>
      <p:sp>
        <p:nvSpPr>
          <p:cNvPr id="25" name="Google Shape;1434;p77">
            <a:extLst>
              <a:ext uri="{FF2B5EF4-FFF2-40B4-BE49-F238E27FC236}">
                <a16:creationId xmlns:a16="http://schemas.microsoft.com/office/drawing/2014/main" id="{EEC27934-F326-6F14-2E93-069F9C28C067}"/>
              </a:ext>
            </a:extLst>
          </p:cNvPr>
          <p:cNvSpPr/>
          <p:nvPr/>
        </p:nvSpPr>
        <p:spPr>
          <a:xfrm>
            <a:off x="642592" y="5243709"/>
            <a:ext cx="8799722" cy="83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Uma </a:t>
            </a:r>
            <a:r>
              <a:rPr lang="pt-BR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solução completa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para você acompanhar suas linhas, chips e equipamentos conectados de forma </a:t>
            </a:r>
            <a:r>
              <a:rPr lang="pt-BR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simples e centralizada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.</a:t>
            </a:r>
          </a:p>
        </p:txBody>
      </p:sp>
      <p:grpSp>
        <p:nvGrpSpPr>
          <p:cNvPr id="143" name="Group 9">
            <a:extLst>
              <a:ext uri="{FF2B5EF4-FFF2-40B4-BE49-F238E27FC236}">
                <a16:creationId xmlns:a16="http://schemas.microsoft.com/office/drawing/2014/main" id="{3ECF4ACC-7DA8-68B7-5C88-F67208790013}"/>
              </a:ext>
            </a:extLst>
          </p:cNvPr>
          <p:cNvGrpSpPr/>
          <p:nvPr/>
        </p:nvGrpSpPr>
        <p:grpSpPr>
          <a:xfrm>
            <a:off x="515981" y="2574901"/>
            <a:ext cx="2689539" cy="2504438"/>
            <a:chOff x="677358" y="2128278"/>
            <a:chExt cx="3273584" cy="2185219"/>
          </a:xfrm>
        </p:grpSpPr>
        <p:sp>
          <p:nvSpPr>
            <p:cNvPr id="141" name="Retângulo: Cantos Arredondados 7">
              <a:extLst>
                <a:ext uri="{FF2B5EF4-FFF2-40B4-BE49-F238E27FC236}">
                  <a16:creationId xmlns:a16="http://schemas.microsoft.com/office/drawing/2014/main" id="{9F29C130-A13C-58C4-C88F-267E2F0AE7DB}"/>
                </a:ext>
              </a:extLst>
            </p:cNvPr>
            <p:cNvSpPr/>
            <p:nvPr/>
          </p:nvSpPr>
          <p:spPr>
            <a:xfrm>
              <a:off x="784271" y="2128278"/>
              <a:ext cx="3059759" cy="2185219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Para gestão de usuários e perfis.</a:t>
              </a:r>
            </a:p>
          </p:txBody>
        </p:sp>
        <p:sp>
          <p:nvSpPr>
            <p:cNvPr id="142" name="Retângulo: Cantos Arredondados 11">
              <a:extLst>
                <a:ext uri="{FF2B5EF4-FFF2-40B4-BE49-F238E27FC236}">
                  <a16:creationId xmlns:a16="http://schemas.microsoft.com/office/drawing/2014/main" id="{916BB16B-951F-C9CE-52CC-1C2BF1542274}"/>
                </a:ext>
              </a:extLst>
            </p:cNvPr>
            <p:cNvSpPr/>
            <p:nvPr/>
          </p:nvSpPr>
          <p:spPr>
            <a:xfrm>
              <a:off x="6773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Administração </a:t>
              </a:r>
            </a:p>
          </p:txBody>
        </p:sp>
      </p:grpSp>
      <p:grpSp>
        <p:nvGrpSpPr>
          <p:cNvPr id="147" name="Agrupar 146">
            <a:extLst>
              <a:ext uri="{FF2B5EF4-FFF2-40B4-BE49-F238E27FC236}">
                <a16:creationId xmlns:a16="http://schemas.microsoft.com/office/drawing/2014/main" id="{D09A8B6A-0DB4-2CDE-4AF7-948BC546B345}"/>
              </a:ext>
            </a:extLst>
          </p:cNvPr>
          <p:cNvGrpSpPr/>
          <p:nvPr/>
        </p:nvGrpSpPr>
        <p:grpSpPr>
          <a:xfrm>
            <a:off x="1506241" y="4486779"/>
            <a:ext cx="709019" cy="470367"/>
            <a:chOff x="3575122" y="1606190"/>
            <a:chExt cx="781121" cy="633431"/>
          </a:xfrm>
        </p:grpSpPr>
        <p:sp>
          <p:nvSpPr>
            <p:cNvPr id="145" name="Retângulo: Cantos Arredondados 144">
              <a:extLst>
                <a:ext uri="{FF2B5EF4-FFF2-40B4-BE49-F238E27FC236}">
                  <a16:creationId xmlns:a16="http://schemas.microsoft.com/office/drawing/2014/main" id="{90B3E326-FD2A-C7FA-DAC5-D1ADAE7ACB25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46" name="Gráfico 145">
              <a:extLst>
                <a:ext uri="{FF2B5EF4-FFF2-40B4-BE49-F238E27FC236}">
                  <a16:creationId xmlns:a16="http://schemas.microsoft.com/office/drawing/2014/main" id="{4155F3D5-0C58-7B9C-1608-E22CB8EA244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151" name="Group 10">
            <a:extLst>
              <a:ext uri="{FF2B5EF4-FFF2-40B4-BE49-F238E27FC236}">
                <a16:creationId xmlns:a16="http://schemas.microsoft.com/office/drawing/2014/main" id="{DD726678-38B9-02BA-BD22-88CF36CC9EE9}"/>
              </a:ext>
            </a:extLst>
          </p:cNvPr>
          <p:cNvGrpSpPr/>
          <p:nvPr/>
        </p:nvGrpSpPr>
        <p:grpSpPr>
          <a:xfrm>
            <a:off x="3335594" y="2574900"/>
            <a:ext cx="2689539" cy="2504437"/>
            <a:chOff x="4459208" y="2128278"/>
            <a:chExt cx="3273584" cy="2185218"/>
          </a:xfrm>
        </p:grpSpPr>
        <p:sp>
          <p:nvSpPr>
            <p:cNvPr id="149" name="Retângulo: Cantos Arredondados 7">
              <a:extLst>
                <a:ext uri="{FF2B5EF4-FFF2-40B4-BE49-F238E27FC236}">
                  <a16:creationId xmlns:a16="http://schemas.microsoft.com/office/drawing/2014/main" id="{1F495DD7-EC71-3733-530D-1FFA88C0416E}"/>
                </a:ext>
              </a:extLst>
            </p:cNvPr>
            <p:cNvSpPr/>
            <p:nvPr/>
          </p:nvSpPr>
          <p:spPr>
            <a:xfrm>
              <a:off x="456612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Com monitoramento inteligente.</a:t>
              </a:r>
            </a:p>
          </p:txBody>
        </p:sp>
        <p:sp>
          <p:nvSpPr>
            <p:cNvPr id="150" name="Retângulo: Cantos Arredondados 11">
              <a:extLst>
                <a:ext uri="{FF2B5EF4-FFF2-40B4-BE49-F238E27FC236}">
                  <a16:creationId xmlns:a16="http://schemas.microsoft.com/office/drawing/2014/main" id="{5B8F8B1E-A382-6C81-4BFA-3E3A7C00374A}"/>
                </a:ext>
              </a:extLst>
            </p:cNvPr>
            <p:cNvSpPr/>
            <p:nvPr/>
          </p:nvSpPr>
          <p:spPr>
            <a:xfrm>
              <a:off x="445920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Automação</a:t>
              </a:r>
            </a:p>
          </p:txBody>
        </p:sp>
      </p:grpSp>
      <p:grpSp>
        <p:nvGrpSpPr>
          <p:cNvPr id="155" name="Group 11">
            <a:extLst>
              <a:ext uri="{FF2B5EF4-FFF2-40B4-BE49-F238E27FC236}">
                <a16:creationId xmlns:a16="http://schemas.microsoft.com/office/drawing/2014/main" id="{988044FB-95A1-119F-11E3-C7A88BE65E4D}"/>
              </a:ext>
            </a:extLst>
          </p:cNvPr>
          <p:cNvGrpSpPr/>
          <p:nvPr/>
        </p:nvGrpSpPr>
        <p:grpSpPr>
          <a:xfrm>
            <a:off x="6155207" y="2574900"/>
            <a:ext cx="2689539" cy="2504437"/>
            <a:chOff x="8241058" y="2128278"/>
            <a:chExt cx="3273584" cy="2185218"/>
          </a:xfrm>
        </p:grpSpPr>
        <p:sp>
          <p:nvSpPr>
            <p:cNvPr id="153" name="Retângulo: Cantos Arredondados 7">
              <a:extLst>
                <a:ext uri="{FF2B5EF4-FFF2-40B4-BE49-F238E27FC236}">
                  <a16:creationId xmlns:a16="http://schemas.microsoft.com/office/drawing/2014/main" id="{2D0A7464-5D15-E22E-53CD-1761F6729081}"/>
                </a:ext>
              </a:extLst>
            </p:cNvPr>
            <p:cNvSpPr/>
            <p:nvPr/>
          </p:nvSpPr>
          <p:spPr>
            <a:xfrm>
              <a:off x="834797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972000" rIns="91440" bIns="45720" rtlCol="0" anchor="t"/>
            <a:lstStyle/>
            <a:p>
              <a:pPr algn="ctr"/>
              <a:r>
                <a:rPr lang="pt-BR">
                  <a:solidFill>
                    <a:schemeClr val="tx1"/>
                  </a:solidFill>
                  <a:latin typeface="AMX" pitchFamily="2" charset="77"/>
                </a:rPr>
                <a:t>Gerenciar ações de consumo, bloqueio e desbloqueio</a:t>
              </a:r>
            </a:p>
            <a:p>
              <a:pPr marL="8255" algn="ctr"/>
              <a:endParaRPr lang="pt-BR" dirty="0">
                <a:solidFill>
                  <a:schemeClr val="tx1"/>
                </a:solidFill>
                <a:latin typeface="AMX"/>
              </a:endParaRPr>
            </a:p>
          </p:txBody>
        </p:sp>
        <p:sp>
          <p:nvSpPr>
            <p:cNvPr id="154" name="Retângulo: Cantos Arredondados 11">
              <a:extLst>
                <a:ext uri="{FF2B5EF4-FFF2-40B4-BE49-F238E27FC236}">
                  <a16:creationId xmlns:a16="http://schemas.microsoft.com/office/drawing/2014/main" id="{CD3D80EB-B1A3-302A-C06B-43F379CE9E16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45720" rIns="0" bIns="45720" rtlCol="0" anchor="ctr"/>
            <a:lstStyle/>
            <a:p>
              <a:pPr marL="8255" algn="ctr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Dispositivos</a:t>
              </a:r>
            </a:p>
          </p:txBody>
        </p:sp>
      </p:grpSp>
      <p:grpSp>
        <p:nvGrpSpPr>
          <p:cNvPr id="159" name="Agrupar 158">
            <a:extLst>
              <a:ext uri="{FF2B5EF4-FFF2-40B4-BE49-F238E27FC236}">
                <a16:creationId xmlns:a16="http://schemas.microsoft.com/office/drawing/2014/main" id="{764E5CF0-922E-DE9E-87FB-209A0210BB02}"/>
              </a:ext>
            </a:extLst>
          </p:cNvPr>
          <p:cNvGrpSpPr/>
          <p:nvPr/>
        </p:nvGrpSpPr>
        <p:grpSpPr>
          <a:xfrm>
            <a:off x="4325854" y="4486780"/>
            <a:ext cx="709019" cy="470367"/>
            <a:chOff x="3575122" y="1606190"/>
            <a:chExt cx="781121" cy="633431"/>
          </a:xfrm>
        </p:grpSpPr>
        <p:sp>
          <p:nvSpPr>
            <p:cNvPr id="157" name="Retângulo: Cantos Arredondados 156">
              <a:extLst>
                <a:ext uri="{FF2B5EF4-FFF2-40B4-BE49-F238E27FC236}">
                  <a16:creationId xmlns:a16="http://schemas.microsoft.com/office/drawing/2014/main" id="{EC9683DE-6B3E-E246-77A9-4302AE5EE6BB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58" name="Gráfico 157">
              <a:extLst>
                <a:ext uri="{FF2B5EF4-FFF2-40B4-BE49-F238E27FC236}">
                  <a16:creationId xmlns:a16="http://schemas.microsoft.com/office/drawing/2014/main" id="{FC53842C-3C8B-518A-A596-05117766D0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163" name="Agrupar 162">
            <a:extLst>
              <a:ext uri="{FF2B5EF4-FFF2-40B4-BE49-F238E27FC236}">
                <a16:creationId xmlns:a16="http://schemas.microsoft.com/office/drawing/2014/main" id="{1247EF79-45CE-BFDC-3888-9DA2F38388C7}"/>
              </a:ext>
            </a:extLst>
          </p:cNvPr>
          <p:cNvGrpSpPr/>
          <p:nvPr/>
        </p:nvGrpSpPr>
        <p:grpSpPr>
          <a:xfrm>
            <a:off x="7145467" y="4486780"/>
            <a:ext cx="709019" cy="470367"/>
            <a:chOff x="3575122" y="1606190"/>
            <a:chExt cx="781121" cy="633431"/>
          </a:xfrm>
        </p:grpSpPr>
        <p:sp>
          <p:nvSpPr>
            <p:cNvPr id="161" name="Retângulo: Cantos Arredondados 160">
              <a:extLst>
                <a:ext uri="{FF2B5EF4-FFF2-40B4-BE49-F238E27FC236}">
                  <a16:creationId xmlns:a16="http://schemas.microsoft.com/office/drawing/2014/main" id="{59B29975-F5BD-E268-5AE4-F948DCD09716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62" name="Gráfico 161">
              <a:extLst>
                <a:ext uri="{FF2B5EF4-FFF2-40B4-BE49-F238E27FC236}">
                  <a16:creationId xmlns:a16="http://schemas.microsoft.com/office/drawing/2014/main" id="{4DF7A5A1-A37C-29B5-81F3-997D5855740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167" name="Group 11">
            <a:extLst>
              <a:ext uri="{FF2B5EF4-FFF2-40B4-BE49-F238E27FC236}">
                <a16:creationId xmlns:a16="http://schemas.microsoft.com/office/drawing/2014/main" id="{476761F9-5129-E8F7-FB32-7B9D46C99F53}"/>
              </a:ext>
            </a:extLst>
          </p:cNvPr>
          <p:cNvGrpSpPr/>
          <p:nvPr/>
        </p:nvGrpSpPr>
        <p:grpSpPr>
          <a:xfrm>
            <a:off x="8974820" y="2574900"/>
            <a:ext cx="2689539" cy="2504437"/>
            <a:chOff x="8241058" y="2128278"/>
            <a:chExt cx="3273584" cy="2185218"/>
          </a:xfrm>
        </p:grpSpPr>
        <p:sp>
          <p:nvSpPr>
            <p:cNvPr id="165" name="Retângulo: Cantos Arredondados 7">
              <a:extLst>
                <a:ext uri="{FF2B5EF4-FFF2-40B4-BE49-F238E27FC236}">
                  <a16:creationId xmlns:a16="http://schemas.microsoft.com/office/drawing/2014/main" id="{50D5F589-A920-4B3B-B951-B27F49081271}"/>
                </a:ext>
              </a:extLst>
            </p:cNvPr>
            <p:cNvSpPr/>
            <p:nvPr/>
          </p:nvSpPr>
          <p:spPr>
            <a:xfrm>
              <a:off x="8347972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972000" rIns="91440" bIns="45720" rtlCol="0" anchor="t"/>
            <a:lstStyle/>
            <a:p>
              <a:pPr marL="8255" algn="ctr"/>
              <a:r>
                <a:rPr lang="pt-BR" dirty="0">
                  <a:solidFill>
                    <a:schemeClr val="tx1"/>
                  </a:solidFill>
                  <a:latin typeface="AMX" pitchFamily="2" charset="77"/>
                </a:rPr>
                <a:t>Histórico de ações e </a:t>
              </a:r>
              <a:r>
                <a:rPr lang="pt-BR">
                  <a:solidFill>
                    <a:schemeClr val="tx1"/>
                  </a:solidFill>
                  <a:latin typeface="AMX" pitchFamily="2" charset="77"/>
                </a:rPr>
                <a:t>guia do usuário</a:t>
              </a:r>
            </a:p>
          </p:txBody>
        </p:sp>
        <p:sp>
          <p:nvSpPr>
            <p:cNvPr id="166" name="Retângulo: Cantos Arredondados 11">
              <a:extLst>
                <a:ext uri="{FF2B5EF4-FFF2-40B4-BE49-F238E27FC236}">
                  <a16:creationId xmlns:a16="http://schemas.microsoft.com/office/drawing/2014/main" id="{923E1340-F997-A740-ADEC-C8A6A884AA81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45720" rIns="0" bIns="45720" rtlCol="0" anchor="ctr"/>
            <a:lstStyle/>
            <a:p>
              <a:pPr marL="8255" algn="ctr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Suporte</a:t>
              </a:r>
              <a:endParaRPr lang="pt-BR" sz="2400" noProof="0" dirty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grpSp>
        <p:nvGrpSpPr>
          <p:cNvPr id="171" name="Agrupar 170">
            <a:extLst>
              <a:ext uri="{FF2B5EF4-FFF2-40B4-BE49-F238E27FC236}">
                <a16:creationId xmlns:a16="http://schemas.microsoft.com/office/drawing/2014/main" id="{93C4E587-1897-1036-E54C-27E917C4C7B6}"/>
              </a:ext>
            </a:extLst>
          </p:cNvPr>
          <p:cNvGrpSpPr/>
          <p:nvPr/>
        </p:nvGrpSpPr>
        <p:grpSpPr>
          <a:xfrm>
            <a:off x="9965080" y="4486780"/>
            <a:ext cx="709019" cy="470367"/>
            <a:chOff x="3575122" y="1606190"/>
            <a:chExt cx="781121" cy="633431"/>
          </a:xfrm>
        </p:grpSpPr>
        <p:sp>
          <p:nvSpPr>
            <p:cNvPr id="169" name="Retângulo: Cantos Arredondados 168">
              <a:extLst>
                <a:ext uri="{FF2B5EF4-FFF2-40B4-BE49-F238E27FC236}">
                  <a16:creationId xmlns:a16="http://schemas.microsoft.com/office/drawing/2014/main" id="{BB41C128-F3BB-EAD8-7869-82156DA996EE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70" name="Gráfico 169">
              <a:extLst>
                <a:ext uri="{FF2B5EF4-FFF2-40B4-BE49-F238E27FC236}">
                  <a16:creationId xmlns:a16="http://schemas.microsoft.com/office/drawing/2014/main" id="{57F40E7A-F62D-D87C-A436-B3B2F7C1ED7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175" name="Agrupar 174">
            <a:extLst>
              <a:ext uri="{FF2B5EF4-FFF2-40B4-BE49-F238E27FC236}">
                <a16:creationId xmlns:a16="http://schemas.microsoft.com/office/drawing/2014/main" id="{1B42EB22-D586-E23C-61D8-C95F3A9C69FB}"/>
              </a:ext>
            </a:extLst>
          </p:cNvPr>
          <p:cNvGrpSpPr/>
          <p:nvPr/>
        </p:nvGrpSpPr>
        <p:grpSpPr>
          <a:xfrm>
            <a:off x="4318916" y="4486779"/>
            <a:ext cx="709020" cy="470367"/>
            <a:chOff x="3575122" y="1606190"/>
            <a:chExt cx="781121" cy="633431"/>
          </a:xfrm>
        </p:grpSpPr>
        <p:sp>
          <p:nvSpPr>
            <p:cNvPr id="173" name="Retângulo: Cantos Arredondados 172">
              <a:extLst>
                <a:ext uri="{FF2B5EF4-FFF2-40B4-BE49-F238E27FC236}">
                  <a16:creationId xmlns:a16="http://schemas.microsoft.com/office/drawing/2014/main" id="{009CD270-F671-E3A1-77CF-57DB094BCD05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rgbClr val="592126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74" name="Gráfico 173">
              <a:extLst>
                <a:ext uri="{FF2B5EF4-FFF2-40B4-BE49-F238E27FC236}">
                  <a16:creationId xmlns:a16="http://schemas.microsoft.com/office/drawing/2014/main" id="{3AE2EAC1-9243-FC73-CBEC-188BADA49EA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EF990582-D214-0673-C224-B81F63B25B60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42789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5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5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75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25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7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BCB92A-54E0-5858-4F92-75BEE4908C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E65FD4C2-9468-A80D-3E5C-CEC5526B7E1D}"/>
              </a:ext>
            </a:extLst>
          </p:cNvPr>
          <p:cNvSpPr/>
          <p:nvPr/>
        </p:nvSpPr>
        <p:spPr>
          <a:xfrm>
            <a:off x="642592" y="5541106"/>
            <a:ext cx="8799722" cy="83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Uma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solução completa 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para você acompanhar suas linhas, chips e equipamentos conectados de forma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simples e centralizada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29" name="Retângulo: Cantos Arredondados 7">
            <a:extLst>
              <a:ext uri="{FF2B5EF4-FFF2-40B4-BE49-F238E27FC236}">
                <a16:creationId xmlns:a16="http://schemas.microsoft.com/office/drawing/2014/main" id="{5220D020-A2F8-D9AE-956D-11221DCAD49A}"/>
              </a:ext>
            </a:extLst>
          </p:cNvPr>
          <p:cNvSpPr/>
          <p:nvPr/>
        </p:nvSpPr>
        <p:spPr>
          <a:xfrm>
            <a:off x="603820" y="2574901"/>
            <a:ext cx="10972702" cy="2966205"/>
          </a:xfrm>
          <a:prstGeom prst="roundRect">
            <a:avLst>
              <a:gd name="adj" fmla="val 5427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972000" rtlCol="0" anchor="t"/>
          <a:lstStyle/>
          <a:p>
            <a:pPr marL="8255" algn="ctr"/>
            <a:endParaRPr lang="pt-BR" noProof="0" dirty="0">
              <a:solidFill>
                <a:schemeClr val="tx1"/>
              </a:solidFill>
              <a:latin typeface="AMX" pitchFamily="2" charset="77"/>
            </a:endParaRPr>
          </a:p>
        </p:txBody>
      </p:sp>
      <p:sp>
        <p:nvSpPr>
          <p:cNvPr id="26" name="Google Shape;1434;p77">
            <a:extLst>
              <a:ext uri="{FF2B5EF4-FFF2-40B4-BE49-F238E27FC236}">
                <a16:creationId xmlns:a16="http://schemas.microsoft.com/office/drawing/2014/main" id="{4220DDBB-7F20-4523-C5E3-71DC1D04CB74}"/>
              </a:ext>
            </a:extLst>
          </p:cNvPr>
          <p:cNvSpPr/>
          <p:nvPr/>
        </p:nvSpPr>
        <p:spPr>
          <a:xfrm>
            <a:off x="809494" y="3541647"/>
            <a:ext cx="9502164" cy="18950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600"/>
              </a:spcAft>
              <a:buClr>
                <a:srgbClr val="592126"/>
              </a:buClr>
              <a:buSzPts val="2000"/>
            </a:pP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O que esse card faz?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</a:endParaRPr>
          </a:p>
          <a:p>
            <a:pPr lvl="0">
              <a:spcAft>
                <a:spcPts val="6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Com esse card, o cliente também pode fazer a gestão, por meio de alarmes para acompanhar o consumo das linhas. </a:t>
            </a:r>
          </a:p>
          <a:p>
            <a:pPr lvl="0">
              <a:spcAft>
                <a:spcPts val="6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Assim é possível fazer a gestão individual, obtendo dados como a localização do chip e o consumo da linha.</a:t>
            </a:r>
          </a:p>
        </p:txBody>
      </p:sp>
      <p:sp>
        <p:nvSpPr>
          <p:cNvPr id="32" name="Retângulo: Cantos Arredondados 11">
            <a:extLst>
              <a:ext uri="{FF2B5EF4-FFF2-40B4-BE49-F238E27FC236}">
                <a16:creationId xmlns:a16="http://schemas.microsoft.com/office/drawing/2014/main" id="{6B1C58E5-5346-F70E-F5C6-1655B4AFBBFD}"/>
              </a:ext>
            </a:extLst>
          </p:cNvPr>
          <p:cNvSpPr/>
          <p:nvPr/>
        </p:nvSpPr>
        <p:spPr>
          <a:xfrm>
            <a:off x="515982" y="2842153"/>
            <a:ext cx="11148378" cy="637646"/>
          </a:xfrm>
          <a:prstGeom prst="roundRect">
            <a:avLst>
              <a:gd name="adj" fmla="val 14815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88000" rIns="36000" rtlCol="0" anchor="ctr"/>
          <a:lstStyle/>
          <a:p>
            <a:pPr marL="8255"/>
            <a:r>
              <a:rPr lang="pt-BR" sz="2400" noProof="0" dirty="0">
                <a:solidFill>
                  <a:schemeClr val="bg1"/>
                </a:solidFill>
                <a:latin typeface="AMX Black" pitchFamily="2" charset="0"/>
              </a:rPr>
              <a:t>Card Automação  </a:t>
            </a:r>
          </a:p>
        </p:txBody>
      </p:sp>
      <p:sp>
        <p:nvSpPr>
          <p:cNvPr id="18" name="Google Shape;1434;p77">
            <a:extLst>
              <a:ext uri="{FF2B5EF4-FFF2-40B4-BE49-F238E27FC236}">
                <a16:creationId xmlns:a16="http://schemas.microsoft.com/office/drawing/2014/main" id="{400765E0-2EA7-75D5-69F3-6C951550B39C}"/>
              </a:ext>
            </a:extLst>
          </p:cNvPr>
          <p:cNvSpPr/>
          <p:nvPr/>
        </p:nvSpPr>
        <p:spPr>
          <a:xfrm>
            <a:off x="642592" y="1991406"/>
            <a:ext cx="8799722" cy="587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Com 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Opera 360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, você tem acesso aos cards de:​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0F7044F4-A23C-04CD-F1C8-FE2EE977606E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97815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Agrupar 5">
            <a:extLst>
              <a:ext uri="{FF2B5EF4-FFF2-40B4-BE49-F238E27FC236}">
                <a16:creationId xmlns:a16="http://schemas.microsoft.com/office/drawing/2014/main" id="{DE4BD673-DAAB-BA85-D0FE-79C8DE714D78}"/>
              </a:ext>
            </a:extLst>
          </p:cNvPr>
          <p:cNvGrpSpPr/>
          <p:nvPr/>
        </p:nvGrpSpPr>
        <p:grpSpPr>
          <a:xfrm>
            <a:off x="1009650" y="1095375"/>
            <a:ext cx="10172700" cy="4667250"/>
            <a:chOff x="1009650" y="1095375"/>
            <a:chExt cx="10172700" cy="4667250"/>
          </a:xfrm>
        </p:grpSpPr>
        <p:pic>
          <p:nvPicPr>
            <p:cNvPr id="2" name="Imagem 1" descr="Interface gráfica do usuário, Aplicativo, Site&#10;&#10;O conteúdo gerado por IA pode estar incorreto.">
              <a:extLst>
                <a:ext uri="{FF2B5EF4-FFF2-40B4-BE49-F238E27FC236}">
                  <a16:creationId xmlns:a16="http://schemas.microsoft.com/office/drawing/2014/main" id="{13375ED4-007B-1502-A3D5-A989075E27E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09650" y="1095375"/>
              <a:ext cx="10172700" cy="4667250"/>
            </a:xfrm>
            <a:prstGeom prst="rect">
              <a:avLst/>
            </a:prstGeom>
            <a:ln>
              <a:solidFill>
                <a:schemeClr val="bg2">
                  <a:lumMod val="75000"/>
                </a:schemeClr>
              </a:solidFill>
            </a:ln>
          </p:spPr>
        </p:pic>
        <p:sp>
          <p:nvSpPr>
            <p:cNvPr id="4" name="Retângulo 3">
              <a:extLst>
                <a:ext uri="{FF2B5EF4-FFF2-40B4-BE49-F238E27FC236}">
                  <a16:creationId xmlns:a16="http://schemas.microsoft.com/office/drawing/2014/main" id="{C446E917-D59C-7538-8147-F20FEA6CC42E}"/>
                </a:ext>
              </a:extLst>
            </p:cNvPr>
            <p:cNvSpPr/>
            <p:nvPr/>
          </p:nvSpPr>
          <p:spPr>
            <a:xfrm>
              <a:off x="9261230" y="1201961"/>
              <a:ext cx="953015" cy="137797"/>
            </a:xfrm>
            <a:prstGeom prst="rect">
              <a:avLst/>
            </a:prstGeom>
            <a:solidFill>
              <a:srgbClr val="1E3F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4D7C4E31-103A-79A4-FF80-13CEF54A9092}"/>
                </a:ext>
              </a:extLst>
            </p:cNvPr>
            <p:cNvSpPr/>
            <p:nvPr/>
          </p:nvSpPr>
          <p:spPr>
            <a:xfrm>
              <a:off x="9776700" y="1101107"/>
              <a:ext cx="437546" cy="149005"/>
            </a:xfrm>
            <a:prstGeom prst="rect">
              <a:avLst/>
            </a:prstGeom>
            <a:solidFill>
              <a:srgbClr val="1E3F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696802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D36FCE-1DF3-4591-7819-B9257BAFED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434;p77">
            <a:extLst>
              <a:ext uri="{FF2B5EF4-FFF2-40B4-BE49-F238E27FC236}">
                <a16:creationId xmlns:a16="http://schemas.microsoft.com/office/drawing/2014/main" id="{ADC65675-5FCB-F965-B82D-14D9EEA07789}"/>
              </a:ext>
            </a:extLst>
          </p:cNvPr>
          <p:cNvSpPr/>
          <p:nvPr/>
        </p:nvSpPr>
        <p:spPr>
          <a:xfrm>
            <a:off x="642592" y="1991406"/>
            <a:ext cx="8799722" cy="587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Com 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Opera 360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, você tem acesso aos cards de:​</a:t>
            </a:r>
          </a:p>
        </p:txBody>
      </p:sp>
      <p:sp>
        <p:nvSpPr>
          <p:cNvPr id="25" name="Google Shape;1434;p77">
            <a:extLst>
              <a:ext uri="{FF2B5EF4-FFF2-40B4-BE49-F238E27FC236}">
                <a16:creationId xmlns:a16="http://schemas.microsoft.com/office/drawing/2014/main" id="{7E28EA17-4E65-C8D5-A368-92FF05BCE9AA}"/>
              </a:ext>
            </a:extLst>
          </p:cNvPr>
          <p:cNvSpPr/>
          <p:nvPr/>
        </p:nvSpPr>
        <p:spPr>
          <a:xfrm>
            <a:off x="642592" y="5243709"/>
            <a:ext cx="8799722" cy="83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Uma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solução completa 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para você acompanhar suas linhas, chips e equipamentos conectados de forma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simples e centralizada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.</a:t>
            </a:r>
          </a:p>
        </p:txBody>
      </p:sp>
      <p:grpSp>
        <p:nvGrpSpPr>
          <p:cNvPr id="26" name="Group 9">
            <a:extLst>
              <a:ext uri="{FF2B5EF4-FFF2-40B4-BE49-F238E27FC236}">
                <a16:creationId xmlns:a16="http://schemas.microsoft.com/office/drawing/2014/main" id="{C00254C2-AAB1-B43D-1C98-062B9E4C746B}"/>
              </a:ext>
            </a:extLst>
          </p:cNvPr>
          <p:cNvGrpSpPr/>
          <p:nvPr/>
        </p:nvGrpSpPr>
        <p:grpSpPr>
          <a:xfrm>
            <a:off x="515981" y="2574901"/>
            <a:ext cx="2689539" cy="2504438"/>
            <a:chOff x="677358" y="2128278"/>
            <a:chExt cx="3273584" cy="2185219"/>
          </a:xfrm>
        </p:grpSpPr>
        <p:sp>
          <p:nvSpPr>
            <p:cNvPr id="20" name="Retângulo: Cantos Arredondados 7">
              <a:extLst>
                <a:ext uri="{FF2B5EF4-FFF2-40B4-BE49-F238E27FC236}">
                  <a16:creationId xmlns:a16="http://schemas.microsoft.com/office/drawing/2014/main" id="{E35470D2-5E49-CE54-CE4B-AAA166A03AD7}"/>
                </a:ext>
              </a:extLst>
            </p:cNvPr>
            <p:cNvSpPr/>
            <p:nvPr/>
          </p:nvSpPr>
          <p:spPr>
            <a:xfrm>
              <a:off x="784271" y="2128278"/>
              <a:ext cx="3059759" cy="2185219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Para gestão de usuários e perfis.</a:t>
              </a:r>
            </a:p>
          </p:txBody>
        </p:sp>
        <p:sp>
          <p:nvSpPr>
            <p:cNvPr id="21" name="Retângulo: Cantos Arredondados 11">
              <a:extLst>
                <a:ext uri="{FF2B5EF4-FFF2-40B4-BE49-F238E27FC236}">
                  <a16:creationId xmlns:a16="http://schemas.microsoft.com/office/drawing/2014/main" id="{916F5488-C117-179A-DAAA-5A1F2CCD2F1E}"/>
                </a:ext>
              </a:extLst>
            </p:cNvPr>
            <p:cNvSpPr/>
            <p:nvPr/>
          </p:nvSpPr>
          <p:spPr>
            <a:xfrm>
              <a:off x="6773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Administração </a:t>
              </a:r>
            </a:p>
          </p:txBody>
        </p:sp>
      </p:grpSp>
      <p:grpSp>
        <p:nvGrpSpPr>
          <p:cNvPr id="31" name="Agrupar 30">
            <a:extLst>
              <a:ext uri="{FF2B5EF4-FFF2-40B4-BE49-F238E27FC236}">
                <a16:creationId xmlns:a16="http://schemas.microsoft.com/office/drawing/2014/main" id="{589F1BF8-125F-474D-7D02-E4F119C15039}"/>
              </a:ext>
            </a:extLst>
          </p:cNvPr>
          <p:cNvGrpSpPr/>
          <p:nvPr/>
        </p:nvGrpSpPr>
        <p:grpSpPr>
          <a:xfrm>
            <a:off x="1506241" y="4486779"/>
            <a:ext cx="709019" cy="470367"/>
            <a:chOff x="3575122" y="1606190"/>
            <a:chExt cx="781121" cy="633431"/>
          </a:xfrm>
        </p:grpSpPr>
        <p:sp>
          <p:nvSpPr>
            <p:cNvPr id="29" name="Retângulo: Cantos Arredondados 28">
              <a:extLst>
                <a:ext uri="{FF2B5EF4-FFF2-40B4-BE49-F238E27FC236}">
                  <a16:creationId xmlns:a16="http://schemas.microsoft.com/office/drawing/2014/main" id="{BC4BCEC5-03FC-2C87-3A26-E9205B28EB78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30" name="Gráfico 29">
              <a:extLst>
                <a:ext uri="{FF2B5EF4-FFF2-40B4-BE49-F238E27FC236}">
                  <a16:creationId xmlns:a16="http://schemas.microsoft.com/office/drawing/2014/main" id="{43D5DD10-FCCF-E45C-23A9-A6A2703D0CC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35" name="Group 10">
            <a:extLst>
              <a:ext uri="{FF2B5EF4-FFF2-40B4-BE49-F238E27FC236}">
                <a16:creationId xmlns:a16="http://schemas.microsoft.com/office/drawing/2014/main" id="{A58063DC-C4B7-C292-2E46-E6620CEABE93}"/>
              </a:ext>
            </a:extLst>
          </p:cNvPr>
          <p:cNvGrpSpPr/>
          <p:nvPr/>
        </p:nvGrpSpPr>
        <p:grpSpPr>
          <a:xfrm>
            <a:off x="3335594" y="2574900"/>
            <a:ext cx="2689539" cy="2504437"/>
            <a:chOff x="4459208" y="2128278"/>
            <a:chExt cx="3273584" cy="2185218"/>
          </a:xfrm>
        </p:grpSpPr>
        <p:sp>
          <p:nvSpPr>
            <p:cNvPr id="33" name="Retângulo: Cantos Arredondados 7">
              <a:extLst>
                <a:ext uri="{FF2B5EF4-FFF2-40B4-BE49-F238E27FC236}">
                  <a16:creationId xmlns:a16="http://schemas.microsoft.com/office/drawing/2014/main" id="{FB8D2717-1FD3-259F-7A2D-C64EEAAA010F}"/>
                </a:ext>
              </a:extLst>
            </p:cNvPr>
            <p:cNvSpPr/>
            <p:nvPr/>
          </p:nvSpPr>
          <p:spPr>
            <a:xfrm>
              <a:off x="456612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Com monitoramento inteligente.</a:t>
              </a:r>
            </a:p>
          </p:txBody>
        </p:sp>
        <p:sp>
          <p:nvSpPr>
            <p:cNvPr id="34" name="Retângulo: Cantos Arredondados 11">
              <a:extLst>
                <a:ext uri="{FF2B5EF4-FFF2-40B4-BE49-F238E27FC236}">
                  <a16:creationId xmlns:a16="http://schemas.microsoft.com/office/drawing/2014/main" id="{C97458F0-9390-0C02-09B9-155C013131FE}"/>
                </a:ext>
              </a:extLst>
            </p:cNvPr>
            <p:cNvSpPr/>
            <p:nvPr/>
          </p:nvSpPr>
          <p:spPr>
            <a:xfrm>
              <a:off x="445920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Automação</a:t>
              </a:r>
            </a:p>
          </p:txBody>
        </p:sp>
      </p:grpSp>
      <p:grpSp>
        <p:nvGrpSpPr>
          <p:cNvPr id="39" name="Group 11">
            <a:extLst>
              <a:ext uri="{FF2B5EF4-FFF2-40B4-BE49-F238E27FC236}">
                <a16:creationId xmlns:a16="http://schemas.microsoft.com/office/drawing/2014/main" id="{88ADD5E1-6E51-7A56-1564-5ED7B2D064D6}"/>
              </a:ext>
            </a:extLst>
          </p:cNvPr>
          <p:cNvGrpSpPr/>
          <p:nvPr/>
        </p:nvGrpSpPr>
        <p:grpSpPr>
          <a:xfrm>
            <a:off x="6155207" y="2574900"/>
            <a:ext cx="2689539" cy="2504437"/>
            <a:chOff x="8241058" y="2128278"/>
            <a:chExt cx="3273584" cy="2185218"/>
          </a:xfrm>
        </p:grpSpPr>
        <p:sp>
          <p:nvSpPr>
            <p:cNvPr id="37" name="Retângulo: Cantos Arredondados 7">
              <a:extLst>
                <a:ext uri="{FF2B5EF4-FFF2-40B4-BE49-F238E27FC236}">
                  <a16:creationId xmlns:a16="http://schemas.microsoft.com/office/drawing/2014/main" id="{8A2213F4-3E30-AA45-FF14-62FDED37CF83}"/>
                </a:ext>
              </a:extLst>
            </p:cNvPr>
            <p:cNvSpPr/>
            <p:nvPr/>
          </p:nvSpPr>
          <p:spPr>
            <a:xfrm>
              <a:off x="834797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972000" rIns="91440" bIns="45720" rtlCol="0" anchor="t"/>
            <a:lstStyle/>
            <a:p>
              <a:pPr algn="ctr"/>
              <a:r>
                <a:rPr lang="pt-BR">
                  <a:solidFill>
                    <a:schemeClr val="tx1"/>
                  </a:solidFill>
                  <a:latin typeface="AMX" pitchFamily="2" charset="77"/>
                </a:rPr>
                <a:t>Gerenciar ações de consumo, bloqueio e desbloqueio</a:t>
              </a:r>
            </a:p>
            <a:p>
              <a:pPr marL="8255" algn="ctr"/>
              <a:endParaRPr lang="pt-BR" dirty="0">
                <a:solidFill>
                  <a:schemeClr val="tx1"/>
                </a:solidFill>
                <a:latin typeface="AMX"/>
              </a:endParaRPr>
            </a:p>
          </p:txBody>
        </p:sp>
        <p:sp>
          <p:nvSpPr>
            <p:cNvPr id="38" name="Retângulo: Cantos Arredondados 11">
              <a:extLst>
                <a:ext uri="{FF2B5EF4-FFF2-40B4-BE49-F238E27FC236}">
                  <a16:creationId xmlns:a16="http://schemas.microsoft.com/office/drawing/2014/main" id="{55A74618-B3F8-8110-9482-EE178629692F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45720" rIns="0" bIns="45720" rtlCol="0" anchor="ctr"/>
            <a:lstStyle/>
            <a:p>
              <a:pPr marL="8255" algn="ctr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Dispositivos</a:t>
              </a:r>
            </a:p>
          </p:txBody>
        </p:sp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FBD21E9F-7F1F-BCCF-BD0D-539CA631AD06}"/>
              </a:ext>
            </a:extLst>
          </p:cNvPr>
          <p:cNvGrpSpPr/>
          <p:nvPr/>
        </p:nvGrpSpPr>
        <p:grpSpPr>
          <a:xfrm>
            <a:off x="4325854" y="4486780"/>
            <a:ext cx="709019" cy="470367"/>
            <a:chOff x="3575122" y="1606190"/>
            <a:chExt cx="781121" cy="633431"/>
          </a:xfrm>
        </p:grpSpPr>
        <p:sp>
          <p:nvSpPr>
            <p:cNvPr id="41" name="Retângulo: Cantos Arredondados 40">
              <a:extLst>
                <a:ext uri="{FF2B5EF4-FFF2-40B4-BE49-F238E27FC236}">
                  <a16:creationId xmlns:a16="http://schemas.microsoft.com/office/drawing/2014/main" id="{22DD6D6E-FD9A-585A-6D4F-6F6CC83F7EC9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42" name="Gráfico 41">
              <a:extLst>
                <a:ext uri="{FF2B5EF4-FFF2-40B4-BE49-F238E27FC236}">
                  <a16:creationId xmlns:a16="http://schemas.microsoft.com/office/drawing/2014/main" id="{0CCE18A1-A68D-9664-358E-58AB733BCEE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55" name="Agrupar 54">
            <a:extLst>
              <a:ext uri="{FF2B5EF4-FFF2-40B4-BE49-F238E27FC236}">
                <a16:creationId xmlns:a16="http://schemas.microsoft.com/office/drawing/2014/main" id="{9F47AEE7-590B-B0EF-BCD3-B2AA4B5531E4}"/>
              </a:ext>
            </a:extLst>
          </p:cNvPr>
          <p:cNvGrpSpPr/>
          <p:nvPr/>
        </p:nvGrpSpPr>
        <p:grpSpPr>
          <a:xfrm>
            <a:off x="7145467" y="4486780"/>
            <a:ext cx="709019" cy="470367"/>
            <a:chOff x="3575122" y="1606190"/>
            <a:chExt cx="781121" cy="633431"/>
          </a:xfrm>
        </p:grpSpPr>
        <p:sp>
          <p:nvSpPr>
            <p:cNvPr id="48" name="Retângulo: Cantos Arredondados 47">
              <a:extLst>
                <a:ext uri="{FF2B5EF4-FFF2-40B4-BE49-F238E27FC236}">
                  <a16:creationId xmlns:a16="http://schemas.microsoft.com/office/drawing/2014/main" id="{DABCF023-664D-C55E-EC76-A905901FE625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50" name="Gráfico 49">
              <a:extLst>
                <a:ext uri="{FF2B5EF4-FFF2-40B4-BE49-F238E27FC236}">
                  <a16:creationId xmlns:a16="http://schemas.microsoft.com/office/drawing/2014/main" id="{755D7D45-2FF1-5FA1-F7FE-EDADD8C47E9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59" name="Group 11">
            <a:extLst>
              <a:ext uri="{FF2B5EF4-FFF2-40B4-BE49-F238E27FC236}">
                <a16:creationId xmlns:a16="http://schemas.microsoft.com/office/drawing/2014/main" id="{77322E8C-A07E-BB26-A74B-98B1E1B2C443}"/>
              </a:ext>
            </a:extLst>
          </p:cNvPr>
          <p:cNvGrpSpPr/>
          <p:nvPr/>
        </p:nvGrpSpPr>
        <p:grpSpPr>
          <a:xfrm>
            <a:off x="8974820" y="2574900"/>
            <a:ext cx="2689539" cy="2504437"/>
            <a:chOff x="8241058" y="2128278"/>
            <a:chExt cx="3273584" cy="2185218"/>
          </a:xfrm>
        </p:grpSpPr>
        <p:sp>
          <p:nvSpPr>
            <p:cNvPr id="57" name="Retângulo: Cantos Arredondados 7">
              <a:extLst>
                <a:ext uri="{FF2B5EF4-FFF2-40B4-BE49-F238E27FC236}">
                  <a16:creationId xmlns:a16="http://schemas.microsoft.com/office/drawing/2014/main" id="{32B0C691-8EB3-13E5-51F1-CA31400D3443}"/>
                </a:ext>
              </a:extLst>
            </p:cNvPr>
            <p:cNvSpPr/>
            <p:nvPr/>
          </p:nvSpPr>
          <p:spPr>
            <a:xfrm>
              <a:off x="8347972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972000" rIns="91440" bIns="45720" rtlCol="0" anchor="t"/>
            <a:lstStyle/>
            <a:p>
              <a:pPr marL="8255" algn="ctr"/>
              <a:r>
                <a:rPr lang="pt-BR" dirty="0">
                  <a:solidFill>
                    <a:schemeClr val="tx1"/>
                  </a:solidFill>
                  <a:latin typeface="AMX" pitchFamily="2" charset="77"/>
                </a:rPr>
                <a:t>Histórico de ações e </a:t>
              </a:r>
              <a:r>
                <a:rPr lang="pt-BR">
                  <a:solidFill>
                    <a:schemeClr val="tx1"/>
                  </a:solidFill>
                  <a:latin typeface="AMX" pitchFamily="2" charset="77"/>
                </a:rPr>
                <a:t>guia do usuário</a:t>
              </a:r>
            </a:p>
          </p:txBody>
        </p:sp>
        <p:sp>
          <p:nvSpPr>
            <p:cNvPr id="58" name="Retângulo: Cantos Arredondados 11">
              <a:extLst>
                <a:ext uri="{FF2B5EF4-FFF2-40B4-BE49-F238E27FC236}">
                  <a16:creationId xmlns:a16="http://schemas.microsoft.com/office/drawing/2014/main" id="{F22FAFFF-CEC2-30B7-A319-8C903240D2D6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45720" rIns="0" bIns="45720" rtlCol="0" anchor="ctr"/>
            <a:lstStyle/>
            <a:p>
              <a:pPr marL="8255" algn="ctr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Suporte</a:t>
              </a:r>
              <a:endParaRPr lang="pt-BR" sz="2400" noProof="0" dirty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grpSp>
        <p:nvGrpSpPr>
          <p:cNvPr id="63" name="Agrupar 62">
            <a:extLst>
              <a:ext uri="{FF2B5EF4-FFF2-40B4-BE49-F238E27FC236}">
                <a16:creationId xmlns:a16="http://schemas.microsoft.com/office/drawing/2014/main" id="{E4835186-453F-3560-C424-BE6C2E951C57}"/>
              </a:ext>
            </a:extLst>
          </p:cNvPr>
          <p:cNvGrpSpPr/>
          <p:nvPr/>
        </p:nvGrpSpPr>
        <p:grpSpPr>
          <a:xfrm>
            <a:off x="9965080" y="4486780"/>
            <a:ext cx="709019" cy="470367"/>
            <a:chOff x="3575122" y="1606190"/>
            <a:chExt cx="781121" cy="633431"/>
          </a:xfrm>
        </p:grpSpPr>
        <p:sp>
          <p:nvSpPr>
            <p:cNvPr id="61" name="Retângulo: Cantos Arredondados 60">
              <a:extLst>
                <a:ext uri="{FF2B5EF4-FFF2-40B4-BE49-F238E27FC236}">
                  <a16:creationId xmlns:a16="http://schemas.microsoft.com/office/drawing/2014/main" id="{E4C8BCFF-E22F-6FF5-A00F-97B4D641634E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62" name="Gráfico 61">
              <a:extLst>
                <a:ext uri="{FF2B5EF4-FFF2-40B4-BE49-F238E27FC236}">
                  <a16:creationId xmlns:a16="http://schemas.microsoft.com/office/drawing/2014/main" id="{36CBC3C3-4701-9E30-8EC7-D4A0E178FF8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67" name="Agrupar 66">
            <a:extLst>
              <a:ext uri="{FF2B5EF4-FFF2-40B4-BE49-F238E27FC236}">
                <a16:creationId xmlns:a16="http://schemas.microsoft.com/office/drawing/2014/main" id="{6C0E4BBC-E348-AF04-F85F-41DA38FFEFEA}"/>
              </a:ext>
            </a:extLst>
          </p:cNvPr>
          <p:cNvGrpSpPr/>
          <p:nvPr/>
        </p:nvGrpSpPr>
        <p:grpSpPr>
          <a:xfrm>
            <a:off x="7131593" y="4486779"/>
            <a:ext cx="709020" cy="470367"/>
            <a:chOff x="3575122" y="1606190"/>
            <a:chExt cx="781121" cy="633431"/>
          </a:xfrm>
        </p:grpSpPr>
        <p:sp>
          <p:nvSpPr>
            <p:cNvPr id="65" name="Retângulo: Cantos Arredondados 64">
              <a:extLst>
                <a:ext uri="{FF2B5EF4-FFF2-40B4-BE49-F238E27FC236}">
                  <a16:creationId xmlns:a16="http://schemas.microsoft.com/office/drawing/2014/main" id="{7FE02054-C32E-8757-251C-4BE6DF86ED54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rgbClr val="592126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66" name="Gráfico 65">
              <a:extLst>
                <a:ext uri="{FF2B5EF4-FFF2-40B4-BE49-F238E27FC236}">
                  <a16:creationId xmlns:a16="http://schemas.microsoft.com/office/drawing/2014/main" id="{30B31A38-D3C8-14E4-21CE-0CA32D07E52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786553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D2343991-0473-F1BA-732D-A6DDE55C5916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484988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5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5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75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25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6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651B4B-FC5F-564B-4FE7-139B2DAD2F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Agrupar 6">
            <a:extLst>
              <a:ext uri="{FF2B5EF4-FFF2-40B4-BE49-F238E27FC236}">
                <a16:creationId xmlns:a16="http://schemas.microsoft.com/office/drawing/2014/main" id="{4AD4D383-C467-66F8-FFD7-164C65006389}"/>
              </a:ext>
            </a:extLst>
          </p:cNvPr>
          <p:cNvGrpSpPr/>
          <p:nvPr/>
        </p:nvGrpSpPr>
        <p:grpSpPr>
          <a:xfrm>
            <a:off x="515981" y="2574901"/>
            <a:ext cx="11148378" cy="2504438"/>
            <a:chOff x="515981" y="2728742"/>
            <a:chExt cx="11148378" cy="2504438"/>
          </a:xfrm>
        </p:grpSpPr>
        <p:sp>
          <p:nvSpPr>
            <p:cNvPr id="12" name="Retângulo: Cantos Arredondados 7">
              <a:extLst>
                <a:ext uri="{FF2B5EF4-FFF2-40B4-BE49-F238E27FC236}">
                  <a16:creationId xmlns:a16="http://schemas.microsoft.com/office/drawing/2014/main" id="{B1541FCD-05C9-CD2B-4B5C-C002433BA9D5}"/>
                </a:ext>
              </a:extLst>
            </p:cNvPr>
            <p:cNvSpPr/>
            <p:nvPr/>
          </p:nvSpPr>
          <p:spPr>
            <a:xfrm>
              <a:off x="603820" y="2728742"/>
              <a:ext cx="10972702" cy="250443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endParaRPr lang="pt-BR" noProof="0" dirty="0">
                <a:solidFill>
                  <a:schemeClr val="tx1"/>
                </a:solidFill>
                <a:latin typeface="AMX" pitchFamily="2" charset="77"/>
              </a:endParaRPr>
            </a:p>
          </p:txBody>
        </p:sp>
        <p:sp>
          <p:nvSpPr>
            <p:cNvPr id="14" name="Retângulo: Cantos Arredondados 11">
              <a:extLst>
                <a:ext uri="{FF2B5EF4-FFF2-40B4-BE49-F238E27FC236}">
                  <a16:creationId xmlns:a16="http://schemas.microsoft.com/office/drawing/2014/main" id="{D229E846-7972-3AE7-1D4E-3006189221F6}"/>
                </a:ext>
              </a:extLst>
            </p:cNvPr>
            <p:cNvSpPr/>
            <p:nvPr/>
          </p:nvSpPr>
          <p:spPr>
            <a:xfrm>
              <a:off x="515981" y="2995993"/>
              <a:ext cx="11148378" cy="637646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88000" tIns="45720" rIns="36000" bIns="45720" rtlCol="0" anchor="ctr"/>
            <a:lstStyle/>
            <a:p>
              <a:pPr marL="8255"/>
              <a:r>
                <a:rPr lang="pt-BR" sz="2400" noProof="0" dirty="0">
                  <a:solidFill>
                    <a:schemeClr val="bg1"/>
                  </a:solidFill>
                  <a:latin typeface="AMX Black"/>
                </a:rPr>
                <a:t>Card </a:t>
              </a:r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Dispositivos</a:t>
              </a:r>
              <a:r>
                <a:rPr lang="pt-BR" sz="2400" noProof="0" dirty="0">
                  <a:solidFill>
                    <a:schemeClr val="bg1"/>
                  </a:solidFill>
                  <a:latin typeface="AMX Black"/>
                </a:rPr>
                <a:t> </a:t>
              </a:r>
            </a:p>
          </p:txBody>
        </p:sp>
      </p:grpSp>
      <p:sp>
        <p:nvSpPr>
          <p:cNvPr id="26" name="Google Shape;1434;p77">
            <a:extLst>
              <a:ext uri="{FF2B5EF4-FFF2-40B4-BE49-F238E27FC236}">
                <a16:creationId xmlns:a16="http://schemas.microsoft.com/office/drawing/2014/main" id="{F38C7BBE-7B49-602E-933C-CBE8EE239D27}"/>
              </a:ext>
            </a:extLst>
          </p:cNvPr>
          <p:cNvSpPr/>
          <p:nvPr/>
        </p:nvSpPr>
        <p:spPr>
          <a:xfrm>
            <a:off x="809494" y="3541646"/>
            <a:ext cx="9502164" cy="18950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600"/>
              </a:spcAft>
              <a:buClr>
                <a:srgbClr val="592126"/>
              </a:buClr>
              <a:buSzPts val="2000"/>
            </a:pP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O que esse card faz?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</a:endParaRPr>
          </a:p>
          <a:p>
            <a:pPr>
              <a:spcAft>
                <a:spcPts val="600"/>
              </a:spcAft>
              <a:buClr>
                <a:srgbClr val="592126"/>
              </a:buClr>
              <a:buSzPts val="2000"/>
            </a:pPr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/>
                <a:cs typeface="Calibri"/>
              </a:rPr>
              <a:t>Permite a gestão completa das linhas móveis corporativas, incluindo visualização de consumo de dados, bloqueio e desbloqueio de internet, reset de linha, tudo de forma prática e centralizada.</a:t>
            </a:r>
          </a:p>
          <a:p>
            <a:pPr lvl="0">
              <a:spcAft>
                <a:spcPts val="600"/>
              </a:spcAft>
              <a:buSzPts val="2000"/>
            </a:pP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</a:endParaRPr>
          </a:p>
        </p:txBody>
      </p:sp>
      <p:sp>
        <p:nvSpPr>
          <p:cNvPr id="16" name="Google Shape;1434;p77">
            <a:extLst>
              <a:ext uri="{FF2B5EF4-FFF2-40B4-BE49-F238E27FC236}">
                <a16:creationId xmlns:a16="http://schemas.microsoft.com/office/drawing/2014/main" id="{6733F2AC-7826-9932-FA56-8093B4317BB9}"/>
              </a:ext>
            </a:extLst>
          </p:cNvPr>
          <p:cNvSpPr/>
          <p:nvPr/>
        </p:nvSpPr>
        <p:spPr>
          <a:xfrm>
            <a:off x="642592" y="1991406"/>
            <a:ext cx="8799722" cy="587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Com 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Opera 360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, você tem acesso aos cards de:​</a:t>
            </a:r>
          </a:p>
        </p:txBody>
      </p:sp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1F8DF5CB-9FF9-B801-20AE-AA996BEB8BC3}"/>
              </a:ext>
            </a:extLst>
          </p:cNvPr>
          <p:cNvSpPr/>
          <p:nvPr/>
        </p:nvSpPr>
        <p:spPr>
          <a:xfrm>
            <a:off x="642592" y="5243709"/>
            <a:ext cx="8799722" cy="83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Uma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solução completa 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para você acompanhar suas linhas, chips e equipamentos conectados de forma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simples e centralizada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3F07AC6A-B617-A543-C192-703499ED8FB8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1150472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uiExpand="1" build="p"/>
      <p:bldP spid="2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Agrupar 17">
            <a:extLst>
              <a:ext uri="{FF2B5EF4-FFF2-40B4-BE49-F238E27FC236}">
                <a16:creationId xmlns:a16="http://schemas.microsoft.com/office/drawing/2014/main" id="{ED25FEA7-89F6-129E-2556-B1213D941198}"/>
              </a:ext>
            </a:extLst>
          </p:cNvPr>
          <p:cNvGrpSpPr/>
          <p:nvPr/>
        </p:nvGrpSpPr>
        <p:grpSpPr>
          <a:xfrm>
            <a:off x="638175" y="952500"/>
            <a:ext cx="10915650" cy="4953000"/>
            <a:chOff x="638175" y="952500"/>
            <a:chExt cx="10915650" cy="4953000"/>
          </a:xfrm>
        </p:grpSpPr>
        <p:pic>
          <p:nvPicPr>
            <p:cNvPr id="2" name="Imagem 1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330E672F-7ECD-3596-7664-A69C967C689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38175" y="952500"/>
              <a:ext cx="10915650" cy="4953000"/>
            </a:xfrm>
            <a:prstGeom prst="rect">
              <a:avLst/>
            </a:prstGeom>
            <a:ln>
              <a:solidFill>
                <a:schemeClr val="bg2">
                  <a:lumMod val="75000"/>
                </a:schemeClr>
              </a:solidFill>
            </a:ln>
          </p:spPr>
        </p:pic>
        <p:sp>
          <p:nvSpPr>
            <p:cNvPr id="4" name="Retângulo 3">
              <a:extLst>
                <a:ext uri="{FF2B5EF4-FFF2-40B4-BE49-F238E27FC236}">
                  <a16:creationId xmlns:a16="http://schemas.microsoft.com/office/drawing/2014/main" id="{E2FED984-320E-FB18-DD3A-A70311DE149A}"/>
                </a:ext>
              </a:extLst>
            </p:cNvPr>
            <p:cNvSpPr/>
            <p:nvPr/>
          </p:nvSpPr>
          <p:spPr>
            <a:xfrm>
              <a:off x="9115554" y="1056285"/>
              <a:ext cx="1199544" cy="193826"/>
            </a:xfrm>
            <a:prstGeom prst="rect">
              <a:avLst/>
            </a:prstGeom>
            <a:solidFill>
              <a:srgbClr val="1E3F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97A6E81F-DD56-1E71-9BC8-249BE2365F98}"/>
                </a:ext>
              </a:extLst>
            </p:cNvPr>
            <p:cNvSpPr/>
            <p:nvPr/>
          </p:nvSpPr>
          <p:spPr>
            <a:xfrm>
              <a:off x="9720671" y="955430"/>
              <a:ext cx="594427" cy="92974"/>
            </a:xfrm>
            <a:prstGeom prst="rect">
              <a:avLst/>
            </a:prstGeom>
            <a:solidFill>
              <a:srgbClr val="1E3F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AAA2726E-01DA-F19D-1399-51C39AA9C936}"/>
                </a:ext>
              </a:extLst>
            </p:cNvPr>
            <p:cNvSpPr/>
            <p:nvPr/>
          </p:nvSpPr>
          <p:spPr>
            <a:xfrm>
              <a:off x="1461935" y="2826813"/>
              <a:ext cx="728897" cy="160209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9" name="Retângulo 8">
              <a:extLst>
                <a:ext uri="{FF2B5EF4-FFF2-40B4-BE49-F238E27FC236}">
                  <a16:creationId xmlns:a16="http://schemas.microsoft.com/office/drawing/2014/main" id="{F44B813D-533D-6CA2-1782-42FA763EC0A6}"/>
                </a:ext>
              </a:extLst>
            </p:cNvPr>
            <p:cNvSpPr/>
            <p:nvPr/>
          </p:nvSpPr>
          <p:spPr>
            <a:xfrm>
              <a:off x="1461935" y="3342283"/>
              <a:ext cx="728897" cy="160209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0" name="Retângulo 9">
              <a:extLst>
                <a:ext uri="{FF2B5EF4-FFF2-40B4-BE49-F238E27FC236}">
                  <a16:creationId xmlns:a16="http://schemas.microsoft.com/office/drawing/2014/main" id="{BAE4DDE8-0A2D-5612-E493-AD78509B2078}"/>
                </a:ext>
              </a:extLst>
            </p:cNvPr>
            <p:cNvSpPr/>
            <p:nvPr/>
          </p:nvSpPr>
          <p:spPr>
            <a:xfrm>
              <a:off x="1461934" y="3857753"/>
              <a:ext cx="728897" cy="160209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1" name="Retângulo 10">
              <a:extLst>
                <a:ext uri="{FF2B5EF4-FFF2-40B4-BE49-F238E27FC236}">
                  <a16:creationId xmlns:a16="http://schemas.microsoft.com/office/drawing/2014/main" id="{B3932DE9-3275-0188-C13D-E9262E133D19}"/>
                </a:ext>
              </a:extLst>
            </p:cNvPr>
            <p:cNvSpPr/>
            <p:nvPr/>
          </p:nvSpPr>
          <p:spPr>
            <a:xfrm>
              <a:off x="1461935" y="4328401"/>
              <a:ext cx="762514" cy="182620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id="{E459CB4D-8FB1-18F9-12E0-B404FE09202C}"/>
                </a:ext>
              </a:extLst>
            </p:cNvPr>
            <p:cNvSpPr/>
            <p:nvPr/>
          </p:nvSpPr>
          <p:spPr>
            <a:xfrm>
              <a:off x="1461935" y="4843872"/>
              <a:ext cx="728897" cy="160209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3" name="Retângulo 12">
              <a:extLst>
                <a:ext uri="{FF2B5EF4-FFF2-40B4-BE49-F238E27FC236}">
                  <a16:creationId xmlns:a16="http://schemas.microsoft.com/office/drawing/2014/main" id="{5A854C1D-9828-C01E-E133-88597FDDDBFA}"/>
                </a:ext>
              </a:extLst>
            </p:cNvPr>
            <p:cNvSpPr/>
            <p:nvPr/>
          </p:nvSpPr>
          <p:spPr>
            <a:xfrm>
              <a:off x="1473141" y="3106960"/>
              <a:ext cx="728897" cy="160209"/>
            </a:xfrm>
            <a:prstGeom prst="rect">
              <a:avLst/>
            </a:prstGeom>
            <a:solidFill>
              <a:srgbClr val="E9E9E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4" name="Retângulo 13">
              <a:extLst>
                <a:ext uri="{FF2B5EF4-FFF2-40B4-BE49-F238E27FC236}">
                  <a16:creationId xmlns:a16="http://schemas.microsoft.com/office/drawing/2014/main" id="{D280FA2D-7D0E-4391-8BA3-EB471A958FA1}"/>
                </a:ext>
              </a:extLst>
            </p:cNvPr>
            <p:cNvSpPr/>
            <p:nvPr/>
          </p:nvSpPr>
          <p:spPr>
            <a:xfrm>
              <a:off x="1473141" y="3622430"/>
              <a:ext cx="728897" cy="160209"/>
            </a:xfrm>
            <a:prstGeom prst="rect">
              <a:avLst/>
            </a:prstGeom>
            <a:solidFill>
              <a:srgbClr val="E9E9E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5" name="Retângulo 14">
              <a:extLst>
                <a:ext uri="{FF2B5EF4-FFF2-40B4-BE49-F238E27FC236}">
                  <a16:creationId xmlns:a16="http://schemas.microsoft.com/office/drawing/2014/main" id="{80870F5F-C956-F6DF-4022-57ED81E1A066}"/>
                </a:ext>
              </a:extLst>
            </p:cNvPr>
            <p:cNvSpPr/>
            <p:nvPr/>
          </p:nvSpPr>
          <p:spPr>
            <a:xfrm>
              <a:off x="1461934" y="4115488"/>
              <a:ext cx="728897" cy="160209"/>
            </a:xfrm>
            <a:prstGeom prst="rect">
              <a:avLst/>
            </a:prstGeom>
            <a:solidFill>
              <a:srgbClr val="E9E9E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6" name="Retângulo 15">
              <a:extLst>
                <a:ext uri="{FF2B5EF4-FFF2-40B4-BE49-F238E27FC236}">
                  <a16:creationId xmlns:a16="http://schemas.microsoft.com/office/drawing/2014/main" id="{FC532306-FD0D-3FE4-5840-84524EF209DF}"/>
                </a:ext>
              </a:extLst>
            </p:cNvPr>
            <p:cNvSpPr/>
            <p:nvPr/>
          </p:nvSpPr>
          <p:spPr>
            <a:xfrm>
              <a:off x="1473141" y="4586137"/>
              <a:ext cx="751308" cy="182620"/>
            </a:xfrm>
            <a:prstGeom prst="rect">
              <a:avLst/>
            </a:prstGeom>
            <a:solidFill>
              <a:srgbClr val="E9E9E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7" name="Retângulo 16">
              <a:extLst>
                <a:ext uri="{FF2B5EF4-FFF2-40B4-BE49-F238E27FC236}">
                  <a16:creationId xmlns:a16="http://schemas.microsoft.com/office/drawing/2014/main" id="{A93D313C-AD54-0F94-9AD0-1CFDB63B7CB3}"/>
                </a:ext>
              </a:extLst>
            </p:cNvPr>
            <p:cNvSpPr/>
            <p:nvPr/>
          </p:nvSpPr>
          <p:spPr>
            <a:xfrm>
              <a:off x="1473141" y="5124019"/>
              <a:ext cx="728897" cy="160209"/>
            </a:xfrm>
            <a:prstGeom prst="rect">
              <a:avLst/>
            </a:prstGeom>
            <a:solidFill>
              <a:srgbClr val="E9E9E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660770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DF7C76-3D07-1DFA-B5BF-209725CA4C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">
            <a:extLst>
              <a:ext uri="{FF2B5EF4-FFF2-40B4-BE49-F238E27FC236}">
                <a16:creationId xmlns:a16="http://schemas.microsoft.com/office/drawing/2014/main" id="{7ADA82E7-EE5F-AE4A-2941-F75A0594ED6A}"/>
              </a:ext>
            </a:extLst>
          </p:cNvPr>
          <p:cNvGrpSpPr/>
          <p:nvPr/>
        </p:nvGrpSpPr>
        <p:grpSpPr>
          <a:xfrm>
            <a:off x="515981" y="2574901"/>
            <a:ext cx="2689539" cy="2504438"/>
            <a:chOff x="677358" y="2128278"/>
            <a:chExt cx="3273584" cy="2185219"/>
          </a:xfrm>
        </p:grpSpPr>
        <p:sp>
          <p:nvSpPr>
            <p:cNvPr id="3" name="Retângulo: Cantos Arredondados 7">
              <a:extLst>
                <a:ext uri="{FF2B5EF4-FFF2-40B4-BE49-F238E27FC236}">
                  <a16:creationId xmlns:a16="http://schemas.microsoft.com/office/drawing/2014/main" id="{2C88A9D3-7A9A-8D51-1730-41732CB30BA9}"/>
                </a:ext>
              </a:extLst>
            </p:cNvPr>
            <p:cNvSpPr/>
            <p:nvPr/>
          </p:nvSpPr>
          <p:spPr>
            <a:xfrm>
              <a:off x="784271" y="2128278"/>
              <a:ext cx="3059759" cy="2185219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Para gestão de usuários e perfis.</a:t>
              </a:r>
            </a:p>
          </p:txBody>
        </p:sp>
        <p:sp>
          <p:nvSpPr>
            <p:cNvPr id="4" name="Retângulo: Cantos Arredondados 11">
              <a:extLst>
                <a:ext uri="{FF2B5EF4-FFF2-40B4-BE49-F238E27FC236}">
                  <a16:creationId xmlns:a16="http://schemas.microsoft.com/office/drawing/2014/main" id="{17DF01B8-FD67-FDE0-8E50-1EDCDDD4F4C4}"/>
                </a:ext>
              </a:extLst>
            </p:cNvPr>
            <p:cNvSpPr/>
            <p:nvPr/>
          </p:nvSpPr>
          <p:spPr>
            <a:xfrm>
              <a:off x="6773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Administração </a:t>
              </a:r>
            </a:p>
          </p:txBody>
        </p:sp>
      </p:grpSp>
      <p:grpSp>
        <p:nvGrpSpPr>
          <p:cNvPr id="8" name="Group 10">
            <a:extLst>
              <a:ext uri="{FF2B5EF4-FFF2-40B4-BE49-F238E27FC236}">
                <a16:creationId xmlns:a16="http://schemas.microsoft.com/office/drawing/2014/main" id="{5D82CA5F-E831-BEBA-C0C7-85F8586AA89F}"/>
              </a:ext>
            </a:extLst>
          </p:cNvPr>
          <p:cNvGrpSpPr/>
          <p:nvPr/>
        </p:nvGrpSpPr>
        <p:grpSpPr>
          <a:xfrm>
            <a:off x="3335594" y="2574900"/>
            <a:ext cx="2689539" cy="2504437"/>
            <a:chOff x="4459208" y="2128278"/>
            <a:chExt cx="3273584" cy="2185218"/>
          </a:xfrm>
        </p:grpSpPr>
        <p:sp>
          <p:nvSpPr>
            <p:cNvPr id="10" name="Retângulo: Cantos Arredondados 7">
              <a:extLst>
                <a:ext uri="{FF2B5EF4-FFF2-40B4-BE49-F238E27FC236}">
                  <a16:creationId xmlns:a16="http://schemas.microsoft.com/office/drawing/2014/main" id="{B0527B6C-E82B-86FE-7D82-553E48DB5847}"/>
                </a:ext>
              </a:extLst>
            </p:cNvPr>
            <p:cNvSpPr/>
            <p:nvPr/>
          </p:nvSpPr>
          <p:spPr>
            <a:xfrm>
              <a:off x="456612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Com monitoramento inteligente.</a:t>
              </a:r>
            </a:p>
          </p:txBody>
        </p:sp>
        <p:sp>
          <p:nvSpPr>
            <p:cNvPr id="11" name="Retângulo: Cantos Arredondados 11">
              <a:extLst>
                <a:ext uri="{FF2B5EF4-FFF2-40B4-BE49-F238E27FC236}">
                  <a16:creationId xmlns:a16="http://schemas.microsoft.com/office/drawing/2014/main" id="{553A1B33-35DD-C7DC-0215-6687D7885AA9}"/>
                </a:ext>
              </a:extLst>
            </p:cNvPr>
            <p:cNvSpPr/>
            <p:nvPr/>
          </p:nvSpPr>
          <p:spPr>
            <a:xfrm>
              <a:off x="445920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Automação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1B646C5-10F1-38DC-A427-E8C75D95C38D}"/>
              </a:ext>
            </a:extLst>
          </p:cNvPr>
          <p:cNvGrpSpPr/>
          <p:nvPr/>
        </p:nvGrpSpPr>
        <p:grpSpPr>
          <a:xfrm>
            <a:off x="6155207" y="2574900"/>
            <a:ext cx="2689539" cy="2504437"/>
            <a:chOff x="8241058" y="2128278"/>
            <a:chExt cx="3273584" cy="2185218"/>
          </a:xfrm>
        </p:grpSpPr>
        <p:sp>
          <p:nvSpPr>
            <p:cNvPr id="14" name="Retângulo: Cantos Arredondados 7">
              <a:extLst>
                <a:ext uri="{FF2B5EF4-FFF2-40B4-BE49-F238E27FC236}">
                  <a16:creationId xmlns:a16="http://schemas.microsoft.com/office/drawing/2014/main" id="{D4FF466F-305D-A24E-7335-EFDD304B53D9}"/>
                </a:ext>
              </a:extLst>
            </p:cNvPr>
            <p:cNvSpPr/>
            <p:nvPr/>
          </p:nvSpPr>
          <p:spPr>
            <a:xfrm>
              <a:off x="834797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972000" rIns="91440" bIns="45720" rtlCol="0" anchor="t"/>
            <a:lstStyle/>
            <a:p>
              <a:pPr algn="ctr"/>
              <a:r>
                <a:rPr lang="pt-BR">
                  <a:solidFill>
                    <a:schemeClr val="tx1"/>
                  </a:solidFill>
                  <a:latin typeface="AMX" pitchFamily="2" charset="77"/>
                </a:rPr>
                <a:t>Gerenciar ações de consumo, bloqueio e desbloqueio</a:t>
              </a:r>
            </a:p>
            <a:p>
              <a:pPr marL="8255" algn="ctr"/>
              <a:endParaRPr lang="pt-BR" noProof="0" dirty="0">
                <a:solidFill>
                  <a:schemeClr val="tx1"/>
                </a:solidFill>
                <a:latin typeface="AMX" pitchFamily="2" charset="77"/>
              </a:endParaRPr>
            </a:p>
          </p:txBody>
        </p:sp>
        <p:sp>
          <p:nvSpPr>
            <p:cNvPr id="15" name="Retângulo: Cantos Arredondados 11">
              <a:extLst>
                <a:ext uri="{FF2B5EF4-FFF2-40B4-BE49-F238E27FC236}">
                  <a16:creationId xmlns:a16="http://schemas.microsoft.com/office/drawing/2014/main" id="{163E7141-3192-BF43-71F5-64D295B9C50D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45720" rIns="0" bIns="45720" rtlCol="0" anchor="ctr"/>
            <a:lstStyle/>
            <a:p>
              <a:pPr marL="8255" algn="ctr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Dispositivos</a:t>
              </a:r>
              <a:endParaRPr lang="pt-BR" sz="2400" noProof="0" dirty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grpSp>
        <p:nvGrpSpPr>
          <p:cNvPr id="28" name="Group 11">
            <a:extLst>
              <a:ext uri="{FF2B5EF4-FFF2-40B4-BE49-F238E27FC236}">
                <a16:creationId xmlns:a16="http://schemas.microsoft.com/office/drawing/2014/main" id="{92EF5E3B-DA3C-67C7-FD09-0629B1542AE9}"/>
              </a:ext>
            </a:extLst>
          </p:cNvPr>
          <p:cNvGrpSpPr/>
          <p:nvPr/>
        </p:nvGrpSpPr>
        <p:grpSpPr>
          <a:xfrm>
            <a:off x="8974820" y="2574900"/>
            <a:ext cx="2689539" cy="2504437"/>
            <a:chOff x="8241058" y="2128278"/>
            <a:chExt cx="3273584" cy="2185218"/>
          </a:xfrm>
        </p:grpSpPr>
        <p:sp>
          <p:nvSpPr>
            <p:cNvPr id="43" name="Retângulo: Cantos Arredondados 7">
              <a:extLst>
                <a:ext uri="{FF2B5EF4-FFF2-40B4-BE49-F238E27FC236}">
                  <a16:creationId xmlns:a16="http://schemas.microsoft.com/office/drawing/2014/main" id="{01CB8355-D2FE-E494-DB95-5632732A534F}"/>
                </a:ext>
              </a:extLst>
            </p:cNvPr>
            <p:cNvSpPr/>
            <p:nvPr/>
          </p:nvSpPr>
          <p:spPr>
            <a:xfrm>
              <a:off x="8347972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972000" rIns="91440" bIns="45720" rtlCol="0" anchor="t"/>
            <a:lstStyle/>
            <a:p>
              <a:pPr marL="8255" algn="ctr"/>
              <a:r>
                <a:rPr lang="pt-BR" dirty="0">
                  <a:solidFill>
                    <a:schemeClr val="tx1"/>
                  </a:solidFill>
                  <a:latin typeface="AMX" pitchFamily="2" charset="77"/>
                </a:rPr>
                <a:t>Histórico de ações e </a:t>
              </a:r>
              <a:r>
                <a:rPr lang="pt-BR">
                  <a:solidFill>
                    <a:schemeClr val="tx1"/>
                  </a:solidFill>
                  <a:latin typeface="AMX" pitchFamily="2" charset="77"/>
                </a:rPr>
                <a:t>guia do usuário</a:t>
              </a:r>
            </a:p>
          </p:txBody>
        </p:sp>
        <p:sp>
          <p:nvSpPr>
            <p:cNvPr id="44" name="Retângulo: Cantos Arredondados 11">
              <a:extLst>
                <a:ext uri="{FF2B5EF4-FFF2-40B4-BE49-F238E27FC236}">
                  <a16:creationId xmlns:a16="http://schemas.microsoft.com/office/drawing/2014/main" id="{6DB2186F-B37F-D077-861E-DF050E8AEFAF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45720" rIns="0" bIns="45720" rtlCol="0" anchor="ctr"/>
            <a:lstStyle/>
            <a:p>
              <a:pPr marL="8255" algn="ctr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Suporte</a:t>
              </a:r>
              <a:endParaRPr lang="pt-BR" sz="2400" noProof="0" dirty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sp>
        <p:nvSpPr>
          <p:cNvPr id="19" name="Google Shape;1434;p77">
            <a:extLst>
              <a:ext uri="{FF2B5EF4-FFF2-40B4-BE49-F238E27FC236}">
                <a16:creationId xmlns:a16="http://schemas.microsoft.com/office/drawing/2014/main" id="{D734FA8D-EB7B-D800-FA2F-BA16735F60CF}"/>
              </a:ext>
            </a:extLst>
          </p:cNvPr>
          <p:cNvSpPr/>
          <p:nvPr/>
        </p:nvSpPr>
        <p:spPr>
          <a:xfrm>
            <a:off x="642592" y="1991406"/>
            <a:ext cx="8799722" cy="587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Com 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Opera 360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, você tem acesso aos cards de:​</a:t>
            </a:r>
          </a:p>
        </p:txBody>
      </p:sp>
      <p:sp>
        <p:nvSpPr>
          <p:cNvPr id="25" name="Google Shape;1434;p77">
            <a:extLst>
              <a:ext uri="{FF2B5EF4-FFF2-40B4-BE49-F238E27FC236}">
                <a16:creationId xmlns:a16="http://schemas.microsoft.com/office/drawing/2014/main" id="{F2E4F76D-8098-854B-64E1-F59B147B614A}"/>
              </a:ext>
            </a:extLst>
          </p:cNvPr>
          <p:cNvSpPr/>
          <p:nvPr/>
        </p:nvSpPr>
        <p:spPr>
          <a:xfrm>
            <a:off x="642592" y="5243709"/>
            <a:ext cx="8799722" cy="83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Uma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solução completa 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para você acompanhar suas linhas, chips e equipamentos conectados de forma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simples e centralizada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.</a:t>
            </a:r>
          </a:p>
        </p:txBody>
      </p:sp>
      <p:grpSp>
        <p:nvGrpSpPr>
          <p:cNvPr id="75" name="Agrupar 74">
            <a:extLst>
              <a:ext uri="{FF2B5EF4-FFF2-40B4-BE49-F238E27FC236}">
                <a16:creationId xmlns:a16="http://schemas.microsoft.com/office/drawing/2014/main" id="{2DBBEE39-3999-509A-36C1-93FB67D5AC43}"/>
              </a:ext>
            </a:extLst>
          </p:cNvPr>
          <p:cNvGrpSpPr/>
          <p:nvPr/>
        </p:nvGrpSpPr>
        <p:grpSpPr>
          <a:xfrm>
            <a:off x="1506241" y="4486779"/>
            <a:ext cx="709019" cy="470367"/>
            <a:chOff x="3575122" y="1606190"/>
            <a:chExt cx="781121" cy="633431"/>
          </a:xfrm>
        </p:grpSpPr>
        <p:sp>
          <p:nvSpPr>
            <p:cNvPr id="73" name="Retângulo: Cantos Arredondados 72">
              <a:extLst>
                <a:ext uri="{FF2B5EF4-FFF2-40B4-BE49-F238E27FC236}">
                  <a16:creationId xmlns:a16="http://schemas.microsoft.com/office/drawing/2014/main" id="{B2B70E0C-511A-3CE5-DDA9-B50C4A7C9B19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74" name="Gráfico 73">
              <a:extLst>
                <a:ext uri="{FF2B5EF4-FFF2-40B4-BE49-F238E27FC236}">
                  <a16:creationId xmlns:a16="http://schemas.microsoft.com/office/drawing/2014/main" id="{1A99417B-A056-DF41-DD49-C31EB157B45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87" name="Agrupar 86">
            <a:extLst>
              <a:ext uri="{FF2B5EF4-FFF2-40B4-BE49-F238E27FC236}">
                <a16:creationId xmlns:a16="http://schemas.microsoft.com/office/drawing/2014/main" id="{1B4C1F2A-522F-2FB0-5B3E-E2E545E20779}"/>
              </a:ext>
            </a:extLst>
          </p:cNvPr>
          <p:cNvGrpSpPr/>
          <p:nvPr/>
        </p:nvGrpSpPr>
        <p:grpSpPr>
          <a:xfrm>
            <a:off x="4325854" y="4486780"/>
            <a:ext cx="709019" cy="470367"/>
            <a:chOff x="3575122" y="1606190"/>
            <a:chExt cx="781121" cy="633431"/>
          </a:xfrm>
        </p:grpSpPr>
        <p:sp>
          <p:nvSpPr>
            <p:cNvPr id="85" name="Retângulo: Cantos Arredondados 84">
              <a:extLst>
                <a:ext uri="{FF2B5EF4-FFF2-40B4-BE49-F238E27FC236}">
                  <a16:creationId xmlns:a16="http://schemas.microsoft.com/office/drawing/2014/main" id="{05596C9D-E739-2B56-E2AE-52170353209C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86" name="Gráfico 85">
              <a:extLst>
                <a:ext uri="{FF2B5EF4-FFF2-40B4-BE49-F238E27FC236}">
                  <a16:creationId xmlns:a16="http://schemas.microsoft.com/office/drawing/2014/main" id="{F1006FD0-F884-7F83-571C-5C5CE238DEC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91" name="Agrupar 90">
            <a:extLst>
              <a:ext uri="{FF2B5EF4-FFF2-40B4-BE49-F238E27FC236}">
                <a16:creationId xmlns:a16="http://schemas.microsoft.com/office/drawing/2014/main" id="{2B31D069-31D6-0EE1-BCB3-C38562D7FCB7}"/>
              </a:ext>
            </a:extLst>
          </p:cNvPr>
          <p:cNvGrpSpPr/>
          <p:nvPr/>
        </p:nvGrpSpPr>
        <p:grpSpPr>
          <a:xfrm>
            <a:off x="7145467" y="4486780"/>
            <a:ext cx="709019" cy="470367"/>
            <a:chOff x="3575122" y="1606190"/>
            <a:chExt cx="781121" cy="633431"/>
          </a:xfrm>
        </p:grpSpPr>
        <p:sp>
          <p:nvSpPr>
            <p:cNvPr id="89" name="Retângulo: Cantos Arredondados 88">
              <a:extLst>
                <a:ext uri="{FF2B5EF4-FFF2-40B4-BE49-F238E27FC236}">
                  <a16:creationId xmlns:a16="http://schemas.microsoft.com/office/drawing/2014/main" id="{A250A532-BC90-7CAD-B373-E592B11AD9F2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90" name="Gráfico 89">
              <a:extLst>
                <a:ext uri="{FF2B5EF4-FFF2-40B4-BE49-F238E27FC236}">
                  <a16:creationId xmlns:a16="http://schemas.microsoft.com/office/drawing/2014/main" id="{F75E1E3F-7A02-57C5-27FB-6B4C790A1D4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99" name="Agrupar 98">
            <a:extLst>
              <a:ext uri="{FF2B5EF4-FFF2-40B4-BE49-F238E27FC236}">
                <a16:creationId xmlns:a16="http://schemas.microsoft.com/office/drawing/2014/main" id="{66AE3396-8CB0-05AF-BE25-FB34C5A26B03}"/>
              </a:ext>
            </a:extLst>
          </p:cNvPr>
          <p:cNvGrpSpPr/>
          <p:nvPr/>
        </p:nvGrpSpPr>
        <p:grpSpPr>
          <a:xfrm>
            <a:off x="9965080" y="4486780"/>
            <a:ext cx="709019" cy="470367"/>
            <a:chOff x="3575122" y="1606190"/>
            <a:chExt cx="781121" cy="633431"/>
          </a:xfrm>
        </p:grpSpPr>
        <p:sp>
          <p:nvSpPr>
            <p:cNvPr id="97" name="Retângulo: Cantos Arredondados 96">
              <a:extLst>
                <a:ext uri="{FF2B5EF4-FFF2-40B4-BE49-F238E27FC236}">
                  <a16:creationId xmlns:a16="http://schemas.microsoft.com/office/drawing/2014/main" id="{1801003C-BA5E-4286-618C-37C030A4F895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98" name="Gráfico 97">
              <a:extLst>
                <a:ext uri="{FF2B5EF4-FFF2-40B4-BE49-F238E27FC236}">
                  <a16:creationId xmlns:a16="http://schemas.microsoft.com/office/drawing/2014/main" id="{FFB47C77-3DA5-9373-5431-A5C67E4D12A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103" name="Agrupar 102">
            <a:extLst>
              <a:ext uri="{FF2B5EF4-FFF2-40B4-BE49-F238E27FC236}">
                <a16:creationId xmlns:a16="http://schemas.microsoft.com/office/drawing/2014/main" id="{6E087615-6EC6-C19E-1F6D-8AE9167974A1}"/>
              </a:ext>
            </a:extLst>
          </p:cNvPr>
          <p:cNvGrpSpPr/>
          <p:nvPr/>
        </p:nvGrpSpPr>
        <p:grpSpPr>
          <a:xfrm>
            <a:off x="9966681" y="4486779"/>
            <a:ext cx="709020" cy="470367"/>
            <a:chOff x="3575122" y="1606190"/>
            <a:chExt cx="781121" cy="633431"/>
          </a:xfrm>
        </p:grpSpPr>
        <p:sp>
          <p:nvSpPr>
            <p:cNvPr id="101" name="Retângulo: Cantos Arredondados 100">
              <a:extLst>
                <a:ext uri="{FF2B5EF4-FFF2-40B4-BE49-F238E27FC236}">
                  <a16:creationId xmlns:a16="http://schemas.microsoft.com/office/drawing/2014/main" id="{57D93C86-8769-7B90-7D68-8143EB71BBBB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rgbClr val="592126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02" name="Gráfico 101">
              <a:extLst>
                <a:ext uri="{FF2B5EF4-FFF2-40B4-BE49-F238E27FC236}">
                  <a16:creationId xmlns:a16="http://schemas.microsoft.com/office/drawing/2014/main" id="{3071083C-E1A1-5BB3-5FA7-5AF99F75F24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583B724C-FAA9-C40A-D9FA-718A9E57A1C0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1515389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0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4AFA2B-EB09-3974-6B26-55A3EC03BA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Agrupar 6">
            <a:extLst>
              <a:ext uri="{FF2B5EF4-FFF2-40B4-BE49-F238E27FC236}">
                <a16:creationId xmlns:a16="http://schemas.microsoft.com/office/drawing/2014/main" id="{8A61A76B-F7F8-C8C3-9D36-368A3E98AE50}"/>
              </a:ext>
            </a:extLst>
          </p:cNvPr>
          <p:cNvGrpSpPr/>
          <p:nvPr/>
        </p:nvGrpSpPr>
        <p:grpSpPr>
          <a:xfrm>
            <a:off x="515981" y="2574901"/>
            <a:ext cx="11148378" cy="2504438"/>
            <a:chOff x="515981" y="2728742"/>
            <a:chExt cx="11148378" cy="2504438"/>
          </a:xfrm>
        </p:grpSpPr>
        <p:sp>
          <p:nvSpPr>
            <p:cNvPr id="12" name="Retângulo: Cantos Arredondados 7">
              <a:extLst>
                <a:ext uri="{FF2B5EF4-FFF2-40B4-BE49-F238E27FC236}">
                  <a16:creationId xmlns:a16="http://schemas.microsoft.com/office/drawing/2014/main" id="{B62D14BA-F57B-95D4-4980-BF47C89CE6FF}"/>
                </a:ext>
              </a:extLst>
            </p:cNvPr>
            <p:cNvSpPr/>
            <p:nvPr/>
          </p:nvSpPr>
          <p:spPr>
            <a:xfrm>
              <a:off x="603820" y="2728742"/>
              <a:ext cx="10972702" cy="250443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endParaRPr lang="pt-BR" noProof="0" dirty="0">
                <a:solidFill>
                  <a:schemeClr val="tx1"/>
                </a:solidFill>
                <a:latin typeface="AMX" pitchFamily="2" charset="77"/>
              </a:endParaRPr>
            </a:p>
          </p:txBody>
        </p:sp>
        <p:sp>
          <p:nvSpPr>
            <p:cNvPr id="14" name="Retângulo: Cantos Arredondados 11">
              <a:extLst>
                <a:ext uri="{FF2B5EF4-FFF2-40B4-BE49-F238E27FC236}">
                  <a16:creationId xmlns:a16="http://schemas.microsoft.com/office/drawing/2014/main" id="{6B8553E2-2A26-1069-384D-D79AA01DCB05}"/>
                </a:ext>
              </a:extLst>
            </p:cNvPr>
            <p:cNvSpPr/>
            <p:nvPr/>
          </p:nvSpPr>
          <p:spPr>
            <a:xfrm>
              <a:off x="515981" y="2995993"/>
              <a:ext cx="11148378" cy="637646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88000" tIns="45720" rIns="36000" bIns="45720" rtlCol="0" anchor="ctr"/>
            <a:lstStyle/>
            <a:p>
              <a:pPr marL="8255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Card Suporte</a:t>
              </a:r>
              <a:endParaRPr lang="pt-BR" sz="2400" noProof="0" dirty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sp>
        <p:nvSpPr>
          <p:cNvPr id="26" name="Google Shape;1434;p77">
            <a:extLst>
              <a:ext uri="{FF2B5EF4-FFF2-40B4-BE49-F238E27FC236}">
                <a16:creationId xmlns:a16="http://schemas.microsoft.com/office/drawing/2014/main" id="{C4B418E6-1BB1-1C7F-63B3-B26DC5C084A4}"/>
              </a:ext>
            </a:extLst>
          </p:cNvPr>
          <p:cNvSpPr/>
          <p:nvPr/>
        </p:nvSpPr>
        <p:spPr>
          <a:xfrm>
            <a:off x="809494" y="3541646"/>
            <a:ext cx="9502164" cy="18950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>
              <a:spcAft>
                <a:spcPts val="600"/>
              </a:spcAft>
              <a:buClr>
                <a:srgbClr val="592126"/>
              </a:buClr>
              <a:buSzPts val="2000"/>
            </a:pPr>
            <a:r>
              <a:rPr lang="pt-BR" sz="2000" b="1" noProof="0" dirty="0">
                <a:solidFill>
                  <a:srgbClr val="592126"/>
                </a:solidFill>
                <a:latin typeface="AMX"/>
                <a:ea typeface="Quattrocento Sans"/>
                <a:cs typeface="Calibri"/>
              </a:rPr>
              <a:t>O que </a:t>
            </a:r>
            <a:r>
              <a:rPr lang="pt-BR" sz="2000" b="1" dirty="0">
                <a:solidFill>
                  <a:srgbClr val="592126"/>
                </a:solidFill>
                <a:latin typeface="AMX"/>
                <a:ea typeface="Quattrocento Sans"/>
                <a:cs typeface="Calibri"/>
              </a:rPr>
              <a:t>esse card faz</a:t>
            </a:r>
            <a:r>
              <a:rPr lang="pt-BR" sz="2000" b="1" noProof="0" dirty="0">
                <a:solidFill>
                  <a:srgbClr val="592126"/>
                </a:solidFill>
                <a:latin typeface="AMX"/>
                <a:ea typeface="Quattrocento Sans"/>
                <a:cs typeface="Calibri"/>
              </a:rPr>
              <a:t>?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/>
              <a:ea typeface="Quattrocento Sans"/>
              <a:cs typeface="Calibri"/>
            </a:endParaRPr>
          </a:p>
          <a:p>
            <a:pPr>
              <a:spcAft>
                <a:spcPts val="600"/>
              </a:spcAft>
              <a:buClr>
                <a:srgbClr val="592126"/>
              </a:buClr>
              <a:buSzPts val="2000"/>
            </a:pPr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/>
                <a:cs typeface="Calibri"/>
              </a:rPr>
              <a:t>Reúne o histórico de ações realizadas no portal e oferece acesso ao guia do usuário, facilitando o acompanhamento e a resolução de demandas relacionadas à gestão de linhas.</a:t>
            </a:r>
          </a:p>
          <a:p>
            <a:pPr lvl="0">
              <a:spcAft>
                <a:spcPts val="600"/>
              </a:spcAft>
              <a:buSzPts val="2000"/>
            </a:pP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</a:endParaRPr>
          </a:p>
        </p:txBody>
      </p:sp>
      <p:sp>
        <p:nvSpPr>
          <p:cNvPr id="2" name="Google Shape;1434;p77">
            <a:extLst>
              <a:ext uri="{FF2B5EF4-FFF2-40B4-BE49-F238E27FC236}">
                <a16:creationId xmlns:a16="http://schemas.microsoft.com/office/drawing/2014/main" id="{3C2CA8DB-C634-5CA4-70FD-972322A0C470}"/>
              </a:ext>
            </a:extLst>
          </p:cNvPr>
          <p:cNvSpPr/>
          <p:nvPr/>
        </p:nvSpPr>
        <p:spPr>
          <a:xfrm>
            <a:off x="642592" y="1991406"/>
            <a:ext cx="8799722" cy="587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Com 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Opera 360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, você tem acesso aos cards de:​</a:t>
            </a:r>
          </a:p>
        </p:txBody>
      </p:sp>
      <p:sp>
        <p:nvSpPr>
          <p:cNvPr id="13" name="Google Shape;1434;p77">
            <a:extLst>
              <a:ext uri="{FF2B5EF4-FFF2-40B4-BE49-F238E27FC236}">
                <a16:creationId xmlns:a16="http://schemas.microsoft.com/office/drawing/2014/main" id="{E8DF8317-DFB6-E411-09CA-83B998F2FF61}"/>
              </a:ext>
            </a:extLst>
          </p:cNvPr>
          <p:cNvSpPr/>
          <p:nvPr/>
        </p:nvSpPr>
        <p:spPr>
          <a:xfrm>
            <a:off x="642592" y="5243709"/>
            <a:ext cx="8799722" cy="83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Uma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solução completa 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para você acompanhar suas linhas, chips e equipamentos conectados de forma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simples e centralizada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2D4A0B05-8B09-AFD9-6602-C032F0BEEA34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352204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build="p"/>
      <p:bldP spid="3" grpId="0" animBg="1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Agrupar 40">
            <a:extLst>
              <a:ext uri="{FF2B5EF4-FFF2-40B4-BE49-F238E27FC236}">
                <a16:creationId xmlns:a16="http://schemas.microsoft.com/office/drawing/2014/main" id="{7C9BC3E3-8692-AE91-D4D0-21476DDEF2FE}"/>
              </a:ext>
            </a:extLst>
          </p:cNvPr>
          <p:cNvGrpSpPr/>
          <p:nvPr/>
        </p:nvGrpSpPr>
        <p:grpSpPr>
          <a:xfrm>
            <a:off x="661147" y="947671"/>
            <a:ext cx="10880912" cy="4973864"/>
            <a:chOff x="661147" y="947671"/>
            <a:chExt cx="10880912" cy="4973864"/>
          </a:xfrm>
        </p:grpSpPr>
        <p:pic>
          <p:nvPicPr>
            <p:cNvPr id="2" name="Imagem 1" descr="Interface gráfica do usuário, Texto, Aplicativo, Email&#10;&#10;O conteúdo gerado por IA pode estar incorreto.">
              <a:extLst>
                <a:ext uri="{FF2B5EF4-FFF2-40B4-BE49-F238E27FC236}">
                  <a16:creationId xmlns:a16="http://schemas.microsoft.com/office/drawing/2014/main" id="{6EB9EDFC-4897-4E16-C077-830F189D4A1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1147" y="947671"/>
              <a:ext cx="10880912" cy="4973864"/>
            </a:xfrm>
            <a:prstGeom prst="rect">
              <a:avLst/>
            </a:prstGeom>
            <a:ln>
              <a:solidFill>
                <a:schemeClr val="bg2">
                  <a:lumMod val="75000"/>
                </a:schemeClr>
              </a:solidFill>
            </a:ln>
          </p:spPr>
        </p:pic>
        <p:sp>
          <p:nvSpPr>
            <p:cNvPr id="4" name="Retângulo 3">
              <a:extLst>
                <a:ext uri="{FF2B5EF4-FFF2-40B4-BE49-F238E27FC236}">
                  <a16:creationId xmlns:a16="http://schemas.microsoft.com/office/drawing/2014/main" id="{B2D85BCB-997A-0BFF-522B-46EAA710A204}"/>
                </a:ext>
              </a:extLst>
            </p:cNvPr>
            <p:cNvSpPr/>
            <p:nvPr/>
          </p:nvSpPr>
          <p:spPr>
            <a:xfrm>
              <a:off x="1080935" y="2120843"/>
              <a:ext cx="728897" cy="160209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F63D8BF3-26BB-21A7-C798-11F0493B56FE}"/>
                </a:ext>
              </a:extLst>
            </p:cNvPr>
            <p:cNvSpPr/>
            <p:nvPr/>
          </p:nvSpPr>
          <p:spPr>
            <a:xfrm>
              <a:off x="1092141" y="2501842"/>
              <a:ext cx="728897" cy="160209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8" name="Retângulo 7">
              <a:extLst>
                <a:ext uri="{FF2B5EF4-FFF2-40B4-BE49-F238E27FC236}">
                  <a16:creationId xmlns:a16="http://schemas.microsoft.com/office/drawing/2014/main" id="{02BF918E-59E9-4C71-ECE1-508432626FA4}"/>
                </a:ext>
              </a:extLst>
            </p:cNvPr>
            <p:cNvSpPr/>
            <p:nvPr/>
          </p:nvSpPr>
          <p:spPr>
            <a:xfrm>
              <a:off x="1080934" y="2938871"/>
              <a:ext cx="728897" cy="160209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0" name="Retângulo 9">
              <a:extLst>
                <a:ext uri="{FF2B5EF4-FFF2-40B4-BE49-F238E27FC236}">
                  <a16:creationId xmlns:a16="http://schemas.microsoft.com/office/drawing/2014/main" id="{6BB7FB69-CA6B-05D5-DD76-2425133D5AC2}"/>
                </a:ext>
              </a:extLst>
            </p:cNvPr>
            <p:cNvSpPr/>
            <p:nvPr/>
          </p:nvSpPr>
          <p:spPr>
            <a:xfrm>
              <a:off x="1080935" y="3286254"/>
              <a:ext cx="762514" cy="182620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id="{571BE7F4-6685-F77F-5E73-24183D611DC1}"/>
                </a:ext>
              </a:extLst>
            </p:cNvPr>
            <p:cNvSpPr/>
            <p:nvPr/>
          </p:nvSpPr>
          <p:spPr>
            <a:xfrm>
              <a:off x="1080935" y="4137902"/>
              <a:ext cx="728897" cy="160209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3" name="Retângulo 12">
              <a:extLst>
                <a:ext uri="{FF2B5EF4-FFF2-40B4-BE49-F238E27FC236}">
                  <a16:creationId xmlns:a16="http://schemas.microsoft.com/office/drawing/2014/main" id="{B2A50101-846E-2CE8-8050-114D9E89F12C}"/>
                </a:ext>
              </a:extLst>
            </p:cNvPr>
            <p:cNvSpPr/>
            <p:nvPr/>
          </p:nvSpPr>
          <p:spPr>
            <a:xfrm>
              <a:off x="1069729" y="3712077"/>
              <a:ext cx="762514" cy="182620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4" name="Retângulo 13">
              <a:extLst>
                <a:ext uri="{FF2B5EF4-FFF2-40B4-BE49-F238E27FC236}">
                  <a16:creationId xmlns:a16="http://schemas.microsoft.com/office/drawing/2014/main" id="{F53D4681-2F4A-4CF0-F139-E88166989910}"/>
                </a:ext>
              </a:extLst>
            </p:cNvPr>
            <p:cNvSpPr/>
            <p:nvPr/>
          </p:nvSpPr>
          <p:spPr>
            <a:xfrm>
              <a:off x="1069729" y="2311343"/>
              <a:ext cx="728897" cy="160209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5" name="Retângulo 14">
              <a:extLst>
                <a:ext uri="{FF2B5EF4-FFF2-40B4-BE49-F238E27FC236}">
                  <a16:creationId xmlns:a16="http://schemas.microsoft.com/office/drawing/2014/main" id="{F2F58F58-4E31-0511-A192-E355B82F174C}"/>
                </a:ext>
              </a:extLst>
            </p:cNvPr>
            <p:cNvSpPr/>
            <p:nvPr/>
          </p:nvSpPr>
          <p:spPr>
            <a:xfrm>
              <a:off x="1080935" y="2692342"/>
              <a:ext cx="728897" cy="160209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6" name="Retângulo 15">
              <a:extLst>
                <a:ext uri="{FF2B5EF4-FFF2-40B4-BE49-F238E27FC236}">
                  <a16:creationId xmlns:a16="http://schemas.microsoft.com/office/drawing/2014/main" id="{1011E4D6-3F5F-7DBE-1177-BC5805354717}"/>
                </a:ext>
              </a:extLst>
            </p:cNvPr>
            <p:cNvSpPr/>
            <p:nvPr/>
          </p:nvSpPr>
          <p:spPr>
            <a:xfrm>
              <a:off x="1069728" y="3129371"/>
              <a:ext cx="728897" cy="160209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7" name="Retângulo 16">
              <a:extLst>
                <a:ext uri="{FF2B5EF4-FFF2-40B4-BE49-F238E27FC236}">
                  <a16:creationId xmlns:a16="http://schemas.microsoft.com/office/drawing/2014/main" id="{CD4D2380-4BAE-21BE-3A1D-092D6041A308}"/>
                </a:ext>
              </a:extLst>
            </p:cNvPr>
            <p:cNvSpPr/>
            <p:nvPr/>
          </p:nvSpPr>
          <p:spPr>
            <a:xfrm>
              <a:off x="1069729" y="3476754"/>
              <a:ext cx="762514" cy="182620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8" name="Retângulo 17">
              <a:extLst>
                <a:ext uri="{FF2B5EF4-FFF2-40B4-BE49-F238E27FC236}">
                  <a16:creationId xmlns:a16="http://schemas.microsoft.com/office/drawing/2014/main" id="{067683B5-7DFE-30E6-CB77-0C221B0917EB}"/>
                </a:ext>
              </a:extLst>
            </p:cNvPr>
            <p:cNvSpPr/>
            <p:nvPr/>
          </p:nvSpPr>
          <p:spPr>
            <a:xfrm>
              <a:off x="1058523" y="3902577"/>
              <a:ext cx="762514" cy="182620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9" name="Retângulo 18">
              <a:extLst>
                <a:ext uri="{FF2B5EF4-FFF2-40B4-BE49-F238E27FC236}">
                  <a16:creationId xmlns:a16="http://schemas.microsoft.com/office/drawing/2014/main" id="{B9F95416-0AE7-DD74-214E-E1169A92A65A}"/>
                </a:ext>
              </a:extLst>
            </p:cNvPr>
            <p:cNvSpPr/>
            <p:nvPr/>
          </p:nvSpPr>
          <p:spPr>
            <a:xfrm>
              <a:off x="1887758" y="2143254"/>
              <a:ext cx="471162" cy="104181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0" name="Retângulo 19">
              <a:extLst>
                <a:ext uri="{FF2B5EF4-FFF2-40B4-BE49-F238E27FC236}">
                  <a16:creationId xmlns:a16="http://schemas.microsoft.com/office/drawing/2014/main" id="{2D39AABF-8222-CCD6-B33D-44687A6040E1}"/>
                </a:ext>
              </a:extLst>
            </p:cNvPr>
            <p:cNvSpPr/>
            <p:nvPr/>
          </p:nvSpPr>
          <p:spPr>
            <a:xfrm>
              <a:off x="1898964" y="2524253"/>
              <a:ext cx="471162" cy="104181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1" name="Retângulo 20">
              <a:extLst>
                <a:ext uri="{FF2B5EF4-FFF2-40B4-BE49-F238E27FC236}">
                  <a16:creationId xmlns:a16="http://schemas.microsoft.com/office/drawing/2014/main" id="{F0BFFFAA-2003-3E01-5D96-E39E8094AD58}"/>
                </a:ext>
              </a:extLst>
            </p:cNvPr>
            <p:cNvSpPr/>
            <p:nvPr/>
          </p:nvSpPr>
          <p:spPr>
            <a:xfrm>
              <a:off x="1887757" y="2938870"/>
              <a:ext cx="471162" cy="104181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2" name="Retângulo 21">
              <a:extLst>
                <a:ext uri="{FF2B5EF4-FFF2-40B4-BE49-F238E27FC236}">
                  <a16:creationId xmlns:a16="http://schemas.microsoft.com/office/drawing/2014/main" id="{593F429B-D4CC-9286-718B-D28A4009E46D}"/>
                </a:ext>
              </a:extLst>
            </p:cNvPr>
            <p:cNvSpPr/>
            <p:nvPr/>
          </p:nvSpPr>
          <p:spPr>
            <a:xfrm>
              <a:off x="1887758" y="3308665"/>
              <a:ext cx="482367" cy="115386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3" name="Retângulo 22">
              <a:extLst>
                <a:ext uri="{FF2B5EF4-FFF2-40B4-BE49-F238E27FC236}">
                  <a16:creationId xmlns:a16="http://schemas.microsoft.com/office/drawing/2014/main" id="{EA94D840-86C8-7D08-A81C-87D10E41741E}"/>
                </a:ext>
              </a:extLst>
            </p:cNvPr>
            <p:cNvSpPr/>
            <p:nvPr/>
          </p:nvSpPr>
          <p:spPr>
            <a:xfrm>
              <a:off x="1876552" y="3734488"/>
              <a:ext cx="482367" cy="115386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4" name="Retângulo 23">
              <a:extLst>
                <a:ext uri="{FF2B5EF4-FFF2-40B4-BE49-F238E27FC236}">
                  <a16:creationId xmlns:a16="http://schemas.microsoft.com/office/drawing/2014/main" id="{2249F98D-4DE4-3FA8-BF57-38DD44154DDE}"/>
                </a:ext>
              </a:extLst>
            </p:cNvPr>
            <p:cNvSpPr/>
            <p:nvPr/>
          </p:nvSpPr>
          <p:spPr>
            <a:xfrm>
              <a:off x="1876552" y="2333754"/>
              <a:ext cx="471162" cy="104181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5" name="Retângulo 24">
              <a:extLst>
                <a:ext uri="{FF2B5EF4-FFF2-40B4-BE49-F238E27FC236}">
                  <a16:creationId xmlns:a16="http://schemas.microsoft.com/office/drawing/2014/main" id="{B99257B2-D5AA-83CC-B5FC-DCF7823397B9}"/>
                </a:ext>
              </a:extLst>
            </p:cNvPr>
            <p:cNvSpPr/>
            <p:nvPr/>
          </p:nvSpPr>
          <p:spPr>
            <a:xfrm>
              <a:off x="1887758" y="2714753"/>
              <a:ext cx="471162" cy="104181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6" name="Retângulo 25">
              <a:extLst>
                <a:ext uri="{FF2B5EF4-FFF2-40B4-BE49-F238E27FC236}">
                  <a16:creationId xmlns:a16="http://schemas.microsoft.com/office/drawing/2014/main" id="{A910FCEC-D7EC-150D-57F9-CD4C075793BD}"/>
                </a:ext>
              </a:extLst>
            </p:cNvPr>
            <p:cNvSpPr/>
            <p:nvPr/>
          </p:nvSpPr>
          <p:spPr>
            <a:xfrm>
              <a:off x="1876551" y="3129370"/>
              <a:ext cx="471162" cy="104181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7" name="Retângulo 26">
              <a:extLst>
                <a:ext uri="{FF2B5EF4-FFF2-40B4-BE49-F238E27FC236}">
                  <a16:creationId xmlns:a16="http://schemas.microsoft.com/office/drawing/2014/main" id="{4673136D-364F-D065-AE83-F4AC43E8FB2B}"/>
                </a:ext>
              </a:extLst>
            </p:cNvPr>
            <p:cNvSpPr/>
            <p:nvPr/>
          </p:nvSpPr>
          <p:spPr>
            <a:xfrm>
              <a:off x="1876552" y="3521577"/>
              <a:ext cx="482367" cy="115386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8" name="Retângulo 27">
              <a:extLst>
                <a:ext uri="{FF2B5EF4-FFF2-40B4-BE49-F238E27FC236}">
                  <a16:creationId xmlns:a16="http://schemas.microsoft.com/office/drawing/2014/main" id="{42D9DE05-4D16-883C-AB65-84F2EA3E9EAC}"/>
                </a:ext>
              </a:extLst>
            </p:cNvPr>
            <p:cNvSpPr/>
            <p:nvPr/>
          </p:nvSpPr>
          <p:spPr>
            <a:xfrm>
              <a:off x="1865346" y="3924988"/>
              <a:ext cx="482367" cy="115386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39" name="Retângulo 38">
              <a:extLst>
                <a:ext uri="{FF2B5EF4-FFF2-40B4-BE49-F238E27FC236}">
                  <a16:creationId xmlns:a16="http://schemas.microsoft.com/office/drawing/2014/main" id="{EE53BDC6-EF2E-547B-E11A-4A6CF079D200}"/>
                </a:ext>
              </a:extLst>
            </p:cNvPr>
            <p:cNvSpPr/>
            <p:nvPr/>
          </p:nvSpPr>
          <p:spPr>
            <a:xfrm>
              <a:off x="9563788" y="1078694"/>
              <a:ext cx="975424" cy="149003"/>
            </a:xfrm>
            <a:prstGeom prst="rect">
              <a:avLst/>
            </a:prstGeom>
            <a:solidFill>
              <a:srgbClr val="223C7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0" name="Retângulo 39">
              <a:extLst>
                <a:ext uri="{FF2B5EF4-FFF2-40B4-BE49-F238E27FC236}">
                  <a16:creationId xmlns:a16="http://schemas.microsoft.com/office/drawing/2014/main" id="{AEB8D718-EFC2-4E86-BF87-50150E8CF2A8}"/>
                </a:ext>
              </a:extLst>
            </p:cNvPr>
            <p:cNvSpPr/>
            <p:nvPr/>
          </p:nvSpPr>
          <p:spPr>
            <a:xfrm>
              <a:off x="10056846" y="977840"/>
              <a:ext cx="482366" cy="171415"/>
            </a:xfrm>
            <a:prstGeom prst="rect">
              <a:avLst/>
            </a:prstGeom>
            <a:solidFill>
              <a:srgbClr val="223C7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  <p:sp>
        <p:nvSpPr>
          <p:cNvPr id="5" name="Retângulo 4">
            <a:extLst>
              <a:ext uri="{FF2B5EF4-FFF2-40B4-BE49-F238E27FC236}">
                <a16:creationId xmlns:a16="http://schemas.microsoft.com/office/drawing/2014/main" id="{5094D4DD-A8C6-F3DD-6D02-077F566581CF}"/>
              </a:ext>
            </a:extLst>
          </p:cNvPr>
          <p:cNvSpPr/>
          <p:nvPr/>
        </p:nvSpPr>
        <p:spPr>
          <a:xfrm>
            <a:off x="2477187" y="2127565"/>
            <a:ext cx="1199544" cy="126594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7237B11C-76A3-0324-7456-C5F99FADC267}"/>
              </a:ext>
            </a:extLst>
          </p:cNvPr>
          <p:cNvSpPr/>
          <p:nvPr/>
        </p:nvSpPr>
        <p:spPr>
          <a:xfrm>
            <a:off x="2488393" y="2530976"/>
            <a:ext cx="1199544" cy="126594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9" name="Retângulo 28">
            <a:extLst>
              <a:ext uri="{FF2B5EF4-FFF2-40B4-BE49-F238E27FC236}">
                <a16:creationId xmlns:a16="http://schemas.microsoft.com/office/drawing/2014/main" id="{D34B4276-3019-BE6B-ABC6-BE44BF23281B}"/>
              </a:ext>
            </a:extLst>
          </p:cNvPr>
          <p:cNvSpPr/>
          <p:nvPr/>
        </p:nvSpPr>
        <p:spPr>
          <a:xfrm>
            <a:off x="2477186" y="2934387"/>
            <a:ext cx="1199544" cy="126594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1" name="Retângulo 30">
            <a:extLst>
              <a:ext uri="{FF2B5EF4-FFF2-40B4-BE49-F238E27FC236}">
                <a16:creationId xmlns:a16="http://schemas.microsoft.com/office/drawing/2014/main" id="{2D0B8623-10E5-5BE4-E144-AE8B4FF59E40}"/>
              </a:ext>
            </a:extLst>
          </p:cNvPr>
          <p:cNvSpPr/>
          <p:nvPr/>
        </p:nvSpPr>
        <p:spPr>
          <a:xfrm>
            <a:off x="2477187" y="3326594"/>
            <a:ext cx="1221955" cy="137799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3" name="Retângulo 32">
            <a:extLst>
              <a:ext uri="{FF2B5EF4-FFF2-40B4-BE49-F238E27FC236}">
                <a16:creationId xmlns:a16="http://schemas.microsoft.com/office/drawing/2014/main" id="{C9323AE5-5948-B3AA-E028-3D22DCDDFBE2}"/>
              </a:ext>
            </a:extLst>
          </p:cNvPr>
          <p:cNvSpPr/>
          <p:nvPr/>
        </p:nvSpPr>
        <p:spPr>
          <a:xfrm>
            <a:off x="2465981" y="3718800"/>
            <a:ext cx="1221955" cy="137799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5" name="Retângulo 34">
            <a:extLst>
              <a:ext uri="{FF2B5EF4-FFF2-40B4-BE49-F238E27FC236}">
                <a16:creationId xmlns:a16="http://schemas.microsoft.com/office/drawing/2014/main" id="{776D2B1D-5444-61AC-72BA-9B6997019063}"/>
              </a:ext>
            </a:extLst>
          </p:cNvPr>
          <p:cNvSpPr/>
          <p:nvPr/>
        </p:nvSpPr>
        <p:spPr>
          <a:xfrm>
            <a:off x="2465981" y="2340477"/>
            <a:ext cx="1199544" cy="126594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7" name="Retângulo 36">
            <a:extLst>
              <a:ext uri="{FF2B5EF4-FFF2-40B4-BE49-F238E27FC236}">
                <a16:creationId xmlns:a16="http://schemas.microsoft.com/office/drawing/2014/main" id="{B3621E8C-1ECC-2A53-409A-A41CD61E4A6C}"/>
              </a:ext>
            </a:extLst>
          </p:cNvPr>
          <p:cNvSpPr/>
          <p:nvPr/>
        </p:nvSpPr>
        <p:spPr>
          <a:xfrm>
            <a:off x="2477187" y="2721476"/>
            <a:ext cx="1199544" cy="126594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2" name="Retângulo 41">
            <a:extLst>
              <a:ext uri="{FF2B5EF4-FFF2-40B4-BE49-F238E27FC236}">
                <a16:creationId xmlns:a16="http://schemas.microsoft.com/office/drawing/2014/main" id="{184B267C-8C5F-75F8-CC64-A31EFD1E2CAE}"/>
              </a:ext>
            </a:extLst>
          </p:cNvPr>
          <p:cNvSpPr/>
          <p:nvPr/>
        </p:nvSpPr>
        <p:spPr>
          <a:xfrm>
            <a:off x="2465980" y="3136093"/>
            <a:ext cx="1199544" cy="126594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4" name="Retângulo 43">
            <a:extLst>
              <a:ext uri="{FF2B5EF4-FFF2-40B4-BE49-F238E27FC236}">
                <a16:creationId xmlns:a16="http://schemas.microsoft.com/office/drawing/2014/main" id="{09D41ACA-49F4-783F-1117-D58E011A6003}"/>
              </a:ext>
            </a:extLst>
          </p:cNvPr>
          <p:cNvSpPr/>
          <p:nvPr/>
        </p:nvSpPr>
        <p:spPr>
          <a:xfrm>
            <a:off x="2465981" y="3539506"/>
            <a:ext cx="1221955" cy="137799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6" name="Retângulo 45">
            <a:extLst>
              <a:ext uri="{FF2B5EF4-FFF2-40B4-BE49-F238E27FC236}">
                <a16:creationId xmlns:a16="http://schemas.microsoft.com/office/drawing/2014/main" id="{BD6CFE93-9624-84B3-A7C9-0D56C14D9435}"/>
              </a:ext>
            </a:extLst>
          </p:cNvPr>
          <p:cNvSpPr/>
          <p:nvPr/>
        </p:nvSpPr>
        <p:spPr>
          <a:xfrm>
            <a:off x="2454775" y="3909299"/>
            <a:ext cx="1221955" cy="137799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31768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84F7EA-906D-B8B5-34E3-B74191C855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Agrupar 29">
            <a:extLst>
              <a:ext uri="{FF2B5EF4-FFF2-40B4-BE49-F238E27FC236}">
                <a16:creationId xmlns:a16="http://schemas.microsoft.com/office/drawing/2014/main" id="{D70206ED-6EB7-12FD-F9BB-DE58251C3146}"/>
              </a:ext>
            </a:extLst>
          </p:cNvPr>
          <p:cNvGrpSpPr/>
          <p:nvPr/>
        </p:nvGrpSpPr>
        <p:grpSpPr>
          <a:xfrm>
            <a:off x="1870490" y="2071863"/>
            <a:ext cx="1367635" cy="1367635"/>
            <a:chOff x="1132552" y="1778662"/>
            <a:chExt cx="1103843" cy="1103843"/>
          </a:xfrm>
        </p:grpSpPr>
        <p:grpSp>
          <p:nvGrpSpPr>
            <p:cNvPr id="31" name="Agrupar 30">
              <a:extLst>
                <a:ext uri="{FF2B5EF4-FFF2-40B4-BE49-F238E27FC236}">
                  <a16:creationId xmlns:a16="http://schemas.microsoft.com/office/drawing/2014/main" id="{11B995EC-507C-C292-F960-873D1A548CAA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33" name="Google Shape;1224;p66">
                <a:extLst>
                  <a:ext uri="{FF2B5EF4-FFF2-40B4-BE49-F238E27FC236}">
                    <a16:creationId xmlns:a16="http://schemas.microsoft.com/office/drawing/2014/main" id="{CEF93E5F-7A40-6020-5B6F-C5BAF3672CFA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4" name="Google Shape;1224;p66">
                <a:extLst>
                  <a:ext uri="{FF2B5EF4-FFF2-40B4-BE49-F238E27FC236}">
                    <a16:creationId xmlns:a16="http://schemas.microsoft.com/office/drawing/2014/main" id="{A23A97A2-CD65-2D7B-3F5F-B4049EF68096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32" name="Gráfico 31" descr="Início com preenchimento sólido">
              <a:extLst>
                <a:ext uri="{FF2B5EF4-FFF2-40B4-BE49-F238E27FC236}">
                  <a16:creationId xmlns:a16="http://schemas.microsoft.com/office/drawing/2014/main" id="{5C949AF2-8A98-8313-DDCA-5310E0B7E8C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/>
          </p:blipFill>
          <p:spPr>
            <a:xfrm>
              <a:off x="1274633" y="1924972"/>
              <a:ext cx="819679" cy="819679"/>
            </a:xfrm>
            <a:prstGeom prst="rect">
              <a:avLst/>
            </a:prstGeom>
          </p:spPr>
        </p:pic>
      </p:grpSp>
      <p:sp>
        <p:nvSpPr>
          <p:cNvPr id="55" name="Google Shape;1217;p66">
            <a:extLst>
              <a:ext uri="{FF2B5EF4-FFF2-40B4-BE49-F238E27FC236}">
                <a16:creationId xmlns:a16="http://schemas.microsoft.com/office/drawing/2014/main" id="{6A79D245-C07E-6A2C-B966-74814615C654}"/>
              </a:ext>
            </a:extLst>
          </p:cNvPr>
          <p:cNvSpPr txBox="1"/>
          <p:nvPr/>
        </p:nvSpPr>
        <p:spPr>
          <a:xfrm>
            <a:off x="860011" y="3722161"/>
            <a:ext cx="3396299" cy="2835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0000" tIns="45650" rIns="91325" bIns="45650" anchor="t" anchorCtr="0">
            <a:noAutofit/>
          </a:bodyPr>
          <a:lstStyle/>
          <a:p>
            <a:pPr lvl="0" algn="ctr">
              <a:spcAft>
                <a:spcPts val="600"/>
              </a:spcAft>
              <a:buClr>
                <a:srgbClr val="000000"/>
              </a:buClr>
              <a:buSzPts val="1800"/>
            </a:pPr>
            <a:r>
              <a:rPr lang="pt-BR" sz="20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Reset</a:t>
            </a:r>
          </a:p>
          <a:p>
            <a:pPr lvl="0" algn="ctr">
              <a:spcAft>
                <a:spcPts val="600"/>
              </a:spcAft>
              <a:buClr>
                <a:srgbClr val="000000"/>
              </a:buClr>
              <a:buSzPts val="1800"/>
            </a:pP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Possibilita que o cliente faça o reset do chip em caso de lentidão de resposta ou mau funcionamento. ​ ​</a:t>
            </a:r>
          </a:p>
          <a:p>
            <a:pPr lvl="0" algn="ctr">
              <a:spcAft>
                <a:spcPts val="600"/>
              </a:spcAft>
              <a:buClr>
                <a:srgbClr val="000000"/>
              </a:buClr>
              <a:buSzPts val="1800"/>
            </a:pP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Vale ressaltar que, no menu AÇÕES, o cliente pode resetar vários chips ao mesmo tempo. Basta selecioná-los na lista e clicar em AÇÕES</a:t>
            </a:r>
            <a:b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</a:b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 RESET.</a:t>
            </a:r>
            <a:endParaRPr lang="pt-BR" sz="16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sp>
        <p:nvSpPr>
          <p:cNvPr id="37" name="Google Shape;1217;p66">
            <a:extLst>
              <a:ext uri="{FF2B5EF4-FFF2-40B4-BE49-F238E27FC236}">
                <a16:creationId xmlns:a16="http://schemas.microsoft.com/office/drawing/2014/main" id="{3BC1D6AE-80B6-6027-54E8-99FE30E91CEC}"/>
              </a:ext>
            </a:extLst>
          </p:cNvPr>
          <p:cNvSpPr txBox="1"/>
          <p:nvPr/>
        </p:nvSpPr>
        <p:spPr>
          <a:xfrm>
            <a:off x="4361237" y="3552125"/>
            <a:ext cx="3577905" cy="31846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0000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20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Suspenção ​</a:t>
            </a:r>
          </a:p>
          <a:p>
            <a:pPr lvl="0" algn="ctr">
              <a:spcAft>
                <a:spcPts val="600"/>
              </a:spcAft>
              <a:buClr>
                <a:srgbClr val="000000"/>
              </a:buClr>
              <a:buSzPts val="1800"/>
            </a:pPr>
            <a:r>
              <a:rPr lang="pt-BR" sz="2000" b="1" i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(perda/roubo) ​</a:t>
            </a:r>
          </a:p>
          <a:p>
            <a:pPr lvl="0" algn="ctr">
              <a:spcAft>
                <a:spcPts val="600"/>
              </a:spcAft>
              <a:buClr>
                <a:srgbClr val="000000"/>
              </a:buClr>
              <a:buSzPts val="1800"/>
            </a:pP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 cliente pode suspender um chip em caso de perda ou roubo. Utilizando essa opção, o chip ficará suspenso, mas a Claro entrará em contato com</a:t>
            </a:r>
            <a:b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</a:b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 cliente para averiguar a situação do chip. Nesse caso, o cliente precisará apresentar um boletim de ocorrência.</a:t>
            </a:r>
            <a:endParaRPr lang="pt-BR" sz="16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D9E5848D-25B5-C4B3-9978-C2DE89D3AEAA}"/>
              </a:ext>
            </a:extLst>
          </p:cNvPr>
          <p:cNvGrpSpPr/>
          <p:nvPr/>
        </p:nvGrpSpPr>
        <p:grpSpPr>
          <a:xfrm>
            <a:off x="5465043" y="2056433"/>
            <a:ext cx="1367635" cy="1367635"/>
            <a:chOff x="1132552" y="1778662"/>
            <a:chExt cx="1103843" cy="1103843"/>
          </a:xfrm>
        </p:grpSpPr>
        <p:grpSp>
          <p:nvGrpSpPr>
            <p:cNvPr id="39" name="Agrupar 38">
              <a:extLst>
                <a:ext uri="{FF2B5EF4-FFF2-40B4-BE49-F238E27FC236}">
                  <a16:creationId xmlns:a16="http://schemas.microsoft.com/office/drawing/2014/main" id="{9F72C651-664F-CFC5-E342-D67DD2F55E77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41" name="Google Shape;1224;p66">
                <a:extLst>
                  <a:ext uri="{FF2B5EF4-FFF2-40B4-BE49-F238E27FC236}">
                    <a16:creationId xmlns:a16="http://schemas.microsoft.com/office/drawing/2014/main" id="{42261216-480E-BD4E-8DE4-F435610AE44B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2" name="Google Shape;1224;p66">
                <a:extLst>
                  <a:ext uri="{FF2B5EF4-FFF2-40B4-BE49-F238E27FC236}">
                    <a16:creationId xmlns:a16="http://schemas.microsoft.com/office/drawing/2014/main" id="{A2D63ACD-7832-5D06-CB15-0A7DD451D33E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40" name="Gráfico 39" descr="Ladrão com preenchimento sólido">
              <a:extLst>
                <a:ext uri="{FF2B5EF4-FFF2-40B4-BE49-F238E27FC236}">
                  <a16:creationId xmlns:a16="http://schemas.microsoft.com/office/drawing/2014/main" id="{71319116-32E2-B15A-6472-783DF3140AC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274633" y="1967654"/>
              <a:ext cx="746115" cy="746115"/>
            </a:xfrm>
            <a:prstGeom prst="rect">
              <a:avLst/>
            </a:prstGeom>
          </p:spPr>
        </p:pic>
      </p:grpSp>
      <p:grpSp>
        <p:nvGrpSpPr>
          <p:cNvPr id="49" name="Agrupar 48">
            <a:extLst>
              <a:ext uri="{FF2B5EF4-FFF2-40B4-BE49-F238E27FC236}">
                <a16:creationId xmlns:a16="http://schemas.microsoft.com/office/drawing/2014/main" id="{0E572A96-DE50-8AF4-45BE-C91290120924}"/>
              </a:ext>
            </a:extLst>
          </p:cNvPr>
          <p:cNvGrpSpPr/>
          <p:nvPr/>
        </p:nvGrpSpPr>
        <p:grpSpPr>
          <a:xfrm>
            <a:off x="9059595" y="2056432"/>
            <a:ext cx="1367635" cy="1367635"/>
            <a:chOff x="1132552" y="1778662"/>
            <a:chExt cx="1103843" cy="1103843"/>
          </a:xfrm>
        </p:grpSpPr>
        <p:grpSp>
          <p:nvGrpSpPr>
            <p:cNvPr id="45" name="Agrupar 44">
              <a:extLst>
                <a:ext uri="{FF2B5EF4-FFF2-40B4-BE49-F238E27FC236}">
                  <a16:creationId xmlns:a16="http://schemas.microsoft.com/office/drawing/2014/main" id="{B60B44A0-50E2-503F-54B2-8FD7652EAED3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47" name="Google Shape;1224;p66">
                <a:extLst>
                  <a:ext uri="{FF2B5EF4-FFF2-40B4-BE49-F238E27FC236}">
                    <a16:creationId xmlns:a16="http://schemas.microsoft.com/office/drawing/2014/main" id="{870B30EC-ACDD-B7A7-D573-9E744A3EAD73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8" name="Google Shape;1224;p66">
                <a:extLst>
                  <a:ext uri="{FF2B5EF4-FFF2-40B4-BE49-F238E27FC236}">
                    <a16:creationId xmlns:a16="http://schemas.microsoft.com/office/drawing/2014/main" id="{19752CE7-8936-8B4A-8FAF-1FB51F55D5E7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46" name="Gráfico 45" descr="Baixar com preenchimento sólido">
              <a:extLst>
                <a:ext uri="{FF2B5EF4-FFF2-40B4-BE49-F238E27FC236}">
                  <a16:creationId xmlns:a16="http://schemas.microsoft.com/office/drawing/2014/main" id="{436AD098-7905-ED58-CDA5-E5247606F5A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274633" y="1924972"/>
              <a:ext cx="819679" cy="819679"/>
            </a:xfrm>
            <a:prstGeom prst="rect">
              <a:avLst/>
            </a:prstGeom>
          </p:spPr>
        </p:pic>
      </p:grpSp>
      <p:sp>
        <p:nvSpPr>
          <p:cNvPr id="51" name="Google Shape;1217;p66">
            <a:extLst>
              <a:ext uri="{FF2B5EF4-FFF2-40B4-BE49-F238E27FC236}">
                <a16:creationId xmlns:a16="http://schemas.microsoft.com/office/drawing/2014/main" id="{0D056D53-F622-14E4-A92A-4DD6CDF1E7DB}"/>
              </a:ext>
            </a:extLst>
          </p:cNvPr>
          <p:cNvSpPr txBox="1"/>
          <p:nvPr/>
        </p:nvSpPr>
        <p:spPr>
          <a:xfrm>
            <a:off x="8159552" y="3717778"/>
            <a:ext cx="3171449" cy="31890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0000" tIns="45650" rIns="91325" bIns="45650" anchor="t" anchorCtr="0">
            <a:noAutofit/>
          </a:bodyPr>
          <a:lstStyle/>
          <a:p>
            <a:pPr lvl="0" algn="ctr">
              <a:spcAft>
                <a:spcPts val="600"/>
              </a:spcAft>
              <a:buClr>
                <a:srgbClr val="000000"/>
              </a:buClr>
              <a:buSzPts val="1800"/>
            </a:pPr>
            <a:r>
              <a:rPr lang="pt-BR" sz="20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Download</a:t>
            </a:r>
          </a:p>
          <a:p>
            <a:pPr lvl="0" algn="ctr">
              <a:spcAft>
                <a:spcPts val="600"/>
              </a:spcAft>
              <a:buClr>
                <a:srgbClr val="000000"/>
              </a:buClr>
              <a:buSzPts val="1800"/>
            </a:pP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Possibilita que o cliente realize</a:t>
            </a:r>
            <a:b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</a:b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 download de relatórios customizados ou consolidados das linhas selecionadas, de acordo com os filtros aplicados. Os relatórios ficam disponíveis em até três dias após</a:t>
            </a:r>
            <a:b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</a:b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 solicitação.</a:t>
            </a:r>
            <a:endParaRPr lang="pt-BR" sz="16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BB177BAA-0C5F-8D79-9933-E612596AE801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2758192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5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5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37" grpId="0"/>
      <p:bldP spid="51" grpId="0"/>
      <p:bldP spid="2" grpId="0" animBg="1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97E3EA-E2D6-C854-8F31-605FB9F5DA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F0AFE471-4626-5F7C-FA8F-551DF58764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641" t="1025" r="12756" b="1080"/>
          <a:stretch>
            <a:fillRect/>
          </a:stretch>
        </p:blipFill>
        <p:spPr>
          <a:xfrm>
            <a:off x="6096000" y="795322"/>
            <a:ext cx="5816601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B1E74941-F20A-BEE2-92D4-FDF3AA7E0413}"/>
              </a:ext>
            </a:extLst>
          </p:cNvPr>
          <p:cNvSpPr/>
          <p:nvPr/>
        </p:nvSpPr>
        <p:spPr>
          <a:xfrm>
            <a:off x="783513" y="1027371"/>
            <a:ext cx="6417388" cy="1255824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noProof="0" dirty="0">
                <a:solidFill>
                  <a:schemeClr val="bg1"/>
                </a:solidFill>
                <a:latin typeface="AMX Black" pitchFamily="2" charset="0"/>
              </a:rPr>
              <a:t>REFORÇANDO O CONHECIMENTO A PLATAFORMA OPERA 360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44C573A7-6D4C-CE30-24F9-51422370C8BB}"/>
              </a:ext>
            </a:extLst>
          </p:cNvPr>
          <p:cNvSpPr txBox="1"/>
          <p:nvPr/>
        </p:nvSpPr>
        <p:spPr>
          <a:xfrm>
            <a:off x="916195" y="2833869"/>
            <a:ext cx="5005730" cy="3216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noProof="0" dirty="0">
                <a:latin typeface="AMX" pitchFamily="2" charset="0"/>
              </a:rPr>
              <a:t>Seu cliente poderá </a:t>
            </a:r>
            <a:r>
              <a:rPr lang="pt-BR" b="1" noProof="0" dirty="0">
                <a:latin typeface="AMX" pitchFamily="2" charset="0"/>
              </a:rPr>
              <a:t>gerenciar a base de dispositivos da sua empresa </a:t>
            </a:r>
            <a:r>
              <a:rPr lang="pt-BR" noProof="0" dirty="0">
                <a:latin typeface="AMX" pitchFamily="2" charset="0"/>
              </a:rPr>
              <a:t>em tempo real, com mais agilidade, economia e produtividade. O </a:t>
            </a:r>
            <a:r>
              <a:rPr lang="pt-BR" b="1" noProof="0" dirty="0">
                <a:latin typeface="AMX" pitchFamily="2" charset="0"/>
              </a:rPr>
              <a:t>painel de controle </a:t>
            </a:r>
            <a:r>
              <a:rPr lang="pt-BR" noProof="0" dirty="0">
                <a:latin typeface="AMX" pitchFamily="2" charset="0"/>
              </a:rPr>
              <a:t>é dividido com as principais funcionalidades para uma gestão mais eficiente.</a:t>
            </a:r>
          </a:p>
          <a:p>
            <a:pPr>
              <a:spcAft>
                <a:spcPts val="600"/>
              </a:spcAft>
            </a:pPr>
            <a:r>
              <a:rPr lang="pt-BR" noProof="0" dirty="0">
                <a:latin typeface="AMX" pitchFamily="2" charset="0"/>
              </a:rPr>
              <a:t>Com a nossa </a:t>
            </a:r>
            <a:r>
              <a:rPr lang="pt-BR" b="1" noProof="0" dirty="0">
                <a:latin typeface="AMX" pitchFamily="2" charset="0"/>
              </a:rPr>
              <a:t>plataforma web de gestão </a:t>
            </a:r>
            <a:r>
              <a:rPr lang="pt-BR" noProof="0" dirty="0">
                <a:latin typeface="AMX" pitchFamily="2" charset="0"/>
              </a:rPr>
              <a:t>é possível verificar histórico e informações sobre consumo, localização dos dispositivos, mapa de cobertura, uso de franquia, diagnóstico de conexão de rede, dashboards com ranking de utilização (</a:t>
            </a:r>
            <a:r>
              <a:rPr lang="pt-BR" b="1" noProof="0" dirty="0">
                <a:latin typeface="AMX" pitchFamily="2" charset="0"/>
              </a:rPr>
              <a:t>download e upload</a:t>
            </a:r>
            <a:r>
              <a:rPr lang="pt-BR" noProof="0" dirty="0">
                <a:latin typeface="AMX" pitchFamily="2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1642816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CaixaDeTexto 14"/>
          <p:cNvSpPr txBox="1"/>
          <p:nvPr/>
        </p:nvSpPr>
        <p:spPr>
          <a:xfrm>
            <a:off x="2507757" y="4477956"/>
            <a:ext cx="71764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</a:pPr>
            <a:r>
              <a:rPr lang="pt-BR" sz="2400" noProof="0" dirty="0">
                <a:solidFill>
                  <a:schemeClr val="bg1"/>
                </a:solidFill>
                <a:latin typeface="AMX" pitchFamily="2" charset="0"/>
              </a:rPr>
              <a:t>A solução  </a:t>
            </a:r>
            <a:r>
              <a:rPr lang="pt-BR" sz="2400" b="1" noProof="0" dirty="0">
                <a:solidFill>
                  <a:schemeClr val="bg1"/>
                </a:solidFill>
                <a:latin typeface="AMX" pitchFamily="2" charset="0"/>
              </a:rPr>
              <a:t>Opera 360</a:t>
            </a:r>
            <a:r>
              <a:rPr lang="pt-BR" sz="2400" noProof="0" dirty="0">
                <a:solidFill>
                  <a:schemeClr val="bg1"/>
                </a:solidFill>
                <a:latin typeface="AMX" pitchFamily="2" charset="0"/>
              </a:rPr>
              <a:t>, não realiza compartilhamento de franquia de dados entre as linhas de M2M.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2DCB05-CFD1-6EF7-A6B9-DADE2ECC95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58F0F060-2EDA-40DC-FAB6-B5222A8764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26" r="32111"/>
          <a:stretch>
            <a:fillRect/>
          </a:stretch>
        </p:blipFill>
        <p:spPr>
          <a:xfrm>
            <a:off x="6938502" y="814372"/>
            <a:ext cx="5027956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82B25EEC-495E-2C31-A936-51C73A4CBBDD}"/>
              </a:ext>
            </a:extLst>
          </p:cNvPr>
          <p:cNvSpPr txBox="1"/>
          <p:nvPr/>
        </p:nvSpPr>
        <p:spPr>
          <a:xfrm>
            <a:off x="662712" y="2425601"/>
            <a:ext cx="5223081" cy="393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lvl="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Conhecemos a solução M2M e como ele auxilia as empresas com suas funcionalidades, proporcionando benefícios incríveis para a gestão e facilitar o dia a dia;</a:t>
            </a:r>
          </a:p>
          <a:p>
            <a:pPr marL="342900" lvl="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Entendemos a aplicação do M2M em variados tipos de negócios, mostrando o quanto essa solução é versátil;</a:t>
            </a:r>
          </a:p>
          <a:p>
            <a:pPr marL="342900" lvl="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E, ainda conhecemos o Opera 360 que é uma plataforma de gestão incrível e com muitas vantagens para os nossos clientes!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276DD825-344B-D252-1E63-CFAFB93ABF6D}"/>
              </a:ext>
            </a:extLst>
          </p:cNvPr>
          <p:cNvSpPr/>
          <p:nvPr/>
        </p:nvSpPr>
        <p:spPr>
          <a:xfrm>
            <a:off x="396508" y="970050"/>
            <a:ext cx="6980605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O QUE FOI VISTO ATÉ AQUI? </a:t>
            </a:r>
          </a:p>
        </p:txBody>
      </p:sp>
    </p:spTree>
    <p:extLst>
      <p:ext uri="{BB962C8B-B14F-4D97-AF65-F5344CB8AC3E}">
        <p14:creationId xmlns:p14="http://schemas.microsoft.com/office/powerpoint/2010/main" val="4159576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4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15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5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4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 animBg="1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E99EFE-15BA-72A1-7975-6ABFD2EE33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1703AC68-2F5F-76C7-23EC-4FFC0A44AC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26" r="32111"/>
          <a:stretch>
            <a:fillRect/>
          </a:stretch>
        </p:blipFill>
        <p:spPr>
          <a:xfrm>
            <a:off x="6938502" y="814372"/>
            <a:ext cx="5027956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C05BAD0E-D806-250F-D214-EDBF8F7BA82B}"/>
              </a:ext>
            </a:extLst>
          </p:cNvPr>
          <p:cNvSpPr txBox="1"/>
          <p:nvPr/>
        </p:nvSpPr>
        <p:spPr>
          <a:xfrm>
            <a:off x="662712" y="2101751"/>
            <a:ext cx="5540380" cy="30931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600"/>
              </a:spcAft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Quer aprender mais e saber como seu cliente vai navegar na plataforma do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Opera 360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? Acesse nas plataformas de treinamento 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curso Simulador Opera 360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.</a:t>
            </a:r>
          </a:p>
          <a:p>
            <a:pPr lvl="0">
              <a:spcAft>
                <a:spcPts val="600"/>
              </a:spcAft>
            </a:pPr>
            <a:endParaRPr lang="pt-BR" sz="2000" noProof="0" dirty="0">
              <a:latin typeface="AMX" pitchFamily="2" charset="0"/>
              <a:ea typeface="Quattrocento Sans"/>
              <a:cs typeface="Calibri" panose="020F0502020204030204" pitchFamily="34" charset="0"/>
              <a:sym typeface="Quattrocento Sans"/>
            </a:endParaRPr>
          </a:p>
          <a:p>
            <a:pPr lvl="0">
              <a:spcAft>
                <a:spcPts val="600"/>
              </a:spcAft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Estamos chegando ao fim do nosso treinamento, quanta coisa incrível vimos hoje, não é? Agora, é o momento de colocar em prática tudo o que você aprendeu e aplicar nos seus atendimentos!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449429DF-252B-2EB1-6A70-2780AD10A355}"/>
              </a:ext>
            </a:extLst>
          </p:cNvPr>
          <p:cNvSpPr/>
          <p:nvPr/>
        </p:nvSpPr>
        <p:spPr>
          <a:xfrm>
            <a:off x="396508" y="970050"/>
            <a:ext cx="6980605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O QUE FOI VISTO ATÉ AQUI? </a:t>
            </a:r>
          </a:p>
        </p:txBody>
      </p:sp>
    </p:spTree>
    <p:extLst>
      <p:ext uri="{BB962C8B-B14F-4D97-AF65-F5344CB8AC3E}">
        <p14:creationId xmlns:p14="http://schemas.microsoft.com/office/powerpoint/2010/main" val="178867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4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15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 animBg="1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BAADCF-86B9-601B-4791-5949FAFCB8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217;p66">
            <a:extLst>
              <a:ext uri="{FF2B5EF4-FFF2-40B4-BE49-F238E27FC236}">
                <a16:creationId xmlns:a16="http://schemas.microsoft.com/office/drawing/2014/main" id="{CC2B8C0E-C7D9-FC52-8D84-41353DF3BEAE}"/>
              </a:ext>
            </a:extLst>
          </p:cNvPr>
          <p:cNvSpPr txBox="1"/>
          <p:nvPr/>
        </p:nvSpPr>
        <p:spPr>
          <a:xfrm>
            <a:off x="1909887" y="2433570"/>
            <a:ext cx="3731384" cy="11038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>
              <a:buClr>
                <a:srgbClr val="000000"/>
              </a:buClr>
              <a:buSzPts val="1800"/>
            </a:pPr>
            <a:r>
              <a:rPr lang="pt-BR" sz="20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Automatização</a:t>
            </a:r>
          </a:p>
          <a:p>
            <a:pPr lvl="0">
              <a:buClr>
                <a:srgbClr val="000000"/>
              </a:buClr>
              <a:buSzPts val="1800"/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Aumenta a eficiência operacional através da automação de processos.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C8466DF1-E7D1-E981-AE74-DF0B180BFB0F}"/>
              </a:ext>
            </a:extLst>
          </p:cNvPr>
          <p:cNvGrpSpPr/>
          <p:nvPr/>
        </p:nvGrpSpPr>
        <p:grpSpPr>
          <a:xfrm>
            <a:off x="719960" y="2433570"/>
            <a:ext cx="1103843" cy="1103843"/>
            <a:chOff x="1132552" y="1778662"/>
            <a:chExt cx="1103843" cy="1103843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0E67E0C8-2232-EF9E-2F63-0B4A6CFE2B6F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6" name="Google Shape;1224;p66">
                <a:extLst>
                  <a:ext uri="{FF2B5EF4-FFF2-40B4-BE49-F238E27FC236}">
                    <a16:creationId xmlns:a16="http://schemas.microsoft.com/office/drawing/2014/main" id="{260DBEA2-7B46-A5A4-8A3A-BFB25455446C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" name="Google Shape;1224;p66">
                <a:extLst>
                  <a:ext uri="{FF2B5EF4-FFF2-40B4-BE49-F238E27FC236}">
                    <a16:creationId xmlns:a16="http://schemas.microsoft.com/office/drawing/2014/main" id="{F6FA7F4C-31DE-7159-EE0E-626D01D9AC9E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5" name="Gráfico 4" descr="Círculos com setas com preenchimento sólido">
              <a:extLst>
                <a:ext uri="{FF2B5EF4-FFF2-40B4-BE49-F238E27FC236}">
                  <a16:creationId xmlns:a16="http://schemas.microsoft.com/office/drawing/2014/main" id="{7FB7AC09-91EF-C618-8FFC-AD9F5A55E32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/>
          </p:blipFill>
          <p:spPr>
            <a:xfrm>
              <a:off x="1227273" y="1864058"/>
              <a:ext cx="914400" cy="914400"/>
            </a:xfrm>
            <a:prstGeom prst="rect">
              <a:avLst/>
            </a:prstGeom>
          </p:spPr>
        </p:pic>
      </p:grpSp>
      <p:sp>
        <p:nvSpPr>
          <p:cNvPr id="8" name="Google Shape;1217;p66">
            <a:extLst>
              <a:ext uri="{FF2B5EF4-FFF2-40B4-BE49-F238E27FC236}">
                <a16:creationId xmlns:a16="http://schemas.microsoft.com/office/drawing/2014/main" id="{59D71FBF-2A26-1235-D71A-BB3C3516B81C}"/>
              </a:ext>
            </a:extLst>
          </p:cNvPr>
          <p:cNvSpPr txBox="1"/>
          <p:nvPr/>
        </p:nvSpPr>
        <p:spPr>
          <a:xfrm>
            <a:off x="7192853" y="2433570"/>
            <a:ext cx="4184466" cy="11038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>
              <a:buClr>
                <a:srgbClr val="000000"/>
              </a:buClr>
              <a:buSzPts val="1800"/>
            </a:pPr>
            <a:r>
              <a:rPr lang="pt-BR" sz="20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Economia de Recursos</a:t>
            </a:r>
          </a:p>
          <a:p>
            <a:pPr lvl="0">
              <a:buClr>
                <a:srgbClr val="000000"/>
              </a:buClr>
              <a:buSzPts val="1800"/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Reduz custos e otimiza o uso de recursos como energia e matéria-prima. 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02714C79-CC1E-6CEB-8863-58F620576717}"/>
              </a:ext>
            </a:extLst>
          </p:cNvPr>
          <p:cNvGrpSpPr/>
          <p:nvPr/>
        </p:nvGrpSpPr>
        <p:grpSpPr>
          <a:xfrm>
            <a:off x="6002927" y="2433570"/>
            <a:ext cx="1103843" cy="1103843"/>
            <a:chOff x="1132552" y="1778662"/>
            <a:chExt cx="1103843" cy="1103843"/>
          </a:xfrm>
        </p:grpSpPr>
        <p:grpSp>
          <p:nvGrpSpPr>
            <p:cNvPr id="11" name="Agrupar 10">
              <a:extLst>
                <a:ext uri="{FF2B5EF4-FFF2-40B4-BE49-F238E27FC236}">
                  <a16:creationId xmlns:a16="http://schemas.microsoft.com/office/drawing/2014/main" id="{D9AB436A-4EA7-EC27-3E80-0C967ED0C6A0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13" name="Google Shape;1224;p66">
                <a:extLst>
                  <a:ext uri="{FF2B5EF4-FFF2-40B4-BE49-F238E27FC236}">
                    <a16:creationId xmlns:a16="http://schemas.microsoft.com/office/drawing/2014/main" id="{48E6531C-5D98-AC0D-E66D-6CAFDA1A1904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" name="Google Shape;1224;p66">
                <a:extLst>
                  <a:ext uri="{FF2B5EF4-FFF2-40B4-BE49-F238E27FC236}">
                    <a16:creationId xmlns:a16="http://schemas.microsoft.com/office/drawing/2014/main" id="{E63AAA0C-88D0-9468-CA31-803A1F17D0CC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12" name="Gráfico 11" descr="Cofrinho com preenchimento sólido">
              <a:extLst>
                <a:ext uri="{FF2B5EF4-FFF2-40B4-BE49-F238E27FC236}">
                  <a16:creationId xmlns:a16="http://schemas.microsoft.com/office/drawing/2014/main" id="{7D9F4418-00DF-B915-3557-256C6F4F016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271428" y="1908213"/>
              <a:ext cx="826090" cy="826090"/>
            </a:xfrm>
            <a:prstGeom prst="rect">
              <a:avLst/>
            </a:prstGeom>
          </p:spPr>
        </p:pic>
      </p:grpSp>
      <p:sp>
        <p:nvSpPr>
          <p:cNvPr id="15" name="Google Shape;1217;p66">
            <a:extLst>
              <a:ext uri="{FF2B5EF4-FFF2-40B4-BE49-F238E27FC236}">
                <a16:creationId xmlns:a16="http://schemas.microsoft.com/office/drawing/2014/main" id="{2B1BD096-A946-1671-9EDB-469271802B53}"/>
              </a:ext>
            </a:extLst>
          </p:cNvPr>
          <p:cNvSpPr txBox="1"/>
          <p:nvPr/>
        </p:nvSpPr>
        <p:spPr>
          <a:xfrm>
            <a:off x="1909887" y="4016022"/>
            <a:ext cx="3492487" cy="11038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>
              <a:buClr>
                <a:srgbClr val="000000"/>
              </a:buClr>
              <a:buSzPts val="1800"/>
            </a:pPr>
            <a:r>
              <a:rPr lang="pt-BR" sz="20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Tomada de Decisão</a:t>
            </a:r>
          </a:p>
          <a:p>
            <a:pPr lvl="0">
              <a:buClr>
                <a:srgbClr val="000000"/>
              </a:buClr>
              <a:buSzPts val="1800"/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Fornece dados em tempo real para subsidiar a tomada de decisões estratégicas.</a:t>
            </a:r>
          </a:p>
        </p:txBody>
      </p:sp>
      <p:grpSp>
        <p:nvGrpSpPr>
          <p:cNvPr id="16" name="Agrupar 15">
            <a:extLst>
              <a:ext uri="{FF2B5EF4-FFF2-40B4-BE49-F238E27FC236}">
                <a16:creationId xmlns:a16="http://schemas.microsoft.com/office/drawing/2014/main" id="{A0B63972-35AA-7B08-6614-CFA739CF6BA4}"/>
              </a:ext>
            </a:extLst>
          </p:cNvPr>
          <p:cNvGrpSpPr/>
          <p:nvPr/>
        </p:nvGrpSpPr>
        <p:grpSpPr>
          <a:xfrm>
            <a:off x="719960" y="4016022"/>
            <a:ext cx="1103843" cy="1103843"/>
            <a:chOff x="1132552" y="1778662"/>
            <a:chExt cx="1103843" cy="1103843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6539465E-D39E-8816-EBD6-707923BA8949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22" name="Google Shape;1224;p66">
                <a:extLst>
                  <a:ext uri="{FF2B5EF4-FFF2-40B4-BE49-F238E27FC236}">
                    <a16:creationId xmlns:a16="http://schemas.microsoft.com/office/drawing/2014/main" id="{46FA21B5-5BED-C5B1-8B64-E0F5464D05B9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" name="Google Shape;1224;p66">
                <a:extLst>
                  <a:ext uri="{FF2B5EF4-FFF2-40B4-BE49-F238E27FC236}">
                    <a16:creationId xmlns:a16="http://schemas.microsoft.com/office/drawing/2014/main" id="{D06CCBF6-6895-ACFD-4750-63AB5D2F81E9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18" name="Gráfico 17" descr="Gráfico de decisão com preenchimento sólido">
              <a:extLst>
                <a:ext uri="{FF2B5EF4-FFF2-40B4-BE49-F238E27FC236}">
                  <a16:creationId xmlns:a16="http://schemas.microsoft.com/office/drawing/2014/main" id="{EB224FFF-B87E-F31F-4BF6-5847487C9E8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328549" y="1935377"/>
              <a:ext cx="711848" cy="711848"/>
            </a:xfrm>
            <a:prstGeom prst="rect">
              <a:avLst/>
            </a:prstGeom>
          </p:spPr>
        </p:pic>
      </p:grpSp>
      <p:sp>
        <p:nvSpPr>
          <p:cNvPr id="24" name="Google Shape;1217;p66">
            <a:extLst>
              <a:ext uri="{FF2B5EF4-FFF2-40B4-BE49-F238E27FC236}">
                <a16:creationId xmlns:a16="http://schemas.microsoft.com/office/drawing/2014/main" id="{81F73C5E-D5C7-4352-DEE2-C4F94AB8CDDC}"/>
              </a:ext>
            </a:extLst>
          </p:cNvPr>
          <p:cNvSpPr txBox="1"/>
          <p:nvPr/>
        </p:nvSpPr>
        <p:spPr>
          <a:xfrm>
            <a:off x="7192853" y="4016022"/>
            <a:ext cx="4184466" cy="11038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>
              <a:buClr>
                <a:srgbClr val="000000"/>
              </a:buClr>
              <a:buSzPts val="1800"/>
            </a:pPr>
            <a:r>
              <a:rPr lang="pt-BR" sz="20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Competitividade </a:t>
            </a:r>
          </a:p>
          <a:p>
            <a:pPr lvl="0">
              <a:buClr>
                <a:srgbClr val="000000"/>
              </a:buClr>
              <a:buSzPts val="1800"/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Permite às </a:t>
            </a:r>
            <a:r>
              <a:rPr lang="pt-BR" noProof="0" dirty="0" err="1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PMEs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 competir em igualdade de condições no mercado.</a:t>
            </a:r>
          </a:p>
        </p:txBody>
      </p: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A0B2EC16-41DD-996B-1C3C-A9AA9596E505}"/>
              </a:ext>
            </a:extLst>
          </p:cNvPr>
          <p:cNvGrpSpPr/>
          <p:nvPr/>
        </p:nvGrpSpPr>
        <p:grpSpPr>
          <a:xfrm>
            <a:off x="6002927" y="4016022"/>
            <a:ext cx="1103843" cy="1103843"/>
            <a:chOff x="1132552" y="1778662"/>
            <a:chExt cx="1103843" cy="1103843"/>
          </a:xfrm>
        </p:grpSpPr>
        <p:grpSp>
          <p:nvGrpSpPr>
            <p:cNvPr id="29" name="Agrupar 28">
              <a:extLst>
                <a:ext uri="{FF2B5EF4-FFF2-40B4-BE49-F238E27FC236}">
                  <a16:creationId xmlns:a16="http://schemas.microsoft.com/office/drawing/2014/main" id="{38BF70BF-0658-B85D-08DF-453231E02DEB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36" name="Google Shape;1224;p66">
                <a:extLst>
                  <a:ext uri="{FF2B5EF4-FFF2-40B4-BE49-F238E27FC236}">
                    <a16:creationId xmlns:a16="http://schemas.microsoft.com/office/drawing/2014/main" id="{2355DB5F-9C05-3E28-3821-FA6FE47ADF14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7" name="Google Shape;1224;p66">
                <a:extLst>
                  <a:ext uri="{FF2B5EF4-FFF2-40B4-BE49-F238E27FC236}">
                    <a16:creationId xmlns:a16="http://schemas.microsoft.com/office/drawing/2014/main" id="{238CF836-257B-C491-0323-8C75E9DF8FC8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35" name="Gráfico 34" descr="Gráfico de barras com tendência ascendente com preenchimento sólido">
              <a:extLst>
                <a:ext uri="{FF2B5EF4-FFF2-40B4-BE49-F238E27FC236}">
                  <a16:creationId xmlns:a16="http://schemas.microsoft.com/office/drawing/2014/main" id="{E85BA62E-2BF6-B8A4-A9F9-1F4ADEF8D18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339652" y="1985762"/>
              <a:ext cx="689642" cy="689642"/>
            </a:xfrm>
            <a:prstGeom prst="rect">
              <a:avLst/>
            </a:prstGeom>
          </p:spPr>
        </p:pic>
      </p:grpSp>
      <p:sp>
        <p:nvSpPr>
          <p:cNvPr id="19" name="Retângulo: Cantos Arredondados 18">
            <a:extLst>
              <a:ext uri="{FF2B5EF4-FFF2-40B4-BE49-F238E27FC236}">
                <a16:creationId xmlns:a16="http://schemas.microsoft.com/office/drawing/2014/main" id="{B25C2369-AFD3-9CCA-CD06-BADE964F438D}"/>
              </a:ext>
            </a:extLst>
          </p:cNvPr>
          <p:cNvSpPr/>
          <p:nvPr/>
        </p:nvSpPr>
        <p:spPr>
          <a:xfrm>
            <a:off x="719960" y="959064"/>
            <a:ext cx="737629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ENTENDA QUAIS SÃO AS TENDÊNCIAS</a:t>
            </a:r>
          </a:p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E BENEFÍCIOS M2M PARA PMES: </a:t>
            </a:r>
          </a:p>
        </p:txBody>
      </p:sp>
    </p:spTree>
    <p:extLst>
      <p:ext uri="{BB962C8B-B14F-4D97-AF65-F5344CB8AC3E}">
        <p14:creationId xmlns:p14="http://schemas.microsoft.com/office/powerpoint/2010/main" val="2333833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5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5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75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5" grpId="0"/>
      <p:bldP spid="24" grpId="0"/>
      <p:bldP spid="19" grpId="0" animBg="1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CC8E91-D2C3-51B5-EDA0-2E5FBC5D66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434;p77">
            <a:extLst>
              <a:ext uri="{FF2B5EF4-FFF2-40B4-BE49-F238E27FC236}">
                <a16:creationId xmlns:a16="http://schemas.microsoft.com/office/drawing/2014/main" id="{20A415C9-BEFB-2567-E1C3-D9A007669CB1}"/>
              </a:ext>
            </a:extLst>
          </p:cNvPr>
          <p:cNvSpPr/>
          <p:nvPr/>
        </p:nvSpPr>
        <p:spPr>
          <a:xfrm>
            <a:off x="642592" y="2317978"/>
            <a:ext cx="8789227" cy="8948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Além disso, a nova geração de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redes móveis 5G 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possibilitará uma comunicação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M2M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 mais rápida e confiável com:</a:t>
            </a:r>
          </a:p>
        </p:txBody>
      </p:sp>
      <p:sp>
        <p:nvSpPr>
          <p:cNvPr id="15" name="Google Shape;1217;p66">
            <a:extLst>
              <a:ext uri="{FF2B5EF4-FFF2-40B4-BE49-F238E27FC236}">
                <a16:creationId xmlns:a16="http://schemas.microsoft.com/office/drawing/2014/main" id="{EA390B24-540D-83D4-C6FD-55809197104C}"/>
              </a:ext>
            </a:extLst>
          </p:cNvPr>
          <p:cNvSpPr txBox="1"/>
          <p:nvPr/>
        </p:nvSpPr>
        <p:spPr>
          <a:xfrm>
            <a:off x="1628076" y="3429000"/>
            <a:ext cx="3954554" cy="11038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>
              <a:buClr>
                <a:srgbClr val="000000"/>
              </a:buClr>
              <a:buSzPts val="1800"/>
            </a:pPr>
            <a:r>
              <a:rPr lang="pt-BR" sz="2000" b="1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Segurança Cibernética</a:t>
            </a:r>
          </a:p>
          <a:p>
            <a:pPr lvl="0">
              <a:buClr>
                <a:srgbClr val="000000"/>
              </a:buClr>
              <a:buSzPts val="1800"/>
            </a:pPr>
            <a:r>
              <a:rPr lang="pt-BR" sz="170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 proteção de dados e sistemas torna-se cada vez mais importante com o aumento da conectividade M2M.​</a:t>
            </a:r>
          </a:p>
        </p:txBody>
      </p:sp>
      <p:grpSp>
        <p:nvGrpSpPr>
          <p:cNvPr id="16" name="Agrupar 15">
            <a:extLst>
              <a:ext uri="{FF2B5EF4-FFF2-40B4-BE49-F238E27FC236}">
                <a16:creationId xmlns:a16="http://schemas.microsoft.com/office/drawing/2014/main" id="{83813D3A-AF00-2E88-863D-63D13EB60728}"/>
              </a:ext>
            </a:extLst>
          </p:cNvPr>
          <p:cNvGrpSpPr/>
          <p:nvPr/>
        </p:nvGrpSpPr>
        <p:grpSpPr>
          <a:xfrm>
            <a:off x="438150" y="3429000"/>
            <a:ext cx="1103843" cy="1103843"/>
            <a:chOff x="1132552" y="1778662"/>
            <a:chExt cx="1103843" cy="1103843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011CBAC0-7ACF-E4DA-90B6-957D2EF2015C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20" name="Google Shape;1224;p66">
                <a:extLst>
                  <a:ext uri="{FF2B5EF4-FFF2-40B4-BE49-F238E27FC236}">
                    <a16:creationId xmlns:a16="http://schemas.microsoft.com/office/drawing/2014/main" id="{3C1B56FC-2219-3F50-AC06-6858896E5444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" name="Google Shape;1224;p66">
                <a:extLst>
                  <a:ext uri="{FF2B5EF4-FFF2-40B4-BE49-F238E27FC236}">
                    <a16:creationId xmlns:a16="http://schemas.microsoft.com/office/drawing/2014/main" id="{644FF777-19F6-A0BA-BEA7-E652179D65C2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18" name="Gráfico 17" descr="Bloqueio com preenchimento sólido">
              <a:extLst>
                <a:ext uri="{FF2B5EF4-FFF2-40B4-BE49-F238E27FC236}">
                  <a16:creationId xmlns:a16="http://schemas.microsoft.com/office/drawing/2014/main" id="{91CE565F-5873-8990-594A-04998972B5C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/>
          </p:blipFill>
          <p:spPr>
            <a:xfrm>
              <a:off x="1271037" y="1876852"/>
              <a:ext cx="826871" cy="826871"/>
            </a:xfrm>
            <a:prstGeom prst="rect">
              <a:avLst/>
            </a:prstGeom>
          </p:spPr>
        </p:pic>
      </p:grpSp>
      <p:sp>
        <p:nvSpPr>
          <p:cNvPr id="22" name="Google Shape;1217;p66">
            <a:extLst>
              <a:ext uri="{FF2B5EF4-FFF2-40B4-BE49-F238E27FC236}">
                <a16:creationId xmlns:a16="http://schemas.microsoft.com/office/drawing/2014/main" id="{6136C0B6-02A0-E1AA-4B86-95A0AA0A7047}"/>
              </a:ext>
            </a:extLst>
          </p:cNvPr>
          <p:cNvSpPr txBox="1"/>
          <p:nvPr/>
        </p:nvSpPr>
        <p:spPr>
          <a:xfrm>
            <a:off x="7192852" y="3429000"/>
            <a:ext cx="4560998" cy="11038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>
              <a:buClr>
                <a:srgbClr val="000000"/>
              </a:buClr>
              <a:buSzPts val="1800"/>
            </a:pPr>
            <a:r>
              <a:rPr lang="pt-BR" sz="2000" b="1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Inteligência Artificial</a:t>
            </a:r>
          </a:p>
          <a:p>
            <a:pPr lvl="0">
              <a:buClr>
                <a:srgbClr val="000000"/>
              </a:buClr>
              <a:buSzPts val="1800"/>
            </a:pPr>
            <a:r>
              <a:rPr lang="pt-BR" sz="170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 uso de aprendizado de máquina e algoritmos avançados otimizará e automatizará ainda mais os processos M2M.</a:t>
            </a: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30D3A6D3-5AAF-4011-5137-0DEFBBFDCBB3}"/>
              </a:ext>
            </a:extLst>
          </p:cNvPr>
          <p:cNvGrpSpPr/>
          <p:nvPr/>
        </p:nvGrpSpPr>
        <p:grpSpPr>
          <a:xfrm>
            <a:off x="6002927" y="3429000"/>
            <a:ext cx="1103843" cy="1103843"/>
            <a:chOff x="1132552" y="1778662"/>
            <a:chExt cx="1103843" cy="1103843"/>
          </a:xfrm>
        </p:grpSpPr>
        <p:grpSp>
          <p:nvGrpSpPr>
            <p:cNvPr id="24" name="Agrupar 23">
              <a:extLst>
                <a:ext uri="{FF2B5EF4-FFF2-40B4-BE49-F238E27FC236}">
                  <a16:creationId xmlns:a16="http://schemas.microsoft.com/office/drawing/2014/main" id="{6F35ADD6-9AAD-0BEA-0525-8005D38A1DEF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26" name="Google Shape;1224;p66">
                <a:extLst>
                  <a:ext uri="{FF2B5EF4-FFF2-40B4-BE49-F238E27FC236}">
                    <a16:creationId xmlns:a16="http://schemas.microsoft.com/office/drawing/2014/main" id="{50428956-1685-689A-D39B-C17805DFC7D7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7" name="Google Shape;1224;p66">
                <a:extLst>
                  <a:ext uri="{FF2B5EF4-FFF2-40B4-BE49-F238E27FC236}">
                    <a16:creationId xmlns:a16="http://schemas.microsoft.com/office/drawing/2014/main" id="{4EA8B140-DA8C-4F62-F988-13DE295B931D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25" name="Gráfico 24" descr="Inteligência artificial com preenchimento sólido">
              <a:extLst>
                <a:ext uri="{FF2B5EF4-FFF2-40B4-BE49-F238E27FC236}">
                  <a16:creationId xmlns:a16="http://schemas.microsoft.com/office/drawing/2014/main" id="{A8F25FBE-3CCD-116C-CEBA-03601018BD6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340547" y="1960531"/>
              <a:ext cx="740104" cy="740104"/>
            </a:xfrm>
            <a:prstGeom prst="rect">
              <a:avLst/>
            </a:prstGeom>
          </p:spPr>
        </p:pic>
      </p:grp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C81AAB78-B918-049A-DF45-FDF1D2A25321}"/>
              </a:ext>
            </a:extLst>
          </p:cNvPr>
          <p:cNvSpPr/>
          <p:nvPr/>
        </p:nvSpPr>
        <p:spPr>
          <a:xfrm>
            <a:off x="719960" y="959064"/>
            <a:ext cx="737629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ENTENDA QUAIS SÃO AS TENDÊNCIAS</a:t>
            </a:r>
          </a:p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E BENEFÍCIOS M2M PARA PMES: </a:t>
            </a:r>
          </a:p>
        </p:txBody>
      </p:sp>
    </p:spTree>
    <p:extLst>
      <p:ext uri="{BB962C8B-B14F-4D97-AF65-F5344CB8AC3E}">
        <p14:creationId xmlns:p14="http://schemas.microsoft.com/office/powerpoint/2010/main" val="905652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5" grpId="0"/>
      <p:bldP spid="22" grpId="0"/>
      <p:bldP spid="2" grpId="0" animBg="1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400079-1061-472B-68BD-2FD57584AB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05627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eça de divulgação - Instagram TC PPT">
            <a:hlinkClick r:id="" action="ppaction://media"/>
            <a:extLst>
              <a:ext uri="{FF2B5EF4-FFF2-40B4-BE49-F238E27FC236}">
                <a16:creationId xmlns:a16="http://schemas.microsoft.com/office/drawing/2014/main" id="{AD58DAE2-CA9A-5D95-0E6C-2AEB69537C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18" y="1105"/>
            <a:ext cx="12183164" cy="6855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866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75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C8B21A1D-19E4-8D1B-ECF6-DF2F8FB941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5" name="CaixaDeTexto 3"/>
          <p:cNvSpPr txBox="1"/>
          <p:nvPr/>
        </p:nvSpPr>
        <p:spPr>
          <a:xfrm>
            <a:off x="6565963" y="2468119"/>
            <a:ext cx="512624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800" noProof="0" dirty="0">
                <a:solidFill>
                  <a:schemeClr val="bg1"/>
                </a:solidFill>
                <a:latin typeface="AMX Black" pitchFamily="2" charset="0"/>
              </a:rPr>
              <a:t>Agradecemos a sua participação!</a:t>
            </a:r>
          </a:p>
          <a:p>
            <a:r>
              <a:rPr lang="pt-BR" sz="4800" noProof="0" dirty="0">
                <a:solidFill>
                  <a:schemeClr val="bg1"/>
                </a:solidFill>
                <a:latin typeface="AMX Black" pitchFamily="2" charset="0"/>
              </a:rPr>
              <a:t>Boas vendas!</a:t>
            </a:r>
          </a:p>
        </p:txBody>
      </p:sp>
      <p:pic>
        <p:nvPicPr>
          <p:cNvPr id="14" name="Gráfico 6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65963" y="805012"/>
            <a:ext cx="1819275" cy="990600"/>
          </a:xfrm>
          <a:prstGeom prst="rect">
            <a:avLst/>
          </a:prstGeom>
        </p:spPr>
      </p:pic>
      <p:pic>
        <p:nvPicPr>
          <p:cNvPr id="15" name="Graphic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65963" y="5581454"/>
            <a:ext cx="1247939" cy="47153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Escritório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0BAA0BFA4660643A687B2FDCEE2805C" ma:contentTypeVersion="16" ma:contentTypeDescription="Create a new document." ma:contentTypeScope="" ma:versionID="1d5f69d8b3838c0565fb8cd4008c8a79">
  <xsd:schema xmlns:xsd="http://www.w3.org/2001/XMLSchema" xmlns:xs="http://www.w3.org/2001/XMLSchema" xmlns:p="http://schemas.microsoft.com/office/2006/metadata/properties" xmlns:ns2="05ec3496-d55f-4088-b91d-c078abc80e92" xmlns:ns3="81d509b4-a50c-4eb4-9c41-c741e6a75022" targetNamespace="http://schemas.microsoft.com/office/2006/metadata/properties" ma:root="true" ma:fieldsID="587b7f1c84aae3f71b2b738d5c40d0be" ns2:_="" ns3:_="">
    <xsd:import namespace="05ec3496-d55f-4088-b91d-c078abc80e92"/>
    <xsd:import namespace="81d509b4-a50c-4eb4-9c41-c741e6a7502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ec3496-d55f-4088-b91d-c078abc80e9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b62656bb-9f06-4eb9-a633-2fef78b9ad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509b4-a50c-4eb4-9c41-c741e6a7502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2c19a5d-29b4-4c37-a0bc-18ab980d9013}" ma:internalName="TaxCatchAll" ma:showField="CatchAllData" ma:web="81d509b4-a50c-4eb4-9c41-c741e6a750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ec3496-d55f-4088-b91d-c078abc80e92">
      <Terms xmlns="http://schemas.microsoft.com/office/infopath/2007/PartnerControls"/>
    </lcf76f155ced4ddcb4097134ff3c332f>
    <TaxCatchAll xmlns="81d509b4-a50c-4eb4-9c41-c741e6a75022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D6243B1-D34C-4607-A43B-925A14707D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5ec3496-d55f-4088-b91d-c078abc80e92"/>
    <ds:schemaRef ds:uri="81d509b4-a50c-4eb4-9c41-c741e6a750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BC9DE33-89E6-4413-823D-BED9C338F7B4}">
  <ds:schemaRefs>
    <ds:schemaRef ds:uri="http://schemas.microsoft.com/office/infopath/2007/PartnerControls"/>
    <ds:schemaRef ds:uri="05ec3496-d55f-4088-b91d-c078abc80e92"/>
    <ds:schemaRef ds:uri="http://purl.org/dc/terms/"/>
    <ds:schemaRef ds:uri="http://schemas.microsoft.com/office/2006/documentManagement/types"/>
    <ds:schemaRef ds:uri="http://purl.org/dc/dcmitype/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81d509b4-a50c-4eb4-9c41-c741e6a75022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BDD6C83-0E3D-405E-896C-D1B19A5BDFC1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2065</TotalTime>
  <Words>3686</Words>
  <Application>Microsoft Office PowerPoint</Application>
  <PresentationFormat>Widescreen</PresentationFormat>
  <Paragraphs>487</Paragraphs>
  <Slides>82</Slides>
  <Notes>16</Notes>
  <HiddenSlides>2</HiddenSlides>
  <MMClips>1</MMClips>
  <ScaleCrop>false</ScaleCrop>
  <HeadingPairs>
    <vt:vector size="6" baseType="variant">
      <vt:variant>
        <vt:lpstr>Fontes usadas</vt:lpstr>
      </vt:variant>
      <vt:variant>
        <vt:i4>7</vt:i4>
      </vt:variant>
      <vt:variant>
        <vt:lpstr>Tema</vt:lpstr>
      </vt:variant>
      <vt:variant>
        <vt:i4>2</vt:i4>
      </vt:variant>
      <vt:variant>
        <vt:lpstr>Títulos de slides</vt:lpstr>
      </vt:variant>
      <vt:variant>
        <vt:i4>82</vt:i4>
      </vt:variant>
    </vt:vector>
  </HeadingPairs>
  <TitlesOfParts>
    <vt:vector size="91" baseType="lpstr">
      <vt:lpstr>AMX Black</vt:lpstr>
      <vt:lpstr>Calibri</vt:lpstr>
      <vt:lpstr>Aptos</vt:lpstr>
      <vt:lpstr>AMX Medium</vt:lpstr>
      <vt:lpstr>Aptos Display</vt:lpstr>
      <vt:lpstr>Arial</vt:lpstr>
      <vt:lpstr>AMX</vt:lpstr>
      <vt:lpstr>Tema do Office</vt:lpstr>
      <vt:lpstr>2_Tema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Cleberson Albergaria</dc:creator>
  <cp:lastModifiedBy>ALEXANDRA LUZI TAMBORIM</cp:lastModifiedBy>
  <cp:revision>386</cp:revision>
  <dcterms:created xsi:type="dcterms:W3CDTF">2025-02-06T19:19:00Z</dcterms:created>
  <dcterms:modified xsi:type="dcterms:W3CDTF">2026-06-11T15:19:38Z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0x01010030BAA0BFA4660643A687B2FDCEE2805C</vt:lpwstr>
  </property>
  <property fmtid="{D5CDD505-2E9C-101B-9397-08002B2CF9AE}" pid="3" name="ICV">
    <vt:lpwstr>8567EDC9ED994A4B9D04D2AD3D819D47_12</vt:lpwstr>
  </property>
  <property fmtid="{D5CDD505-2E9C-101B-9397-08002B2CF9AE}" pid="4" name="KSOProductBuildVer">
    <vt:lpwstr>1046-12.2.0.20326</vt:lpwstr>
  </property>
  <property fmtid="{D5CDD505-2E9C-101B-9397-08002B2CF9AE}" pid="5" name="MediaServiceImageTags">
    <vt:lpwstr/>
  </property>
</Properties>
</file>