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38"/>
  </p:notesMasterIdLst>
  <p:sldIdLst>
    <p:sldId id="256" r:id="rId6"/>
    <p:sldId id="259" r:id="rId7"/>
    <p:sldId id="258" r:id="rId8"/>
    <p:sldId id="264" r:id="rId9"/>
    <p:sldId id="260" r:id="rId10"/>
    <p:sldId id="261" r:id="rId11"/>
    <p:sldId id="263" r:id="rId12"/>
    <p:sldId id="303" r:id="rId13"/>
    <p:sldId id="265" r:id="rId14"/>
    <p:sldId id="288" r:id="rId15"/>
    <p:sldId id="300" r:id="rId16"/>
    <p:sldId id="266" r:id="rId17"/>
    <p:sldId id="268" r:id="rId18"/>
    <p:sldId id="269" r:id="rId19"/>
    <p:sldId id="294" r:id="rId20"/>
    <p:sldId id="271" r:id="rId21"/>
    <p:sldId id="295" r:id="rId22"/>
    <p:sldId id="273" r:id="rId23"/>
    <p:sldId id="275" r:id="rId24"/>
    <p:sldId id="276" r:id="rId25"/>
    <p:sldId id="277" r:id="rId26"/>
    <p:sldId id="296" r:id="rId27"/>
    <p:sldId id="278" r:id="rId28"/>
    <p:sldId id="289" r:id="rId29"/>
    <p:sldId id="290" r:id="rId30"/>
    <p:sldId id="297" r:id="rId31"/>
    <p:sldId id="302" r:id="rId32"/>
    <p:sldId id="301" r:id="rId33"/>
    <p:sldId id="292" r:id="rId34"/>
    <p:sldId id="293" r:id="rId35"/>
    <p:sldId id="286" r:id="rId36"/>
    <p:sldId id="287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A1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DD387A-7C8F-49E2-8328-A43F3A3E0F39}" v="38" dt="2026-05-05T13:28:36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087" autoAdjust="0"/>
  </p:normalViewPr>
  <p:slideViewPr>
    <p:cSldViewPr snapToGrid="0">
      <p:cViewPr varScale="1">
        <p:scale>
          <a:sx n="46" d="100"/>
          <a:sy n="46" d="100"/>
        </p:scale>
        <p:origin x="13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custSel modSld">
      <pc:chgData name="Juliana Faria" userId="29a68c0a-18d7-4ef8-be9b-a5c25a6cb4c3" providerId="ADAL" clId="{D1CA292B-10B4-412C-88CF-94165651ED52}" dt="2026-05-05T13:28:36.695" v="156" actId="14826"/>
      <pc:docMkLst>
        <pc:docMk/>
      </pc:docMkLst>
      <pc:sldChg chg="addSp delSp modSp mod">
        <pc:chgData name="Juliana Faria" userId="29a68c0a-18d7-4ef8-be9b-a5c25a6cb4c3" providerId="ADAL" clId="{D1CA292B-10B4-412C-88CF-94165651ED52}" dt="2026-05-05T13:28:36.695" v="156" actId="14826"/>
        <pc:sldMkLst>
          <pc:docMk/>
          <pc:sldMk cId="1764498633" sldId="286"/>
        </pc:sldMkLst>
        <pc:spChg chg="mod">
          <ac:chgData name="Juliana Faria" userId="29a68c0a-18d7-4ef8-be9b-a5c25a6cb4c3" providerId="ADAL" clId="{D1CA292B-10B4-412C-88CF-94165651ED52}" dt="2026-05-05T13:22:34.573" v="98" actId="1076"/>
          <ac:spMkLst>
            <pc:docMk/>
            <pc:sldMk cId="1764498633" sldId="286"/>
            <ac:spMk id="3" creationId="{63D7BD0D-5130-7F05-F0E8-F3496A10DAF7}"/>
          </ac:spMkLst>
        </pc:spChg>
        <pc:spChg chg="mod">
          <ac:chgData name="Juliana Faria" userId="29a68c0a-18d7-4ef8-be9b-a5c25a6cb4c3" providerId="ADAL" clId="{D1CA292B-10B4-412C-88CF-94165651ED52}" dt="2026-05-05T13:22:14.878" v="91" actId="1076"/>
          <ac:spMkLst>
            <pc:docMk/>
            <pc:sldMk cId="1764498633" sldId="286"/>
            <ac:spMk id="5" creationId="{36E4A97F-ECE4-AC47-D2AB-0B4217CCDD86}"/>
          </ac:spMkLst>
        </pc:spChg>
        <pc:spChg chg="add mod">
          <ac:chgData name="Juliana Faria" userId="29a68c0a-18d7-4ef8-be9b-a5c25a6cb4c3" providerId="ADAL" clId="{D1CA292B-10B4-412C-88CF-94165651ED52}" dt="2026-05-05T13:23:22.540" v="142" actId="1036"/>
          <ac:spMkLst>
            <pc:docMk/>
            <pc:sldMk cId="1764498633" sldId="286"/>
            <ac:spMk id="18" creationId="{89D2A991-D8C9-BA38-F0C7-3EF2EA0C83FC}"/>
          </ac:spMkLst>
        </pc:spChg>
        <pc:spChg chg="add del mod">
          <ac:chgData name="Juliana Faria" userId="29a68c0a-18d7-4ef8-be9b-a5c25a6cb4c3" providerId="ADAL" clId="{D1CA292B-10B4-412C-88CF-94165651ED52}" dt="2026-05-05T13:22:59.974" v="126" actId="478"/>
          <ac:spMkLst>
            <pc:docMk/>
            <pc:sldMk cId="1764498633" sldId="286"/>
            <ac:spMk id="19" creationId="{DD21AFAF-534E-55B2-AF7D-E7F5224A749E}"/>
          </ac:spMkLst>
        </pc:spChg>
        <pc:picChg chg="add mod ord">
          <ac:chgData name="Juliana Faria" userId="29a68c0a-18d7-4ef8-be9b-a5c25a6cb4c3" providerId="ADAL" clId="{D1CA292B-10B4-412C-88CF-94165651ED52}" dt="2026-05-05T13:28:36.695" v="156" actId="14826"/>
          <ac:picMkLst>
            <pc:docMk/>
            <pc:sldMk cId="1764498633" sldId="286"/>
            <ac:picMk id="7" creationId="{4C061EC7-5D2F-8554-AEDB-6312101321C0}"/>
          </ac:picMkLst>
        </pc:picChg>
        <pc:picChg chg="del">
          <ac:chgData name="Juliana Faria" userId="29a68c0a-18d7-4ef8-be9b-a5c25a6cb4c3" providerId="ADAL" clId="{D1CA292B-10B4-412C-88CF-94165651ED52}" dt="2026-05-05T13:18:45.137" v="9" actId="478"/>
          <ac:picMkLst>
            <pc:docMk/>
            <pc:sldMk cId="1764498633" sldId="286"/>
            <ac:picMk id="8" creationId="{C58FBFE7-16D1-E2BF-2877-5EC105CE7915}"/>
          </ac:picMkLst>
        </pc:picChg>
        <pc:picChg chg="add mod">
          <ac:chgData name="Juliana Faria" userId="29a68c0a-18d7-4ef8-be9b-a5c25a6cb4c3" providerId="ADAL" clId="{D1CA292B-10B4-412C-88CF-94165651ED52}" dt="2026-05-05T13:28:32.222" v="155" actId="14826"/>
          <ac:picMkLst>
            <pc:docMk/>
            <pc:sldMk cId="1764498633" sldId="286"/>
            <ac:picMk id="11" creationId="{FA60A236-2BE6-1129-27A3-36A20B675236}"/>
          </ac:picMkLst>
        </pc:picChg>
        <pc:picChg chg="add mod">
          <ac:chgData name="Juliana Faria" userId="29a68c0a-18d7-4ef8-be9b-a5c25a6cb4c3" providerId="ADAL" clId="{D1CA292B-10B4-412C-88CF-94165651ED52}" dt="2026-05-05T13:28:19.711" v="152" actId="14826"/>
          <ac:picMkLst>
            <pc:docMk/>
            <pc:sldMk cId="1764498633" sldId="286"/>
            <ac:picMk id="13" creationId="{89591656-473B-39AD-3227-B0C1B253E94A}"/>
          </ac:picMkLst>
        </pc:picChg>
        <pc:picChg chg="add mod">
          <ac:chgData name="Juliana Faria" userId="29a68c0a-18d7-4ef8-be9b-a5c25a6cb4c3" providerId="ADAL" clId="{D1CA292B-10B4-412C-88CF-94165651ED52}" dt="2026-05-05T13:28:24.341" v="153" actId="14826"/>
          <ac:picMkLst>
            <pc:docMk/>
            <pc:sldMk cId="1764498633" sldId="286"/>
            <ac:picMk id="15" creationId="{C70C1362-F6E5-A4D0-1801-EA7B7D64F5C0}"/>
          </ac:picMkLst>
        </pc:picChg>
        <pc:picChg chg="add mod">
          <ac:chgData name="Juliana Faria" userId="29a68c0a-18d7-4ef8-be9b-a5c25a6cb4c3" providerId="ADAL" clId="{D1CA292B-10B4-412C-88CF-94165651ED52}" dt="2026-05-05T13:28:28.297" v="154" actId="14826"/>
          <ac:picMkLst>
            <pc:docMk/>
            <pc:sldMk cId="1764498633" sldId="286"/>
            <ac:picMk id="17" creationId="{765009B0-0CE8-5322-FC2D-55AD2F1EB7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A1B77A45-AD2D-46C2-9C39-7EF0664D9E62}" type="datetimeFigureOut">
              <a:rPr lang="pt-BR" smtClean="0"/>
              <a:pPr/>
              <a:t>05/05/2026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0F654065-DD2D-4AE3-BF59-52C7D8BF03C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91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Dar boas-vindas, explicar que este treinamento é focado no novo produto.</a:t>
            </a:r>
          </a:p>
          <a:p>
            <a:r>
              <a:rPr lang="pt-BR" dirty="0"/>
              <a:t>Ressaltar: “Mais do que falar de tecnologia, vamos entender como transformar essa inovação em vendas de sucesso.”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97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effectLst/>
              </a:rPr>
              <a:t>Orientações ao facilitador:</a:t>
            </a:r>
          </a:p>
          <a:p>
            <a:endParaRPr lang="pt-BR" b="1" dirty="0">
              <a:effectLst/>
            </a:endParaRPr>
          </a:p>
          <a:p>
            <a:r>
              <a:rPr lang="pt-BR" b="1" dirty="0">
                <a:effectLst/>
              </a:rPr>
              <a:t>Para finalizar, vamos recapitular os principais aprendizados.</a:t>
            </a:r>
          </a:p>
          <a:p>
            <a:endParaRPr lang="pt-B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effectLst/>
              </a:rPr>
              <a:t>Speakers:</a:t>
            </a:r>
            <a:r>
              <a:rPr lang="pt-BR" dirty="0">
                <a:effectLst/>
              </a:rPr>
              <a:t> acessório complementar que potencializa a experiência da Claro tv+ </a:t>
            </a:r>
            <a:r>
              <a:rPr lang="pt-BR" b="1" dirty="0" err="1">
                <a:effectLst/>
              </a:rPr>
              <a:t>Soundbox</a:t>
            </a:r>
            <a:r>
              <a:rPr lang="pt-BR" dirty="0">
                <a:effectLst/>
              </a:rPr>
              <a:t>, levando o som para outro nível.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effectLst/>
              </a:rPr>
              <a:t>Diferenciais:</a:t>
            </a:r>
            <a:r>
              <a:rPr lang="pt-BR" dirty="0">
                <a:effectLst/>
              </a:rPr>
              <a:t> mais imersão, alta qualidade de áudio, design moderno e fácil instalação.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effectLst/>
              </a:rPr>
              <a:t>Modelos de uso:</a:t>
            </a:r>
            <a:r>
              <a:rPr lang="pt-BR" dirty="0">
                <a:effectLst/>
              </a:rPr>
              <a:t> ideal para filmes, músicas, games, esportes e até festas em casa.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effectLst/>
              </a:rPr>
              <a:t>O papel do vendedor:</a:t>
            </a:r>
            <a:r>
              <a:rPr lang="pt-BR" dirty="0">
                <a:effectLst/>
              </a:rPr>
              <a:t> atue de forma consultiva, entendendo o perfil do cliente e indicando como os Speakers melhoram a experiência no dia a dia.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>
                <a:effectLst/>
              </a:rPr>
              <a:t>Suporte Claro:</a:t>
            </a:r>
            <a:r>
              <a:rPr lang="pt-BR" dirty="0">
                <a:effectLst/>
              </a:rPr>
              <a:t> garante um pós-venda seguro e tranquilo, trazendo mais confiança para o cliente na hora da compra.</a:t>
            </a:r>
          </a:p>
          <a:p>
            <a:endParaRPr lang="pt-BR" dirty="0"/>
          </a:p>
          <a:p>
            <a:r>
              <a:rPr lang="pt-BR" dirty="0">
                <a:effectLst/>
              </a:rPr>
              <a:t>Com os </a:t>
            </a:r>
            <a:r>
              <a:rPr lang="pt-BR" b="1" dirty="0">
                <a:effectLst/>
              </a:rPr>
              <a:t>Speakers</a:t>
            </a:r>
            <a:r>
              <a:rPr lang="pt-BR" dirty="0">
                <a:effectLst/>
              </a:rPr>
              <a:t>, nossos clientes sentem o cinema em casa, a música como em um show e a emoção do estádio ao vivo. Agora é a sua vez de transformar essa inovação em vendas de sucesso!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775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101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2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21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200" dirty="0"/>
              <a:t>Os</a:t>
            </a:r>
            <a:r>
              <a:rPr lang="pt-BR" sz="1200" b="1" dirty="0"/>
              <a:t> Speakers</a:t>
            </a:r>
            <a:r>
              <a:rPr lang="pt-BR" sz="1200" dirty="0"/>
              <a:t> são acessórios que se conectam ao </a:t>
            </a:r>
            <a:r>
              <a:rPr lang="pt-BR" sz="1200" b="1" dirty="0"/>
              <a:t>Claro tv+ </a:t>
            </a:r>
            <a:r>
              <a:rPr lang="pt-BR" sz="1200" b="1" dirty="0" err="1"/>
              <a:t>Soundbox</a:t>
            </a:r>
            <a:r>
              <a:rPr lang="pt-BR" sz="1200" b="1" dirty="0"/>
              <a:t> </a:t>
            </a:r>
            <a:r>
              <a:rPr lang="pt-BR" sz="1200" dirty="0"/>
              <a:t>ampliando o som para uma experiência </a:t>
            </a:r>
            <a:r>
              <a:rPr lang="pt-BR" sz="1200" b="1" dirty="0"/>
              <a:t>5.1 surround*</a:t>
            </a:r>
            <a:r>
              <a:rPr lang="pt-BR" sz="1200" dirty="0"/>
              <a:t>.</a:t>
            </a:r>
            <a:br>
              <a:rPr lang="pt-BR" sz="1200" dirty="0"/>
            </a:br>
            <a:endParaRPr lang="pt-BR" sz="1200" dirty="0"/>
          </a:p>
          <a:p>
            <a:pPr>
              <a:buNone/>
            </a:pPr>
            <a:r>
              <a:rPr lang="pt-BR" dirty="0"/>
              <a:t>O produto </a:t>
            </a:r>
            <a:r>
              <a:rPr lang="pt-BR" dirty="0" err="1"/>
              <a:t>Soundbox</a:t>
            </a:r>
            <a:r>
              <a:rPr lang="pt-BR" dirty="0"/>
              <a:t> está preparado para conteúdos Dolby </a:t>
            </a:r>
            <a:r>
              <a:rPr lang="pt-BR" dirty="0" err="1"/>
              <a:t>Atmos</a:t>
            </a:r>
            <a:r>
              <a:rPr lang="pt-BR" dirty="0"/>
              <a:t>, sendo assim, os Speakers são compatíveis com conteúdos Dolby </a:t>
            </a:r>
            <a:r>
              <a:rPr lang="pt-BR" dirty="0" err="1"/>
              <a:t>Atmos</a:t>
            </a:r>
            <a:r>
              <a:rPr lang="pt-BR" dirty="0"/>
              <a:t>. O Speakers potencializa o que o </a:t>
            </a:r>
            <a:r>
              <a:rPr lang="pt-BR" dirty="0" err="1"/>
              <a:t>Soundbox</a:t>
            </a:r>
            <a:r>
              <a:rPr lang="pt-BR" dirty="0"/>
              <a:t> já entrega hoje em 3.1, adicionando canais surround traseiros para uma experiência 5.1 mais imersiva. O resultado é maior sensação de movimento dos efeitos, posicionamento mais preciso de ambientes e diálogos com melhor presença no centro da cena e </a:t>
            </a:r>
            <a:r>
              <a:rPr lang="pt-BR" sz="1200" dirty="0"/>
              <a:t>tecnologia </a:t>
            </a:r>
            <a:r>
              <a:rPr lang="pt-BR" sz="1200" b="1" dirty="0" err="1"/>
              <a:t>Bang</a:t>
            </a:r>
            <a:r>
              <a:rPr lang="pt-BR" sz="1200" b="1" dirty="0"/>
              <a:t> &amp; </a:t>
            </a:r>
            <a:r>
              <a:rPr lang="pt-BR" sz="1200" b="1" dirty="0" err="1"/>
              <a:t>Olufsen</a:t>
            </a:r>
            <a:r>
              <a:rPr lang="pt-BR" sz="1200" dirty="0"/>
              <a:t> para criar um áudio tridimensional, como no cinema.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effectLst/>
            </a:endParaRPr>
          </a:p>
          <a:p>
            <a:pPr lvl="0"/>
            <a:r>
              <a:rPr lang="pt-BR" sz="12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Exemplo do dia a dia do cliente:</a:t>
            </a:r>
          </a:p>
          <a:p>
            <a:pPr lvl="0"/>
            <a:r>
              <a:rPr lang="pt-BR" sz="12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Assistindo um jogo: ele vai ouvir a torcida vindo dos lados e de trás, como se estivesse no estádio. </a:t>
            </a:r>
          </a:p>
          <a:p>
            <a:pPr lvl="0"/>
            <a:r>
              <a:rPr lang="pt-BR" sz="12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Vendo um filme de ação: o som de um carro passando ou um helicóptero “se movimentando” pelo ambiente. </a:t>
            </a:r>
          </a:p>
          <a:p>
            <a:pPr lvl="0"/>
            <a:r>
              <a:rPr lang="pt-BR" sz="12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Séries e novelas: as vozes ficam mais claras e centralizadas, facilitando o entendimento dos diálogos.</a:t>
            </a:r>
          </a:p>
          <a:p>
            <a:pPr lvl="0"/>
            <a:endParaRPr lang="pt-BR" sz="1200" dirty="0">
              <a:solidFill>
                <a:schemeClr val="bg1"/>
              </a:solidFill>
              <a:highlight>
                <a:srgbClr val="00FF00"/>
              </a:highlight>
              <a:ea typeface="Calibri" pitchFamily="34"/>
              <a:cs typeface="Calibri" pitchFamily="34"/>
            </a:endParaRPr>
          </a:p>
          <a:p>
            <a:pPr lvl="0"/>
            <a:r>
              <a:rPr lang="pt-BR" b="1" i="1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b="1" i="1" dirty="0" err="1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soundbars</a:t>
            </a:r>
            <a:r>
              <a:rPr lang="pt-BR" b="1" i="1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 JBL que visam trazer essa tecnologia para a sua casa.</a:t>
            </a:r>
            <a:endParaRPr lang="pt-BR" sz="1200" dirty="0">
              <a:solidFill>
                <a:schemeClr val="bg1"/>
              </a:solidFill>
              <a:highlight>
                <a:srgbClr val="00FF00"/>
              </a:highlight>
              <a:ea typeface="Calibri" pitchFamily="34"/>
              <a:cs typeface="Calibri" pitchFamily="34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78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0198C-293B-2396-8608-144FE57F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D34629-5E31-6A46-E121-DBFF8DE17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2E6A91-AD71-C9A9-2FA6-45A9E2D64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200" dirty="0"/>
              <a:t>Os</a:t>
            </a:r>
            <a:r>
              <a:rPr lang="pt-BR" sz="1200" b="1" dirty="0"/>
              <a:t> Speakers</a:t>
            </a:r>
            <a:r>
              <a:rPr lang="pt-BR" sz="1200" dirty="0"/>
              <a:t> são acessórios que se conectam ao </a:t>
            </a:r>
            <a:r>
              <a:rPr lang="pt-BR" sz="1200" b="1" dirty="0"/>
              <a:t>Claro tv+ </a:t>
            </a:r>
            <a:r>
              <a:rPr lang="pt-BR" sz="1200" b="1" dirty="0" err="1"/>
              <a:t>Soundbox</a:t>
            </a:r>
            <a:r>
              <a:rPr lang="pt-BR" sz="1200" b="1" dirty="0"/>
              <a:t> </a:t>
            </a:r>
            <a:r>
              <a:rPr lang="pt-BR" sz="1200" dirty="0"/>
              <a:t>ampliando o som para uma experiência </a:t>
            </a:r>
            <a:r>
              <a:rPr lang="pt-BR" sz="1200" b="1" dirty="0"/>
              <a:t>5.1 surround*</a:t>
            </a:r>
            <a:r>
              <a:rPr lang="pt-BR" sz="1200" dirty="0"/>
              <a:t>.</a:t>
            </a:r>
            <a:br>
              <a:rPr lang="pt-BR" sz="1200" dirty="0"/>
            </a:br>
            <a:endParaRPr lang="pt-BR" sz="1200" dirty="0"/>
          </a:p>
          <a:p>
            <a:pPr>
              <a:buNone/>
            </a:pPr>
            <a:r>
              <a:rPr lang="pt-BR" dirty="0"/>
              <a:t>O produto </a:t>
            </a:r>
            <a:r>
              <a:rPr lang="pt-BR" dirty="0" err="1"/>
              <a:t>Soundbox</a:t>
            </a:r>
            <a:r>
              <a:rPr lang="pt-BR" dirty="0"/>
              <a:t> está preparado para conteúdos Dolby </a:t>
            </a:r>
            <a:r>
              <a:rPr lang="pt-BR" dirty="0" err="1"/>
              <a:t>Atmos</a:t>
            </a:r>
            <a:r>
              <a:rPr lang="pt-BR" dirty="0"/>
              <a:t>, sendo assim, os Speakers são compatíveis com conteúdos Dolby </a:t>
            </a:r>
            <a:r>
              <a:rPr lang="pt-BR" dirty="0" err="1"/>
              <a:t>Atmos</a:t>
            </a:r>
            <a:r>
              <a:rPr lang="pt-BR" dirty="0"/>
              <a:t>. O Speakers potencializa o que o </a:t>
            </a:r>
            <a:r>
              <a:rPr lang="pt-BR" dirty="0" err="1"/>
              <a:t>Soundbox</a:t>
            </a:r>
            <a:r>
              <a:rPr lang="pt-BR" dirty="0"/>
              <a:t> já entrega hoje em 3.1, adicionando canais surround traseiros para uma experiência 5.1 mais imersiva. O resultado é maior sensação de movimento dos efeitos, posicionamento mais preciso de ambientes e diálogos com melhor presença no centro da cena e </a:t>
            </a:r>
            <a:r>
              <a:rPr lang="pt-BR" sz="1200" dirty="0"/>
              <a:t>tecnologia </a:t>
            </a:r>
            <a:r>
              <a:rPr lang="pt-BR" sz="1200" b="1" dirty="0" err="1"/>
              <a:t>Bang</a:t>
            </a:r>
            <a:r>
              <a:rPr lang="pt-BR" sz="1200" b="1" dirty="0"/>
              <a:t> &amp; </a:t>
            </a:r>
            <a:r>
              <a:rPr lang="pt-BR" sz="1200" b="1" dirty="0" err="1"/>
              <a:t>Olufsen</a:t>
            </a:r>
            <a:r>
              <a:rPr lang="pt-BR" sz="1200" dirty="0"/>
              <a:t> para criar um áudio tridimensional, como no cinema.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effectLst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b="1" dirty="0" err="1">
                <a:effectLst/>
              </a:rPr>
              <a:t>soundbars</a:t>
            </a:r>
            <a:r>
              <a:rPr lang="pt-BR" b="1" dirty="0">
                <a:effectLst/>
              </a:rPr>
              <a:t> JBL que visam trazer essa tecnologia para a sua casa.</a:t>
            </a:r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3FDAD0-1560-A85B-B741-663AA8549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85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368E-56D5-DC6E-D214-02FA2A507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B32C06-6356-ABD9-C302-E0D46C4BC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9A7AB5-E079-2D75-59A9-A32071F37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BA07FB-2CA4-06CB-0E1F-BD60925EB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744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742-DABC-3044-CF9F-58F1A1536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4C1416D-3757-9FB6-3E0A-6AFCF8B72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0176A0-E62A-4978-68D4-4893A656E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2C3721-A462-81C3-8C1D-1C400118A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84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06500-8DC2-5602-B80F-16163967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07714F-FDEA-FA62-FAD0-E40C45C12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55F811-909B-53FA-A1AC-2DCEA9EF8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DB124-20BB-DDDD-984A-71FF7126B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03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92182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4DA-5539-4750-ACA7-67732C1AF2E4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34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8664DA-5539-4750-ACA7-67732C1AF2E4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03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8664DA-5539-4750-ACA7-67732C1AF2E4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5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F8E3BF6-3617-C459-2BEA-53AC38E86F9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089"/>
          <a:stretch>
            <a:fillRect/>
          </a:stretch>
        </p:blipFill>
        <p:spPr>
          <a:xfrm>
            <a:off x="543467" y="518910"/>
            <a:ext cx="3244724" cy="583438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C2BF322-A744-8877-B942-2F7F894E7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24711">
            <a:off x="2986269" y="85366"/>
            <a:ext cx="5747858" cy="649676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B9A3D26-072C-03BD-B501-C0B6E69BD2F4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A0C7B19-4F2F-29C8-C9CC-73549162E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2191A2C-B5AC-CC96-A8A6-B016585A8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0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16F36E0-4E24-A287-E00E-20F9A025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41" t="8937" b="14468"/>
          <a:stretch>
            <a:fillRect/>
          </a:stretch>
        </p:blipFill>
        <p:spPr>
          <a:xfrm>
            <a:off x="0" y="0"/>
            <a:ext cx="787801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8003C4-F0E8-073E-5E29-02BF015790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31" y="1042988"/>
            <a:ext cx="3690519" cy="4263186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75C6BF7-598A-CC8A-C6C1-22BF097DF8FF}"/>
              </a:ext>
            </a:extLst>
          </p:cNvPr>
          <p:cNvGrpSpPr/>
          <p:nvPr userDrawn="1"/>
        </p:nvGrpSpPr>
        <p:grpSpPr>
          <a:xfrm>
            <a:off x="9001107" y="1722039"/>
            <a:ext cx="1250986" cy="4503760"/>
            <a:chOff x="9001107" y="1722039"/>
            <a:chExt cx="1250986" cy="450376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AAAB7FF-4868-8E86-1091-D56AA7D9E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1107" y="1722039"/>
              <a:ext cx="1250986" cy="446003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5B83B9F-E7AD-F658-C6D9-7B21B565B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627" y="5761458"/>
              <a:ext cx="1234466" cy="464341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CB92666-5754-6791-DFF5-24CDED6D7FAC}"/>
              </a:ext>
            </a:extLst>
          </p:cNvPr>
          <p:cNvGrpSpPr/>
          <p:nvPr userDrawn="1"/>
        </p:nvGrpSpPr>
        <p:grpSpPr>
          <a:xfrm>
            <a:off x="7277100" y="3183872"/>
            <a:ext cx="4673600" cy="833505"/>
            <a:chOff x="7277100" y="3183872"/>
            <a:chExt cx="4673600" cy="833505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C9EB738A-BE8E-56AB-56B6-8E045A704012}"/>
                </a:ext>
              </a:extLst>
            </p:cNvPr>
            <p:cNvSpPr txBox="1"/>
            <p:nvPr/>
          </p:nvSpPr>
          <p:spPr>
            <a:xfrm>
              <a:off x="7277100" y="318638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rgbClr val="E81A17"/>
                  </a:solidFill>
                  <a:latin typeface="+mj-lt"/>
                </a:rPr>
                <a:t>Speakers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0CA26CC-A3E5-02D2-3170-9E0B32742A58}"/>
                </a:ext>
              </a:extLst>
            </p:cNvPr>
            <p:cNvSpPr txBox="1"/>
            <p:nvPr/>
          </p:nvSpPr>
          <p:spPr>
            <a:xfrm>
              <a:off x="7302500" y="3183872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chemeClr val="bg1"/>
                  </a:solidFill>
                  <a:latin typeface="+mj-lt"/>
                </a:rPr>
                <a:t>Speakers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4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16F36E0-4E24-A287-E00E-20F9A025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41" t="8937" b="14468"/>
          <a:stretch>
            <a:fillRect/>
          </a:stretch>
        </p:blipFill>
        <p:spPr>
          <a:xfrm>
            <a:off x="0" y="0"/>
            <a:ext cx="787801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8003C4-F0E8-073E-5E29-02BF015790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31" y="1042988"/>
            <a:ext cx="3690519" cy="4263186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75C6BF7-598A-CC8A-C6C1-22BF097DF8FF}"/>
              </a:ext>
            </a:extLst>
          </p:cNvPr>
          <p:cNvGrpSpPr/>
          <p:nvPr userDrawn="1"/>
        </p:nvGrpSpPr>
        <p:grpSpPr>
          <a:xfrm>
            <a:off x="9001107" y="1722039"/>
            <a:ext cx="1250986" cy="4503760"/>
            <a:chOff x="9001107" y="1722039"/>
            <a:chExt cx="1250986" cy="450376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AAAB7FF-4868-8E86-1091-D56AA7D9E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1107" y="1722039"/>
              <a:ext cx="1250986" cy="446003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5B83B9F-E7AD-F658-C6D9-7B21B565B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627" y="5761458"/>
              <a:ext cx="1234466" cy="464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13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8715" y="414337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0BA7624-D768-AD56-35EC-BC9A692FB2E4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7A2ED4A2-BB6A-6843-D999-1600B40DC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60144E33-600B-88F1-F274-9B9229822B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6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831290">
            <a:off x="337195" y="-134303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63CC997-0863-F82C-7A2D-BF4AEE70FF6B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04C772F4-744D-00D0-2441-DD7E8D227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E6B8233E-2354-4E8F-C221-59F53BAEF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7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1153438">
            <a:off x="7089154" y="316258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C32C5E2-0079-5034-0F8F-7EB7E6582A1E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423A50F-A7E1-9071-7A7C-EBBCFBAE7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300E7DCE-035F-0656-54D9-7CE4D5328F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0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C32C5E2-0079-5034-0F8F-7EB7E6582A1E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423A50F-A7E1-9071-7A7C-EBBCFBAE7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300E7DCE-035F-0656-54D9-7CE4D5328F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2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362875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C2BF322-A744-8877-B942-2F7F894E7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124711">
            <a:off x="2986269" y="85366"/>
            <a:ext cx="5747858" cy="649676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F8E3BF6-3617-C459-2BEA-53AC38E86F9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089"/>
          <a:stretch>
            <a:fillRect/>
          </a:stretch>
        </p:blipFill>
        <p:spPr>
          <a:xfrm>
            <a:off x="543467" y="518910"/>
            <a:ext cx="3244724" cy="5834381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A7A6CE4-3B36-C819-E713-0799AD607282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6EF7AEC-33E6-DCD6-4EA2-5F4465506F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20A854F-E902-6C65-041F-78DD30C40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5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9EDF0CFB-2740-FE73-D10C-24B84C3955D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1169" b="20468"/>
          <a:stretch>
            <a:fillRect/>
          </a:stretch>
        </p:blipFill>
        <p:spPr>
          <a:xfrm>
            <a:off x="461968" y="-1"/>
            <a:ext cx="11186895" cy="6858001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DF61E9A-A88E-6EB8-0138-18DA6C39DC2D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501B973E-E4D0-450A-EB04-98C8827DF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7E3D70C6-E671-747D-C3F6-B7DD04A6FF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1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E5077A0-734E-3131-C5A1-1AF8D01B4A8B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1515" b="11517"/>
          <a:stretch>
            <a:fillRect/>
          </a:stretch>
        </p:blipFill>
        <p:spPr>
          <a:xfrm>
            <a:off x="1634023" y="0"/>
            <a:ext cx="8923954" cy="68580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D9FD1C5-F248-7ECD-D163-44D853CD70E3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B0EBDE9-EC41-A4DF-D731-B645935AF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47AC3A93-E8A4-5F73-48F4-08DA41DD2E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0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38DF599B-AB24-92ED-8A9B-4AEB20B674F4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4519"/>
          <a:stretch>
            <a:fillRect/>
          </a:stretch>
        </p:blipFill>
        <p:spPr>
          <a:xfrm rot="16200000">
            <a:off x="-212641" y="2901627"/>
            <a:ext cx="4377009" cy="3489738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FF833734-57DA-F3ED-CA2A-B42F28100759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970"/>
          <a:stretch>
            <a:fillRect/>
          </a:stretch>
        </p:blipFill>
        <p:spPr>
          <a:xfrm rot="16200000">
            <a:off x="8027635" y="443633"/>
            <a:ext cx="4377008" cy="348973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E807A781-6878-C57B-3018-0CA29ABACB0E}"/>
              </a:ext>
            </a:extLst>
          </p:cNvPr>
          <p:cNvSpPr/>
          <p:nvPr userDrawn="1"/>
        </p:nvSpPr>
        <p:spPr>
          <a:xfrm>
            <a:off x="230991" y="6231988"/>
            <a:ext cx="3489742" cy="603013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C109B2F-73BE-9949-8552-56A1E5A85918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EAA4A93-154D-8423-0A8C-5D1F3233D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8B60677E-7582-C35D-C205-3F9C75FDD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2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17B65-58B1-8F89-64BF-88550BF7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D659B3-41CE-F67D-7915-7F0A9DFEE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1524F8-A381-E9A9-1E46-8D12CBE9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998B86-4544-E0B8-562F-204BAFAE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FD0B38-D54E-F03E-CE04-947167D3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325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99492-C045-A228-E0EA-F445FCD8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F2C9F6-2E1D-6112-9C9E-88D598A34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924F2C-338B-A17D-3B40-70971C55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E52C6F-A556-EFEF-8693-A900B0D7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8A5ECE-DF43-7F77-F52B-C2471959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1FB3D3-27BA-9CC0-D76D-06161F6C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95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BD561-055B-D3DA-06B5-DE803CB0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51A15C-0FF0-5040-E099-1333EC935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189C12-8D1D-20CF-359E-D3C8EDB9B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558936-B933-C9DE-E478-9230961A9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86A09B-C2C9-383A-8700-E2F06F4CB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67D1B3-38E3-F72D-0C42-C4F9F044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AA3A35-C051-908C-88AA-64A4461C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02638B-D0F4-03C0-C4C8-188BFBFF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735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D155B-A61D-D76C-F6AA-2B5C5D0E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88787A-0C4B-56D7-C5E7-318A24C9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D78CF5-DF97-BB4B-972F-A5119DE6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4826ED-BE93-2A05-1CEB-30C8A734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493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9414E8D-5EEF-583A-0A6B-3B8C47CD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A7F80F-8C2C-1ED9-A6B4-E673045D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757874-05F8-C79A-51F3-D4E37BFA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339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07B25-B321-7D68-C931-51C49A1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3A61E9-A7A5-09B1-AC7C-C456C9198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50BC3A-09AA-A6C2-D316-4A6E9CD46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19C8FF-79F9-D10B-2725-E359C28A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4A7575-D905-46B7-8B8C-1C0278A1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3E37A7-2D13-0DD1-63C8-1E29DFF3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0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589176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D7BA0-26AC-8868-2C70-39E7BCFC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0B2E1F-F279-0A7A-8647-2700ECB87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FCF2DE-75BC-1BA2-18B3-A61E23ABD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6E926C-1DF1-D506-3DBC-B8D2246E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166B98-6B47-CB19-CA89-93C21C24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E5AB78-0207-4F4F-3193-FE63AC62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739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9F006-7294-87A0-BC1C-EE2D6EBC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4BECEC-2090-B676-4140-F33F870E2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1842CE-4E96-757D-9ACD-26AA1C32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B0D6EB-5C55-0EDF-25AA-BCBAEEE5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6709CE-D1CB-15D7-B108-7B354F26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257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AE292D-FFF9-9D16-A37F-297E21379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97A5BF-0F1D-4BBB-57F2-4A71989CC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C42F95-0703-41B1-E52F-1C4DA4D6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38EA35-3ACB-41B1-9F48-8DF7EC5C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6FB94E-11C8-C025-72B5-8145708D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17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31128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9892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05298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64674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AMX" pitchFamily="2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0898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1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DDC72F-7D2B-7839-6FA5-9A3EA2CF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1E908-3032-4C23-38A0-E817FF0EF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66418B-792C-12E2-A272-D39320F0B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F1F758-D1EB-40E4-B30F-7DEB527B6E9A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1B510D-E01F-DB07-2D0B-41ACB7223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CFF917-0FE7-CBD5-D549-4D905932E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0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676" r:id="rId3"/>
    <p:sldLayoutId id="2147483689" r:id="rId4"/>
    <p:sldLayoutId id="2147483693" r:id="rId5"/>
    <p:sldLayoutId id="2147483694" r:id="rId6"/>
    <p:sldLayoutId id="2147483688" r:id="rId7"/>
    <p:sldLayoutId id="2147483686" r:id="rId8"/>
    <p:sldLayoutId id="2147483687" r:id="rId9"/>
    <p:sldLayoutId id="2147483692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8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D9B7DA-F48E-937E-4FE9-7626345FCC06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BB7F5F-CD03-334F-20AA-FF1114204BF9}"/>
              </a:ext>
            </a:extLst>
          </p:cNvPr>
          <p:cNvSpPr txBox="1"/>
          <p:nvPr/>
        </p:nvSpPr>
        <p:spPr>
          <a:xfrm>
            <a:off x="1364341" y="2707335"/>
            <a:ext cx="94705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333333"/>
                </a:solidFill>
              </a:rPr>
              <a:t>Os Speakers </a:t>
            </a:r>
            <a:r>
              <a:rPr lang="pt-BR" sz="2400" b="1" dirty="0">
                <a:solidFill>
                  <a:srgbClr val="333333"/>
                </a:solidFill>
              </a:rPr>
              <a:t>não funcionam sozinhos</a:t>
            </a:r>
            <a:r>
              <a:rPr lang="pt-BR" sz="2400" dirty="0">
                <a:solidFill>
                  <a:srgbClr val="333333"/>
                </a:solidFill>
              </a:rPr>
              <a:t>. </a:t>
            </a:r>
          </a:p>
          <a:p>
            <a:pPr algn="ctr"/>
            <a:endParaRPr lang="pt-BR" sz="2400" dirty="0">
              <a:solidFill>
                <a:srgbClr val="333333"/>
              </a:solidFill>
            </a:endParaRPr>
          </a:p>
          <a:p>
            <a:pPr algn="ctr"/>
            <a:r>
              <a:rPr lang="pt-BR" sz="2400" dirty="0">
                <a:solidFill>
                  <a:srgbClr val="333333"/>
                </a:solidFill>
              </a:rPr>
              <a:t>Os </a:t>
            </a:r>
            <a:r>
              <a:rPr lang="pt-BR" sz="2400" b="1" dirty="0">
                <a:solidFill>
                  <a:srgbClr val="333333"/>
                </a:solidFill>
              </a:rPr>
              <a:t>Speakers</a:t>
            </a:r>
            <a:r>
              <a:rPr lang="pt-BR" sz="2400" dirty="0">
                <a:solidFill>
                  <a:srgbClr val="333333"/>
                </a:solidFill>
              </a:rPr>
              <a:t> são compatíveis com o produto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b="1" dirty="0">
                <a:solidFill>
                  <a:srgbClr val="333333"/>
                </a:solidFill>
              </a:rPr>
              <a:t>.</a:t>
            </a:r>
            <a:endParaRPr lang="pt-BR" sz="2400" dirty="0">
              <a:solidFill>
                <a:srgbClr val="333333"/>
              </a:solidFill>
            </a:endParaRPr>
          </a:p>
          <a:p>
            <a:pPr algn="ctr"/>
            <a:endParaRPr lang="pt-BR" sz="2400" dirty="0">
              <a:solidFill>
                <a:srgbClr val="333333"/>
              </a:solidFill>
            </a:endParaRPr>
          </a:p>
          <a:p>
            <a:pPr algn="ctr"/>
            <a:r>
              <a:rPr lang="pt-BR" sz="2400" dirty="0">
                <a:solidFill>
                  <a:srgbClr val="333333"/>
                </a:solidFill>
              </a:rPr>
              <a:t>Em caso de cancelamento do </a:t>
            </a:r>
            <a:r>
              <a:rPr lang="pt-BR" sz="2400" b="1" dirty="0">
                <a:solidFill>
                  <a:srgbClr val="333333"/>
                </a:solidFill>
              </a:rPr>
              <a:t>Claro tv+</a:t>
            </a:r>
            <a:r>
              <a:rPr lang="pt-BR" sz="2400" dirty="0">
                <a:solidFill>
                  <a:srgbClr val="333333"/>
                </a:solidFill>
              </a:rPr>
              <a:t>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b="1" dirty="0">
                <a:solidFill>
                  <a:srgbClr val="333333"/>
                </a:solidFill>
              </a:rPr>
              <a:t> </a:t>
            </a:r>
            <a:r>
              <a:rPr lang="pt-BR" sz="2400" dirty="0">
                <a:solidFill>
                  <a:srgbClr val="333333"/>
                </a:solidFill>
              </a:rPr>
              <a:t>os equipamentos </a:t>
            </a:r>
          </a:p>
          <a:p>
            <a:pPr algn="ctr"/>
            <a:r>
              <a:rPr lang="pt-BR" sz="2400" b="1" dirty="0">
                <a:solidFill>
                  <a:srgbClr val="333333"/>
                </a:solidFill>
              </a:rPr>
              <a:t>Speakers </a:t>
            </a:r>
            <a:r>
              <a:rPr lang="pt-BR" sz="2400" dirty="0">
                <a:solidFill>
                  <a:srgbClr val="333333"/>
                </a:solidFill>
              </a:rPr>
              <a:t>ficam inutilizados, pois, eles são compatíveis apenas com 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E01D6D-4E43-876C-F22F-63D06932C582}"/>
              </a:ext>
            </a:extLst>
          </p:cNvPr>
          <p:cNvSpPr txBox="1"/>
          <p:nvPr/>
        </p:nvSpPr>
        <p:spPr>
          <a:xfrm>
            <a:off x="4579937" y="1111078"/>
            <a:ext cx="303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E81A17"/>
                </a:solidFill>
                <a:latin typeface="+mj-lt"/>
              </a:rPr>
              <a:t>Atenção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CF09375-9663-8A96-3E04-35A5B94108A0}"/>
              </a:ext>
            </a:extLst>
          </p:cNvPr>
          <p:cNvGrpSpPr/>
          <p:nvPr/>
        </p:nvGrpSpPr>
        <p:grpSpPr>
          <a:xfrm>
            <a:off x="1939694" y="1234307"/>
            <a:ext cx="2058194" cy="1600201"/>
            <a:chOff x="1822450" y="1192929"/>
            <a:chExt cx="2058194" cy="160020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DCF7D52-747A-EC4E-95D4-B51431701F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22450" y="1192930"/>
              <a:ext cx="2005013" cy="16002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3FE1C88D-596D-1916-B231-4A82BA49C5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5631" y="1192929"/>
              <a:ext cx="200501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67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D2F2-0CAB-9861-6689-2FF7B987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A6C9473-81E8-68DF-654B-27A82BAE0A5A}"/>
              </a:ext>
            </a:extLst>
          </p:cNvPr>
          <p:cNvSpPr txBox="1"/>
          <p:nvPr/>
        </p:nvSpPr>
        <p:spPr>
          <a:xfrm>
            <a:off x="463550" y="595868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Sistema Solar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80628A6-C9A7-ACA1-4956-004E6CA2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1430586"/>
            <a:ext cx="992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Acesse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Solar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 para identificar se o cliente possui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Claro tv+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Soundbox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.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F6087394-06E1-8BC4-60AC-32B249165E40}"/>
              </a:ext>
            </a:extLst>
          </p:cNvPr>
          <p:cNvSpPr/>
          <p:nvPr/>
        </p:nvSpPr>
        <p:spPr>
          <a:xfrm>
            <a:off x="2307336" y="2194560"/>
            <a:ext cx="7577328" cy="362102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3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0C18A4-5CA3-9288-853E-AA72F031C69C}"/>
              </a:ext>
            </a:extLst>
          </p:cNvPr>
          <p:cNvSpPr txBox="1"/>
          <p:nvPr/>
        </p:nvSpPr>
        <p:spPr>
          <a:xfrm>
            <a:off x="290628" y="626081"/>
            <a:ext cx="4287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Falamos do que são os </a:t>
            </a:r>
            <a:r>
              <a:rPr lang="pt-BR" sz="2400" b="1" dirty="0">
                <a:solidFill>
                  <a:schemeClr val="bg1"/>
                </a:solidFill>
              </a:rPr>
              <a:t>Speakers</a:t>
            </a:r>
            <a:r>
              <a:rPr lang="pt-BR" sz="2400" dirty="0">
                <a:solidFill>
                  <a:schemeClr val="bg1"/>
                </a:solidFill>
              </a:rPr>
              <a:t>, mas como eles ficam no ambiente do cliente? Vamos ver isso agora.</a:t>
            </a:r>
          </a:p>
        </p:txBody>
      </p:sp>
      <p:pic>
        <p:nvPicPr>
          <p:cNvPr id="4" name="Imagem 3" descr="Cadeira em frente a sofá&#10;&#10;O conteúdo gerado por IA pode estar incorreto.">
            <a:extLst>
              <a:ext uri="{FF2B5EF4-FFF2-40B4-BE49-F238E27FC236}">
                <a16:creationId xmlns:a16="http://schemas.microsoft.com/office/drawing/2014/main" id="{AEFA5A1A-397D-A592-88AA-D05321F1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55" y="722943"/>
            <a:ext cx="7038975" cy="4692650"/>
          </a:xfrm>
          <a:prstGeom prst="roundRect">
            <a:avLst>
              <a:gd name="adj" fmla="val 2459"/>
            </a:avLst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67088BE-E1DB-D055-06B7-841A8C912774}"/>
              </a:ext>
            </a:extLst>
          </p:cNvPr>
          <p:cNvSpPr/>
          <p:nvPr/>
        </p:nvSpPr>
        <p:spPr>
          <a:xfrm>
            <a:off x="10441228" y="2081748"/>
            <a:ext cx="1219654" cy="1349829"/>
          </a:xfrm>
          <a:prstGeom prst="ellipse">
            <a:avLst/>
          </a:prstGeom>
          <a:gradFill flip="none" rotWithShape="1">
            <a:gsLst>
              <a:gs pos="0">
                <a:srgbClr val="E81A17"/>
              </a:gs>
              <a:gs pos="36000">
                <a:srgbClr val="FFC000"/>
              </a:gs>
              <a:gs pos="100000">
                <a:srgbClr val="E81A17">
                  <a:alpha val="37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086C980-FB85-9D96-37EA-6006FFDBDD8D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1505" y="2367860"/>
            <a:ext cx="419100" cy="7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preto e branco&#10;&#10;O conteúdo gerado por IA pode estar incorreto.">
            <a:extLst>
              <a:ext uri="{FF2B5EF4-FFF2-40B4-BE49-F238E27FC236}">
                <a16:creationId xmlns:a16="http://schemas.microsoft.com/office/drawing/2014/main" id="{706CC94B-D219-C516-606D-D6A4B701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8574" r="10037" b="8132"/>
          <a:stretch>
            <a:fillRect/>
          </a:stretch>
        </p:blipFill>
        <p:spPr>
          <a:xfrm>
            <a:off x="693939" y="1815167"/>
            <a:ext cx="5823239" cy="41781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7D2365-6FEB-EDCC-3AC2-5D5B486CA55C}"/>
              </a:ext>
            </a:extLst>
          </p:cNvPr>
          <p:cNvSpPr txBox="1"/>
          <p:nvPr/>
        </p:nvSpPr>
        <p:spPr>
          <a:xfrm>
            <a:off x="406400" y="342384"/>
            <a:ext cx="568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Os Speakers em casa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1FC5B7-57D4-F275-845E-804C885623A3}"/>
              </a:ext>
            </a:extLst>
          </p:cNvPr>
          <p:cNvSpPr txBox="1"/>
          <p:nvPr/>
        </p:nvSpPr>
        <p:spPr>
          <a:xfrm>
            <a:off x="406399" y="1022760"/>
            <a:ext cx="568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 Speakers não ocupam, eles compõem o ambiente.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AD44475-570A-C109-7984-C1BA905BAB7C}"/>
              </a:ext>
            </a:extLst>
          </p:cNvPr>
          <p:cNvSpPr/>
          <p:nvPr/>
        </p:nvSpPr>
        <p:spPr>
          <a:xfrm>
            <a:off x="3006725" y="1669091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DDD3F6-CDD6-62B1-C49E-524CE3496304}"/>
              </a:ext>
            </a:extLst>
          </p:cNvPr>
          <p:cNvSpPr txBox="1"/>
          <p:nvPr/>
        </p:nvSpPr>
        <p:spPr>
          <a:xfrm>
            <a:off x="3086981" y="1832048"/>
            <a:ext cx="2603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Design premium, que combina com a sala.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3143C37-F70B-44A3-D90A-E9AF0FCC2F7A}"/>
              </a:ext>
            </a:extLst>
          </p:cNvPr>
          <p:cNvSpPr/>
          <p:nvPr/>
        </p:nvSpPr>
        <p:spPr>
          <a:xfrm>
            <a:off x="6047163" y="2520259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578FE4-ABAC-F4FB-86C7-DCDD4FF5C381}"/>
              </a:ext>
            </a:extLst>
          </p:cNvPr>
          <p:cNvSpPr txBox="1"/>
          <p:nvPr/>
        </p:nvSpPr>
        <p:spPr>
          <a:xfrm>
            <a:off x="6047163" y="2685968"/>
            <a:ext cx="2768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Conexão sem fio com pareamento automático.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597B963-8167-698A-551C-034C75550EB6}"/>
              </a:ext>
            </a:extLst>
          </p:cNvPr>
          <p:cNvSpPr/>
          <p:nvPr/>
        </p:nvSpPr>
        <p:spPr>
          <a:xfrm>
            <a:off x="957723" y="4506631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B19706-4E54-3544-B4AA-65F097933CD0}"/>
              </a:ext>
            </a:extLst>
          </p:cNvPr>
          <p:cNvSpPr txBox="1"/>
          <p:nvPr/>
        </p:nvSpPr>
        <p:spPr>
          <a:xfrm>
            <a:off x="1040273" y="4669591"/>
            <a:ext cx="2603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dirty="0"/>
              <a:t>Posicionado atrás ou ao lado do ponto de escuta.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DCD5942-8DAD-879C-1DF6-E1606E8772B8}"/>
              </a:ext>
            </a:extLst>
          </p:cNvPr>
          <p:cNvSpPr/>
          <p:nvPr/>
        </p:nvSpPr>
        <p:spPr>
          <a:xfrm>
            <a:off x="5577148" y="4506630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7C4BCF-11D8-044F-4614-F9749EB1C92B}"/>
              </a:ext>
            </a:extLst>
          </p:cNvPr>
          <p:cNvSpPr txBox="1"/>
          <p:nvPr/>
        </p:nvSpPr>
        <p:spPr>
          <a:xfrm>
            <a:off x="5577148" y="4669590"/>
            <a:ext cx="2768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Opção de fixar na parede ou usar sobre bancadas.</a:t>
            </a:r>
          </a:p>
        </p:txBody>
      </p:sp>
    </p:spTree>
    <p:extLst>
      <p:ext uri="{BB962C8B-B14F-4D97-AF65-F5344CB8AC3E}">
        <p14:creationId xmlns:p14="http://schemas.microsoft.com/office/powerpoint/2010/main" val="343296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FCF28-136C-AA96-0ED9-2B81BD740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A6EA263-9092-AFA0-B0C3-8D556190DA9E}"/>
              </a:ext>
            </a:extLst>
          </p:cNvPr>
          <p:cNvSpPr txBox="1"/>
          <p:nvPr/>
        </p:nvSpPr>
        <p:spPr>
          <a:xfrm>
            <a:off x="1968500" y="5335758"/>
            <a:ext cx="825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Agora que vimos como ele fica no espaço, vamos falar sobre as vantagens e modelos de uso que encantam o cliente.</a:t>
            </a:r>
          </a:p>
        </p:txBody>
      </p:sp>
      <p:pic>
        <p:nvPicPr>
          <p:cNvPr id="4" name="Imagem 3" descr="Mulher sentada com computador no colo&#10;&#10;O conteúdo gerado por IA pode estar incorreto.">
            <a:extLst>
              <a:ext uri="{FF2B5EF4-FFF2-40B4-BE49-F238E27FC236}">
                <a16:creationId xmlns:a16="http://schemas.microsoft.com/office/drawing/2014/main" id="{6128D24A-99B6-3C35-556F-7A03D32E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62" y="389023"/>
            <a:ext cx="7162476" cy="4775285"/>
          </a:xfrm>
          <a:prstGeom prst="roundRect">
            <a:avLst>
              <a:gd name="adj" fmla="val 4445"/>
            </a:avLst>
          </a:prstGeom>
        </p:spPr>
      </p:pic>
    </p:spTree>
    <p:extLst>
      <p:ext uri="{BB962C8B-B14F-4D97-AF65-F5344CB8AC3E}">
        <p14:creationId xmlns:p14="http://schemas.microsoft.com/office/powerpoint/2010/main" val="271425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3CD4-8D33-EAB1-635F-27092404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4062D5B8-6757-8ADE-8D19-C735F9B9DC61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E095BAA-87C1-2480-BC5D-B934AAAFE5D1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ED77893E-EE24-AC6C-8264-37D8F4A377CA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A30A99E-499C-78CD-FD00-B28367584328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21F888D-A2EA-A1C7-3A3B-CDD6A1ADBC4E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349733F-3CB0-2E45-A8CB-9EF118A2F1EB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EDF98DC-193E-E4EC-26E2-C4CEE4A8F849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A6D2859-5671-FAB7-79BE-19A17B49B2E0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Vantagens</a:t>
            </a:r>
          </a:p>
        </p:txBody>
      </p:sp>
    </p:spTree>
    <p:extLst>
      <p:ext uri="{BB962C8B-B14F-4D97-AF65-F5344CB8AC3E}">
        <p14:creationId xmlns:p14="http://schemas.microsoft.com/office/powerpoint/2010/main" val="125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83541-54ED-9293-2E60-E964FDEB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202E4DC-14BC-1E87-98EF-924AA6D45D09}"/>
              </a:ext>
            </a:extLst>
          </p:cNvPr>
          <p:cNvSpPr/>
          <p:nvPr/>
        </p:nvSpPr>
        <p:spPr>
          <a:xfrm>
            <a:off x="463203" y="1479666"/>
            <a:ext cx="11265591" cy="4422371"/>
          </a:xfrm>
          <a:prstGeom prst="roundRect">
            <a:avLst>
              <a:gd name="adj" fmla="val 162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6CBBF5C-0D5F-E0A6-F358-187D165290EE}"/>
              </a:ext>
            </a:extLst>
          </p:cNvPr>
          <p:cNvSpPr txBox="1"/>
          <p:nvPr/>
        </p:nvSpPr>
        <p:spPr>
          <a:xfrm>
            <a:off x="4829983" y="467054"/>
            <a:ext cx="25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Aparência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30A884-7178-F81A-296A-88849070BFF6}"/>
              </a:ext>
            </a:extLst>
          </p:cNvPr>
          <p:cNvSpPr txBox="1"/>
          <p:nvPr/>
        </p:nvSpPr>
        <p:spPr>
          <a:xfrm>
            <a:off x="1156912" y="4530421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Design moderno e elegante.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BEAE2C-366D-F9AD-EAC4-0EE95B66F8F4}"/>
              </a:ext>
            </a:extLst>
          </p:cNvPr>
          <p:cNvSpPr txBox="1"/>
          <p:nvPr/>
        </p:nvSpPr>
        <p:spPr>
          <a:xfrm>
            <a:off x="4628773" y="4637783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Experiência de cinema em casa.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82FB58-1509-F2DE-FC0F-8AD21DDFD8A5}"/>
              </a:ext>
            </a:extLst>
          </p:cNvPr>
          <p:cNvSpPr txBox="1"/>
          <p:nvPr/>
        </p:nvSpPr>
        <p:spPr>
          <a:xfrm>
            <a:off x="8082307" y="4637783"/>
            <a:ext cx="3552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Som expansivo que preenche o ambiente.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94C8B6E-3488-C353-CC22-6BDC0247CA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4651" y="2039073"/>
            <a:ext cx="1784349" cy="20193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74938BF-50B5-6DD0-BE2B-1292B9159A35}"/>
              </a:ext>
            </a:extLst>
          </p:cNvPr>
          <p:cNvGrpSpPr/>
          <p:nvPr/>
        </p:nvGrpSpPr>
        <p:grpSpPr>
          <a:xfrm>
            <a:off x="5218461" y="2381250"/>
            <a:ext cx="1755077" cy="1536599"/>
            <a:chOff x="5055837" y="1778517"/>
            <a:chExt cx="2443508" cy="2139332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6D6865B-758E-0D7F-5AE9-1D6EF4D17F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55837" y="1778517"/>
              <a:ext cx="2420075" cy="2139332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328E0D6-18A6-E103-77BD-D7371219B4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9270" y="1778517"/>
              <a:ext cx="2420075" cy="21393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3C5DEF0-DC8B-9D5D-C142-5F2F2657D371}"/>
              </a:ext>
            </a:extLst>
          </p:cNvPr>
          <p:cNvGrpSpPr/>
          <p:nvPr/>
        </p:nvGrpSpPr>
        <p:grpSpPr>
          <a:xfrm>
            <a:off x="8898571" y="2623428"/>
            <a:ext cx="2263057" cy="1587386"/>
            <a:chOff x="8898571" y="2623428"/>
            <a:chExt cx="2263057" cy="1587386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5D7781CA-0FAA-2C6A-F3FD-E0A3D36EFC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98571" y="2623428"/>
              <a:ext cx="2246226" cy="1587386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E8E5E5AC-297A-5062-D8B1-852F2FF32E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5402" y="2623428"/>
              <a:ext cx="2246226" cy="1587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50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6805-E6ED-C658-ED24-14A32E99C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3806211-68B5-9546-83ED-0EAC6ACFE9A4}"/>
              </a:ext>
            </a:extLst>
          </p:cNvPr>
          <p:cNvSpPr/>
          <p:nvPr/>
        </p:nvSpPr>
        <p:spPr>
          <a:xfrm>
            <a:off x="463203" y="1895302"/>
            <a:ext cx="11265591" cy="4006735"/>
          </a:xfrm>
          <a:prstGeom prst="roundRect">
            <a:avLst>
              <a:gd name="adj" fmla="val 162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989786-8454-4B38-BA12-555600D19485}"/>
              </a:ext>
            </a:extLst>
          </p:cNvPr>
          <p:cNvSpPr txBox="1"/>
          <p:nvPr/>
        </p:nvSpPr>
        <p:spPr>
          <a:xfrm>
            <a:off x="4829983" y="467054"/>
            <a:ext cx="25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Aparência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A3D928-5B4C-2D69-61C6-43E2A7D2D2B9}"/>
              </a:ext>
            </a:extLst>
          </p:cNvPr>
          <p:cNvSpPr txBox="1"/>
          <p:nvPr/>
        </p:nvSpPr>
        <p:spPr>
          <a:xfrm>
            <a:off x="657236" y="4574515"/>
            <a:ext cx="3374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Clareza de diálogos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      e detalhes sonoros.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4900BF-C82D-84EB-7209-AB51742BEC5F}"/>
              </a:ext>
            </a:extLst>
          </p:cNvPr>
          <p:cNvSpPr txBox="1"/>
          <p:nvPr/>
        </p:nvSpPr>
        <p:spPr>
          <a:xfrm>
            <a:off x="4619203" y="4568113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Fácil instalação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      e suporte Claro.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56F75D-5B5C-3515-8B92-244058CABB61}"/>
              </a:ext>
            </a:extLst>
          </p:cNvPr>
          <p:cNvSpPr txBox="1"/>
          <p:nvPr/>
        </p:nvSpPr>
        <p:spPr>
          <a:xfrm>
            <a:off x="7981881" y="4570074"/>
            <a:ext cx="3552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Versatilidade com modos otimizados (Filme, Música, Game).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85DA0F2-6688-5549-1816-B95A56395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91497" y="2400300"/>
            <a:ext cx="1933653" cy="159406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3E0C183-AD9C-CE45-A68A-BB1E6DEC2BE4}"/>
              </a:ext>
            </a:extLst>
          </p:cNvPr>
          <p:cNvGrpSpPr/>
          <p:nvPr/>
        </p:nvGrpSpPr>
        <p:grpSpPr>
          <a:xfrm>
            <a:off x="1778790" y="2303798"/>
            <a:ext cx="1933653" cy="1914971"/>
            <a:chOff x="950422" y="2095500"/>
            <a:chExt cx="2318252" cy="2295854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7974AFED-6C42-9EF4-2C2B-9B7962360D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0422" y="2095500"/>
              <a:ext cx="2295854" cy="229585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4DBEF2C-9902-6027-9FB9-3BDFCFA3C2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2820" y="2095500"/>
              <a:ext cx="2295854" cy="2295854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30EDE8B-A5F7-DCCF-FE65-6118574DD384}"/>
              </a:ext>
            </a:extLst>
          </p:cNvPr>
          <p:cNvGrpSpPr/>
          <p:nvPr/>
        </p:nvGrpSpPr>
        <p:grpSpPr>
          <a:xfrm>
            <a:off x="5577098" y="2457379"/>
            <a:ext cx="1534051" cy="1607807"/>
            <a:chOff x="5215884" y="1898412"/>
            <a:chExt cx="2072172" cy="2171800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7D241F04-4304-164E-C2FA-4E21556AF854}"/>
                </a:ext>
              </a:extLst>
            </p:cNvPr>
            <p:cNvGrpSpPr/>
            <p:nvPr/>
          </p:nvGrpSpPr>
          <p:grpSpPr>
            <a:xfrm>
              <a:off x="5215884" y="1898412"/>
              <a:ext cx="2034808" cy="2171800"/>
              <a:chOff x="6726155" y="1378622"/>
              <a:chExt cx="2034808" cy="2171800"/>
            </a:xfrm>
            <a:solidFill>
              <a:srgbClr val="E81A17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34C65228-AF97-E4D9-224C-13F2E46A92F2}"/>
                  </a:ext>
                </a:extLst>
              </p:cNvPr>
              <p:cNvSpPr/>
              <p:nvPr/>
            </p:nvSpPr>
            <p:spPr>
              <a:xfrm>
                <a:off x="6726155" y="2347167"/>
                <a:ext cx="1140112" cy="1203255"/>
              </a:xfrm>
              <a:custGeom>
                <a:avLst/>
                <a:gdLst>
                  <a:gd name="connsiteX0" fmla="*/ 782711 w 1140112"/>
                  <a:gd name="connsiteY0" fmla="*/ 824410 h 1203255"/>
                  <a:gd name="connsiteX1" fmla="*/ 569461 w 1140112"/>
                  <a:gd name="connsiteY1" fmla="*/ 917334 h 1203255"/>
                  <a:gd name="connsiteX2" fmla="*/ 358593 w 1140112"/>
                  <a:gd name="connsiteY2" fmla="*/ 824410 h 1203255"/>
                  <a:gd name="connsiteX3" fmla="*/ 269243 w 1140112"/>
                  <a:gd name="connsiteY3" fmla="*/ 601629 h 1203255"/>
                  <a:gd name="connsiteX4" fmla="*/ 358593 w 1140112"/>
                  <a:gd name="connsiteY4" fmla="*/ 376466 h 1203255"/>
                  <a:gd name="connsiteX5" fmla="*/ 569461 w 1140112"/>
                  <a:gd name="connsiteY5" fmla="*/ 285924 h 1203255"/>
                  <a:gd name="connsiteX6" fmla="*/ 785093 w 1140112"/>
                  <a:gd name="connsiteY6" fmla="*/ 376466 h 1203255"/>
                  <a:gd name="connsiteX7" fmla="*/ 872061 w 1140112"/>
                  <a:gd name="connsiteY7" fmla="*/ 601629 h 1203255"/>
                  <a:gd name="connsiteX8" fmla="*/ 782711 w 1140112"/>
                  <a:gd name="connsiteY8" fmla="*/ 824410 h 1203255"/>
                  <a:gd name="connsiteX9" fmla="*/ 974516 w 1140112"/>
                  <a:gd name="connsiteY9" fmla="*/ 176318 h 1203255"/>
                  <a:gd name="connsiteX10" fmla="*/ 568269 w 1140112"/>
                  <a:gd name="connsiteY10" fmla="*/ 0 h 1203255"/>
                  <a:gd name="connsiteX11" fmla="*/ 167979 w 1140112"/>
                  <a:gd name="connsiteY11" fmla="*/ 176318 h 1203255"/>
                  <a:gd name="connsiteX12" fmla="*/ 0 w 1140112"/>
                  <a:gd name="connsiteY12" fmla="*/ 601629 h 1203255"/>
                  <a:gd name="connsiteX13" fmla="*/ 167979 w 1140112"/>
                  <a:gd name="connsiteY13" fmla="*/ 1024555 h 1203255"/>
                  <a:gd name="connsiteX14" fmla="*/ 568269 w 1140112"/>
                  <a:gd name="connsiteY14" fmla="*/ 1203256 h 1203255"/>
                  <a:gd name="connsiteX15" fmla="*/ 974516 w 1140112"/>
                  <a:gd name="connsiteY15" fmla="*/ 1024555 h 1203255"/>
                  <a:gd name="connsiteX16" fmla="*/ 1140113 w 1140112"/>
                  <a:gd name="connsiteY16" fmla="*/ 601629 h 1203255"/>
                  <a:gd name="connsiteX17" fmla="*/ 974516 w 1140112"/>
                  <a:gd name="connsiteY17" fmla="*/ 176318 h 120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0112" h="1203255">
                    <a:moveTo>
                      <a:pt x="782711" y="824410"/>
                    </a:moveTo>
                    <a:cubicBezTo>
                      <a:pt x="724335" y="887551"/>
                      <a:pt x="654046" y="917334"/>
                      <a:pt x="569461" y="917334"/>
                    </a:cubicBezTo>
                    <a:cubicBezTo>
                      <a:pt x="484876" y="917334"/>
                      <a:pt x="416969" y="887551"/>
                      <a:pt x="358593" y="824410"/>
                    </a:cubicBezTo>
                    <a:cubicBezTo>
                      <a:pt x="300218" y="761269"/>
                      <a:pt x="269243" y="687406"/>
                      <a:pt x="269243" y="601629"/>
                    </a:cubicBezTo>
                    <a:cubicBezTo>
                      <a:pt x="269243" y="511087"/>
                      <a:pt x="301409" y="437224"/>
                      <a:pt x="358593" y="376466"/>
                    </a:cubicBezTo>
                    <a:cubicBezTo>
                      <a:pt x="416969" y="313325"/>
                      <a:pt x="487258" y="283541"/>
                      <a:pt x="569461" y="285924"/>
                    </a:cubicBezTo>
                    <a:cubicBezTo>
                      <a:pt x="654046" y="283541"/>
                      <a:pt x="725526" y="313325"/>
                      <a:pt x="785093" y="376466"/>
                    </a:cubicBezTo>
                    <a:cubicBezTo>
                      <a:pt x="839895" y="437224"/>
                      <a:pt x="869678" y="511087"/>
                      <a:pt x="872061" y="601629"/>
                    </a:cubicBezTo>
                    <a:cubicBezTo>
                      <a:pt x="868487" y="686214"/>
                      <a:pt x="839895" y="761269"/>
                      <a:pt x="782711" y="824410"/>
                    </a:cubicBezTo>
                    <a:close/>
                    <a:moveTo>
                      <a:pt x="974516" y="176318"/>
                    </a:moveTo>
                    <a:cubicBezTo>
                      <a:pt x="861339" y="58376"/>
                      <a:pt x="724335" y="0"/>
                      <a:pt x="568269" y="0"/>
                    </a:cubicBezTo>
                    <a:cubicBezTo>
                      <a:pt x="412204" y="0"/>
                      <a:pt x="278774" y="58376"/>
                      <a:pt x="167979" y="176318"/>
                    </a:cubicBezTo>
                    <a:cubicBezTo>
                      <a:pt x="54802" y="294263"/>
                      <a:pt x="0" y="437224"/>
                      <a:pt x="0" y="601629"/>
                    </a:cubicBezTo>
                    <a:cubicBezTo>
                      <a:pt x="0" y="766034"/>
                      <a:pt x="54802" y="908995"/>
                      <a:pt x="167979" y="1024555"/>
                    </a:cubicBezTo>
                    <a:cubicBezTo>
                      <a:pt x="278774" y="1142498"/>
                      <a:pt x="413395" y="1203256"/>
                      <a:pt x="568269" y="1203256"/>
                    </a:cubicBezTo>
                    <a:cubicBezTo>
                      <a:pt x="723144" y="1203256"/>
                      <a:pt x="861339" y="1142498"/>
                      <a:pt x="974516" y="1024555"/>
                    </a:cubicBezTo>
                    <a:cubicBezTo>
                      <a:pt x="1085311" y="908995"/>
                      <a:pt x="1140113" y="766034"/>
                      <a:pt x="1140113" y="601629"/>
                    </a:cubicBezTo>
                    <a:cubicBezTo>
                      <a:pt x="1140113" y="437224"/>
                      <a:pt x="1085311" y="294263"/>
                      <a:pt x="974516" y="176318"/>
                    </a:cubicBez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BE90103-030D-893C-1DAC-B6658BBC6E52}"/>
                  </a:ext>
                </a:extLst>
              </p:cNvPr>
              <p:cNvSpPr/>
              <p:nvPr/>
            </p:nvSpPr>
            <p:spPr>
              <a:xfrm>
                <a:off x="7739985" y="1521576"/>
                <a:ext cx="835129" cy="869678"/>
              </a:xfrm>
              <a:custGeom>
                <a:avLst/>
                <a:gdLst>
                  <a:gd name="connsiteX0" fmla="*/ 173936 w 835129"/>
                  <a:gd name="connsiteY0" fmla="*/ 869678 h 869678"/>
                  <a:gd name="connsiteX1" fmla="*/ 835130 w 835129"/>
                  <a:gd name="connsiteY1" fmla="*/ 181084 h 869678"/>
                  <a:gd name="connsiteX2" fmla="*/ 661194 w 835129"/>
                  <a:gd name="connsiteY2" fmla="*/ 0 h 869678"/>
                  <a:gd name="connsiteX3" fmla="*/ 0 w 835129"/>
                  <a:gd name="connsiteY3" fmla="*/ 688595 h 869678"/>
                  <a:gd name="connsiteX4" fmla="*/ 173936 w 835129"/>
                  <a:gd name="connsiteY4" fmla="*/ 869678 h 86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29" h="869678">
                    <a:moveTo>
                      <a:pt x="173936" y="869678"/>
                    </a:moveTo>
                    <a:lnTo>
                      <a:pt x="835130" y="181084"/>
                    </a:lnTo>
                    <a:lnTo>
                      <a:pt x="661194" y="0"/>
                    </a:lnTo>
                    <a:lnTo>
                      <a:pt x="0" y="688595"/>
                    </a:lnTo>
                    <a:lnTo>
                      <a:pt x="173936" y="869678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334D0EEA-7639-2D4C-4A73-1C4070F6859E}"/>
                  </a:ext>
                </a:extLst>
              </p:cNvPr>
              <p:cNvSpPr/>
              <p:nvPr/>
            </p:nvSpPr>
            <p:spPr>
              <a:xfrm>
                <a:off x="7205086" y="1378622"/>
                <a:ext cx="245403" cy="738630"/>
              </a:xfrm>
              <a:custGeom>
                <a:avLst/>
                <a:gdLst>
                  <a:gd name="connsiteX0" fmla="*/ 245404 w 245403"/>
                  <a:gd name="connsiteY0" fmla="*/ 0 h 738630"/>
                  <a:gd name="connsiteX1" fmla="*/ 0 w 245403"/>
                  <a:gd name="connsiteY1" fmla="*/ 0 h 738630"/>
                  <a:gd name="connsiteX2" fmla="*/ 0 w 245403"/>
                  <a:gd name="connsiteY2" fmla="*/ 738631 h 738630"/>
                  <a:gd name="connsiteX3" fmla="*/ 245404 w 245403"/>
                  <a:gd name="connsiteY3" fmla="*/ 738631 h 738630"/>
                  <a:gd name="connsiteX4" fmla="*/ 245404 w 245403"/>
                  <a:gd name="connsiteY4" fmla="*/ 0 h 73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03" h="738630">
                    <a:moveTo>
                      <a:pt x="245404" y="0"/>
                    </a:moveTo>
                    <a:lnTo>
                      <a:pt x="0" y="0"/>
                    </a:lnTo>
                    <a:lnTo>
                      <a:pt x="0" y="738631"/>
                    </a:lnTo>
                    <a:lnTo>
                      <a:pt x="245404" y="738631"/>
                    </a:lnTo>
                    <a:lnTo>
                      <a:pt x="245404" y="0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FFA4D7A0-DBC5-0C77-690B-0EFE915CED09}"/>
                  </a:ext>
                </a:extLst>
              </p:cNvPr>
              <p:cNvSpPr/>
              <p:nvPr/>
            </p:nvSpPr>
            <p:spPr>
              <a:xfrm>
                <a:off x="8036629" y="2677170"/>
                <a:ext cx="724334" cy="254946"/>
              </a:xfrm>
              <a:custGeom>
                <a:avLst/>
                <a:gdLst>
                  <a:gd name="connsiteX0" fmla="*/ 724335 w 724334"/>
                  <a:gd name="connsiteY0" fmla="*/ 0 h 254946"/>
                  <a:gd name="connsiteX1" fmla="*/ 0 w 724334"/>
                  <a:gd name="connsiteY1" fmla="*/ 0 h 254946"/>
                  <a:gd name="connsiteX2" fmla="*/ 0 w 724334"/>
                  <a:gd name="connsiteY2" fmla="*/ 254947 h 254946"/>
                  <a:gd name="connsiteX3" fmla="*/ 724335 w 724334"/>
                  <a:gd name="connsiteY3" fmla="*/ 254947 h 254946"/>
                  <a:gd name="connsiteX4" fmla="*/ 724335 w 724334"/>
                  <a:gd name="connsiteY4" fmla="*/ 0 h 25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334" h="254946">
                    <a:moveTo>
                      <a:pt x="724335" y="0"/>
                    </a:moveTo>
                    <a:lnTo>
                      <a:pt x="0" y="0"/>
                    </a:lnTo>
                    <a:lnTo>
                      <a:pt x="0" y="254947"/>
                    </a:lnTo>
                    <a:lnTo>
                      <a:pt x="724335" y="254947"/>
                    </a:lnTo>
                    <a:lnTo>
                      <a:pt x="724335" y="0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5D761F15-F019-6B40-B02C-3F9692C2239F}"/>
                </a:ext>
              </a:extLst>
            </p:cNvPr>
            <p:cNvGrpSpPr/>
            <p:nvPr/>
          </p:nvGrpSpPr>
          <p:grpSpPr>
            <a:xfrm>
              <a:off x="5253248" y="1898412"/>
              <a:ext cx="2034808" cy="2171800"/>
              <a:chOff x="6726155" y="1378622"/>
              <a:chExt cx="2034808" cy="2171800"/>
            </a:xfrm>
          </p:grpSpPr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6DBB3F73-A682-D7BA-2025-26F530007BCA}"/>
                  </a:ext>
                </a:extLst>
              </p:cNvPr>
              <p:cNvSpPr/>
              <p:nvPr/>
            </p:nvSpPr>
            <p:spPr>
              <a:xfrm>
                <a:off x="6726155" y="2347167"/>
                <a:ext cx="1140112" cy="1203255"/>
              </a:xfrm>
              <a:custGeom>
                <a:avLst/>
                <a:gdLst>
                  <a:gd name="connsiteX0" fmla="*/ 782711 w 1140112"/>
                  <a:gd name="connsiteY0" fmla="*/ 824410 h 1203255"/>
                  <a:gd name="connsiteX1" fmla="*/ 569461 w 1140112"/>
                  <a:gd name="connsiteY1" fmla="*/ 917334 h 1203255"/>
                  <a:gd name="connsiteX2" fmla="*/ 358593 w 1140112"/>
                  <a:gd name="connsiteY2" fmla="*/ 824410 h 1203255"/>
                  <a:gd name="connsiteX3" fmla="*/ 269243 w 1140112"/>
                  <a:gd name="connsiteY3" fmla="*/ 601629 h 1203255"/>
                  <a:gd name="connsiteX4" fmla="*/ 358593 w 1140112"/>
                  <a:gd name="connsiteY4" fmla="*/ 376466 h 1203255"/>
                  <a:gd name="connsiteX5" fmla="*/ 569461 w 1140112"/>
                  <a:gd name="connsiteY5" fmla="*/ 285924 h 1203255"/>
                  <a:gd name="connsiteX6" fmla="*/ 785093 w 1140112"/>
                  <a:gd name="connsiteY6" fmla="*/ 376466 h 1203255"/>
                  <a:gd name="connsiteX7" fmla="*/ 872061 w 1140112"/>
                  <a:gd name="connsiteY7" fmla="*/ 601629 h 1203255"/>
                  <a:gd name="connsiteX8" fmla="*/ 782711 w 1140112"/>
                  <a:gd name="connsiteY8" fmla="*/ 824410 h 1203255"/>
                  <a:gd name="connsiteX9" fmla="*/ 974516 w 1140112"/>
                  <a:gd name="connsiteY9" fmla="*/ 176318 h 1203255"/>
                  <a:gd name="connsiteX10" fmla="*/ 568269 w 1140112"/>
                  <a:gd name="connsiteY10" fmla="*/ 0 h 1203255"/>
                  <a:gd name="connsiteX11" fmla="*/ 167979 w 1140112"/>
                  <a:gd name="connsiteY11" fmla="*/ 176318 h 1203255"/>
                  <a:gd name="connsiteX12" fmla="*/ 0 w 1140112"/>
                  <a:gd name="connsiteY12" fmla="*/ 601629 h 1203255"/>
                  <a:gd name="connsiteX13" fmla="*/ 167979 w 1140112"/>
                  <a:gd name="connsiteY13" fmla="*/ 1024555 h 1203255"/>
                  <a:gd name="connsiteX14" fmla="*/ 568269 w 1140112"/>
                  <a:gd name="connsiteY14" fmla="*/ 1203256 h 1203255"/>
                  <a:gd name="connsiteX15" fmla="*/ 974516 w 1140112"/>
                  <a:gd name="connsiteY15" fmla="*/ 1024555 h 1203255"/>
                  <a:gd name="connsiteX16" fmla="*/ 1140113 w 1140112"/>
                  <a:gd name="connsiteY16" fmla="*/ 601629 h 1203255"/>
                  <a:gd name="connsiteX17" fmla="*/ 974516 w 1140112"/>
                  <a:gd name="connsiteY17" fmla="*/ 176318 h 120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0112" h="1203255">
                    <a:moveTo>
                      <a:pt x="782711" y="824410"/>
                    </a:moveTo>
                    <a:cubicBezTo>
                      <a:pt x="724335" y="887551"/>
                      <a:pt x="654046" y="917334"/>
                      <a:pt x="569461" y="917334"/>
                    </a:cubicBezTo>
                    <a:cubicBezTo>
                      <a:pt x="484876" y="917334"/>
                      <a:pt x="416969" y="887551"/>
                      <a:pt x="358593" y="824410"/>
                    </a:cubicBezTo>
                    <a:cubicBezTo>
                      <a:pt x="300218" y="761269"/>
                      <a:pt x="269243" y="687406"/>
                      <a:pt x="269243" y="601629"/>
                    </a:cubicBezTo>
                    <a:cubicBezTo>
                      <a:pt x="269243" y="511087"/>
                      <a:pt x="301409" y="437224"/>
                      <a:pt x="358593" y="376466"/>
                    </a:cubicBezTo>
                    <a:cubicBezTo>
                      <a:pt x="416969" y="313325"/>
                      <a:pt x="487258" y="283541"/>
                      <a:pt x="569461" y="285924"/>
                    </a:cubicBezTo>
                    <a:cubicBezTo>
                      <a:pt x="654046" y="283541"/>
                      <a:pt x="725526" y="313325"/>
                      <a:pt x="785093" y="376466"/>
                    </a:cubicBezTo>
                    <a:cubicBezTo>
                      <a:pt x="839895" y="437224"/>
                      <a:pt x="869678" y="511087"/>
                      <a:pt x="872061" y="601629"/>
                    </a:cubicBezTo>
                    <a:cubicBezTo>
                      <a:pt x="868487" y="686214"/>
                      <a:pt x="839895" y="761269"/>
                      <a:pt x="782711" y="824410"/>
                    </a:cubicBezTo>
                    <a:close/>
                    <a:moveTo>
                      <a:pt x="974516" y="176318"/>
                    </a:moveTo>
                    <a:cubicBezTo>
                      <a:pt x="861339" y="58376"/>
                      <a:pt x="724335" y="0"/>
                      <a:pt x="568269" y="0"/>
                    </a:cubicBezTo>
                    <a:cubicBezTo>
                      <a:pt x="412204" y="0"/>
                      <a:pt x="278774" y="58376"/>
                      <a:pt x="167979" y="176318"/>
                    </a:cubicBezTo>
                    <a:cubicBezTo>
                      <a:pt x="54802" y="294263"/>
                      <a:pt x="0" y="437224"/>
                      <a:pt x="0" y="601629"/>
                    </a:cubicBezTo>
                    <a:cubicBezTo>
                      <a:pt x="0" y="766034"/>
                      <a:pt x="54802" y="908995"/>
                      <a:pt x="167979" y="1024555"/>
                    </a:cubicBezTo>
                    <a:cubicBezTo>
                      <a:pt x="278774" y="1142498"/>
                      <a:pt x="413395" y="1203256"/>
                      <a:pt x="568269" y="1203256"/>
                    </a:cubicBezTo>
                    <a:cubicBezTo>
                      <a:pt x="723144" y="1203256"/>
                      <a:pt x="861339" y="1142498"/>
                      <a:pt x="974516" y="1024555"/>
                    </a:cubicBezTo>
                    <a:cubicBezTo>
                      <a:pt x="1085311" y="908995"/>
                      <a:pt x="1140113" y="766034"/>
                      <a:pt x="1140113" y="601629"/>
                    </a:cubicBezTo>
                    <a:cubicBezTo>
                      <a:pt x="1140113" y="437224"/>
                      <a:pt x="1085311" y="294263"/>
                      <a:pt x="974516" y="176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F534835E-FE55-D841-BFFF-D896DB2E934D}"/>
                  </a:ext>
                </a:extLst>
              </p:cNvPr>
              <p:cNvSpPr/>
              <p:nvPr/>
            </p:nvSpPr>
            <p:spPr>
              <a:xfrm>
                <a:off x="7739985" y="1521576"/>
                <a:ext cx="835129" cy="869678"/>
              </a:xfrm>
              <a:custGeom>
                <a:avLst/>
                <a:gdLst>
                  <a:gd name="connsiteX0" fmla="*/ 173936 w 835129"/>
                  <a:gd name="connsiteY0" fmla="*/ 869678 h 869678"/>
                  <a:gd name="connsiteX1" fmla="*/ 835130 w 835129"/>
                  <a:gd name="connsiteY1" fmla="*/ 181084 h 869678"/>
                  <a:gd name="connsiteX2" fmla="*/ 661194 w 835129"/>
                  <a:gd name="connsiteY2" fmla="*/ 0 h 869678"/>
                  <a:gd name="connsiteX3" fmla="*/ 0 w 835129"/>
                  <a:gd name="connsiteY3" fmla="*/ 688595 h 869678"/>
                  <a:gd name="connsiteX4" fmla="*/ 173936 w 835129"/>
                  <a:gd name="connsiteY4" fmla="*/ 869678 h 86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29" h="869678">
                    <a:moveTo>
                      <a:pt x="173936" y="869678"/>
                    </a:moveTo>
                    <a:lnTo>
                      <a:pt x="835130" y="181084"/>
                    </a:lnTo>
                    <a:lnTo>
                      <a:pt x="661194" y="0"/>
                    </a:lnTo>
                    <a:lnTo>
                      <a:pt x="0" y="688595"/>
                    </a:lnTo>
                    <a:lnTo>
                      <a:pt x="173936" y="869678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C4755DCF-CEE8-F09D-37BC-BE54AAAA9E95}"/>
                  </a:ext>
                </a:extLst>
              </p:cNvPr>
              <p:cNvSpPr/>
              <p:nvPr/>
            </p:nvSpPr>
            <p:spPr>
              <a:xfrm>
                <a:off x="7205086" y="1378622"/>
                <a:ext cx="245403" cy="738630"/>
              </a:xfrm>
              <a:custGeom>
                <a:avLst/>
                <a:gdLst>
                  <a:gd name="connsiteX0" fmla="*/ 245404 w 245403"/>
                  <a:gd name="connsiteY0" fmla="*/ 0 h 738630"/>
                  <a:gd name="connsiteX1" fmla="*/ 0 w 245403"/>
                  <a:gd name="connsiteY1" fmla="*/ 0 h 738630"/>
                  <a:gd name="connsiteX2" fmla="*/ 0 w 245403"/>
                  <a:gd name="connsiteY2" fmla="*/ 738631 h 738630"/>
                  <a:gd name="connsiteX3" fmla="*/ 245404 w 245403"/>
                  <a:gd name="connsiteY3" fmla="*/ 738631 h 738630"/>
                  <a:gd name="connsiteX4" fmla="*/ 245404 w 245403"/>
                  <a:gd name="connsiteY4" fmla="*/ 0 h 73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03" h="738630">
                    <a:moveTo>
                      <a:pt x="245404" y="0"/>
                    </a:moveTo>
                    <a:lnTo>
                      <a:pt x="0" y="0"/>
                    </a:lnTo>
                    <a:lnTo>
                      <a:pt x="0" y="738631"/>
                    </a:lnTo>
                    <a:lnTo>
                      <a:pt x="245404" y="738631"/>
                    </a:lnTo>
                    <a:lnTo>
                      <a:pt x="2454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E4A538AB-B07A-C781-C5C3-9B1A341DC763}"/>
                  </a:ext>
                </a:extLst>
              </p:cNvPr>
              <p:cNvSpPr/>
              <p:nvPr/>
            </p:nvSpPr>
            <p:spPr>
              <a:xfrm>
                <a:off x="8036629" y="2677170"/>
                <a:ext cx="724334" cy="254946"/>
              </a:xfrm>
              <a:custGeom>
                <a:avLst/>
                <a:gdLst>
                  <a:gd name="connsiteX0" fmla="*/ 724335 w 724334"/>
                  <a:gd name="connsiteY0" fmla="*/ 0 h 254946"/>
                  <a:gd name="connsiteX1" fmla="*/ 0 w 724334"/>
                  <a:gd name="connsiteY1" fmla="*/ 0 h 254946"/>
                  <a:gd name="connsiteX2" fmla="*/ 0 w 724334"/>
                  <a:gd name="connsiteY2" fmla="*/ 254947 h 254946"/>
                  <a:gd name="connsiteX3" fmla="*/ 724335 w 724334"/>
                  <a:gd name="connsiteY3" fmla="*/ 254947 h 254946"/>
                  <a:gd name="connsiteX4" fmla="*/ 724335 w 724334"/>
                  <a:gd name="connsiteY4" fmla="*/ 0 h 25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334" h="254946">
                    <a:moveTo>
                      <a:pt x="724335" y="0"/>
                    </a:moveTo>
                    <a:lnTo>
                      <a:pt x="0" y="0"/>
                    </a:lnTo>
                    <a:lnTo>
                      <a:pt x="0" y="254947"/>
                    </a:lnTo>
                    <a:lnTo>
                      <a:pt x="724335" y="254947"/>
                    </a:lnTo>
                    <a:lnTo>
                      <a:pt x="7243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70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C2FF7AD-5CAA-9714-77D3-39A3E59B2E11}"/>
              </a:ext>
            </a:extLst>
          </p:cNvPr>
          <p:cNvSpPr txBox="1"/>
          <p:nvPr/>
        </p:nvSpPr>
        <p:spPr>
          <a:xfrm>
            <a:off x="2586181" y="4803870"/>
            <a:ext cx="701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Falamos das vantagens. Mas como podemos mostrar isso ao cliente em diferentes situações?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Vamos explorar os modelos de uso.</a:t>
            </a:r>
          </a:p>
        </p:txBody>
      </p:sp>
      <p:pic>
        <p:nvPicPr>
          <p:cNvPr id="5" name="Imagem 4" descr="Homem sentado ao lado de computador&#10;&#10;O conteúdo gerado por IA pode estar incorreto.">
            <a:extLst>
              <a:ext uri="{FF2B5EF4-FFF2-40B4-BE49-F238E27FC236}">
                <a16:creationId xmlns:a16="http://schemas.microsoft.com/office/drawing/2014/main" id="{D5A5C3EF-92D4-2E7D-A281-9141FCCE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40" y="262737"/>
            <a:ext cx="7807118" cy="4391504"/>
          </a:xfrm>
          <a:prstGeom prst="roundRect">
            <a:avLst>
              <a:gd name="adj" fmla="val 4341"/>
            </a:avLst>
          </a:prstGeom>
        </p:spPr>
      </p:pic>
    </p:spTree>
    <p:extLst>
      <p:ext uri="{BB962C8B-B14F-4D97-AF65-F5344CB8AC3E}">
        <p14:creationId xmlns:p14="http://schemas.microsoft.com/office/powerpoint/2010/main" val="46273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92AD716-5091-2870-B382-5433D1D47EEA}"/>
              </a:ext>
            </a:extLst>
          </p:cNvPr>
          <p:cNvSpPr txBox="1"/>
          <p:nvPr/>
        </p:nvSpPr>
        <p:spPr>
          <a:xfrm>
            <a:off x="901700" y="478343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Filmes e séries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experiência cinematográfica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522629-4373-12DD-92B4-896F6403E7C9}"/>
              </a:ext>
            </a:extLst>
          </p:cNvPr>
          <p:cNvSpPr txBox="1"/>
          <p:nvPr/>
        </p:nvSpPr>
        <p:spPr>
          <a:xfrm>
            <a:off x="4883150" y="482667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</a:rPr>
              <a:t>Música e concertos</a:t>
            </a:r>
            <a:r>
              <a:rPr lang="pt-BR" altLang="pt-BR" sz="2000" dirty="0">
                <a:solidFill>
                  <a:schemeClr val="bg1"/>
                </a:solidFill>
              </a:rPr>
              <a:t> sensação de palco ao vivo.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D23BF2-4119-5B29-CF58-4591310F10C0}"/>
              </a:ext>
            </a:extLst>
          </p:cNvPr>
          <p:cNvSpPr txBox="1"/>
          <p:nvPr/>
        </p:nvSpPr>
        <p:spPr>
          <a:xfrm>
            <a:off x="8909050" y="482667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</a:rPr>
              <a:t>Games</a:t>
            </a:r>
            <a:r>
              <a:rPr lang="pt-BR" altLang="pt-BR" sz="2000" dirty="0">
                <a:solidFill>
                  <a:schemeClr val="bg1"/>
                </a:solidFill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solidFill>
                  <a:schemeClr val="bg1"/>
                </a:solidFill>
              </a:rPr>
              <a:t>percepção espacial de passos e efeitos.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123A9D-357F-A49A-6163-F12A4BD16E7F}"/>
              </a:ext>
            </a:extLst>
          </p:cNvPr>
          <p:cNvSpPr txBox="1"/>
          <p:nvPr/>
        </p:nvSpPr>
        <p:spPr>
          <a:xfrm>
            <a:off x="1652098" y="1015662"/>
            <a:ext cx="389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Modelos de uso</a:t>
            </a:r>
          </a:p>
        </p:txBody>
      </p:sp>
      <p:pic>
        <p:nvPicPr>
          <p:cNvPr id="6" name="Imagem 5" descr="Mulher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3A0CDAF5-AC73-8F9F-9C9F-E5942061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7905" r="16608"/>
          <a:stretch>
            <a:fillRect/>
          </a:stretch>
        </p:blipFill>
        <p:spPr>
          <a:xfrm>
            <a:off x="4811845" y="2784842"/>
            <a:ext cx="2642143" cy="1798569"/>
          </a:xfrm>
          <a:prstGeom prst="roundRect">
            <a:avLst>
              <a:gd name="adj" fmla="val 6499"/>
            </a:avLst>
          </a:prstGeom>
        </p:spPr>
      </p:pic>
      <p:pic>
        <p:nvPicPr>
          <p:cNvPr id="12" name="Imagem 11" descr="Pessoas na frente de um sofá azul&#10;&#10;O conteúdo gerado por IA pode estar incorreto.">
            <a:extLst>
              <a:ext uri="{FF2B5EF4-FFF2-40B4-BE49-F238E27FC236}">
                <a16:creationId xmlns:a16="http://schemas.microsoft.com/office/drawing/2014/main" id="{1C158319-8E24-2F7C-D842-5BAFA859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1" y="2779933"/>
            <a:ext cx="2911649" cy="1803478"/>
          </a:xfrm>
          <a:prstGeom prst="roundRect">
            <a:avLst>
              <a:gd name="adj" fmla="val 9292"/>
            </a:avLst>
          </a:prstGeom>
        </p:spPr>
      </p:pic>
      <p:pic>
        <p:nvPicPr>
          <p:cNvPr id="14" name="Imagem 13" descr="Uma imagem contendo pessoa, no interior, vivendo, olhando&#10;&#10;O conteúdo gerado por IA pode estar incorreto.">
            <a:extLst>
              <a:ext uri="{FF2B5EF4-FFF2-40B4-BE49-F238E27FC236}">
                <a16:creationId xmlns:a16="http://schemas.microsoft.com/office/drawing/2014/main" id="{7E978CF2-FB77-F55C-03D4-78BD186C2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91" y="2784842"/>
            <a:ext cx="2698059" cy="1798569"/>
          </a:xfrm>
          <a:prstGeom prst="roundRect">
            <a:avLst>
              <a:gd name="adj" fmla="val 6499"/>
            </a:avLst>
          </a:prstGeom>
        </p:spPr>
      </p:pic>
    </p:spTree>
    <p:extLst>
      <p:ext uri="{BB962C8B-B14F-4D97-AF65-F5344CB8AC3E}">
        <p14:creationId xmlns:p14="http://schemas.microsoft.com/office/powerpoint/2010/main" val="200349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9159009-B7E8-326A-5431-CDBF51597ED7}"/>
              </a:ext>
            </a:extLst>
          </p:cNvPr>
          <p:cNvSpPr txBox="1"/>
          <p:nvPr/>
        </p:nvSpPr>
        <p:spPr>
          <a:xfrm>
            <a:off x="6096000" y="1918037"/>
            <a:ext cx="171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+mj-lt"/>
              </a:rPr>
              <a:t>Olá!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FC36D8-D8DA-BDA1-E767-0C2A6996513D}"/>
              </a:ext>
            </a:extLst>
          </p:cNvPr>
          <p:cNvSpPr txBox="1"/>
          <p:nvPr/>
        </p:nvSpPr>
        <p:spPr>
          <a:xfrm>
            <a:off x="6096000" y="2933700"/>
            <a:ext cx="561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Sejam bem-vindos(as) ao treinamento dos </a:t>
            </a:r>
            <a:r>
              <a:rPr lang="pt-BR" sz="2000" b="1" dirty="0">
                <a:solidFill>
                  <a:schemeClr val="bg1"/>
                </a:solidFill>
              </a:rPr>
              <a:t>Speakers </a:t>
            </a:r>
            <a:r>
              <a:rPr lang="pt-BR" sz="2000" dirty="0">
                <a:solidFill>
                  <a:schemeClr val="bg1"/>
                </a:solidFill>
              </a:rPr>
              <a:t>uma novidade que chegou para complementar a experiência dos nossos clientes!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Antes de iniciarmos, vamos nos apresentar.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Eu começo, eu sou...</a:t>
            </a:r>
          </a:p>
        </p:txBody>
      </p:sp>
    </p:spTree>
    <p:extLst>
      <p:ext uri="{BB962C8B-B14F-4D97-AF65-F5344CB8AC3E}">
        <p14:creationId xmlns:p14="http://schemas.microsoft.com/office/powerpoint/2010/main" val="204975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DE12-19B9-DE47-BFF2-8DB4F974B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78818533-5376-D353-56AA-72C5594D705D}"/>
              </a:ext>
            </a:extLst>
          </p:cNvPr>
          <p:cNvSpPr txBox="1"/>
          <p:nvPr/>
        </p:nvSpPr>
        <p:spPr>
          <a:xfrm>
            <a:off x="2800350" y="4834236"/>
            <a:ext cx="2654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Esportes e lives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atmosfera de estádio e energia da torcida.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3C9399-08B0-56A5-4FA2-6A92D270EE09}"/>
              </a:ext>
            </a:extLst>
          </p:cNvPr>
          <p:cNvSpPr txBox="1"/>
          <p:nvPr/>
        </p:nvSpPr>
        <p:spPr>
          <a:xfrm>
            <a:off x="6737350" y="4834235"/>
            <a:ext cx="2654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Encontros e festas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som que preenche todo o ambiente.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DF9D3C58-0653-14A5-F1C6-B5485DB47F7F}"/>
              </a:ext>
            </a:extLst>
          </p:cNvPr>
          <p:cNvSpPr/>
          <p:nvPr/>
        </p:nvSpPr>
        <p:spPr>
          <a:xfrm>
            <a:off x="2593465" y="2784842"/>
            <a:ext cx="2911649" cy="180347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BAA3B1-303C-C7A1-4DE9-0C8EFC75A39E}"/>
              </a:ext>
            </a:extLst>
          </p:cNvPr>
          <p:cNvSpPr txBox="1"/>
          <p:nvPr/>
        </p:nvSpPr>
        <p:spPr>
          <a:xfrm>
            <a:off x="1652098" y="1015662"/>
            <a:ext cx="389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Modelos de uso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17BF8E87-E410-0807-D85D-E89FED2409AA}"/>
              </a:ext>
            </a:extLst>
          </p:cNvPr>
          <p:cNvSpPr/>
          <p:nvPr/>
        </p:nvSpPr>
        <p:spPr>
          <a:xfrm>
            <a:off x="6608675" y="2784842"/>
            <a:ext cx="2911649" cy="180347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43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3051E0-A582-49E3-7169-E965229CC61C}"/>
              </a:ext>
            </a:extLst>
          </p:cNvPr>
          <p:cNvSpPr txBox="1"/>
          <p:nvPr/>
        </p:nvSpPr>
        <p:spPr>
          <a:xfrm>
            <a:off x="2584450" y="5048778"/>
            <a:ext cx="702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Depois de mostrar os cenários, precisamos falar sobre como posicionar o produto na venda.</a:t>
            </a:r>
          </a:p>
        </p:txBody>
      </p:sp>
    </p:spTree>
    <p:extLst>
      <p:ext uri="{BB962C8B-B14F-4D97-AF65-F5344CB8AC3E}">
        <p14:creationId xmlns:p14="http://schemas.microsoft.com/office/powerpoint/2010/main" val="187617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739C-BB33-2880-2B16-49237F55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A05C153-0997-8777-826A-BA73D8CC73F3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7F8D8E57-D238-5272-5942-C1AB38CDE257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570D79CE-E07D-7FD9-2C53-6C6D35970D3E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169F33B-9E18-C830-7CDA-CA5151786540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30068DC-4003-34CE-4CFB-DBA5AF243887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DDDCFC3-9796-6D0A-08C5-F7C6D5F8343C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0A1E5FE-ED6E-95C1-CCF8-3C84D95B80CA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CD7BCFF-5178-A779-467C-7F66737DC4B8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7336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9728817-E844-8C1B-0E05-2A157BF78E87}"/>
              </a:ext>
            </a:extLst>
          </p:cNvPr>
          <p:cNvSpPr txBox="1"/>
          <p:nvPr/>
        </p:nvSpPr>
        <p:spPr>
          <a:xfrm>
            <a:off x="622300" y="1867426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Público-alvo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B634A0-8E59-8444-DBBD-D5B6B668CFDB}"/>
              </a:ext>
            </a:extLst>
          </p:cNvPr>
          <p:cNvSpPr txBox="1"/>
          <p:nvPr/>
        </p:nvSpPr>
        <p:spPr>
          <a:xfrm>
            <a:off x="622299" y="2961989"/>
            <a:ext cx="9112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dirty="0">
                <a:solidFill>
                  <a:schemeClr val="bg1"/>
                </a:solidFill>
              </a:rPr>
              <a:t>Eles são perfeitos para clientes que já possuem </a:t>
            </a:r>
            <a:r>
              <a:rPr lang="pt-BR" sz="2400" b="1" dirty="0">
                <a:solidFill>
                  <a:schemeClr val="bg1"/>
                </a:solidFill>
              </a:rPr>
              <a:t>Claro tv+ </a:t>
            </a:r>
          </a:p>
          <a:p>
            <a:pPr>
              <a:buNone/>
            </a:pPr>
            <a:r>
              <a:rPr lang="pt-BR" sz="2400" b="1" dirty="0" err="1">
                <a:solidFill>
                  <a:schemeClr val="bg1"/>
                </a:solidFill>
              </a:rPr>
              <a:t>Soundbox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ou que desejam adquirir esse produto, já que eles funcionam em conjunto!</a:t>
            </a:r>
          </a:p>
        </p:txBody>
      </p:sp>
    </p:spTree>
    <p:extLst>
      <p:ext uri="{BB962C8B-B14F-4D97-AF65-F5344CB8AC3E}">
        <p14:creationId xmlns:p14="http://schemas.microsoft.com/office/powerpoint/2010/main" val="192639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4F5AAD-2ADB-C491-80D4-EDD0E7B2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197" y="4244370"/>
            <a:ext cx="574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“Não tem ainda?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altLang="pt-BR" sz="2400" i="1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Você pode levar a experiência completa: 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+ Speakers </a:t>
            </a: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FC4A71-C4E4-3C3F-9FFD-11F040179BEB}"/>
              </a:ext>
            </a:extLst>
          </p:cNvPr>
          <p:cNvSpPr txBox="1"/>
          <p:nvPr/>
        </p:nvSpPr>
        <p:spPr>
          <a:xfrm>
            <a:off x="5541638" y="985451"/>
            <a:ext cx="6083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“Você já tem o 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altLang="pt-BR" sz="2400" i="1" dirty="0">
              <a:solidFill>
                <a:schemeClr val="bg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i="1" dirty="0">
                <a:solidFill>
                  <a:schemeClr val="bg1"/>
                </a:solidFill>
              </a:rPr>
              <a:t>Então pode complementar com </a:t>
            </a:r>
            <a:r>
              <a:rPr lang="pt-BR" altLang="pt-BR" sz="2400" b="1" i="1" dirty="0">
                <a:solidFill>
                  <a:schemeClr val="bg1"/>
                </a:solidFill>
              </a:rPr>
              <a:t>os Speakers </a:t>
            </a:r>
            <a:r>
              <a:rPr lang="pt-BR" altLang="pt-BR" sz="2400" i="1" dirty="0">
                <a:solidFill>
                  <a:schemeClr val="bg1"/>
                </a:solidFill>
              </a:rPr>
              <a:t> e ter a sensação de cinema em casa.”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866D501F-8300-4379-B3F8-BFDA2ACB3879}"/>
              </a:ext>
            </a:extLst>
          </p:cNvPr>
          <p:cNvSpPr/>
          <p:nvPr/>
        </p:nvSpPr>
        <p:spPr>
          <a:xfrm>
            <a:off x="6861604" y="3769113"/>
            <a:ext cx="5006898" cy="238636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5FC1BCB1-1058-89A2-EBE3-225DC9E05679}"/>
              </a:ext>
            </a:extLst>
          </p:cNvPr>
          <p:cNvSpPr/>
          <p:nvPr/>
        </p:nvSpPr>
        <p:spPr>
          <a:xfrm>
            <a:off x="305988" y="468195"/>
            <a:ext cx="5006898" cy="238636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481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EA6D1D9-2610-B9E8-9EDB-9D6B00986135}"/>
              </a:ext>
            </a:extLst>
          </p:cNvPr>
          <p:cNvSpPr txBox="1"/>
          <p:nvPr/>
        </p:nvSpPr>
        <p:spPr>
          <a:xfrm>
            <a:off x="1168400" y="5225759"/>
            <a:ext cx="985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Agora que sabemos para quem e como podemos vender, precisamos entender a parte prática: instalação, suporte e pós-venda.</a:t>
            </a:r>
          </a:p>
        </p:txBody>
      </p:sp>
    </p:spTree>
    <p:extLst>
      <p:ext uri="{BB962C8B-B14F-4D97-AF65-F5344CB8AC3E}">
        <p14:creationId xmlns:p14="http://schemas.microsoft.com/office/powerpoint/2010/main" val="2484578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FE2A-D886-EAF5-1996-25B6ABA3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E9B29D6-9F5B-E2D8-C628-D1EEB49236B2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9E00EB42-1A4F-C9C5-7305-F134849529A8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660A33B4-D48C-F57A-D412-ED558240B281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7CFEFEB-A546-80F1-2E17-BBA4C6B0B0FA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90BEB61-82BA-74E4-2602-246B165832C2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E5D2C4D-A8A8-B813-A0A9-903ED49D8A56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732B532-B35E-3001-B6D1-FF97C18F65F2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4FEB0E5-EBB8-E599-8BF4-680A68ADB287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e Suporte</a:t>
            </a:r>
          </a:p>
        </p:txBody>
      </p:sp>
    </p:spTree>
    <p:extLst>
      <p:ext uri="{BB962C8B-B14F-4D97-AF65-F5344CB8AC3E}">
        <p14:creationId xmlns:p14="http://schemas.microsoft.com/office/powerpoint/2010/main" val="20966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5A1A47A-23D6-9866-4A87-1E5BF121E130}"/>
              </a:ext>
            </a:extLst>
          </p:cNvPr>
          <p:cNvSpPr txBox="1"/>
          <p:nvPr/>
        </p:nvSpPr>
        <p:spPr>
          <a:xfrm>
            <a:off x="287020" y="1578358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Instalação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E45F7B4-5E4C-9B03-4D20-2DEDDD4A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20" y="2576562"/>
            <a:ext cx="9925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É muito simples e prático, o próprio cliente realiza a instalação seguindo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os passos que </a:t>
            </a:r>
            <a:r>
              <a:rPr lang="pt-BR" sz="2400" dirty="0">
                <a:solidFill>
                  <a:schemeClr val="bg1"/>
                </a:solidFill>
              </a:rPr>
              <a:t>aparecem no </a:t>
            </a:r>
            <a:r>
              <a:rPr lang="pt-BR" sz="2400" b="1" dirty="0">
                <a:solidFill>
                  <a:schemeClr val="bg1"/>
                </a:solidFill>
              </a:rPr>
              <a:t>Tutorial guiado no equipamento Claro tv+</a:t>
            </a:r>
            <a:r>
              <a:rPr lang="pt-BR" sz="2400" dirty="0">
                <a:solidFill>
                  <a:schemeClr val="bg1"/>
                </a:solidFill>
              </a:rPr>
              <a:t>, vamos conferir a seguir quais são:</a:t>
            </a:r>
          </a:p>
        </p:txBody>
      </p:sp>
    </p:spTree>
    <p:extLst>
      <p:ext uri="{BB962C8B-B14F-4D97-AF65-F5344CB8AC3E}">
        <p14:creationId xmlns:p14="http://schemas.microsoft.com/office/powerpoint/2010/main" val="1320701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5.04.16.Vídeo_Speaker.YF">
            <a:hlinkClick r:id="" action="ppaction://media"/>
            <a:extLst>
              <a:ext uri="{FF2B5EF4-FFF2-40B4-BE49-F238E27FC236}">
                <a16:creationId xmlns:a16="http://schemas.microsoft.com/office/drawing/2014/main" id="{9DEB9B6B-FE03-5238-8A4B-018407009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D5F49BF-D55D-4128-4CEE-5E81F9EAD4C9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3994E7-A530-FC88-7407-B5C76AE4A16E}"/>
              </a:ext>
            </a:extLst>
          </p:cNvPr>
          <p:cNvSpPr txBox="1"/>
          <p:nvPr/>
        </p:nvSpPr>
        <p:spPr>
          <a:xfrm>
            <a:off x="908050" y="3631468"/>
            <a:ext cx="10375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2400" dirty="0">
                <a:solidFill>
                  <a:srgbClr val="333333"/>
                </a:solidFill>
              </a:rPr>
              <a:t>Vale ressaltar que após devidamente instalado o cliente não precisa fazer nenhuma ação para ter o som tocando pelos alto-falantes. </a:t>
            </a:r>
          </a:p>
          <a:p>
            <a:pPr algn="ctr">
              <a:buNone/>
            </a:pPr>
            <a:r>
              <a:rPr lang="pt-BR" sz="2400" dirty="0">
                <a:solidFill>
                  <a:srgbClr val="333333"/>
                </a:solidFill>
              </a:rPr>
              <a:t>Ligará o equipamento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dirty="0">
                <a:solidFill>
                  <a:srgbClr val="333333"/>
                </a:solidFill>
              </a:rPr>
              <a:t>ouvindo o som pelos alto-falantes.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F294EA-2D42-9ECC-5549-C2A85BC0B62E}"/>
              </a:ext>
            </a:extLst>
          </p:cNvPr>
          <p:cNvSpPr txBox="1"/>
          <p:nvPr/>
        </p:nvSpPr>
        <p:spPr>
          <a:xfrm>
            <a:off x="3552825" y="1542103"/>
            <a:ext cx="508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E81A17"/>
                </a:solidFill>
                <a:latin typeface="+mj-lt"/>
              </a:rPr>
              <a:t>Atenção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2B70228-E4BB-854E-B717-4FA24DB173FF}"/>
              </a:ext>
            </a:extLst>
          </p:cNvPr>
          <p:cNvGrpSpPr/>
          <p:nvPr/>
        </p:nvGrpSpPr>
        <p:grpSpPr>
          <a:xfrm>
            <a:off x="2272203" y="1699110"/>
            <a:ext cx="2058194" cy="1600201"/>
            <a:chOff x="1822450" y="1192929"/>
            <a:chExt cx="2058194" cy="160020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4A09D47A-F927-8164-A2DC-04D4B61A88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22450" y="1192930"/>
              <a:ext cx="2005013" cy="16002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EC9BCC8-827B-0FAA-ED8A-94074D8BE6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5631" y="1192929"/>
              <a:ext cx="200501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89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5EF3543-945E-16DD-1512-0061663FCC18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29FA175-8E70-E54B-149B-D894C10BE9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53946">
            <a:off x="182246" y="1349463"/>
            <a:ext cx="4461610" cy="359735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D9F1872-65D7-A199-8B46-4A3BA370A1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1882" y="1328866"/>
            <a:ext cx="4512968" cy="352185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48E4D2D-E6CD-DD16-3C2A-7F3F57F7C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42121">
            <a:off x="4107704" y="1478258"/>
            <a:ext cx="3718777" cy="39014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E1F6E9-425E-60D6-00DC-0AE9AB3D7378}"/>
              </a:ext>
            </a:extLst>
          </p:cNvPr>
          <p:cNvSpPr txBox="1"/>
          <p:nvPr/>
        </p:nvSpPr>
        <p:spPr>
          <a:xfrm>
            <a:off x="948969" y="5293619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Desative o microfone.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04E205-4031-C014-1A50-D1717A1CC1C6}"/>
              </a:ext>
            </a:extLst>
          </p:cNvPr>
          <p:cNvSpPr txBox="1"/>
          <p:nvPr/>
        </p:nvSpPr>
        <p:spPr>
          <a:xfrm>
            <a:off x="4826000" y="521472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Ligue a câmera.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3C26023-02CA-0076-A9CA-DC927908F830}"/>
              </a:ext>
            </a:extLst>
          </p:cNvPr>
          <p:cNvSpPr txBox="1"/>
          <p:nvPr/>
        </p:nvSpPr>
        <p:spPr>
          <a:xfrm>
            <a:off x="8318241" y="5076227"/>
            <a:ext cx="312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Para interagir, clique no botão de levantar a mão.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D4A819-6A8D-75B4-38D9-37CF60A170A3}"/>
              </a:ext>
            </a:extLst>
          </p:cNvPr>
          <p:cNvSpPr txBox="1"/>
          <p:nvPr/>
        </p:nvSpPr>
        <p:spPr>
          <a:xfrm>
            <a:off x="2686050" y="609309"/>
            <a:ext cx="68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E81A17"/>
                </a:solidFill>
                <a:latin typeface="+mj-lt"/>
              </a:rPr>
              <a:t>Combinados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9160A824-24AB-410B-2366-6F7EF8628DAB}"/>
              </a:ext>
            </a:extLst>
          </p:cNvPr>
          <p:cNvGrpSpPr/>
          <p:nvPr/>
        </p:nvGrpSpPr>
        <p:grpSpPr>
          <a:xfrm>
            <a:off x="9189141" y="2427929"/>
            <a:ext cx="1090909" cy="1499420"/>
            <a:chOff x="9248135" y="2449993"/>
            <a:chExt cx="1090909" cy="1499420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0F9AFE8E-89DF-FD62-DFFC-8B49863186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8135" y="2461664"/>
              <a:ext cx="1054100" cy="1487749"/>
            </a:xfrm>
            <a:prstGeom prst="rect">
              <a:avLst/>
            </a:prstGeom>
          </p:spPr>
        </p:pic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79E3AF06-6E53-D48A-629E-54478C4B6CE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84944" y="2449993"/>
              <a:ext cx="1054100" cy="1487749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7AEAD662-0E18-E764-7536-78B472459990}"/>
              </a:ext>
            </a:extLst>
          </p:cNvPr>
          <p:cNvGrpSpPr/>
          <p:nvPr/>
        </p:nvGrpSpPr>
        <p:grpSpPr>
          <a:xfrm>
            <a:off x="5394262" y="2941009"/>
            <a:ext cx="1440285" cy="1008404"/>
            <a:chOff x="5394262" y="2941009"/>
            <a:chExt cx="1440285" cy="1008404"/>
          </a:xfrm>
        </p:grpSpPr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742D8AFE-B565-2335-3904-CD7E5A917B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94262" y="2941009"/>
              <a:ext cx="1403476" cy="1008404"/>
            </a:xfrm>
            <a:prstGeom prst="rect">
              <a:avLst/>
            </a:prstGeom>
          </p:spPr>
        </p:pic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21704C18-0668-2BAB-E6F3-D4A397E3F9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31071" y="2941010"/>
              <a:ext cx="1403476" cy="1008403"/>
            </a:xfrm>
            <a:prstGeom prst="rect">
              <a:avLst/>
            </a:prstGeom>
          </p:spPr>
        </p:pic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BEA26C07-4BB8-A29D-FB6E-16BFE5C790B7}"/>
              </a:ext>
            </a:extLst>
          </p:cNvPr>
          <p:cNvGrpSpPr/>
          <p:nvPr/>
        </p:nvGrpSpPr>
        <p:grpSpPr>
          <a:xfrm>
            <a:off x="1739443" y="2727958"/>
            <a:ext cx="807128" cy="1409703"/>
            <a:chOff x="1739443" y="2727958"/>
            <a:chExt cx="807128" cy="1409703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B61B1886-7FB4-B247-9AB8-1AAB605600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9443" y="2735581"/>
              <a:ext cx="770319" cy="1402080"/>
            </a:xfrm>
            <a:prstGeom prst="rect">
              <a:avLst/>
            </a:prstGeom>
          </p:spPr>
        </p:pic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E1DC2326-4E59-6237-D635-DC4D2C8B64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76252" y="2727958"/>
              <a:ext cx="770319" cy="140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380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D9DF5F-A83C-EB66-FF8F-23C81B6C00CE}"/>
              </a:ext>
            </a:extLst>
          </p:cNvPr>
          <p:cNvSpPr txBox="1"/>
          <p:nvPr/>
        </p:nvSpPr>
        <p:spPr>
          <a:xfrm>
            <a:off x="622300" y="1746503"/>
            <a:ext cx="9855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*Troca em loja</a:t>
            </a:r>
            <a:r>
              <a:rPr lang="pt-BR" sz="2400" dirty="0">
                <a:solidFill>
                  <a:schemeClr val="bg1"/>
                </a:solidFill>
              </a:rPr>
              <a:t> em caso de defeito, dentro de 12 meses.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Não há assistência técnica da fabricante no Brasil.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Se um dos alto-falantes não funcionar, o kit inteiro deve ser trocado (pareados de fábrica).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Atendimento 10621</a:t>
            </a:r>
            <a:r>
              <a:rPr lang="pt-BR" sz="2400" dirty="0">
                <a:solidFill>
                  <a:schemeClr val="bg1"/>
                </a:solidFill>
              </a:rPr>
              <a:t> direciona para orientações e troca.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Caso o cliente não consiga realizar a instalação, ele poderá solicitar uma visita técnica paga (cobrada na próxima fatura).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76771A-3C44-C022-B4B0-326D1A57F271}"/>
              </a:ext>
            </a:extLst>
          </p:cNvPr>
          <p:cNvSpPr txBox="1"/>
          <p:nvPr/>
        </p:nvSpPr>
        <p:spPr>
          <a:xfrm>
            <a:off x="463550" y="827981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Suporte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3925-9605-3BBF-90BD-EEFA43EDEBBD}"/>
              </a:ext>
            </a:extLst>
          </p:cNvPr>
          <p:cNvSpPr txBox="1"/>
          <p:nvPr/>
        </p:nvSpPr>
        <p:spPr>
          <a:xfrm>
            <a:off x="1634958" y="5629884"/>
            <a:ext cx="88425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 Light" pitchFamily="2" charset="77"/>
              </a:rPr>
              <a:t>*Troca na loja onde realizou a compra, munido de nota fiscal do produto.</a:t>
            </a:r>
          </a:p>
        </p:txBody>
      </p:sp>
    </p:spTree>
    <p:extLst>
      <p:ext uri="{BB962C8B-B14F-4D97-AF65-F5344CB8AC3E}">
        <p14:creationId xmlns:p14="http://schemas.microsoft.com/office/powerpoint/2010/main" val="2167325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B1E43D9-63A0-165B-B2B0-E3610A182B97}"/>
              </a:ext>
            </a:extLst>
          </p:cNvPr>
          <p:cNvSpPr txBox="1"/>
          <p:nvPr/>
        </p:nvSpPr>
        <p:spPr>
          <a:xfrm>
            <a:off x="345563" y="180895"/>
            <a:ext cx="4168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Recapitulando...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3D7BD0D-5130-7F05-F0E8-F3496A10D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212" y="1305058"/>
            <a:ext cx="2919194" cy="432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300000"/>
              </a:lnSpc>
            </a:pPr>
            <a:r>
              <a:rPr lang="pt-BR" sz="24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Speakers.</a:t>
            </a:r>
            <a:endParaRPr lang="pt-BR" sz="24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lvl="0">
              <a:lnSpc>
                <a:spcPct val="300000"/>
              </a:lnSpc>
            </a:pPr>
            <a:r>
              <a:rPr lang="pt-BR" sz="24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Diferenciais.</a:t>
            </a:r>
          </a:p>
          <a:p>
            <a:pPr>
              <a:lnSpc>
                <a:spcPct val="300000"/>
              </a:lnSpc>
            </a:pPr>
            <a:r>
              <a:rPr lang="pt-BR" sz="24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Modelos de uso.</a:t>
            </a:r>
          </a:p>
          <a:p>
            <a:pPr lvl="0">
              <a:lnSpc>
                <a:spcPct val="300000"/>
              </a:lnSpc>
            </a:pPr>
            <a:endParaRPr lang="pt-BR" sz="2400" b="1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E4A97F-ECE4-AC47-D2AB-0B4217CCDD86}"/>
              </a:ext>
            </a:extLst>
          </p:cNvPr>
          <p:cNvSpPr txBox="1"/>
          <p:nvPr/>
        </p:nvSpPr>
        <p:spPr>
          <a:xfrm>
            <a:off x="1086308" y="5162911"/>
            <a:ext cx="10019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</a:rPr>
              <a:t>Com os </a:t>
            </a:r>
            <a:r>
              <a:rPr lang="pt-BR" sz="2200" b="1" dirty="0">
                <a:solidFill>
                  <a:schemeClr val="bg1"/>
                </a:solidFill>
              </a:rPr>
              <a:t>Speakers</a:t>
            </a:r>
            <a:r>
              <a:rPr lang="pt-BR" sz="2200" dirty="0">
                <a:solidFill>
                  <a:schemeClr val="bg1"/>
                </a:solidFill>
              </a:rPr>
              <a:t>, nossos clientes sentem o cinema em casa, a música como em um show e a emoção do estádio ao vivo. Agora é a sua vez de transformar essa inovação em vendas de sucesso!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17AF5C-9B0B-3DC4-C672-FCC0B33CB90A}"/>
              </a:ext>
            </a:extLst>
          </p:cNvPr>
          <p:cNvSpPr txBox="1"/>
          <p:nvPr/>
        </p:nvSpPr>
        <p:spPr>
          <a:xfrm>
            <a:off x="345563" y="843393"/>
            <a:ext cx="8076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Para finalizar, vamos recapitular os principais aprendizados.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A60A236-2BE6-1129-27A3-36A20B675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644" y="1999059"/>
            <a:ext cx="1002265" cy="97569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9591656-473B-39AD-3227-B0C1B253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6" y="1619859"/>
            <a:ext cx="999279" cy="97426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70C1362-F6E5-A4D0-1801-EA7B7D64F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47" y="2659519"/>
            <a:ext cx="1002265" cy="97426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65009B0-0CE8-5322-FC2D-55AD2F1EB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22" y="3693500"/>
            <a:ext cx="1077073" cy="1048521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89D2A991-D8C9-BA38-F0C7-3EF2EA0C8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552" y="1748808"/>
            <a:ext cx="8503469" cy="210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300000"/>
              </a:lnSpc>
            </a:pPr>
            <a:r>
              <a:rPr lang="pt-BR" sz="24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O papel do vendedor.</a:t>
            </a:r>
          </a:p>
          <a:p>
            <a:pPr>
              <a:lnSpc>
                <a:spcPct val="300000"/>
              </a:lnSpc>
            </a:pPr>
            <a:r>
              <a:rPr lang="pt-BR" sz="24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Suporte Claro.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C061EC7-5D2F-8554-AEDB-63121013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032" y="3133793"/>
            <a:ext cx="1078660" cy="10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8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D4AD536-09E3-9145-F246-82285171843E}"/>
              </a:ext>
            </a:extLst>
          </p:cNvPr>
          <p:cNvSpPr txBox="1"/>
          <p:nvPr/>
        </p:nvSpPr>
        <p:spPr>
          <a:xfrm>
            <a:off x="7320701" y="3145769"/>
            <a:ext cx="434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  <a:latin typeface="AMX Black" pitchFamily="2" charset="0"/>
              </a:rPr>
              <a:t>Agradecemos a sua participação!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FF0A43-1544-DE10-C493-DF68236F716F}"/>
              </a:ext>
            </a:extLst>
          </p:cNvPr>
          <p:cNvSpPr txBox="1"/>
          <p:nvPr/>
        </p:nvSpPr>
        <p:spPr>
          <a:xfrm>
            <a:off x="7351185" y="3134049"/>
            <a:ext cx="434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</p:spTree>
    <p:extLst>
      <p:ext uri="{BB962C8B-B14F-4D97-AF65-F5344CB8AC3E}">
        <p14:creationId xmlns:p14="http://schemas.microsoft.com/office/powerpoint/2010/main" val="39800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41A0A0D-21DA-DF60-3973-05BA17607C77}"/>
              </a:ext>
            </a:extLst>
          </p:cNvPr>
          <p:cNvSpPr txBox="1"/>
          <p:nvPr/>
        </p:nvSpPr>
        <p:spPr>
          <a:xfrm>
            <a:off x="3368675" y="1614370"/>
            <a:ext cx="545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+mj-lt"/>
              </a:rPr>
              <a:t>Nosso Objetivo hoje é: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6566FD7-0C9D-4F48-580F-CDB6F4D54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2378526"/>
            <a:ext cx="75565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Conhecer os Speakers.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Compreender como ele complementa o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Entender modelos de uso, vantagens e diferenciais.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Aprender orientações sobre instalação, suporte e pós-venda.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Praticar situações reais de atendimento e venda.</a:t>
            </a:r>
          </a:p>
        </p:txBody>
      </p:sp>
    </p:spTree>
    <p:extLst>
      <p:ext uri="{BB962C8B-B14F-4D97-AF65-F5344CB8AC3E}">
        <p14:creationId xmlns:p14="http://schemas.microsoft.com/office/powerpoint/2010/main" val="292974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2F768F7-C06C-20D7-E466-3E8D28AB2EC8}"/>
              </a:ext>
            </a:extLst>
          </p:cNvPr>
          <p:cNvSpPr txBox="1"/>
          <p:nvPr/>
        </p:nvSpPr>
        <p:spPr>
          <a:xfrm>
            <a:off x="2393950" y="4573222"/>
            <a:ext cx="740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Agora que sabemos para onde vamos, vamos conhecer melhor os </a:t>
            </a:r>
            <a:r>
              <a:rPr lang="pt-BR" sz="3200" b="1" dirty="0">
                <a:solidFill>
                  <a:schemeClr val="bg1"/>
                </a:solidFill>
              </a:rPr>
              <a:t>Speakers</a:t>
            </a:r>
            <a:r>
              <a:rPr lang="pt-BR" sz="32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0BBC856-570F-C2FF-6961-767A16E2B089}"/>
              </a:ext>
            </a:extLst>
          </p:cNvPr>
          <p:cNvGrpSpPr/>
          <p:nvPr/>
        </p:nvGrpSpPr>
        <p:grpSpPr>
          <a:xfrm>
            <a:off x="2711450" y="819150"/>
            <a:ext cx="6769100" cy="3402011"/>
            <a:chOff x="2393950" y="819150"/>
            <a:chExt cx="7550150" cy="3794551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73926277-98AB-7DF7-8D37-8CC4CFE3A22B}"/>
                </a:ext>
              </a:extLst>
            </p:cNvPr>
            <p:cNvSpPr/>
            <p:nvPr/>
          </p:nvSpPr>
          <p:spPr>
            <a:xfrm>
              <a:off x="2393950" y="819150"/>
              <a:ext cx="7550150" cy="37945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542B0DE-FF49-C076-8D0B-0023E4D21D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18302" y="2584037"/>
              <a:ext cx="2419349" cy="1759527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3C25E620-22A6-9F36-98CD-7F6CF2304E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54552" y="1211833"/>
              <a:ext cx="1603148" cy="3131731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78D03859-E3D6-2942-C4AA-079F6CFAB1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4300" y="1211833"/>
              <a:ext cx="1603148" cy="313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61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D1CD8D-161A-BB6E-5FB7-9BC9D3BC256F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A2AE0D2-C9A6-A907-1A22-7A8749A512A5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E2CF7EF-7F60-5E36-563B-543BFE89082D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1D07167-A3CD-7A8B-0991-F8F6F316F540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A001941-2480-4A75-01B3-69FAE64C8278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6B25585-1946-3C04-61A5-A3E7188EED2F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389004E-F402-5573-3A13-99850F626AA7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C9D0F8B-9830-5544-C93C-082570EE8BA3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os Speakers</a:t>
            </a:r>
          </a:p>
        </p:txBody>
      </p:sp>
    </p:spTree>
    <p:extLst>
      <p:ext uri="{BB962C8B-B14F-4D97-AF65-F5344CB8AC3E}">
        <p14:creationId xmlns:p14="http://schemas.microsoft.com/office/powerpoint/2010/main" val="38597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D62B7DE7-90DC-2565-C539-7EEC4C2AE68E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274" y="3191469"/>
            <a:ext cx="1581150" cy="2933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849326-73C0-C28C-409D-D46B24818303}"/>
              </a:ext>
            </a:extLst>
          </p:cNvPr>
          <p:cNvSpPr txBox="1"/>
          <p:nvPr/>
        </p:nvSpPr>
        <p:spPr>
          <a:xfrm>
            <a:off x="2089145" y="475402"/>
            <a:ext cx="577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O que são os Speakers?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540B79C-E66E-C3EC-F071-1707211A4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718" y="1562571"/>
            <a:ext cx="858026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Os Speakers são caixas adicionais que você conecta à Claro tv+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para turbinar o som da casa do cliente. Com a tecnologia da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Bang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&amp;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Olufsen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</a:t>
            </a:r>
          </a:p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(</a:t>
            </a:r>
            <a:r>
              <a:rPr lang="pt-BR" sz="2000" b="1" dirty="0">
                <a:solidFill>
                  <a:schemeClr val="bg1"/>
                </a:solidFill>
              </a:rPr>
              <a:t>"</a:t>
            </a:r>
            <a:r>
              <a:rPr lang="pt-BR" sz="2000" b="1" dirty="0" err="1">
                <a:solidFill>
                  <a:schemeClr val="bg1"/>
                </a:solidFill>
              </a:rPr>
              <a:t>Bang-ên-Ólufsen</a:t>
            </a:r>
            <a:r>
              <a:rPr lang="pt-BR" sz="2000" b="1" dirty="0">
                <a:solidFill>
                  <a:schemeClr val="bg1"/>
                </a:solidFill>
              </a:rPr>
              <a:t>"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), eles transformam a experiência em um áudio </a:t>
            </a:r>
            <a:r>
              <a:rPr lang="pt-BR" sz="20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5.1 surround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*, ou seja, som vindo de todos os lados, não só da frente da TV.</a:t>
            </a:r>
          </a:p>
          <a:p>
            <a:pPr lvl="0"/>
            <a:endParaRPr lang="pt-BR" sz="20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Na prática, o que isso significa?</a:t>
            </a:r>
            <a:b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</a:b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Hoje, a Claro tv+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já entrega um som 3.1 (frontal 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subwoofer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). Quando o cliente adiciona os Speakers, ele passa a ter caixas traseiras, criando aquele efeito de “cinema em casa”.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E52C55B-E575-A3C9-8475-BF4008E87A95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5201" y="3530630"/>
            <a:ext cx="713283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2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7F3EA-1AAE-A676-DC43-23C51399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8D97BEE5-6710-6A65-88D8-7C9FD49D9579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274" y="3191469"/>
            <a:ext cx="1581150" cy="2933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3EE4EEB-DC40-9F55-F63F-9774ABEF9CAD}"/>
              </a:ext>
            </a:extLst>
          </p:cNvPr>
          <p:cNvSpPr txBox="1"/>
          <p:nvPr/>
        </p:nvSpPr>
        <p:spPr>
          <a:xfrm>
            <a:off x="2089145" y="475402"/>
            <a:ext cx="577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O que são os Speakers?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FA44F40-230D-E752-D725-871E87D835BA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5201" y="3530630"/>
            <a:ext cx="713283" cy="13234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C5AFE8E-8D84-BA33-0D5B-534BFB2519E7}"/>
              </a:ext>
            </a:extLst>
          </p:cNvPr>
          <p:cNvSpPr txBox="1"/>
          <p:nvPr/>
        </p:nvSpPr>
        <p:spPr>
          <a:xfrm>
            <a:off x="2113859" y="4441751"/>
            <a:ext cx="797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sz="2000" b="1" i="1" dirty="0">
                <a:solidFill>
                  <a:schemeClr val="bg1"/>
                </a:solidFill>
                <a:latin typeface="AMX" pitchFamily="2" charset="77"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sz="2000" b="1" i="1" dirty="0" err="1">
                <a:solidFill>
                  <a:schemeClr val="bg1"/>
                </a:solidFill>
                <a:latin typeface="AMX" pitchFamily="2" charset="77"/>
              </a:rPr>
              <a:t>soundbars</a:t>
            </a:r>
            <a:r>
              <a:rPr lang="pt-BR" sz="2000" b="1" i="1" dirty="0">
                <a:solidFill>
                  <a:schemeClr val="bg1"/>
                </a:solidFill>
                <a:latin typeface="AMX" pitchFamily="2" charset="77"/>
              </a:rPr>
              <a:t> JBL que visam trazer essa tecnologia para a sua casa.</a:t>
            </a:r>
            <a:endParaRPr lang="pt-BR" sz="2000" b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627A771-A596-2DE6-B0BE-CAEC70E9CFAB}"/>
              </a:ext>
            </a:extLst>
          </p:cNvPr>
          <p:cNvSpPr txBox="1"/>
          <p:nvPr/>
        </p:nvSpPr>
        <p:spPr>
          <a:xfrm>
            <a:off x="2113859" y="1891174"/>
            <a:ext cx="7978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Assistindo um jogo: ele vai ouvir a torcida vindo dos lados e de trás, como se estivesse no estádio.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Vendo um filme de ação: o som de um carro passando ou um helicóptero “se movimentando” pelo ambiente.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Séries e novelas: as vozes ficam mais claras e centralizadas, facilitando o entendimento dos diálogos.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6FD3C34-DDA1-7964-A5B2-CC6DD40D5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859" y="1183288"/>
            <a:ext cx="992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Exemplo do dia a dia do cliente:</a:t>
            </a:r>
          </a:p>
        </p:txBody>
      </p:sp>
    </p:spTree>
    <p:extLst>
      <p:ext uri="{BB962C8B-B14F-4D97-AF65-F5344CB8AC3E}">
        <p14:creationId xmlns:p14="http://schemas.microsoft.com/office/powerpoint/2010/main" val="321250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E4DEA00-0C19-A872-1C60-1EC2CD6CB1E8}"/>
              </a:ext>
            </a:extLst>
          </p:cNvPr>
          <p:cNvSpPr txBox="1"/>
          <p:nvPr/>
        </p:nvSpPr>
        <p:spPr>
          <a:xfrm>
            <a:off x="1565275" y="5627524"/>
            <a:ext cx="906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É como colocar o cliente no centro do filme, do jogo ou do show.</a:t>
            </a:r>
          </a:p>
        </p:txBody>
      </p:sp>
      <p:pic>
        <p:nvPicPr>
          <p:cNvPr id="5" name="Imagem 4" descr="Homem sentado em sofá&#10;&#10;O conteúdo gerado por IA pode estar incorreto.">
            <a:extLst>
              <a:ext uri="{FF2B5EF4-FFF2-40B4-BE49-F238E27FC236}">
                <a16:creationId xmlns:a16="http://schemas.microsoft.com/office/drawing/2014/main" id="{D2DD1A93-6234-4FC7-C480-312332C0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0820" r="14894" b="18968"/>
          <a:stretch>
            <a:fillRect/>
          </a:stretch>
        </p:blipFill>
        <p:spPr>
          <a:xfrm>
            <a:off x="2309812" y="445924"/>
            <a:ext cx="7572375" cy="5048250"/>
          </a:xfrm>
          <a:prstGeom prst="roundRect">
            <a:avLst>
              <a:gd name="adj" fmla="val 4167"/>
            </a:avLst>
          </a:prstGeom>
        </p:spPr>
      </p:pic>
    </p:spTree>
    <p:extLst>
      <p:ext uri="{BB962C8B-B14F-4D97-AF65-F5344CB8AC3E}">
        <p14:creationId xmlns:p14="http://schemas.microsoft.com/office/powerpoint/2010/main" val="335864952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940E12EE-19D7-4362-BAB7-1C84DDB77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686A0C-5A0D-4D09-8680-C1AF93DC5E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DCDD84-18BA-40DF-9004-6DD6B8B64D6F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1646</Words>
  <Application>Microsoft Office PowerPoint</Application>
  <PresentationFormat>Widescreen</PresentationFormat>
  <Paragraphs>171</Paragraphs>
  <Slides>32</Slides>
  <Notes>10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AMX</vt:lpstr>
      <vt:lpstr>AMX Black</vt:lpstr>
      <vt:lpstr>AMX Light</vt:lpstr>
      <vt:lpstr>Arial</vt:lpstr>
      <vt:lpstr>Calibri</vt:lpstr>
      <vt:lpstr>Verdana</vt:lpstr>
      <vt:lpstr>Template-DI-oficial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Juliana Faria</dc:creator>
  <cp:lastModifiedBy>Ana Beatriz Oliveira</cp:lastModifiedBy>
  <cp:revision>2</cp:revision>
  <dcterms:modified xsi:type="dcterms:W3CDTF">2026-05-05T13:39:21Z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