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4" r:id="rId5"/>
  </p:sldMasterIdLst>
  <p:notesMasterIdLst>
    <p:notesMasterId r:id="rId19"/>
  </p:notesMasterIdLst>
  <p:sldIdLst>
    <p:sldId id="2147481921" r:id="rId6"/>
    <p:sldId id="286" r:id="rId7"/>
    <p:sldId id="275" r:id="rId8"/>
    <p:sldId id="2147474297" r:id="rId9"/>
    <p:sldId id="2147481931" r:id="rId10"/>
    <p:sldId id="2147481917" r:id="rId11"/>
    <p:sldId id="2147481932" r:id="rId12"/>
    <p:sldId id="2147474299" r:id="rId13"/>
    <p:sldId id="2147481913" r:id="rId14"/>
    <p:sldId id="2147481918" r:id="rId15"/>
    <p:sldId id="2147481935" r:id="rId16"/>
    <p:sldId id="2147481933" r:id="rId17"/>
    <p:sldId id="2147481934" r:id="rId18"/>
  </p:sldIdLst>
  <p:sldSz cx="12192000" cy="6858000"/>
  <p:notesSz cx="6858000" cy="9144000"/>
  <p:embeddedFontLst>
    <p:embeddedFont>
      <p:font typeface="AMX" panose="020B060402020202020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pas" id="{EAD8FFF2-B2CE-4C22-A5B0-D5F761D2846C}">
          <p14:sldIdLst>
            <p14:sldId id="2147481921"/>
            <p14:sldId id="286"/>
            <p14:sldId id="275"/>
            <p14:sldId id="2147474297"/>
            <p14:sldId id="2147481931"/>
            <p14:sldId id="2147481917"/>
            <p14:sldId id="2147481932"/>
          </p14:sldIdLst>
        </p14:section>
        <p14:section name="M2M" id="{5B2D68AA-AF37-4798-8340-D94CED422595}">
          <p14:sldIdLst>
            <p14:sldId id="2147474299"/>
            <p14:sldId id="2147481913"/>
            <p14:sldId id="2147481918"/>
            <p14:sldId id="2147481935"/>
            <p14:sldId id="2147481933"/>
            <p14:sldId id="21474819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AFAFA"/>
    <a:srgbClr val="960000"/>
    <a:srgbClr val="EBCBD1"/>
    <a:srgbClr val="A5A5A5"/>
    <a:srgbClr val="A6ACB3"/>
    <a:srgbClr val="F58428"/>
    <a:srgbClr val="E23236"/>
    <a:srgbClr val="E2262B"/>
    <a:srgbClr val="B6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7AAA1-A283-455D-A146-4B7C2FB59A08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31C6B-1C2E-46BE-9318-274215F72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74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4D64DF58-4634-BAD9-7FEB-375B64D90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>
            <a:extLst>
              <a:ext uri="{FF2B5EF4-FFF2-40B4-BE49-F238E27FC236}">
                <a16:creationId xmlns:a16="http://schemas.microsoft.com/office/drawing/2014/main" id="{54655802-E90B-6769-2861-70AC413553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:notes">
            <a:extLst>
              <a:ext uri="{FF2B5EF4-FFF2-40B4-BE49-F238E27FC236}">
                <a16:creationId xmlns:a16="http://schemas.microsoft.com/office/drawing/2014/main" id="{2AFCD21B-7471-4F8D-10BE-6790B80F01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988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8B519A4E-921D-D4E5-1DF6-3539F25C7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:notes">
            <a:extLst>
              <a:ext uri="{FF2B5EF4-FFF2-40B4-BE49-F238E27FC236}">
                <a16:creationId xmlns:a16="http://schemas.microsoft.com/office/drawing/2014/main" id="{D5F1DFF3-DE67-D087-CBAC-112E22B3C7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25:notes">
            <a:extLst>
              <a:ext uri="{FF2B5EF4-FFF2-40B4-BE49-F238E27FC236}">
                <a16:creationId xmlns:a16="http://schemas.microsoft.com/office/drawing/2014/main" id="{C771EF01-2186-4BE0-DB42-B4D4EADB3E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53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90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0CBA4-E6DC-331E-40A3-989E7B7B1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760685-9D97-F7E1-4F6A-AC0978543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F3D3296-3B73-13E1-200B-7897A17A3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177E83-FEFA-BC3F-99F7-26F53CBDD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6D673-AF81-4A0F-BEB2-F6B0C93F703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43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0CBA4-E6DC-331E-40A3-989E7B7B1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760685-9D97-F7E1-4F6A-AC0978543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F3D3296-3B73-13E1-200B-7897A17A3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>
                <a:solidFill>
                  <a:schemeClr val="bg1"/>
                </a:solidFill>
              </a:rPr>
              <a:t>Hoje, manter tecnologia própria é uma corrida contra o tempo e o caixa. O hardware deprecia, o suporte sobrecarrega a TI e o Windows 10 está com os dias contados. Comprar máquinas não é investimento, é imobilizar capital em algo que perde valor todo dia.</a:t>
            </a:r>
            <a:endParaRPr lang="pt-BR" sz="1200" b="1">
              <a:solidFill>
                <a:schemeClr val="bg1"/>
              </a:solidFill>
            </a:endParaRP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177E83-FEFA-BC3F-99F7-26F53CBDD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6D673-AF81-4A0F-BEB2-F6B0C93F703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436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7568782E-DE43-1DEA-BEFF-84DA5CE21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:notes">
            <a:extLst>
              <a:ext uri="{FF2B5EF4-FFF2-40B4-BE49-F238E27FC236}">
                <a16:creationId xmlns:a16="http://schemas.microsoft.com/office/drawing/2014/main" id="{F585F9A0-5276-04D5-4241-AB00825313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25:notes">
            <a:extLst>
              <a:ext uri="{FF2B5EF4-FFF2-40B4-BE49-F238E27FC236}">
                <a16:creationId xmlns:a16="http://schemas.microsoft.com/office/drawing/2014/main" id="{C351D7C2-0062-D906-E10A-AAB06B21D2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07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B812514A-F463-8590-5A7C-9742CC99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>
            <a:extLst>
              <a:ext uri="{FF2B5EF4-FFF2-40B4-BE49-F238E27FC236}">
                <a16:creationId xmlns:a16="http://schemas.microsoft.com/office/drawing/2014/main" id="{C66B97F8-1D3F-809B-63B2-C2C7ECF9A8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3" name="Google Shape;153;p7:notes">
            <a:extLst>
              <a:ext uri="{FF2B5EF4-FFF2-40B4-BE49-F238E27FC236}">
                <a16:creationId xmlns:a16="http://schemas.microsoft.com/office/drawing/2014/main" id="{985B9DE5-9F80-B031-6BF9-99EE5E53DB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85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525166AE-079C-7022-D7A1-1BC088FB6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>
            <a:extLst>
              <a:ext uri="{FF2B5EF4-FFF2-40B4-BE49-F238E27FC236}">
                <a16:creationId xmlns:a16="http://schemas.microsoft.com/office/drawing/2014/main" id="{E537D671-B7FC-BB3F-5C2B-E5D91C688F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7:notes">
            <a:extLst>
              <a:ext uri="{FF2B5EF4-FFF2-40B4-BE49-F238E27FC236}">
                <a16:creationId xmlns:a16="http://schemas.microsoft.com/office/drawing/2014/main" id="{4A91BDB5-0C05-204F-DFDA-DF031CBD7E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01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04D19311-E665-DBE9-ECDC-97964D239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>
            <a:extLst>
              <a:ext uri="{FF2B5EF4-FFF2-40B4-BE49-F238E27FC236}">
                <a16:creationId xmlns:a16="http://schemas.microsoft.com/office/drawing/2014/main" id="{9AC550AF-71F2-D034-4D69-4BED8E5A5C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/>
              <a:t>Falar previsão de lançamento dia 17/06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3" name="Google Shape;153;p7:notes">
            <a:extLst>
              <a:ext uri="{FF2B5EF4-FFF2-40B4-BE49-F238E27FC236}">
                <a16:creationId xmlns:a16="http://schemas.microsoft.com/office/drawing/2014/main" id="{11D6A0F1-F54C-C7F2-7C0D-ACD0DBEB14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73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087D1-ED8E-0CBF-AC54-2DDDC75BB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459875-6337-26B7-BB97-51ADF191A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DD1580-6F10-231B-9CBD-BD0F783D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96E51F-16FD-2E81-FBB7-C9206610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6371F7-7495-7F7D-75AB-D4A21AB1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59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6569C-F16C-5396-E2B1-6FE8FA7D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29041D-30B8-949E-5B26-AC261BBE3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195AC4-D58F-831B-3862-196CB499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13125F-93A7-E3E2-846B-FDE27067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C0B6F0-152A-9B78-615A-4E885605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1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304965-138B-EE14-0349-04433ED90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964676-57BF-9F04-B1C5-594877F2C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C7E15A-EC4A-4ABE-F52C-7AE1D1E9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57A499-499C-BAD9-2375-9340D334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187C2C-9A8D-6912-7328-2A9FA64B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46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098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1FA48C78-389E-99B0-E7FD-7F6335B18D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45183" y="245998"/>
            <a:ext cx="837913" cy="4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7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09E2F-B68A-3346-1CBF-3A74E3EE2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C11106-5CF0-217A-0990-48115B2B4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F85BBF-1B4F-E68F-9178-69120213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88CD09-F3DD-9B5A-FD1E-283D5F8D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B4263-B95D-FF1B-C253-CC101FC6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23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9D2F8-CDA1-7A42-94C9-DDABBD64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63BDE5-D081-F79E-DA94-2CF5495CF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898D55-BCC9-88D2-9190-4CE03D3B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CFC809-FE71-1584-CD86-9B5884EE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75F8CF-F7D8-D2D7-518F-B0E66B91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92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65DBB-A762-111E-3B15-4E4FF9E3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028BA8-DDC7-FF64-E258-BEDBA116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351341-B2A6-8C1F-9AD6-933FF874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1DE887-19E4-9FA4-AD17-B50D5FD4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190180-E80F-0398-F1DB-BA0EE5B2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04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6A75F-8DDB-CD10-6CA2-C0FFE3C4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5AD400-0C3D-7851-AC4D-A91A860EA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08D6C3-6C63-331F-A900-ECA51F8D4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DFC39B-95E2-D6C7-3530-EBC7D95F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6DA6D9-8231-9A70-F9E7-41932AB8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0BB4A1-E14B-5F90-02CC-3A54F951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3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F5689-DE42-6127-EF1C-0B04B6FF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4512A1-638C-3881-AF47-340F0A4E2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CB808F-0350-798B-F705-7128131A8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8F062E-9AB9-150B-419E-864A3422A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8D1268-E905-59D9-882B-96EEF2F8F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D76AE1-9B5D-B438-FE42-8A985503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635E8A-D855-A395-C2E1-EEEB1B56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E46008C-A9CC-E5FC-91A8-33F8AB1B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674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3EE9C-3433-3E70-4024-BEC87D76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353DD8-1BE9-2CF0-C013-3903AE39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16DD8F-6FC8-61BE-CD73-A1A88256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1F5FE8-9798-51AD-CEA3-F99563AD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32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3C757-B369-CCE6-1FE2-49C11147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B2F582-AC04-AD73-5264-65FB059FF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4711D-CFDD-74B2-A111-D89F3036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7340E-25E1-DF9D-F321-7D4FF718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A0B150-5D29-D5AA-CB3F-D5CCC85F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271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E77EB8-8923-D41E-4018-7D2712EA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0FC615-AC32-F37D-1530-AE7B3190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078875-55AD-1103-2065-9C0A5BE3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49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FA3F7-2203-046C-7D4B-5CD352C7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5D7A07-9F7D-F942-8072-71AEFC016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EC1402-0B54-211F-AC7D-EB92A209E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9AF598-8011-19E8-C73C-D4C7A419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DFAD3F-9E1E-A356-C98C-1FE09889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D935D6-8B4C-7BED-1CFB-7A3FE3F6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964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B4FBC-142C-79A1-5F7B-95F8E57B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2736E0-93F1-330A-BE1F-73D2DD5F5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FD2FA3-2922-0781-20D5-68E68F1D8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EC2B4D-DF77-5C14-689A-513738F2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29F32B-6733-1FC6-B163-B00DCA18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9A7A97-D143-16FD-9A62-BCD87B5D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386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411AB-9DC0-2D1C-6A95-763CD70F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2F9E79-382E-F76A-8502-D0040BA18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10A6FE-884A-D6BA-28BE-BF10164D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DD3C2B-8A20-4018-FFF5-D4ED60B6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1CD4F3-8D5E-C089-F7C7-ED6735A6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35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AD51DD-8E69-8140-FB2E-7136FCA00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C1C487-EBF3-A065-A1A9-CB9BC537A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6C2F0E-9647-2CA8-0E3E-4430A44D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54FF56-8121-4909-DFB9-4A47E4C6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CF31EF-999D-16AE-BD36-0E17D36D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12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4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F7B9C-81BB-A0E2-8B59-55065BC9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97DF37-7A14-F292-8640-F9F16092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C37675-AFD7-5B0F-73B2-6074428E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FE2B5-53B6-7A14-5C7D-86C81F19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E79EC3-5687-757F-5C78-B3C2AE19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84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41902-28A4-F2C9-CC2C-787864F0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6C3B73-53DF-D668-0305-670D99113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77DBD5-B643-4AD9-7559-9DA18C711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059941-7B9A-FF74-5620-4C3ED3BE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CC9E3C-5CE2-589F-1D96-451CCE7C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393D9C-9E35-7C44-BBB1-D23B2AEC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14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3E870-5E04-376A-93B4-55139DA5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30B870-91A4-45CC-FA4F-550AF4807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1FBC2C-BF48-A0AB-4A47-1EE8CEB12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421949-9A27-3392-AD3F-603C7A000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D677FA-5CD6-7768-E309-312441036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E3FD9A-51E7-57C7-A1E1-5490D6BB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AB61E87-4B1C-1584-56D3-A2D6884D3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E6F976-B852-CBAB-84BA-2FF784DF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9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5F8B1-B6EE-B781-97E3-297BBC47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1B4DEC9-168E-27FA-57A0-AB3C139F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03FF72-11B5-2ACD-C26D-3BD089EE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6D7EBA-E8F6-0C87-EBAE-50D2837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5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ECCAB0-15C5-AE2E-E029-D42102C8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3C6FE6-B091-DCED-8005-EF7E6962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238B4A-ECA6-7E30-803E-25D7272A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8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A0734-A838-22F0-DBB8-A7307D66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EBD0B2-EC49-405C-42F9-362F211A7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4D065F-C836-6774-51A6-BEB27C62C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2176A9-CCC3-45DC-3267-CCEAF559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0BF3CE-7A55-0EC3-426C-BDEFE455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8F7FD5-FC05-5064-4582-6FD3D00E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0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57433-C980-8926-8410-C62733D0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EEF9C3-CAE4-4535-9F74-310643142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00D120-E648-189B-3DAA-ABBA393E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DB28DE-346A-13C5-9E69-B664E332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9099E2-9632-9B46-341F-781BBD62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55C23A-11E1-37BC-DCAE-48869CFC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6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08E24A7-C57E-E234-6682-C5319CB18BDE}"/>
              </a:ext>
            </a:extLst>
          </p:cNvPr>
          <p:cNvGraphicFramePr>
            <a:graphicFrameLocks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56097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16" imgW="395" imgH="396" progId="TCLayout.ActiveDocument.1">
                  <p:embed/>
                </p:oleObj>
              </mc:Choice>
              <mc:Fallback>
                <p:oleObj name="Slide do think-cell" r:id="rId16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8E24A7-C57E-E234-6682-C5319CB18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572C66-598B-51E4-B8F2-E4749EE7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311E40-79FC-08B0-CA69-3F641F07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C56E1E-59C4-D72B-96D6-AB88FF9BB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6348-EA43-4967-B688-166A5172E79A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214AD1-F8AA-2C10-BCEC-B8FC863E9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1BD879-A193-B660-5AFE-711E16877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F937-FBB3-4B9E-AE5E-D4D8F278F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6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3AD365-5B3C-DBD7-205E-7C876809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3FD326-368F-57F6-C9A2-FE16C60B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A24F08-7FFA-319E-0133-6153A0968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51E46-C1F5-4C43-9FE3-97BF2EEF4251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8D4448-E4FD-25C6-9F44-AE4404665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9545DF-74E9-60C3-58BF-1BA6A9D05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11BBB5-B85F-49B0-A655-C7F2BCF3F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4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binc.org.br/wp-content/uploads/2025/09/Pesquisa2025-IoT_ABINC-TIInside_FINAL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nforchannel.com.br/2025/09/30/pesquisa-aponta-que-817-das-empresas-ja-apostam-em-ia-no-iot/" TargetMode="External"/><Relationship Id="rId4" Type="http://schemas.openxmlformats.org/officeDocument/2006/relationships/hyperlink" Target="https://teletime.com.br/02/02/2026/brasil-2025-537-milhoes-io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9E26077B-4414-4921-DDA8-DDA630B03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28BCB422-9685-28DB-05CA-274E90C43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1" t="19379" r="2057" b="1032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5" name="Google Shape;194;p28">
            <a:extLst>
              <a:ext uri="{FF2B5EF4-FFF2-40B4-BE49-F238E27FC236}">
                <a16:creationId xmlns:a16="http://schemas.microsoft.com/office/drawing/2014/main" id="{3CC26A38-CC98-CEF5-450D-908B28774A78}"/>
              </a:ext>
            </a:extLst>
          </p:cNvPr>
          <p:cNvSpPr/>
          <p:nvPr/>
        </p:nvSpPr>
        <p:spPr>
          <a:xfrm>
            <a:off x="1" y="-1"/>
            <a:ext cx="12191999" cy="6858000"/>
          </a:xfrm>
          <a:prstGeom prst="rect">
            <a:avLst/>
          </a:prstGeom>
          <a:solidFill>
            <a:srgbClr val="530B03">
              <a:alpha val="78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bg1"/>
              </a:solidFill>
              <a:latin typeface="AMX"/>
              <a:ea typeface="Arial"/>
              <a:cs typeface="Arial"/>
              <a:sym typeface="Arial"/>
            </a:endParaRPr>
          </a:p>
        </p:txBody>
      </p:sp>
      <p:sp>
        <p:nvSpPr>
          <p:cNvPr id="9" name="Google Shape;63;p4">
            <a:extLst>
              <a:ext uri="{FF2B5EF4-FFF2-40B4-BE49-F238E27FC236}">
                <a16:creationId xmlns:a16="http://schemas.microsoft.com/office/drawing/2014/main" id="{949613E7-CFF9-A1D6-B670-9BC88F36AC8A}"/>
              </a:ext>
            </a:extLst>
          </p:cNvPr>
          <p:cNvSpPr txBox="1"/>
          <p:nvPr/>
        </p:nvSpPr>
        <p:spPr>
          <a:xfrm>
            <a:off x="243867" y="239169"/>
            <a:ext cx="367046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FFFFFF"/>
                </a:solidFill>
                <a:latin typeface="AMX" pitchFamily="2" charset="0"/>
                <a:sym typeface="Arial"/>
              </a:rPr>
              <a:t>MAIO 2026</a:t>
            </a:r>
          </a:p>
        </p:txBody>
      </p:sp>
      <p:pic>
        <p:nvPicPr>
          <p:cNvPr id="16" name="Google Shape;127;p2">
            <a:extLst>
              <a:ext uri="{FF2B5EF4-FFF2-40B4-BE49-F238E27FC236}">
                <a16:creationId xmlns:a16="http://schemas.microsoft.com/office/drawing/2014/main" id="{A1F10AC2-76FE-0BA4-CF81-E058B06EE6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9607" y="-2"/>
            <a:ext cx="119977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63;p4">
            <a:extLst>
              <a:ext uri="{FF2B5EF4-FFF2-40B4-BE49-F238E27FC236}">
                <a16:creationId xmlns:a16="http://schemas.microsoft.com/office/drawing/2014/main" id="{249811C7-AF44-00AD-077B-FAEE41E34CC1}"/>
              </a:ext>
            </a:extLst>
          </p:cNvPr>
          <p:cNvSpPr txBox="1"/>
          <p:nvPr/>
        </p:nvSpPr>
        <p:spPr>
          <a:xfrm>
            <a:off x="7413171" y="3919267"/>
            <a:ext cx="36704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b="0" i="0" u="none" strike="noStrike" cap="none" dirty="0">
                <a:solidFill>
                  <a:srgbClr val="FFFFFF"/>
                </a:solidFill>
                <a:latin typeface="AMX" pitchFamily="2" charset="0"/>
                <a:sym typeface="Arial"/>
              </a:rPr>
              <a:t>Estratégia de lançamento –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b="0" i="0" u="none" strike="noStrike" cap="none" dirty="0">
                <a:solidFill>
                  <a:srgbClr val="FFFFFF"/>
                </a:solidFill>
                <a:latin typeface="AMX" pitchFamily="2" charset="0"/>
                <a:sym typeface="Arial"/>
              </a:rPr>
              <a:t>Novas Franquias</a:t>
            </a:r>
          </a:p>
        </p:txBody>
      </p:sp>
      <p:sp>
        <p:nvSpPr>
          <p:cNvPr id="18" name="Google Shape;63;p4">
            <a:extLst>
              <a:ext uri="{FF2B5EF4-FFF2-40B4-BE49-F238E27FC236}">
                <a16:creationId xmlns:a16="http://schemas.microsoft.com/office/drawing/2014/main" id="{3ECF2768-7997-BD5E-8E8E-897B60A33DE4}"/>
              </a:ext>
            </a:extLst>
          </p:cNvPr>
          <p:cNvSpPr txBox="1"/>
          <p:nvPr/>
        </p:nvSpPr>
        <p:spPr>
          <a:xfrm>
            <a:off x="7321705" y="2938733"/>
            <a:ext cx="462642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4800" b="1" i="0" u="none" strike="noStrike" cap="none" dirty="0">
                <a:solidFill>
                  <a:srgbClr val="FFFFFF"/>
                </a:solidFill>
                <a:latin typeface="AMX" pitchFamily="2" charset="0"/>
                <a:sym typeface="Arial"/>
              </a:rPr>
              <a:t>M2M/IoT</a:t>
            </a:r>
          </a:p>
        </p:txBody>
      </p:sp>
      <p:pic>
        <p:nvPicPr>
          <p:cNvPr id="19" name="Google Shape;56;p3">
            <a:extLst>
              <a:ext uri="{FF2B5EF4-FFF2-40B4-BE49-F238E27FC236}">
                <a16:creationId xmlns:a16="http://schemas.microsoft.com/office/drawing/2014/main" id="{8AF5FB39-F390-1201-814F-5073F25241D7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9499486" y="386613"/>
            <a:ext cx="2185145" cy="510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11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948B158C-C92B-48B5-E4D5-886528AC0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ela 48">
            <a:extLst>
              <a:ext uri="{FF2B5EF4-FFF2-40B4-BE49-F238E27FC236}">
                <a16:creationId xmlns:a16="http://schemas.microsoft.com/office/drawing/2014/main" id="{820ABE6A-6CFF-1B23-C3DD-786648119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67350"/>
              </p:ext>
            </p:extLst>
          </p:nvPr>
        </p:nvGraphicFramePr>
        <p:xfrm>
          <a:off x="6435527" y="2131725"/>
          <a:ext cx="5207000" cy="4341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243354478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102481384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151269427"/>
                    </a:ext>
                  </a:extLst>
                </a:gridCol>
              </a:tblGrid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MX" panose="020B0604020202020204" charset="0"/>
                        </a:rPr>
                        <a:t>FRANQUIA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  <a:latin typeface="AMX" panose="020B0604020202020204" charset="0"/>
                        </a:rPr>
                        <a:t>EXCEDENTE(por MB)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MX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  <a:latin typeface="AMX" panose="020B0604020202020204" charset="0"/>
                        </a:rPr>
                        <a:t>PREÇO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MX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01998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5MB - Sem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R$ 0,50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R$ 2,99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45147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10MB - Sem bloqueio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R$ 0,40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R$ 3,99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084493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20MB - Sem bloqueioo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R$ 0,25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R$ 4,99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37649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50MB - Sem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R$ 0,10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R$ 5,99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24121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100MB - Sem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R$ 0,09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R$ 7,99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86920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500MB - Sem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R$ 0,08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R$ 14,99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31567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1GB - Sem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R$ 0,07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R$ 19,99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57150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2GB - Sem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R$ 0,06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R$ 24,99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65415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5GB - Sem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R$ 0,05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R$ 29,99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40781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10GB - Sem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0,04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R$ 39,99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61510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PME Plano M2M 50GB - Sem bloqueio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0,03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R$ 59,99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372011"/>
                  </a:ext>
                </a:extLst>
              </a:tr>
              <a:tr h="3339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dirty="0">
                          <a:effectLst/>
                        </a:rPr>
                        <a:t>PME Plano M2M 100GB - Sem bloqueio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R$ 79,99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10603"/>
                  </a:ext>
                </a:extLst>
              </a:tr>
            </a:tbl>
          </a:graphicData>
        </a:graphic>
      </p:graphicFrame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59174476-498B-AF69-FEB9-3A67DF8C211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174476-498B-AF69-FEB9-3A67DF8C2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ject 3">
            <a:extLst>
              <a:ext uri="{FF2B5EF4-FFF2-40B4-BE49-F238E27FC236}">
                <a16:creationId xmlns:a16="http://schemas.microsoft.com/office/drawing/2014/main" id="{38153C63-A936-7430-5E27-4D93C16DA2F8}"/>
              </a:ext>
            </a:extLst>
          </p:cNvPr>
          <p:cNvSpPr txBox="1">
            <a:spLocks/>
          </p:cNvSpPr>
          <p:nvPr/>
        </p:nvSpPr>
        <p:spPr>
          <a:xfrm>
            <a:off x="568325" y="374981"/>
            <a:ext cx="7841984" cy="488508"/>
          </a:xfrm>
          <a:prstGeom prst="rect">
            <a:avLst/>
          </a:prstGeom>
        </p:spPr>
        <p:txBody>
          <a:bodyPr spcFirstLastPara="1" vert="horz" wrap="square" lIns="0" tIns="51984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" marR="2540">
              <a:lnSpc>
                <a:spcPts val="3002"/>
              </a:lnSpc>
              <a:spcBef>
                <a:spcPts val="409"/>
              </a:spcBef>
              <a:defRPr/>
            </a:pPr>
            <a:r>
              <a:rPr lang="pt-BR" sz="2400" b="1" dirty="0">
                <a:solidFill>
                  <a:srgbClr val="960000"/>
                </a:solidFill>
                <a:latin typeface="AMX" pitchFamily="2" charset="0"/>
                <a:ea typeface="+mn-ea"/>
                <a:cs typeface="+mn-cs"/>
              </a:rPr>
              <a:t>DETALHES DA OFERTA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9D095392-3E6C-F929-AA5A-E156A32C4C4B}"/>
              </a:ext>
            </a:extLst>
          </p:cNvPr>
          <p:cNvCxnSpPr>
            <a:cxnSpLocks/>
          </p:cNvCxnSpPr>
          <p:nvPr/>
        </p:nvCxnSpPr>
        <p:spPr>
          <a:xfrm>
            <a:off x="451183" y="411846"/>
            <a:ext cx="0" cy="414778"/>
          </a:xfrm>
          <a:prstGeom prst="line">
            <a:avLst/>
          </a:prstGeom>
          <a:ln w="57150">
            <a:solidFill>
              <a:srgbClr val="530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F21DC92-D6BA-82AB-9004-35A34AC6EFB4}"/>
              </a:ext>
            </a:extLst>
          </p:cNvPr>
          <p:cNvSpPr txBox="1"/>
          <p:nvPr/>
        </p:nvSpPr>
        <p:spPr>
          <a:xfrm>
            <a:off x="568325" y="954618"/>
            <a:ext cx="6501686" cy="700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AMX" pitchFamily="2" charset="0"/>
                <a:ea typeface="DIN 2014 Light" panose="020B0404020202020204" pitchFamily="34" charset="77"/>
                <a:cs typeface="Segoe UI" panose="020B0502040204020203" pitchFamily="34" charset="0"/>
              </a:rPr>
              <a:t>Tecnologia: </a:t>
            </a:r>
            <a:r>
              <a:rPr lang="pt-BR" sz="1400" dirty="0">
                <a:latin typeface="AMX" panose="020B0604020202020204" charset="0"/>
              </a:rPr>
              <a:t>cobertura nacional 4G e 5G NSA</a:t>
            </a:r>
            <a:endParaRPr lang="pt-BR" sz="1400" dirty="0">
              <a:latin typeface="AMX" pitchFamily="2" charset="0"/>
              <a:ea typeface="DIN 2014 Light" panose="020B0404020202020204" pitchFamily="34" charset="77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AMX" pitchFamily="2" charset="0"/>
                <a:ea typeface="DIN 2014 Light" panose="020B0404020202020204" pitchFamily="34" charset="77"/>
                <a:cs typeface="Segoe UI" panose="020B0502040204020203" pitchFamily="34" charset="0"/>
              </a:rPr>
              <a:t>Franquias mais competitivas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FA6291A-E614-9511-8783-EAAE45799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968"/>
              </p:ext>
            </p:extLst>
          </p:nvPr>
        </p:nvGraphicFramePr>
        <p:xfrm>
          <a:off x="356889" y="2107313"/>
          <a:ext cx="4283662" cy="4338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1191">
                  <a:extLst>
                    <a:ext uri="{9D8B030D-6E8A-4147-A177-3AD203B41FA5}">
                      <a16:colId xmlns:a16="http://schemas.microsoft.com/office/drawing/2014/main" val="796908577"/>
                    </a:ext>
                  </a:extLst>
                </a:gridCol>
                <a:gridCol w="882471">
                  <a:extLst>
                    <a:ext uri="{9D8B030D-6E8A-4147-A177-3AD203B41FA5}">
                      <a16:colId xmlns:a16="http://schemas.microsoft.com/office/drawing/2014/main" val="3586259021"/>
                    </a:ext>
                  </a:extLst>
                </a:gridCol>
              </a:tblGrid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MX" panose="020B0604020202020204" charset="0"/>
                        </a:rPr>
                        <a:t>FRANQUIA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dirty="0">
                          <a:effectLst/>
                          <a:latin typeface="AMX" panose="020B0604020202020204" charset="0"/>
                        </a:rPr>
                        <a:t>PREÇO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MX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122945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PME Plano M2M 5MB - Com bloqueio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R$ 2,99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7831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10MB - Com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R$ 3,99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83964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20MB - Com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R$ 4,99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078120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50MB - Cpm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R$ 5,99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72745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100MB - Com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R$ 7,99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97386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500MB - Com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R$ 14,99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47796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1GB - Com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R$ 19,99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32770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PME Plano M2M 2GB - Com bloqueio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R$ 24,99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94938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PME Plano M2M 5GB - Com bloqueio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R$ 29,99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37121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PME Plano M2M 10GB - Com bloqueio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>
                          <a:effectLst/>
                        </a:rPr>
                        <a:t>R$ 39,99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389690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PME Plano M2M 50GB - Com bloqueio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900" u="none" strike="noStrike" dirty="0">
                          <a:effectLst/>
                        </a:rPr>
                        <a:t>R$ 59,99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72856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dirty="0">
                          <a:effectLst/>
                        </a:rPr>
                        <a:t>PME Plano M2M 100GB - Com bloqueio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R$ 79,99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77575"/>
                  </a:ext>
                </a:extLst>
              </a:tr>
            </a:tbl>
          </a:graphicData>
        </a:graphic>
      </p:graphicFrame>
      <p:sp>
        <p:nvSpPr>
          <p:cNvPr id="37" name="Retângulo 36">
            <a:extLst>
              <a:ext uri="{FF2B5EF4-FFF2-40B4-BE49-F238E27FC236}">
                <a16:creationId xmlns:a16="http://schemas.microsoft.com/office/drawing/2014/main" id="{0D23D448-9B2E-E026-5E90-0B3A12EF7F4F}"/>
              </a:ext>
            </a:extLst>
          </p:cNvPr>
          <p:cNvSpPr/>
          <p:nvPr/>
        </p:nvSpPr>
        <p:spPr>
          <a:xfrm>
            <a:off x="261257" y="5465776"/>
            <a:ext cx="11524324" cy="103448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71E0702-0C83-757B-0EC8-B7382567E8B0}"/>
              </a:ext>
            </a:extLst>
          </p:cNvPr>
          <p:cNvSpPr txBox="1"/>
          <p:nvPr/>
        </p:nvSpPr>
        <p:spPr>
          <a:xfrm>
            <a:off x="5018314" y="2429094"/>
            <a:ext cx="1274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Nova franquia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5C729E9-1187-E5D1-5399-E235D71D45AA}"/>
              </a:ext>
            </a:extLst>
          </p:cNvPr>
          <p:cNvSpPr txBox="1"/>
          <p:nvPr/>
        </p:nvSpPr>
        <p:spPr>
          <a:xfrm>
            <a:off x="5125102" y="5527622"/>
            <a:ext cx="126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Novas franquias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5D62C29-55BE-A1A2-2DE3-F5D12BCCC679}"/>
              </a:ext>
            </a:extLst>
          </p:cNvPr>
          <p:cNvSpPr/>
          <p:nvPr/>
        </p:nvSpPr>
        <p:spPr>
          <a:xfrm>
            <a:off x="261257" y="2828953"/>
            <a:ext cx="11524324" cy="2571510"/>
          </a:xfrm>
          <a:prstGeom prst="rect">
            <a:avLst/>
          </a:prstGeom>
          <a:noFill/>
          <a:ln w="25400">
            <a:solidFill>
              <a:srgbClr val="9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3BDBF9A-E0BD-E3CB-248C-B132489F1D1B}"/>
              </a:ext>
            </a:extLst>
          </p:cNvPr>
          <p:cNvSpPr txBox="1"/>
          <p:nvPr/>
        </p:nvSpPr>
        <p:spPr>
          <a:xfrm>
            <a:off x="4925651" y="3850779"/>
            <a:ext cx="153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Atualização de preços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1EF7C2C8-AF58-67A0-BBDD-1AFD1AB9708A}"/>
              </a:ext>
            </a:extLst>
          </p:cNvPr>
          <p:cNvSpPr/>
          <p:nvPr/>
        </p:nvSpPr>
        <p:spPr>
          <a:xfrm>
            <a:off x="261257" y="2416342"/>
            <a:ext cx="11524324" cy="3205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5F6CFCC-D7F4-372F-2A03-0BD588C5D543}"/>
              </a:ext>
            </a:extLst>
          </p:cNvPr>
          <p:cNvSpPr txBox="1"/>
          <p:nvPr/>
        </p:nvSpPr>
        <p:spPr>
          <a:xfrm>
            <a:off x="6484670" y="1760220"/>
            <a:ext cx="2554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960000"/>
                </a:solidFill>
                <a:latin typeface="AMX" panose="020B0604020202020204" charset="0"/>
              </a:rPr>
              <a:t>PLANOS SEM BLOQUEIO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260A7CA2-C09C-A8A6-0352-24AEB97AAEAD}"/>
              </a:ext>
            </a:extLst>
          </p:cNvPr>
          <p:cNvSpPr txBox="1"/>
          <p:nvPr/>
        </p:nvSpPr>
        <p:spPr>
          <a:xfrm>
            <a:off x="356889" y="1775954"/>
            <a:ext cx="2554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960000"/>
                </a:solidFill>
                <a:latin typeface="AMX" panose="020B0604020202020204" charset="0"/>
              </a:rPr>
              <a:t>PLANOS COM BLOQUEIO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BEBDF0-7268-A755-8B6F-A1D40452F40E}"/>
              </a:ext>
            </a:extLst>
          </p:cNvPr>
          <p:cNvSpPr txBox="1"/>
          <p:nvPr/>
        </p:nvSpPr>
        <p:spPr>
          <a:xfrm>
            <a:off x="261257" y="6473205"/>
            <a:ext cx="8231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*</a:t>
            </a:r>
            <a:r>
              <a:rPr lang="pt-BR" sz="1000" i="1" dirty="0">
                <a:latin typeface="AMX "/>
              </a:rPr>
              <a:t>Todos os plano do novo portfolio tem o Opera 360 para gestão</a:t>
            </a:r>
            <a:endParaRPr lang="pt-BR" sz="1200" dirty="0"/>
          </a:p>
        </p:txBody>
      </p:sp>
      <p:pic>
        <p:nvPicPr>
          <p:cNvPr id="8" name="Google Shape;56;p3">
            <a:extLst>
              <a:ext uri="{FF2B5EF4-FFF2-40B4-BE49-F238E27FC236}">
                <a16:creationId xmlns:a16="http://schemas.microsoft.com/office/drawing/2014/main" id="{24A80048-9723-B290-0982-0D3CCE511DBA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10848870" y="6526035"/>
            <a:ext cx="1343130" cy="31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56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52DE0349-9DE2-FD48-0559-AA77BAAA0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DC781F04-63F6-D16C-7209-E267A8168E0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902523-999D-E331-3975-16A40FD79F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Google Shape;564;p45">
            <a:extLst>
              <a:ext uri="{FF2B5EF4-FFF2-40B4-BE49-F238E27FC236}">
                <a16:creationId xmlns:a16="http://schemas.microsoft.com/office/drawing/2014/main" id="{8BB24361-A0CA-5136-96C3-2BB1F35D1E1B}"/>
              </a:ext>
            </a:extLst>
          </p:cNvPr>
          <p:cNvSpPr txBox="1"/>
          <p:nvPr/>
        </p:nvSpPr>
        <p:spPr>
          <a:xfrm>
            <a:off x="320792" y="299513"/>
            <a:ext cx="516410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CONTEXTO MERCADOLÓGICO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AMX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3" name="CaixaDeTexto 192">
            <a:extLst>
              <a:ext uri="{FF2B5EF4-FFF2-40B4-BE49-F238E27FC236}">
                <a16:creationId xmlns:a16="http://schemas.microsoft.com/office/drawing/2014/main" id="{21DABE63-F6F0-C16B-0C16-43523F76D4C3}"/>
              </a:ext>
            </a:extLst>
          </p:cNvPr>
          <p:cNvSpPr txBox="1"/>
          <p:nvPr/>
        </p:nvSpPr>
        <p:spPr>
          <a:xfrm>
            <a:off x="292964" y="1003594"/>
            <a:ext cx="9581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O mercado de M2M/IoT apresenta forte competitividade, com varias operadoras competindo pelo mercado</a:t>
            </a:r>
            <a:r>
              <a:rPr lang="pt-BR" sz="1400" dirty="0">
                <a:solidFill>
                  <a:prstClr val="black"/>
                </a:solidFill>
                <a:latin typeface="AMX" pitchFamily="2" charset="0"/>
              </a:rPr>
              <a:t>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F9F802A-8293-EBAB-3409-A6F8D22BD690}"/>
              </a:ext>
            </a:extLst>
          </p:cNvPr>
          <p:cNvCxnSpPr>
            <a:cxnSpLocks/>
          </p:cNvCxnSpPr>
          <p:nvPr/>
        </p:nvCxnSpPr>
        <p:spPr>
          <a:xfrm>
            <a:off x="292964" y="368420"/>
            <a:ext cx="0" cy="414778"/>
          </a:xfrm>
          <a:prstGeom prst="line">
            <a:avLst/>
          </a:prstGeom>
          <a:ln w="57150">
            <a:solidFill>
              <a:srgbClr val="530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24FD4D7-875A-1F32-7140-0EA8EDAA6335}"/>
              </a:ext>
            </a:extLst>
          </p:cNvPr>
          <p:cNvSpPr/>
          <p:nvPr/>
        </p:nvSpPr>
        <p:spPr>
          <a:xfrm>
            <a:off x="3712029" y="2645229"/>
            <a:ext cx="177286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E67AEC6-5BC2-4672-EEFC-22D72086A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64" y="1874446"/>
            <a:ext cx="10231253" cy="4103444"/>
          </a:xfrm>
          <a:prstGeom prst="rect">
            <a:avLst/>
          </a:prstGeom>
        </p:spPr>
      </p:pic>
      <p:pic>
        <p:nvPicPr>
          <p:cNvPr id="10" name="Google Shape;56;p3">
            <a:extLst>
              <a:ext uri="{FF2B5EF4-FFF2-40B4-BE49-F238E27FC236}">
                <a16:creationId xmlns:a16="http://schemas.microsoft.com/office/drawing/2014/main" id="{F3806DE3-A349-B6FD-9E29-B82D13B84ADC}"/>
              </a:ext>
            </a:extLst>
          </p:cNvPr>
          <p:cNvPicPr preferRelativeResize="0"/>
          <p:nvPr/>
        </p:nvPicPr>
        <p:blipFill>
          <a:blip r:embed="rId7"/>
          <a:srcRect/>
          <a:stretch/>
        </p:blipFill>
        <p:spPr>
          <a:xfrm>
            <a:off x="10574143" y="6369983"/>
            <a:ext cx="1343130" cy="31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88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8F68839B-DD06-8629-D2AC-BD27C0D03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56924617-6425-AC80-C738-90F763228481}"/>
              </a:ext>
            </a:extLst>
          </p:cNvPr>
          <p:cNvSpPr/>
          <p:nvPr/>
        </p:nvSpPr>
        <p:spPr>
          <a:xfrm>
            <a:off x="7074044" y="1381454"/>
            <a:ext cx="2363869" cy="501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59823A7-AA24-9414-D4CB-3D77B327F0B7}"/>
              </a:ext>
            </a:extLst>
          </p:cNvPr>
          <p:cNvSpPr/>
          <p:nvPr/>
        </p:nvSpPr>
        <p:spPr>
          <a:xfrm>
            <a:off x="2225802" y="586458"/>
            <a:ext cx="2102339" cy="5843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C8746118-B293-DF6A-F79B-1267CA7A3E1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4B470F-690B-2505-BC3D-A5A8E258F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Google Shape;564;p45">
            <a:extLst>
              <a:ext uri="{FF2B5EF4-FFF2-40B4-BE49-F238E27FC236}">
                <a16:creationId xmlns:a16="http://schemas.microsoft.com/office/drawing/2014/main" id="{A5193462-B2BA-4819-C909-1E86FE9FDA71}"/>
              </a:ext>
            </a:extLst>
          </p:cNvPr>
          <p:cNvSpPr txBox="1"/>
          <p:nvPr/>
        </p:nvSpPr>
        <p:spPr>
          <a:xfrm>
            <a:off x="218875" y="-52685"/>
            <a:ext cx="10445622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pt-BR" sz="2400" b="1" dirty="0">
                <a:solidFill>
                  <a:srgbClr val="960000"/>
                </a:solidFill>
                <a:latin typeface="AMX" pitchFamily="2" charset="0"/>
                <a:ea typeface="Arial"/>
                <a:cs typeface="Arial"/>
                <a:sym typeface="Arial"/>
              </a:rPr>
              <a:t>PLANO DE LANÇAMENTO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35EB3A1-CAA3-C787-1316-AEEBF82D84B4}"/>
              </a:ext>
            </a:extLst>
          </p:cNvPr>
          <p:cNvCxnSpPr>
            <a:cxnSpLocks/>
          </p:cNvCxnSpPr>
          <p:nvPr/>
        </p:nvCxnSpPr>
        <p:spPr>
          <a:xfrm>
            <a:off x="218874" y="510144"/>
            <a:ext cx="117542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E25B597-6611-A7D8-8A65-FDFAC28B695E}"/>
              </a:ext>
            </a:extLst>
          </p:cNvPr>
          <p:cNvSpPr/>
          <p:nvPr/>
        </p:nvSpPr>
        <p:spPr>
          <a:xfrm>
            <a:off x="218874" y="751114"/>
            <a:ext cx="1794983" cy="571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7D8B8B1-9530-2DC1-3246-F22ED0326AFC}"/>
              </a:ext>
            </a:extLst>
          </p:cNvPr>
          <p:cNvSpPr/>
          <p:nvPr/>
        </p:nvSpPr>
        <p:spPr>
          <a:xfrm>
            <a:off x="2231396" y="657604"/>
            <a:ext cx="9251363" cy="3976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AMX" pitchFamily="2" charset="0"/>
              </a:rPr>
              <a:t>2026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B533DCCD-153E-0612-83E9-49973BA08F16}"/>
              </a:ext>
            </a:extLst>
          </p:cNvPr>
          <p:cNvSpPr/>
          <p:nvPr/>
        </p:nvSpPr>
        <p:spPr>
          <a:xfrm>
            <a:off x="294491" y="1984487"/>
            <a:ext cx="1643164" cy="4363369"/>
          </a:xfrm>
          <a:prstGeom prst="roundRect">
            <a:avLst/>
          </a:prstGeom>
          <a:solidFill>
            <a:srgbClr val="96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AMX" pitchFamily="2" charset="0"/>
              </a:rPr>
              <a:t>M2M – Novas Franquias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530E13-21DC-F7C0-8CB5-ADA9A852EAC9}"/>
              </a:ext>
            </a:extLst>
          </p:cNvPr>
          <p:cNvSpPr txBox="1"/>
          <p:nvPr/>
        </p:nvSpPr>
        <p:spPr>
          <a:xfrm>
            <a:off x="2305356" y="1381454"/>
            <a:ext cx="2914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MX" pitchFamily="2" charset="0"/>
              </a:rPr>
              <a:t>28/05</a:t>
            </a:r>
          </a:p>
          <a:p>
            <a:r>
              <a:rPr lang="pt-BR" sz="1200" b="1" dirty="0" err="1">
                <a:latin typeface="AMX" pitchFamily="2" charset="0"/>
              </a:rPr>
              <a:t>Kick</a:t>
            </a:r>
            <a:r>
              <a:rPr lang="pt-BR" sz="1200" b="1" dirty="0">
                <a:latin typeface="AMX" pitchFamily="2" charset="0"/>
              </a:rPr>
              <a:t>-off</a:t>
            </a:r>
            <a:r>
              <a:rPr lang="pt-BR" sz="1200" dirty="0">
                <a:latin typeface="AMX" pitchFamily="2" charset="0"/>
              </a:rPr>
              <a:t> com:</a:t>
            </a:r>
          </a:p>
          <a:p>
            <a:endParaRPr lang="pt-BR" sz="1200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MX" pitchFamily="2" charset="0"/>
              </a:rPr>
              <a:t>Mkt segmentos</a:t>
            </a:r>
          </a:p>
          <a:p>
            <a:endParaRPr lang="pt-BR" sz="1200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MX" pitchFamily="2" charset="0"/>
              </a:rPr>
              <a:t>Endomarketing</a:t>
            </a:r>
          </a:p>
          <a:p>
            <a:endParaRPr lang="pt-BR" sz="1200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MX" pitchFamily="2" charset="0"/>
              </a:rPr>
              <a:t>Comunicação/Trade</a:t>
            </a:r>
          </a:p>
          <a:p>
            <a:endParaRPr lang="pt-BR" sz="1200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MX" pitchFamily="2" charset="0"/>
              </a:rPr>
              <a:t>Treinamento</a:t>
            </a:r>
          </a:p>
          <a:p>
            <a:endParaRPr lang="pt-BR" sz="1200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MX" pitchFamily="2" charset="0"/>
              </a:rPr>
              <a:t>CX</a:t>
            </a:r>
          </a:p>
          <a:p>
            <a:endParaRPr lang="pt-BR" sz="1200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MX" pitchFamily="2" charset="0"/>
              </a:rPr>
              <a:t> Processos</a:t>
            </a:r>
          </a:p>
          <a:p>
            <a:endParaRPr lang="pt-BR" sz="1200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MX" pitchFamily="2" charset="0"/>
              </a:rPr>
              <a:t>Atendimento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latin typeface="AMX" pitchFamily="2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93850EB-FFF0-7EAF-0D63-6B35434DB657}"/>
              </a:ext>
            </a:extLst>
          </p:cNvPr>
          <p:cNvSpPr/>
          <p:nvPr/>
        </p:nvSpPr>
        <p:spPr>
          <a:xfrm>
            <a:off x="4452257" y="1092134"/>
            <a:ext cx="7030502" cy="2365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err="1">
                <a:latin typeface="AMX" pitchFamily="2" charset="0"/>
              </a:rPr>
              <a:t>Jun</a:t>
            </a:r>
            <a:endParaRPr lang="pt-BR" sz="1200" b="1" dirty="0">
              <a:latin typeface="AMX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A6DC5D-CF6E-5257-1171-4A7AC9043D36}"/>
              </a:ext>
            </a:extLst>
          </p:cNvPr>
          <p:cNvSpPr txBox="1"/>
          <p:nvPr/>
        </p:nvSpPr>
        <p:spPr>
          <a:xfrm>
            <a:off x="8387794" y="3360052"/>
            <a:ext cx="2637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MX" pitchFamily="2" charset="0"/>
              </a:rPr>
              <a:t>17/06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1" dirty="0">
                <a:latin typeface="AMX" pitchFamily="2" charset="0"/>
              </a:rPr>
              <a:t>Entrada sistêmica </a:t>
            </a:r>
            <a:r>
              <a:rPr lang="pt-BR" sz="1200" dirty="0">
                <a:latin typeface="AMX" pitchFamily="2" charset="0"/>
              </a:rPr>
              <a:t>da alteração das mensalidades do M2M</a:t>
            </a:r>
          </a:p>
          <a:p>
            <a:endParaRPr lang="pt-BR" sz="1200" dirty="0">
              <a:highlight>
                <a:srgbClr val="FFFF00"/>
              </a:highlight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1" dirty="0">
                <a:highlight>
                  <a:srgbClr val="FFFF00"/>
                </a:highlight>
                <a:latin typeface="AMX" pitchFamily="2" charset="0"/>
              </a:rPr>
              <a:t>Decola</a:t>
            </a:r>
            <a:r>
              <a:rPr lang="pt-BR" sz="1200" dirty="0">
                <a:highlight>
                  <a:srgbClr val="FFFF00"/>
                </a:highlight>
                <a:latin typeface="AMX" pitchFamily="2" charset="0"/>
              </a:rPr>
              <a:t> de lançamento</a:t>
            </a:r>
          </a:p>
          <a:p>
            <a:endParaRPr lang="pt-BR" sz="1200" dirty="0">
              <a:highlight>
                <a:srgbClr val="FFFF00"/>
              </a:highlight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highlight>
                  <a:srgbClr val="FFFF00"/>
                </a:highlight>
                <a:latin typeface="AMX" pitchFamily="2" charset="0"/>
              </a:rPr>
              <a:t>Book </a:t>
            </a:r>
            <a:r>
              <a:rPr lang="pt-BR" sz="1200" b="1" dirty="0">
                <a:highlight>
                  <a:srgbClr val="FFFF00"/>
                </a:highlight>
                <a:latin typeface="AMX" pitchFamily="2" charset="0"/>
              </a:rPr>
              <a:t>Clareando</a:t>
            </a:r>
          </a:p>
          <a:p>
            <a:endParaRPr lang="pt-BR" sz="1200" b="1" dirty="0">
              <a:highlight>
                <a:srgbClr val="FFFF00"/>
              </a:highlight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highlight>
                  <a:srgbClr val="FFFF00"/>
                </a:highlight>
                <a:latin typeface="AMX" pitchFamily="2" charset="0"/>
              </a:rPr>
              <a:t>Atualização</a:t>
            </a:r>
            <a:r>
              <a:rPr lang="pt-BR" sz="1200" b="1" dirty="0">
                <a:highlight>
                  <a:srgbClr val="FFFF00"/>
                </a:highlight>
                <a:latin typeface="AMX" pitchFamily="2" charset="0"/>
              </a:rPr>
              <a:t> site</a:t>
            </a:r>
          </a:p>
          <a:p>
            <a:endParaRPr lang="pt-BR" sz="1200" b="1" dirty="0">
              <a:highlight>
                <a:srgbClr val="FFFF00"/>
              </a:highlight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highlight>
                  <a:srgbClr val="FFFF00"/>
                </a:highlight>
                <a:latin typeface="AMX" pitchFamily="2" charset="0"/>
              </a:rPr>
              <a:t>Plano de voo </a:t>
            </a:r>
            <a:r>
              <a:rPr lang="pt-BR" sz="1200" b="1" dirty="0">
                <a:highlight>
                  <a:srgbClr val="FFFF00"/>
                </a:highlight>
                <a:latin typeface="AMX" pitchFamily="2" charset="0"/>
              </a:rPr>
              <a:t>Combate à concorrência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49DF232-D882-C3B6-05AA-918E6B9BF53A}"/>
              </a:ext>
            </a:extLst>
          </p:cNvPr>
          <p:cNvSpPr txBox="1"/>
          <p:nvPr/>
        </p:nvSpPr>
        <p:spPr>
          <a:xfrm>
            <a:off x="7571802" y="1657964"/>
            <a:ext cx="1713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MX" pitchFamily="2" charset="0"/>
              </a:rPr>
              <a:t>17/06</a:t>
            </a:r>
          </a:p>
          <a:p>
            <a:r>
              <a:rPr lang="pt-BR" sz="1200" dirty="0">
                <a:latin typeface="AMX" pitchFamily="2" charset="0"/>
              </a:rPr>
              <a:t>Habilitação dos novas franquias e novas ofertas para franquias existentes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FCDF5F4-57C4-520A-D80C-9B7B3515C730}"/>
              </a:ext>
            </a:extLst>
          </p:cNvPr>
          <p:cNvSpPr txBox="1"/>
          <p:nvPr/>
        </p:nvSpPr>
        <p:spPr>
          <a:xfrm>
            <a:off x="4880033" y="1440854"/>
            <a:ext cx="136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MX" pitchFamily="2" charset="0"/>
              </a:rPr>
              <a:t>Previsão: 08/06</a:t>
            </a:r>
          </a:p>
          <a:p>
            <a:r>
              <a:rPr lang="pt-BR" sz="1200" b="1" dirty="0" err="1">
                <a:latin typeface="AMX" pitchFamily="2" charset="0"/>
              </a:rPr>
              <a:t>Kick</a:t>
            </a:r>
            <a:r>
              <a:rPr lang="pt-BR" sz="1200" b="1" dirty="0">
                <a:latin typeface="AMX" pitchFamily="2" charset="0"/>
              </a:rPr>
              <a:t>-off</a:t>
            </a:r>
            <a:r>
              <a:rPr lang="pt-BR" sz="1200" dirty="0">
                <a:latin typeface="AMX" pitchFamily="2" charset="0"/>
              </a:rPr>
              <a:t> </a:t>
            </a:r>
          </a:p>
          <a:p>
            <a:r>
              <a:rPr lang="pt-BR" sz="1200" dirty="0">
                <a:latin typeface="AMX" pitchFamily="2" charset="0"/>
              </a:rPr>
              <a:t>Mkt regionais, Consultores de soluções e Canais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C87710B-89F8-9627-D547-ECB0FD25DE92}"/>
              </a:ext>
            </a:extLst>
          </p:cNvPr>
          <p:cNvSpPr txBox="1"/>
          <p:nvPr/>
        </p:nvSpPr>
        <p:spPr>
          <a:xfrm>
            <a:off x="10030890" y="5732303"/>
            <a:ext cx="1185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highlight>
                  <a:srgbClr val="FAFAFA"/>
                </a:highlight>
                <a:latin typeface="AMX" pitchFamily="2" charset="0"/>
              </a:rPr>
              <a:t>26/06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1" dirty="0" err="1">
                <a:latin typeface="AMX" pitchFamily="2" charset="0"/>
              </a:rPr>
              <a:t>Argumentaí</a:t>
            </a:r>
            <a:endParaRPr lang="pt-BR" sz="1200" b="1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000" dirty="0">
              <a:latin typeface="AMX" pitchFamily="2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84A0157-ACE0-B4CC-4567-EC63F3533942}"/>
              </a:ext>
            </a:extLst>
          </p:cNvPr>
          <p:cNvSpPr/>
          <p:nvPr/>
        </p:nvSpPr>
        <p:spPr>
          <a:xfrm>
            <a:off x="2231396" y="1087256"/>
            <a:ext cx="2096745" cy="2434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AMX" pitchFamily="2" charset="0"/>
              </a:rPr>
              <a:t>Mai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FF5973D-188A-B01A-B5E0-6B2C68B9AAF3}"/>
              </a:ext>
            </a:extLst>
          </p:cNvPr>
          <p:cNvSpPr txBox="1"/>
          <p:nvPr/>
        </p:nvSpPr>
        <p:spPr>
          <a:xfrm>
            <a:off x="4880033" y="2641183"/>
            <a:ext cx="136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MX" pitchFamily="2" charset="0"/>
              </a:rPr>
              <a:t>Previsão: 10/06</a:t>
            </a:r>
          </a:p>
          <a:p>
            <a:r>
              <a:rPr lang="pt-BR" sz="1200" dirty="0">
                <a:latin typeface="AMX" pitchFamily="2" charset="0"/>
              </a:rPr>
              <a:t>Comitê executivo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482259-4E03-8CA3-FF9F-30C294FD5899}"/>
              </a:ext>
            </a:extLst>
          </p:cNvPr>
          <p:cNvSpPr txBox="1"/>
          <p:nvPr/>
        </p:nvSpPr>
        <p:spPr>
          <a:xfrm>
            <a:off x="4759760" y="3429000"/>
            <a:ext cx="2204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highlight>
                  <a:srgbClr val="FFFF00"/>
                </a:highlight>
                <a:latin typeface="AMX" pitchFamily="2" charset="0"/>
              </a:rPr>
              <a:t>TBD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MX" pitchFamily="2" charset="0"/>
              </a:rPr>
              <a:t>Disparo da </a:t>
            </a:r>
            <a:r>
              <a:rPr lang="pt-BR" sz="1200" b="1" dirty="0">
                <a:latin typeface="AMX" pitchFamily="2" charset="0"/>
              </a:rPr>
              <a:t>tabela de preços </a:t>
            </a:r>
            <a:r>
              <a:rPr lang="pt-BR" sz="1200" dirty="0">
                <a:latin typeface="AMX" pitchFamily="2" charset="0"/>
              </a:rPr>
              <a:t>com atualização</a:t>
            </a:r>
          </a:p>
          <a:p>
            <a:endParaRPr lang="pt-BR" sz="1200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1" dirty="0">
                <a:latin typeface="AMX" pitchFamily="2" charset="0"/>
              </a:rPr>
              <a:t>Book</a:t>
            </a:r>
            <a:r>
              <a:rPr lang="pt-BR" sz="1200" dirty="0">
                <a:latin typeface="AMX" pitchFamily="2" charset="0"/>
              </a:rPr>
              <a:t> do produto</a:t>
            </a:r>
          </a:p>
          <a:p>
            <a:endParaRPr lang="pt-BR" sz="1200" dirty="0">
              <a:latin typeface="AMX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MX" pitchFamily="2" charset="0"/>
              </a:rPr>
              <a:t>Treinamento comercial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3859FC2-457A-7614-AA99-8CCB3E4EFA07}"/>
              </a:ext>
            </a:extLst>
          </p:cNvPr>
          <p:cNvSpPr/>
          <p:nvPr/>
        </p:nvSpPr>
        <p:spPr>
          <a:xfrm>
            <a:off x="8409382" y="3002953"/>
            <a:ext cx="2490995" cy="378986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AMX" pitchFamily="2" charset="0"/>
              </a:rPr>
              <a:t>LANÇAMENTO DIA 17/06</a:t>
            </a:r>
          </a:p>
        </p:txBody>
      </p:sp>
      <p:pic>
        <p:nvPicPr>
          <p:cNvPr id="9" name="Google Shape;56;p3">
            <a:extLst>
              <a:ext uri="{FF2B5EF4-FFF2-40B4-BE49-F238E27FC236}">
                <a16:creationId xmlns:a16="http://schemas.microsoft.com/office/drawing/2014/main" id="{49160296-DC1D-9EB2-7278-25777A5ACD35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10574143" y="6369983"/>
            <a:ext cx="1343130" cy="31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43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51E11EC0-7A5B-3AA6-D1F5-FAEAC52B4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>
            <a:extLst>
              <a:ext uri="{FF2B5EF4-FFF2-40B4-BE49-F238E27FC236}">
                <a16:creationId xmlns:a16="http://schemas.microsoft.com/office/drawing/2014/main" id="{CCE50F59-94C4-0261-3A6E-7EC3DD06B6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0B0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6;p3">
            <a:extLst>
              <a:ext uri="{FF2B5EF4-FFF2-40B4-BE49-F238E27FC236}">
                <a16:creationId xmlns:a16="http://schemas.microsoft.com/office/drawing/2014/main" id="{F114A40A-70CA-FB30-9C6A-4E9E3EFB73D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9707642" y="6132857"/>
            <a:ext cx="2185145" cy="510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7;g34174fc317e_0_0">
            <a:extLst>
              <a:ext uri="{FF2B5EF4-FFF2-40B4-BE49-F238E27FC236}">
                <a16:creationId xmlns:a16="http://schemas.microsoft.com/office/drawing/2014/main" id="{AE5DB6CF-A301-E767-C335-81614802D634}"/>
              </a:ext>
            </a:extLst>
          </p:cNvPr>
          <p:cNvSpPr txBox="1"/>
          <p:nvPr/>
        </p:nvSpPr>
        <p:spPr>
          <a:xfrm>
            <a:off x="2838699" y="3090473"/>
            <a:ext cx="6514602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4400"/>
            </a:pPr>
            <a:r>
              <a:rPr lang="pt-BR" sz="3600" b="1" dirty="0">
                <a:solidFill>
                  <a:schemeClr val="lt1"/>
                </a:solidFill>
                <a:latin typeface="AMX"/>
                <a:ea typeface="Arial"/>
                <a:cs typeface="Arial"/>
                <a:sym typeface="Arial"/>
              </a:rPr>
              <a:t>OBRIGADA</a:t>
            </a:r>
            <a:endParaRPr sz="4800" dirty="0">
              <a:solidFill>
                <a:schemeClr val="lt1"/>
              </a:solidFill>
              <a:latin typeface="AMX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10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0B0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6;p3">
            <a:extLst>
              <a:ext uri="{FF2B5EF4-FFF2-40B4-BE49-F238E27FC236}">
                <a16:creationId xmlns:a16="http://schemas.microsoft.com/office/drawing/2014/main" id="{557FCBDB-B03D-853F-7176-A0117BAFABE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9707642" y="6132857"/>
            <a:ext cx="2185145" cy="510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7;g34174fc317e_0_0">
            <a:extLst>
              <a:ext uri="{FF2B5EF4-FFF2-40B4-BE49-F238E27FC236}">
                <a16:creationId xmlns:a16="http://schemas.microsoft.com/office/drawing/2014/main" id="{361C7F79-D43F-F043-BD8A-C5B81738396C}"/>
              </a:ext>
            </a:extLst>
          </p:cNvPr>
          <p:cNvSpPr txBox="1"/>
          <p:nvPr/>
        </p:nvSpPr>
        <p:spPr>
          <a:xfrm>
            <a:off x="932800" y="3152028"/>
            <a:ext cx="10326400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4400"/>
            </a:pPr>
            <a:r>
              <a:rPr lang="pt-BR" sz="3600" b="1">
                <a:solidFill>
                  <a:schemeClr val="lt1"/>
                </a:solidFill>
                <a:latin typeface="AMX"/>
                <a:ea typeface="Arial"/>
                <a:cs typeface="Arial"/>
                <a:sym typeface="Arial"/>
              </a:rPr>
              <a:t>MERCADO</a:t>
            </a:r>
            <a:endParaRPr sz="4800">
              <a:solidFill>
                <a:schemeClr val="lt1"/>
              </a:solidFill>
              <a:latin typeface="AMX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55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6;p3">
            <a:extLst>
              <a:ext uri="{FF2B5EF4-FFF2-40B4-BE49-F238E27FC236}">
                <a16:creationId xmlns:a16="http://schemas.microsoft.com/office/drawing/2014/main" id="{AD328C15-FD41-29C9-C34B-DCD3F891AC2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530799" y="421009"/>
            <a:ext cx="2185139" cy="51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8;p28" descr="A person holding a tablet&#10;&#10;AI-generated content may be incorrect.">
            <a:extLst>
              <a:ext uri="{FF2B5EF4-FFF2-40B4-BE49-F238E27FC236}">
                <a16:creationId xmlns:a16="http://schemas.microsoft.com/office/drawing/2014/main" id="{A79D9594-881E-38DB-5008-0A074D6587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1905" r="30222"/>
          <a:stretch>
            <a:fillRect/>
          </a:stretch>
        </p:blipFill>
        <p:spPr>
          <a:xfrm>
            <a:off x="7260771" y="0"/>
            <a:ext cx="49312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A51B87B-CAA2-DA13-1A99-B136E5AA79FC}"/>
              </a:ext>
            </a:extLst>
          </p:cNvPr>
          <p:cNvSpPr txBox="1"/>
          <p:nvPr/>
        </p:nvSpPr>
        <p:spPr>
          <a:xfrm>
            <a:off x="236491" y="1111349"/>
            <a:ext cx="6675938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" marR="2540">
              <a:lnSpc>
                <a:spcPts val="3002"/>
              </a:lnSpc>
              <a:spcBef>
                <a:spcPts val="409"/>
              </a:spcBef>
              <a:buClr>
                <a:srgbClr val="000000"/>
              </a:buClr>
              <a:buFont typeface="Arial"/>
              <a:defRPr/>
            </a:pPr>
            <a:r>
              <a:rPr lang="pt-BR" sz="2400" b="1" dirty="0">
                <a:solidFill>
                  <a:srgbClr val="960000"/>
                </a:solidFill>
                <a:latin typeface="AMX" pitchFamily="2" charset="0"/>
              </a:rPr>
              <a:t>M2M/ IoT</a:t>
            </a:r>
          </a:p>
          <a:p>
            <a:pPr fontAlgn="t"/>
            <a:endParaRPr lang="pt-BR" dirty="0">
              <a:latin typeface="AMX" panose="020B0604020202020204" charset="0"/>
            </a:endParaRPr>
          </a:p>
          <a:p>
            <a:pPr fontAlgn="t"/>
            <a:r>
              <a:rPr lang="pt-BR" dirty="0">
                <a:latin typeface="AMX" panose="020B0604020202020204" charset="0"/>
              </a:rPr>
              <a:t>A solução </a:t>
            </a:r>
            <a:r>
              <a:rPr lang="pt-BR" b="1" dirty="0">
                <a:latin typeface="AMX" panose="020B0604020202020204" charset="0"/>
              </a:rPr>
              <a:t>M2M</a:t>
            </a:r>
            <a:r>
              <a:rPr lang="pt-BR" dirty="0">
                <a:latin typeface="AMX" panose="020B0604020202020204" charset="0"/>
              </a:rPr>
              <a:t> (Machine‑</a:t>
            </a:r>
            <a:r>
              <a:rPr lang="pt-BR" dirty="0" err="1">
                <a:latin typeface="AMX" panose="020B0604020202020204" charset="0"/>
              </a:rPr>
              <a:t>to</a:t>
            </a:r>
            <a:r>
              <a:rPr lang="pt-BR" dirty="0">
                <a:latin typeface="AMX" panose="020B0604020202020204" charset="0"/>
              </a:rPr>
              <a:t>‑Machine) permite a conectividade automática entre máquinas, dispositivos e sistemas, sem necessidade de intervenção humana constante. </a:t>
            </a:r>
          </a:p>
          <a:p>
            <a:pPr fontAlgn="t"/>
            <a:endParaRPr lang="pt-BR" dirty="0">
              <a:latin typeface="AMX" panose="020B0604020202020204" charset="0"/>
            </a:endParaRPr>
          </a:p>
          <a:p>
            <a:pPr fontAlgn="t"/>
            <a:r>
              <a:rPr lang="pt-BR" b="1" dirty="0">
                <a:latin typeface="AMX" panose="020B0604020202020204" charset="0"/>
              </a:rPr>
              <a:t>Por meio de chips IoT/M2M</a:t>
            </a:r>
            <a:r>
              <a:rPr lang="pt-BR" dirty="0">
                <a:latin typeface="AMX" panose="020B0604020202020204" charset="0"/>
              </a:rPr>
              <a:t>, sensores e plataformas de gestão, os equipamentos passam a </a:t>
            </a:r>
            <a:r>
              <a:rPr lang="pt-BR" b="1" dirty="0">
                <a:latin typeface="AMX" panose="020B0604020202020204" charset="0"/>
              </a:rPr>
              <a:t>coletar, transmitir e analisar dados em tempo real, viabilizando automação, controle remoto e inteligência operacional.</a:t>
            </a:r>
          </a:p>
          <a:p>
            <a:pPr fontAlgn="t"/>
            <a:endParaRPr lang="pt-BR" dirty="0">
              <a:latin typeface="AMX" panose="020B0604020202020204" charset="0"/>
            </a:endParaRPr>
          </a:p>
          <a:p>
            <a:pPr fontAlgn="t"/>
            <a:r>
              <a:rPr lang="pt-BR" dirty="0">
                <a:latin typeface="AMX" panose="020B0604020202020204" charset="0"/>
              </a:rPr>
              <a:t>Para as </a:t>
            </a:r>
            <a:r>
              <a:rPr lang="pt-BR" b="1" dirty="0" err="1">
                <a:latin typeface="AMX" panose="020B0604020202020204" charset="0"/>
              </a:rPr>
              <a:t>PMEs</a:t>
            </a:r>
            <a:r>
              <a:rPr lang="pt-BR" dirty="0">
                <a:latin typeface="AMX" panose="020B0604020202020204" charset="0"/>
              </a:rPr>
              <a:t>, o </a:t>
            </a:r>
            <a:r>
              <a:rPr lang="pt-BR" b="1" dirty="0">
                <a:latin typeface="AMX" panose="020B0604020202020204" charset="0"/>
              </a:rPr>
              <a:t>M2M</a:t>
            </a:r>
            <a:r>
              <a:rPr lang="pt-BR" dirty="0">
                <a:latin typeface="AMX" panose="020B0604020202020204" charset="0"/>
              </a:rPr>
              <a:t> viabiliza </a:t>
            </a:r>
            <a:r>
              <a:rPr lang="pt-BR" b="1" dirty="0">
                <a:latin typeface="AMX" panose="020B0604020202020204" charset="0"/>
              </a:rPr>
              <a:t>monitoramento, automação e gestão eficiente de ativos e recursos</a:t>
            </a:r>
            <a:r>
              <a:rPr lang="pt-BR" dirty="0">
                <a:latin typeface="AMX" panose="020B0604020202020204" charset="0"/>
              </a:rPr>
              <a:t>, com fácil integração a sistemas de gestão. A simplicidade de implementação, </a:t>
            </a:r>
            <a:r>
              <a:rPr lang="pt-BR" b="1" dirty="0">
                <a:latin typeface="AMX" panose="020B0604020202020204" charset="0"/>
              </a:rPr>
              <a:t>escalabilidade e custo acessível </a:t>
            </a:r>
            <a:r>
              <a:rPr lang="pt-BR" dirty="0">
                <a:latin typeface="AMX" panose="020B0604020202020204" charset="0"/>
              </a:rPr>
              <a:t>permitem que pequenas e médias empresas adotem tecnologias antes restritas a grandes corporações.</a:t>
            </a:r>
          </a:p>
          <a:p>
            <a:endParaRPr lang="pt-BR" sz="1500" dirty="0">
              <a:latin typeface="AMX" panose="020B0604020202020204" charset="0"/>
            </a:endParaRPr>
          </a:p>
          <a:p>
            <a:endParaRPr lang="pt-BR" sz="1500" dirty="0">
              <a:latin typeface="AMX" panose="020B0604020202020204" charset="0"/>
            </a:endParaRPr>
          </a:p>
          <a:p>
            <a:endParaRPr lang="pt-BR" sz="1600" dirty="0">
              <a:latin typeface="AMX" panose="020B0604020202020204" charset="0"/>
            </a:endParaRPr>
          </a:p>
          <a:p>
            <a:endParaRPr lang="pt-BR" sz="2000" dirty="0">
              <a:latin typeface="AMX" pitchFamily="2" charset="0"/>
              <a:ea typeface="MS Mincho" panose="02020609040205080304" pitchFamily="49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B4CF346-A45D-DAB0-B266-3717BC9C2595}"/>
              </a:ext>
            </a:extLst>
          </p:cNvPr>
          <p:cNvSpPr/>
          <p:nvPr/>
        </p:nvSpPr>
        <p:spPr>
          <a:xfrm>
            <a:off x="-1" y="0"/>
            <a:ext cx="5146253" cy="6858000"/>
          </a:xfrm>
          <a:prstGeom prst="rect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MX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F4B359-6167-613F-A740-15BA10C65373}"/>
              </a:ext>
            </a:extLst>
          </p:cNvPr>
          <p:cNvSpPr txBox="1"/>
          <p:nvPr/>
        </p:nvSpPr>
        <p:spPr>
          <a:xfrm>
            <a:off x="351849" y="2621882"/>
            <a:ext cx="4442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MX" panose="020B0604020202020204"/>
              </a:rPr>
              <a:t>Crescimento acelerado de conexões M2M/IoT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489900-C2D7-870C-8A4E-BAACF4E62823}"/>
              </a:ext>
            </a:extLst>
          </p:cNvPr>
          <p:cNvSpPr txBox="1"/>
          <p:nvPr/>
        </p:nvSpPr>
        <p:spPr>
          <a:xfrm>
            <a:off x="5355771" y="94709"/>
            <a:ext cx="6561502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500" b="1" dirty="0">
              <a:latin typeface="AMX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500" dirty="0">
                <a:latin typeface="AMX" panose="020B0604020202020204" charset="0"/>
              </a:rPr>
              <a:t>O Brasil fechou 2025 com </a:t>
            </a:r>
            <a:r>
              <a:rPr lang="pt-BR" sz="1500" b="1" dirty="0">
                <a:latin typeface="AMX" panose="020B0604020202020204" charset="0"/>
              </a:rPr>
              <a:t>aproximadamente 53,7 milhões de chips IoT ativos</a:t>
            </a:r>
            <a:r>
              <a:rPr lang="pt-BR" sz="1500" dirty="0">
                <a:latin typeface="AMX" panose="020B0604020202020204" charset="0"/>
              </a:rPr>
              <a:t>, com crescimento de cerca de 13,6% em relação ao ano anterior — e grande parte desse volume constitui conexões M2M (30 milhões).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500" b="1" dirty="0">
              <a:latin typeface="AMX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500" dirty="0">
                <a:latin typeface="AMX" panose="020B0604020202020204" charset="0"/>
              </a:rPr>
              <a:t>Projeções de mercado indicam que o mercado global M2M/IoT continuará crescendo fortemente, com bilhões de conexões previstas e forte expansão do segmento celular.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500" dirty="0">
              <a:latin typeface="AMX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500" dirty="0">
                <a:latin typeface="AMX" panose="020B0604020202020204" charset="0"/>
              </a:rPr>
              <a:t>O volume global de conexões M2M tende a seguir em alta com adoção de soluções em diversas indústrias.</a:t>
            </a:r>
          </a:p>
          <a:p>
            <a:endParaRPr lang="pt-BR" sz="1500" dirty="0">
              <a:latin typeface="AMX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MX" panose="020B0604020202020204" charset="0"/>
              </a:rPr>
              <a:t>Oportunidade de monetizar conectividade e serviços gerenciados além da voz/dados tradicionais.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500" b="1" dirty="0">
              <a:latin typeface="AMX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500" b="1" dirty="0">
                <a:latin typeface="AMX" panose="020B0604020202020204" charset="0"/>
              </a:rPr>
              <a:t>Tendências do setor: </a:t>
            </a:r>
            <a:r>
              <a:rPr lang="pt-BR" sz="1500" dirty="0" err="1">
                <a:latin typeface="AMX" panose="020B0604020202020204" charset="0"/>
              </a:rPr>
              <a:t>eSIM</a:t>
            </a:r>
            <a:r>
              <a:rPr lang="pt-BR" sz="1500" dirty="0">
                <a:latin typeface="AMX" panose="020B0604020202020204" charset="0"/>
              </a:rPr>
              <a:t>/</a:t>
            </a:r>
            <a:r>
              <a:rPr lang="pt-BR" sz="1500" dirty="0" err="1">
                <a:latin typeface="AMX" panose="020B0604020202020204" charset="0"/>
              </a:rPr>
              <a:t>iSIM</a:t>
            </a:r>
            <a:r>
              <a:rPr lang="pt-BR" sz="1500" dirty="0">
                <a:latin typeface="AMX" panose="020B0604020202020204" charset="0"/>
              </a:rPr>
              <a:t>; Integração com Inteligência Artificial (IA); Verticalização e serviços de valor agregado; Serviços verticalizados (Novos modelos de negócios</a:t>
            </a:r>
            <a:r>
              <a:rPr lang="pt-BR" sz="1500" b="1" dirty="0">
                <a:latin typeface="AMX" panose="020B0604020202020204" charset="0"/>
              </a:rPr>
              <a:t>); Soluções completas (hardware + conectividade +plataforma);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600" b="1" dirty="0">
              <a:latin typeface="AMX" panose="020B0604020202020204" charset="0"/>
            </a:endParaRPr>
          </a:p>
          <a:p>
            <a:endParaRPr lang="pt-BR" sz="1600" dirty="0">
              <a:latin typeface="AMX" panose="020B0604020202020204" charset="0"/>
            </a:endParaRPr>
          </a:p>
          <a:p>
            <a:r>
              <a:rPr lang="pt-BR" sz="1700" dirty="0">
                <a:latin typeface="AMX" panose="020B0604020202020204" charset="0"/>
              </a:rPr>
              <a:t>Diante desse cenário, vimos a necessidade de uma </a:t>
            </a:r>
            <a:r>
              <a:rPr lang="pt-BR" sz="1700" b="1" dirty="0">
                <a:latin typeface="AMX" panose="020B0604020202020204" charset="0"/>
              </a:rPr>
              <a:t>atualização estratégica do portfólio M2M</a:t>
            </a:r>
            <a:r>
              <a:rPr lang="pt-BR" sz="1700" dirty="0">
                <a:latin typeface="AMX" panose="020B0604020202020204" charset="0"/>
              </a:rPr>
              <a:t>, essa atualização contempla </a:t>
            </a:r>
            <a:r>
              <a:rPr lang="pt-BR" sz="1700" b="1" dirty="0">
                <a:latin typeface="AMX" panose="020B0604020202020204" charset="0"/>
              </a:rPr>
              <a:t>novas franquias de dados, estrutura de preços mais atrativa</a:t>
            </a:r>
            <a:r>
              <a:rPr lang="pt-BR" sz="1700" dirty="0">
                <a:latin typeface="AMX" panose="020B0604020202020204" charset="0"/>
              </a:rPr>
              <a:t> e </a:t>
            </a:r>
            <a:r>
              <a:rPr lang="pt-BR" sz="1700" b="1" dirty="0">
                <a:latin typeface="AMX" panose="020B0604020202020204" charset="0"/>
              </a:rPr>
              <a:t>um posicionamento claro </a:t>
            </a:r>
            <a:r>
              <a:rPr lang="pt-BR" sz="1700" dirty="0">
                <a:latin typeface="AMX" panose="020B0604020202020204" charset="0"/>
              </a:rPr>
              <a:t>como solução essencial para negócios que dependem de conectividade contínua, segura e de alta disponibilidade.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700" b="1" dirty="0">
              <a:latin typeface="AMX" panose="020B0604020202020204" charset="0"/>
            </a:endParaRPr>
          </a:p>
        </p:txBody>
      </p:sp>
      <p:pic>
        <p:nvPicPr>
          <p:cNvPr id="9" name="Google Shape;56;p3">
            <a:extLst>
              <a:ext uri="{FF2B5EF4-FFF2-40B4-BE49-F238E27FC236}">
                <a16:creationId xmlns:a16="http://schemas.microsoft.com/office/drawing/2014/main" id="{5024DFCE-090C-04D0-65ED-558A3DC462DD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10574143" y="6369983"/>
            <a:ext cx="1343130" cy="31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63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31486-A342-4FEA-F46E-7254D3F43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6;p3">
            <a:extLst>
              <a:ext uri="{FF2B5EF4-FFF2-40B4-BE49-F238E27FC236}">
                <a16:creationId xmlns:a16="http://schemas.microsoft.com/office/drawing/2014/main" id="{85CC418E-73E1-936F-1E75-76EA3CEBAF4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574143" y="6369983"/>
            <a:ext cx="1343130" cy="31356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401CEAB2-B575-2014-3DEE-25D7C907BFBB}"/>
              </a:ext>
            </a:extLst>
          </p:cNvPr>
          <p:cNvSpPr txBox="1"/>
          <p:nvPr/>
        </p:nvSpPr>
        <p:spPr>
          <a:xfrm>
            <a:off x="5954723" y="2567225"/>
            <a:ext cx="58501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Nesse contexto, o M2M surge como habilitador de eficiência e competitividade, permitindo: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MX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Redução de perdas e falhas operacionais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Aumento da produtividade com menos recursos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Tomada de decisão baseada em dados em tempo real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Escalabilidade do negócio sem aumento proporcional de custos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B695416-4F23-DABC-7529-BA49449955BA}"/>
              </a:ext>
            </a:extLst>
          </p:cNvPr>
          <p:cNvSpPr txBox="1"/>
          <p:nvPr/>
        </p:nvSpPr>
        <p:spPr>
          <a:xfrm>
            <a:off x="292964" y="2567225"/>
            <a:ext cx="555718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As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PMEs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 brasileiras enfrentam desafios estruturais claros: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MX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Pressão por redução de custos operacionais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Baixa previsibilidade e controle de ativos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Falta de automação e dados confiáveis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Necessidade de competir com empresas mais digitalizadas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921C908-CEC6-06FF-B8E1-C218DE7AAC71}"/>
              </a:ext>
            </a:extLst>
          </p:cNvPr>
          <p:cNvSpPr txBox="1"/>
          <p:nvPr/>
        </p:nvSpPr>
        <p:spPr>
          <a:xfrm>
            <a:off x="292964" y="1018897"/>
            <a:ext cx="11323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Segundo dados da Anatel e do </a:t>
            </a: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TeleTime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/>
                <a:ea typeface="+mn-ea"/>
                <a:cs typeface="+mn-cs"/>
              </a:rPr>
              <a:t>, o crescimento do M2M está diretamente ligado a aplicações corporativas e operacionais, muitas delas lideradas por Pequenas e Médias Empresas.</a:t>
            </a:r>
          </a:p>
        </p:txBody>
      </p:sp>
      <p:sp>
        <p:nvSpPr>
          <p:cNvPr id="2" name="Google Shape;564;p45">
            <a:extLst>
              <a:ext uri="{FF2B5EF4-FFF2-40B4-BE49-F238E27FC236}">
                <a16:creationId xmlns:a16="http://schemas.microsoft.com/office/drawing/2014/main" id="{F0F3693D-861C-E0E3-5CB2-C3DC20E80FF9}"/>
              </a:ext>
            </a:extLst>
          </p:cNvPr>
          <p:cNvSpPr txBox="1"/>
          <p:nvPr/>
        </p:nvSpPr>
        <p:spPr>
          <a:xfrm>
            <a:off x="320792" y="299513"/>
            <a:ext cx="516410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CONTEXTO MERCADOLÓGICO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AMX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519D1B2-CA2D-272A-7598-7EF12182A348}"/>
              </a:ext>
            </a:extLst>
          </p:cNvPr>
          <p:cNvCxnSpPr>
            <a:cxnSpLocks/>
          </p:cNvCxnSpPr>
          <p:nvPr/>
        </p:nvCxnSpPr>
        <p:spPr>
          <a:xfrm>
            <a:off x="292964" y="368420"/>
            <a:ext cx="0" cy="414778"/>
          </a:xfrm>
          <a:prstGeom prst="line">
            <a:avLst/>
          </a:prstGeom>
          <a:ln w="57150">
            <a:solidFill>
              <a:srgbClr val="530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56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31486-A342-4FEA-F46E-7254D3F43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F712A79-DCC0-C64D-53DE-B786CAD73B04}"/>
              </a:ext>
            </a:extLst>
          </p:cNvPr>
          <p:cNvSpPr/>
          <p:nvPr/>
        </p:nvSpPr>
        <p:spPr>
          <a:xfrm>
            <a:off x="0" y="0"/>
            <a:ext cx="12192000" cy="1122114"/>
          </a:xfrm>
          <a:prstGeom prst="rect">
            <a:avLst/>
          </a:prstGeom>
          <a:solidFill>
            <a:srgbClr val="960000"/>
          </a:solidFill>
          <a:ln>
            <a:solidFill>
              <a:srgbClr val="530B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Google Shape;56;p3">
            <a:extLst>
              <a:ext uri="{FF2B5EF4-FFF2-40B4-BE49-F238E27FC236}">
                <a16:creationId xmlns:a16="http://schemas.microsoft.com/office/drawing/2014/main" id="{85CC418E-73E1-936F-1E75-76EA3CEBAF4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574143" y="6369983"/>
            <a:ext cx="1343130" cy="31356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D921C908-CEC6-06FF-B8E1-C218DE7AAC71}"/>
              </a:ext>
            </a:extLst>
          </p:cNvPr>
          <p:cNvSpPr txBox="1"/>
          <p:nvPr/>
        </p:nvSpPr>
        <p:spPr>
          <a:xfrm>
            <a:off x="122446" y="423517"/>
            <a:ext cx="1066453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MX" panose="020B0604020202020204"/>
              </a:rPr>
              <a:t>Setores onde a adoção é mais forte entre </a:t>
            </a:r>
            <a:r>
              <a:rPr lang="pt-BR" sz="2800" b="1" dirty="0" err="1">
                <a:solidFill>
                  <a:schemeClr val="bg1"/>
                </a:solidFill>
                <a:latin typeface="AMX" panose="020B0604020202020204"/>
              </a:rPr>
              <a:t>PMEs</a:t>
            </a:r>
            <a:r>
              <a:rPr lang="pt-BR" sz="2800" b="1" dirty="0">
                <a:solidFill>
                  <a:schemeClr val="bg1"/>
                </a:solidFill>
                <a:latin typeface="AMX" panose="020B0604020202020204"/>
              </a:rPr>
              <a:t> no Brasil</a:t>
            </a:r>
          </a:p>
          <a:p>
            <a:endParaRPr lang="pt-BR" sz="2800" b="1" dirty="0">
              <a:solidFill>
                <a:schemeClr val="bg1"/>
              </a:solidFill>
              <a:latin typeface="AMX" panose="020B0604020202020204"/>
              <a:sym typeface="Arial"/>
            </a:endParaRPr>
          </a:p>
          <a:p>
            <a:endParaRPr lang="pt-BR" sz="2000" dirty="0">
              <a:latin typeface="AMX" panose="020B0604020202020204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486DB0-CAE7-626D-2467-752D15044376}"/>
              </a:ext>
            </a:extLst>
          </p:cNvPr>
          <p:cNvSpPr/>
          <p:nvPr/>
        </p:nvSpPr>
        <p:spPr>
          <a:xfrm>
            <a:off x="304800" y="1350521"/>
            <a:ext cx="3690257" cy="2078479"/>
          </a:xfrm>
          <a:prstGeom prst="rect">
            <a:avLst/>
          </a:prstGeom>
          <a:solidFill>
            <a:srgbClr val="FAFAFA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DD1CE19-B9B1-A507-DF5A-BAB315545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3" y="1512453"/>
            <a:ext cx="772886" cy="66906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A0FAA1F-F518-CE72-7955-B5CABBD02CCB}"/>
              </a:ext>
            </a:extLst>
          </p:cNvPr>
          <p:cNvSpPr txBox="1"/>
          <p:nvPr/>
        </p:nvSpPr>
        <p:spPr>
          <a:xfrm>
            <a:off x="1335477" y="1512453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960000"/>
                </a:solidFill>
                <a:latin typeface="AMX" panose="020B0604020202020204" charset="0"/>
              </a:rPr>
              <a:t>Logística e Transporte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5614C4-42FC-22CE-D828-425E196C06DF}"/>
              </a:ext>
            </a:extLst>
          </p:cNvPr>
          <p:cNvSpPr txBox="1"/>
          <p:nvPr/>
        </p:nvSpPr>
        <p:spPr>
          <a:xfrm>
            <a:off x="1106876" y="1917712"/>
            <a:ext cx="32112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AMX" panose="020B0604020202020204" charset="0"/>
              </a:rPr>
              <a:t>Rastreamento de veículos em tempo real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AMX" panose="020B0604020202020204" charset="0"/>
              </a:rPr>
              <a:t>Monitoramento de carga (temperatura, umidade)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AMX" panose="020B0604020202020204" charset="0"/>
              </a:rPr>
              <a:t>Telemetria (uso do veículo, consumo, rotas)</a:t>
            </a: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AE7C613-66EA-B674-EDC7-4F591B7F0CA1}"/>
              </a:ext>
            </a:extLst>
          </p:cNvPr>
          <p:cNvSpPr/>
          <p:nvPr/>
        </p:nvSpPr>
        <p:spPr>
          <a:xfrm>
            <a:off x="304799" y="3824479"/>
            <a:ext cx="3690257" cy="2078479"/>
          </a:xfrm>
          <a:prstGeom prst="rect">
            <a:avLst/>
          </a:prstGeom>
          <a:solidFill>
            <a:srgbClr val="FAFAFA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16CC0F6-2CE9-53C6-A4B3-71CBF7B34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58" y="3891251"/>
            <a:ext cx="805555" cy="64892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FCE12A-4904-9A72-7EF9-C5BDA8478F91}"/>
              </a:ext>
            </a:extLst>
          </p:cNvPr>
          <p:cNvSpPr txBox="1"/>
          <p:nvPr/>
        </p:nvSpPr>
        <p:spPr>
          <a:xfrm>
            <a:off x="1223153" y="3986411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960000"/>
                </a:solidFill>
                <a:latin typeface="AMX" panose="020B0604020202020204" charset="0"/>
              </a:rPr>
              <a:t>Varejo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D5C32CF-E1F3-8061-2E57-B502FC736363}"/>
              </a:ext>
            </a:extLst>
          </p:cNvPr>
          <p:cNvSpPr txBox="1"/>
          <p:nvPr/>
        </p:nvSpPr>
        <p:spPr>
          <a:xfrm>
            <a:off x="951010" y="4381890"/>
            <a:ext cx="32112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t-BR" sz="1500" dirty="0">
                <a:latin typeface="AMX" panose="020B0604020202020204" charset="0"/>
              </a:rPr>
              <a:t>Máquinas de pagamento (POS) conectadas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t-BR" sz="1500" dirty="0">
                <a:latin typeface="AMX" panose="020B0604020202020204" charset="0"/>
              </a:rPr>
              <a:t>Monitoramento de estoque automático </a:t>
            </a:r>
          </a:p>
          <a:p>
            <a:pPr fontAlgn="t"/>
            <a:endParaRPr lang="pt-BR" dirty="0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CFF34E1-E0D5-5483-5004-4B4C0AE5A8D9}"/>
              </a:ext>
            </a:extLst>
          </p:cNvPr>
          <p:cNvGrpSpPr/>
          <p:nvPr/>
        </p:nvGrpSpPr>
        <p:grpSpPr>
          <a:xfrm>
            <a:off x="4318162" y="1350520"/>
            <a:ext cx="4006431" cy="2078479"/>
            <a:chOff x="4514105" y="1350520"/>
            <a:chExt cx="4006431" cy="207847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66FF537-FC23-EE09-C760-9E93C6588A3A}"/>
                </a:ext>
              </a:extLst>
            </p:cNvPr>
            <p:cNvSpPr/>
            <p:nvPr/>
          </p:nvSpPr>
          <p:spPr>
            <a:xfrm>
              <a:off x="4514105" y="1350520"/>
              <a:ext cx="3690257" cy="2078479"/>
            </a:xfrm>
            <a:prstGeom prst="rect">
              <a:avLst/>
            </a:prstGeom>
            <a:solidFill>
              <a:srgbClr val="FAFAFA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399F4ED-7C5E-B04C-88B9-F7E7A2FC2004}"/>
                </a:ext>
              </a:extLst>
            </p:cNvPr>
            <p:cNvSpPr txBox="1"/>
            <p:nvPr/>
          </p:nvSpPr>
          <p:spPr>
            <a:xfrm>
              <a:off x="5581393" y="1512453"/>
              <a:ext cx="2939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960000"/>
                  </a:solidFill>
                  <a:latin typeface="AMX" panose="020B0604020202020204" charset="0"/>
                </a:rPr>
                <a:t>Indústria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7877B11-185D-4A33-E1A4-559496A4CDFC}"/>
                </a:ext>
              </a:extLst>
            </p:cNvPr>
            <p:cNvSpPr txBox="1"/>
            <p:nvPr/>
          </p:nvSpPr>
          <p:spPr>
            <a:xfrm>
              <a:off x="5410687" y="1907932"/>
              <a:ext cx="269917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pt-BR" sz="1500" dirty="0">
                  <a:latin typeface="AMX" panose="020B0604020202020204" charset="0"/>
                </a:rPr>
                <a:t>Manutenção preditiva </a:t>
              </a:r>
            </a:p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pt-BR" sz="1500" dirty="0">
                  <a:latin typeface="AMX" panose="020B0604020202020204" charset="0"/>
                </a:rPr>
                <a:t>Monitoramento de máquinas Controle de produção em tempo real</a:t>
              </a:r>
            </a:p>
            <a:p>
              <a:pPr fontAlgn="t"/>
              <a:endParaRPr lang="pt-BR" dirty="0"/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5579427D-5F6E-A131-2159-B68EE0800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4108" y="1415129"/>
              <a:ext cx="747800" cy="638123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0E8AD42-F2D3-3505-3FB1-C0DD4841B358}"/>
              </a:ext>
            </a:extLst>
          </p:cNvPr>
          <p:cNvGrpSpPr/>
          <p:nvPr/>
        </p:nvGrpSpPr>
        <p:grpSpPr>
          <a:xfrm>
            <a:off x="4339449" y="3824479"/>
            <a:ext cx="3690257" cy="2078479"/>
            <a:chOff x="4514105" y="3824478"/>
            <a:chExt cx="3690257" cy="2078479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B20C190-2D0A-125F-7D5E-9471E89020ED}"/>
                </a:ext>
              </a:extLst>
            </p:cNvPr>
            <p:cNvSpPr/>
            <p:nvPr/>
          </p:nvSpPr>
          <p:spPr>
            <a:xfrm>
              <a:off x="4514105" y="3824478"/>
              <a:ext cx="3690257" cy="2078479"/>
            </a:xfrm>
            <a:prstGeom prst="rect">
              <a:avLst/>
            </a:prstGeom>
            <a:solidFill>
              <a:srgbClr val="FAFAFA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A22FF774-9E18-6D14-7C49-5CC458ABED7E}"/>
                </a:ext>
              </a:extLst>
            </p:cNvPr>
            <p:cNvSpPr txBox="1"/>
            <p:nvPr/>
          </p:nvSpPr>
          <p:spPr>
            <a:xfrm>
              <a:off x="5505192" y="4381890"/>
              <a:ext cx="269917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pt-BR" sz="1500" dirty="0">
                  <a:latin typeface="AMX" panose="020B0604020202020204" charset="0"/>
                </a:rPr>
                <a:t>Sensores de solo (umidade, nutrientes) </a:t>
              </a:r>
            </a:p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pt-BR" sz="1500" dirty="0">
                  <a:latin typeface="AMX" panose="020B0604020202020204" charset="0"/>
                </a:rPr>
                <a:t>Irrigação automatizada</a:t>
              </a:r>
            </a:p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pt-BR" sz="1500" dirty="0">
                  <a:latin typeface="AMX" panose="020B0604020202020204" charset="0"/>
                </a:rPr>
                <a:t> Rastreamento de gado</a:t>
              </a:r>
            </a:p>
            <a:p>
              <a:pPr fontAlgn="t"/>
              <a:endParaRPr lang="pt-BR" dirty="0"/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825E2921-75C4-B69F-34EF-227EAB491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92972" y="3891251"/>
              <a:ext cx="717715" cy="717715"/>
            </a:xfrm>
            <a:prstGeom prst="rect">
              <a:avLst/>
            </a:prstGeom>
          </p:spPr>
        </p:pic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6BB153-01A0-9F03-EFA7-F8EB19BA0C51}"/>
              </a:ext>
            </a:extLst>
          </p:cNvPr>
          <p:cNvSpPr/>
          <p:nvPr/>
        </p:nvSpPr>
        <p:spPr>
          <a:xfrm>
            <a:off x="8227016" y="2137232"/>
            <a:ext cx="3690257" cy="2078479"/>
          </a:xfrm>
          <a:prstGeom prst="rect">
            <a:avLst/>
          </a:prstGeom>
          <a:solidFill>
            <a:srgbClr val="FAFAFA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18F66FF-E39D-1C1E-9B37-6748D86D1134}"/>
              </a:ext>
            </a:extLst>
          </p:cNvPr>
          <p:cNvSpPr txBox="1"/>
          <p:nvPr/>
        </p:nvSpPr>
        <p:spPr>
          <a:xfrm>
            <a:off x="5395079" y="3985656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960000"/>
                </a:solidFill>
                <a:latin typeface="AMX" panose="020B0604020202020204" charset="0"/>
              </a:rPr>
              <a:t>Agronegócio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380907D-BA38-1916-23E1-D88AC1B5295F}"/>
              </a:ext>
            </a:extLst>
          </p:cNvPr>
          <p:cNvSpPr txBox="1"/>
          <p:nvPr/>
        </p:nvSpPr>
        <p:spPr>
          <a:xfrm>
            <a:off x="9099408" y="2227164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960000"/>
                </a:solidFill>
                <a:latin typeface="AMX" panose="020B0604020202020204" charset="0"/>
              </a:rPr>
              <a:t>Facilites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6A50ED3-B1FD-FEA9-D5B7-7A26A921C570}"/>
              </a:ext>
            </a:extLst>
          </p:cNvPr>
          <p:cNvSpPr txBox="1"/>
          <p:nvPr/>
        </p:nvSpPr>
        <p:spPr>
          <a:xfrm>
            <a:off x="8980714" y="2632631"/>
            <a:ext cx="32112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latin typeface="AMX" panose="020B0604020202020204" charset="0"/>
              </a:rPr>
              <a:t>Controle de acesso inteligente Monitoramento de energia e água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latin typeface="AMX" panose="020B0604020202020204" charset="0"/>
              </a:rPr>
              <a:t>Automação predial</a:t>
            </a:r>
          </a:p>
          <a:p>
            <a:endParaRPr lang="pt-BR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8648CA15-937A-3191-2AC6-9EC3B6F56A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4222" y="2202269"/>
            <a:ext cx="643908" cy="5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3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02491-E791-512A-0EFB-3818C3D6B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B994B89-1192-6325-B9DE-DF478BBB4050}"/>
              </a:ext>
            </a:extLst>
          </p:cNvPr>
          <p:cNvSpPr/>
          <p:nvPr/>
        </p:nvSpPr>
        <p:spPr>
          <a:xfrm>
            <a:off x="0" y="0"/>
            <a:ext cx="12192000" cy="1297461"/>
          </a:xfrm>
          <a:prstGeom prst="rect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Google Shape;56;p3">
            <a:extLst>
              <a:ext uri="{FF2B5EF4-FFF2-40B4-BE49-F238E27FC236}">
                <a16:creationId xmlns:a16="http://schemas.microsoft.com/office/drawing/2014/main" id="{6D83C107-E05A-F6E3-239C-BEB6F7921276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10574143" y="6369983"/>
            <a:ext cx="1343130" cy="3135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3B14DEB-25AF-7FF3-19DD-19E168203CE5}"/>
              </a:ext>
            </a:extLst>
          </p:cNvPr>
          <p:cNvSpPr txBox="1"/>
          <p:nvPr/>
        </p:nvSpPr>
        <p:spPr>
          <a:xfrm>
            <a:off x="187638" y="387120"/>
            <a:ext cx="4095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bg1"/>
                </a:solidFill>
                <a:latin typeface="AMX" panose="020B0604020202020204"/>
              </a:rPr>
              <a:t>Tendências Futuras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90F72F6-6A33-51D5-20B2-A6C1AD6661E5}"/>
              </a:ext>
            </a:extLst>
          </p:cNvPr>
          <p:cNvSpPr txBox="1"/>
          <p:nvPr/>
        </p:nvSpPr>
        <p:spPr>
          <a:xfrm>
            <a:off x="187638" y="1622056"/>
            <a:ext cx="1200436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Mercado mais maduro e integrado (ABINC)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O M2M/IoT no Brasil avança para uma fase 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escala e geração de valor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, com maior demanda por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soluções completas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(conectividade, dispositivos e plataformas). O foco deixa de ser tecnologia isolada e passa a ser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simplicidade, integração e ROI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, especialmente para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PMEs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Fonte: Panorama do IOT no Brasil 2025 – ABINC 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  <a:hlinkClick r:id="rId3"/>
              </a:rPr>
              <a:t>https://abinc.org.br/wp-content/uploads/2025/09/Pesquisa2025-IoT_ABINC-TIInside_FINAL.pdf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</a:b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M2M como motor do crescimento do IoT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As conexões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M2M lideram o crescimento do IoT móvel no país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, impulsionadas por aplicações corporativas como rastreamento, telemetria e automação. O avanço é consistente e sustentado por necessidades operacionais de empresas de pequeno e médio porte.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Fonte: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TeleTime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–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Fev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/2026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  <a:hlinkClick r:id="rId4"/>
              </a:rPr>
              <a:t>https://teletime.com.br/02/02/2026/brasil-2025-537-milhoes-iot/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</a:b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M2M mais inteligente e orientado a serviço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O mercado caminha para a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integração entre M2M, Inteligência Artificial e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analytics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, permitindo automação e decisões preditivas. Paralelamente, cresce o modelo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M2M/IoT como serviço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, com ofertas recorrentes que facilitam a adoção pelas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PMEs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Fonte: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Infor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Channel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  <a:hlinkClick r:id="rId5"/>
              </a:rPr>
              <a:t>–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Set/2025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  <a:hlinkClick r:id="rId5"/>
              </a:rPr>
              <a:t>https://inforchannel.com.br/2025/09/30/pesquisa-aponta-que-817-das-empresas-ja-apostam-em-ia-no-iot/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3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621FD2BA-DA78-520D-5791-EB0DC42E1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>
            <a:extLst>
              <a:ext uri="{FF2B5EF4-FFF2-40B4-BE49-F238E27FC236}">
                <a16:creationId xmlns:a16="http://schemas.microsoft.com/office/drawing/2014/main" id="{67E4161E-8161-D807-AC55-8C145B6E4E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0B0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6;p3">
            <a:extLst>
              <a:ext uri="{FF2B5EF4-FFF2-40B4-BE49-F238E27FC236}">
                <a16:creationId xmlns:a16="http://schemas.microsoft.com/office/drawing/2014/main" id="{673CD042-DE87-6282-E194-E22C7C87806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9707642" y="6132857"/>
            <a:ext cx="2185145" cy="510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7;g34174fc317e_0_0">
            <a:extLst>
              <a:ext uri="{FF2B5EF4-FFF2-40B4-BE49-F238E27FC236}">
                <a16:creationId xmlns:a16="http://schemas.microsoft.com/office/drawing/2014/main" id="{837BAC96-6087-E453-D1B9-03F3E7B87DA0}"/>
              </a:ext>
            </a:extLst>
          </p:cNvPr>
          <p:cNvSpPr txBox="1"/>
          <p:nvPr/>
        </p:nvSpPr>
        <p:spPr>
          <a:xfrm>
            <a:off x="2838699" y="3090473"/>
            <a:ext cx="6514602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4400"/>
            </a:pPr>
            <a:r>
              <a:rPr lang="pt-BR" sz="3600" b="1">
                <a:solidFill>
                  <a:schemeClr val="lt1"/>
                </a:solidFill>
                <a:latin typeface="AMX"/>
                <a:ea typeface="Arial"/>
                <a:cs typeface="Arial"/>
                <a:sym typeface="Arial"/>
              </a:rPr>
              <a:t>SOLUÇÃO CLARO EMPRESAS</a:t>
            </a:r>
            <a:endParaRPr sz="4800">
              <a:solidFill>
                <a:schemeClr val="lt1"/>
              </a:solidFill>
              <a:latin typeface="AMX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52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9C1C7-A5C0-CC90-9386-060699635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511C19F2-C0C9-EC0F-69CB-62F99072936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95" imgH="396" progId="TCLayout.ActiveDocument.1">
                  <p:embed/>
                </p:oleObj>
              </mc:Choice>
              <mc:Fallback>
                <p:oleObj name="Slide do think-cell" r:id="rId3" imgW="395" imgH="396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1C19F2-C0C9-EC0F-69CB-62F990729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ject 3">
            <a:extLst>
              <a:ext uri="{FF2B5EF4-FFF2-40B4-BE49-F238E27FC236}">
                <a16:creationId xmlns:a16="http://schemas.microsoft.com/office/drawing/2014/main" id="{1B7497F2-8EC6-4548-1485-0E078CEABDDF}"/>
              </a:ext>
            </a:extLst>
          </p:cNvPr>
          <p:cNvSpPr txBox="1">
            <a:spLocks/>
          </p:cNvSpPr>
          <p:nvPr/>
        </p:nvSpPr>
        <p:spPr>
          <a:xfrm>
            <a:off x="611868" y="278337"/>
            <a:ext cx="7841984" cy="488508"/>
          </a:xfrm>
          <a:prstGeom prst="rect">
            <a:avLst/>
          </a:prstGeom>
        </p:spPr>
        <p:txBody>
          <a:bodyPr spcFirstLastPara="1" vert="horz" wrap="square" lIns="0" tIns="51984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" marR="2540">
              <a:lnSpc>
                <a:spcPts val="3002"/>
              </a:lnSpc>
              <a:spcBef>
                <a:spcPts val="409"/>
              </a:spcBef>
              <a:defRPr/>
            </a:pPr>
            <a:r>
              <a:rPr lang="pt-BR" sz="2400" b="1" dirty="0">
                <a:solidFill>
                  <a:srgbClr val="960000"/>
                </a:solidFill>
                <a:latin typeface="AMX" pitchFamily="2" charset="0"/>
                <a:ea typeface="+mn-ea"/>
                <a:cs typeface="+mn-cs"/>
              </a:rPr>
              <a:t>OPORTUNIDADE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A18349E-4328-0504-BEFB-D774A5931F2A}"/>
              </a:ext>
            </a:extLst>
          </p:cNvPr>
          <p:cNvCxnSpPr>
            <a:cxnSpLocks/>
          </p:cNvCxnSpPr>
          <p:nvPr/>
        </p:nvCxnSpPr>
        <p:spPr>
          <a:xfrm>
            <a:off x="429412" y="363841"/>
            <a:ext cx="0" cy="414778"/>
          </a:xfrm>
          <a:prstGeom prst="line">
            <a:avLst/>
          </a:prstGeom>
          <a:ln w="57150">
            <a:solidFill>
              <a:srgbClr val="530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A8A04B1-9DA3-DB00-046A-A101A538B2AE}"/>
              </a:ext>
            </a:extLst>
          </p:cNvPr>
          <p:cNvSpPr/>
          <p:nvPr/>
        </p:nvSpPr>
        <p:spPr>
          <a:xfrm>
            <a:off x="429412" y="1052084"/>
            <a:ext cx="10932007" cy="31604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latin typeface="AMX" panose="020B0604020202020204" charset="0"/>
              </a:rPr>
              <a:t>Posicionamento do M2M </a:t>
            </a:r>
            <a:r>
              <a:rPr lang="pt-BR" sz="1600" dirty="0">
                <a:latin typeface="AMX" panose="020B0604020202020204" charset="0"/>
              </a:rPr>
              <a:t>como pilar estratégico para soluções digitais e IoT - Produto com solução mais inovadora.</a:t>
            </a:r>
          </a:p>
          <a:p>
            <a:endParaRPr lang="pt-BR" sz="1600" b="1" dirty="0">
              <a:latin typeface="AMX" panose="020B0604020202020204" charset="0"/>
            </a:endParaRPr>
          </a:p>
          <a:p>
            <a:r>
              <a:rPr lang="pt-BR" sz="1600" b="1" dirty="0">
                <a:latin typeface="AMX" panose="020B0604020202020204" charset="0"/>
              </a:rPr>
              <a:t>Simplificação do portfólio</a:t>
            </a:r>
            <a:r>
              <a:rPr lang="pt-BR" sz="1600" dirty="0">
                <a:latin typeface="AMX" panose="020B0604020202020204" charset="0"/>
              </a:rPr>
              <a:t> facilitando entendimento, venda e gestão do produto - Portfolio com entrega mais atual, se tornando mais competitivo no mercado.</a:t>
            </a:r>
          </a:p>
          <a:p>
            <a:endParaRPr lang="pt-BR" sz="1600" dirty="0">
              <a:latin typeface="AMX" panose="020B0604020202020204" charset="0"/>
            </a:endParaRPr>
          </a:p>
          <a:p>
            <a:r>
              <a:rPr lang="pt-BR" sz="1600" b="1" dirty="0">
                <a:latin typeface="AMX" panose="020B0604020202020204" charset="0"/>
              </a:rPr>
              <a:t>Novos preços</a:t>
            </a:r>
            <a:r>
              <a:rPr lang="pt-BR" sz="1600" dirty="0"/>
              <a:t> </a:t>
            </a:r>
            <a:r>
              <a:rPr lang="pt-BR" sz="1600" dirty="0">
                <a:latin typeface="AMX" panose="020B0604020202020204" charset="0"/>
              </a:rPr>
              <a:t>mais competitivos e flexíveis, permitindo melhor adequação a diferentes perfis de uso - Além de adequação com as ofertas e preços do mercado.</a:t>
            </a:r>
          </a:p>
          <a:p>
            <a:endParaRPr lang="pt-BR" sz="1600" b="1" dirty="0">
              <a:latin typeface="AMX" panose="020B0604020202020204" charset="0"/>
            </a:endParaRPr>
          </a:p>
          <a:p>
            <a:r>
              <a:rPr lang="pt-BR" sz="1600" b="1" dirty="0">
                <a:latin typeface="AMX" panose="020B0604020202020204" charset="0"/>
              </a:rPr>
              <a:t>Franquias de dados menores e maiores </a:t>
            </a:r>
            <a:r>
              <a:rPr lang="pt-BR" sz="1600" dirty="0">
                <a:latin typeface="AMX" panose="020B0604020202020204" charset="0"/>
              </a:rPr>
              <a:t>alinhadas ao consumo e à sofisticação das aplicações -  Ganhos em acompanhamento de soluções de mercado, e trazendo mais portfolio de utilização para o nosso produto.</a:t>
            </a:r>
          </a:p>
          <a:p>
            <a:endParaRPr lang="pt-BR" sz="1400" dirty="0">
              <a:latin typeface="AMX" panose="020B0604020202020204" charset="0"/>
            </a:endParaRPr>
          </a:p>
          <a:p>
            <a:pPr fontAlgn="t">
              <a:lnSpc>
                <a:spcPts val="1500"/>
              </a:lnSpc>
              <a:buNone/>
            </a:pPr>
            <a:endParaRPr lang="pt-BR" sz="1400" dirty="0">
              <a:latin typeface="AMX" pitchFamily="2" charset="0"/>
            </a:endParaRPr>
          </a:p>
          <a:p>
            <a:pPr fontAlgn="t">
              <a:lnSpc>
                <a:spcPts val="1500"/>
              </a:lnSpc>
              <a:buNone/>
            </a:pPr>
            <a:endParaRPr lang="pt-BR" sz="1400" dirty="0">
              <a:latin typeface="AMX" pitchFamily="2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FF1DF37-EE45-F97D-1C08-A84B085C2EFA}"/>
              </a:ext>
            </a:extLst>
          </p:cNvPr>
          <p:cNvSpPr txBox="1">
            <a:spLocks/>
          </p:cNvSpPr>
          <p:nvPr/>
        </p:nvSpPr>
        <p:spPr>
          <a:xfrm>
            <a:off x="636170" y="3770048"/>
            <a:ext cx="7841984" cy="488508"/>
          </a:xfrm>
          <a:prstGeom prst="rect">
            <a:avLst/>
          </a:prstGeom>
        </p:spPr>
        <p:txBody>
          <a:bodyPr spcFirstLastPara="1" vert="horz" wrap="square" lIns="0" tIns="51984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" marR="2540" lvl="0" indent="0" fontAlgn="auto">
              <a:lnSpc>
                <a:spcPts val="3002"/>
              </a:lnSpc>
              <a:spcBef>
                <a:spcPts val="409"/>
              </a:spcBef>
              <a:buSzTx/>
              <a:buFont typeface="Arial"/>
              <a:buNone/>
              <a:tabLst/>
              <a:defRPr/>
            </a:pPr>
            <a:r>
              <a:rPr lang="pt-BR" sz="2400" b="1" dirty="0">
                <a:solidFill>
                  <a:srgbClr val="960000"/>
                </a:solidFill>
                <a:latin typeface="AMX" pitchFamily="2" charset="0"/>
                <a:ea typeface="+mn-ea"/>
                <a:cs typeface="+mn-cs"/>
              </a:rPr>
              <a:t>ONDE VENDER, PARA QUEM E COMO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93C43BEC-D269-7117-5CEE-CEDB88BA69E9}"/>
              </a:ext>
            </a:extLst>
          </p:cNvPr>
          <p:cNvCxnSpPr>
            <a:cxnSpLocks/>
          </p:cNvCxnSpPr>
          <p:nvPr/>
        </p:nvCxnSpPr>
        <p:spPr>
          <a:xfrm>
            <a:off x="429412" y="3843778"/>
            <a:ext cx="0" cy="414778"/>
          </a:xfrm>
          <a:prstGeom prst="line">
            <a:avLst/>
          </a:prstGeom>
          <a:ln w="57150">
            <a:solidFill>
              <a:srgbClr val="530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1A4A87D-5247-9DDD-C6AF-F3C82BC9B554}"/>
              </a:ext>
            </a:extLst>
          </p:cNvPr>
          <p:cNvSpPr txBox="1"/>
          <p:nvPr/>
        </p:nvSpPr>
        <p:spPr>
          <a:xfrm>
            <a:off x="429411" y="4437363"/>
            <a:ext cx="10932005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AMX" pitchFamily="2" charset="0"/>
              </a:rPr>
              <a:t>Temos liberado o M2M a nível nacional para </a:t>
            </a:r>
            <a:r>
              <a:rPr lang="pt-BR" sz="1600" b="1" dirty="0">
                <a:latin typeface="AMX" panose="020B0604020202020204"/>
              </a:rPr>
              <a:t>Pequenas e Médias Empresas </a:t>
            </a:r>
            <a:r>
              <a:rPr lang="pt-BR" sz="1600" dirty="0">
                <a:latin typeface="AMX" panose="020B0604020202020204"/>
              </a:rPr>
              <a:t>– PME onde público alvo para novas vendas, renovações, incremento de linhas e portabilidade.</a:t>
            </a:r>
          </a:p>
          <a:p>
            <a:pPr>
              <a:lnSpc>
                <a:spcPct val="150000"/>
              </a:lnSpc>
            </a:pPr>
            <a:endParaRPr lang="pt-BR" sz="1600" dirty="0">
              <a:latin typeface="AMX" panose="020B0604020202020204"/>
            </a:endParaRPr>
          </a:p>
          <a:p>
            <a:pPr>
              <a:lnSpc>
                <a:spcPct val="150000"/>
              </a:lnSpc>
            </a:pPr>
            <a:r>
              <a:rPr lang="pt-BR" sz="1600" b="1" dirty="0">
                <a:latin typeface="AMX" panose="020B0604020202020204"/>
              </a:rPr>
              <a:t>Pelos canais elegíveis: </a:t>
            </a:r>
            <a:r>
              <a:rPr lang="pt-BR" sz="1600" dirty="0">
                <a:latin typeface="AMX" panose="020B0604020202020204"/>
              </a:rPr>
              <a:t>TOP PME, Consultivo remoto, Consultivo presencial, D2D Exclusivo e AACE.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MX" panose="020B0604020202020204"/>
              </a:rPr>
              <a:t> </a:t>
            </a:r>
            <a:endParaRPr lang="pt-BR" sz="1400" dirty="0">
              <a:latin typeface="AMX" pitchFamily="2" charset="0"/>
            </a:endParaRPr>
          </a:p>
          <a:p>
            <a:endParaRPr lang="pt-BR" sz="1400" dirty="0">
              <a:latin typeface="AMX" pitchFamily="2" charset="0"/>
            </a:endParaRPr>
          </a:p>
          <a:p>
            <a:endParaRPr lang="pt-BR" sz="1400" dirty="0">
              <a:latin typeface="AMX" pitchFamily="2" charset="0"/>
            </a:endParaRPr>
          </a:p>
          <a:p>
            <a:endParaRPr lang="pt-BR" sz="1400" dirty="0">
              <a:latin typeface="AMX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5C79D38-CAF9-A946-82DE-31EC155EF285}"/>
              </a:ext>
            </a:extLst>
          </p:cNvPr>
          <p:cNvSpPr/>
          <p:nvPr/>
        </p:nvSpPr>
        <p:spPr>
          <a:xfrm>
            <a:off x="10961370" y="194310"/>
            <a:ext cx="1074420" cy="632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56;p3">
            <a:extLst>
              <a:ext uri="{FF2B5EF4-FFF2-40B4-BE49-F238E27FC236}">
                <a16:creationId xmlns:a16="http://schemas.microsoft.com/office/drawing/2014/main" id="{5C00CFD0-B1D0-D6F6-7856-625998EB219B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0574143" y="6369983"/>
            <a:ext cx="1343130" cy="31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532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82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5&quot;&gt;&lt;elem m_fUsage=&quot;1.00000000000000000000E+00&quot;&gt;&lt;m_msothmcolidx val=&quot;0&quot;/&gt;&lt;m_rgb r=&quot;B9&quot; g=&quot;00&quot; b=&quot;00&quot;/&gt;&lt;/elem&gt;&lt;elem m_fUsage=&quot;9.00000000000000022204E-01&quot;&gt;&lt;m_msothmcolidx val=&quot;0&quot;/&gt;&lt;m_rgb r=&quot;A2&quot; g=&quot;3A&quot; b=&quot;97&quot;/&gt;&lt;/elem&gt;&lt;elem m_fUsage=&quot;8.10000000000000053291E-01&quot;&gt;&lt;m_msothmcolidx val=&quot;0&quot;/&gt;&lt;m_rgb r=&quot;90&quot; g=&quot;56&quot; b=&quot;8A&quot;/&gt;&lt;/elem&gt;&lt;elem m_fUsage=&quot;7.29000000000000092371E-01&quot;&gt;&lt;m_msothmcolidx val=&quot;0&quot;/&gt;&lt;m_rgb r=&quot;9D&quot; g=&quot;43&quot; b=&quot;96&quot;/&gt;&lt;/elem&gt;&lt;elem m_fUsage=&quot;6.56100000000000127542E-01&quot;&gt;&lt;m_msothmcolidx val=&quot;0&quot;/&gt;&lt;m_rgb r=&quot;E3&quot; g=&quot;31&quot; b=&quot;31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BD555CE1A42445BA5CBC23ABED1C9A" ma:contentTypeVersion="14" ma:contentTypeDescription="Crie um novo documento." ma:contentTypeScope="" ma:versionID="9668e1c5053b25fa99aa6aafe9c86636">
  <xsd:schema xmlns:xsd="http://www.w3.org/2001/XMLSchema" xmlns:xs="http://www.w3.org/2001/XMLSchema" xmlns:p="http://schemas.microsoft.com/office/2006/metadata/properties" xmlns:ns2="5a92a5d1-2ca8-4c64-99ba-b1dc678a2119" xmlns:ns3="44c990c2-e433-4bef-81fe-70d787e566b8" targetNamespace="http://schemas.microsoft.com/office/2006/metadata/properties" ma:root="true" ma:fieldsID="bf834e78171da16d61b7195fae12e38b" ns2:_="" ns3:_="">
    <xsd:import namespace="5a92a5d1-2ca8-4c64-99ba-b1dc678a2119"/>
    <xsd:import namespace="44c990c2-e433-4bef-81fe-70d787e56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2a5d1-2ca8-4c64-99ba-b1dc678a2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8a3b58-1317-4067-bbdf-e53778bd9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0" nillable="true" ma:displayName="Status de liberação" ma:internalName="_x0024_Resources_x003a_core_x002c_Signoff_Status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990c2-e433-4bef-81fe-70d787e566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61b4ab-a6f4-45f5-bf8a-23801ce37169}" ma:internalName="TaxCatchAll" ma:showField="CatchAllData" ma:web="44c990c2-e433-4bef-81fe-70d787e56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990c2-e433-4bef-81fe-70d787e566b8" xsi:nil="true"/>
    <lcf76f155ced4ddcb4097134ff3c332f xmlns="5a92a5d1-2ca8-4c64-99ba-b1dc678a2119">
      <Terms xmlns="http://schemas.microsoft.com/office/infopath/2007/PartnerControls"/>
    </lcf76f155ced4ddcb4097134ff3c332f>
    <_Flow_SignoffStatus xmlns="5a92a5d1-2ca8-4c64-99ba-b1dc678a2119" xsi:nil="true"/>
  </documentManagement>
</p:properties>
</file>

<file path=customXml/itemProps1.xml><?xml version="1.0" encoding="utf-8"?>
<ds:datastoreItem xmlns:ds="http://schemas.openxmlformats.org/officeDocument/2006/customXml" ds:itemID="{CACC3D45-7665-471A-B3C5-04792E9061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C51D85-4219-4FBA-B009-2348173D6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92a5d1-2ca8-4c64-99ba-b1dc678a2119"/>
    <ds:schemaRef ds:uri="44c990c2-e433-4bef-81fe-70d787e56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6CB151-1ED9-4FA1-A24B-FB9147FB873D}">
  <ds:schemaRefs>
    <ds:schemaRef ds:uri="http://schemas.microsoft.com/office/2006/documentManagement/types"/>
    <ds:schemaRef ds:uri="44c990c2-e433-4bef-81fe-70d787e566b8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5a92a5d1-2ca8-4c64-99ba-b1dc678a2119"/>
    <ds:schemaRef ds:uri="http://purl.org/dc/elements/1.1/"/>
    <ds:schemaRef ds:uri="http://schemas.openxmlformats.org/package/2006/metadata/core-properties"/>
    <ds:schemaRef ds:uri="http://www.w3.org/XML/1998/namespace"/>
    <ds:schemaRef ds:uri="28f3e77f-3792-4ad1-85cf-64b300afa20c"/>
    <ds:schemaRef ds:uri="50252f90-83de-4e6d-906a-9fba46ddcf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31497</TotalTime>
  <Words>1402</Words>
  <Application>Microsoft Office PowerPoint</Application>
  <PresentationFormat>Widescreen</PresentationFormat>
  <Paragraphs>222</Paragraphs>
  <Slides>13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Calibri</vt:lpstr>
      <vt:lpstr>Calibri Light</vt:lpstr>
      <vt:lpstr>Aptos Display</vt:lpstr>
      <vt:lpstr>Verdana</vt:lpstr>
      <vt:lpstr>AMX </vt:lpstr>
      <vt:lpstr>Aptos</vt:lpstr>
      <vt:lpstr>AMX</vt:lpstr>
      <vt:lpstr>Arial</vt:lpstr>
      <vt:lpstr>Tema do Office</vt:lpstr>
      <vt:lpstr>1_Tema do Office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Amanda Romaniw Costa</dc:creator>
  <cp:lastModifiedBy>MARILIA SANTOS ARAUJO</cp:lastModifiedBy>
  <cp:revision>133</cp:revision>
  <dcterms:created xsi:type="dcterms:W3CDTF">2022-06-07T12:31:46Z</dcterms:created>
  <dcterms:modified xsi:type="dcterms:W3CDTF">2026-05-29T14:34:23Z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0x0101009DBD555CE1A42445BA5CBC23ABED1C9A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