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60" r:id="rId5"/>
  </p:sldMasterIdLst>
  <p:notesMasterIdLst>
    <p:notesMasterId r:id="rId72"/>
  </p:notesMasterIdLst>
  <p:handoutMasterIdLst>
    <p:handoutMasterId r:id="rId73"/>
  </p:handoutMasterIdLst>
  <p:sldIdLst>
    <p:sldId id="256" r:id="rId6"/>
    <p:sldId id="630" r:id="rId7"/>
    <p:sldId id="649" r:id="rId8"/>
    <p:sldId id="258" r:id="rId9"/>
    <p:sldId id="266" r:id="rId10"/>
    <p:sldId id="260" r:id="rId11"/>
    <p:sldId id="261" r:id="rId12"/>
    <p:sldId id="16764562" r:id="rId13"/>
    <p:sldId id="264" r:id="rId14"/>
    <p:sldId id="267" r:id="rId15"/>
    <p:sldId id="272" r:id="rId16"/>
    <p:sldId id="2147470978" r:id="rId17"/>
    <p:sldId id="277" r:id="rId18"/>
    <p:sldId id="278" r:id="rId19"/>
    <p:sldId id="279" r:id="rId20"/>
    <p:sldId id="280" r:id="rId21"/>
    <p:sldId id="281" r:id="rId22"/>
    <p:sldId id="283" r:id="rId23"/>
    <p:sldId id="286" r:id="rId24"/>
    <p:sldId id="288" r:id="rId25"/>
    <p:sldId id="289" r:id="rId26"/>
    <p:sldId id="291" r:id="rId27"/>
    <p:sldId id="2147470979" r:id="rId28"/>
    <p:sldId id="297" r:id="rId29"/>
    <p:sldId id="298" r:id="rId30"/>
    <p:sldId id="300" r:id="rId31"/>
    <p:sldId id="303" r:id="rId32"/>
    <p:sldId id="307" r:id="rId33"/>
    <p:sldId id="311" r:id="rId34"/>
    <p:sldId id="312" r:id="rId35"/>
    <p:sldId id="316" r:id="rId36"/>
    <p:sldId id="318" r:id="rId37"/>
    <p:sldId id="320" r:id="rId38"/>
    <p:sldId id="2147470980" r:id="rId39"/>
    <p:sldId id="325" r:id="rId40"/>
    <p:sldId id="326" r:id="rId41"/>
    <p:sldId id="328" r:id="rId42"/>
    <p:sldId id="329" r:id="rId43"/>
    <p:sldId id="330" r:id="rId44"/>
    <p:sldId id="334" r:id="rId45"/>
    <p:sldId id="339" r:id="rId46"/>
    <p:sldId id="366" r:id="rId47"/>
    <p:sldId id="343" r:id="rId48"/>
    <p:sldId id="344" r:id="rId49"/>
    <p:sldId id="342" r:id="rId50"/>
    <p:sldId id="347" r:id="rId51"/>
    <p:sldId id="2147470981" r:id="rId52"/>
    <p:sldId id="2147470982" r:id="rId53"/>
    <p:sldId id="16764564" r:id="rId54"/>
    <p:sldId id="2147470988" r:id="rId55"/>
    <p:sldId id="2147470986" r:id="rId56"/>
    <p:sldId id="2147470990" r:id="rId57"/>
    <p:sldId id="2147470991" r:id="rId58"/>
    <p:sldId id="2147470993" r:id="rId59"/>
    <p:sldId id="2147470998" r:id="rId60"/>
    <p:sldId id="2147471007" r:id="rId61"/>
    <p:sldId id="2147471000" r:id="rId62"/>
    <p:sldId id="2147471001" r:id="rId63"/>
    <p:sldId id="2147471003" r:id="rId64"/>
    <p:sldId id="2147471005" r:id="rId65"/>
    <p:sldId id="2147471006" r:id="rId66"/>
    <p:sldId id="2147471009" r:id="rId67"/>
    <p:sldId id="2147471010" r:id="rId68"/>
    <p:sldId id="353" r:id="rId69"/>
    <p:sldId id="355" r:id="rId70"/>
    <p:sldId id="365" r:id="rId71"/>
  </p:sldIdLst>
  <p:sldSz cx="12192000" cy="6858000"/>
  <p:notesSz cx="6858000" cy="9144000"/>
  <p:embeddedFontLst>
    <p:embeddedFont>
      <p:font typeface="AMX" pitchFamily="2" charset="0"/>
      <p:regular r:id="rId74"/>
      <p:bold r:id="rId75"/>
      <p:italic r:id="rId76"/>
      <p:boldItalic r:id="rId77"/>
    </p:embeddedFont>
    <p:embeddedFont>
      <p:font typeface="AMX Black" pitchFamily="2" charset="0"/>
      <p:bold r:id="rId78"/>
      <p:boldItalic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AE82"/>
    <a:srgbClr val="F45151"/>
    <a:srgbClr val="303030"/>
    <a:srgbClr val="FEC7A8"/>
    <a:srgbClr val="606060"/>
    <a:srgbClr val="FFC6AD"/>
    <a:srgbClr val="F4F1F1"/>
    <a:srgbClr val="D8DFE9"/>
    <a:srgbClr val="EDFF8C"/>
    <a:srgbClr val="BBB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FCFB30-751D-4518-B0BE-ABD7866B8534}" v="2" dt="2026-05-15T19:49:03.0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87538" autoAdjust="0"/>
  </p:normalViewPr>
  <p:slideViewPr>
    <p:cSldViewPr snapToGrid="0">
      <p:cViewPr varScale="1">
        <p:scale>
          <a:sx n="70" d="100"/>
          <a:sy n="70" d="100"/>
        </p:scale>
        <p:origin x="2299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-6864"/>
    </p:cViewPr>
  </p:sorter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microsoft.com/office/2015/10/relationships/revisionInfo" Target="revisionInfo.xml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82" Type="http://schemas.openxmlformats.org/officeDocument/2006/relationships/theme" Target="theme/theme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4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notesMaster" Target="notesMasters/notesMaster1.xml"/><Relationship Id="rId80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font" Target="fonts/font2.fntdata"/><Relationship Id="rId83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handoutMaster" Target="handoutMasters/handoutMaster1.xml"/><Relationship Id="rId78" Type="http://schemas.openxmlformats.org/officeDocument/2006/relationships/font" Target="fonts/font5.fntdata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font" Target="fonts/font3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93E79DB-F6D8-4F82-71ED-1D8729175C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 dirty="0">
              <a:latin typeface="AMX" pitchFamily="2" charset="0"/>
            </a:endParaRP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4DCE19D7-9305-2BCE-7E91-12F3573098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0D7C2-E3E1-4FD3-A32E-38FDCCF2F698}" type="datetimeFigureOut">
              <a:rPr lang="pt-BR" smtClean="0">
                <a:latin typeface="AMX" pitchFamily="2" charset="0"/>
              </a:rPr>
              <a:t>15/05/2026</a:t>
            </a:fld>
            <a:endParaRPr lang="pt-BR" dirty="0">
              <a:latin typeface="AMX" pitchFamily="2" charset="0"/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5836F916-1313-D4C4-1724-87BCA11A804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 dirty="0">
              <a:latin typeface="AMX" pitchFamily="2" charset="0"/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390D976-DC34-4445-AA20-751BEA203F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FE38C1-E222-4509-A48A-05F42F8E55BA}" type="slidenum">
              <a:rPr lang="pt-BR" smtClean="0">
                <a:latin typeface="AMX" pitchFamily="2" charset="0"/>
              </a:rPr>
              <a:t>‹nº›</a:t>
            </a:fld>
            <a:endParaRPr lang="pt-BR" dirty="0">
              <a:latin typeface="AMX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8807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37AA2E8F-9A3A-2C40-85B6-38CF87F2D668}" type="datetimeFigureOut">
              <a:rPr lang="en-US" smtClean="0"/>
              <a:pPr/>
              <a:t>5/15/2026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MX" pitchFamily="2" charset="77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MX" pitchFamily="2" charset="77"/>
              </a:defRPr>
            </a:lvl1pPr>
          </a:lstStyle>
          <a:p>
            <a:fld id="{3A5B0059-2C36-514A-A790-5D5271DA2421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43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MX" pitchFamily="2" charset="77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281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EA07EB-701F-7E4F-6180-BDAA57062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0E9364-6C4F-6C44-359F-515A6209A8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89BEAE-D110-34CA-C4C0-5DFF76A0AF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7A118-B409-31B4-6001-457B1DF287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191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526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CREDIBILIDADE:</a:t>
            </a:r>
            <a:r>
              <a:rPr lang="pt-BR" dirty="0"/>
              <a:t> O telefone fixo é associado a uma imagem de estabilidade e seriedade, o que pode ser importante para empresas que desejam transmitir confiança aos seus clientes.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CONTROLE DE CUSTOS: </a:t>
            </a:r>
            <a:r>
              <a:rPr lang="pt-BR" dirty="0"/>
              <a:t>O telefone fixo pode ser uma opção mais econômica, especialmente para empresas que precisam de muitas linhas telefônicas.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b="1" dirty="0"/>
              <a:t>ATENDIMENTO AO CLIENTE: </a:t>
            </a:r>
            <a:r>
              <a:rPr lang="pt-BR" dirty="0"/>
              <a:t>O telefone fixo é um canal indispensável para o atendimento ao cliente, pois permite que os clientes entrem em contato com a empresa de forma rápida e fácil. Isso é importante para resolver dúvidas, reclamações e prestar suporte.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03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6433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595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851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0">
              <a:spcBef>
                <a:spcPts val="600"/>
              </a:spcBef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A extensão é muito importante para as empresas, pois permite que o cliente tenha a 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mesma linha em vários locais</a:t>
            </a:r>
            <a:b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do estabelecimento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. </a:t>
            </a:r>
          </a:p>
          <a:p>
            <a:pPr marL="184150">
              <a:spcBef>
                <a:spcPts val="600"/>
              </a:spcBef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Assim, ele garante que 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nenhuma venda será perdida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, afinal, uma ligação pode se tratar de um fechamento de</a:t>
            </a:r>
            <a:b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um grande pedido ou contrato!</a:t>
            </a:r>
          </a:p>
          <a:p>
            <a:pPr marL="18415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A taxa de instalação de cada extensão é de R$20,00. A solicitação pode ser feita no momento da compra ou depois, através do atendimento</a:t>
            </a:r>
            <a:b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Claro empresas (10621).</a:t>
            </a:r>
          </a:p>
          <a:p>
            <a:pPr marL="184150">
              <a:spcBef>
                <a:spcPts val="600"/>
              </a:spcBef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5848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" pitchFamily="2" charset="77"/>
              </a:rPr>
              <a:t>Busca automática - </a:t>
            </a:r>
            <a:r>
              <a:rPr lang="pt-BR" sz="1200" b="0" noProof="0" dirty="0">
                <a:solidFill>
                  <a:schemeClr val="bg1"/>
                </a:solidFill>
                <a:latin typeface="AMX" pitchFamily="2" charset="77"/>
              </a:rPr>
              <a:t>Com esse recurso, a ligação é automaticamente direcionada para outro número que esteja </a:t>
            </a:r>
            <a:r>
              <a:rPr lang="pt-BR" sz="1200" b="0" noProof="0" dirty="0" err="1">
                <a:solidFill>
                  <a:schemeClr val="bg1"/>
                </a:solidFill>
                <a:latin typeface="AMX" pitchFamily="2" charset="77"/>
              </a:rPr>
              <a:t>desocupado,evitando</a:t>
            </a:r>
            <a:r>
              <a:rPr lang="pt-BR" sz="1200" b="0" noProof="0" dirty="0">
                <a:solidFill>
                  <a:schemeClr val="bg1"/>
                </a:solidFill>
                <a:latin typeface="AMX" pitchFamily="2" charset="77"/>
              </a:rPr>
              <a:t> perder ligações!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b="0" noProof="0" dirty="0">
                <a:solidFill>
                  <a:schemeClr val="bg1"/>
                </a:solidFill>
                <a:latin typeface="AMX" pitchFamily="2" charset="77"/>
              </a:rPr>
              <a:t>Disponível para planos de 4 ou 8 linhas.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b="1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" pitchFamily="2" charset="77"/>
              </a:rPr>
              <a:t>PABX </a:t>
            </a:r>
            <a:r>
              <a:rPr lang="pt-BR" sz="1200" b="0" noProof="0" dirty="0">
                <a:solidFill>
                  <a:schemeClr val="bg1"/>
                </a:solidFill>
                <a:latin typeface="AMX" pitchFamily="2" charset="77"/>
              </a:rPr>
              <a:t>- O telefone fixo da Claro é compatível com o sistema de PABX analógico que funciona com uma central telefônica, realizando a distribuição das ligações recebidas para as demais linhas internas da empresa. Também oferece uma série de recursos avançados como gravação de chamadas, fila de espera e atendimento automático. Equipamento e manutenção são de responsabilidade do cliente.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b="1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" pitchFamily="2" charset="77"/>
              </a:rPr>
              <a:t>Terminal POS - </a:t>
            </a:r>
            <a:r>
              <a:rPr lang="pt-BR" sz="1200" b="0" noProof="0" dirty="0">
                <a:solidFill>
                  <a:schemeClr val="bg1"/>
                </a:solidFill>
                <a:latin typeface="AMX" pitchFamily="2" charset="77"/>
              </a:rPr>
              <a:t>O telefone fixo da Claro também é compatível com os terminais POS, o que significa que a linha fixa pode ser usada nas maquininhas de cartão. Caso o cliente tenha dificuldade para conectar a maquininha, é só ligar o cabo do fone na maquininha e pronto!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b="1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866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887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0">
              <a:spcBef>
                <a:spcPts val="600"/>
              </a:spcBef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Fique atento que em consumo, que eles já viram, são os mesmos serviços inteligentes!</a:t>
            </a:r>
          </a:p>
          <a:p>
            <a:pPr marL="184150">
              <a:spcBef>
                <a:spcPts val="600"/>
              </a:spcBef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Tenha em mente que o fone fixo pode</a:t>
            </a:r>
            <a:b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ser a 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porta de entrada para construir uma relação de parceria 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com os nossos clientes</a:t>
            </a:r>
            <a:b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e ofertar outras soluções aderentes ao seu negócio! O cliente, trazendo o número para a Claro, tem mais economia e benefícios!</a:t>
            </a:r>
          </a:p>
          <a:p>
            <a:pPr marL="184150">
              <a:spcBef>
                <a:spcPts val="600"/>
              </a:spcBef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Fale sobre a 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portabilidade 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com seu cliente. Muitos deles possuem linhas de outras operadoras pagando valores muito altos. Na Claro empresas, ao adquirir a banda larga com fone fixo, o cliente ganha desconto na linha e no valor da banda larga.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94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CE05D-C016-2EB4-4F6E-23E8B90AF7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C2D5A14-FFE8-64AD-6C2E-28FDD9FC3F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7145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4FEDC84-8CDB-DC65-2C46-6D6CC66579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4400550"/>
            <a:ext cx="4114800" cy="3600450"/>
          </a:xfrm>
          <a:prstGeom prst="rect">
            <a:avLst/>
          </a:prstGeom>
        </p:spPr>
        <p:txBody>
          <a:bodyPr/>
          <a:lstStyle/>
          <a:p>
            <a:r>
              <a:rPr lang="pt-BR"/>
              <a:t>Adicionar instrução facilitador </a:t>
            </a:r>
          </a:p>
        </p:txBody>
      </p:sp>
    </p:spTree>
    <p:extLst>
      <p:ext uri="{BB962C8B-B14F-4D97-AF65-F5344CB8AC3E}">
        <p14:creationId xmlns:p14="http://schemas.microsoft.com/office/powerpoint/2010/main" val="575038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b="1" dirty="0"/>
              <a:t>Com tudo o que vimos, o que não faltam são argumentos para fechar negócio!</a:t>
            </a:r>
          </a:p>
          <a:p>
            <a:endParaRPr lang="pt-BR" b="1" dirty="0"/>
          </a:p>
          <a:p>
            <a:r>
              <a:rPr lang="pt-BR" b="1" dirty="0"/>
              <a:t>Aplicações: </a:t>
            </a:r>
            <a:r>
              <a:rPr lang="pt-BR" dirty="0"/>
              <a:t>Ideal para diversos tipos e tamanhos de empresas! Sendo útil para: Realizar agendamentos, reservas, pedidos, cobranças e tirar dúvidas.</a:t>
            </a:r>
          </a:p>
          <a:p>
            <a:r>
              <a:rPr lang="pt-BR" b="1" dirty="0"/>
              <a:t>Vantagens: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Atendimento ao cliente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Credibilidade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Controle de custos</a:t>
            </a:r>
          </a:p>
          <a:p>
            <a:r>
              <a:rPr lang="pt-BR" b="1" dirty="0"/>
              <a:t>Benefícios: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Aquisição de extensão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Serviços inteligentes: Transferência de chamada (Siga-me) Identificador de chamadas Bloqueio de ligações Chamada em espera Conferência a 3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Serviços compatíveis: PABX Terminais POS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Busca automática (disponível nos planos de 4 a 8 linhas)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Áudio notícias - Exame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Suporte técnico Em até 4 horas, disponível 24 horas por dia, 7 dias por semana.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439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FA22E-179F-2FE9-D5DF-C99E91A0E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937400-0B05-9D40-44F9-9DC572AE20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38E557-25C7-6AEC-414D-DD0D92D0EE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14087-79D1-1469-118C-4D4AC5CDA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0475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8630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4438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0301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E quando o assunto é conectividade, você sabe que a Claro empresas traz sempre 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as melhores soluções para complementar a internet 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do seu cliente.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A banda larga de Claro empresas também é compatível com a tecnologia </a:t>
            </a:r>
            <a:r>
              <a:rPr lang="pt-BR" sz="1200" noProof="0" dirty="0" err="1">
                <a:solidFill>
                  <a:schemeClr val="bg1"/>
                </a:solidFill>
                <a:latin typeface="AMX" pitchFamily="2" charset="77"/>
              </a:rPr>
              <a:t>Mesh</a:t>
            </a: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 que garante uma rede Wi-Fi</a:t>
            </a:r>
            <a:b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mais moderna e inteligente com uma cobertura mais ampla, rápida e estável.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65352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329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A banda larga da Claro empresas oferece </a:t>
            </a:r>
            <a:r>
              <a:rPr lang="pt-BR" sz="1200" b="1" noProof="0" dirty="0" err="1">
                <a:solidFill>
                  <a:schemeClr val="tx1"/>
                </a:solidFill>
                <a:latin typeface="AMX" pitchFamily="2" charset="77"/>
              </a:rPr>
              <a:t>SVAs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 inclusos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 para trazer ainda 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mais benefícios ao cliente e sua empresa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, vem conferir!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b="1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b="1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" pitchFamily="2" charset="77"/>
              </a:rPr>
              <a:t>McAfee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Proteção digital que proporciona segurança na navegação em sites e rede Wi-Fi, proteção de e-mail que sinaliza e evita vazamentos na </a:t>
            </a:r>
            <a:r>
              <a:rPr lang="pt-BR" sz="1200" noProof="0" dirty="0" err="1">
                <a:solidFill>
                  <a:schemeClr val="tx1"/>
                </a:solidFill>
                <a:latin typeface="AMX" pitchFamily="2" charset="77"/>
              </a:rPr>
              <a:t>Dark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 Web, criação de senhas fortes e antivírus.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b="1" noProof="0" dirty="0" err="1">
                <a:solidFill>
                  <a:schemeClr val="bg1"/>
                </a:solidFill>
                <a:latin typeface="AMX" pitchFamily="2" charset="77"/>
              </a:rPr>
              <a:t>Skeelo</a:t>
            </a:r>
            <a:endParaRPr lang="pt-BR" sz="1200" b="1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Ferramenta educacional para que o empresário se capacite com os melhores títulos de empreendedorismo, administração, marketing, liderança e estratégia.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Microsoft 365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Pacote de programas completo para facilitar o dia a dia e aumentar a produtividade da empresa do cliente.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bg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05231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pt-BR" sz="1200" dirty="0"/>
              <a:t>Um diferencial da Claro para o cliente empresas é o Claro </a:t>
            </a:r>
            <a:r>
              <a:rPr lang="pt-BR" sz="1200" dirty="0" err="1"/>
              <a:t>pay</a:t>
            </a:r>
            <a:r>
              <a:rPr lang="pt-BR" sz="1200" dirty="0"/>
              <a:t> empresas, um aplicativo que reúne, de forma gratuita, serviços financeiros que facilitam a rotina de negócios de quem é Pessoa Jurídica MEI ou SLU! Veja o que é possível fazer: · Gerar Boleto. · Receber com QR </a:t>
            </a:r>
            <a:r>
              <a:rPr lang="pt-BR" sz="1200" dirty="0" err="1"/>
              <a:t>code</a:t>
            </a:r>
            <a:r>
              <a:rPr lang="pt-BR" sz="1200" dirty="0"/>
              <a:t> (Pix). · Cadastrar colaboradores para receber pagamentos. · Conferir extrato (apenas das transações realizadas por ele mesmo).</a:t>
            </a:r>
            <a:br>
              <a:rPr lang="pt-BR" sz="1200" dirty="0"/>
            </a:b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Claro </a:t>
            </a:r>
            <a:r>
              <a:rPr lang="pt-BR" sz="1200" b="1" noProof="0" dirty="0" err="1">
                <a:solidFill>
                  <a:schemeClr val="tx1"/>
                </a:solidFill>
                <a:latin typeface="AMX" pitchFamily="2" charset="77"/>
              </a:rPr>
              <a:t>pay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 empresas oferece diferentes tipos de crédito 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para o cliente escolher o que é ideal para o seu negócio! </a:t>
            </a:r>
            <a:endParaRPr lang="pt-BR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6508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0">
              <a:spcBef>
                <a:spcPts val="600"/>
              </a:spcBef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São parcerias em diversos segmentos como tecnologia, mobilidade, escritório, serviços, gestão, capacitação, beleza, educação, viagens, entre outros! E para usufruir dos benefícios basta ser cliente móvel ou fixo</a:t>
            </a:r>
            <a:b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com um contrato CNPJ e acessar o site:</a:t>
            </a:r>
          </a:p>
          <a:p>
            <a:pPr marL="184150">
              <a:spcBef>
                <a:spcPts val="600"/>
              </a:spcBef>
            </a:pPr>
            <a:r>
              <a:rPr lang="pt-BR" sz="1200" b="1" i="1" noProof="0" dirty="0">
                <a:solidFill>
                  <a:schemeClr val="tx1"/>
                </a:solidFill>
                <a:latin typeface="AMX" pitchFamily="2" charset="77"/>
              </a:rPr>
              <a:t>https://www.claro.com.br/empresas/</a:t>
            </a:r>
            <a:br>
              <a:rPr lang="pt-BR" sz="1200" b="1" i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200" b="1" i="1" noProof="0" dirty="0">
                <a:solidFill>
                  <a:schemeClr val="tx1"/>
                </a:solidFill>
                <a:latin typeface="AMX" pitchFamily="2" charset="77"/>
              </a:rPr>
              <a:t>atendimento/ claro-clube-empresas</a:t>
            </a:r>
          </a:p>
          <a:p>
            <a:pPr marL="184150">
              <a:spcBef>
                <a:spcPts val="600"/>
              </a:spcBef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Lá o cliente encontra todos os parceiros e</a:t>
            </a:r>
            <a:b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os descontos exclusivos que pode usufruir!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055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88900">
              <a:spcBef>
                <a:spcPts val="600"/>
              </a:spcBef>
            </a:pPr>
            <a:r>
              <a:rPr lang="pt-BR" sz="1200" b="1" noProof="0" dirty="0">
                <a:solidFill>
                  <a:schemeClr val="bg1"/>
                </a:solidFill>
                <a:latin typeface="AMX" pitchFamily="2" charset="77"/>
              </a:rPr>
              <a:t>A resposta é mais simples do que você imagina...</a:t>
            </a:r>
          </a:p>
          <a:p>
            <a:pPr marL="88900">
              <a:spcBef>
                <a:spcPts val="600"/>
              </a:spcBef>
            </a:pP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Aumentar o nosso portfólio de produtos nos faz alcançar ainda mais clientes, gerando mais vendas e satisfação</a:t>
            </a:r>
          </a:p>
          <a:p>
            <a:pPr marL="88900">
              <a:spcBef>
                <a:spcPts val="600"/>
              </a:spcBef>
            </a:pPr>
            <a:endParaRPr lang="pt-BR" sz="1200" noProof="0" dirty="0">
              <a:solidFill>
                <a:schemeClr val="bg1"/>
              </a:solidFill>
              <a:latin typeface="AMX" pitchFamily="2" charset="77"/>
              <a:cs typeface="Calibri" panose="020F0502020204030204" pitchFamily="34" charset="0"/>
            </a:endParaRPr>
          </a:p>
          <a:p>
            <a:pPr marL="889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E esse é o motivo pelo qual é importante conhecer os produtos Claro empresas. Assim, você estará sempre preparado para agarrar as oportunidades que surgirem durante as vendas nas lojas!</a:t>
            </a:r>
          </a:p>
          <a:p>
            <a:pPr marL="88900">
              <a:spcBef>
                <a:spcPts val="600"/>
              </a:spcBef>
            </a:pPr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23188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2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rgbClr val="C00000"/>
                </a:solidFill>
                <a:latin typeface="AMX" pitchFamily="2" charset="0"/>
              </a:rPr>
              <a:t>*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* Com base 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na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análise 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da </a:t>
            </a:r>
            <a:r>
              <a:rPr lang="pt-BR" sz="1200" spc="-5" dirty="0" err="1">
                <a:solidFill>
                  <a:srgbClr val="FFFFFF"/>
                </a:solidFill>
                <a:latin typeface="AMX" pitchFamily="2" charset="0"/>
                <a:cs typeface="Calibri"/>
              </a:rPr>
              <a:t>Ookla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® dos 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dados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de consistência </a:t>
            </a:r>
            <a:r>
              <a:rPr lang="pt-BR" sz="1200" spc="-21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do</a:t>
            </a:r>
            <a:r>
              <a:rPr lang="pt-BR" sz="1200" spc="-1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 err="1">
                <a:solidFill>
                  <a:srgbClr val="FFFFFF"/>
                </a:solidFill>
                <a:latin typeface="AMX" pitchFamily="2" charset="0"/>
                <a:cs typeface="Calibri"/>
              </a:rPr>
              <a:t>Speedtest</a:t>
            </a:r>
            <a:r>
              <a:rPr lang="pt-BR" sz="1200" spc="4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 err="1">
                <a:solidFill>
                  <a:srgbClr val="FFFFFF"/>
                </a:solidFill>
                <a:latin typeface="AMX" pitchFamily="2" charset="0"/>
                <a:cs typeface="Calibri"/>
              </a:rPr>
              <a:t>Intelligence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®</a:t>
            </a:r>
            <a:r>
              <a:rPr lang="pt-BR" sz="1200" spc="2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 err="1">
                <a:solidFill>
                  <a:srgbClr val="FFFFFF"/>
                </a:solidFill>
                <a:latin typeface="AMX" pitchFamily="2" charset="0"/>
                <a:cs typeface="Calibri"/>
              </a:rPr>
              <a:t>Wifi</a:t>
            </a:r>
            <a:r>
              <a:rPr lang="pt-BR" sz="1200" spc="-1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no</a:t>
            </a:r>
            <a:r>
              <a:rPr lang="pt-BR" sz="1200" spc="-1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Brasil do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segundo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e 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terceiro</a:t>
            </a:r>
            <a:r>
              <a:rPr lang="pt-BR" sz="1200" spc="1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trimestres</a:t>
            </a:r>
            <a:r>
              <a:rPr lang="pt-BR" sz="1200" spc="2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de 2023.</a:t>
            </a:r>
            <a:r>
              <a:rPr lang="pt-BR" sz="1200" spc="3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Marcas</a:t>
            </a:r>
            <a:r>
              <a:rPr lang="pt-BR" sz="1200" spc="-1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registradas</a:t>
            </a:r>
            <a:r>
              <a:rPr lang="pt-BR" sz="1200" spc="1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 err="1">
                <a:solidFill>
                  <a:srgbClr val="FFFFFF"/>
                </a:solidFill>
                <a:latin typeface="AMX" pitchFamily="2" charset="0"/>
                <a:cs typeface="Calibri"/>
              </a:rPr>
              <a:t>Ookla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® 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usadas</a:t>
            </a:r>
            <a:r>
              <a:rPr lang="pt-BR" sz="1200" spc="-2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10" dirty="0">
                <a:solidFill>
                  <a:srgbClr val="FFFFFF"/>
                </a:solidFill>
                <a:latin typeface="AMX" pitchFamily="2" charset="0"/>
                <a:cs typeface="Calibri"/>
              </a:rPr>
              <a:t>sob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licença e reimpressas</a:t>
            </a:r>
            <a:r>
              <a:rPr lang="pt-BR" sz="1200" spc="1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com</a:t>
            </a:r>
            <a:r>
              <a:rPr lang="pt-BR" sz="1200" spc="1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permissão.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**Para </a:t>
            </a:r>
            <a:r>
              <a:rPr lang="pt-BR" sz="1200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produtos</a:t>
            </a:r>
            <a:r>
              <a:rPr lang="pt-BR" sz="1200" spc="-2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com</a:t>
            </a:r>
            <a:r>
              <a:rPr lang="pt-BR" sz="1200" spc="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fidelidade</a:t>
            </a:r>
            <a:endParaRPr lang="pt-BR" sz="1200" b="0" spc="-5" dirty="0">
              <a:solidFill>
                <a:schemeClr val="tx1"/>
              </a:solidFill>
              <a:latin typeface="AMX" pitchFamily="2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dirty="0">
              <a:solidFill>
                <a:srgbClr val="C00000"/>
              </a:solidFill>
              <a:latin typeface="AMX" pitchFamily="2" charset="0"/>
            </a:endParaRPr>
          </a:p>
          <a:p>
            <a:r>
              <a:rPr lang="pt-BR" sz="1200" b="1" dirty="0">
                <a:solidFill>
                  <a:srgbClr val="C00000"/>
                </a:solidFill>
                <a:latin typeface="AMX" pitchFamily="2" charset="0"/>
              </a:rPr>
              <a:t>Uma experiência completa e incomparável!</a:t>
            </a:r>
          </a:p>
          <a:p>
            <a:endParaRPr lang="pt-BR" b="1" dirty="0"/>
          </a:p>
          <a:p>
            <a:r>
              <a:rPr lang="pt-BR" b="1" dirty="0"/>
              <a:t>Serviços: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Sem cobrança de taxa de adesão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Central exclusiva para atendimento 10621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Minha Claro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Sem cobrança do equipamento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Desconto em débito automático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Instalação em até 24h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pt-BR" dirty="0"/>
              <a:t>Suporte técnico em até 4h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b="1" dirty="0"/>
              <a:t>Benefícios Exclusivos: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Claro clube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Microsoft 365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MC </a:t>
            </a:r>
            <a:r>
              <a:rPr lang="pt-BR" sz="1200" dirty="0" err="1"/>
              <a:t>Afee</a:t>
            </a:r>
            <a:endParaRPr lang="pt-BR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 err="1"/>
              <a:t>Skeelo</a:t>
            </a:r>
            <a:endParaRPr lang="pt-BR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Claro </a:t>
            </a:r>
            <a:r>
              <a:rPr lang="pt-BR" sz="1200" dirty="0" err="1"/>
              <a:t>pay</a:t>
            </a:r>
            <a:r>
              <a:rPr lang="pt-BR" sz="1200" dirty="0"/>
              <a:t> empresas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b="1" dirty="0"/>
              <a:t>Conectividade: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Ponto Ultra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Wi-Fi 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Wi-Fi </a:t>
            </a:r>
            <a:r>
              <a:rPr lang="pt-BR" sz="1200" dirty="0" err="1"/>
              <a:t>Mesh</a:t>
            </a:r>
            <a:endParaRPr lang="pt-BR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159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FED57A-6327-B3E4-0E17-384F66D430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7D7317-3F38-FC41-D326-AF57F00D3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FB9FCB-764D-2D6A-071A-F5A2FF9D4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DA236-76B1-F1A4-B541-002F4945D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285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973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8461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21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5287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0697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Também existe o </a:t>
            </a:r>
            <a:r>
              <a:rPr lang="pt-BR" sz="1200" b="1" noProof="0" dirty="0" err="1">
                <a:solidFill>
                  <a:schemeClr val="tx1"/>
                </a:solidFill>
                <a:latin typeface="AMX" pitchFamily="2" charset="77"/>
              </a:rPr>
              <a:t>Pay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 Per </a:t>
            </a:r>
            <a:r>
              <a:rPr lang="pt-BR" sz="1200" b="1" noProof="0" dirty="0" err="1">
                <a:solidFill>
                  <a:schemeClr val="tx1"/>
                </a:solidFill>
                <a:latin typeface="AMX" pitchFamily="2" charset="77"/>
              </a:rPr>
              <a:t>View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, opção na qual o cliente contrata uma 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programação específica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, como uma luta, um jogo ou um filme, e </a:t>
            </a: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paga apenas pelo conteúdo que quiser assistir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, no momento que desejar.</a:t>
            </a:r>
          </a:p>
          <a:p>
            <a:endParaRPr lang="pt-BR" sz="1200" b="1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endParaRPr lang="pt-BR" sz="1200" b="1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Filmes e séries -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 Entretenimento garantido com o melhor do cinema e uma variedade de filmes, séries e conteúdos infantis.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Ideal para empresas como escolas, cursos, casas alugadas.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Esportes -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Composto pelos principais canais de esportes nacionais e internacionais. A melhor programação esportiva 24 horas!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Ideal para empresas como bares, restaurantes, lanchonetes, cafeteria, oficina, barbearia, padaria e muito mais. 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Variedades- 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Programação variada para todo mundo, com conteúdos nacionais e internacionais, para todos os gostos!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Ideal para empresas como consultórios, clínicas, salões e spas.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Adulto -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Centenas de filmes, séries e programas especiais cheios de sensualidade e  erotismo.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Ideal para empresas como saunas, motéis, casas noturnas, sex shop, casas</a:t>
            </a:r>
            <a:b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</a:b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de swing, entre outras.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352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358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>
                <a:latin typeface="AMX" pitchFamily="2" charset="77"/>
              </a:rPr>
              <a:t>Você acabou de descobrir que uma venda pode gerar 2 vendas!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noProof="0" dirty="0"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Vamos ver agora um vídeo que mostra, na prática, como isso funciona durante o atendimento.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A</a:t>
            </a:r>
            <a:r>
              <a:rPr lang="pt-BR" sz="1200" b="1" spc="5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 </a:t>
            </a:r>
            <a:r>
              <a:rPr lang="pt-B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Banda </a:t>
            </a:r>
            <a:r>
              <a:rPr lang="pt-BR" sz="1400" b="1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Larga </a:t>
            </a:r>
            <a:r>
              <a:rPr lang="pt-BR" sz="1400" b="1" spc="-1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Claro </a:t>
            </a: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é a </a:t>
            </a:r>
            <a:r>
              <a:rPr lang="pt-BR" sz="1200" b="1" spc="5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spc="-5" dirty="0">
                <a:solidFill>
                  <a:srgbClr val="C00000"/>
                </a:solidFill>
                <a:latin typeface="AMX" pitchFamily="2" charset="0"/>
                <a:cs typeface="Calibri"/>
              </a:rPr>
              <a:t>MELHO</a:t>
            </a:r>
            <a:r>
              <a:rPr lang="pt-BR" sz="1200" b="1" dirty="0">
                <a:solidFill>
                  <a:srgbClr val="C00000"/>
                </a:solidFill>
                <a:latin typeface="AMX" pitchFamily="2" charset="0"/>
                <a:cs typeface="Calibri"/>
              </a:rPr>
              <a:t>R</a:t>
            </a:r>
            <a:r>
              <a:rPr lang="pt-BR" sz="1200" b="1" spc="-190" dirty="0">
                <a:solidFill>
                  <a:srgbClr val="C00000"/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dirty="0">
                <a:solidFill>
                  <a:srgbClr val="C00000"/>
                </a:solidFill>
                <a:latin typeface="AMX" pitchFamily="2" charset="0"/>
                <a:cs typeface="Calibri"/>
              </a:rPr>
              <a:t>i</a:t>
            </a:r>
            <a:r>
              <a:rPr lang="pt-BR" sz="1200" b="1" spc="-25" dirty="0">
                <a:solidFill>
                  <a:srgbClr val="C00000"/>
                </a:solidFill>
                <a:latin typeface="AMX" pitchFamily="2" charset="0"/>
                <a:cs typeface="Calibri"/>
              </a:rPr>
              <a:t>n</a:t>
            </a:r>
            <a:r>
              <a:rPr lang="pt-BR" sz="1200" b="1" spc="-35" dirty="0">
                <a:solidFill>
                  <a:srgbClr val="C00000"/>
                </a:solidFill>
                <a:latin typeface="AMX" pitchFamily="2" charset="0"/>
                <a:cs typeface="Calibri"/>
              </a:rPr>
              <a:t>t</a:t>
            </a:r>
            <a:r>
              <a:rPr lang="pt-BR" sz="1200" b="1" spc="-5" dirty="0">
                <a:solidFill>
                  <a:srgbClr val="C00000"/>
                </a:solidFill>
                <a:latin typeface="AMX" pitchFamily="2" charset="0"/>
                <a:cs typeface="Calibri"/>
              </a:rPr>
              <a:t>ern</a:t>
            </a:r>
            <a:r>
              <a:rPr lang="pt-BR" sz="1200" b="1" spc="-35" dirty="0">
                <a:solidFill>
                  <a:srgbClr val="C00000"/>
                </a:solidFill>
                <a:latin typeface="AMX" pitchFamily="2" charset="0"/>
                <a:cs typeface="Calibri"/>
              </a:rPr>
              <a:t>e</a:t>
            </a:r>
            <a:r>
              <a:rPr lang="pt-BR" sz="1200" b="1" dirty="0">
                <a:solidFill>
                  <a:srgbClr val="C00000"/>
                </a:solidFill>
                <a:latin typeface="AMX" pitchFamily="2" charset="0"/>
                <a:cs typeface="Calibri"/>
              </a:rPr>
              <a:t>t</a:t>
            </a:r>
            <a:r>
              <a:rPr lang="pt-BR" sz="1200" b="1" spc="-15" dirty="0">
                <a:solidFill>
                  <a:srgbClr val="C00000"/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dirty="0">
                <a:solidFill>
                  <a:srgbClr val="C00000"/>
                </a:solidFill>
                <a:latin typeface="AMX" pitchFamily="2" charset="0"/>
                <a:cs typeface="Calibri"/>
              </a:rPr>
              <a:t>do B</a:t>
            </a:r>
            <a:r>
              <a:rPr lang="pt-BR" sz="1200" b="1" spc="-70" dirty="0">
                <a:solidFill>
                  <a:srgbClr val="C00000"/>
                </a:solidFill>
                <a:latin typeface="AMX" pitchFamily="2" charset="0"/>
                <a:cs typeface="Calibri"/>
              </a:rPr>
              <a:t>r</a:t>
            </a:r>
            <a:r>
              <a:rPr lang="pt-BR" sz="1200" b="1" dirty="0">
                <a:solidFill>
                  <a:srgbClr val="C00000"/>
                </a:solidFill>
                <a:latin typeface="AMX" pitchFamily="2" charset="0"/>
                <a:cs typeface="Calibri"/>
              </a:rPr>
              <a:t>as</a:t>
            </a:r>
            <a:r>
              <a:rPr lang="pt-BR" sz="1200" b="1" spc="5" dirty="0">
                <a:solidFill>
                  <a:srgbClr val="C00000"/>
                </a:solidFill>
                <a:latin typeface="AMX" pitchFamily="2" charset="0"/>
                <a:cs typeface="Calibri"/>
              </a:rPr>
              <a:t>i</a:t>
            </a:r>
            <a:r>
              <a:rPr lang="pt-BR" sz="1200" b="1" dirty="0">
                <a:solidFill>
                  <a:srgbClr val="C00000"/>
                </a:solidFill>
                <a:latin typeface="AMX" pitchFamily="2" charset="0"/>
                <a:cs typeface="Calibri"/>
              </a:rPr>
              <a:t>l,  </a:t>
            </a: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seja na </a:t>
            </a:r>
            <a:r>
              <a:rPr lang="pt-BR" sz="1200" b="1" dirty="0">
                <a:solidFill>
                  <a:srgbClr val="C00000"/>
                </a:solidFill>
                <a:latin typeface="AMX" pitchFamily="2" charset="0"/>
                <a:cs typeface="Calibri"/>
              </a:rPr>
              <a:t>CASA</a:t>
            </a: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, no </a:t>
            </a:r>
            <a:r>
              <a:rPr lang="pt-BR" sz="1200" b="1" spc="5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spc="-15" dirty="0">
                <a:solidFill>
                  <a:srgbClr val="C00000"/>
                </a:solidFill>
                <a:latin typeface="AMX" pitchFamily="2" charset="0"/>
                <a:cs typeface="Calibri"/>
              </a:rPr>
              <a:t>ESCRITÓRIO</a:t>
            </a:r>
            <a:r>
              <a:rPr lang="pt-BR" sz="12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ou</a:t>
            </a:r>
            <a:r>
              <a:rPr lang="pt-BR" sz="1200" b="1" spc="-2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spc="-5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na</a:t>
            </a:r>
            <a:r>
              <a:rPr lang="pt-BR" sz="1200" b="1" spc="-40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spc="-15" dirty="0">
                <a:solidFill>
                  <a:srgbClr val="C00000"/>
                </a:solidFill>
                <a:latin typeface="AMX" pitchFamily="2" charset="0"/>
                <a:cs typeface="Calibri"/>
              </a:rPr>
              <a:t>EMPRESA </a:t>
            </a:r>
            <a:r>
              <a:rPr lang="pt-BR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do</a:t>
            </a:r>
            <a:r>
              <a:rPr lang="pt-BR" sz="1200" b="1" spc="-25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spc="-15" dirty="0">
                <a:solidFill>
                  <a:schemeClr val="tx1">
                    <a:lumMod val="85000"/>
                    <a:lumOff val="15000"/>
                  </a:schemeClr>
                </a:solidFill>
                <a:latin typeface="AMX" pitchFamily="2" charset="0"/>
                <a:cs typeface="Calibri"/>
              </a:rPr>
              <a:t>cliente!</a:t>
            </a:r>
            <a:endParaRPr lang="pt-BR" sz="1200" dirty="0">
              <a:solidFill>
                <a:schemeClr val="tx1">
                  <a:lumMod val="85000"/>
                  <a:lumOff val="15000"/>
                </a:schemeClr>
              </a:solidFill>
              <a:latin typeface="AMX" pitchFamily="2" charset="0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b="1" noProof="0" dirty="0">
              <a:latin typeface="AMX" pitchFamily="2" charset="77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1145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13570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 mais! O cliente Claro empresas tem acesso à melhor pasta de conteúdos exclusivos, com filmes e séries para inspirar, incentivar e apoiar a gestão da empresa. </a:t>
            </a:r>
          </a:p>
          <a:p>
            <a:endParaRPr lang="pt-BR" dirty="0"/>
          </a:p>
          <a:p>
            <a:r>
              <a:rPr lang="pt-BR" dirty="0"/>
              <a:t>A pasta “Empreender” está disponível no menu “vídeo” da Claro tv+ e o cliente pode escolher entre conteúdo ”Para Inspirar” e “Para Aprender”.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650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5541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55890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dirty="0">
                <a:solidFill>
                  <a:srgbClr val="C00000"/>
                </a:solidFill>
                <a:latin typeface="AMX" pitchFamily="2" charset="0"/>
              </a:rPr>
              <a:t>Opções diversas para públicos diversos, atendendo as necessidades das empresas!</a:t>
            </a:r>
          </a:p>
          <a:p>
            <a:endParaRPr lang="pt-BR" b="1" dirty="0"/>
          </a:p>
          <a:p>
            <a:r>
              <a:rPr lang="pt-BR" b="1" dirty="0"/>
              <a:t>Planos: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3 planos com várias opções incríveis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Canais à </a:t>
            </a:r>
            <a:r>
              <a:rPr lang="pt-BR" sz="1200" dirty="0" err="1"/>
              <a:t>la</a:t>
            </a:r>
            <a:r>
              <a:rPr lang="pt-BR" sz="1200" dirty="0"/>
              <a:t> carte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 err="1"/>
              <a:t>Pay</a:t>
            </a:r>
            <a:r>
              <a:rPr lang="pt-BR" sz="1200" dirty="0"/>
              <a:t> Per </a:t>
            </a:r>
            <a:r>
              <a:rPr lang="pt-BR" sz="1200" dirty="0" err="1"/>
              <a:t>View</a:t>
            </a:r>
            <a:endParaRPr lang="pt-BR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Opção Netflix avulsa</a:t>
            </a:r>
          </a:p>
          <a:p>
            <a:r>
              <a:rPr lang="pt-BR" b="1" dirty="0"/>
              <a:t>Recursos: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Replay TV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200" dirty="0"/>
              <a:t>Comando por voz no controle</a:t>
            </a:r>
          </a:p>
          <a:p>
            <a:r>
              <a:rPr lang="pt-BR" b="1" dirty="0"/>
              <a:t>Benefícios: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Claro tv+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Pasta “empreender” para inspirar e aprender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Redes sociais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Minha Claro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1200" dirty="0"/>
              <a:t>Claro Clube</a:t>
            </a:r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9633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648AD-A75F-C87A-D5FD-48F8F12E5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F18588-E0C9-9AD4-4A43-D5A7BB169F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EB9980B-7804-7C15-E6AC-33D9CD04D0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4C0B59-6AD6-C562-9A35-0B3B52CFC6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748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DD1ED-C2FB-25F7-2BEF-CEA91BA4A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170CF6-B640-49C3-C81F-C12BF45E4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C220FD-4909-C545-E880-762908EB70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EC35D9-E3D1-9A0C-C525-DF3C5079D71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079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B6ECFE-620F-30C4-6588-D90B44168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AB19CD4-CBEE-9953-0E71-8F0F70DD3C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DE0896-9046-91F9-B8DA-9FA655FD7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Facilitador: Lembrete: a entrega do chip é na Loja se o cliente adquirir até 5 linhas, acima disso, a entrega é feita pelos correios. O chip ele vais </a:t>
            </a:r>
            <a:r>
              <a:rPr lang="pt-BR" dirty="0" err="1"/>
              <a:t>er</a:t>
            </a:r>
            <a:r>
              <a:rPr lang="pt-BR" dirty="0"/>
              <a:t> ativo em até 3 dias úteis.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67FE62-CDF2-CD74-FC91-9695B63AC6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30873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845C0-D409-042C-194D-ABE34EB37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BD52D6A-916C-51F1-253A-A459218E57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0FE9DA7-DFBB-717C-43F3-7943D9A91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6838">
              <a:spcBef>
                <a:spcPts val="600"/>
              </a:spcBef>
            </a:pPr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O Claro pós é uma excelente opção para os nossos clientes, pois oferece serviços exclusivos na sua linha. A escolha do plano pode variar de acordo com o consumo individual da linha. </a:t>
            </a:r>
            <a:r>
              <a:rPr lang="pt-BR" sz="1200" b="1" dirty="0">
                <a:solidFill>
                  <a:schemeClr val="tx1"/>
                </a:solidFill>
                <a:latin typeface="AMX" pitchFamily="2" charset="77"/>
              </a:rPr>
              <a:t>Vamos conhecer os recursos desse plano. </a:t>
            </a:r>
            <a:endParaRPr lang="pt-BR" sz="1200" dirty="0">
              <a:solidFill>
                <a:schemeClr val="tx1"/>
              </a:solidFill>
              <a:latin typeface="AMX" pitchFamily="2" charset="77"/>
            </a:endParaRP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A4A6895-AFCA-C178-2D1A-FD9A350CC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9149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A7CD3-B0B0-B714-6E5D-E6A36B8F1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86C4B3F-E489-9940-9E3F-7DFC982C19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6199BE-8F11-16E0-E6E3-CAB6764451E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7863F29E-F9B7-E8E6-0FB9-462D817C67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0779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pt-BR" sz="1200" b="1" dirty="0">
                <a:solidFill>
                  <a:srgbClr val="FFFFFF"/>
                </a:solidFill>
                <a:latin typeface="AMX" pitchFamily="2" charset="0"/>
                <a:cs typeface="Calibri"/>
              </a:rPr>
              <a:t>E para isso, é </a:t>
            </a:r>
            <a:r>
              <a:rPr lang="pt-BR" sz="1200" b="1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preciso </a:t>
            </a:r>
            <a:r>
              <a:rPr lang="pt-BR" sz="1200" b="1" spc="-15" dirty="0">
                <a:solidFill>
                  <a:srgbClr val="FFFFFF"/>
                </a:solidFill>
                <a:latin typeface="AMX" pitchFamily="2" charset="0"/>
                <a:cs typeface="Calibri"/>
              </a:rPr>
              <a:t>estar </a:t>
            </a:r>
            <a:r>
              <a:rPr lang="pt-BR" sz="1200" b="1" spc="-5" dirty="0">
                <a:solidFill>
                  <a:srgbClr val="D2D2D2"/>
                </a:solidFill>
                <a:latin typeface="AMX" pitchFamily="2" charset="0"/>
                <a:cs typeface="Calibri"/>
              </a:rPr>
              <a:t>afiado </a:t>
            </a:r>
            <a:r>
              <a:rPr lang="pt-BR" sz="1200" b="1" dirty="0">
                <a:solidFill>
                  <a:srgbClr val="FFFFFF"/>
                </a:solidFill>
                <a:latin typeface="AMX" pitchFamily="2" charset="0"/>
                <a:cs typeface="Calibri"/>
              </a:rPr>
              <a:t>nos </a:t>
            </a:r>
            <a:r>
              <a:rPr lang="pt-BR" sz="1200" b="1" spc="-10" dirty="0">
                <a:solidFill>
                  <a:srgbClr val="D2D2D2"/>
                </a:solidFill>
                <a:latin typeface="AMX" pitchFamily="2" charset="0"/>
                <a:cs typeface="Calibri"/>
              </a:rPr>
              <a:t>produtos</a:t>
            </a:r>
            <a:r>
              <a:rPr lang="pt-BR" sz="1200" b="1" spc="-5" dirty="0">
                <a:solidFill>
                  <a:srgbClr val="D2D2D2"/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spc="-15" dirty="0">
                <a:solidFill>
                  <a:srgbClr val="FFFFFF"/>
                </a:solidFill>
                <a:latin typeface="AMX" pitchFamily="2" charset="0"/>
                <a:cs typeface="Calibri"/>
              </a:rPr>
              <a:t>para </a:t>
            </a:r>
            <a:r>
              <a:rPr lang="pt-BR" sz="1200" b="1" dirty="0">
                <a:solidFill>
                  <a:srgbClr val="FFFFFF"/>
                </a:solidFill>
                <a:latin typeface="AMX" pitchFamily="2" charset="0"/>
                <a:cs typeface="Calibri"/>
              </a:rPr>
              <a:t>conseguir </a:t>
            </a:r>
            <a:r>
              <a:rPr lang="pt-BR" sz="1200" b="1" spc="-10" dirty="0">
                <a:solidFill>
                  <a:srgbClr val="FFFFFF"/>
                </a:solidFill>
                <a:latin typeface="AMX" pitchFamily="2" charset="0"/>
                <a:cs typeface="Calibri"/>
              </a:rPr>
              <a:t>identificar </a:t>
            </a:r>
            <a:r>
              <a:rPr lang="pt-BR" sz="1200" b="1" dirty="0">
                <a:solidFill>
                  <a:srgbClr val="FFFFFF"/>
                </a:solidFill>
                <a:latin typeface="AMX" pitchFamily="2" charset="0"/>
                <a:cs typeface="Calibri"/>
              </a:rPr>
              <a:t>o </a:t>
            </a:r>
            <a:r>
              <a:rPr lang="pt-BR" sz="1200" b="1" spc="-10" dirty="0">
                <a:solidFill>
                  <a:srgbClr val="FFC000"/>
                </a:solidFill>
                <a:latin typeface="AMX" pitchFamily="2" charset="0"/>
                <a:cs typeface="Calibri"/>
              </a:rPr>
              <a:t>potencial </a:t>
            </a:r>
            <a:r>
              <a:rPr lang="pt-BR" sz="1200" b="1" spc="-530" dirty="0">
                <a:solidFill>
                  <a:srgbClr val="FFC000"/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dirty="0">
                <a:solidFill>
                  <a:srgbClr val="FFC000"/>
                </a:solidFill>
                <a:latin typeface="AMX" pitchFamily="2" charset="0"/>
                <a:cs typeface="Calibri"/>
              </a:rPr>
              <a:t>do </a:t>
            </a:r>
            <a:r>
              <a:rPr lang="pt-BR" sz="1200" b="1" spc="-15" dirty="0">
                <a:solidFill>
                  <a:srgbClr val="FFC000"/>
                </a:solidFill>
                <a:latin typeface="AMX" pitchFamily="2" charset="0"/>
                <a:cs typeface="Calibri"/>
              </a:rPr>
              <a:t>cliente </a:t>
            </a:r>
            <a:r>
              <a:rPr lang="pt-BR" sz="1200" b="1" dirty="0">
                <a:solidFill>
                  <a:srgbClr val="FFFFFF"/>
                </a:solidFill>
                <a:latin typeface="AMX" pitchFamily="2" charset="0"/>
                <a:cs typeface="Calibri"/>
              </a:rPr>
              <a:t>e </a:t>
            </a:r>
            <a:r>
              <a:rPr lang="pt-BR" sz="1200" b="1" spc="-10" dirty="0">
                <a:solidFill>
                  <a:srgbClr val="FFFFFF"/>
                </a:solidFill>
                <a:latin typeface="AMX" pitchFamily="2" charset="0"/>
                <a:cs typeface="Calibri"/>
              </a:rPr>
              <a:t>ofertar </a:t>
            </a:r>
            <a:r>
              <a:rPr lang="pt-BR" sz="1200" b="1" dirty="0">
                <a:solidFill>
                  <a:srgbClr val="FFFFFF"/>
                </a:solidFill>
                <a:latin typeface="AMX" pitchFamily="2" charset="0"/>
                <a:cs typeface="Calibri"/>
              </a:rPr>
              <a:t>o </a:t>
            </a:r>
            <a:r>
              <a:rPr lang="pt-BR" sz="1200" b="1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que </a:t>
            </a:r>
            <a:r>
              <a:rPr lang="pt-BR" sz="1200" b="1" spc="-10" dirty="0">
                <a:solidFill>
                  <a:srgbClr val="FFFFFF"/>
                </a:solidFill>
                <a:latin typeface="AMX" pitchFamily="2" charset="0"/>
                <a:cs typeface="Calibri"/>
              </a:rPr>
              <a:t>realmente </a:t>
            </a:r>
            <a:r>
              <a:rPr lang="pt-BR" sz="1200" b="1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spc="-15" dirty="0">
                <a:solidFill>
                  <a:srgbClr val="FFFFFF"/>
                </a:solidFill>
                <a:latin typeface="AMX" pitchFamily="2" charset="0"/>
                <a:cs typeface="Calibri"/>
              </a:rPr>
              <a:t>faz </a:t>
            </a:r>
            <a:r>
              <a:rPr lang="pt-BR" sz="1200" b="1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sentido</a:t>
            </a:r>
            <a:r>
              <a:rPr lang="pt-BR" sz="1200" b="1" spc="5" dirty="0">
                <a:solidFill>
                  <a:srgbClr val="FFFFFF"/>
                </a:solidFill>
                <a:latin typeface="AMX" pitchFamily="2" charset="0"/>
                <a:cs typeface="Calibri"/>
              </a:rPr>
              <a:t> </a:t>
            </a:r>
            <a:r>
              <a:rPr lang="pt-BR" sz="1200" b="1" spc="-15" dirty="0">
                <a:solidFill>
                  <a:srgbClr val="FFFFFF"/>
                </a:solidFill>
                <a:latin typeface="AMX" pitchFamily="2" charset="0"/>
                <a:cs typeface="Calibri"/>
              </a:rPr>
              <a:t>para</a:t>
            </a:r>
            <a:r>
              <a:rPr lang="pt-BR" sz="1200" b="1" spc="-5" dirty="0">
                <a:solidFill>
                  <a:srgbClr val="FFFFFF"/>
                </a:solidFill>
                <a:latin typeface="AMX" pitchFamily="2" charset="0"/>
                <a:cs typeface="Calibri"/>
              </a:rPr>
              <a:t> ele!</a:t>
            </a:r>
            <a:endParaRPr lang="pt-BR" sz="1200" b="1" spc="-5" dirty="0">
              <a:solidFill>
                <a:srgbClr val="FFFFFF"/>
              </a:solidFill>
              <a:latin typeface="AMX" pitchFamily="2" charset="0"/>
              <a:ea typeface="Calibri"/>
              <a:cs typeface="Calibri"/>
            </a:endParaRPr>
          </a:p>
          <a:p>
            <a:pPr marL="12700" marR="5080">
              <a:lnSpc>
                <a:spcPct val="150000"/>
              </a:lnSpc>
              <a:spcBef>
                <a:spcPts val="95"/>
              </a:spcBef>
            </a:pPr>
            <a:r>
              <a:rPr lang="pt-BR" sz="1200" b="1" i="1" spc="-5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X" pitchFamily="2" charset="0"/>
                <a:cs typeface="Calibri"/>
              </a:rPr>
              <a:t>PRODUTO CERTO PARA O CLIENTE CERTO!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856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72534-47AB-17B9-1202-4ED63D281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97319A-B53A-8E67-A235-A956C66A00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56D16D-D0F7-9D65-C770-FFEDA79619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6838" algn="l">
              <a:spcBef>
                <a:spcPts val="600"/>
              </a:spcBef>
            </a:pPr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Além dos serviços como app de mobilidade, biblioteca, soluções de segurança digital e voz, o Claro pós oferece também planos de internet que variam de 6GB a 150GB. </a:t>
            </a:r>
            <a:r>
              <a:rPr lang="pt-BR" sz="1200" b="1" dirty="0">
                <a:solidFill>
                  <a:schemeClr val="tx1"/>
                </a:solidFill>
                <a:latin typeface="AMX" pitchFamily="2" charset="77"/>
              </a:rPr>
              <a:t>Vamos conhecer a seguir os nossos portfólios!</a:t>
            </a:r>
            <a:endParaRPr lang="pt-BR" sz="120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078E9-14E3-67BD-1B5A-D5E081363B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76006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6F584-DF3D-6943-23E5-972CC7C79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DFFC8F-A2D0-8442-8C1B-E2954C292D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6ADC70-A300-5936-AD17-529F0C5C83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>
              <a:latin typeface="AMX" pitchFamily="2" charset="77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EF408B-CE60-9657-4388-821378CEF8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960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5A7B9B-C5C4-007F-8375-9F090834B7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1F8335-0E6A-C79B-3E90-ABB94A39B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21C4DA-3431-511F-AFFB-BD3723B941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MX" pitchFamily="2" charset="77"/>
              </a:rPr>
              <a:t>ELEGIBILIDADE MEGABÔNUS</a:t>
            </a:r>
            <a:endParaRPr lang="pt-BR" sz="1200" noProof="0" dirty="0">
              <a:latin typeface="AMX" pitchFamily="2" charset="77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Oferta 2P, 3P E 4P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, nas seguintes combinações: 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Cliente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PROSPECT FIXA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PROSPECT MÓVEL 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Cliente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BASE FIXA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 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PROSPECT MÓVEL 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Cliente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BASE MÓVEL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PROSPECT FIXA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:  desde que incremente 1 linha móvel.</a:t>
            </a:r>
          </a:p>
          <a:p>
            <a:endParaRPr lang="pt-BR" sz="1200" b="1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ÁREAS CABEADAS: Banda larga fixa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(qualquer velocidade)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2P: BL + CELULAR 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2P: CEL + CONECTA SMART  OU CONECTA+ 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3P: BL + FONE + CELULAR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3P: BL + TV + CELULAR 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4P: BL + TV + FONE + CELULAR</a:t>
            </a:r>
          </a:p>
          <a:p>
            <a:endParaRPr lang="pt-BR" sz="1200" b="1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ÁREAS NÃO CABEADAS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Combinar com o plano Claro internet móvel (Plano Claro Internet Wi-Fi,  Plano Claro Internet Móvel 5G+/FWA), qualquer franquia (inserir o print                  de consulta de área não cabeada no input).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12F15E-3DC1-3028-9AD9-11B5474B9F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7655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406D74-EB6C-8143-BFE0-E34F1CFEC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825F37-73E2-CD8B-F4A5-4E4DF0C756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63F6C6-3DA8-A7CA-7651-8F893C90BB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>
                <a:latin typeface="AMX" pitchFamily="2" charset="77"/>
              </a:rPr>
              <a:t>ELEGIBILIDADE MEGABÔNUS</a:t>
            </a:r>
            <a:endParaRPr lang="pt-BR" sz="1200" noProof="0" dirty="0">
              <a:latin typeface="AMX" pitchFamily="2" charset="77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Oferta 2P, 3P E 4P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, nas seguintes combinações: 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Cliente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PROSPECT FIXA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PROSPECT MÓVEL 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Cliente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BASE FIXA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 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PROSPECT MÓVEL 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Cliente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BASE MÓVEL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e </a:t>
            </a:r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PROSPECT FIXA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:  desde que incremente 1 linha móvel.</a:t>
            </a:r>
          </a:p>
          <a:p>
            <a:endParaRPr lang="pt-BR" sz="1200" b="1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ÁREAS CABEADAS: Banda larga fixa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(qualquer velocidade)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2P: BL + CELULAR 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2P: CEL + CONECTA SMART  OU CONECTA+ 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3P: BL + FONE + CELULAR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3P: BL + TV + CELULAR </a:t>
            </a:r>
          </a:p>
          <a:p>
            <a:pPr lvl="0"/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4P: BL + TV + FONE + CELULAR</a:t>
            </a:r>
          </a:p>
          <a:p>
            <a:endParaRPr lang="pt-BR" sz="1200" b="1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ÁREAS NÃO CABEADAS</a:t>
            </a:r>
            <a:endParaRPr lang="pt-BR" sz="1200" b="0" i="0" kern="1200" dirty="0">
              <a:solidFill>
                <a:schemeClr val="tx1"/>
              </a:solidFill>
              <a:effectLst/>
              <a:latin typeface="AMX" pitchFamily="2" charset="77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AMX" pitchFamily="2" charset="77"/>
                <a:ea typeface="+mn-ea"/>
                <a:cs typeface="+mn-cs"/>
              </a:rPr>
              <a:t>Combinar com o plano Claro internet móvel (Plano Claro Internet Wi-Fi,  Plano Claro Internet Móvel 5G+/FWA), qualquer franquia (inserir o print                  de consulta de área não cabeada no input).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254966-006C-802E-754A-087B84630E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5389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EF2E7-1D66-19B3-27D9-9B845D591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34D72C-5520-AC70-C0CF-A36309A9F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BCC73E-2CEE-F03D-CD65-0CA1C3D92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O </a:t>
            </a:r>
            <a:r>
              <a:rPr lang="pt-BR" b="1" dirty="0" err="1">
                <a:solidFill>
                  <a:schemeClr val="tx1"/>
                </a:solidFill>
                <a:latin typeface="AMX" pitchFamily="2" charset="77"/>
              </a:rPr>
              <a:t>Skeelo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 promove o conhecimento e o entretenimento dos clientes! </a:t>
            </a:r>
          </a:p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Cada valor de franquia do Claro pós  dá acesso a um pacote </a:t>
            </a: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Skeelo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. </a:t>
            </a:r>
          </a:p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O que diferencia os pacotes é o valor no varejo dos livros disponibilizados ao cliente.</a:t>
            </a:r>
          </a:p>
          <a:p>
            <a:pPr marL="177800">
              <a:spcBef>
                <a:spcPts val="600"/>
              </a:spcBef>
            </a:pP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>
                <a:solidFill>
                  <a:schemeClr val="tx1"/>
                </a:solidFill>
                <a:latin typeface="AMX" pitchFamily="2" charset="77"/>
              </a:rPr>
              <a:t>Skeelo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 Pocket</a:t>
            </a: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>
                <a:solidFill>
                  <a:schemeClr val="tx1"/>
                </a:solidFill>
                <a:latin typeface="AMX" pitchFamily="2" charset="77"/>
              </a:rPr>
              <a:t>Skeelo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 Padrão</a:t>
            </a: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>
                <a:solidFill>
                  <a:schemeClr val="tx1"/>
                </a:solidFill>
                <a:latin typeface="AMX" pitchFamily="2" charset="77"/>
              </a:rPr>
              <a:t>Skeelo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 Light</a:t>
            </a: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dirty="0" err="1">
                <a:solidFill>
                  <a:schemeClr val="tx1"/>
                </a:solidFill>
                <a:latin typeface="AMX" pitchFamily="2" charset="77"/>
              </a:rPr>
              <a:t>Skeelo</a:t>
            </a:r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 Premium</a:t>
            </a: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>
                <a:solidFill>
                  <a:schemeClr val="tx1"/>
                </a:solidFill>
                <a:latin typeface="AMX" pitchFamily="2" charset="77"/>
              </a:rPr>
              <a:t>Claro banca e Claro banca premium</a:t>
            </a:r>
          </a:p>
          <a:p>
            <a:pPr marL="4635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180 revistas para ler em qualquer lugar; </a:t>
            </a:r>
          </a:p>
          <a:p>
            <a:pPr marL="4635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Em qualquer dispositivo: computador, tablet ou celular.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b="1" noProof="0" dirty="0">
                <a:solidFill>
                  <a:schemeClr val="bg1"/>
                </a:solidFill>
                <a:latin typeface="AMX" pitchFamily="2" charset="77"/>
              </a:rPr>
              <a:t>McAfee</a:t>
            </a:r>
          </a:p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O </a:t>
            </a:r>
            <a:r>
              <a:rPr lang="pt-BR" b="1" dirty="0">
                <a:solidFill>
                  <a:schemeClr val="tx1"/>
                </a:solidFill>
                <a:latin typeface="AMX" pitchFamily="2" charset="77"/>
              </a:rPr>
              <a:t>Proteção digital McAfee 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funciona detectando e removendo ameaças cibernéticas do computador.</a:t>
            </a:r>
          </a:p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A ferramenta utiliza uma variedade de técnicas para detectar ameaças, incluindo a análise de arquivos em busca de padrões de comportamento maliciosos e a verificação de links e downloads em busca de ameaças conhecidas.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177800">
              <a:spcBef>
                <a:spcPts val="600"/>
              </a:spcBef>
            </a:pP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5FCEF4-A2B5-25F0-D7F8-E728206639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61873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0EED7-1D98-F21B-E337-5DCED4855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4D6921-D1E7-DC8F-DDD7-44A2D12511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30E818-FBF4-6724-1F21-C7EE9A556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3CBCE-A4AB-3B2A-B57F-DB8EB8EC67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239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3BB73-0895-E186-6EDF-429E4162C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820AEF-F318-1FE6-493A-15B55E365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C1BBA0-2041-7A10-3440-C0A8618C35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28B48-D2DD-DC83-2DBC-91A67E659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93140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26E9-7F7D-FF74-5609-EA20ABFA1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6BE1C5-D36E-C8AD-40EA-77E9202733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C65EE9-16E4-BD62-7307-C35E2AA90F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B4F7AE-CB8B-4241-4D0D-C497BAC632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5099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7D5B36-C3E8-4652-6687-BBEAB721F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456A12D-623F-F873-BFA5-8FB5A1DE3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CA8338-9846-58C1-922B-831A8687AB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E98727-9443-DB00-E1F4-C5A7B840CE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0327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ACD9B-D635-98AA-D771-D8C6B22B4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0D7CA30-F8DD-BBDA-13F9-7DAE172029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C77F558-DA48-C80F-2305-D9F24120D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30023-D484-8A6F-8DB8-6B65249EF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948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4150" marR="416559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cs typeface="Calibri"/>
              </a:rPr>
              <a:t>Mais </a:t>
            </a:r>
            <a:r>
              <a:rPr lang="pt-BR" sz="1200" spc="-5" dirty="0">
                <a:cs typeface="Calibri"/>
              </a:rPr>
              <a:t>oportunidades de </a:t>
            </a:r>
            <a:r>
              <a:rPr lang="pt-BR" sz="1200" spc="-15" dirty="0">
                <a:cs typeface="Calibri"/>
              </a:rPr>
              <a:t>gerar novos </a:t>
            </a:r>
            <a:r>
              <a:rPr lang="pt-BR" sz="1200" spc="-530" dirty="0">
                <a:cs typeface="Calibri"/>
              </a:rPr>
              <a:t> </a:t>
            </a:r>
            <a:r>
              <a:rPr lang="pt-BR" sz="1200" spc="-10" dirty="0">
                <a:cs typeface="Calibri"/>
              </a:rPr>
              <a:t>negócios.</a:t>
            </a:r>
          </a:p>
          <a:p>
            <a:pPr marL="184150" marR="416559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endParaRPr lang="pt-BR" sz="1200" spc="-10" dirty="0">
              <a:cs typeface="Calibri"/>
            </a:endParaRPr>
          </a:p>
          <a:p>
            <a:pPr marL="184150" marR="416559" indent="-171450">
              <a:spcBef>
                <a:spcPts val="100"/>
              </a:spcBef>
              <a:buFont typeface="Arial" panose="020B0604020202020204" pitchFamily="34" charset="0"/>
              <a:buChar char="•"/>
            </a:pPr>
            <a:r>
              <a:rPr lang="pt-BR" sz="1200" dirty="0">
                <a:cs typeface="Calibri"/>
              </a:rPr>
              <a:t>Mais </a:t>
            </a:r>
            <a:r>
              <a:rPr lang="pt-BR" sz="1200" spc="-10" dirty="0">
                <a:cs typeface="Calibri"/>
              </a:rPr>
              <a:t>opções </a:t>
            </a:r>
            <a:r>
              <a:rPr lang="pt-BR" sz="1200" spc="-5" dirty="0">
                <a:cs typeface="Calibri"/>
              </a:rPr>
              <a:t>de </a:t>
            </a:r>
            <a:r>
              <a:rPr lang="pt-BR" sz="1200" spc="-15" dirty="0">
                <a:cs typeface="Calibri"/>
              </a:rPr>
              <a:t>produtos </a:t>
            </a:r>
            <a:r>
              <a:rPr lang="pt-BR" sz="1200" dirty="0">
                <a:cs typeface="Calibri"/>
              </a:rPr>
              <a:t>aos </a:t>
            </a:r>
            <a:r>
              <a:rPr lang="pt-BR" sz="1200" spc="-10" dirty="0">
                <a:cs typeface="Calibri"/>
              </a:rPr>
              <a:t>nossos </a:t>
            </a:r>
            <a:r>
              <a:rPr lang="pt-BR" sz="1200" spc="-530" dirty="0">
                <a:cs typeface="Calibri"/>
              </a:rPr>
              <a:t> </a:t>
            </a:r>
            <a:r>
              <a:rPr lang="pt-BR" sz="1200" spc="-10" dirty="0">
                <a:cs typeface="Calibri"/>
              </a:rPr>
              <a:t>clientes, ampliando o Portfólio.</a:t>
            </a:r>
          </a:p>
          <a:p>
            <a:pPr marL="380365" marR="257810" indent="-342900">
              <a:buFont typeface="Arial" panose="020B0604020202020204" pitchFamily="34" charset="0"/>
              <a:buChar char="•"/>
            </a:pPr>
            <a:endParaRPr lang="pt-BR" sz="1200" spc="-10" dirty="0">
              <a:cs typeface="Calibri"/>
            </a:endParaRPr>
          </a:p>
          <a:p>
            <a:pPr marL="208915" marR="257810" indent="-171450">
              <a:buFont typeface="Arial" panose="020B0604020202020204" pitchFamily="34" charset="0"/>
              <a:buChar char="•"/>
            </a:pPr>
            <a:r>
              <a:rPr lang="pt-BR" sz="1200" spc="-5" dirty="0"/>
              <a:t>Mais </a:t>
            </a:r>
            <a:r>
              <a:rPr lang="pt-BR" sz="1200" spc="-15" dirty="0"/>
              <a:t>produtos </a:t>
            </a:r>
            <a:r>
              <a:rPr lang="pt-BR" sz="1200" spc="-5" dirty="0"/>
              <a:t>que </a:t>
            </a:r>
            <a:r>
              <a:rPr lang="pt-BR" sz="1200" spc="-10" dirty="0"/>
              <a:t>compõem </a:t>
            </a:r>
            <a:r>
              <a:rPr lang="pt-BR" sz="1200" spc="-15" dirty="0"/>
              <a:t>para </a:t>
            </a:r>
            <a:r>
              <a:rPr lang="pt-BR" sz="1200" dirty="0"/>
              <a:t>a </a:t>
            </a:r>
            <a:r>
              <a:rPr lang="pt-BR" sz="1200" spc="5" dirty="0"/>
              <a:t> </a:t>
            </a:r>
            <a:r>
              <a:rPr lang="pt-BR" sz="1200" spc="-20" dirty="0"/>
              <a:t>entrega</a:t>
            </a:r>
            <a:r>
              <a:rPr lang="pt-BR" sz="1200" dirty="0"/>
              <a:t> </a:t>
            </a:r>
            <a:r>
              <a:rPr lang="pt-BR" sz="1200" spc="-5" dirty="0"/>
              <a:t>da </a:t>
            </a:r>
            <a:r>
              <a:rPr lang="pt-BR" sz="1200" spc="-10" dirty="0"/>
              <a:t>meta</a:t>
            </a:r>
            <a:r>
              <a:rPr lang="pt-BR" sz="1200" spc="-25" dirty="0"/>
              <a:t> </a:t>
            </a:r>
            <a:r>
              <a:rPr lang="pt-BR" sz="1200" spc="-5" dirty="0"/>
              <a:t>individual,</a:t>
            </a:r>
            <a:r>
              <a:rPr lang="pt-BR" sz="1200" dirty="0"/>
              <a:t> </a:t>
            </a:r>
            <a:r>
              <a:rPr lang="pt-BR" sz="1200" spc="-5" dirty="0"/>
              <a:t>loja</a:t>
            </a:r>
            <a:r>
              <a:rPr lang="pt-BR" sz="1200" dirty="0"/>
              <a:t> </a:t>
            </a:r>
            <a:r>
              <a:rPr lang="pt-BR" sz="1200" spc="-5" dirty="0"/>
              <a:t>do</a:t>
            </a:r>
            <a:r>
              <a:rPr lang="pt-BR" sz="1200" spc="-15" dirty="0"/>
              <a:t> </a:t>
            </a:r>
            <a:r>
              <a:rPr lang="pt-BR" sz="1200" spc="-5" dirty="0" err="1"/>
              <a:t>Virtua</a:t>
            </a:r>
            <a:r>
              <a:rPr lang="pt-BR" sz="1200" spc="-5" dirty="0"/>
              <a:t> e </a:t>
            </a:r>
            <a:r>
              <a:rPr lang="pt-BR" sz="1200" dirty="0"/>
              <a:t>loja</a:t>
            </a:r>
            <a:r>
              <a:rPr lang="pt-BR" sz="1200" spc="-10" dirty="0"/>
              <a:t> </a:t>
            </a:r>
            <a:r>
              <a:rPr lang="pt-BR" sz="1200" spc="-5" dirty="0"/>
              <a:t>de</a:t>
            </a:r>
            <a:r>
              <a:rPr lang="pt-BR" sz="1200" spc="-10" dirty="0"/>
              <a:t> Receita</a:t>
            </a:r>
            <a:endParaRPr lang="pt-BR" sz="1200" spc="-5" dirty="0"/>
          </a:p>
          <a:p>
            <a:pPr marL="0" indent="0">
              <a:lnSpc>
                <a:spcPct val="100000"/>
              </a:lnSpc>
              <a:spcBef>
                <a:spcPts val="40"/>
              </a:spcBef>
              <a:buFont typeface="Arial" panose="020B0604020202020204" pitchFamily="34" charset="0"/>
              <a:buNone/>
            </a:pPr>
            <a:endParaRPr lang="pt-BR" sz="1200" spc="-10" dirty="0"/>
          </a:p>
          <a:p>
            <a:pPr marL="184150" indent="-1714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pt-BR" sz="1200" dirty="0"/>
              <a:t>Melhoria</a:t>
            </a:r>
            <a:r>
              <a:rPr lang="pt-BR" sz="1200" spc="-30" dirty="0"/>
              <a:t> </a:t>
            </a:r>
            <a:r>
              <a:rPr lang="pt-BR" sz="1200" spc="-5" dirty="0"/>
              <a:t>da</a:t>
            </a:r>
            <a:r>
              <a:rPr lang="pt-BR" sz="1200" spc="-15" dirty="0"/>
              <a:t> </a:t>
            </a:r>
            <a:r>
              <a:rPr lang="pt-BR" sz="1200" spc="-5" dirty="0"/>
              <a:t>experiência</a:t>
            </a:r>
            <a:r>
              <a:rPr lang="pt-BR" sz="1200" spc="-30" dirty="0"/>
              <a:t> </a:t>
            </a:r>
            <a:r>
              <a:rPr lang="pt-BR" sz="1200" spc="-5" dirty="0"/>
              <a:t>dos</a:t>
            </a:r>
            <a:r>
              <a:rPr lang="pt-BR" sz="1200" spc="-15" dirty="0"/>
              <a:t> </a:t>
            </a:r>
            <a:r>
              <a:rPr lang="pt-BR" sz="1200" spc="-5" dirty="0"/>
              <a:t>clientes</a:t>
            </a:r>
            <a:r>
              <a:rPr lang="pt-BR" sz="1200" spc="-20" dirty="0"/>
              <a:t> </a:t>
            </a:r>
            <a:r>
              <a:rPr lang="pt-BR" sz="1200" spc="-5" dirty="0"/>
              <a:t>que são</a:t>
            </a:r>
            <a:r>
              <a:rPr lang="pt-BR" sz="1200" spc="-45" dirty="0"/>
              <a:t> </a:t>
            </a:r>
            <a:r>
              <a:rPr lang="pt-BR" sz="1200" spc="-55" dirty="0"/>
              <a:t>PF/PJ.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3395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A1AB49-09E8-3705-55D2-B21440BA0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4288D7-2BAE-0494-8B94-238795C83C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4B5CFC-1101-C487-90A4-2B204163D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4C884-A7ED-C12E-4053-72085D8F24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15029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134AB-BF19-8A06-A20F-7EEA7F367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815E82-58F4-1215-FE73-869AD02183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A88C84-69C0-81AB-C6FB-5ACE6C5FB5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EF2E9-754D-736A-2CA9-A9BA38CF4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94987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3251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-131763">
              <a:spcBef>
                <a:spcPts val="600"/>
              </a:spcBef>
            </a:pPr>
            <a:r>
              <a:rPr lang="pt-BR" b="1" noProof="0" dirty="0">
                <a:solidFill>
                  <a:schemeClr val="bg1"/>
                </a:solidFill>
                <a:latin typeface="AMX" pitchFamily="2" charset="77"/>
              </a:rPr>
              <a:t>Quais documentos são aceitos?</a:t>
            </a:r>
          </a:p>
          <a:p>
            <a:pPr marL="139700" indent="-1317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Carteira de Identidade (RG) com CPF;</a:t>
            </a:r>
          </a:p>
          <a:p>
            <a:pPr marL="139700" indent="-1317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Carteira Nacional de Habilitação (versão digital);</a:t>
            </a:r>
          </a:p>
          <a:p>
            <a:pPr marL="139700" indent="-1317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Carteira Nacional de Habilitação;</a:t>
            </a:r>
          </a:p>
          <a:p>
            <a:pPr marL="139700" indent="-1317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Carteira de trabalho;</a:t>
            </a:r>
          </a:p>
          <a:p>
            <a:pPr marL="139700" indent="-1317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pc="-20" noProof="0" dirty="0">
                <a:solidFill>
                  <a:schemeClr val="bg1"/>
                </a:solidFill>
                <a:latin typeface="AMX" pitchFamily="2" charset="77"/>
              </a:rPr>
              <a:t>Carteira de Identificação Funcional de órgãos militares, </a:t>
            </a: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públicos ou federais, cédulas de identidade emitidas por entidades de classe (documento de classe);</a:t>
            </a:r>
          </a:p>
          <a:p>
            <a:pPr marL="139700" indent="-1317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Cartão da Receita Federal CNPJ;</a:t>
            </a:r>
          </a:p>
          <a:p>
            <a:pPr marL="139700" indent="-1317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Passaporte ou Cédula de Identidade emitida por países do Mercosul registradas em cartório;</a:t>
            </a:r>
          </a:p>
          <a:p>
            <a:pPr marL="139700" indent="-1317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Qualquer outro documento público que permita</a:t>
            </a:r>
            <a:br>
              <a:rPr lang="pt-BR" noProof="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a identificação e que seja válida em todo</a:t>
            </a:r>
            <a:br>
              <a:rPr lang="pt-BR" noProof="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território nacional.</a:t>
            </a:r>
          </a:p>
          <a:p>
            <a:pPr marL="139700" indent="-131763">
              <a:spcBef>
                <a:spcPts val="600"/>
              </a:spcBef>
            </a:pPr>
            <a:r>
              <a:rPr lang="pt-BR" sz="1100" i="1" noProof="0" dirty="0">
                <a:solidFill>
                  <a:schemeClr val="bg1"/>
                </a:solidFill>
                <a:latin typeface="AMX" pitchFamily="2" charset="77"/>
              </a:rPr>
              <a:t>*Não são aceitos documentos ilegíveis.</a:t>
            </a:r>
          </a:p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0661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612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743F1F-3A65-E813-1356-7326B1390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9284E6-58C5-317E-C9AA-E76ED1BCDD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C65225-3377-5508-21DA-F63534E894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E3B5C0-A985-3B3B-51CE-3D73808D51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502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AMX" pitchFamily="2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8267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São muitas as oportunidades para a venda de Banda </a:t>
            </a:r>
            <a:r>
              <a:rPr lang="pt-BR" sz="1200" noProof="0" dirty="0" err="1">
                <a:solidFill>
                  <a:schemeClr val="tx1"/>
                </a:solidFill>
                <a:latin typeface="AMX" pitchFamily="2" charset="77"/>
              </a:rPr>
              <a:t>Largae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 ganho de </a:t>
            </a:r>
            <a:r>
              <a:rPr lang="pt-BR" sz="1200" noProof="0" dirty="0" err="1">
                <a:solidFill>
                  <a:schemeClr val="tx1"/>
                </a:solidFill>
                <a:latin typeface="AMX" pitchFamily="2" charset="77"/>
              </a:rPr>
              <a:t>market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pt-BR" sz="1200" noProof="0" dirty="0" err="1">
                <a:solidFill>
                  <a:schemeClr val="tx1"/>
                </a:solidFill>
                <a:latin typeface="AMX" pitchFamily="2" charset="77"/>
              </a:rPr>
              <a:t>share</a:t>
            </a:r>
            <a:r>
              <a:rPr lang="pt-BR" sz="1200" noProof="0" dirty="0">
                <a:solidFill>
                  <a:schemeClr val="tx1"/>
                </a:solidFill>
                <a:latin typeface="AMX" pitchFamily="2" charset="77"/>
              </a:rPr>
              <a:t>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E para este desafio, a </a:t>
            </a:r>
            <a:r>
              <a:rPr lang="pt-BR" sz="1200" b="1" noProof="0" dirty="0">
                <a:solidFill>
                  <a:schemeClr val="bg1"/>
                </a:solidFill>
                <a:latin typeface="AMX" pitchFamily="2" charset="77"/>
              </a:rPr>
              <a:t>Claro empresas  estará lado a lado  com vocês</a:t>
            </a:r>
            <a:r>
              <a:rPr lang="pt-BR" sz="1200" noProof="0" dirty="0">
                <a:solidFill>
                  <a:schemeClr val="bg1"/>
                </a:solidFill>
                <a:latin typeface="AMX" pitchFamily="2" charset="77"/>
              </a:rPr>
              <a:t>, com o  melhor portfólio e as melhores ofertas do mercado!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200" noProof="0" dirty="0">
              <a:solidFill>
                <a:schemeClr val="tx1"/>
              </a:solidFill>
              <a:latin typeface="AMX" pitchFamily="2" charset="77"/>
            </a:endParaRPr>
          </a:p>
          <a:p>
            <a:r>
              <a:rPr lang="pt-BR" dirty="0"/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5B0059-2C36-514A-A790-5D5271DA2421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268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5.svg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sv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5.sv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6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abeçalho da Seção">
    <p:bg>
      <p:bgPr>
        <a:solidFill>
          <a:srgbClr val="FCE7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F72B7B35-4964-4D08-8C0D-B402E7259719}"/>
              </a:ext>
            </a:extLst>
          </p:cNvPr>
          <p:cNvSpPr txBox="1"/>
          <p:nvPr userDrawn="1"/>
        </p:nvSpPr>
        <p:spPr>
          <a:xfrm>
            <a:off x="573324" y="166302"/>
            <a:ext cx="3361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rgbClr val="C72736"/>
                </a:solidFill>
                <a:latin typeface="AMX" pitchFamily="2" charset="0"/>
              </a:rPr>
              <a:t>NOVA FORMAÇÃO PME </a:t>
            </a:r>
            <a:r>
              <a:rPr lang="pt-BR" sz="1400" dirty="0">
                <a:solidFill>
                  <a:srgbClr val="C72736"/>
                </a:solidFill>
                <a:latin typeface="AMX" pitchFamily="2" charset="0"/>
              </a:rPr>
              <a:t>| PRODUTOS FIXOS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A00851D3-0DA0-40B3-AD22-F54E85DABF98}"/>
              </a:ext>
            </a:extLst>
          </p:cNvPr>
          <p:cNvCxnSpPr>
            <a:cxnSpLocks/>
            <a:endCxn id="9" idx="3"/>
          </p:cNvCxnSpPr>
          <p:nvPr userDrawn="1"/>
        </p:nvCxnSpPr>
        <p:spPr>
          <a:xfrm flipH="1">
            <a:off x="3934691" y="320040"/>
            <a:ext cx="6912380" cy="107872"/>
          </a:xfrm>
          <a:prstGeom prst="line">
            <a:avLst/>
          </a:prstGeom>
          <a:ln>
            <a:solidFill>
              <a:srgbClr val="C72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m 19">
            <a:extLst>
              <a:ext uri="{FF2B5EF4-FFF2-40B4-BE49-F238E27FC236}">
                <a16:creationId xmlns:a16="http://schemas.microsoft.com/office/drawing/2014/main" id="{0DAF942D-DB53-4263-8489-61035DD779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3" y="1879"/>
            <a:ext cx="822737" cy="78567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06109DCF-B2DA-5E42-8D02-17E0ED553C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580" y="112136"/>
            <a:ext cx="877385" cy="31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áfico 7">
            <a:extLst>
              <a:ext uri="{FF2B5EF4-FFF2-40B4-BE49-F238E27FC236}">
                <a16:creationId xmlns:a16="http://schemas.microsoft.com/office/drawing/2014/main" id="{E9992E5C-4ECC-FA76-5732-F0E9AA173FD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l="12996" t="29722" r="450" b="7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7EF356F8-3E17-4666-0CA8-5379ED18B42A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0E24B589-DE50-26ED-37CF-208D59137766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13" name="Gráfico 12">
            <a:extLst>
              <a:ext uri="{FF2B5EF4-FFF2-40B4-BE49-F238E27FC236}">
                <a16:creationId xmlns:a16="http://schemas.microsoft.com/office/drawing/2014/main" id="{C315F6A7-FC60-F0E0-41DA-1C39AEB3B6F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629433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C0F937DB-6682-F2D5-4F1C-2B6D2A96F1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84909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drão do plano de fundo&#10;&#10;O conteúdo gerado por IA pode estar incorreto.">
            <a:extLst>
              <a:ext uri="{FF2B5EF4-FFF2-40B4-BE49-F238E27FC236}">
                <a16:creationId xmlns:a16="http://schemas.microsoft.com/office/drawing/2014/main" id="{53B8D15A-6B6F-50AF-DFC7-3A05B56F78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46"/>
            <a:ext cx="12192000" cy="6860492"/>
          </a:xfrm>
          <a:prstGeom prst="rect">
            <a:avLst/>
          </a:prstGeom>
        </p:spPr>
      </p:pic>
      <p:pic>
        <p:nvPicPr>
          <p:cNvPr id="7" name="Gráfico 16">
            <a:extLst>
              <a:ext uri="{FF2B5EF4-FFF2-40B4-BE49-F238E27FC236}">
                <a16:creationId xmlns:a16="http://schemas.microsoft.com/office/drawing/2014/main" id="{08BC4627-D45F-35AD-A31A-3B45885FE1C9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037" y="238700"/>
            <a:ext cx="972313" cy="336614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13F9195-FA1C-A9E3-84AD-312C05C91AB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5"/>
            <a:ext cx="891493" cy="3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73069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0B51183-8AA3-7952-B536-30F88D09A51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60493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3695090C-3A61-63DA-ECBE-73256A09F9E3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739" y="223146"/>
            <a:ext cx="972313" cy="377019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6E7F1C82-3070-FF2B-6AFF-16FD7A0B3467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4446" y="6257836"/>
            <a:ext cx="897633" cy="33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50103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70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05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1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72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6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45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prstClr val="black"/>
              <a:srgbClr val="FFC6AD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387"/>
                    </a14:imgEffect>
                    <a14:imgEffect>
                      <a14:saturation sat="268000"/>
                    </a14:imgEffect>
                    <a14:imgEffect>
                      <a14:brightnessContrast bright="7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0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89A08-D7AF-4638-7991-DD6DE38C81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62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A656B17B-076E-0D0B-FF66-156833463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82C9664-6027-37B6-7D82-EA51ADEBAC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5CA3918-29AF-098D-9D8B-42B5F6ADA3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12921503-CE0B-4713-B8A5-D96C0C8384B3}" type="datetimeFigureOut">
              <a:rPr lang="pt-BR" smtClean="0"/>
              <a:pPr/>
              <a:t>15/05/2026</a:t>
            </a:fld>
            <a:endParaRPr lang="pt-BR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5F5772-421A-61AF-8691-0B49169C72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E4AB706-19AF-0606-BD3E-6B898CBCA7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AMX" pitchFamily="2" charset="0"/>
              </a:defRPr>
            </a:lvl1pPr>
          </a:lstStyle>
          <a:p>
            <a:fld id="{66644200-9933-432F-BB17-EFE6EB8BD19A}" type="slidenum">
              <a:rPr lang="pt-BR" smtClean="0"/>
              <a:pPr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3136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MX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MX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MX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MX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MX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openxmlformats.org/officeDocument/2006/relationships/image" Target="../media/image31.sv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svg"/><Relationship Id="rId9" Type="http://schemas.openxmlformats.org/officeDocument/2006/relationships/image" Target="../media/image2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2.png"/><Relationship Id="rId7" Type="http://schemas.openxmlformats.org/officeDocument/2006/relationships/image" Target="../media/image39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35.png"/><Relationship Id="rId10" Type="http://schemas.openxmlformats.org/officeDocument/2006/relationships/image" Target="../media/image36.svg"/><Relationship Id="rId4" Type="http://schemas.openxmlformats.org/officeDocument/2006/relationships/image" Target="../media/image32.svg"/><Relationship Id="rId9" Type="http://schemas.openxmlformats.org/officeDocument/2006/relationships/image" Target="../media/image4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svg"/><Relationship Id="rId5" Type="http://schemas.openxmlformats.org/officeDocument/2006/relationships/image" Target="../media/image42.svg"/><Relationship Id="rId4" Type="http://schemas.openxmlformats.org/officeDocument/2006/relationships/image" Target="../media/image32.svg"/><Relationship Id="rId9" Type="http://schemas.openxmlformats.org/officeDocument/2006/relationships/image" Target="../media/image13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47.svg"/><Relationship Id="rId4" Type="http://schemas.openxmlformats.org/officeDocument/2006/relationships/image" Target="../media/image3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svg"/><Relationship Id="rId5" Type="http://schemas.openxmlformats.org/officeDocument/2006/relationships/image" Target="../media/image51.svg"/><Relationship Id="rId4" Type="http://schemas.openxmlformats.org/officeDocument/2006/relationships/image" Target="../media/image50.svg"/><Relationship Id="rId9" Type="http://schemas.openxmlformats.org/officeDocument/2006/relationships/image" Target="../media/image13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sv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svg"/><Relationship Id="rId9" Type="http://schemas.openxmlformats.org/officeDocument/2006/relationships/image" Target="../media/image2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35.png"/><Relationship Id="rId10" Type="http://schemas.openxmlformats.org/officeDocument/2006/relationships/image" Target="../media/image56.svg"/><Relationship Id="rId4" Type="http://schemas.openxmlformats.org/officeDocument/2006/relationships/image" Target="../media/image33.svg"/><Relationship Id="rId9" Type="http://schemas.openxmlformats.org/officeDocument/2006/relationships/image" Target="../media/image3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3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13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5" Type="http://schemas.openxmlformats.org/officeDocument/2006/relationships/image" Target="../media/image60.svg"/><Relationship Id="rId4" Type="http://schemas.openxmlformats.org/officeDocument/2006/relationships/image" Target="../media/image59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59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3.sv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svg"/><Relationship Id="rId9" Type="http://schemas.openxmlformats.org/officeDocument/2006/relationships/image" Target="../media/image2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35.png"/><Relationship Id="rId10" Type="http://schemas.openxmlformats.org/officeDocument/2006/relationships/image" Target="../media/image39.svg"/><Relationship Id="rId4" Type="http://schemas.openxmlformats.org/officeDocument/2006/relationships/image" Target="../media/image34.svg"/><Relationship Id="rId9" Type="http://schemas.openxmlformats.org/officeDocument/2006/relationships/image" Target="../media/image36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34.sv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0.svg"/><Relationship Id="rId21" Type="http://schemas.openxmlformats.org/officeDocument/2006/relationships/image" Target="../media/image85.svg"/><Relationship Id="rId34" Type="http://schemas.openxmlformats.org/officeDocument/2006/relationships/image" Target="../media/image98.png"/><Relationship Id="rId42" Type="http://schemas.openxmlformats.org/officeDocument/2006/relationships/image" Target="../media/image106.png"/><Relationship Id="rId47" Type="http://schemas.openxmlformats.org/officeDocument/2006/relationships/image" Target="../media/image111.svg"/><Relationship Id="rId50" Type="http://schemas.openxmlformats.org/officeDocument/2006/relationships/image" Target="../media/image114.png"/><Relationship Id="rId55" Type="http://schemas.openxmlformats.org/officeDocument/2006/relationships/image" Target="../media/image119.svg"/><Relationship Id="rId63" Type="http://schemas.openxmlformats.org/officeDocument/2006/relationships/image" Target="../media/image127.svg"/><Relationship Id="rId68" Type="http://schemas.openxmlformats.org/officeDocument/2006/relationships/image" Target="../media/image13.sv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80.svg"/><Relationship Id="rId29" Type="http://schemas.openxmlformats.org/officeDocument/2006/relationships/image" Target="../media/image93.svg"/><Relationship Id="rId11" Type="http://schemas.openxmlformats.org/officeDocument/2006/relationships/image" Target="../media/image75.png"/><Relationship Id="rId24" Type="http://schemas.openxmlformats.org/officeDocument/2006/relationships/image" Target="../media/image88.svg"/><Relationship Id="rId32" Type="http://schemas.openxmlformats.org/officeDocument/2006/relationships/image" Target="../media/image96.svg"/><Relationship Id="rId37" Type="http://schemas.openxmlformats.org/officeDocument/2006/relationships/image" Target="../media/image101.svg"/><Relationship Id="rId40" Type="http://schemas.openxmlformats.org/officeDocument/2006/relationships/image" Target="../media/image104.svg"/><Relationship Id="rId45" Type="http://schemas.openxmlformats.org/officeDocument/2006/relationships/image" Target="../media/image109.svg"/><Relationship Id="rId53" Type="http://schemas.openxmlformats.org/officeDocument/2006/relationships/image" Target="../media/image117.svg"/><Relationship Id="rId58" Type="http://schemas.openxmlformats.org/officeDocument/2006/relationships/image" Target="../media/image122.svg"/><Relationship Id="rId66" Type="http://schemas.openxmlformats.org/officeDocument/2006/relationships/image" Target="../media/image130.png"/><Relationship Id="rId5" Type="http://schemas.openxmlformats.org/officeDocument/2006/relationships/image" Target="../media/image69.png"/><Relationship Id="rId61" Type="http://schemas.openxmlformats.org/officeDocument/2006/relationships/image" Target="../media/image125.svg"/><Relationship Id="rId19" Type="http://schemas.openxmlformats.org/officeDocument/2006/relationships/image" Target="../media/image83.svg"/><Relationship Id="rId14" Type="http://schemas.openxmlformats.org/officeDocument/2006/relationships/image" Target="../media/image78.svg"/><Relationship Id="rId22" Type="http://schemas.openxmlformats.org/officeDocument/2006/relationships/image" Target="../media/image86.svg"/><Relationship Id="rId27" Type="http://schemas.openxmlformats.org/officeDocument/2006/relationships/image" Target="../media/image91.svg"/><Relationship Id="rId30" Type="http://schemas.openxmlformats.org/officeDocument/2006/relationships/image" Target="../media/image94.svg"/><Relationship Id="rId35" Type="http://schemas.openxmlformats.org/officeDocument/2006/relationships/image" Target="../media/image99.svg"/><Relationship Id="rId43" Type="http://schemas.openxmlformats.org/officeDocument/2006/relationships/image" Target="../media/image107.svg"/><Relationship Id="rId48" Type="http://schemas.openxmlformats.org/officeDocument/2006/relationships/image" Target="../media/image112.svg"/><Relationship Id="rId56" Type="http://schemas.openxmlformats.org/officeDocument/2006/relationships/image" Target="../media/image120.svg"/><Relationship Id="rId64" Type="http://schemas.openxmlformats.org/officeDocument/2006/relationships/image" Target="../media/image128.png"/><Relationship Id="rId8" Type="http://schemas.openxmlformats.org/officeDocument/2006/relationships/image" Target="../media/image72.svg"/><Relationship Id="rId51" Type="http://schemas.openxmlformats.org/officeDocument/2006/relationships/image" Target="../media/image115.png"/><Relationship Id="rId3" Type="http://schemas.openxmlformats.org/officeDocument/2006/relationships/image" Target="../media/image67.svg"/><Relationship Id="rId12" Type="http://schemas.openxmlformats.org/officeDocument/2006/relationships/image" Target="../media/image76.svg"/><Relationship Id="rId17" Type="http://schemas.openxmlformats.org/officeDocument/2006/relationships/image" Target="../media/image81.svg"/><Relationship Id="rId25" Type="http://schemas.openxmlformats.org/officeDocument/2006/relationships/image" Target="../media/image89.svg"/><Relationship Id="rId33" Type="http://schemas.openxmlformats.org/officeDocument/2006/relationships/image" Target="../media/image97.svg"/><Relationship Id="rId38" Type="http://schemas.openxmlformats.org/officeDocument/2006/relationships/image" Target="../media/image102.svg"/><Relationship Id="rId46" Type="http://schemas.openxmlformats.org/officeDocument/2006/relationships/image" Target="../media/image110.svg"/><Relationship Id="rId59" Type="http://schemas.openxmlformats.org/officeDocument/2006/relationships/image" Target="../media/image123.svg"/><Relationship Id="rId67" Type="http://schemas.openxmlformats.org/officeDocument/2006/relationships/image" Target="../media/image27.png"/><Relationship Id="rId20" Type="http://schemas.openxmlformats.org/officeDocument/2006/relationships/image" Target="../media/image84.svg"/><Relationship Id="rId41" Type="http://schemas.openxmlformats.org/officeDocument/2006/relationships/image" Target="../media/image105.svg"/><Relationship Id="rId54" Type="http://schemas.openxmlformats.org/officeDocument/2006/relationships/image" Target="../media/image118.svg"/><Relationship Id="rId62" Type="http://schemas.openxmlformats.org/officeDocument/2006/relationships/image" Target="../media/image126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0.svg"/><Relationship Id="rId15" Type="http://schemas.openxmlformats.org/officeDocument/2006/relationships/image" Target="../media/image79.svg"/><Relationship Id="rId23" Type="http://schemas.openxmlformats.org/officeDocument/2006/relationships/image" Target="../media/image87.svg"/><Relationship Id="rId28" Type="http://schemas.openxmlformats.org/officeDocument/2006/relationships/image" Target="../media/image92.png"/><Relationship Id="rId36" Type="http://schemas.openxmlformats.org/officeDocument/2006/relationships/image" Target="../media/image100.png"/><Relationship Id="rId49" Type="http://schemas.openxmlformats.org/officeDocument/2006/relationships/image" Target="../media/image113.svg"/><Relationship Id="rId57" Type="http://schemas.openxmlformats.org/officeDocument/2006/relationships/image" Target="../media/image121.png"/><Relationship Id="rId10" Type="http://schemas.openxmlformats.org/officeDocument/2006/relationships/image" Target="../media/image74.png"/><Relationship Id="rId31" Type="http://schemas.openxmlformats.org/officeDocument/2006/relationships/image" Target="../media/image95.svg"/><Relationship Id="rId44" Type="http://schemas.openxmlformats.org/officeDocument/2006/relationships/image" Target="../media/image108.svg"/><Relationship Id="rId52" Type="http://schemas.openxmlformats.org/officeDocument/2006/relationships/image" Target="../media/image116.svg"/><Relationship Id="rId60" Type="http://schemas.openxmlformats.org/officeDocument/2006/relationships/image" Target="../media/image124.png"/><Relationship Id="rId65" Type="http://schemas.openxmlformats.org/officeDocument/2006/relationships/image" Target="../media/image129.svg"/><Relationship Id="rId4" Type="http://schemas.openxmlformats.org/officeDocument/2006/relationships/image" Target="../media/image68.png"/><Relationship Id="rId9" Type="http://schemas.openxmlformats.org/officeDocument/2006/relationships/image" Target="../media/image73.png"/><Relationship Id="rId13" Type="http://schemas.openxmlformats.org/officeDocument/2006/relationships/image" Target="../media/image77.png"/><Relationship Id="rId18" Type="http://schemas.openxmlformats.org/officeDocument/2006/relationships/image" Target="../media/image82.png"/><Relationship Id="rId39" Type="http://schemas.openxmlformats.org/officeDocument/2006/relationships/image" Target="../media/image103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svg"/><Relationship Id="rId13" Type="http://schemas.openxmlformats.org/officeDocument/2006/relationships/image" Target="../media/image141.svg"/><Relationship Id="rId18" Type="http://schemas.openxmlformats.org/officeDocument/2006/relationships/image" Target="../media/image146.svg"/><Relationship Id="rId26" Type="http://schemas.openxmlformats.org/officeDocument/2006/relationships/image" Target="../media/image154.svg"/><Relationship Id="rId3" Type="http://schemas.openxmlformats.org/officeDocument/2006/relationships/image" Target="../media/image131.png"/><Relationship Id="rId21" Type="http://schemas.openxmlformats.org/officeDocument/2006/relationships/image" Target="../media/image149.svg"/><Relationship Id="rId7" Type="http://schemas.openxmlformats.org/officeDocument/2006/relationships/image" Target="../media/image135.svg"/><Relationship Id="rId12" Type="http://schemas.openxmlformats.org/officeDocument/2006/relationships/image" Target="../media/image140.svg"/><Relationship Id="rId17" Type="http://schemas.openxmlformats.org/officeDocument/2006/relationships/image" Target="../media/image145.png"/><Relationship Id="rId25" Type="http://schemas.openxmlformats.org/officeDocument/2006/relationships/image" Target="../media/image153.svg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44.png"/><Relationship Id="rId20" Type="http://schemas.openxmlformats.org/officeDocument/2006/relationships/image" Target="../media/image148.svg"/><Relationship Id="rId29" Type="http://schemas.openxmlformats.org/officeDocument/2006/relationships/image" Target="../media/image15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4.svg"/><Relationship Id="rId11" Type="http://schemas.openxmlformats.org/officeDocument/2006/relationships/image" Target="../media/image139.png"/><Relationship Id="rId24" Type="http://schemas.openxmlformats.org/officeDocument/2006/relationships/image" Target="../media/image152.png"/><Relationship Id="rId32" Type="http://schemas.openxmlformats.org/officeDocument/2006/relationships/image" Target="../media/image13.svg"/><Relationship Id="rId5" Type="http://schemas.openxmlformats.org/officeDocument/2006/relationships/image" Target="../media/image133.svg"/><Relationship Id="rId15" Type="http://schemas.openxmlformats.org/officeDocument/2006/relationships/image" Target="../media/image143.png"/><Relationship Id="rId23" Type="http://schemas.openxmlformats.org/officeDocument/2006/relationships/image" Target="../media/image151.svg"/><Relationship Id="rId28" Type="http://schemas.openxmlformats.org/officeDocument/2006/relationships/image" Target="../media/image156.svg"/><Relationship Id="rId10" Type="http://schemas.openxmlformats.org/officeDocument/2006/relationships/image" Target="../media/image138.svg"/><Relationship Id="rId19" Type="http://schemas.openxmlformats.org/officeDocument/2006/relationships/image" Target="../media/image147.png"/><Relationship Id="rId31" Type="http://schemas.openxmlformats.org/officeDocument/2006/relationships/image" Target="../media/image27.png"/><Relationship Id="rId4" Type="http://schemas.openxmlformats.org/officeDocument/2006/relationships/image" Target="../media/image132.svg"/><Relationship Id="rId9" Type="http://schemas.openxmlformats.org/officeDocument/2006/relationships/image" Target="../media/image137.svg"/><Relationship Id="rId14" Type="http://schemas.openxmlformats.org/officeDocument/2006/relationships/image" Target="../media/image142.png"/><Relationship Id="rId22" Type="http://schemas.openxmlformats.org/officeDocument/2006/relationships/image" Target="../media/image150.svg"/><Relationship Id="rId27" Type="http://schemas.openxmlformats.org/officeDocument/2006/relationships/image" Target="../media/image155.svg"/><Relationship Id="rId30" Type="http://schemas.openxmlformats.org/officeDocument/2006/relationships/image" Target="../media/image158.svg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5.png"/><Relationship Id="rId21" Type="http://schemas.openxmlformats.org/officeDocument/2006/relationships/image" Target="../media/image96.svg"/><Relationship Id="rId42" Type="http://schemas.openxmlformats.org/officeDocument/2006/relationships/image" Target="../media/image154.svg"/><Relationship Id="rId47" Type="http://schemas.openxmlformats.org/officeDocument/2006/relationships/image" Target="../media/image107.svg"/><Relationship Id="rId63" Type="http://schemas.openxmlformats.org/officeDocument/2006/relationships/image" Target="../media/image67.svg"/><Relationship Id="rId68" Type="http://schemas.openxmlformats.org/officeDocument/2006/relationships/image" Target="../media/image72.svg"/><Relationship Id="rId84" Type="http://schemas.openxmlformats.org/officeDocument/2006/relationships/image" Target="../media/image133.svg"/><Relationship Id="rId89" Type="http://schemas.openxmlformats.org/officeDocument/2006/relationships/image" Target="../media/image80.svg"/><Relationship Id="rId16" Type="http://schemas.openxmlformats.org/officeDocument/2006/relationships/image" Target="../media/image132.svg"/><Relationship Id="rId11" Type="http://schemas.openxmlformats.org/officeDocument/2006/relationships/image" Target="../media/image162.png"/><Relationship Id="rId32" Type="http://schemas.openxmlformats.org/officeDocument/2006/relationships/image" Target="../media/image113.svg"/><Relationship Id="rId37" Type="http://schemas.openxmlformats.org/officeDocument/2006/relationships/image" Target="../media/image146.svg"/><Relationship Id="rId53" Type="http://schemas.openxmlformats.org/officeDocument/2006/relationships/image" Target="../media/image155.svg"/><Relationship Id="rId58" Type="http://schemas.openxmlformats.org/officeDocument/2006/relationships/image" Target="../media/image120.svg"/><Relationship Id="rId74" Type="http://schemas.openxmlformats.org/officeDocument/2006/relationships/image" Target="../media/image181.png"/><Relationship Id="rId79" Type="http://schemas.openxmlformats.org/officeDocument/2006/relationships/image" Target="../media/image157.svg"/><Relationship Id="rId5" Type="http://schemas.openxmlformats.org/officeDocument/2006/relationships/image" Target="../media/image84.svg"/><Relationship Id="rId90" Type="http://schemas.openxmlformats.org/officeDocument/2006/relationships/image" Target="../media/image81.svg"/><Relationship Id="rId95" Type="http://schemas.openxmlformats.org/officeDocument/2006/relationships/image" Target="../media/image27.png"/><Relationship Id="rId22" Type="http://schemas.openxmlformats.org/officeDocument/2006/relationships/image" Target="../media/image97.svg"/><Relationship Id="rId27" Type="http://schemas.openxmlformats.org/officeDocument/2006/relationships/image" Target="../media/image166.png"/><Relationship Id="rId43" Type="http://schemas.openxmlformats.org/officeDocument/2006/relationships/image" Target="../media/image171.png"/><Relationship Id="rId48" Type="http://schemas.openxmlformats.org/officeDocument/2006/relationships/image" Target="../media/image174.png"/><Relationship Id="rId64" Type="http://schemas.openxmlformats.org/officeDocument/2006/relationships/image" Target="../media/image176.png"/><Relationship Id="rId69" Type="http://schemas.openxmlformats.org/officeDocument/2006/relationships/image" Target="../media/image179.png"/><Relationship Id="rId8" Type="http://schemas.openxmlformats.org/officeDocument/2006/relationships/image" Target="../media/image98.png"/><Relationship Id="rId51" Type="http://schemas.openxmlformats.org/officeDocument/2006/relationships/image" Target="../media/image156.svg"/><Relationship Id="rId72" Type="http://schemas.openxmlformats.org/officeDocument/2006/relationships/image" Target="../media/image111.svg"/><Relationship Id="rId80" Type="http://schemas.openxmlformats.org/officeDocument/2006/relationships/image" Target="../media/image183.png"/><Relationship Id="rId85" Type="http://schemas.openxmlformats.org/officeDocument/2006/relationships/image" Target="../media/image134.svg"/><Relationship Id="rId93" Type="http://schemas.openxmlformats.org/officeDocument/2006/relationships/image" Target="../media/image138.svg"/><Relationship Id="rId3" Type="http://schemas.openxmlformats.org/officeDocument/2006/relationships/image" Target="../media/image159.png"/><Relationship Id="rId12" Type="http://schemas.openxmlformats.org/officeDocument/2006/relationships/image" Target="../media/image78.svg"/><Relationship Id="rId17" Type="http://schemas.openxmlformats.org/officeDocument/2006/relationships/image" Target="../media/image137.svg"/><Relationship Id="rId25" Type="http://schemas.openxmlformats.org/officeDocument/2006/relationships/image" Target="../media/image136.svg"/><Relationship Id="rId33" Type="http://schemas.openxmlformats.org/officeDocument/2006/relationships/image" Target="../media/image167.png"/><Relationship Id="rId38" Type="http://schemas.openxmlformats.org/officeDocument/2006/relationships/image" Target="../media/image169.png"/><Relationship Id="rId46" Type="http://schemas.openxmlformats.org/officeDocument/2006/relationships/image" Target="../media/image99.svg"/><Relationship Id="rId59" Type="http://schemas.openxmlformats.org/officeDocument/2006/relationships/image" Target="../media/image122.svg"/><Relationship Id="rId67" Type="http://schemas.openxmlformats.org/officeDocument/2006/relationships/image" Target="../media/image178.png"/><Relationship Id="rId20" Type="http://schemas.openxmlformats.org/officeDocument/2006/relationships/image" Target="../media/image90.svg"/><Relationship Id="rId41" Type="http://schemas.openxmlformats.org/officeDocument/2006/relationships/image" Target="../media/image117.svg"/><Relationship Id="rId54" Type="http://schemas.openxmlformats.org/officeDocument/2006/relationships/image" Target="../media/image102.svg"/><Relationship Id="rId62" Type="http://schemas.openxmlformats.org/officeDocument/2006/relationships/image" Target="../media/image135.svg"/><Relationship Id="rId70" Type="http://schemas.openxmlformats.org/officeDocument/2006/relationships/image" Target="../media/image180.png"/><Relationship Id="rId75" Type="http://schemas.openxmlformats.org/officeDocument/2006/relationships/image" Target="../media/image125.svg"/><Relationship Id="rId83" Type="http://schemas.openxmlformats.org/officeDocument/2006/relationships/image" Target="../media/image148.svg"/><Relationship Id="rId88" Type="http://schemas.openxmlformats.org/officeDocument/2006/relationships/image" Target="../media/image79.svg"/><Relationship Id="rId91" Type="http://schemas.openxmlformats.org/officeDocument/2006/relationships/image" Target="../media/image94.svg"/><Relationship Id="rId96" Type="http://schemas.openxmlformats.org/officeDocument/2006/relationships/image" Target="../media/image13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5.svg"/><Relationship Id="rId15" Type="http://schemas.openxmlformats.org/officeDocument/2006/relationships/image" Target="../media/image163.png"/><Relationship Id="rId23" Type="http://schemas.openxmlformats.org/officeDocument/2006/relationships/image" Target="../media/image164.png"/><Relationship Id="rId28" Type="http://schemas.openxmlformats.org/officeDocument/2006/relationships/image" Target="../media/image95.svg"/><Relationship Id="rId36" Type="http://schemas.openxmlformats.org/officeDocument/2006/relationships/image" Target="../media/image168.png"/><Relationship Id="rId49" Type="http://schemas.openxmlformats.org/officeDocument/2006/relationships/image" Target="../media/image116.svg"/><Relationship Id="rId57" Type="http://schemas.openxmlformats.org/officeDocument/2006/relationships/image" Target="../media/image118.svg"/><Relationship Id="rId10" Type="http://schemas.openxmlformats.org/officeDocument/2006/relationships/image" Target="../media/image161.png"/><Relationship Id="rId31" Type="http://schemas.openxmlformats.org/officeDocument/2006/relationships/image" Target="../media/image112.svg"/><Relationship Id="rId44" Type="http://schemas.openxmlformats.org/officeDocument/2006/relationships/image" Target="../media/image172.png"/><Relationship Id="rId52" Type="http://schemas.openxmlformats.org/officeDocument/2006/relationships/image" Target="../media/image158.svg"/><Relationship Id="rId60" Type="http://schemas.openxmlformats.org/officeDocument/2006/relationships/image" Target="../media/image175.png"/><Relationship Id="rId65" Type="http://schemas.openxmlformats.org/officeDocument/2006/relationships/image" Target="../media/image177.png"/><Relationship Id="rId73" Type="http://schemas.openxmlformats.org/officeDocument/2006/relationships/image" Target="../media/image119.svg"/><Relationship Id="rId78" Type="http://schemas.openxmlformats.org/officeDocument/2006/relationships/image" Target="../media/image129.svg"/><Relationship Id="rId81" Type="http://schemas.openxmlformats.org/officeDocument/2006/relationships/image" Target="../media/image89.svg"/><Relationship Id="rId86" Type="http://schemas.openxmlformats.org/officeDocument/2006/relationships/image" Target="../media/image88.svg"/><Relationship Id="rId94" Type="http://schemas.openxmlformats.org/officeDocument/2006/relationships/image" Target="../media/image140.svg"/><Relationship Id="rId4" Type="http://schemas.openxmlformats.org/officeDocument/2006/relationships/image" Target="../media/image76.svg"/><Relationship Id="rId9" Type="http://schemas.openxmlformats.org/officeDocument/2006/relationships/image" Target="../media/image160.png"/><Relationship Id="rId13" Type="http://schemas.openxmlformats.org/officeDocument/2006/relationships/image" Target="../media/image86.svg"/><Relationship Id="rId18" Type="http://schemas.openxmlformats.org/officeDocument/2006/relationships/image" Target="../media/image87.svg"/><Relationship Id="rId39" Type="http://schemas.openxmlformats.org/officeDocument/2006/relationships/image" Target="../media/image109.svg"/><Relationship Id="rId34" Type="http://schemas.openxmlformats.org/officeDocument/2006/relationships/image" Target="../media/image153.svg"/><Relationship Id="rId50" Type="http://schemas.openxmlformats.org/officeDocument/2006/relationships/image" Target="../media/image123.svg"/><Relationship Id="rId55" Type="http://schemas.openxmlformats.org/officeDocument/2006/relationships/image" Target="../media/image108.svg"/><Relationship Id="rId76" Type="http://schemas.openxmlformats.org/officeDocument/2006/relationships/image" Target="../media/image127.svg"/><Relationship Id="rId7" Type="http://schemas.openxmlformats.org/officeDocument/2006/relationships/image" Target="../media/image91.svg"/><Relationship Id="rId71" Type="http://schemas.openxmlformats.org/officeDocument/2006/relationships/image" Target="../media/image103.svg"/><Relationship Id="rId92" Type="http://schemas.openxmlformats.org/officeDocument/2006/relationships/image" Target="../media/image101.svg"/><Relationship Id="rId2" Type="http://schemas.openxmlformats.org/officeDocument/2006/relationships/notesSlide" Target="../notesSlides/notesSlide37.xml"/><Relationship Id="rId29" Type="http://schemas.openxmlformats.org/officeDocument/2006/relationships/image" Target="../media/image104.svg"/><Relationship Id="rId24" Type="http://schemas.openxmlformats.org/officeDocument/2006/relationships/image" Target="../media/image151.svg"/><Relationship Id="rId40" Type="http://schemas.openxmlformats.org/officeDocument/2006/relationships/image" Target="../media/image170.png"/><Relationship Id="rId45" Type="http://schemas.openxmlformats.org/officeDocument/2006/relationships/image" Target="../media/image173.png"/><Relationship Id="rId66" Type="http://schemas.openxmlformats.org/officeDocument/2006/relationships/image" Target="../media/image70.svg"/><Relationship Id="rId87" Type="http://schemas.openxmlformats.org/officeDocument/2006/relationships/image" Target="../media/image149.svg"/><Relationship Id="rId61" Type="http://schemas.openxmlformats.org/officeDocument/2006/relationships/image" Target="../media/image126.svg"/><Relationship Id="rId82" Type="http://schemas.openxmlformats.org/officeDocument/2006/relationships/image" Target="../media/image141.svg"/><Relationship Id="rId19" Type="http://schemas.openxmlformats.org/officeDocument/2006/relationships/image" Target="../media/image83.svg"/><Relationship Id="rId14" Type="http://schemas.openxmlformats.org/officeDocument/2006/relationships/image" Target="../media/image93.svg"/><Relationship Id="rId30" Type="http://schemas.openxmlformats.org/officeDocument/2006/relationships/image" Target="../media/image105.svg"/><Relationship Id="rId35" Type="http://schemas.openxmlformats.org/officeDocument/2006/relationships/image" Target="../media/image150.svg"/><Relationship Id="rId56" Type="http://schemas.openxmlformats.org/officeDocument/2006/relationships/image" Target="../media/image110.svg"/><Relationship Id="rId77" Type="http://schemas.openxmlformats.org/officeDocument/2006/relationships/image" Target="../media/image18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4.svg"/><Relationship Id="rId7" Type="http://schemas.openxmlformats.org/officeDocument/2006/relationships/image" Target="../media/image18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7.svg"/><Relationship Id="rId5" Type="http://schemas.openxmlformats.org/officeDocument/2006/relationships/image" Target="../media/image186.svg"/><Relationship Id="rId4" Type="http://schemas.openxmlformats.org/officeDocument/2006/relationships/image" Target="../media/image185.svg"/><Relationship Id="rId9" Type="http://schemas.openxmlformats.org/officeDocument/2006/relationships/image" Target="../media/image1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190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60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2.sv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19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svg"/><Relationship Id="rId9" Type="http://schemas.openxmlformats.org/officeDocument/2006/relationships/image" Target="../media/image22.sv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.png"/><Relationship Id="rId7" Type="http://schemas.openxmlformats.org/officeDocument/2006/relationships/image" Target="../media/image41.sv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35.png"/><Relationship Id="rId10" Type="http://schemas.openxmlformats.org/officeDocument/2006/relationships/image" Target="../media/image39.svg"/><Relationship Id="rId4" Type="http://schemas.openxmlformats.org/officeDocument/2006/relationships/image" Target="../media/image34.svg"/><Relationship Id="rId9" Type="http://schemas.openxmlformats.org/officeDocument/2006/relationships/image" Target="../media/image36.sv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5.svg"/><Relationship Id="rId7" Type="http://schemas.openxmlformats.org/officeDocument/2006/relationships/image" Target="../media/image36.sv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image" Target="../media/image197.svg"/><Relationship Id="rId4" Type="http://schemas.openxmlformats.org/officeDocument/2006/relationships/image" Target="../media/image196.svg"/><Relationship Id="rId9" Type="http://schemas.openxmlformats.org/officeDocument/2006/relationships/image" Target="../media/image1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0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9.svg"/><Relationship Id="rId5" Type="http://schemas.openxmlformats.org/officeDocument/2006/relationships/image" Target="../media/image198.svg"/><Relationship Id="rId4" Type="http://schemas.openxmlformats.org/officeDocument/2006/relationships/image" Target="../media/image13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2.png"/><Relationship Id="rId5" Type="http://schemas.openxmlformats.org/officeDocument/2006/relationships/image" Target="../media/image201.svg"/><Relationship Id="rId4" Type="http://schemas.openxmlformats.org/officeDocument/2006/relationships/image" Target="../media/image13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png"/><Relationship Id="rId3" Type="http://schemas.openxmlformats.org/officeDocument/2006/relationships/image" Target="../media/image27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3.svg"/><Relationship Id="rId5" Type="http://schemas.openxmlformats.org/officeDocument/2006/relationships/image" Target="../media/image59.svg"/><Relationship Id="rId4" Type="http://schemas.openxmlformats.org/officeDocument/2006/relationships/image" Target="../media/image13.sv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0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9.svg"/><Relationship Id="rId5" Type="http://schemas.openxmlformats.org/officeDocument/2006/relationships/image" Target="../media/image203.svg"/><Relationship Id="rId4" Type="http://schemas.openxmlformats.org/officeDocument/2006/relationships/image" Target="../media/image13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svg"/><Relationship Id="rId7" Type="http://schemas.openxmlformats.org/officeDocument/2006/relationships/image" Target="../media/image208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207.sv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1.sv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0.png"/><Relationship Id="rId5" Type="http://schemas.openxmlformats.org/officeDocument/2006/relationships/image" Target="../media/image209.svg"/><Relationship Id="rId4" Type="http://schemas.openxmlformats.org/officeDocument/2006/relationships/image" Target="../media/image13.sv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3.jpeg"/><Relationship Id="rId5" Type="http://schemas.openxmlformats.org/officeDocument/2006/relationships/image" Target="../media/image212.png"/><Relationship Id="rId4" Type="http://schemas.openxmlformats.org/officeDocument/2006/relationships/image" Target="../media/image13.svg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2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5.png"/><Relationship Id="rId5" Type="http://schemas.openxmlformats.org/officeDocument/2006/relationships/image" Target="../media/image214.png"/><Relationship Id="rId10" Type="http://schemas.openxmlformats.org/officeDocument/2006/relationships/image" Target="../media/image218.png"/><Relationship Id="rId4" Type="http://schemas.openxmlformats.org/officeDocument/2006/relationships/image" Target="../media/image13.svg"/><Relationship Id="rId9" Type="http://schemas.openxmlformats.org/officeDocument/2006/relationships/image" Target="../media/image2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9.sv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0.svg"/><Relationship Id="rId4" Type="http://schemas.openxmlformats.org/officeDocument/2006/relationships/image" Target="../media/image13.sv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2.jpeg"/><Relationship Id="rId5" Type="http://schemas.openxmlformats.org/officeDocument/2006/relationships/image" Target="../media/image221.svg"/><Relationship Id="rId4" Type="http://schemas.openxmlformats.org/officeDocument/2006/relationships/image" Target="../media/image13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10.png"/><Relationship Id="rId4" Type="http://schemas.openxmlformats.org/officeDocument/2006/relationships/image" Target="../media/image13.sv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9.svg"/><Relationship Id="rId5" Type="http://schemas.openxmlformats.org/officeDocument/2006/relationships/image" Target="../media/image211.svg"/><Relationship Id="rId4" Type="http://schemas.openxmlformats.org/officeDocument/2006/relationships/image" Target="../media/image13.sv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3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svg"/><Relationship Id="rId4" Type="http://schemas.openxmlformats.org/officeDocument/2006/relationships/image" Target="../media/image3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sv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svg"/><Relationship Id="rId5" Type="http://schemas.openxmlformats.org/officeDocument/2006/relationships/image" Target="../media/image33.svg"/><Relationship Id="rId10" Type="http://schemas.openxmlformats.org/officeDocument/2006/relationships/image" Target="../media/image36.svg"/><Relationship Id="rId4" Type="http://schemas.openxmlformats.org/officeDocument/2006/relationships/image" Target="../media/image32.sv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47250B0-4F1F-AD0D-80CE-7E8E6F02AB98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5" name="Picture 4" descr="A person smiling with her hand on her chin&#10;&#10;Description automatically generated">
            <a:extLst>
              <a:ext uri="{FF2B5EF4-FFF2-40B4-BE49-F238E27FC236}">
                <a16:creationId xmlns:a16="http://schemas.microsoft.com/office/drawing/2014/main" id="{36B9CBE1-03F7-89A1-AE4C-0E3F66C7A6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53" y="124285"/>
            <a:ext cx="11937294" cy="7164281"/>
          </a:xfrm>
          <a:prstGeom prst="rect">
            <a:avLst/>
          </a:prstGeom>
        </p:spPr>
      </p:pic>
      <p:pic>
        <p:nvPicPr>
          <p:cNvPr id="14" name="Picture 13" descr="A blurry image of a window&#10;&#10;Description automatically generated">
            <a:extLst>
              <a:ext uri="{FF2B5EF4-FFF2-40B4-BE49-F238E27FC236}">
                <a16:creationId xmlns:a16="http://schemas.microsoft.com/office/drawing/2014/main" id="{B1C37CB7-A16C-66B1-E75B-C16DB3FCF0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40" y="657995"/>
            <a:ext cx="3906841" cy="401165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3BEF4A-6142-339E-A098-16F11982803B}"/>
              </a:ext>
            </a:extLst>
          </p:cNvPr>
          <p:cNvSpPr/>
          <p:nvPr/>
        </p:nvSpPr>
        <p:spPr>
          <a:xfrm>
            <a:off x="745723" y="754602"/>
            <a:ext cx="3906176" cy="3817398"/>
          </a:xfrm>
          <a:prstGeom prst="roundRect">
            <a:avLst>
              <a:gd name="adj" fmla="val 14807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10" name="Picture 9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14A82F6E-8CAC-B814-6DC4-ACFC790AEF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99"/>
          <a:stretch>
            <a:fillRect/>
          </a:stretch>
        </p:blipFill>
        <p:spPr>
          <a:xfrm>
            <a:off x="1227714" y="1374363"/>
            <a:ext cx="2939894" cy="2424640"/>
          </a:xfrm>
          <a:prstGeom prst="rect">
            <a:avLst/>
          </a:prstGeom>
        </p:spPr>
      </p:pic>
      <p:pic>
        <p:nvPicPr>
          <p:cNvPr id="4" name="Gráfico 3">
            <a:extLst>
              <a:ext uri="{FF2B5EF4-FFF2-40B4-BE49-F238E27FC236}">
                <a16:creationId xmlns:a16="http://schemas.microsoft.com/office/drawing/2014/main" id="{50DCE1D6-229E-82DE-16CB-A8DB07D33A6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8214" y="6182138"/>
            <a:ext cx="913406" cy="34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4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4028 L 0 2.22222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BC4CD5D3-F9E3-8891-4BC3-8B453BD00833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O mercado PJ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Jornada em loja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8AC8EE-2665-8FC9-4A0A-A31DF8FC90FE}"/>
              </a:ext>
            </a:extLst>
          </p:cNvPr>
          <p:cNvSpPr txBox="1"/>
          <p:nvPr/>
        </p:nvSpPr>
        <p:spPr>
          <a:xfrm>
            <a:off x="342262" y="3778017"/>
            <a:ext cx="456550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noProof="0" dirty="0">
                <a:latin typeface="AMX" pitchFamily="2" charset="77"/>
              </a:rPr>
              <a:t>CLARO EMPRESAS E O MERCADO PJ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466A2FB-8C3C-7DB0-6515-E7A1F4BE1578}"/>
              </a:ext>
            </a:extLst>
          </p:cNvPr>
          <p:cNvSpPr/>
          <p:nvPr/>
        </p:nvSpPr>
        <p:spPr>
          <a:xfrm>
            <a:off x="5016207" y="1136144"/>
            <a:ext cx="7736541" cy="5227196"/>
          </a:xfrm>
          <a:prstGeom prst="roundRect">
            <a:avLst>
              <a:gd name="adj" fmla="val 116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B43B0AF-1941-FFE3-3B8E-BBF8C7493571}"/>
              </a:ext>
            </a:extLst>
          </p:cNvPr>
          <p:cNvSpPr/>
          <p:nvPr/>
        </p:nvSpPr>
        <p:spPr>
          <a:xfrm>
            <a:off x="5301602" y="1481303"/>
            <a:ext cx="6513880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Alcançou </a:t>
            </a:r>
            <a:r>
              <a:rPr lang="pt-BR" b="1" noProof="0" dirty="0">
                <a:solidFill>
                  <a:schemeClr val="bg1"/>
                </a:solidFill>
                <a:latin typeface="AMX" pitchFamily="2" charset="77"/>
              </a:rPr>
              <a:t>R$ 2,2 Bi</a:t>
            </a:r>
            <a:br>
              <a:rPr lang="pt-BR" noProof="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Receita Líquida: R$ 1,3 Bi Fixa e + de R$ 963 MM Móvel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61520F-662B-0081-1A55-58BF2A515922}"/>
              </a:ext>
            </a:extLst>
          </p:cNvPr>
          <p:cNvGrpSpPr/>
          <p:nvPr/>
        </p:nvGrpSpPr>
        <p:grpSpPr>
          <a:xfrm>
            <a:off x="5418147" y="1634441"/>
            <a:ext cx="644337" cy="644337"/>
            <a:chOff x="6870430" y="311574"/>
            <a:chExt cx="644337" cy="6443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5A3E5D5-92A0-2F0F-6B12-6E99038AD59D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6" name="Graphic 15">
              <a:extLst>
                <a:ext uri="{FF2B5EF4-FFF2-40B4-BE49-F238E27FC236}">
                  <a16:creationId xmlns:a16="http://schemas.microsoft.com/office/drawing/2014/main" id="{A673FE90-9D1D-DC16-BC86-F4AF335BD2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037738" y="436423"/>
              <a:ext cx="301813" cy="385650"/>
            </a:xfrm>
            <a:prstGeom prst="rect">
              <a:avLst/>
            </a:prstGeom>
          </p:spPr>
        </p:pic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F6A55726-8892-69AA-B2E0-35E38CA8CEC7}"/>
              </a:ext>
            </a:extLst>
          </p:cNvPr>
          <p:cNvSpPr/>
          <p:nvPr/>
        </p:nvSpPr>
        <p:spPr>
          <a:xfrm>
            <a:off x="5301602" y="2673609"/>
            <a:ext cx="6513880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Fechou com </a:t>
            </a:r>
            <a:r>
              <a:rPr lang="pt-BR" b="1" noProof="0" dirty="0">
                <a:solidFill>
                  <a:schemeClr val="bg1"/>
                </a:solidFill>
                <a:latin typeface="AMX" pitchFamily="2" charset="77"/>
              </a:rPr>
              <a:t>1,9 milhões de linhas móveis</a:t>
            </a:r>
            <a:br>
              <a:rPr lang="pt-BR" b="1" noProof="0" dirty="0">
                <a:solidFill>
                  <a:schemeClr val="bg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e 87% de base fidelizada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14FF7158-A4B6-3F8D-569D-BC94740ED555}"/>
              </a:ext>
            </a:extLst>
          </p:cNvPr>
          <p:cNvSpPr/>
          <p:nvPr/>
        </p:nvSpPr>
        <p:spPr>
          <a:xfrm>
            <a:off x="5301602" y="3865915"/>
            <a:ext cx="6513880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E uma </a:t>
            </a:r>
            <a:r>
              <a:rPr lang="pt-BR" b="1" noProof="0" dirty="0">
                <a:solidFill>
                  <a:schemeClr val="bg1"/>
                </a:solidFill>
                <a:latin typeface="AMX" pitchFamily="2" charset="77"/>
              </a:rPr>
              <a:t>base de 942 mil clientes </a:t>
            </a:r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com banda larga fixa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567AD0A9-3359-CD6C-EE3A-661AEF01C97B}"/>
              </a:ext>
            </a:extLst>
          </p:cNvPr>
          <p:cNvSpPr/>
          <p:nvPr/>
        </p:nvSpPr>
        <p:spPr>
          <a:xfrm>
            <a:off x="5301602" y="5058221"/>
            <a:ext cx="6513880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bg1"/>
                </a:solidFill>
                <a:latin typeface="AMX" pitchFamily="2" charset="77"/>
              </a:rPr>
              <a:t>Conquistando </a:t>
            </a:r>
            <a:r>
              <a:rPr lang="pt-BR" b="1" noProof="0" dirty="0">
                <a:solidFill>
                  <a:schemeClr val="bg1"/>
                </a:solidFill>
                <a:latin typeface="AMX" pitchFamily="2" charset="77"/>
              </a:rPr>
              <a:t>26% do </a:t>
            </a:r>
            <a:r>
              <a:rPr lang="pt-BR" b="1" noProof="0" dirty="0" err="1">
                <a:solidFill>
                  <a:schemeClr val="bg1"/>
                </a:solidFill>
                <a:latin typeface="AMX" pitchFamily="2" charset="77"/>
              </a:rPr>
              <a:t>market</a:t>
            </a:r>
            <a:r>
              <a:rPr lang="pt-BR" b="1" noProof="0" dirty="0">
                <a:solidFill>
                  <a:schemeClr val="bg1"/>
                </a:solidFill>
                <a:latin typeface="AMX" pitchFamily="2" charset="77"/>
              </a:rPr>
              <a:t> </a:t>
            </a:r>
            <a:r>
              <a:rPr lang="pt-BR" b="1" noProof="0" dirty="0" err="1">
                <a:solidFill>
                  <a:schemeClr val="bg1"/>
                </a:solidFill>
                <a:latin typeface="AMX" pitchFamily="2" charset="77"/>
              </a:rPr>
              <a:t>share</a:t>
            </a:r>
            <a:r>
              <a:rPr lang="pt-BR" b="1" noProof="0" dirty="0">
                <a:solidFill>
                  <a:schemeClr val="bg1"/>
                </a:solidFill>
                <a:latin typeface="AMX" pitchFamily="2" charset="77"/>
              </a:rPr>
              <a:t> da fixa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3761A78-1300-94B1-5195-507AD31094CD}"/>
              </a:ext>
            </a:extLst>
          </p:cNvPr>
          <p:cNvGrpSpPr/>
          <p:nvPr/>
        </p:nvGrpSpPr>
        <p:grpSpPr>
          <a:xfrm>
            <a:off x="5418147" y="2826746"/>
            <a:ext cx="644337" cy="644337"/>
            <a:chOff x="6870430" y="311574"/>
            <a:chExt cx="644337" cy="64433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0158D2B-B7C8-2BCD-97F1-382B232AB4B2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12E97DB8-2A5A-09B5-9F5E-95BD090FA3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037738" y="436423"/>
              <a:ext cx="301813" cy="385650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313E8CB-3A75-D380-1823-5B9F14A75D26}"/>
              </a:ext>
            </a:extLst>
          </p:cNvPr>
          <p:cNvGrpSpPr/>
          <p:nvPr/>
        </p:nvGrpSpPr>
        <p:grpSpPr>
          <a:xfrm>
            <a:off x="5418147" y="4019052"/>
            <a:ext cx="644337" cy="644337"/>
            <a:chOff x="6870430" y="311574"/>
            <a:chExt cx="644337" cy="64433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1DFC574B-768E-EBD1-A27C-00E174FDA5B0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2E04471E-B44A-A0CA-4EC5-4FBF9ED2E9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037738" y="436423"/>
              <a:ext cx="301813" cy="385650"/>
            </a:xfrm>
            <a:prstGeom prst="rect">
              <a:avLst/>
            </a:prstGeom>
          </p:spPr>
        </p:pic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6A755444-25C6-E9ED-97CD-4A94FEE6A994}"/>
              </a:ext>
            </a:extLst>
          </p:cNvPr>
          <p:cNvGrpSpPr/>
          <p:nvPr/>
        </p:nvGrpSpPr>
        <p:grpSpPr>
          <a:xfrm>
            <a:off x="5418147" y="5211358"/>
            <a:ext cx="644337" cy="644337"/>
            <a:chOff x="6870430" y="311574"/>
            <a:chExt cx="644337" cy="64433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E01630B-2EC8-FE62-4A57-4B2BF86A3587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E72A6714-0A2D-0DAE-CEF9-327630D48B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037738" y="436423"/>
              <a:ext cx="301813" cy="385650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A8ADBDA0-35AF-A9F5-C54A-8C3D1503E2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-9574323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0E8F2F8-0A98-E953-1201-A0D75A9E42C5}"/>
              </a:ext>
            </a:extLst>
          </p:cNvPr>
          <p:cNvGrpSpPr/>
          <p:nvPr/>
        </p:nvGrpSpPr>
        <p:grpSpPr>
          <a:xfrm>
            <a:off x="376518" y="2661630"/>
            <a:ext cx="965580" cy="965580"/>
            <a:chOff x="6870430" y="311574"/>
            <a:chExt cx="644337" cy="6443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99A78EE-A913-9418-3057-AE339B54969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9990FF4B-3893-53CC-BDD1-D37F2AD614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A56C0366-1936-A25F-BFB7-DE4A6857E0FC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1" name="Picture 30">
              <a:extLst>
                <a:ext uri="{FF2B5EF4-FFF2-40B4-BE49-F238E27FC236}">
                  <a16:creationId xmlns:a16="http://schemas.microsoft.com/office/drawing/2014/main" id="{D51280E1-B844-0D8B-4CA4-18007EF2E2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F0808C31-2F38-2FFF-20B9-408CE1230C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47745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4.81481E-6 L -3.125E-6 4.8148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4.81481E-6 L -3.33333E-6 4.81481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2.22222E-6 L -3.125E-6 2.22222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7.40741E-7 L -3.33333E-6 7.40741E-7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-3.7037E-7 L -3.125E-6 -3.7037E-7 " pathEditMode="relative" rAng="0" ptsTypes="AA">
                                      <p:cBhvr>
                                        <p:cTn id="5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-1.85185E-6 L -3.33333E-6 -1.85185E-6 " pathEditMode="relative" rAng="0" ptsTypes="AA">
                                      <p:cBhvr>
                                        <p:cTn id="5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2227 -2.96296E-6 L -3.125E-6 -2.96296E-6 " pathEditMode="relative" rAng="0" ptsTypes="AA">
                                      <p:cBhvr>
                                        <p:cTn id="63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2227 -4.44444E-6 L -3.33333E-6 -4.44444E-6 " pathEditMode="relative" rAng="0" ptsTypes="AA">
                                      <p:cBhvr>
                                        <p:cTn id="71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3" grpId="0" animBg="1"/>
      <p:bldP spid="13" grpId="1" animBg="1"/>
      <p:bldP spid="37" grpId="0" animBg="1"/>
      <p:bldP spid="37" grpId="1" animBg="1"/>
      <p:bldP spid="45" grpId="0" animBg="1"/>
      <p:bldP spid="45" grpId="1" animBg="1"/>
      <p:bldP spid="49" grpId="0" animBg="1"/>
      <p:bldP spid="4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A53A4130-18CA-3926-7C65-8A82C8729D03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F09A92DF-FDA5-5AFC-E44C-E9964C2F0997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DB54C709-86A3-7063-2685-6460DD47103C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O mercado PJ</a:t>
              </a:r>
            </a:p>
          </p:txBody>
        </p:sp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DC06DAE0-5F73-33C3-C54F-E4A4445D1831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rgbClr val="30303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Jornada em loja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4DEBB20-1694-9C15-0654-4DD7A9AF19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6010" y="1287148"/>
            <a:ext cx="3519981" cy="4986461"/>
          </a:xfrm>
          <a:prstGeom prst="roundRect">
            <a:avLst>
              <a:gd name="adj" fmla="val 12408"/>
            </a:avLst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B4498-A5CC-1134-D1B1-A240C5927E39}"/>
              </a:ext>
            </a:extLst>
          </p:cNvPr>
          <p:cNvSpPr txBox="1"/>
          <p:nvPr/>
        </p:nvSpPr>
        <p:spPr>
          <a:xfrm>
            <a:off x="2068647" y="711406"/>
            <a:ext cx="8054706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4400" b="1" noProof="0" dirty="0">
                <a:latin typeface="AMX"/>
              </a:rPr>
              <a:t>COMO FUNCIONA O PROCESSO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EE781DC-7F6C-A206-1575-9E89489F3552}"/>
              </a:ext>
            </a:extLst>
          </p:cNvPr>
          <p:cNvSpPr/>
          <p:nvPr/>
        </p:nvSpPr>
        <p:spPr>
          <a:xfrm>
            <a:off x="363985" y="2494512"/>
            <a:ext cx="3826012" cy="3779098"/>
          </a:xfrm>
          <a:prstGeom prst="roundRect">
            <a:avLst>
              <a:gd name="adj" fmla="val 12174"/>
            </a:avLst>
          </a:prstGeom>
          <a:solidFill>
            <a:srgbClr val="9F9F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marL="360363" indent="-263525">
              <a:spcBef>
                <a:spcPts val="600"/>
              </a:spcBef>
              <a:buFont typeface="+mj-lt"/>
              <a:buAutoNum type="arabicPeriod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Cliente PJ vai até uma loja em busca de atendimento/dúvida. Vendedor da loja realiza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o atendimento ou a venda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dos serviços BL, FONE, TV e MÓVEL.</a:t>
            </a:r>
          </a:p>
          <a:p>
            <a:pPr marL="360363" indent="-263525">
              <a:spcBef>
                <a:spcPts val="600"/>
              </a:spcBef>
              <a:buFont typeface="+mj-lt"/>
              <a:buAutoNum type="arabicPeriod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Caso o cliente solicite os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demais serviços do portfólio, vendedor orienta o cliente a realizar a leitura do QR </a:t>
            </a:r>
            <a:r>
              <a:rPr lang="pt-BR" noProof="0" dirty="0" err="1">
                <a:solidFill>
                  <a:schemeClr val="tx1"/>
                </a:solidFill>
                <a:latin typeface="AMX" pitchFamily="2" charset="77"/>
              </a:rPr>
              <a:t>code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no porta cartaz de acrílico disponível na loja.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060D658-D174-3195-F54D-F5DB0ED0803D}"/>
              </a:ext>
            </a:extLst>
          </p:cNvPr>
          <p:cNvSpPr/>
          <p:nvPr/>
        </p:nvSpPr>
        <p:spPr>
          <a:xfrm>
            <a:off x="8002004" y="2494512"/>
            <a:ext cx="3826012" cy="3779098"/>
          </a:xfrm>
          <a:prstGeom prst="roundRect">
            <a:avLst>
              <a:gd name="adj" fmla="val 12174"/>
            </a:avLst>
          </a:prstGeom>
          <a:solidFill>
            <a:srgbClr val="9F9F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36000" rtlCol="0" anchor="ctr"/>
          <a:lstStyle/>
          <a:p>
            <a:pPr marL="439738" indent="-342900">
              <a:spcBef>
                <a:spcPts val="600"/>
              </a:spcBef>
              <a:buFont typeface="+mj-lt"/>
              <a:buAutoNum type="arabicPeriod" startAt="3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Cliente realiza a leitura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do QR </a:t>
            </a:r>
            <a:r>
              <a:rPr lang="pt-BR" noProof="0" dirty="0" err="1">
                <a:solidFill>
                  <a:schemeClr val="tx1"/>
                </a:solidFill>
                <a:latin typeface="AMX" pitchFamily="2" charset="77"/>
              </a:rPr>
              <a:t>code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 que direciona diretamente para o WhatsApp do GN conforme a sua região de atuação (padrinhos).</a:t>
            </a:r>
          </a:p>
          <a:p>
            <a:pPr marL="439738" indent="-342900">
              <a:spcBef>
                <a:spcPts val="600"/>
              </a:spcBef>
              <a:buFont typeface="+mj-lt"/>
              <a:buAutoNum type="arabicPeriod" startAt="3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GN realiza o atendimento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ao cliente.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F0D7B107-88BF-2700-AD37-241D725EE80E}"/>
              </a:ext>
            </a:extLst>
          </p:cNvPr>
          <p:cNvSpPr/>
          <p:nvPr/>
        </p:nvSpPr>
        <p:spPr>
          <a:xfrm>
            <a:off x="363985" y="6350900"/>
            <a:ext cx="11464031" cy="38437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7938" algn="ctr">
              <a:spcBef>
                <a:spcPts val="600"/>
              </a:spcBef>
            </a:pPr>
            <a:r>
              <a:rPr lang="pt-BR" sz="1600" noProof="0" dirty="0">
                <a:solidFill>
                  <a:schemeClr val="bg1"/>
                </a:solidFill>
                <a:latin typeface="AMX" pitchFamily="2" charset="77"/>
              </a:rPr>
              <a:t>Clientes indicados pelas lojas têm troca de carteira garantida.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EA95FCF-1846-0F96-3443-A51E4A97FD59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6" name="Picture 30">
              <a:extLst>
                <a:ext uri="{FF2B5EF4-FFF2-40B4-BE49-F238E27FC236}">
                  <a16:creationId xmlns:a16="http://schemas.microsoft.com/office/drawing/2014/main" id="{798DABCE-687C-3AB3-4A92-4732E7266B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A2DE93B1-9E8F-19C6-8EDB-1493D45056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sp>
        <p:nvSpPr>
          <p:cNvPr id="10" name="CaixaDeTexto 9">
            <a:extLst>
              <a:ext uri="{FF2B5EF4-FFF2-40B4-BE49-F238E27FC236}">
                <a16:creationId xmlns:a16="http://schemas.microsoft.com/office/drawing/2014/main" id="{7A0EFFDC-B1C3-B00C-88AF-3BD460A48E51}"/>
              </a:ext>
            </a:extLst>
          </p:cNvPr>
          <p:cNvSpPr txBox="1"/>
          <p:nvPr/>
        </p:nvSpPr>
        <p:spPr>
          <a:xfrm>
            <a:off x="8123274" y="1824413"/>
            <a:ext cx="370474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ADICIONAR UM SLIDE COM O PERFIL DO CLIENTE DO PME</a:t>
            </a:r>
          </a:p>
          <a:p>
            <a:pPr marL="285750" indent="-285750">
              <a:buFontTx/>
              <a:buChar char="-"/>
            </a:pPr>
            <a:r>
              <a:rPr lang="pt-BR" dirty="0"/>
              <a:t>ATÉ MESMO COMO ABORDAR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1488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0.04699 L 0 2.59259E-6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253 -3.7037E-7 L 1.25E-6 -3.7037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-3.7037E-7 L -1.25E-6 -3.7037E-7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28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4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38501-AE27-10C7-8FA0-7AF9D0DB65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F8DC3F2-EBA2-9E18-1461-080CFB769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E79D0D0-75A3-7E03-4E2E-729F0CF9C1CA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05C631-ED3D-F611-1BAE-CE2037062902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F004F7A-114F-3884-B3A4-7D72101F4E6D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1CB445D-F481-1E5C-6826-ACBD5E02ADCF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5CC7F9AD-9667-61B5-210B-B2879AF712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DF1C391-CDF1-CC99-7C3A-19EBAD9E9FA4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483436-46E1-F4C9-98E3-7F50DD16A5B2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B819D5E-0F9F-6E0F-DAB0-759C9612176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3E1D452-8892-FD37-5084-ECB520657C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888CE74-B065-4A0A-ADF0-6D2200E21DF3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82EABD-976E-80BC-08E5-5A365A853C32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670EB336-B0E7-5311-50DF-33787E517B07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7227DBC0-B3BF-30D6-2CC0-B80D22EC725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A23A555-7996-2D64-C344-F69C2CC9B60F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54E8BA-209A-2008-F96E-B5ACE40B54D7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BAF790CF-CBA5-A221-61DD-F574EC5C41E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A4B9FE5-387B-B503-8D73-7ABA50697C1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125CB0B-57EE-679B-728E-6E45AE939A8F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3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0C21AA94-8FEF-8C1F-AD04-62EBEFA6AC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92BF019-2ED9-637C-8B49-8779383857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615E134A-1CA1-1276-35C7-01AEA498578D}"/>
              </a:ext>
            </a:extLst>
          </p:cNvPr>
          <p:cNvSpPr/>
          <p:nvPr/>
        </p:nvSpPr>
        <p:spPr>
          <a:xfrm>
            <a:off x="2979294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3C7CB708-741A-E7FF-13C3-57A3D90E636F}"/>
              </a:ext>
            </a:extLst>
          </p:cNvPr>
          <p:cNvGrpSpPr/>
          <p:nvPr/>
        </p:nvGrpSpPr>
        <p:grpSpPr>
          <a:xfrm>
            <a:off x="3095839" y="5369469"/>
            <a:ext cx="644337" cy="644337"/>
            <a:chOff x="6870430" y="311574"/>
            <a:chExt cx="644337" cy="644337"/>
          </a:xfrm>
        </p:grpSpPr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CE8F0E4C-225E-FDCF-A95E-344E3FB1E747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8" name="Graphic 20" descr="Vibração do telefone com preenchimento sólido">
              <a:extLst>
                <a:ext uri="{FF2B5EF4-FFF2-40B4-BE49-F238E27FC236}">
                  <a16:creationId xmlns:a16="http://schemas.microsoft.com/office/drawing/2014/main" id="{73F96F75-828F-0906-8626-C0A9FA97BF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411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0 L -8.33333E-7 0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7.40741E-7 L -1.25E-6 7.40741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7.40741E-7 L 8.33333E-7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7 1.11111E-6 L -1.25E-6 1.11111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6 1.11111E-6 L 8.33333E-7 1.1111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7 -3.7037E-7 L -1.25E-6 -3.7037E-7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6 -1.85185E-6 L 8.33333E-7 -1.85185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48148E-6 L -1.25E-6 -1.48148E-6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48148E-6 L 8.33333E-7 -1.48148E-6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11111E-6 L -6.25E-7 -1.11111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11111E-6 L 1.45833E-6 -1.11111E-6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2" grpId="0" animBg="1"/>
      <p:bldP spid="22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590B273-954E-699C-0B3D-C076B307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1E39D72-80E6-42D3-CDDA-7E8E461EEDFF}"/>
              </a:ext>
            </a:extLst>
          </p:cNvPr>
          <p:cNvSpPr/>
          <p:nvPr/>
        </p:nvSpPr>
        <p:spPr>
          <a:xfrm>
            <a:off x="8050304" y="1052990"/>
            <a:ext cx="3481789" cy="2636667"/>
          </a:xfrm>
          <a:prstGeom prst="roundRect">
            <a:avLst>
              <a:gd name="adj" fmla="val 15578"/>
            </a:avLst>
          </a:prstGeom>
          <a:solidFill>
            <a:srgbClr val="F4F1F1">
              <a:alpha val="19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AADBA-03DD-4C9E-89E8-E701C2CACBF8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357502-B597-127B-102D-C6092894565A}"/>
              </a:ext>
            </a:extLst>
          </p:cNvPr>
          <p:cNvSpPr/>
          <p:nvPr/>
        </p:nvSpPr>
        <p:spPr>
          <a:xfrm>
            <a:off x="4549543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603672-1A8D-1218-B877-1690F024EF0D}"/>
              </a:ext>
            </a:extLst>
          </p:cNvPr>
          <p:cNvGrpSpPr/>
          <p:nvPr/>
        </p:nvGrpSpPr>
        <p:grpSpPr>
          <a:xfrm>
            <a:off x="4666088" y="2045223"/>
            <a:ext cx="644337" cy="644337"/>
            <a:chOff x="6870430" y="311574"/>
            <a:chExt cx="644337" cy="644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90DEFA-F3D2-84B5-FCD6-FDF340F98F7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2C35A82-39FF-DCE9-FC11-6020BD7954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8E316C-1580-F240-8183-5E8F2A6B7CC7}"/>
              </a:ext>
            </a:extLst>
          </p:cNvPr>
          <p:cNvSpPr/>
          <p:nvPr/>
        </p:nvSpPr>
        <p:spPr>
          <a:xfrm>
            <a:off x="8713953" y="1164936"/>
            <a:ext cx="2704701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Planos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4A8C64E-2DAB-642C-8DCB-636B6A4446D7}"/>
              </a:ext>
            </a:extLst>
          </p:cNvPr>
          <p:cNvSpPr/>
          <p:nvPr/>
        </p:nvSpPr>
        <p:spPr>
          <a:xfrm>
            <a:off x="8713954" y="1788577"/>
            <a:ext cx="2704700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Extensões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EF7F2CA-8BEE-0BB6-7AB2-DCC3A5854D26}"/>
              </a:ext>
            </a:extLst>
          </p:cNvPr>
          <p:cNvSpPr/>
          <p:nvPr/>
        </p:nvSpPr>
        <p:spPr>
          <a:xfrm>
            <a:off x="8713953" y="2412218"/>
            <a:ext cx="2704701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Benefícios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91797D-AFE6-8430-AAD0-B70169A46385}"/>
              </a:ext>
            </a:extLst>
          </p:cNvPr>
          <p:cNvSpPr/>
          <p:nvPr/>
        </p:nvSpPr>
        <p:spPr>
          <a:xfrm>
            <a:off x="8713954" y="3035858"/>
            <a:ext cx="2704700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SVA e Serviços Inteligentes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FBE212CF-5CA5-5C82-C8E4-8AB7B06149F8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25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205F7B47-AC5B-163B-D74C-E0FBAE18E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08FC69BF-D560-549E-7D49-D0C7404A990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34" name="Rounded Rectangle 13">
            <a:extLst>
              <a:ext uri="{FF2B5EF4-FFF2-40B4-BE49-F238E27FC236}">
                <a16:creationId xmlns:a16="http://schemas.microsoft.com/office/drawing/2014/main" id="{8B47839C-46E1-F92E-657E-814695E8BF57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35" name="Group 14">
            <a:extLst>
              <a:ext uri="{FF2B5EF4-FFF2-40B4-BE49-F238E27FC236}">
                <a16:creationId xmlns:a16="http://schemas.microsoft.com/office/drawing/2014/main" id="{FA010F8C-8CA5-543D-E983-474BCDFB690C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36" name="Oval 15">
              <a:extLst>
                <a:ext uri="{FF2B5EF4-FFF2-40B4-BE49-F238E27FC236}">
                  <a16:creationId xmlns:a16="http://schemas.microsoft.com/office/drawing/2014/main" id="{F336E27B-E87F-1024-6CFD-7E72069C89D0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7" name="Graphic 16">
              <a:extLst>
                <a:ext uri="{FF2B5EF4-FFF2-40B4-BE49-F238E27FC236}">
                  <a16:creationId xmlns:a16="http://schemas.microsoft.com/office/drawing/2014/main" id="{88576118-E986-B256-4855-1A82DDE06E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38" name="Rounded Rectangle 17">
            <a:extLst>
              <a:ext uri="{FF2B5EF4-FFF2-40B4-BE49-F238E27FC236}">
                <a16:creationId xmlns:a16="http://schemas.microsoft.com/office/drawing/2014/main" id="{E03F42F0-44DE-F63D-C741-6EE3C14D4563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39" name="Group 18">
            <a:extLst>
              <a:ext uri="{FF2B5EF4-FFF2-40B4-BE49-F238E27FC236}">
                <a16:creationId xmlns:a16="http://schemas.microsoft.com/office/drawing/2014/main" id="{508A51A2-23AA-62E2-E7AB-ADC8EFCDAF68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40" name="Oval 19">
              <a:extLst>
                <a:ext uri="{FF2B5EF4-FFF2-40B4-BE49-F238E27FC236}">
                  <a16:creationId xmlns:a16="http://schemas.microsoft.com/office/drawing/2014/main" id="{FBDDF955-E512-ACB0-8921-EAA6A880C722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1" name="Graphic 20">
              <a:extLst>
                <a:ext uri="{FF2B5EF4-FFF2-40B4-BE49-F238E27FC236}">
                  <a16:creationId xmlns:a16="http://schemas.microsoft.com/office/drawing/2014/main" id="{DC6D0750-1D79-1A49-139A-FCF6C2C298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B233C48F-79D4-3EA7-6A79-7E1B4C8E72E7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43" name="Group 6">
            <a:extLst>
              <a:ext uri="{FF2B5EF4-FFF2-40B4-BE49-F238E27FC236}">
                <a16:creationId xmlns:a16="http://schemas.microsoft.com/office/drawing/2014/main" id="{E8DD75B0-91C1-D0C6-49FA-A5C1591437C9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44" name="Oval 7">
              <a:extLst>
                <a:ext uri="{FF2B5EF4-FFF2-40B4-BE49-F238E27FC236}">
                  <a16:creationId xmlns:a16="http://schemas.microsoft.com/office/drawing/2014/main" id="{E8CCA6AB-13C4-0CC9-8D83-F5B39846C5A8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5" name="Graphic 8">
              <a:extLst>
                <a:ext uri="{FF2B5EF4-FFF2-40B4-BE49-F238E27FC236}">
                  <a16:creationId xmlns:a16="http://schemas.microsoft.com/office/drawing/2014/main" id="{C0021083-12BF-2CF4-2AC5-6DD8DBCE6B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46" name="Rounded Rectangle 17">
            <a:extLst>
              <a:ext uri="{FF2B5EF4-FFF2-40B4-BE49-F238E27FC236}">
                <a16:creationId xmlns:a16="http://schemas.microsoft.com/office/drawing/2014/main" id="{7EFCBC32-3CDE-21CC-2EE7-6EACCF949711}"/>
              </a:ext>
            </a:extLst>
          </p:cNvPr>
          <p:cNvSpPr/>
          <p:nvPr/>
        </p:nvSpPr>
        <p:spPr>
          <a:xfrm>
            <a:off x="2983832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47" name="Group 18">
            <a:extLst>
              <a:ext uri="{FF2B5EF4-FFF2-40B4-BE49-F238E27FC236}">
                <a16:creationId xmlns:a16="http://schemas.microsoft.com/office/drawing/2014/main" id="{C45AF76C-9BC0-45C1-4434-AE5B70D7F3C9}"/>
              </a:ext>
            </a:extLst>
          </p:cNvPr>
          <p:cNvGrpSpPr/>
          <p:nvPr/>
        </p:nvGrpSpPr>
        <p:grpSpPr>
          <a:xfrm>
            <a:off x="3100377" y="5369469"/>
            <a:ext cx="644337" cy="644337"/>
            <a:chOff x="6870430" y="311574"/>
            <a:chExt cx="644337" cy="644337"/>
          </a:xfrm>
        </p:grpSpPr>
        <p:sp>
          <p:nvSpPr>
            <p:cNvPr id="48" name="Oval 19">
              <a:extLst>
                <a:ext uri="{FF2B5EF4-FFF2-40B4-BE49-F238E27FC236}">
                  <a16:creationId xmlns:a16="http://schemas.microsoft.com/office/drawing/2014/main" id="{6613A759-EED6-6210-5A11-EF54E0493DF8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9" name="Graphic 20" descr="Vibração do telefone com preenchimento sólido">
              <a:extLst>
                <a:ext uri="{FF2B5EF4-FFF2-40B4-BE49-F238E27FC236}">
                  <a16:creationId xmlns:a16="http://schemas.microsoft.com/office/drawing/2014/main" id="{3BBB3C37-6C69-188D-5241-78857492BD6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66051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7.40741E-7 L -1.04167E-6 7.40741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1.48148E-6 L -1.04167E-6 -1.48148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3.7037E-6 L -1.04167E-6 -3.7037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4.44444E-6 L -1.04167E-6 -4.44444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9 -1.85185E-6 L -4.79167E-6 -1.85185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" grpId="0" animBg="1"/>
      <p:bldP spid="2" grpId="1" animBg="1"/>
      <p:bldP spid="28" grpId="0" animBg="1"/>
      <p:bldP spid="28" grpId="1" animBg="1"/>
      <p:bldP spid="3" grpId="0" animBg="1"/>
      <p:bldP spid="3" grpId="1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43698430-DB42-01CA-E580-C6DBF746C9FE}"/>
              </a:ext>
            </a:extLst>
          </p:cNvPr>
          <p:cNvSpPr/>
          <p:nvPr/>
        </p:nvSpPr>
        <p:spPr>
          <a:xfrm>
            <a:off x="6449655" y="1353135"/>
            <a:ext cx="6303093" cy="4793213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AEBFA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Extensões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SVA e Serviços Inteligentes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8AC8EE-2665-8FC9-4A0A-A31DF8FC90FE}"/>
              </a:ext>
            </a:extLst>
          </p:cNvPr>
          <p:cNvSpPr txBox="1"/>
          <p:nvPr/>
        </p:nvSpPr>
        <p:spPr>
          <a:xfrm>
            <a:off x="2238781" y="2469522"/>
            <a:ext cx="3750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noProof="0" dirty="0">
                <a:latin typeface="AMX" pitchFamily="2" charset="77"/>
              </a:rPr>
              <a:t>FONE FIXO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8ADBDA0-35AF-A9F5-C54A-8C3D1503E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-9574323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D941079-7309-68D5-9A44-3EC470B082E6}"/>
              </a:ext>
            </a:extLst>
          </p:cNvPr>
          <p:cNvGrpSpPr/>
          <p:nvPr/>
        </p:nvGrpSpPr>
        <p:grpSpPr>
          <a:xfrm>
            <a:off x="2238781" y="1353135"/>
            <a:ext cx="962593" cy="962593"/>
            <a:chOff x="6870430" y="311574"/>
            <a:chExt cx="644337" cy="6443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97B6BBE-244F-6F98-3CBA-CAE7BA56ABF3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BE3EBAC9-15B8-F3DE-828E-811854C704E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8B6A1E9-9E15-4C40-E15B-6F8857DC7BAA}"/>
              </a:ext>
            </a:extLst>
          </p:cNvPr>
          <p:cNvSpPr/>
          <p:nvPr/>
        </p:nvSpPr>
        <p:spPr>
          <a:xfrm>
            <a:off x="1916503" y="3485185"/>
            <a:ext cx="4072621" cy="2661163"/>
          </a:xfrm>
          <a:prstGeom prst="roundRect">
            <a:avLst>
              <a:gd name="adj" fmla="val 24209"/>
            </a:avLst>
          </a:prstGeom>
          <a:solidFill>
            <a:srgbClr val="AEBF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É uma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ferramenta essencial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para as empresas, pois proporciona uma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série de vantagens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, como: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8C69668B-F667-03D4-5AA1-937FC999E890}"/>
              </a:ext>
            </a:extLst>
          </p:cNvPr>
          <p:cNvSpPr/>
          <p:nvPr/>
        </p:nvSpPr>
        <p:spPr>
          <a:xfrm>
            <a:off x="7039815" y="1999184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Maior credibilidade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D404634C-40DA-CE43-1970-00083E930239}"/>
              </a:ext>
            </a:extLst>
          </p:cNvPr>
          <p:cNvSpPr/>
          <p:nvPr/>
        </p:nvSpPr>
        <p:spPr>
          <a:xfrm>
            <a:off x="7039815" y="3274434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Controle de custos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23BABBF5-01C8-762C-A266-625E864A658B}"/>
              </a:ext>
            </a:extLst>
          </p:cNvPr>
          <p:cNvSpPr/>
          <p:nvPr/>
        </p:nvSpPr>
        <p:spPr>
          <a:xfrm>
            <a:off x="7039815" y="4549684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Atendimento ao cliente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D127CA3-78F3-15A3-D5F5-778E05B8A98A}"/>
              </a:ext>
            </a:extLst>
          </p:cNvPr>
          <p:cNvGrpSpPr/>
          <p:nvPr/>
        </p:nvGrpSpPr>
        <p:grpSpPr>
          <a:xfrm>
            <a:off x="7203349" y="2152322"/>
            <a:ext cx="644337" cy="644337"/>
            <a:chOff x="7736010" y="1868236"/>
            <a:chExt cx="644337" cy="64433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8204CF06-BC85-D183-84D7-277F43C7B111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9" name="Gráfico 22">
              <a:extLst>
                <a:ext uri="{FF2B5EF4-FFF2-40B4-BE49-F238E27FC236}">
                  <a16:creationId xmlns:a16="http://schemas.microsoft.com/office/drawing/2014/main" id="{1B83AE5D-3F36-ACC9-1171-013200D47A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841484" y="1997136"/>
              <a:ext cx="433388" cy="386535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03D8108-F121-60EB-1736-7ADCE328FF7D}"/>
              </a:ext>
            </a:extLst>
          </p:cNvPr>
          <p:cNvGrpSpPr/>
          <p:nvPr/>
        </p:nvGrpSpPr>
        <p:grpSpPr>
          <a:xfrm>
            <a:off x="7203349" y="3427573"/>
            <a:ext cx="644337" cy="644337"/>
            <a:chOff x="7736010" y="3106832"/>
            <a:chExt cx="644337" cy="644337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6D8C93B-783B-DE3A-D7CA-515EC9C68159}"/>
                </a:ext>
              </a:extLst>
            </p:cNvPr>
            <p:cNvSpPr/>
            <p:nvPr/>
          </p:nvSpPr>
          <p:spPr>
            <a:xfrm>
              <a:off x="7736010" y="3106832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2" name="Gráfico 16">
              <a:extLst>
                <a:ext uri="{FF2B5EF4-FFF2-40B4-BE49-F238E27FC236}">
                  <a16:creationId xmlns:a16="http://schemas.microsoft.com/office/drawing/2014/main" id="{C6CA5349-0E15-5B7A-CF49-219BD3C4F9D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881577" y="3271123"/>
              <a:ext cx="353202" cy="315754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B0A21CC-D6BE-CA5F-76DD-3D451809A703}"/>
              </a:ext>
            </a:extLst>
          </p:cNvPr>
          <p:cNvGrpSpPr/>
          <p:nvPr/>
        </p:nvGrpSpPr>
        <p:grpSpPr>
          <a:xfrm>
            <a:off x="7203349" y="4702823"/>
            <a:ext cx="644337" cy="644337"/>
            <a:chOff x="7736010" y="4340828"/>
            <a:chExt cx="644337" cy="644337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E7C7604D-8E48-DFA9-6F58-F9C18B88D2EB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6" name="Gráfico 19">
              <a:extLst>
                <a:ext uri="{FF2B5EF4-FFF2-40B4-BE49-F238E27FC236}">
                  <a16:creationId xmlns:a16="http://schemas.microsoft.com/office/drawing/2014/main" id="{3ADE1EEA-61FA-388C-B4B8-BEB38FBFEF8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848962" y="4467916"/>
              <a:ext cx="418432" cy="390160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EC984470-BEDE-BF2D-0CA5-90EBED7FDE13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2083264D-D598-5B73-85E9-FA0C12D00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5CA8F826-5A49-93C8-FAB2-5B0471B5CF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8706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3.33333E-6 L 1.25E-6 -3.33333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1.85185E-6 L 6.25E-7 1.85185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3.7037E-7 L 2.5E-6 3.7037E-7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7.40741E-7 L 6.25E-7 7.40741E-7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6 7.40741E-7 L 2.5E-6 7.40741E-7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1.11111E-6 L 6.25E-7 1.11111E-6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6 1.11111E-6 L 2.5E-6 1.11111E-6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" grpId="0"/>
      <p:bldP spid="19" grpId="0" animBg="1"/>
      <p:bldP spid="1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E5265B-7056-0730-1DD3-5D07E7B78142}"/>
              </a:ext>
            </a:extLst>
          </p:cNvPr>
          <p:cNvSpPr/>
          <p:nvPr/>
        </p:nvSpPr>
        <p:spPr>
          <a:xfrm>
            <a:off x="7490978" y="2512380"/>
            <a:ext cx="3671212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5238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HFC Fibra óptica + cabo coaxial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AEBFA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Extensões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SVA e Serviços Inteligentes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8B6A1E9-9E15-4C40-E15B-6F8857DC7BAA}"/>
              </a:ext>
            </a:extLst>
          </p:cNvPr>
          <p:cNvSpPr/>
          <p:nvPr/>
        </p:nvSpPr>
        <p:spPr>
          <a:xfrm>
            <a:off x="1029810" y="1464816"/>
            <a:ext cx="5211191" cy="4563122"/>
          </a:xfrm>
          <a:prstGeom prst="roundRect">
            <a:avLst>
              <a:gd name="adj" fmla="val 15603"/>
            </a:avLst>
          </a:prstGeom>
          <a:solidFill>
            <a:srgbClr val="AEBF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A nomenclatura dos produtos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de telefonia fixa oferecidos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pela Claro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varia dependendo</a:t>
            </a:r>
            <a:b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do tipo de tecnologia do local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.</a:t>
            </a:r>
          </a:p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Os produtos fixos de Claro empresas estão disponíveis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nas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tecnologias HFC e GPON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que são os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dois tipos de rede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que podem ser usadas para transmitir o sinal até a casa do cliente.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CCF733-6554-AF79-D65B-DB311546D6F0}"/>
              </a:ext>
            </a:extLst>
          </p:cNvPr>
          <p:cNvSpPr/>
          <p:nvPr/>
        </p:nvSpPr>
        <p:spPr>
          <a:xfrm>
            <a:off x="6958938" y="2121762"/>
            <a:ext cx="3951718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96838"/>
            <a:r>
              <a:rPr lang="pt-BR" sz="2200" b="1" i="1" noProof="0" dirty="0">
                <a:solidFill>
                  <a:schemeClr val="bg1"/>
                </a:solidFill>
                <a:latin typeface="AMX" pitchFamily="2" charset="77"/>
              </a:rPr>
              <a:t>Claro fixo empresas (HFC)​ ​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55BE027-5D35-80B9-5A66-CC06902C0EAE}"/>
              </a:ext>
            </a:extLst>
          </p:cNvPr>
          <p:cNvSpPr/>
          <p:nvPr/>
        </p:nvSpPr>
        <p:spPr>
          <a:xfrm flipH="1">
            <a:off x="7253055" y="2590601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9AF7EA97-70B9-67B9-D0BC-302C36B05C10}"/>
              </a:ext>
            </a:extLst>
          </p:cNvPr>
          <p:cNvSpPr/>
          <p:nvPr/>
        </p:nvSpPr>
        <p:spPr>
          <a:xfrm>
            <a:off x="7490978" y="4332302"/>
            <a:ext cx="3671212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9683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GPON fibra óptica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AF32838C-70FB-00F9-F636-66C304EBD219}"/>
              </a:ext>
            </a:extLst>
          </p:cNvPr>
          <p:cNvSpPr/>
          <p:nvPr/>
        </p:nvSpPr>
        <p:spPr>
          <a:xfrm>
            <a:off x="6958938" y="3941684"/>
            <a:ext cx="3951718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96838"/>
            <a:r>
              <a:rPr lang="pt-BR" sz="2200" b="1" i="1" noProof="0" dirty="0">
                <a:solidFill>
                  <a:schemeClr val="bg1"/>
                </a:solidFill>
                <a:latin typeface="AMX" pitchFamily="2" charset="77"/>
              </a:rPr>
              <a:t>Claro fixo empresas (GPON)</a:t>
            </a:r>
          </a:p>
        </p:txBody>
      </p:sp>
      <p:sp>
        <p:nvSpPr>
          <p:cNvPr id="23" name="Arc 22">
            <a:extLst>
              <a:ext uri="{FF2B5EF4-FFF2-40B4-BE49-F238E27FC236}">
                <a16:creationId xmlns:a16="http://schemas.microsoft.com/office/drawing/2014/main" id="{0833CA11-4BAF-2124-13F4-A0DBC1D7820B}"/>
              </a:ext>
            </a:extLst>
          </p:cNvPr>
          <p:cNvSpPr/>
          <p:nvPr/>
        </p:nvSpPr>
        <p:spPr>
          <a:xfrm flipH="1">
            <a:off x="7253055" y="4410523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3549D73F-8287-E833-E6C4-8A6121C0401F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0" name="Picture 30">
              <a:extLst>
                <a:ext uri="{FF2B5EF4-FFF2-40B4-BE49-F238E27FC236}">
                  <a16:creationId xmlns:a16="http://schemas.microsoft.com/office/drawing/2014/main" id="{693AF31E-373A-BBFB-7BCA-69DCB09034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48EF59D4-19BC-2CD8-AD9A-A957530F3B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A6D8BB-6DC1-6BA8-1CD8-45E216FEC9DF}"/>
              </a:ext>
            </a:extLst>
          </p:cNvPr>
          <p:cNvSpPr txBox="1"/>
          <p:nvPr/>
        </p:nvSpPr>
        <p:spPr>
          <a:xfrm>
            <a:off x="6241000" y="1594884"/>
            <a:ext cx="4669655" cy="230832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A explicação das diferenças (HFCXGPON), não seria tão necessário, uma vez que já temos esse conteúdo lá em cima</a:t>
            </a:r>
          </a:p>
          <a:p>
            <a:endParaRPr lang="pt-BR" dirty="0"/>
          </a:p>
          <a:p>
            <a:r>
              <a:rPr lang="pt-BR" dirty="0"/>
              <a:t>O ideal seria ter slides de funcionalidades do que diferencia o PF com o PJ (comparativo)</a:t>
            </a:r>
          </a:p>
          <a:p>
            <a:endParaRPr lang="pt-BR" dirty="0"/>
          </a:p>
          <a:p>
            <a:r>
              <a:rPr lang="pt-BR" dirty="0"/>
              <a:t>Pois os conceitos já foram vistos lá em BL</a:t>
            </a:r>
          </a:p>
        </p:txBody>
      </p:sp>
    </p:spTree>
    <p:extLst>
      <p:ext uri="{BB962C8B-B14F-4D97-AF65-F5344CB8AC3E}">
        <p14:creationId xmlns:p14="http://schemas.microsoft.com/office/powerpoint/2010/main" val="105388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3.7037E-6 L 2.91667E-6 3.703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-2.22222E-6 L -2.5E-6 -2.22222E-6 " pathEditMode="relative" rAng="0" ptsTypes="AA">
                                      <p:cBhvr>
                                        <p:cTn id="1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9 -4.44444E-6 L -3.95833E-6 -4.44444E-6 " pathEditMode="relative" rAng="0" ptsTypes="AA">
                                      <p:cBhvr>
                                        <p:cTn id="20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 L -2.5E-6 0 " pathEditMode="relative" rAng="0" ptsTypes="AA">
                                      <p:cBhvr>
                                        <p:cTn id="29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9 -4.44444E-6 L -3.95833E-6 -4.44444E-6 " pathEditMode="relative" rAng="0" ptsTypes="AA">
                                      <p:cBhvr>
                                        <p:cTn id="34" dur="1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  <p:bldP spid="5" grpId="0" animBg="1"/>
      <p:bldP spid="5" grpId="1" animBg="1"/>
      <p:bldP spid="15" grpId="0" animBg="1"/>
      <p:bldP spid="21" grpId="0" animBg="1"/>
      <p:bldP spid="21" grpId="1" animBg="1"/>
      <p:bldP spid="22" grpId="0" animBg="1"/>
      <p:bldP spid="22" grpId="1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5E5265B-7056-0730-1DD3-5D07E7B78142}"/>
              </a:ext>
            </a:extLst>
          </p:cNvPr>
          <p:cNvSpPr/>
          <p:nvPr/>
        </p:nvSpPr>
        <p:spPr>
          <a:xfrm>
            <a:off x="3041465" y="3874163"/>
            <a:ext cx="3149215" cy="1870946"/>
          </a:xfrm>
          <a:prstGeom prst="roundRect">
            <a:avLst>
              <a:gd name="adj" fmla="val 2236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5238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Chamadas </a:t>
            </a: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ilimitadas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 para fixos e celulares do </a:t>
            </a: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Brasil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 de qualquer operadora, usando o 21.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AEBFA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Extensões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SVA e Serviços Inteligentes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8B6A1E9-9E15-4C40-E15B-6F8857DC7BAA}"/>
              </a:ext>
            </a:extLst>
          </p:cNvPr>
          <p:cNvSpPr/>
          <p:nvPr/>
        </p:nvSpPr>
        <p:spPr>
          <a:xfrm>
            <a:off x="2504806" y="1385026"/>
            <a:ext cx="8225823" cy="1762599"/>
          </a:xfrm>
          <a:prstGeom prst="roundRect">
            <a:avLst>
              <a:gd name="adj" fmla="val 30713"/>
            </a:avLst>
          </a:prstGeom>
          <a:solidFill>
            <a:srgbClr val="AEBF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Existem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2 planos disponíveis para ambas tecnologias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, com ótimas vantagens para quem adquire.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CCF733-6554-AF79-D65B-DB311546D6F0}"/>
              </a:ext>
            </a:extLst>
          </p:cNvPr>
          <p:cNvSpPr/>
          <p:nvPr/>
        </p:nvSpPr>
        <p:spPr>
          <a:xfrm>
            <a:off x="2509426" y="3483545"/>
            <a:ext cx="3027234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Ilimitado Total 21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B55BE027-5D35-80B9-5A66-CC06902C0EAE}"/>
              </a:ext>
            </a:extLst>
          </p:cNvPr>
          <p:cNvSpPr/>
          <p:nvPr/>
        </p:nvSpPr>
        <p:spPr>
          <a:xfrm flipH="1">
            <a:off x="2803543" y="3952384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D3FEB4C-A35F-6891-122C-32FC91E56682}"/>
              </a:ext>
            </a:extLst>
          </p:cNvPr>
          <p:cNvSpPr/>
          <p:nvPr/>
        </p:nvSpPr>
        <p:spPr>
          <a:xfrm>
            <a:off x="7016835" y="3874163"/>
            <a:ext cx="3713795" cy="2387395"/>
          </a:xfrm>
          <a:prstGeom prst="roundRect">
            <a:avLst>
              <a:gd name="adj" fmla="val 169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5238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Chamadas </a:t>
            </a: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ilimitadas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 para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fixos e celulares do </a:t>
            </a: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Brasil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 de qualquer operadora e chamadas ilimitadas (DDI) para telefones fixos em </a:t>
            </a: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35 países 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e celulares dos </a:t>
            </a: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EUA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, usando o 21.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F5D115E-9D58-54A1-02FD-1AE258CEBA41}"/>
              </a:ext>
            </a:extLst>
          </p:cNvPr>
          <p:cNvSpPr/>
          <p:nvPr/>
        </p:nvSpPr>
        <p:spPr>
          <a:xfrm>
            <a:off x="6484796" y="3483546"/>
            <a:ext cx="3951718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Ilimitado Mundo Total 21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7FE17E8B-C393-655C-A05E-C9D1B57022EE}"/>
              </a:ext>
            </a:extLst>
          </p:cNvPr>
          <p:cNvSpPr/>
          <p:nvPr/>
        </p:nvSpPr>
        <p:spPr>
          <a:xfrm flipH="1">
            <a:off x="6778913" y="3952385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A579ED-9DE9-E94C-96D8-BC928F29AE22}"/>
              </a:ext>
            </a:extLst>
          </p:cNvPr>
          <p:cNvSpPr txBox="1"/>
          <p:nvPr/>
        </p:nvSpPr>
        <p:spPr>
          <a:xfrm rot="16200000">
            <a:off x="-1205659" y="2874291"/>
            <a:ext cx="52846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noProof="0" dirty="0">
                <a:latin typeface="AMX" pitchFamily="2" charset="77"/>
              </a:rPr>
              <a:t>PLANOS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2C2345CD-D6C8-549F-F168-3670F3A373A9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6" name="Picture 30">
              <a:extLst>
                <a:ext uri="{FF2B5EF4-FFF2-40B4-BE49-F238E27FC236}">
                  <a16:creationId xmlns:a16="http://schemas.microsoft.com/office/drawing/2014/main" id="{58E6A50D-0AC9-6535-8D82-896C2C3DA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029E5FAF-5E97-6873-1987-8EA6C0C075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2016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826 -4.07407E-6 L 1.66667E-6 -4.07407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6 -1.85185E-6 L 2.08333E-6 -1.85185E-6 " pathEditMode="relative" rAng="0" ptsTypes="AA">
                                      <p:cBhvr>
                                        <p:cTn id="18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2.59259E-6 L 4.16667E-6 2.59259E-6 " pathEditMode="relative" rAng="0" ptsTypes="AA">
                                      <p:cBhvr>
                                        <p:cTn id="23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-1.85185E-6 L -2.08333E-7 -1.85185E-6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9 1.11111E-6 L -4.375E-6 1.11111E-6 " pathEditMode="relative" rAng="0" ptsTypes="AA">
                                      <p:cBhvr>
                                        <p:cTn id="3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9" grpId="0" animBg="1"/>
      <p:bldP spid="19" grpId="1" animBg="1"/>
      <p:bldP spid="5" grpId="0" animBg="1"/>
      <p:bldP spid="5" grpId="1" animBg="1"/>
      <p:bldP spid="15" grpId="0" animBg="1"/>
      <p:bldP spid="10" grpId="0" animBg="1"/>
      <p:bldP spid="10" grpId="1" animBg="1"/>
      <p:bldP spid="12" grpId="0" animBg="1"/>
      <p:bldP spid="12" grpId="1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AEBFA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Extensões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SVA e Serviços Inteligentes</a:t>
              </a:r>
            </a:p>
          </p:txBody>
        </p:sp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8B6A1E9-9E15-4C40-E15B-6F8857DC7BAA}"/>
              </a:ext>
            </a:extLst>
          </p:cNvPr>
          <p:cNvSpPr/>
          <p:nvPr/>
        </p:nvSpPr>
        <p:spPr>
          <a:xfrm>
            <a:off x="5663952" y="1385027"/>
            <a:ext cx="5743895" cy="1980660"/>
          </a:xfrm>
          <a:prstGeom prst="roundRect">
            <a:avLst>
              <a:gd name="adj" fmla="val 21000"/>
            </a:avLst>
          </a:prstGeom>
          <a:solidFill>
            <a:srgbClr val="AEBF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Uma diferença importante entre as duas tecnologias é o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número de linhas que podem ser contratadas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55C12A-320A-C602-6BB2-B6B3898CB612}"/>
              </a:ext>
            </a:extLst>
          </p:cNvPr>
          <p:cNvSpPr txBox="1"/>
          <p:nvPr/>
        </p:nvSpPr>
        <p:spPr>
          <a:xfrm rot="16200000">
            <a:off x="-1205659" y="2874291"/>
            <a:ext cx="528468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noProof="0" dirty="0">
                <a:latin typeface="AMX" pitchFamily="2" charset="77"/>
              </a:rPr>
              <a:t>PLANOS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AE3BDF1-5037-AE7A-9927-42D1ACC5D65C}"/>
              </a:ext>
            </a:extLst>
          </p:cNvPr>
          <p:cNvSpPr/>
          <p:nvPr/>
        </p:nvSpPr>
        <p:spPr>
          <a:xfrm>
            <a:off x="5663954" y="3446894"/>
            <a:ext cx="5743895" cy="3000762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FA6FD82-B102-91CB-1B16-C0B2C0987F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3330819"/>
              </p:ext>
            </p:extLst>
          </p:nvPr>
        </p:nvGraphicFramePr>
        <p:xfrm>
          <a:off x="5970254" y="3741276"/>
          <a:ext cx="5131294" cy="2411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647">
                  <a:extLst>
                    <a:ext uri="{9D8B030D-6E8A-4147-A177-3AD203B41FA5}">
                      <a16:colId xmlns:a16="http://schemas.microsoft.com/office/drawing/2014/main" val="4123602547"/>
                    </a:ext>
                  </a:extLst>
                </a:gridCol>
                <a:gridCol w="2565647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</a:tblGrid>
              <a:tr h="506906">
                <a:tc>
                  <a:txBody>
                    <a:bodyPr/>
                    <a:lstStyle/>
                    <a:p>
                      <a:pPr algn="ctr"/>
                      <a:r>
                        <a:rPr lang="pt-BR" sz="15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Claro fixo empresas (HFC)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5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Claro fixo empresas (GPON)</a:t>
                      </a:r>
                      <a:endParaRPr lang="pt-BR" sz="1500" noProof="0" dirty="0">
                        <a:solidFill>
                          <a:schemeClr val="bg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9056"/>
                  </a:ext>
                </a:extLst>
              </a:tr>
              <a:tr h="476273"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ILIMITADO TOTAL 21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CFE1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476273"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1, 2, 4 ou 8 linhas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 ou 2 linhas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996364"/>
                  </a:ext>
                </a:extLst>
              </a:tr>
              <a:tr h="47627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ILIMITADO MUNDO TOTAL 21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9610488"/>
                  </a:ext>
                </a:extLst>
              </a:tr>
              <a:tr h="476273"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1, 2, 4 ou 8 linhas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 ou 2 linhas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25727"/>
                  </a:ext>
                </a:extLst>
              </a:tr>
            </a:tbl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6BB2B35-D104-B9F2-4360-06A905476E5F}"/>
              </a:ext>
            </a:extLst>
          </p:cNvPr>
          <p:cNvSpPr/>
          <p:nvPr/>
        </p:nvSpPr>
        <p:spPr>
          <a:xfrm>
            <a:off x="5895346" y="3659957"/>
            <a:ext cx="5281112" cy="2574525"/>
          </a:xfrm>
          <a:prstGeom prst="roundRect">
            <a:avLst>
              <a:gd name="adj" fmla="val 12786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22" name="Picture 21" descr="A person talking on a phone&#10;&#10;Description automatically generated">
            <a:extLst>
              <a:ext uri="{FF2B5EF4-FFF2-40B4-BE49-F238E27FC236}">
                <a16:creationId xmlns:a16="http://schemas.microsoft.com/office/drawing/2014/main" id="{253E5E12-1973-FB26-9474-B706D48B653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145764" y="1267536"/>
            <a:ext cx="3443278" cy="5180120"/>
          </a:xfrm>
          <a:prstGeom prst="roundRect">
            <a:avLst>
              <a:gd name="adj" fmla="val 15811"/>
            </a:avLst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9C409FD2-D366-8DBA-2D17-5C6EDE48B5D3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7098B7ED-D3EE-E6E8-7B7F-42918D9F4D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6F7B1CA9-8FDE-4FFE-20FF-3314BCF1EC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295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-3.33333E-6 L 1.45833E-6 -3.33333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6 -3.33333E-6 L 1.45833E-6 -3.33333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3.7037E-6 L -2.08333E-7 3.7037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6 -3.33333E-6 L 1.45833E-6 -3.33333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14" grpId="0" animBg="1"/>
      <p:bldP spid="14" grpId="1" animBg="1"/>
      <p:bldP spid="18" grpId="0" animBg="1"/>
      <p:bldP spid="18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8CA6A22A-5BFD-52E7-D41E-C9957A01B378}"/>
              </a:ext>
            </a:extLst>
          </p:cNvPr>
          <p:cNvSpPr/>
          <p:nvPr/>
        </p:nvSpPr>
        <p:spPr>
          <a:xfrm>
            <a:off x="7853252" y="1581816"/>
            <a:ext cx="3787602" cy="4470696"/>
          </a:xfrm>
          <a:prstGeom prst="roundRect">
            <a:avLst>
              <a:gd name="adj" fmla="val 30780"/>
            </a:avLst>
          </a:prstGeom>
          <a:solidFill>
            <a:srgbClr val="F4F1F1">
              <a:alpha val="79835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AEBFA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Extensões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SVA e Serviços Inteligentes</a:t>
              </a:r>
            </a:p>
          </p:txBody>
        </p:sp>
      </p:grpSp>
      <p:pic>
        <p:nvPicPr>
          <p:cNvPr id="10" name="Picture 9" descr="A group of people in an office&#10;&#10;Description automatically generated">
            <a:extLst>
              <a:ext uri="{FF2B5EF4-FFF2-40B4-BE49-F238E27FC236}">
                <a16:creationId xmlns:a16="http://schemas.microsoft.com/office/drawing/2014/main" id="{75EB7C80-8AD5-B9E5-15D2-EFCF2E59A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4575" y="1296140"/>
            <a:ext cx="6161103" cy="3657600"/>
          </a:xfrm>
          <a:prstGeom prst="roundRect">
            <a:avLst>
              <a:gd name="adj" fmla="val 16389"/>
            </a:avLst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4FF4435-BF80-09A4-79EA-4F56C75E6823}"/>
              </a:ext>
            </a:extLst>
          </p:cNvPr>
          <p:cNvSpPr/>
          <p:nvPr/>
        </p:nvSpPr>
        <p:spPr>
          <a:xfrm>
            <a:off x="1544575" y="5033639"/>
            <a:ext cx="6161103" cy="1304550"/>
          </a:xfrm>
          <a:prstGeom prst="roundRect">
            <a:avLst>
              <a:gd name="adj" fmla="val 34736"/>
            </a:avLst>
          </a:prstGeom>
          <a:solidFill>
            <a:srgbClr val="AEBF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 nas duas tecnologias, o cliente ainda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pode solicitar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até 4 extensões por linha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66CE68-148F-D7DE-6954-3BA09EC416F2}"/>
              </a:ext>
            </a:extLst>
          </p:cNvPr>
          <p:cNvGrpSpPr/>
          <p:nvPr/>
        </p:nvGrpSpPr>
        <p:grpSpPr>
          <a:xfrm>
            <a:off x="7456513" y="3037716"/>
            <a:ext cx="1558900" cy="1558896"/>
            <a:chOff x="6870430" y="311574"/>
            <a:chExt cx="644337" cy="64433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2C31B595-ABBB-BFFE-36EE-FBB62B7A0BC1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7" name="Graphic 46">
              <a:extLst>
                <a:ext uri="{FF2B5EF4-FFF2-40B4-BE49-F238E27FC236}">
                  <a16:creationId xmlns:a16="http://schemas.microsoft.com/office/drawing/2014/main" id="{2B2AD204-CC83-1155-CB47-B362C372CCB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0CB38A5-1199-DF6C-A28B-10C7868BA3F5}"/>
              </a:ext>
            </a:extLst>
          </p:cNvPr>
          <p:cNvGrpSpPr/>
          <p:nvPr/>
        </p:nvGrpSpPr>
        <p:grpSpPr>
          <a:xfrm>
            <a:off x="10069093" y="2635370"/>
            <a:ext cx="1093072" cy="1093069"/>
            <a:chOff x="6870430" y="311574"/>
            <a:chExt cx="644337" cy="644337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6DCBD34B-997A-657D-E99B-EB25B67E6D17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63B875D2-A9E8-0771-86BD-1B196BC9C1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5970CB5-CD1A-CFFD-0D6E-DC7FDE26BCA3}"/>
              </a:ext>
            </a:extLst>
          </p:cNvPr>
          <p:cNvGrpSpPr/>
          <p:nvPr/>
        </p:nvGrpSpPr>
        <p:grpSpPr>
          <a:xfrm>
            <a:off x="10069093" y="3905888"/>
            <a:ext cx="1093072" cy="1093069"/>
            <a:chOff x="6870430" y="311574"/>
            <a:chExt cx="644337" cy="644337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DC41D0BA-EFD4-EA47-6452-BD4F33153DFB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70BA505-4531-FAC8-89EA-9F8E5DD2F8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4F9619B-B5CC-703B-D15C-5405C67B89F4}"/>
              </a:ext>
            </a:extLst>
          </p:cNvPr>
          <p:cNvGrpSpPr/>
          <p:nvPr/>
        </p:nvGrpSpPr>
        <p:grpSpPr>
          <a:xfrm>
            <a:off x="8831900" y="2088835"/>
            <a:ext cx="1093072" cy="1093069"/>
            <a:chOff x="6870430" y="311574"/>
            <a:chExt cx="644337" cy="644337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89B3280E-87E7-6DBC-34BF-8219E895D6A8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1" name="Graphic 50">
              <a:extLst>
                <a:ext uri="{FF2B5EF4-FFF2-40B4-BE49-F238E27FC236}">
                  <a16:creationId xmlns:a16="http://schemas.microsoft.com/office/drawing/2014/main" id="{072587F5-834C-1DBF-0562-4209AB3345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1E27BDAC-2641-C48A-DD1C-55601A25F918}"/>
              </a:ext>
            </a:extLst>
          </p:cNvPr>
          <p:cNvGrpSpPr/>
          <p:nvPr/>
        </p:nvGrpSpPr>
        <p:grpSpPr>
          <a:xfrm>
            <a:off x="8831900" y="4452422"/>
            <a:ext cx="1093072" cy="1093069"/>
            <a:chOff x="6870430" y="311574"/>
            <a:chExt cx="644337" cy="644337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57F49BE-E454-4A45-E154-DD65953D9887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E05E7638-6A63-542B-F675-A89DB6955A7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66" name="Arc 65">
            <a:extLst>
              <a:ext uri="{FF2B5EF4-FFF2-40B4-BE49-F238E27FC236}">
                <a16:creationId xmlns:a16="http://schemas.microsoft.com/office/drawing/2014/main" id="{813AD84B-6970-FE3A-78F6-C6BCB01D6A02}"/>
              </a:ext>
            </a:extLst>
          </p:cNvPr>
          <p:cNvSpPr/>
          <p:nvPr/>
        </p:nvSpPr>
        <p:spPr>
          <a:xfrm flipH="1">
            <a:off x="8765157" y="2942379"/>
            <a:ext cx="537444" cy="690727"/>
          </a:xfrm>
          <a:prstGeom prst="arc">
            <a:avLst>
              <a:gd name="adj1" fmla="val 6298916"/>
              <a:gd name="adj2" fmla="val 11655110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67" name="Arc 66">
            <a:extLst>
              <a:ext uri="{FF2B5EF4-FFF2-40B4-BE49-F238E27FC236}">
                <a16:creationId xmlns:a16="http://schemas.microsoft.com/office/drawing/2014/main" id="{E34ED743-5B5B-3423-3370-C9D40ED342A2}"/>
              </a:ext>
            </a:extLst>
          </p:cNvPr>
          <p:cNvSpPr/>
          <p:nvPr/>
        </p:nvSpPr>
        <p:spPr>
          <a:xfrm flipH="1">
            <a:off x="8677419" y="3082638"/>
            <a:ext cx="1391674" cy="658824"/>
          </a:xfrm>
          <a:prstGeom prst="arc">
            <a:avLst>
              <a:gd name="adj1" fmla="val 3770185"/>
              <a:gd name="adj2" fmla="val 10268740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83A50FAE-EE36-58F8-2F8E-07D5E5C323E9}"/>
              </a:ext>
            </a:extLst>
          </p:cNvPr>
          <p:cNvSpPr/>
          <p:nvPr/>
        </p:nvSpPr>
        <p:spPr>
          <a:xfrm flipH="1" flipV="1">
            <a:off x="8677419" y="3892866"/>
            <a:ext cx="1391674" cy="658824"/>
          </a:xfrm>
          <a:prstGeom prst="arc">
            <a:avLst>
              <a:gd name="adj1" fmla="val 3770185"/>
              <a:gd name="adj2" fmla="val 10268740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69" name="Arc 68">
            <a:extLst>
              <a:ext uri="{FF2B5EF4-FFF2-40B4-BE49-F238E27FC236}">
                <a16:creationId xmlns:a16="http://schemas.microsoft.com/office/drawing/2014/main" id="{9C4D85E9-3207-67B8-5B80-A74C0FE4603B}"/>
              </a:ext>
            </a:extLst>
          </p:cNvPr>
          <p:cNvSpPr/>
          <p:nvPr/>
        </p:nvSpPr>
        <p:spPr>
          <a:xfrm flipH="1" flipV="1">
            <a:off x="8765157" y="4003605"/>
            <a:ext cx="537444" cy="690727"/>
          </a:xfrm>
          <a:prstGeom prst="arc">
            <a:avLst>
              <a:gd name="adj1" fmla="val 6298916"/>
              <a:gd name="adj2" fmla="val 11655110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8E8593E8-F75A-453C-1CF8-E677070F98DA}"/>
              </a:ext>
            </a:extLst>
          </p:cNvPr>
          <p:cNvSpPr txBox="1"/>
          <p:nvPr/>
        </p:nvSpPr>
        <p:spPr>
          <a:xfrm rot="16200000">
            <a:off x="-1601763" y="3099208"/>
            <a:ext cx="5373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noProof="0" dirty="0">
                <a:latin typeface="AMX" pitchFamily="2" charset="77"/>
              </a:rPr>
              <a:t>EXTENSÕES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00A9517E-ED66-2249-0922-08A5EDDA22A5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8" name="Picture 30">
              <a:extLst>
                <a:ext uri="{FF2B5EF4-FFF2-40B4-BE49-F238E27FC236}">
                  <a16:creationId xmlns:a16="http://schemas.microsoft.com/office/drawing/2014/main" id="{A12A2DC1-F988-86FC-63E4-85CC03A83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BB1C9609-1CBC-4CC4-BDBF-5C5D4B48AA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419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136 4.44444E-6 L 3.125E-6 4.44444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136 3.33333E-6 L 3.125E-6 3.33333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0.02226 -1.48148E-6 L 8.33333E-7 -1.48148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0.02227 -2.96296E-6 L -8.33333E-7 -2.96296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5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4" grpId="1" animBg="1"/>
      <p:bldP spid="14" grpId="0" animBg="1"/>
      <p:bldP spid="14" grpId="1" animBg="1"/>
      <p:bldP spid="66" grpId="0" animBg="1"/>
      <p:bldP spid="67" grpId="0" animBg="1"/>
      <p:bldP spid="68" grpId="0" animBg="1"/>
      <p:bldP spid="69" grpId="0" animBg="1"/>
      <p:bldP spid="7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AEBFA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Extensões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SVA e Serviços Inteligentes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6503456-B0C6-3AC3-9199-5F34D847C557}"/>
              </a:ext>
            </a:extLst>
          </p:cNvPr>
          <p:cNvSpPr/>
          <p:nvPr/>
        </p:nvSpPr>
        <p:spPr>
          <a:xfrm>
            <a:off x="6449655" y="1353135"/>
            <a:ext cx="6303093" cy="4793213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FE2233-F086-CA68-834F-555453AD1A6E}"/>
              </a:ext>
            </a:extLst>
          </p:cNvPr>
          <p:cNvSpPr txBox="1"/>
          <p:nvPr/>
        </p:nvSpPr>
        <p:spPr>
          <a:xfrm>
            <a:off x="1202963" y="5016113"/>
            <a:ext cx="4861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noProof="0" dirty="0">
                <a:latin typeface="AMX" pitchFamily="2" charset="77"/>
              </a:rPr>
              <a:t>BENEFÍCIOS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908C6E3-872B-34EA-7940-4ACF5B2BDF89}"/>
              </a:ext>
            </a:extLst>
          </p:cNvPr>
          <p:cNvSpPr/>
          <p:nvPr/>
        </p:nvSpPr>
        <p:spPr>
          <a:xfrm>
            <a:off x="1970843" y="2068185"/>
            <a:ext cx="4093780" cy="2718775"/>
          </a:xfrm>
          <a:prstGeom prst="roundRect">
            <a:avLst>
              <a:gd name="adj" fmla="val 25741"/>
            </a:avLst>
          </a:prstGeom>
          <a:solidFill>
            <a:srgbClr val="AEBF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O cliente ainda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conta com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benefícios incríveis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que tornarão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a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experiência ainda melhor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, vamos conferir: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8D3BF1C2-3592-8257-B1EE-72E24C51E84F}"/>
              </a:ext>
            </a:extLst>
          </p:cNvPr>
          <p:cNvSpPr/>
          <p:nvPr/>
        </p:nvSpPr>
        <p:spPr>
          <a:xfrm>
            <a:off x="7039815" y="1999184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Busca automática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E1FACB4-6338-D39C-F5B2-286D681AD649}"/>
              </a:ext>
            </a:extLst>
          </p:cNvPr>
          <p:cNvSpPr/>
          <p:nvPr/>
        </p:nvSpPr>
        <p:spPr>
          <a:xfrm>
            <a:off x="7039815" y="3274434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PABX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1786762-1CF9-AAC1-ABD4-A8CC18DEBCD4}"/>
              </a:ext>
            </a:extLst>
          </p:cNvPr>
          <p:cNvSpPr/>
          <p:nvPr/>
        </p:nvSpPr>
        <p:spPr>
          <a:xfrm>
            <a:off x="7039815" y="4549684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Terminal POS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A0F00A9-4C14-7540-85AB-98794F705016}"/>
              </a:ext>
            </a:extLst>
          </p:cNvPr>
          <p:cNvGrpSpPr/>
          <p:nvPr/>
        </p:nvGrpSpPr>
        <p:grpSpPr>
          <a:xfrm>
            <a:off x="7203349" y="2152322"/>
            <a:ext cx="644337" cy="644337"/>
            <a:chOff x="7736010" y="1868236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01B3D6B-9B22-64FC-9115-78958101AFE2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áfico 22">
              <a:extLst>
                <a:ext uri="{FF2B5EF4-FFF2-40B4-BE49-F238E27FC236}">
                  <a16:creationId xmlns:a16="http://schemas.microsoft.com/office/drawing/2014/main" id="{44BF231B-DBD2-971F-4639-3F1D60BC75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869587" y="1988258"/>
              <a:ext cx="394937" cy="386535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FD03748-89B2-F56F-C5B7-2DEA4BDA528F}"/>
              </a:ext>
            </a:extLst>
          </p:cNvPr>
          <p:cNvGrpSpPr/>
          <p:nvPr/>
        </p:nvGrpSpPr>
        <p:grpSpPr>
          <a:xfrm>
            <a:off x="7203349" y="3427573"/>
            <a:ext cx="644337" cy="644337"/>
            <a:chOff x="7736010" y="3106832"/>
            <a:chExt cx="644337" cy="64433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CE706C1-1ED5-63E8-3444-055922A1E4A1}"/>
                </a:ext>
              </a:extLst>
            </p:cNvPr>
            <p:cNvSpPr/>
            <p:nvPr/>
          </p:nvSpPr>
          <p:spPr>
            <a:xfrm>
              <a:off x="7736010" y="3106832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4" name="Gráfico 16">
              <a:extLst>
                <a:ext uri="{FF2B5EF4-FFF2-40B4-BE49-F238E27FC236}">
                  <a16:creationId xmlns:a16="http://schemas.microsoft.com/office/drawing/2014/main" id="{393C9996-C9F9-6DCC-9671-725535009D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905747" y="3262245"/>
              <a:ext cx="322618" cy="31575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7F74125-DFEA-1E0A-D2DE-DC2403873CFC}"/>
              </a:ext>
            </a:extLst>
          </p:cNvPr>
          <p:cNvGrpSpPr/>
          <p:nvPr/>
        </p:nvGrpSpPr>
        <p:grpSpPr>
          <a:xfrm>
            <a:off x="7203349" y="4702823"/>
            <a:ext cx="644337" cy="644337"/>
            <a:chOff x="7736010" y="4340828"/>
            <a:chExt cx="644337" cy="6443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A6F3D5D-DE6A-379F-0745-BA9C9BC6738B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7" name="Gráfico 19">
              <a:extLst>
                <a:ext uri="{FF2B5EF4-FFF2-40B4-BE49-F238E27FC236}">
                  <a16:creationId xmlns:a16="http://schemas.microsoft.com/office/drawing/2014/main" id="{93A675BB-A8DF-17A4-59FD-EAFF30A6030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867735" y="4459038"/>
              <a:ext cx="398641" cy="390160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53BD536B-51E5-5984-1BD2-150DA7404B77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0" name="Picture 30">
              <a:extLst>
                <a:ext uri="{FF2B5EF4-FFF2-40B4-BE49-F238E27FC236}">
                  <a16:creationId xmlns:a16="http://schemas.microsoft.com/office/drawing/2014/main" id="{C50ED825-C63C-8A2E-4C50-0E6C62584A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C4C1CEE6-C70B-8092-73CA-D30E74833F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33527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826 1.48148E-6 L 2.91667E-6 1.48148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1.85185E-6 L 6.25E-7 1.85185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3.7037E-7 L 2.5E-6 3.7037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7.40741E-7 L 6.25E-7 7.40741E-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6 7.40741E-7 L 2.5E-6 7.40741E-7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1.11111E-6 L 6.25E-7 1.11111E-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6 1.11111E-6 L 2.5E-6 1.11111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9948-2C27-5288-3569-B3E96F11B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F02C1F80-ED64-91B2-122A-07A5F2BB2058}"/>
              </a:ext>
            </a:extLst>
          </p:cNvPr>
          <p:cNvSpPr txBox="1"/>
          <p:nvPr/>
        </p:nvSpPr>
        <p:spPr>
          <a:xfrm>
            <a:off x="2336704" y="2807701"/>
            <a:ext cx="84962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 Black" pitchFamily="2" charset="0"/>
                <a:ea typeface="+mn-ea"/>
                <a:cs typeface="+mn-cs"/>
              </a:rPr>
              <a:t>Aprender, impulsiona!</a:t>
            </a:r>
          </a:p>
        </p:txBody>
      </p:sp>
      <p:sp>
        <p:nvSpPr>
          <p:cNvPr id="17" name="CaixaDeTexto 23">
            <a:extLst>
              <a:ext uri="{FF2B5EF4-FFF2-40B4-BE49-F238E27FC236}">
                <a16:creationId xmlns:a16="http://schemas.microsoft.com/office/drawing/2014/main" id="{73852FBB-649A-DBB9-4FA9-016E79DBE736}"/>
              </a:ext>
            </a:extLst>
          </p:cNvPr>
          <p:cNvSpPr txBox="1"/>
          <p:nvPr/>
        </p:nvSpPr>
        <p:spPr>
          <a:xfrm rot="5400000">
            <a:off x="5757446" y="1938876"/>
            <a:ext cx="677108" cy="526616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2D2926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rPr>
              <a:t>TRILHA PRINCIPAL | TEAMS</a:t>
            </a:r>
            <a:endParaRPr kumimoji="0" lang="pt-BR" sz="3200" b="0" i="1" u="none" strike="noStrike" kern="1200" cap="none" spc="0" normalizeH="0" baseline="0" noProof="0" dirty="0">
              <a:ln>
                <a:noFill/>
              </a:ln>
              <a:solidFill>
                <a:srgbClr val="2D2926"/>
              </a:solidFill>
              <a:effectLst/>
              <a:uLnTx/>
              <a:uFillTx/>
              <a:latin typeface="AMX" pitchFamily="2" charset="0"/>
              <a:ea typeface="+mn-ea"/>
              <a:cs typeface="+mn-cs"/>
            </a:endParaRPr>
          </a:p>
        </p:txBody>
      </p:sp>
      <p:cxnSp>
        <p:nvCxnSpPr>
          <p:cNvPr id="3" name="Conector Reto 30">
            <a:extLst>
              <a:ext uri="{FF2B5EF4-FFF2-40B4-BE49-F238E27FC236}">
                <a16:creationId xmlns:a16="http://schemas.microsoft.com/office/drawing/2014/main" id="{17AEE8F8-328D-DE12-1E4E-2C9EC7D5F78D}"/>
              </a:ext>
            </a:extLst>
          </p:cNvPr>
          <p:cNvCxnSpPr>
            <a:cxnSpLocks/>
          </p:cNvCxnSpPr>
          <p:nvPr/>
        </p:nvCxnSpPr>
        <p:spPr>
          <a:xfrm>
            <a:off x="2148114" y="4119523"/>
            <a:ext cx="7953829" cy="0"/>
          </a:xfrm>
          <a:prstGeom prst="line">
            <a:avLst/>
          </a:prstGeom>
          <a:ln w="6350">
            <a:gradFill flip="none" rotWithShape="1">
              <a:gsLst>
                <a:gs pos="0">
                  <a:schemeClr val="bg1"/>
                </a:gs>
                <a:gs pos="51000">
                  <a:schemeClr val="bg2">
                    <a:lumMod val="25000"/>
                  </a:schemeClr>
                </a:gs>
                <a:gs pos="81000">
                  <a:schemeClr val="bg2">
                    <a:lumMod val="25000"/>
                  </a:schemeClr>
                </a:gs>
                <a:gs pos="21000">
                  <a:schemeClr val="bg2">
                    <a:lumMod val="25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3605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AEBFA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Extensões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SVA e Serviços Inteligentes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D6B7F50-8D2C-586B-3C52-824F660D11B0}"/>
              </a:ext>
            </a:extLst>
          </p:cNvPr>
          <p:cNvSpPr txBox="1"/>
          <p:nvPr/>
        </p:nvSpPr>
        <p:spPr>
          <a:xfrm>
            <a:off x="2094224" y="2585114"/>
            <a:ext cx="3660067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3800" noProof="0" dirty="0">
                <a:latin typeface="AMX" pitchFamily="2" charset="77"/>
              </a:rPr>
              <a:t>SVA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535904F-0A68-1755-C721-BB1A65169324}"/>
              </a:ext>
            </a:extLst>
          </p:cNvPr>
          <p:cNvSpPr/>
          <p:nvPr/>
        </p:nvSpPr>
        <p:spPr>
          <a:xfrm>
            <a:off x="5657546" y="1997476"/>
            <a:ext cx="3858828" cy="3391269"/>
          </a:xfrm>
          <a:prstGeom prst="roundRect">
            <a:avLst>
              <a:gd name="adj" fmla="val 1491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ctr">
              <a:spcBef>
                <a:spcPts val="1200"/>
              </a:spcBef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Além desses benefícios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exclusivos para empresas,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os clientes também contam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com o Áudio notícias: serviço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de notícias por áudio acessado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via telefone fixo, com conteúdos licenciados pela revista Exame.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4C3AE7B-3466-411B-00DC-957EFE68C6CF}"/>
              </a:ext>
            </a:extLst>
          </p:cNvPr>
          <p:cNvSpPr/>
          <p:nvPr/>
        </p:nvSpPr>
        <p:spPr>
          <a:xfrm>
            <a:off x="5657546" y="2064473"/>
            <a:ext cx="3858828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Exame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AE8B29-B912-F829-409B-9D7FED2D6BF5}"/>
              </a:ext>
            </a:extLst>
          </p:cNvPr>
          <p:cNvGrpSpPr/>
          <p:nvPr/>
        </p:nvGrpSpPr>
        <p:grpSpPr>
          <a:xfrm>
            <a:off x="5821080" y="2217611"/>
            <a:ext cx="644337" cy="644337"/>
            <a:chOff x="7736010" y="1868236"/>
            <a:chExt cx="644337" cy="644337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E26AA63-E881-95C2-0B5B-8701D3B88025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4" name="Gráfico 22">
              <a:extLst>
                <a:ext uri="{FF2B5EF4-FFF2-40B4-BE49-F238E27FC236}">
                  <a16:creationId xmlns:a16="http://schemas.microsoft.com/office/drawing/2014/main" id="{004DB16E-BE96-3BDE-4253-1413714F74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869587" y="1988258"/>
              <a:ext cx="394937" cy="386535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36F64AF2-95D9-EA49-0162-6AC1344870C4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5" name="Picture 30">
              <a:extLst>
                <a:ext uri="{FF2B5EF4-FFF2-40B4-BE49-F238E27FC236}">
                  <a16:creationId xmlns:a16="http://schemas.microsoft.com/office/drawing/2014/main" id="{A92F2D92-23C9-B463-3262-03B8F1F9DB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DC6953ED-5331-914F-1358-DC163C7A37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706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1.11111E-6 L 4.375E-6 1.1111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-3.7037E-7 L 3.75E-6 -3.7037E-7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AEBFA9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Extensões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SVA e Serviços Inteligentes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745C0E84-9DAF-33B6-9AAA-4C946822B296}"/>
              </a:ext>
            </a:extLst>
          </p:cNvPr>
          <p:cNvSpPr/>
          <p:nvPr/>
        </p:nvSpPr>
        <p:spPr>
          <a:xfrm>
            <a:off x="6449655" y="1090493"/>
            <a:ext cx="6303093" cy="5318498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29666-0C75-8350-071F-A2C0529DC7EE}"/>
              </a:ext>
            </a:extLst>
          </p:cNvPr>
          <p:cNvSpPr txBox="1"/>
          <p:nvPr/>
        </p:nvSpPr>
        <p:spPr>
          <a:xfrm>
            <a:off x="701337" y="1234089"/>
            <a:ext cx="53632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noProof="0" dirty="0">
                <a:latin typeface="AMX" pitchFamily="2" charset="77"/>
              </a:rPr>
              <a:t>SERVIÇOS INTELIGENTES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4ABBCB25-47EE-2084-ED92-C2E19C7E5090}"/>
              </a:ext>
            </a:extLst>
          </p:cNvPr>
          <p:cNvSpPr/>
          <p:nvPr/>
        </p:nvSpPr>
        <p:spPr>
          <a:xfrm>
            <a:off x="2563215" y="3357747"/>
            <a:ext cx="3551067" cy="2584550"/>
          </a:xfrm>
          <a:prstGeom prst="roundRect">
            <a:avLst>
              <a:gd name="adj" fmla="val 26434"/>
            </a:avLst>
          </a:prstGeom>
          <a:solidFill>
            <a:srgbClr val="AEBFA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Serviços que fazem toda a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diferença durante as ligações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, você encontra aqui!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81287CB5-A1DC-C010-7314-AD81330AEEE7}"/>
              </a:ext>
            </a:extLst>
          </p:cNvPr>
          <p:cNvSpPr/>
          <p:nvPr/>
        </p:nvSpPr>
        <p:spPr>
          <a:xfrm>
            <a:off x="7039815" y="1258146"/>
            <a:ext cx="4199316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Transferência de chamada (Siga-me)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1DC4434F-1E6D-6ABD-B508-C23016BAA256}"/>
              </a:ext>
            </a:extLst>
          </p:cNvPr>
          <p:cNvSpPr/>
          <p:nvPr/>
        </p:nvSpPr>
        <p:spPr>
          <a:xfrm>
            <a:off x="7039814" y="2266290"/>
            <a:ext cx="4199315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Identificador de chamadas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68530BB-60B2-FB43-0761-A6C1700D7240}"/>
              </a:ext>
            </a:extLst>
          </p:cNvPr>
          <p:cNvSpPr/>
          <p:nvPr/>
        </p:nvSpPr>
        <p:spPr>
          <a:xfrm>
            <a:off x="7039814" y="3274435"/>
            <a:ext cx="4199315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Bloqueador de ligações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4443A3F-8F78-21CC-C2CD-1A1029176B5D}"/>
              </a:ext>
            </a:extLst>
          </p:cNvPr>
          <p:cNvGrpSpPr/>
          <p:nvPr/>
        </p:nvGrpSpPr>
        <p:grpSpPr>
          <a:xfrm>
            <a:off x="7203349" y="3427574"/>
            <a:ext cx="644337" cy="644337"/>
            <a:chOff x="7736010" y="4340828"/>
            <a:chExt cx="644337" cy="644337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4DE3568-3731-A7BC-D8CA-90CFC57986C5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8" name="Gráfico 19">
              <a:extLst>
                <a:ext uri="{FF2B5EF4-FFF2-40B4-BE49-F238E27FC236}">
                  <a16:creationId xmlns:a16="http://schemas.microsoft.com/office/drawing/2014/main" id="{7EB3E99A-FA51-3BE0-B44F-72F479C1CA1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881583" y="4483457"/>
              <a:ext cx="353191" cy="359078"/>
            </a:xfrm>
            <a:prstGeom prst="rect">
              <a:avLst/>
            </a:prstGeom>
          </p:spPr>
        </p:pic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462A22E-4015-87CF-1539-D16404119A34}"/>
              </a:ext>
            </a:extLst>
          </p:cNvPr>
          <p:cNvSpPr/>
          <p:nvPr/>
        </p:nvSpPr>
        <p:spPr>
          <a:xfrm>
            <a:off x="7039814" y="4277611"/>
            <a:ext cx="4199315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Chamada em espera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65848B2-C9A2-300D-7E03-5BC9E015E375}"/>
              </a:ext>
            </a:extLst>
          </p:cNvPr>
          <p:cNvGrpSpPr/>
          <p:nvPr/>
        </p:nvGrpSpPr>
        <p:grpSpPr>
          <a:xfrm>
            <a:off x="7203349" y="4430750"/>
            <a:ext cx="644337" cy="644337"/>
            <a:chOff x="7736010" y="4340828"/>
            <a:chExt cx="644337" cy="64433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5CEAC6C-03AA-ED7C-7229-7B27879DE376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2" name="Gráfico 19">
              <a:extLst>
                <a:ext uri="{FF2B5EF4-FFF2-40B4-BE49-F238E27FC236}">
                  <a16:creationId xmlns:a16="http://schemas.microsoft.com/office/drawing/2014/main" id="{C4CF4AC6-EDD9-0184-7651-AD408567EF8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880320" y="4484522"/>
              <a:ext cx="355717" cy="356948"/>
            </a:xfrm>
            <a:prstGeom prst="rect">
              <a:avLst/>
            </a:prstGeom>
          </p:spPr>
        </p:pic>
      </p:grp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49306410-9A55-5B73-D2EF-167AD48AF355}"/>
              </a:ext>
            </a:extLst>
          </p:cNvPr>
          <p:cNvSpPr/>
          <p:nvPr/>
        </p:nvSpPr>
        <p:spPr>
          <a:xfrm>
            <a:off x="7039814" y="5280788"/>
            <a:ext cx="4199315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Conferência a 3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9B4F63F-FF7C-48D9-EF83-CD481850D477}"/>
              </a:ext>
            </a:extLst>
          </p:cNvPr>
          <p:cNvGrpSpPr/>
          <p:nvPr/>
        </p:nvGrpSpPr>
        <p:grpSpPr>
          <a:xfrm>
            <a:off x="7203349" y="5433927"/>
            <a:ext cx="644337" cy="644337"/>
            <a:chOff x="7736010" y="4340828"/>
            <a:chExt cx="644337" cy="644337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D3D1A298-5B84-F66F-74D7-74CD05C94140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6" name="Gráfico 19">
              <a:extLst>
                <a:ext uri="{FF2B5EF4-FFF2-40B4-BE49-F238E27FC236}">
                  <a16:creationId xmlns:a16="http://schemas.microsoft.com/office/drawing/2014/main" id="{C8A40745-AEEE-B537-3106-CD30E63DA47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835556" y="4450160"/>
              <a:ext cx="445244" cy="39016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0F1B43-97CD-6B46-9145-2FEC8AF5C2FC}"/>
              </a:ext>
            </a:extLst>
          </p:cNvPr>
          <p:cNvGrpSpPr/>
          <p:nvPr/>
        </p:nvGrpSpPr>
        <p:grpSpPr>
          <a:xfrm>
            <a:off x="7203349" y="1411284"/>
            <a:ext cx="644337" cy="644337"/>
            <a:chOff x="7203349" y="1411284"/>
            <a:chExt cx="644337" cy="644337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D228CF7-F3CE-7BA6-8369-FCBFB4824DC1}"/>
                </a:ext>
              </a:extLst>
            </p:cNvPr>
            <p:cNvSpPr/>
            <p:nvPr/>
          </p:nvSpPr>
          <p:spPr>
            <a:xfrm>
              <a:off x="7203349" y="141128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" name="Graphic 28">
              <a:extLst>
                <a:ext uri="{FF2B5EF4-FFF2-40B4-BE49-F238E27FC236}">
                  <a16:creationId xmlns:a16="http://schemas.microsoft.com/office/drawing/2014/main" id="{39D16741-25AB-64F6-DE27-D129EA679E1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355330" y="1571370"/>
              <a:ext cx="340374" cy="32416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B158E0C-568D-3AB6-82A4-057674F57BA3}"/>
              </a:ext>
            </a:extLst>
          </p:cNvPr>
          <p:cNvGrpSpPr/>
          <p:nvPr/>
        </p:nvGrpSpPr>
        <p:grpSpPr>
          <a:xfrm>
            <a:off x="7203349" y="2419429"/>
            <a:ext cx="644337" cy="644337"/>
            <a:chOff x="7203349" y="2419429"/>
            <a:chExt cx="644337" cy="644337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4C87F8-BE9E-06DC-55D2-6715396F7D6E}"/>
                </a:ext>
              </a:extLst>
            </p:cNvPr>
            <p:cNvSpPr/>
            <p:nvPr/>
          </p:nvSpPr>
          <p:spPr>
            <a:xfrm>
              <a:off x="7203349" y="2419429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4" name="Graphic 20">
              <a:extLst>
                <a:ext uri="{FF2B5EF4-FFF2-40B4-BE49-F238E27FC236}">
                  <a16:creationId xmlns:a16="http://schemas.microsoft.com/office/drawing/2014/main" id="{E8D232FC-DA2D-DB83-4679-43A7977E22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330260" y="2546340"/>
              <a:ext cx="390515" cy="3905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EFD6620-2558-3F2B-E76C-B258CE2A698F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0" name="Picture 30">
              <a:extLst>
                <a:ext uri="{FF2B5EF4-FFF2-40B4-BE49-F238E27FC236}">
                  <a16:creationId xmlns:a16="http://schemas.microsoft.com/office/drawing/2014/main" id="{3DB83CD4-96DE-961A-3E6F-7B40EF24E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9F3826E2-9EC1-6450-F93E-D23223560AD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404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826 7.40741E-7 L 6.25E-7 7.40741E-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2.22222E-6 L 6.25E-7 2.22222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2.22222E-6 L 2.5E-6 2.22222E-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1.48148E-6 L 6.25E-7 1.48148E-6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6 1.48148E-6 L 2.5E-6 1.48148E-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7.40741E-7 L 6.25E-7 7.40741E-7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6 7.40741E-7 L 2.5E-6 7.40741E-7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4.44444E-6 L 6.25E-7 4.44444E-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6 7.40741E-7 L 2.5E-6 7.40741E-7 " pathEditMode="relative" rAng="0" ptsTypes="AA">
                                      <p:cBhvr>
                                        <p:cTn id="6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5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2227 -3.7037E-7 L 6.25E-7 -3.7037E-7 " pathEditMode="relative" rAng="0" ptsTypes="AA">
                                      <p:cBhvr>
                                        <p:cTn id="72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2226 7.40741E-7 L 2.5E-6 7.40741E-7 " pathEditMode="relative" rAng="0" ptsTypes="AA">
                                      <p:cBhvr>
                                        <p:cTn id="80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5" grpId="0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9" grpId="0" animBg="1"/>
      <p:bldP spid="29" grpId="1" animBg="1"/>
      <p:bldP spid="33" grpId="0" animBg="1"/>
      <p:bldP spid="33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939D0-439B-C9BA-E846-123FCC9A0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9" r="1699" b="-1100"/>
          <a:stretch/>
        </p:blipFill>
        <p:spPr>
          <a:xfrm>
            <a:off x="207146" y="461639"/>
            <a:ext cx="11777708" cy="6933460"/>
          </a:xfrm>
          <a:prstGeom prst="roundRect">
            <a:avLst>
              <a:gd name="adj" fmla="val 876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E2829-0913-EE70-F5D8-A37E6012FC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394" y="651774"/>
            <a:ext cx="1706499" cy="16981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2106A-513F-D464-D78C-3A0E648A2C3B}"/>
              </a:ext>
            </a:extLst>
          </p:cNvPr>
          <p:cNvSpPr txBox="1"/>
          <p:nvPr/>
        </p:nvSpPr>
        <p:spPr>
          <a:xfrm>
            <a:off x="3190417" y="893914"/>
            <a:ext cx="8065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noProof="0" dirty="0">
                <a:solidFill>
                  <a:schemeClr val="bg1"/>
                </a:solidFill>
                <a:latin typeface="AMX" pitchFamily="2" charset="77"/>
              </a:rPr>
              <a:t>O que não faltam são argumentos para fechar negócio!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EAE638-FD32-E0DC-2FA4-D021816B5AE3}"/>
              </a:ext>
            </a:extLst>
          </p:cNvPr>
          <p:cNvSpPr/>
          <p:nvPr/>
        </p:nvSpPr>
        <p:spPr>
          <a:xfrm>
            <a:off x="338442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138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Ideal para diversos tipos de tamanho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de empresas!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Agendamentos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Reservas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Pedidos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Cobranças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Retirar dúvidas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8D2E9E-5A10-CD90-CDE0-3040C9C470A5}"/>
              </a:ext>
            </a:extLst>
          </p:cNvPr>
          <p:cNvSpPr txBox="1"/>
          <p:nvPr/>
        </p:nvSpPr>
        <p:spPr>
          <a:xfrm rot="16200000">
            <a:off x="-1192663" y="4058136"/>
            <a:ext cx="382027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5400" noProof="0" dirty="0">
                <a:solidFill>
                  <a:schemeClr val="bg1"/>
                </a:solidFill>
                <a:latin typeface="AMX" pitchFamily="2" charset="77"/>
              </a:rPr>
              <a:t>APLICAÇÕES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EA4DEF5-6910-D29A-EAA0-4920F99576C3}"/>
              </a:ext>
            </a:extLst>
          </p:cNvPr>
          <p:cNvGrpSpPr/>
          <p:nvPr/>
        </p:nvGrpSpPr>
        <p:grpSpPr>
          <a:xfrm rot="3549981">
            <a:off x="-2033818" y="651775"/>
            <a:ext cx="1706499" cy="1698134"/>
            <a:chOff x="575061" y="706567"/>
            <a:chExt cx="1706499" cy="169813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E952CFC-8DE8-2F8B-4C77-01087467D5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5061" y="706567"/>
              <a:ext cx="1706499" cy="169813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541C964-F188-7A50-3D97-401A35BC592A}"/>
                </a:ext>
              </a:extLst>
            </p:cNvPr>
            <p:cNvSpPr txBox="1"/>
            <p:nvPr/>
          </p:nvSpPr>
          <p:spPr>
            <a:xfrm rot="18050019">
              <a:off x="689045" y="1009177"/>
              <a:ext cx="1047565" cy="7833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588479"/>
                </a:avLst>
              </a:prstTxWarp>
              <a:spAutoFit/>
            </a:bodyPr>
            <a:lstStyle/>
            <a:p>
              <a:pPr algn="ctr"/>
              <a:r>
                <a:rPr lang="pt-BR" sz="1200" b="1" noProof="0" dirty="0">
                  <a:latin typeface="AMX" pitchFamily="2" charset="77"/>
                </a:rPr>
                <a:t>APLICAÇÕES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B48A6C-8930-438E-0193-B1D67825B718}"/>
                </a:ext>
              </a:extLst>
            </p:cNvPr>
            <p:cNvSpPr txBox="1"/>
            <p:nvPr/>
          </p:nvSpPr>
          <p:spPr>
            <a:xfrm rot="3757759">
              <a:off x="1124055" y="1039281"/>
              <a:ext cx="1047565" cy="7833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588479"/>
                </a:avLst>
              </a:prstTxWarp>
              <a:spAutoFit/>
            </a:bodyPr>
            <a:lstStyle/>
            <a:p>
              <a:pPr algn="ctr"/>
              <a:r>
                <a:rPr lang="pt-BR" sz="1200" b="1" noProof="0" dirty="0">
                  <a:latin typeface="AMX" pitchFamily="2" charset="77"/>
                </a:rPr>
                <a:t>VANTAGENS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49BC2DD-371E-D054-476E-F67095FD3325}"/>
                </a:ext>
              </a:extLst>
            </p:cNvPr>
            <p:cNvSpPr txBox="1"/>
            <p:nvPr/>
          </p:nvSpPr>
          <p:spPr>
            <a:xfrm rot="10800000">
              <a:off x="901964" y="1418740"/>
              <a:ext cx="1047565" cy="783327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1588479"/>
                </a:avLst>
              </a:prstTxWarp>
              <a:spAutoFit/>
            </a:bodyPr>
            <a:lstStyle/>
            <a:p>
              <a:pPr algn="ctr"/>
              <a:r>
                <a:rPr lang="pt-BR" sz="1200" b="1" noProof="0" dirty="0">
                  <a:latin typeface="AMX" pitchFamily="2" charset="77"/>
                </a:rPr>
                <a:t>BENEFÍCIOS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1FC14EC-3E89-D51E-A3ED-0035D5C0A9DC}"/>
              </a:ext>
            </a:extLst>
          </p:cNvPr>
          <p:cNvGrpSpPr/>
          <p:nvPr/>
        </p:nvGrpSpPr>
        <p:grpSpPr>
          <a:xfrm>
            <a:off x="1670395" y="1030593"/>
            <a:ext cx="940498" cy="940498"/>
            <a:chOff x="6870430" y="311574"/>
            <a:chExt cx="644337" cy="6443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6B9AD9-E5EC-1D05-DBF4-EA9EBE4E674F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6F8EE09-92E3-6054-DB0E-FCB8C349F2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2097DD3-3728-E2C4-6493-D16B79737E52}"/>
              </a:ext>
            </a:extLst>
          </p:cNvPr>
          <p:cNvSpPr/>
          <p:nvPr/>
        </p:nvSpPr>
        <p:spPr>
          <a:xfrm>
            <a:off x="4206000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138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Vantagens únicas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que fazem toda a diferença para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os clientes!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Atendimento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ao cliente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Credibilidade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Controle de custos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56FB0-4C55-F2DF-E00D-294F83FBC135}"/>
              </a:ext>
            </a:extLst>
          </p:cNvPr>
          <p:cNvSpPr txBox="1"/>
          <p:nvPr/>
        </p:nvSpPr>
        <p:spPr>
          <a:xfrm rot="16200000">
            <a:off x="2662072" y="4058136"/>
            <a:ext cx="3845925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5400" noProof="0" dirty="0">
                <a:solidFill>
                  <a:schemeClr val="bg1"/>
                </a:solidFill>
                <a:latin typeface="AMX" pitchFamily="2" charset="77"/>
              </a:rPr>
              <a:t>VANTAGENS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1E9A77B-C962-697B-FC55-D0A81333391D}"/>
              </a:ext>
            </a:extLst>
          </p:cNvPr>
          <p:cNvSpPr/>
          <p:nvPr/>
        </p:nvSpPr>
        <p:spPr>
          <a:xfrm>
            <a:off x="8073558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138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Benefícios que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vão além e tornam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a experiência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ainda melhor!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Aquisição de extensão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Serviços inteligentes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Serviços compatíveis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Busca automática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SVA Áudio Notícias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Suporte técnico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7BBE1D-1CE7-C1E5-E219-F7121A1684D0}"/>
              </a:ext>
            </a:extLst>
          </p:cNvPr>
          <p:cNvSpPr txBox="1"/>
          <p:nvPr/>
        </p:nvSpPr>
        <p:spPr>
          <a:xfrm rot="16200000">
            <a:off x="6614592" y="4058136"/>
            <a:ext cx="36760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5400" noProof="0" dirty="0">
                <a:solidFill>
                  <a:schemeClr val="bg1"/>
                </a:solidFill>
                <a:latin typeface="AMX" pitchFamily="2" charset="77"/>
              </a:rPr>
              <a:t>BENEFÍCIOS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E0CECE0D-5280-54AD-9144-2C220496EDF1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9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D6478CD5-84E9-3B2C-8686-BFC475407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726A7FF6-F8D5-7959-E3B0-B934A5B43A3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77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4028 L 0 2.22222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.04699 L 0 -4.07407E-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1.66667E-6 0.047 L -1.66667E-6 -4.81481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5E-6 0.04699 L 2.5E-6 -4.07407E-6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8.33333E-7 0.047 L 8.33333E-7 -4.81481E-6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2" grpId="1" animBg="1"/>
      <p:bldP spid="19" grpId="0"/>
      <p:bldP spid="19" grpId="1"/>
      <p:bldP spid="25" grpId="0" animBg="1"/>
      <p:bldP spid="25" grpId="1" animBg="1"/>
      <p:bldP spid="26" grpId="0"/>
      <p:bldP spid="26" grpId="1"/>
      <p:bldP spid="27" grpId="0" animBg="1"/>
      <p:bldP spid="27" grpId="1" animBg="1"/>
      <p:bldP spid="28" grpId="0"/>
      <p:bldP spid="2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90E0A6-A979-D69B-5B78-D53C0C004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33039E95-2230-7E47-E3C5-3996A55AAB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D119A3-7D5E-EC10-71EB-3AD794551E48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6B0A46F-9E6C-0656-1DC8-4CC1825554AA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F14F65C-891D-A543-11B4-CE7BCC67B0C0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7F0642A-5F3B-E719-A100-37606D519B0A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E2E922B8-5E31-9C72-F39C-DAA2DCEC3B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CEEF7C8-22D7-C721-54A8-3FA36BD7C6B3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ED378E7-B45B-FA33-95F4-E350D8292F5F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9D0789EB-6F43-11D0-A2BF-97DCD5F88B5D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0E32ED99-FFD2-2759-49FE-E4148A2F437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49CDC1F-E2E2-DF0D-F373-650BF0B87455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A343073-658A-43AA-EFAC-D0D3B0FE940E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13997CA-65DD-AF33-A848-E2AD546B1C56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C0248D3-27C9-3321-CD1D-1ABA04E5840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F5F231A-C9D8-CE56-18EB-FCC3E387A38E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EF12B4-CA0A-B922-D08B-B0801CD3FD08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78DA1FA-6963-1C86-E33F-3E0A71F79BDC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06EC5D5-7F27-1DE6-FE1C-E9B9D09A5BF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D602560D-0A96-3C62-821C-6F7DD5AEB3FC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3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23A5344C-4D0C-3AF7-B753-6E018D9AC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FE9A3718-72AB-768C-EB4E-E081233D307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C36936C0-4590-DE18-4778-8031F7F274C9}"/>
              </a:ext>
            </a:extLst>
          </p:cNvPr>
          <p:cNvSpPr/>
          <p:nvPr/>
        </p:nvSpPr>
        <p:spPr>
          <a:xfrm>
            <a:off x="2979294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97ED1221-7064-555F-E629-246C1EB1D8A6}"/>
              </a:ext>
            </a:extLst>
          </p:cNvPr>
          <p:cNvGrpSpPr/>
          <p:nvPr/>
        </p:nvGrpSpPr>
        <p:grpSpPr>
          <a:xfrm>
            <a:off x="3095839" y="5369469"/>
            <a:ext cx="644337" cy="644337"/>
            <a:chOff x="6870430" y="311574"/>
            <a:chExt cx="644337" cy="644337"/>
          </a:xfrm>
        </p:grpSpPr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586F960B-9EDC-162B-C5F4-BD49B5F19515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8" name="Graphic 20" descr="Vibração do telefone com preenchimento sólido">
              <a:extLst>
                <a:ext uri="{FF2B5EF4-FFF2-40B4-BE49-F238E27FC236}">
                  <a16:creationId xmlns:a16="http://schemas.microsoft.com/office/drawing/2014/main" id="{FEB2F99F-DE1B-D6EC-0431-071F11ED0A8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3885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0 L -8.33333E-7 0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7.40741E-7 L -1.25E-6 7.40741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7.40741E-7 L 8.33333E-7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7 1.11111E-6 L -1.25E-6 1.11111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6 1.11111E-6 L 8.33333E-7 1.1111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7 -3.7037E-7 L -1.25E-6 -3.7037E-7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6 -1.85185E-6 L 8.33333E-7 -1.85185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48148E-6 L -1.25E-6 -1.48148E-6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48148E-6 L 8.33333E-7 -1.48148E-6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11111E-6 L -6.25E-7 -1.11111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11111E-6 L 1.45833E-6 -1.11111E-6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2" grpId="0" animBg="1"/>
      <p:bldP spid="2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590B273-954E-699C-0B3D-C076B307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1E39D72-80E6-42D3-CDDA-7E8E461EEDFF}"/>
              </a:ext>
            </a:extLst>
          </p:cNvPr>
          <p:cNvSpPr/>
          <p:nvPr/>
        </p:nvSpPr>
        <p:spPr>
          <a:xfrm>
            <a:off x="8050304" y="2153413"/>
            <a:ext cx="2798209" cy="2636667"/>
          </a:xfrm>
          <a:prstGeom prst="roundRect">
            <a:avLst>
              <a:gd name="adj" fmla="val 15578"/>
            </a:avLst>
          </a:prstGeom>
          <a:solidFill>
            <a:srgbClr val="F4F1F1">
              <a:alpha val="19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AADBA-03DD-4C9E-89E8-E701C2CACBF8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CFF0DBC-E4A8-517A-242F-8AA2300B3D04}"/>
              </a:ext>
            </a:extLst>
          </p:cNvPr>
          <p:cNvSpPr/>
          <p:nvPr/>
        </p:nvSpPr>
        <p:spPr>
          <a:xfrm>
            <a:off x="4549543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B17A0B-C8F3-94F2-958A-F08B8259E299}"/>
              </a:ext>
            </a:extLst>
          </p:cNvPr>
          <p:cNvGrpSpPr/>
          <p:nvPr/>
        </p:nvGrpSpPr>
        <p:grpSpPr>
          <a:xfrm>
            <a:off x="4666088" y="3161965"/>
            <a:ext cx="644337" cy="644337"/>
            <a:chOff x="6870430" y="311574"/>
            <a:chExt cx="644337" cy="64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9FA0BB3-E2A7-1D3B-D35F-42993951AD5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4734D5F-C131-DB2E-1BDB-E3267D937F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8E316C-1580-F240-8183-5E8F2A6B7CC7}"/>
              </a:ext>
            </a:extLst>
          </p:cNvPr>
          <p:cNvSpPr/>
          <p:nvPr/>
        </p:nvSpPr>
        <p:spPr>
          <a:xfrm>
            <a:off x="8713954" y="2265359"/>
            <a:ext cx="201027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4A8C64E-2DAB-642C-8DCB-636B6A4446D7}"/>
              </a:ext>
            </a:extLst>
          </p:cNvPr>
          <p:cNvSpPr/>
          <p:nvPr/>
        </p:nvSpPr>
        <p:spPr>
          <a:xfrm>
            <a:off x="8713954" y="2889000"/>
            <a:ext cx="2010271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Conectividade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EF7F2CA-8BEE-0BB6-7AB2-DCC3A5854D26}"/>
              </a:ext>
            </a:extLst>
          </p:cNvPr>
          <p:cNvSpPr/>
          <p:nvPr/>
        </p:nvSpPr>
        <p:spPr>
          <a:xfrm>
            <a:off x="8713954" y="3512641"/>
            <a:ext cx="201027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Benefícios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91797D-AFE6-8430-AAD0-B70169A46385}"/>
              </a:ext>
            </a:extLst>
          </p:cNvPr>
          <p:cNvSpPr/>
          <p:nvPr/>
        </p:nvSpPr>
        <p:spPr>
          <a:xfrm>
            <a:off x="8713954" y="4136281"/>
            <a:ext cx="2010271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Taxa de adesão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39F263D4-C31E-D473-B8BF-C62D7480D27C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25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01EC7576-3852-B10F-620B-1783BD571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E398EC3C-DB08-65E9-16FA-3E4B16CB034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34" name="Rounded Rectangle 17">
            <a:extLst>
              <a:ext uri="{FF2B5EF4-FFF2-40B4-BE49-F238E27FC236}">
                <a16:creationId xmlns:a16="http://schemas.microsoft.com/office/drawing/2014/main" id="{DC7849BC-23AC-527F-14D2-5BB7C45A316C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35" name="Group 18">
            <a:extLst>
              <a:ext uri="{FF2B5EF4-FFF2-40B4-BE49-F238E27FC236}">
                <a16:creationId xmlns:a16="http://schemas.microsoft.com/office/drawing/2014/main" id="{3CD83373-F680-AAA8-8DD8-FB2E48A388E0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36" name="Oval 19">
              <a:extLst>
                <a:ext uri="{FF2B5EF4-FFF2-40B4-BE49-F238E27FC236}">
                  <a16:creationId xmlns:a16="http://schemas.microsoft.com/office/drawing/2014/main" id="{502821AB-9B72-7A51-7DCD-E030C858F357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7" name="Graphic 20">
              <a:extLst>
                <a:ext uri="{FF2B5EF4-FFF2-40B4-BE49-F238E27FC236}">
                  <a16:creationId xmlns:a16="http://schemas.microsoft.com/office/drawing/2014/main" id="{139A11E5-CE9B-4923-7DAC-2B984702FF3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118C4388-7523-3021-9774-9EA9AF5886D8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39" name="Group 6">
            <a:extLst>
              <a:ext uri="{FF2B5EF4-FFF2-40B4-BE49-F238E27FC236}">
                <a16:creationId xmlns:a16="http://schemas.microsoft.com/office/drawing/2014/main" id="{CD41DF2C-B575-0B44-7CE9-01D089383623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40" name="Oval 7">
              <a:extLst>
                <a:ext uri="{FF2B5EF4-FFF2-40B4-BE49-F238E27FC236}">
                  <a16:creationId xmlns:a16="http://schemas.microsoft.com/office/drawing/2014/main" id="{E281E405-D94C-6727-A4F6-260C6CA36B3D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1" name="Graphic 8">
              <a:extLst>
                <a:ext uri="{FF2B5EF4-FFF2-40B4-BE49-F238E27FC236}">
                  <a16:creationId xmlns:a16="http://schemas.microsoft.com/office/drawing/2014/main" id="{56B5109F-98AF-256D-7643-D72AA4A462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78601E2E-55EA-0264-AE88-F6418F46BBA3}"/>
              </a:ext>
            </a:extLst>
          </p:cNvPr>
          <p:cNvSpPr/>
          <p:nvPr/>
        </p:nvSpPr>
        <p:spPr>
          <a:xfrm>
            <a:off x="2983832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43" name="Group 18">
            <a:extLst>
              <a:ext uri="{FF2B5EF4-FFF2-40B4-BE49-F238E27FC236}">
                <a16:creationId xmlns:a16="http://schemas.microsoft.com/office/drawing/2014/main" id="{147F88B4-7EAB-4078-F34D-4C0897410432}"/>
              </a:ext>
            </a:extLst>
          </p:cNvPr>
          <p:cNvGrpSpPr/>
          <p:nvPr/>
        </p:nvGrpSpPr>
        <p:grpSpPr>
          <a:xfrm>
            <a:off x="3100377" y="5369469"/>
            <a:ext cx="644337" cy="644337"/>
            <a:chOff x="6870430" y="311574"/>
            <a:chExt cx="644337" cy="644337"/>
          </a:xfrm>
        </p:grpSpPr>
        <p:sp>
          <p:nvSpPr>
            <p:cNvPr id="44" name="Oval 19">
              <a:extLst>
                <a:ext uri="{FF2B5EF4-FFF2-40B4-BE49-F238E27FC236}">
                  <a16:creationId xmlns:a16="http://schemas.microsoft.com/office/drawing/2014/main" id="{8C13A976-AFBD-6462-5667-F18982CEE9E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5" name="Graphic 20" descr="Vibração do telefone com preenchimento sólido">
              <a:extLst>
                <a:ext uri="{FF2B5EF4-FFF2-40B4-BE49-F238E27FC236}">
                  <a16:creationId xmlns:a16="http://schemas.microsoft.com/office/drawing/2014/main" id="{BEBC153F-6721-5150-625F-4500C37F46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  <p:sp>
        <p:nvSpPr>
          <p:cNvPr id="46" name="Rounded Rectangle 9">
            <a:extLst>
              <a:ext uri="{FF2B5EF4-FFF2-40B4-BE49-F238E27FC236}">
                <a16:creationId xmlns:a16="http://schemas.microsoft.com/office/drawing/2014/main" id="{12018C16-90D9-7832-D54C-491E6900D4AC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47" name="Group 10">
            <a:extLst>
              <a:ext uri="{FF2B5EF4-FFF2-40B4-BE49-F238E27FC236}">
                <a16:creationId xmlns:a16="http://schemas.microsoft.com/office/drawing/2014/main" id="{C2D47239-048D-68FE-C0B9-1237EA347F35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48" name="Oval 11">
              <a:extLst>
                <a:ext uri="{FF2B5EF4-FFF2-40B4-BE49-F238E27FC236}">
                  <a16:creationId xmlns:a16="http://schemas.microsoft.com/office/drawing/2014/main" id="{BB8F3213-D9BC-3ABA-DADC-6A86B66FD38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9" name="Graphic 12">
              <a:extLst>
                <a:ext uri="{FF2B5EF4-FFF2-40B4-BE49-F238E27FC236}">
                  <a16:creationId xmlns:a16="http://schemas.microsoft.com/office/drawing/2014/main" id="{0707DA0B-331F-C657-F07E-AE7F25C9E56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5178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4.07407E-6 L 4.58333E-6 4.0740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1.85185E-6 L 4.58333E-6 1.85185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3.7037E-7 L 4.58333E-6 -3.7037E-7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2.59259E-6 L 4.58333E-6 -2.59259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1.48148E-6 L 0 1.48148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" grpId="0" animBg="1"/>
      <p:bldP spid="2" grpId="1" animBg="1"/>
      <p:bldP spid="28" grpId="0" animBg="1"/>
      <p:bldP spid="28" grpId="1" animBg="1"/>
      <p:bldP spid="3" grpId="0" animBg="1"/>
      <p:bldP spid="3" grpId="1" animBg="1"/>
      <p:bldP spid="5" grpId="0" animBg="1"/>
      <p:bldP spid="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B5BDC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Banda Larga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Conectividade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Taxa de adesão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8AC8EE-2665-8FC9-4A0A-A31DF8FC90FE}"/>
              </a:ext>
            </a:extLst>
          </p:cNvPr>
          <p:cNvSpPr txBox="1"/>
          <p:nvPr/>
        </p:nvSpPr>
        <p:spPr>
          <a:xfrm>
            <a:off x="1138583" y="3703519"/>
            <a:ext cx="261708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noProof="0" dirty="0">
                <a:latin typeface="AMX" pitchFamily="2" charset="77"/>
              </a:rPr>
              <a:t>BANDA LARGA</a:t>
            </a:r>
          </a:p>
          <a:p>
            <a:r>
              <a:rPr lang="pt-BR" sz="6000" noProof="0" dirty="0">
                <a:latin typeface="AMX" pitchFamily="2" charset="77"/>
              </a:rPr>
              <a:t>FIXA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8ADBDA0-35AF-A9F5-C54A-8C3D1503E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-9574323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8B6A1E9-9E15-4C40-E15B-6F8857DC7BAA}"/>
              </a:ext>
            </a:extLst>
          </p:cNvPr>
          <p:cNvSpPr/>
          <p:nvPr/>
        </p:nvSpPr>
        <p:spPr>
          <a:xfrm>
            <a:off x="3899628" y="1340213"/>
            <a:ext cx="2894749" cy="5015884"/>
          </a:xfrm>
          <a:prstGeom prst="roundRect">
            <a:avLst>
              <a:gd name="adj" fmla="val 24209"/>
            </a:avLst>
          </a:prstGeom>
          <a:solidFill>
            <a:srgbClr val="B5B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A Banda Larga fixa da Claro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vai fazer toda a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diferença nos negócios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dos nossos clientes.</a:t>
            </a:r>
          </a:p>
          <a:p>
            <a:pPr marL="1397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Vamos conferir agora tudo sobre esse produto.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318605B-ACAC-A2F3-EF9F-CD4A6F0BAE9A}"/>
              </a:ext>
            </a:extLst>
          </p:cNvPr>
          <p:cNvGrpSpPr/>
          <p:nvPr/>
        </p:nvGrpSpPr>
        <p:grpSpPr>
          <a:xfrm>
            <a:off x="1234268" y="2587132"/>
            <a:ext cx="962593" cy="962593"/>
            <a:chOff x="6870430" y="311574"/>
            <a:chExt cx="644337" cy="64433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5D2EE3C9-9865-081F-825B-74934F7F8DCB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86F0C87B-193F-CA3D-AF19-0C844F0C4F4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B942DB4-69DE-BCE7-0430-53C96DAA199F}"/>
              </a:ext>
            </a:extLst>
          </p:cNvPr>
          <p:cNvSpPr/>
          <p:nvPr/>
        </p:nvSpPr>
        <p:spPr>
          <a:xfrm>
            <a:off x="7659393" y="1730831"/>
            <a:ext cx="3671212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5238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Fixo e dinâmico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3D83B9-497B-4F25-579C-3AAE7AEB1450}"/>
              </a:ext>
            </a:extLst>
          </p:cNvPr>
          <p:cNvSpPr/>
          <p:nvPr/>
        </p:nvSpPr>
        <p:spPr>
          <a:xfrm>
            <a:off x="7127353" y="1340213"/>
            <a:ext cx="3951718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 err="1">
                <a:solidFill>
                  <a:schemeClr val="bg1"/>
                </a:solidFill>
                <a:latin typeface="AMX" pitchFamily="2" charset="77"/>
              </a:rPr>
              <a:t>IP’s</a:t>
            </a:r>
            <a:endParaRPr lang="pt-BR" sz="2400" b="1" i="1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716AD26-BAF5-F930-37B0-51E8F79593B1}"/>
              </a:ext>
            </a:extLst>
          </p:cNvPr>
          <p:cNvSpPr/>
          <p:nvPr/>
        </p:nvSpPr>
        <p:spPr>
          <a:xfrm flipH="1">
            <a:off x="7421470" y="1809052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A3BA10-E788-C6F2-B41D-8E1E1C66E164}"/>
              </a:ext>
            </a:extLst>
          </p:cNvPr>
          <p:cNvSpPr/>
          <p:nvPr/>
        </p:nvSpPr>
        <p:spPr>
          <a:xfrm>
            <a:off x="7659393" y="3550753"/>
            <a:ext cx="3671212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9683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HFC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9EEBD3C-289B-1F20-32D3-4C80D55C2E4E}"/>
              </a:ext>
            </a:extLst>
          </p:cNvPr>
          <p:cNvSpPr/>
          <p:nvPr/>
        </p:nvSpPr>
        <p:spPr>
          <a:xfrm>
            <a:off x="7127353" y="3160135"/>
            <a:ext cx="3951718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Claro fibra empresas​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7E340999-5765-B232-1AC2-247F67B61BB4}"/>
              </a:ext>
            </a:extLst>
          </p:cNvPr>
          <p:cNvSpPr/>
          <p:nvPr/>
        </p:nvSpPr>
        <p:spPr>
          <a:xfrm flipH="1">
            <a:off x="7421470" y="3628974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23B54E6-11D1-926E-3F2C-B4C9D625F8FA}"/>
              </a:ext>
            </a:extLst>
          </p:cNvPr>
          <p:cNvSpPr/>
          <p:nvPr/>
        </p:nvSpPr>
        <p:spPr>
          <a:xfrm>
            <a:off x="7659393" y="5370675"/>
            <a:ext cx="3671212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9683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GPON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CA9C001-FEBE-056B-2B3F-1304C77BEDE3}"/>
              </a:ext>
            </a:extLst>
          </p:cNvPr>
          <p:cNvSpPr/>
          <p:nvPr/>
        </p:nvSpPr>
        <p:spPr>
          <a:xfrm>
            <a:off x="7127353" y="4980057"/>
            <a:ext cx="3951718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Claro fibra empresas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8F123842-1351-C362-B177-444B989ADA04}"/>
              </a:ext>
            </a:extLst>
          </p:cNvPr>
          <p:cNvSpPr/>
          <p:nvPr/>
        </p:nvSpPr>
        <p:spPr>
          <a:xfrm flipH="1">
            <a:off x="7421470" y="5448896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2" name="Agrupar 11">
            <a:extLst>
              <a:ext uri="{FF2B5EF4-FFF2-40B4-BE49-F238E27FC236}">
                <a16:creationId xmlns:a16="http://schemas.microsoft.com/office/drawing/2014/main" id="{91D92B2A-1C0D-9153-07E0-288AF9185F59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7" name="Picture 30">
              <a:extLst>
                <a:ext uri="{FF2B5EF4-FFF2-40B4-BE49-F238E27FC236}">
                  <a16:creationId xmlns:a16="http://schemas.microsoft.com/office/drawing/2014/main" id="{E44CE7DF-93DF-F21B-1214-DC5BE812C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8" name="Gráfico 17">
              <a:extLst>
                <a:ext uri="{FF2B5EF4-FFF2-40B4-BE49-F238E27FC236}">
                  <a16:creationId xmlns:a16="http://schemas.microsoft.com/office/drawing/2014/main" id="{F18D9C7D-6E59-7A85-2C20-1F44BA16F3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87685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1.11111E-6 L -1.66667E-6 -1.11111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-1.85185E-6 L -4.58333E-6 -1.85185E-6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-4.07407E-6 L 3.95833E-6 -4.07407E-6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-1.11111E-6 L -4.58333E-6 -1.11111E-6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-3.33333E-6 L 3.95833E-6 -3.33333E-6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1.11111E-6 L -4.58333E-6 1.11111E-6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-1.11111E-6 L 3.95833E-6 -1.11111E-6 " pathEditMode="relative" rAng="0" ptsTypes="AA">
                                      <p:cBhvr>
                                        <p:cTn id="6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19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B5BDC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Banda Larga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Conectividade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Taxa de adesão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8DFCF9E-7351-49E6-0D15-C5B66C5CBEDB}"/>
              </a:ext>
            </a:extLst>
          </p:cNvPr>
          <p:cNvSpPr/>
          <p:nvPr/>
        </p:nvSpPr>
        <p:spPr>
          <a:xfrm>
            <a:off x="5078026" y="1084327"/>
            <a:ext cx="5743895" cy="1980660"/>
          </a:xfrm>
          <a:prstGeom prst="roundRect">
            <a:avLst>
              <a:gd name="adj" fmla="val 21000"/>
            </a:avLst>
          </a:prstGeom>
          <a:solidFill>
            <a:srgbClr val="B5B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Os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dois produtos possuem opções</a:t>
            </a:r>
            <a:b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de velocidade em IP fixo e IP dinâmico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para que o cliente escolha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a melhor opção para o seu negócio.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D4FB2BC-F96F-3147-F7D4-D803E169BAC1}"/>
              </a:ext>
            </a:extLst>
          </p:cNvPr>
          <p:cNvSpPr/>
          <p:nvPr/>
        </p:nvSpPr>
        <p:spPr>
          <a:xfrm>
            <a:off x="5078028" y="3133817"/>
            <a:ext cx="5743895" cy="3313839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7107B24-15B6-1C85-98FE-3905B13ECB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916943"/>
              </p:ext>
            </p:extLst>
          </p:nvPr>
        </p:nvGraphicFramePr>
        <p:xfrm>
          <a:off x="5384328" y="3438001"/>
          <a:ext cx="5131296" cy="27054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2824">
                  <a:extLst>
                    <a:ext uri="{9D8B030D-6E8A-4147-A177-3AD203B41FA5}">
                      <a16:colId xmlns:a16="http://schemas.microsoft.com/office/drawing/2014/main" val="4123602547"/>
                    </a:ext>
                  </a:extLst>
                </a:gridCol>
                <a:gridCol w="1282824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  <a:gridCol w="1282824">
                  <a:extLst>
                    <a:ext uri="{9D8B030D-6E8A-4147-A177-3AD203B41FA5}">
                      <a16:colId xmlns:a16="http://schemas.microsoft.com/office/drawing/2014/main" val="972619049"/>
                    </a:ext>
                  </a:extLst>
                </a:gridCol>
                <a:gridCol w="1282824">
                  <a:extLst>
                    <a:ext uri="{9D8B030D-6E8A-4147-A177-3AD203B41FA5}">
                      <a16:colId xmlns:a16="http://schemas.microsoft.com/office/drawing/2014/main" val="2636798663"/>
                    </a:ext>
                  </a:extLst>
                </a:gridCol>
              </a:tblGrid>
              <a:tr h="423440">
                <a:tc gridSpan="2">
                  <a:txBody>
                    <a:bodyPr/>
                    <a:lstStyle/>
                    <a:p>
                      <a:pPr algn="ctr"/>
                      <a:r>
                        <a:rPr lang="pt-BR" sz="14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Claro fibra empresas (HFC)​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bg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Claro fibra empresas (GPON)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solidFill>
                          <a:schemeClr val="bg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9056"/>
                  </a:ext>
                </a:extLst>
              </a:tr>
              <a:tr h="397851">
                <a:tc gridSpan="4"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IP fixo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CFE1CA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1" i="1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544239"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150 MEGA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300 MEGA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600 MEGA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 GIGA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996364"/>
                  </a:ext>
                </a:extLst>
              </a:tr>
              <a:tr h="397851"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IP dinâmico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i="1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610488"/>
                  </a:ext>
                </a:extLst>
              </a:tr>
              <a:tr h="54423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150 MEGA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600 MEGA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350 MEGA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400 MEGA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5725727"/>
                  </a:ext>
                </a:extLst>
              </a:tr>
              <a:tr h="39785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750 MEGA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 GIGA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0549006"/>
                  </a:ext>
                </a:extLst>
              </a:tr>
            </a:tbl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7B7730D-8CF4-CEB4-15FE-CF6BE33023E4}"/>
              </a:ext>
            </a:extLst>
          </p:cNvPr>
          <p:cNvSpPr/>
          <p:nvPr/>
        </p:nvSpPr>
        <p:spPr>
          <a:xfrm>
            <a:off x="5309420" y="3369170"/>
            <a:ext cx="5281112" cy="2843132"/>
          </a:xfrm>
          <a:prstGeom prst="roundRect">
            <a:avLst>
              <a:gd name="adj" fmla="val 12786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AEF6ED9-4A14-5A6C-64C4-2D22A4BFA3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057" y="1084327"/>
            <a:ext cx="3565059" cy="5363329"/>
          </a:xfrm>
          <a:prstGeom prst="roundRect">
            <a:avLst>
              <a:gd name="adj" fmla="val 15811"/>
            </a:avLst>
          </a:prstGeom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4AAAFB73-0984-8C05-1CE4-602997C20AA5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B657BEEF-77A8-CB96-CD15-A2CE07EA1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9DC98CAA-DBA5-0244-AA9C-B2951597A1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281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4699 L -2.70833E-6 -4.07407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3.7037E-6 L -3.33333E-6 3.7037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1.11111E-6 L -3.33333E-6 -1.11111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1.11111E-6 L -3.33333E-6 -1.11111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3.7037E-7 L -3.33333E-6 3.7037E-7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3" grpId="0" animBg="1"/>
      <p:bldP spid="13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5EB7C80-8AD5-B9E5-15D2-EFCF2E59A4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822" y="930847"/>
            <a:ext cx="11440357" cy="2902997"/>
          </a:xfrm>
          <a:prstGeom prst="roundRect">
            <a:avLst>
              <a:gd name="adj" fmla="val 16389"/>
            </a:avLst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F05C437-BAAB-184B-7489-1C35DFF9A4F2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C78E34A-D35C-B0C0-AD19-95615EAA817E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B5BDC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C6F9F640-626C-4CB2-EC0C-6B907435356B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Banda Larga</a:t>
              </a:r>
            </a:p>
          </p:txBody>
        </p:sp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3A1135C-1A51-EAA3-4812-5B9195222A93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Conectividade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9646566C-95D1-F709-673B-A17BDE49906A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3336B3B-B471-7833-560E-6C3DABF54DC2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Taxa de adesão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AD62CBD-7845-A3BC-8BD1-E5949D2D8C2F}"/>
              </a:ext>
            </a:extLst>
          </p:cNvPr>
          <p:cNvSpPr/>
          <p:nvPr/>
        </p:nvSpPr>
        <p:spPr>
          <a:xfrm>
            <a:off x="375822" y="3943102"/>
            <a:ext cx="11440358" cy="2714993"/>
          </a:xfrm>
          <a:prstGeom prst="roundRect">
            <a:avLst>
              <a:gd name="adj" fmla="val 16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059B33C5-95D4-8412-EC5A-38FAAFE2D4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45861"/>
              </p:ext>
            </p:extLst>
          </p:nvPr>
        </p:nvGraphicFramePr>
        <p:xfrm>
          <a:off x="1722456" y="4375736"/>
          <a:ext cx="8684335" cy="2007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4123602547"/>
                    </a:ext>
                  </a:extLst>
                </a:gridCol>
                <a:gridCol w="1022905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  <a:gridCol w="1022905">
                  <a:extLst>
                    <a:ext uri="{9D8B030D-6E8A-4147-A177-3AD203B41FA5}">
                      <a16:colId xmlns:a16="http://schemas.microsoft.com/office/drawing/2014/main" val="1404989072"/>
                    </a:ext>
                  </a:extLst>
                </a:gridCol>
                <a:gridCol w="1022905">
                  <a:extLst>
                    <a:ext uri="{9D8B030D-6E8A-4147-A177-3AD203B41FA5}">
                      <a16:colId xmlns:a16="http://schemas.microsoft.com/office/drawing/2014/main" val="4269682278"/>
                    </a:ext>
                  </a:extLst>
                </a:gridCol>
                <a:gridCol w="1022905">
                  <a:extLst>
                    <a:ext uri="{9D8B030D-6E8A-4147-A177-3AD203B41FA5}">
                      <a16:colId xmlns:a16="http://schemas.microsoft.com/office/drawing/2014/main" val="3166668670"/>
                    </a:ext>
                  </a:extLst>
                </a:gridCol>
                <a:gridCol w="1022905">
                  <a:extLst>
                    <a:ext uri="{9D8B030D-6E8A-4147-A177-3AD203B41FA5}">
                      <a16:colId xmlns:a16="http://schemas.microsoft.com/office/drawing/2014/main" val="2876764248"/>
                    </a:ext>
                  </a:extLst>
                </a:gridCol>
                <a:gridCol w="1022905">
                  <a:extLst>
                    <a:ext uri="{9D8B030D-6E8A-4147-A177-3AD203B41FA5}">
                      <a16:colId xmlns:a16="http://schemas.microsoft.com/office/drawing/2014/main" val="1357740223"/>
                    </a:ext>
                  </a:extLst>
                </a:gridCol>
                <a:gridCol w="1022905">
                  <a:extLst>
                    <a:ext uri="{9D8B030D-6E8A-4147-A177-3AD203B41FA5}">
                      <a16:colId xmlns:a16="http://schemas.microsoft.com/office/drawing/2014/main" val="2449193600"/>
                    </a:ext>
                  </a:extLst>
                </a:gridCol>
              </a:tblGrid>
              <a:tr h="506906">
                <a:tc>
                  <a:txBody>
                    <a:bodyPr/>
                    <a:lstStyle/>
                    <a:p>
                      <a:pPr algn="ctr"/>
                      <a:endParaRPr lang="pt-BR" sz="1600" noProof="0" dirty="0">
                        <a:solidFill>
                          <a:schemeClr val="bg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150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300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350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400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600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750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 GIGA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9056"/>
                  </a:ext>
                </a:extLst>
              </a:tr>
              <a:tr h="476273">
                <a:tc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WI-FI PLUS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4762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WI-FI 6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91050"/>
                  </a:ext>
                </a:extLst>
              </a:tr>
              <a:tr h="4762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PONTO ULTRA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Pode ser adquirido de forma avulsa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 incluso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51651"/>
                  </a:ext>
                </a:extLst>
              </a:tr>
            </a:tbl>
          </a:graphicData>
        </a:graphic>
      </p:graphicFrame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8431788-F295-60B5-5DD4-686C3A1DF070}"/>
              </a:ext>
            </a:extLst>
          </p:cNvPr>
          <p:cNvSpPr/>
          <p:nvPr/>
        </p:nvSpPr>
        <p:spPr>
          <a:xfrm>
            <a:off x="656506" y="4217522"/>
            <a:ext cx="10878991" cy="2166153"/>
          </a:xfrm>
          <a:prstGeom prst="roundRect">
            <a:avLst>
              <a:gd name="adj" fmla="val 12786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CC56143-3769-B419-E679-1B35C655A187}"/>
              </a:ext>
            </a:extLst>
          </p:cNvPr>
          <p:cNvGrpSpPr/>
          <p:nvPr/>
        </p:nvGrpSpPr>
        <p:grpSpPr>
          <a:xfrm>
            <a:off x="3526964" y="5015089"/>
            <a:ext cx="6591585" cy="838292"/>
            <a:chOff x="2535437" y="4989250"/>
            <a:chExt cx="6591585" cy="838292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FD43A2A-465B-04CD-9E32-5B22CF85882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535437" y="4989250"/>
              <a:ext cx="472650" cy="364616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48281E1D-9046-BC56-0CCA-33BFF8100D5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555259" y="4989250"/>
              <a:ext cx="472650" cy="364616"/>
            </a:xfrm>
            <a:prstGeom prst="rect">
              <a:avLst/>
            </a:prstGeom>
          </p:spPr>
        </p:pic>
        <p:pic>
          <p:nvPicPr>
            <p:cNvPr id="22" name="Graphic 21">
              <a:extLst>
                <a:ext uri="{FF2B5EF4-FFF2-40B4-BE49-F238E27FC236}">
                  <a16:creationId xmlns:a16="http://schemas.microsoft.com/office/drawing/2014/main" id="{2028A639-7CBC-CB03-5437-A305A6DF02A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575081" y="4989250"/>
              <a:ext cx="472650" cy="364616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3C6AEB55-1855-C8F0-D10C-115BF62EE2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94903" y="4989250"/>
              <a:ext cx="472650" cy="364616"/>
            </a:xfrm>
            <a:prstGeom prst="rect">
              <a:avLst/>
            </a:prstGeom>
          </p:spPr>
        </p:pic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42E663BE-69B7-4EE0-92A8-A9C57EB19B9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14725" y="4989250"/>
              <a:ext cx="472650" cy="364616"/>
            </a:xfrm>
            <a:prstGeom prst="rect">
              <a:avLst/>
            </a:prstGeom>
          </p:spPr>
        </p:pic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E6E9150-EDDF-0503-4934-5439BAC04C4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34547" y="4989250"/>
              <a:ext cx="472650" cy="364616"/>
            </a:xfrm>
            <a:prstGeom prst="rect">
              <a:avLst/>
            </a:prstGeom>
          </p:spPr>
        </p:pic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F737BE9A-D34B-56F4-1F30-8F50D14B9A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54372" y="4989250"/>
              <a:ext cx="472650" cy="364616"/>
            </a:xfrm>
            <a:prstGeom prst="rect">
              <a:avLst/>
            </a:prstGeom>
          </p:spPr>
        </p:pic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91D28225-DE4B-779F-21B8-563E028870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634547" y="5459766"/>
              <a:ext cx="472650" cy="364616"/>
            </a:xfrm>
            <a:prstGeom prst="rect">
              <a:avLst/>
            </a:prstGeom>
          </p:spPr>
        </p:pic>
        <p:pic>
          <p:nvPicPr>
            <p:cNvPr id="30" name="Graphic 29">
              <a:extLst>
                <a:ext uri="{FF2B5EF4-FFF2-40B4-BE49-F238E27FC236}">
                  <a16:creationId xmlns:a16="http://schemas.microsoft.com/office/drawing/2014/main" id="{10265759-91E7-C2B5-9F15-BBC08A5714B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654372" y="5459766"/>
              <a:ext cx="472650" cy="364616"/>
            </a:xfrm>
            <a:prstGeom prst="rect">
              <a:avLst/>
            </a:prstGeom>
          </p:spPr>
        </p:pic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CCB03F55-91AC-EB05-E405-F3AEC4A0F4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573625" y="5459766"/>
              <a:ext cx="352765" cy="367776"/>
            </a:xfrm>
            <a:prstGeom prst="rect">
              <a:avLst/>
            </a:prstGeom>
          </p:spPr>
        </p:pic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16D20931-FA11-6744-ABFD-ECC15054C72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596638" y="5459766"/>
              <a:ext cx="352765" cy="367776"/>
            </a:xfrm>
            <a:prstGeom prst="rect">
              <a:avLst/>
            </a:prstGeom>
          </p:spPr>
        </p:pic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873FA10A-1C18-50A8-BA29-CC7E87AB8D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619651" y="5459766"/>
              <a:ext cx="352765" cy="367776"/>
            </a:xfrm>
            <a:prstGeom prst="rect">
              <a:avLst/>
            </a:prstGeom>
          </p:spPr>
        </p:pic>
        <p:pic>
          <p:nvPicPr>
            <p:cNvPr id="35" name="Graphic 34">
              <a:extLst>
                <a:ext uri="{FF2B5EF4-FFF2-40B4-BE49-F238E27FC236}">
                  <a16:creationId xmlns:a16="http://schemas.microsoft.com/office/drawing/2014/main" id="{18BC6A70-C0D3-FC5A-9D81-085CCB2503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2664" y="5459766"/>
              <a:ext cx="352765" cy="367776"/>
            </a:xfrm>
            <a:prstGeom prst="rect">
              <a:avLst/>
            </a:prstGeom>
          </p:spPr>
        </p:pic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B37D0BB0-D6D3-0E81-3A04-A8264BB425A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65677" y="5459766"/>
              <a:ext cx="352765" cy="367776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4B617E17-CFE4-296B-B5C3-829132BBAD02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3" name="Picture 30">
              <a:extLst>
                <a:ext uri="{FF2B5EF4-FFF2-40B4-BE49-F238E27FC236}">
                  <a16:creationId xmlns:a16="http://schemas.microsoft.com/office/drawing/2014/main" id="{A8A1F98E-4680-4341-8365-8B0BF3E72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2D4FB567-DE4F-BA2C-873E-FC25187132C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27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-2.22222E-6 L 0 -2.22222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227 3.33333E-6 L 0 3.33333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226 7.40741E-7 L 4.16667E-6 7.40741E-7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227 3.33333E-6 L 0 3.33333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226 -1.11111E-6 L 4.58333E-6 -1.11111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8" grpId="0" animBg="1"/>
      <p:bldP spid="18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02CD932E-F868-6E15-64BD-AFF43CAA1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6842" y="1173996"/>
            <a:ext cx="3608173" cy="5111395"/>
          </a:xfrm>
          <a:prstGeom prst="roundRect">
            <a:avLst>
              <a:gd name="adj" fmla="val 12408"/>
            </a:avLst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B5BDC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Banda Larga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Conectividade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Taxa de adesão</a:t>
              </a:r>
            </a:p>
          </p:txBody>
        </p:sp>
      </p:grp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D4E8B5-8594-5CF4-952F-C80F80B585CA}"/>
              </a:ext>
            </a:extLst>
          </p:cNvPr>
          <p:cNvSpPr/>
          <p:nvPr/>
        </p:nvSpPr>
        <p:spPr>
          <a:xfrm>
            <a:off x="1967315" y="1810245"/>
            <a:ext cx="5743895" cy="1980660"/>
          </a:xfrm>
          <a:prstGeom prst="roundRect">
            <a:avLst>
              <a:gd name="adj" fmla="val 21000"/>
            </a:avLst>
          </a:prstGeom>
          <a:solidFill>
            <a:srgbClr val="B5B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Os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extensores </a:t>
            </a:r>
            <a:r>
              <a:rPr lang="pt-BR" sz="2400" b="1" noProof="0" dirty="0" err="1">
                <a:solidFill>
                  <a:schemeClr val="tx1"/>
                </a:solidFill>
                <a:latin typeface="AMX" pitchFamily="2" charset="77"/>
              </a:rPr>
              <a:t>Mesh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estão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disponíveis em duas modalidades: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89D4C44-38BD-803B-BFBD-D8AB745A58B9}"/>
              </a:ext>
            </a:extLst>
          </p:cNvPr>
          <p:cNvSpPr/>
          <p:nvPr/>
        </p:nvSpPr>
        <p:spPr>
          <a:xfrm>
            <a:off x="1967315" y="3899656"/>
            <a:ext cx="5743895" cy="2385735"/>
          </a:xfrm>
          <a:prstGeom prst="roundRect">
            <a:avLst>
              <a:gd name="adj" fmla="val 181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30662A6-4569-732E-D8F6-41F717DEB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89123"/>
              </p:ext>
            </p:extLst>
          </p:nvPr>
        </p:nvGraphicFramePr>
        <p:xfrm>
          <a:off x="2273615" y="4195053"/>
          <a:ext cx="5131294" cy="17949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647">
                  <a:extLst>
                    <a:ext uri="{9D8B030D-6E8A-4147-A177-3AD203B41FA5}">
                      <a16:colId xmlns:a16="http://schemas.microsoft.com/office/drawing/2014/main" val="4123602547"/>
                    </a:ext>
                  </a:extLst>
                </a:gridCol>
                <a:gridCol w="2565647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</a:tblGrid>
              <a:tr h="528884"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Aluguel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Mercantil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9056"/>
                  </a:ext>
                </a:extLst>
              </a:tr>
              <a:tr h="640776">
                <a:tc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ROTEADOR CLARO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ROTEADOR</a:t>
                      </a:r>
                      <a:b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</a:br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DECO M4 E DECO M5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625281"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Mínimo de 2 e máximo</a:t>
                      </a:r>
                      <a:b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</a:b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de 4 equipamentos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Disponibilidade de</a:t>
                      </a:r>
                      <a:b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</a:b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 ou 3 equipamentos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996364"/>
                  </a:ext>
                </a:extLst>
              </a:tr>
            </a:tbl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A98ED8-767E-EF62-7AD0-299C6C3AEF38}"/>
              </a:ext>
            </a:extLst>
          </p:cNvPr>
          <p:cNvSpPr/>
          <p:nvPr/>
        </p:nvSpPr>
        <p:spPr>
          <a:xfrm>
            <a:off x="2198707" y="4117158"/>
            <a:ext cx="5281112" cy="1950730"/>
          </a:xfrm>
          <a:prstGeom prst="roundRect">
            <a:avLst>
              <a:gd name="adj" fmla="val 12786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109796-FDE8-04B6-F564-88CEAA1CEDAC}"/>
              </a:ext>
            </a:extLst>
          </p:cNvPr>
          <p:cNvSpPr txBox="1"/>
          <p:nvPr/>
        </p:nvSpPr>
        <p:spPr>
          <a:xfrm rot="16200000">
            <a:off x="-1297385" y="3190741"/>
            <a:ext cx="5329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noProof="0" dirty="0">
                <a:latin typeface="AMX" pitchFamily="2" charset="77"/>
              </a:rPr>
              <a:t>EXTENSORES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51268D44-2592-20B3-F8CC-3EEB11E57290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447CF9E7-2C51-E275-A6F9-076C41B71F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A50EF8BD-3CAE-7A11-6A6D-78688C1F1A7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10913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-3.33333E-6 L 5E-6 -3.33333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1.11111E-6 L 5E-6 -1.11111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2.59259E-6 L 5E-6 -2.59259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1.11111E-6 L 5E-6 -1.11111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0.04699 L -2.5E-6 -1.11022E-16 " pathEditMode="relative" rAng="0" ptsTypes="AA">
                                      <p:cBhvr>
                                        <p:cTn id="32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3" grpId="0" animBg="1"/>
      <p:bldP spid="13" grpId="1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957730-C1AB-687F-44A8-DF76D75B1FB0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8525267-351A-1389-9F68-298D2A359BD6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B5BDC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B48C174-6DB4-3B6A-DB87-BA211E089D34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Banda Larga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C3F674-5348-8855-DE03-0A0D9FF67DC8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Conectividade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DB70E28-074E-E16E-BE2E-AB7B42F47598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43746D0-430D-81F2-CEB9-4A09ABF6E595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Taxa de adesão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340C410-F682-0B47-0D20-7256DA293C3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822" y="3714535"/>
            <a:ext cx="11440357" cy="2902997"/>
          </a:xfrm>
          <a:prstGeom prst="roundRect">
            <a:avLst>
              <a:gd name="adj" fmla="val 16389"/>
            </a:avLst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15A7605-9007-1891-614D-CCC89D9F91B1}"/>
              </a:ext>
            </a:extLst>
          </p:cNvPr>
          <p:cNvSpPr/>
          <p:nvPr/>
        </p:nvSpPr>
        <p:spPr>
          <a:xfrm>
            <a:off x="375822" y="892091"/>
            <a:ext cx="11440358" cy="2714993"/>
          </a:xfrm>
          <a:prstGeom prst="roundRect">
            <a:avLst>
              <a:gd name="adj" fmla="val 16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52CE60E-6AE6-B407-ABA8-1C9504A6AC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067629"/>
              </p:ext>
            </p:extLst>
          </p:nvPr>
        </p:nvGraphicFramePr>
        <p:xfrm>
          <a:off x="1770190" y="1324725"/>
          <a:ext cx="8714374" cy="2007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9186">
                  <a:extLst>
                    <a:ext uri="{9D8B030D-6E8A-4147-A177-3AD203B41FA5}">
                      <a16:colId xmlns:a16="http://schemas.microsoft.com/office/drawing/2014/main" val="4123602547"/>
                    </a:ext>
                  </a:extLst>
                </a:gridCol>
                <a:gridCol w="1007884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  <a:gridCol w="1007884">
                  <a:extLst>
                    <a:ext uri="{9D8B030D-6E8A-4147-A177-3AD203B41FA5}">
                      <a16:colId xmlns:a16="http://schemas.microsoft.com/office/drawing/2014/main" val="1404989072"/>
                    </a:ext>
                  </a:extLst>
                </a:gridCol>
                <a:gridCol w="1007884">
                  <a:extLst>
                    <a:ext uri="{9D8B030D-6E8A-4147-A177-3AD203B41FA5}">
                      <a16:colId xmlns:a16="http://schemas.microsoft.com/office/drawing/2014/main" val="4269682278"/>
                    </a:ext>
                  </a:extLst>
                </a:gridCol>
                <a:gridCol w="1007884">
                  <a:extLst>
                    <a:ext uri="{9D8B030D-6E8A-4147-A177-3AD203B41FA5}">
                      <a16:colId xmlns:a16="http://schemas.microsoft.com/office/drawing/2014/main" val="3166668670"/>
                    </a:ext>
                  </a:extLst>
                </a:gridCol>
                <a:gridCol w="1007884">
                  <a:extLst>
                    <a:ext uri="{9D8B030D-6E8A-4147-A177-3AD203B41FA5}">
                      <a16:colId xmlns:a16="http://schemas.microsoft.com/office/drawing/2014/main" val="2876764248"/>
                    </a:ext>
                  </a:extLst>
                </a:gridCol>
                <a:gridCol w="1007884">
                  <a:extLst>
                    <a:ext uri="{9D8B030D-6E8A-4147-A177-3AD203B41FA5}">
                      <a16:colId xmlns:a16="http://schemas.microsoft.com/office/drawing/2014/main" val="1357740223"/>
                    </a:ext>
                  </a:extLst>
                </a:gridCol>
                <a:gridCol w="1007884">
                  <a:extLst>
                    <a:ext uri="{9D8B030D-6E8A-4147-A177-3AD203B41FA5}">
                      <a16:colId xmlns:a16="http://schemas.microsoft.com/office/drawing/2014/main" val="2449193600"/>
                    </a:ext>
                  </a:extLst>
                </a:gridCol>
              </a:tblGrid>
              <a:tr h="506906">
                <a:tc>
                  <a:txBody>
                    <a:bodyPr/>
                    <a:lstStyle/>
                    <a:p>
                      <a:pPr algn="ctr"/>
                      <a:endParaRPr lang="pt-BR" sz="1600" noProof="0" dirty="0">
                        <a:solidFill>
                          <a:schemeClr val="bg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150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300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350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400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600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750 MEGA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 GIGA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9056"/>
                  </a:ext>
                </a:extLst>
              </a:tr>
              <a:tr h="476273">
                <a:tc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SKEELO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4762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MCAFEE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 dispositivo</a:t>
                      </a:r>
                    </a:p>
                  </a:txBody>
                  <a:tcPr anchor="b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 dispositivo</a:t>
                      </a:r>
                    </a:p>
                  </a:txBody>
                  <a:tcPr anchor="b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 dispositivo</a:t>
                      </a:r>
                    </a:p>
                  </a:txBody>
                  <a:tcPr anchor="b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1 dispositivo</a:t>
                      </a:r>
                    </a:p>
                  </a:txBody>
                  <a:tcPr anchor="b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3 dispositivos</a:t>
                      </a:r>
                    </a:p>
                  </a:txBody>
                  <a:tcPr anchor="b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3 dispositivos</a:t>
                      </a:r>
                    </a:p>
                  </a:txBody>
                  <a:tcPr anchor="b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5 dispositivos</a:t>
                      </a:r>
                    </a:p>
                  </a:txBody>
                  <a:tcPr anchor="b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91050"/>
                  </a:ext>
                </a:extLst>
              </a:tr>
              <a:tr h="4762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MICROSOFT 365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Pode ser adquirido de forma avulsa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 licença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51651"/>
                  </a:ext>
                </a:extLst>
              </a:tr>
            </a:tbl>
          </a:graphicData>
        </a:graphic>
      </p:graphicFrame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539582D-2998-7634-4203-6E9385CF92ED}"/>
              </a:ext>
            </a:extLst>
          </p:cNvPr>
          <p:cNvSpPr/>
          <p:nvPr/>
        </p:nvSpPr>
        <p:spPr>
          <a:xfrm>
            <a:off x="656506" y="1166511"/>
            <a:ext cx="10878991" cy="2166153"/>
          </a:xfrm>
          <a:prstGeom prst="roundRect">
            <a:avLst>
              <a:gd name="adj" fmla="val 12786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9FC9B14-2035-F6F6-9965-A37B5B8DE21C}"/>
              </a:ext>
            </a:extLst>
          </p:cNvPr>
          <p:cNvGrpSpPr/>
          <p:nvPr/>
        </p:nvGrpSpPr>
        <p:grpSpPr>
          <a:xfrm>
            <a:off x="3755199" y="2009082"/>
            <a:ext cx="6388273" cy="659322"/>
            <a:chOff x="2715938" y="2020505"/>
            <a:chExt cx="6388273" cy="659322"/>
          </a:xfrm>
        </p:grpSpPr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B9A3124A-89F9-BB9D-D27C-AC78614FB40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5918" y="2418858"/>
              <a:ext cx="338293" cy="260969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446D3AAF-4727-CD04-C98A-82062497AB6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7588" y="2418858"/>
              <a:ext cx="338293" cy="260969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DE8E2A43-D4EF-9709-7F91-3EE4219947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49258" y="2418858"/>
              <a:ext cx="338293" cy="260969"/>
            </a:xfrm>
            <a:prstGeom prst="rect">
              <a:avLst/>
            </a:prstGeom>
          </p:spPr>
        </p:pic>
        <p:pic>
          <p:nvPicPr>
            <p:cNvPr id="59" name="Graphic 58">
              <a:extLst>
                <a:ext uri="{FF2B5EF4-FFF2-40B4-BE49-F238E27FC236}">
                  <a16:creationId xmlns:a16="http://schemas.microsoft.com/office/drawing/2014/main" id="{DDB76248-38A0-A80D-C700-C6BDFA75DC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40928" y="2418858"/>
              <a:ext cx="338293" cy="260969"/>
            </a:xfrm>
            <a:prstGeom prst="rect">
              <a:avLst/>
            </a:prstGeom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4391F244-11A0-B20A-0DC4-E9A2DA09DF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32598" y="2418858"/>
              <a:ext cx="338293" cy="260969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87F62ACB-0869-C087-8AC9-21D09975984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24268" y="2418858"/>
              <a:ext cx="338293" cy="260969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0DDA2132-E715-C63E-8CFE-37FB2F3AADB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15938" y="2418858"/>
              <a:ext cx="338293" cy="260969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F69A88E4-CF19-710C-7C9E-DD60888C1C8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765918" y="2020505"/>
              <a:ext cx="338293" cy="260969"/>
            </a:xfrm>
            <a:prstGeom prst="rect">
              <a:avLst/>
            </a:prstGeom>
          </p:spPr>
        </p:pic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2BE4514D-108D-2CD2-E177-5B7F2F02CD0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757588" y="2020505"/>
              <a:ext cx="338293" cy="260969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C2103472-3C65-9CC4-8344-67551A001F5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749258" y="2020505"/>
              <a:ext cx="338293" cy="260969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C31EA255-1DD2-56AD-7A8A-DA917E3B698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740928" y="2020505"/>
              <a:ext cx="338293" cy="260969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A7B03769-A1BD-1F95-38B1-79C4ADBA82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32598" y="2020505"/>
              <a:ext cx="338293" cy="260969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B00611EE-93E3-521B-D95B-89AF2EC126A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724268" y="2020505"/>
              <a:ext cx="338293" cy="260969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D1ED2CBA-9368-6DFD-8703-A7A29A40C88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15938" y="2020505"/>
              <a:ext cx="338293" cy="260969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4AC9598D-3DC7-C5B3-9BE0-303433E1364C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3" name="Picture 30">
              <a:extLst>
                <a:ext uri="{FF2B5EF4-FFF2-40B4-BE49-F238E27FC236}">
                  <a16:creationId xmlns:a16="http://schemas.microsoft.com/office/drawing/2014/main" id="{85504531-1110-EAFB-93F9-45CFE123A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12A559FE-390B-D8E9-4304-88204FE72A4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803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7.40741E-7 L 0 7.40741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-1.85185E-6 L -3.95833E-6 -1.85185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7.40741E-7 L 0 7.40741E-7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-2.22222E-6 L -1.875E-6 -2.22222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135 -7.40741E-7 L 0 -7.40741E-7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DB3B4-1EF5-B118-5159-7353FE47C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:a16="http://schemas.microsoft.com/office/drawing/2014/main" id="{3C60B416-0C53-48F4-47B8-F0551A1A6088}"/>
              </a:ext>
            </a:extLst>
          </p:cNvPr>
          <p:cNvGrpSpPr/>
          <p:nvPr/>
        </p:nvGrpSpPr>
        <p:grpSpPr>
          <a:xfrm>
            <a:off x="2978944" y="171776"/>
            <a:ext cx="7367906" cy="677108"/>
            <a:chOff x="2978944" y="171776"/>
            <a:chExt cx="7367906" cy="677108"/>
          </a:xfrm>
        </p:grpSpPr>
        <p:sp>
          <p:nvSpPr>
            <p:cNvPr id="10" name="CaixaDeTexto 23">
              <a:extLst>
                <a:ext uri="{FF2B5EF4-FFF2-40B4-BE49-F238E27FC236}">
                  <a16:creationId xmlns:a16="http://schemas.microsoft.com/office/drawing/2014/main" id="{D4A65BB1-574E-C3C1-F765-3DD45EE6C258}"/>
                </a:ext>
              </a:extLst>
            </p:cNvPr>
            <p:cNvSpPr txBox="1"/>
            <p:nvPr/>
          </p:nvSpPr>
          <p:spPr>
            <a:xfrm rot="5400000">
              <a:off x="5273475" y="-2122755"/>
              <a:ext cx="677108" cy="5266169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TRILHA PRINCIPAL | </a:t>
              </a:r>
              <a:r>
                <a:rPr kumimoji="0" lang="pt-B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A291C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TEAMS</a:t>
              </a:r>
              <a:endParaRPr kumimoji="0" lang="pt-BR" sz="3200" b="0" i="1" u="none" strike="noStrike" kern="1200" cap="none" spc="0" normalizeH="0" baseline="0" noProof="0" dirty="0">
                <a:ln>
                  <a:noFill/>
                </a:ln>
                <a:solidFill>
                  <a:srgbClr val="DA291C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C3AFA09-67DE-5950-429C-A029C1FF8EE2}"/>
                </a:ext>
              </a:extLst>
            </p:cNvPr>
            <p:cNvSpPr txBox="1"/>
            <p:nvPr/>
          </p:nvSpPr>
          <p:spPr>
            <a:xfrm>
              <a:off x="8245114" y="310274"/>
              <a:ext cx="21017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/>
                  <a:ea typeface="+mn-ea"/>
                  <a:cs typeface="+mn-cs"/>
                </a:rPr>
                <a:t>Onde estamos:</a:t>
              </a: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93645C04-35EC-D67A-515E-F0F2DEBF407F}"/>
              </a:ext>
            </a:extLst>
          </p:cNvPr>
          <p:cNvGrpSpPr/>
          <p:nvPr/>
        </p:nvGrpSpPr>
        <p:grpSpPr>
          <a:xfrm>
            <a:off x="1866896" y="890929"/>
            <a:ext cx="10325111" cy="5795295"/>
            <a:chOff x="1866896" y="890929"/>
            <a:chExt cx="10325111" cy="5795295"/>
          </a:xfrm>
        </p:grpSpPr>
        <p:sp>
          <p:nvSpPr>
            <p:cNvPr id="21" name="Retângulo: Cantos Superiores Arredondados 20">
              <a:extLst>
                <a:ext uri="{FF2B5EF4-FFF2-40B4-BE49-F238E27FC236}">
                  <a16:creationId xmlns:a16="http://schemas.microsoft.com/office/drawing/2014/main" id="{34FE0C25-5A71-A5C9-9D68-2B220448D92D}"/>
                </a:ext>
              </a:extLst>
            </p:cNvPr>
            <p:cNvSpPr/>
            <p:nvPr/>
          </p:nvSpPr>
          <p:spPr>
            <a:xfrm rot="16200000">
              <a:off x="4131808" y="-1373975"/>
              <a:ext cx="5795295" cy="10325103"/>
            </a:xfrm>
            <a:prstGeom prst="round2SameRect">
              <a:avLst>
                <a:gd name="adj1" fmla="val 2633"/>
                <a:gd name="adj2" fmla="val 0"/>
              </a:avLst>
            </a:prstGeom>
            <a:solidFill>
              <a:srgbClr val="2D29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7254FC37-2115-8352-B1A0-E87B2DA2C43C}"/>
                </a:ext>
              </a:extLst>
            </p:cNvPr>
            <p:cNvSpPr txBox="1"/>
            <p:nvPr/>
          </p:nvSpPr>
          <p:spPr>
            <a:xfrm>
              <a:off x="2645485" y="1078053"/>
              <a:ext cx="469610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 Black" pitchFamily="2" charset="0"/>
                  <a:ea typeface="+mn-ea"/>
                  <a:cs typeface="+mn-cs"/>
                </a:rPr>
                <a:t>Aprender, impulsiona!</a:t>
              </a:r>
            </a:p>
          </p:txBody>
        </p:sp>
        <p:cxnSp>
          <p:nvCxnSpPr>
            <p:cNvPr id="27" name="Conector Reto 12">
              <a:extLst>
                <a:ext uri="{FF2B5EF4-FFF2-40B4-BE49-F238E27FC236}">
                  <a16:creationId xmlns:a16="http://schemas.microsoft.com/office/drawing/2014/main" id="{0BA8C83B-C709-F31A-7ACC-ED882420F317}"/>
                </a:ext>
              </a:extLst>
            </p:cNvPr>
            <p:cNvCxnSpPr>
              <a:cxnSpLocks/>
            </p:cNvCxnSpPr>
            <p:nvPr/>
          </p:nvCxnSpPr>
          <p:spPr>
            <a:xfrm>
              <a:off x="2645485" y="1785939"/>
              <a:ext cx="4962806" cy="0"/>
            </a:xfrm>
            <a:prstGeom prst="line">
              <a:avLst/>
            </a:prstGeom>
            <a:ln w="6350">
              <a:gradFill flip="none" rotWithShape="1">
                <a:gsLst>
                  <a:gs pos="63000">
                    <a:schemeClr val="bg1"/>
                  </a:gs>
                  <a:gs pos="100000">
                    <a:srgbClr val="262626">
                      <a:alpha val="0"/>
                    </a:srgbClr>
                  </a:gs>
                  <a:gs pos="0">
                    <a:schemeClr val="bg2">
                      <a:lumMod val="25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tângulo 32">
              <a:extLst>
                <a:ext uri="{FF2B5EF4-FFF2-40B4-BE49-F238E27FC236}">
                  <a16:creationId xmlns:a16="http://schemas.microsoft.com/office/drawing/2014/main" id="{41C94199-B67F-11B5-4C81-E9FBA0EDD401}"/>
                </a:ext>
              </a:extLst>
            </p:cNvPr>
            <p:cNvSpPr/>
            <p:nvPr/>
          </p:nvSpPr>
          <p:spPr>
            <a:xfrm>
              <a:off x="1866896" y="5666429"/>
              <a:ext cx="6790105" cy="40634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6" name="Retângulo 5">
              <a:extLst>
                <a:ext uri="{FF2B5EF4-FFF2-40B4-BE49-F238E27FC236}">
                  <a16:creationId xmlns:a16="http://schemas.microsoft.com/office/drawing/2014/main" id="{6B0D387E-2F14-BD45-E9AD-164DBFEE71C6}"/>
                </a:ext>
              </a:extLst>
            </p:cNvPr>
            <p:cNvSpPr/>
            <p:nvPr/>
          </p:nvSpPr>
          <p:spPr>
            <a:xfrm>
              <a:off x="2978944" y="1843391"/>
              <a:ext cx="7961786" cy="435279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Multi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Banda Larga;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Fone Fixo;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TV;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Pós;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Controle;</a:t>
              </a:r>
            </a:p>
            <a:p>
              <a:pPr marL="342900" marR="0" lvl="0" indent="-342900" algn="l" defTabSz="914400" rtl="0" eaLnBrk="1" fontAlgn="ctr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SVAs</a:t>
              </a: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Portabilidade;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pt-BR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Vida Inteligente;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Internet 5G;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Claro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empresas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 LP.</a:t>
              </a:r>
              <a:endPara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MX" pitchFamily="2" charset="0"/>
                <a:ea typeface="+mn-ea"/>
                <a:cs typeface="+mn-cs"/>
              </a:endParaRPr>
            </a:p>
          </p:txBody>
        </p:sp>
        <p:sp>
          <p:nvSpPr>
            <p:cNvPr id="32" name="Triângulo isósceles 31">
              <a:extLst>
                <a:ext uri="{FF2B5EF4-FFF2-40B4-BE49-F238E27FC236}">
                  <a16:creationId xmlns:a16="http://schemas.microsoft.com/office/drawing/2014/main" id="{052EEBE0-946F-4EFA-2A4B-944F28A714A3}"/>
                </a:ext>
              </a:extLst>
            </p:cNvPr>
            <p:cNvSpPr/>
            <p:nvPr/>
          </p:nvSpPr>
          <p:spPr>
            <a:xfrm rot="5400000">
              <a:off x="2516266" y="5739954"/>
              <a:ext cx="258437" cy="227127"/>
            </a:xfrm>
            <a:prstGeom prst="triangle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tângulo 10">
              <a:extLst>
                <a:ext uri="{FF2B5EF4-FFF2-40B4-BE49-F238E27FC236}">
                  <a16:creationId xmlns:a16="http://schemas.microsoft.com/office/drawing/2014/main" id="{6570EFD0-5939-109F-550C-618C43E185CF}"/>
                </a:ext>
              </a:extLst>
            </p:cNvPr>
            <p:cNvSpPr/>
            <p:nvPr/>
          </p:nvSpPr>
          <p:spPr>
            <a:xfrm>
              <a:off x="9699039" y="906146"/>
              <a:ext cx="2492961" cy="933263"/>
            </a:xfrm>
            <a:prstGeom prst="rect">
              <a:avLst/>
            </a:prstGeom>
            <a:solidFill>
              <a:srgbClr val="DA291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Objetivo:</a:t>
              </a:r>
              <a:r>
                <a:rPr kumimoji="0" lang="pt-BR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  </a:t>
              </a: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MX" pitchFamily="2" charset="0"/>
                  <a:ea typeface="+mn-ea"/>
                  <a:cs typeface="+mn-cs"/>
                </a:rPr>
                <a:t>Entender os produtos e enxergar oportunidades de venda.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8717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B9460CB-F760-CC73-044C-F41F4A5CC05B}"/>
              </a:ext>
            </a:extLst>
          </p:cNvPr>
          <p:cNvSpPr/>
          <p:nvPr/>
        </p:nvSpPr>
        <p:spPr>
          <a:xfrm>
            <a:off x="3387802" y="1009989"/>
            <a:ext cx="3909643" cy="2061685"/>
          </a:xfrm>
          <a:prstGeom prst="roundRect">
            <a:avLst>
              <a:gd name="adj" fmla="val 21446"/>
            </a:avLst>
          </a:prstGeom>
          <a:solidFill>
            <a:srgbClr val="B5B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>
              <a:spcBef>
                <a:spcPts val="600"/>
              </a:spcBef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Um aplicativo que reúne,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de forma gratuita, </a:t>
            </a: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serviços financeiros que facilitam a rotina de negócios </a:t>
            </a: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de quem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é Pessoa Jurídica MEI ou SLU!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A5D695A-6810-8FAD-904C-E9D56EEBF279}"/>
              </a:ext>
            </a:extLst>
          </p:cNvPr>
          <p:cNvSpPr/>
          <p:nvPr/>
        </p:nvSpPr>
        <p:spPr>
          <a:xfrm>
            <a:off x="3387801" y="3187083"/>
            <a:ext cx="3909643" cy="3293616"/>
          </a:xfrm>
          <a:prstGeom prst="roundRect">
            <a:avLst>
              <a:gd name="adj" fmla="val 15848"/>
            </a:avLst>
          </a:prstGeom>
          <a:solidFill>
            <a:srgbClr val="B5B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>
              <a:spcBef>
                <a:spcPts val="600"/>
              </a:spcBef>
            </a:pP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Possibilidades:</a:t>
            </a:r>
          </a:p>
          <a:p>
            <a:pPr marL="360363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Gerar boleto. </a:t>
            </a:r>
          </a:p>
          <a:p>
            <a:pPr marL="360363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Receber com QR </a:t>
            </a:r>
            <a:r>
              <a:rPr lang="pt-BR" sz="2000" noProof="0" dirty="0" err="1">
                <a:solidFill>
                  <a:schemeClr val="tx1"/>
                </a:solidFill>
                <a:latin typeface="AMX" pitchFamily="2" charset="77"/>
              </a:rPr>
              <a:t>code</a:t>
            </a: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 (Pix). </a:t>
            </a:r>
          </a:p>
          <a:p>
            <a:pPr marL="360363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Cadastrar colaboradores para receber pagamentos. </a:t>
            </a:r>
          </a:p>
          <a:p>
            <a:pPr marL="360363" indent="-26352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Conferir extrato (apenas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das transações realizadas por ele mesmo).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957730-C1AB-687F-44A8-DF76D75B1FB0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8525267-351A-1389-9F68-298D2A359BD6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B5BDC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B48C174-6DB4-3B6A-DB87-BA211E089D34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Banda Larga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C3F674-5348-8855-DE03-0A0D9FF67DC8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Conectividade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DB70E28-074E-E16E-BE2E-AB7B42F47598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43746D0-430D-81F2-CEB9-4A09ABF6E595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Taxa de adesão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77EAB3-E64E-8F14-A070-EACEE31747CF}"/>
              </a:ext>
            </a:extLst>
          </p:cNvPr>
          <p:cNvSpPr txBox="1"/>
          <p:nvPr/>
        </p:nvSpPr>
        <p:spPr>
          <a:xfrm rot="16200000">
            <a:off x="-51516" y="3310829"/>
            <a:ext cx="4817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noProof="0" dirty="0">
                <a:latin typeface="AMX" pitchFamily="2" charset="77"/>
              </a:rPr>
              <a:t>CLARO PAY​</a:t>
            </a:r>
          </a:p>
        </p:txBody>
      </p:sp>
      <p:pic>
        <p:nvPicPr>
          <p:cNvPr id="15" name="Imagem 5">
            <a:extLst>
              <a:ext uri="{FF2B5EF4-FFF2-40B4-BE49-F238E27FC236}">
                <a16:creationId xmlns:a16="http://schemas.microsoft.com/office/drawing/2014/main" id="{7036E5BD-E2E9-1F97-0C1B-83CA0A7EDD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0499" y="1125399"/>
            <a:ext cx="2598123" cy="5263730"/>
          </a:xfrm>
          <a:prstGeom prst="roundRect">
            <a:avLst/>
          </a:prstGeom>
          <a:ln w="76200">
            <a:solidFill>
              <a:schemeClr val="tx1"/>
            </a:solidFill>
          </a:ln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7660D937-E3E8-21DC-2970-AD053CD5697C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8" name="Picture 30">
              <a:extLst>
                <a:ext uri="{FF2B5EF4-FFF2-40B4-BE49-F238E27FC236}">
                  <a16:creationId xmlns:a16="http://schemas.microsoft.com/office/drawing/2014/main" id="{FDFA6E4B-B14C-5571-4087-822AE119C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5C42C2AE-0EF7-281D-7D5D-8596EBD214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324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825 -3.7037E-6 L -1.04167E-6 -3.7037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825 -1.11111E-6 L -1.04167E-6 -1.11111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22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B957730-C1AB-687F-44A8-DF76D75B1FB0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48525267-351A-1389-9F68-298D2A359BD6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B5BDC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9B48C174-6DB4-3B6A-DB87-BA211E089D34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Banda Larga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67C3F674-5348-8855-DE03-0A0D9FF67DC8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Conectividade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7DB70E28-074E-E16E-BE2E-AB7B42F47598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43746D0-430D-81F2-CEB9-4A09ABF6E595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Taxa de adesão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3EFDC21C-C6FD-B149-6D11-45BFCD552253}"/>
              </a:ext>
            </a:extLst>
          </p:cNvPr>
          <p:cNvSpPr txBox="1"/>
          <p:nvPr/>
        </p:nvSpPr>
        <p:spPr>
          <a:xfrm>
            <a:off x="5353235" y="1084326"/>
            <a:ext cx="49472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noProof="0" dirty="0">
                <a:latin typeface="AMX" pitchFamily="2" charset="77"/>
              </a:rPr>
              <a:t>CLARO CLUBE EMPRESAS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CCEE1A6-D037-04E2-6D22-B2E0F740B1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8474" y="1084327"/>
            <a:ext cx="4884222" cy="5363329"/>
          </a:xfrm>
          <a:prstGeom prst="roundRect">
            <a:avLst>
              <a:gd name="adj" fmla="val 12721"/>
            </a:avLst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BF2A064-D59A-F0E6-A205-1EDFCC212147}"/>
              </a:ext>
            </a:extLst>
          </p:cNvPr>
          <p:cNvSpPr/>
          <p:nvPr/>
        </p:nvSpPr>
        <p:spPr>
          <a:xfrm>
            <a:off x="5353235" y="3023318"/>
            <a:ext cx="6512724" cy="3424337"/>
          </a:xfrm>
          <a:prstGeom prst="roundRect">
            <a:avLst>
              <a:gd name="adj" fmla="val 21000"/>
            </a:avLst>
          </a:prstGeom>
          <a:solidFill>
            <a:srgbClr val="B5B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>
              <a:spcBef>
                <a:spcPts val="600"/>
              </a:spcBef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Outro diferencial da Claro para o cliente empresas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é o Claro clube empresas, o </a:t>
            </a: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programa de benefícios </a:t>
            </a: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que contribui para o desenvolvimento e aceleração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do negócio do cliente!</a:t>
            </a:r>
          </a:p>
          <a:p>
            <a:pPr marL="139700">
              <a:spcBef>
                <a:spcPts val="600"/>
              </a:spcBef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Com ele, o cliente possui </a:t>
            </a: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serviços com condições especiais e marcas com descontos exclusivos</a:t>
            </a: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,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elegíveis para o empresário e seus colaboradores.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7302A0D-316D-504E-43EA-B172004B213A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8" name="Picture 30">
              <a:extLst>
                <a:ext uri="{FF2B5EF4-FFF2-40B4-BE49-F238E27FC236}">
                  <a16:creationId xmlns:a16="http://schemas.microsoft.com/office/drawing/2014/main" id="{4DB83A6F-D978-C386-DA1D-8C15BADAC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7C642E72-6B7B-74AB-A7C1-0DA1B8F3457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209127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4699 L -3.54167E-6 -4.07407E-6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7.40741E-7 L 2.08333E-7 7.40741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 animBg="1"/>
      <p:bldP spid="14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3D4E8B5-8594-5CF4-952F-C80F80B585CA}"/>
              </a:ext>
            </a:extLst>
          </p:cNvPr>
          <p:cNvSpPr/>
          <p:nvPr/>
        </p:nvSpPr>
        <p:spPr>
          <a:xfrm>
            <a:off x="5499548" y="1104405"/>
            <a:ext cx="6100916" cy="2574586"/>
          </a:xfrm>
          <a:prstGeom prst="roundRect">
            <a:avLst>
              <a:gd name="adj" fmla="val 21000"/>
            </a:avLst>
          </a:prstGeom>
          <a:solidFill>
            <a:srgbClr val="B5BD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rIns="216000" rtlCol="0" anchor="ctr"/>
          <a:lstStyle/>
          <a:p>
            <a:pPr marL="1397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Pode haver taxa de adesão quando um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novo cliente da Claro net adquire um produto Claro fibra empresas​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.                         A aplicação da taxa pode variar por cidade e se o produto é comprado com fidelidade ou não.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89D4C44-38BD-803B-BFBD-D8AB745A58B9}"/>
              </a:ext>
            </a:extLst>
          </p:cNvPr>
          <p:cNvSpPr/>
          <p:nvPr/>
        </p:nvSpPr>
        <p:spPr>
          <a:xfrm>
            <a:off x="5499548" y="3829587"/>
            <a:ext cx="6100916" cy="2385735"/>
          </a:xfrm>
          <a:prstGeom prst="roundRect">
            <a:avLst>
              <a:gd name="adj" fmla="val 181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30662A6-4569-732E-D8F6-41F717DEBD0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598472"/>
              </p:ext>
            </p:extLst>
          </p:nvPr>
        </p:nvGraphicFramePr>
        <p:xfrm>
          <a:off x="5984359" y="4119328"/>
          <a:ext cx="5131294" cy="1806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5647">
                  <a:extLst>
                    <a:ext uri="{9D8B030D-6E8A-4147-A177-3AD203B41FA5}">
                      <a16:colId xmlns:a16="http://schemas.microsoft.com/office/drawing/2014/main" val="4123602547"/>
                    </a:ext>
                  </a:extLst>
                </a:gridCol>
                <a:gridCol w="2565647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</a:tblGrid>
              <a:tr h="1048510">
                <a:tc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COM FIDELIDADE</a:t>
                      </a:r>
                    </a:p>
                    <a:p>
                      <a:pPr algn="ctr"/>
                      <a:r>
                        <a:rPr lang="pt-BR" sz="1200" b="0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12 meses (na contratação no CPF) ou</a:t>
                      </a:r>
                      <a:br>
                        <a:rPr lang="pt-BR" sz="1200" b="0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</a:br>
                      <a:r>
                        <a:rPr lang="pt-BR" sz="1200" b="0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24 meses (na contratação no CNPJ)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SEM FIDELIDADE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757743"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Não há taxa de adesão;</a:t>
                      </a:r>
                      <a:b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</a:b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há multa pro rata.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Disponibilidade de</a:t>
                      </a:r>
                      <a:b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</a:b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 ou 3 equipamentos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5996364"/>
                  </a:ext>
                </a:extLst>
              </a:tr>
            </a:tbl>
          </a:graphicData>
        </a:graphic>
      </p:graphicFrame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FA98ED8-767E-EF62-7AD0-299C6C3AEF38}"/>
              </a:ext>
            </a:extLst>
          </p:cNvPr>
          <p:cNvSpPr/>
          <p:nvPr/>
        </p:nvSpPr>
        <p:spPr>
          <a:xfrm>
            <a:off x="5909450" y="4047089"/>
            <a:ext cx="5281112" cy="1950730"/>
          </a:xfrm>
          <a:prstGeom prst="roundRect">
            <a:avLst>
              <a:gd name="adj" fmla="val 12786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109796-FDE8-04B6-F564-88CEAA1CEDAC}"/>
              </a:ext>
            </a:extLst>
          </p:cNvPr>
          <p:cNvSpPr txBox="1"/>
          <p:nvPr/>
        </p:nvSpPr>
        <p:spPr>
          <a:xfrm rot="16200000">
            <a:off x="-1449172" y="3308940"/>
            <a:ext cx="5461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600" noProof="0" dirty="0">
                <a:latin typeface="AMX" pitchFamily="2" charset="77"/>
              </a:rPr>
              <a:t>TAXA DE ADESÃO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3D0F2B-CD06-C33E-AF78-2F75BCB5324F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DD7D5668-95B3-FD05-04B2-1366FB0C6881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B5BDC6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4C1CA8F-D0DA-4E3E-E444-7BFAE76F8E6E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Banda Larga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E93BDA8D-CD04-BC78-3547-3351DB20410B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Conectividade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638A07D6-F80B-8B5A-D568-93BECDE6DAD6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Benefícios</a:t>
              </a:r>
            </a:p>
          </p:txBody>
        </p:sp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10DA0A86-3C1A-E6B8-D4AA-9E1A5BF036E0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Taxa de adesão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0D4B5DE-AD51-53A4-C633-C6A079581F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758708" y="1104405"/>
            <a:ext cx="3569416" cy="5369884"/>
          </a:xfrm>
          <a:prstGeom prst="roundRect">
            <a:avLst>
              <a:gd name="adj" fmla="val 15811"/>
            </a:avLst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66EFBC5F-16B8-2DED-CF70-09FC7CBA79E8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3" name="Picture 30">
              <a:extLst>
                <a:ext uri="{FF2B5EF4-FFF2-40B4-BE49-F238E27FC236}">
                  <a16:creationId xmlns:a16="http://schemas.microsoft.com/office/drawing/2014/main" id="{50FE6EAD-03C3-DCBA-2B0A-CA4D45B16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08462490-7CBC-8F69-40F2-81C711CD7C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13270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-1.11111E-6 L -1.875E-6 -1.1111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4.07407E-6 L -1.875E-6 4.07407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2.59259E-6 L -2.08333E-6 2.59259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4.07407E-6 L -1.875E-6 4.07407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.04699 L 5E-6 3.7037E-6 " pathEditMode="relative" rAng="0" ptsTypes="AA">
                                      <p:cBhvr>
                                        <p:cTn id="3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3" grpId="0" animBg="1"/>
      <p:bldP spid="13" grpId="1" animBg="1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939D0-439B-C9BA-E846-123FCC9A0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9" r="1699" b="-1100"/>
          <a:stretch/>
        </p:blipFill>
        <p:spPr>
          <a:xfrm>
            <a:off x="207146" y="461639"/>
            <a:ext cx="11777708" cy="6933460"/>
          </a:xfrm>
          <a:prstGeom prst="roundRect">
            <a:avLst>
              <a:gd name="adj" fmla="val 876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E2829-0913-EE70-F5D8-A37E6012FC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7607" y="651774"/>
            <a:ext cx="1706499" cy="1698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2106A-513F-D464-D78C-3A0E648A2C3B}"/>
              </a:ext>
            </a:extLst>
          </p:cNvPr>
          <p:cNvSpPr txBox="1"/>
          <p:nvPr/>
        </p:nvSpPr>
        <p:spPr>
          <a:xfrm>
            <a:off x="3900630" y="893914"/>
            <a:ext cx="6388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noProof="0" dirty="0">
                <a:solidFill>
                  <a:schemeClr val="bg1"/>
                </a:solidFill>
                <a:latin typeface="AMX" pitchFamily="2" charset="77"/>
              </a:rPr>
              <a:t>Uma experiência completa e incomparável!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EAE638-FD32-E0DC-2FA4-D021816B5AE3}"/>
              </a:ext>
            </a:extLst>
          </p:cNvPr>
          <p:cNvSpPr/>
          <p:nvPr/>
        </p:nvSpPr>
        <p:spPr>
          <a:xfrm>
            <a:off x="338442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4375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Serviços disponíveis para conquistar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o cliente!</a:t>
            </a:r>
          </a:p>
          <a:p>
            <a:pPr marL="890588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Adesão sem cobrança</a:t>
            </a:r>
          </a:p>
          <a:p>
            <a:pPr marL="890588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Central exclusiva 10621</a:t>
            </a:r>
          </a:p>
          <a:p>
            <a:pPr marL="890588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Minha Claro</a:t>
            </a:r>
          </a:p>
          <a:p>
            <a:pPr marL="890588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Sem cobrança do equipamento</a:t>
            </a:r>
          </a:p>
          <a:p>
            <a:pPr marL="890588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Desconto em D.A.</a:t>
            </a:r>
          </a:p>
          <a:p>
            <a:pPr marL="890588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Instalação em até 24h</a:t>
            </a:r>
          </a:p>
          <a:p>
            <a:pPr marL="890588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Suporte técnico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em até 24h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8D2E9E-5A10-CD90-CDE0-3040C9C470A5}"/>
              </a:ext>
            </a:extLst>
          </p:cNvPr>
          <p:cNvSpPr txBox="1"/>
          <p:nvPr/>
        </p:nvSpPr>
        <p:spPr>
          <a:xfrm rot="16200000">
            <a:off x="-823170" y="4058136"/>
            <a:ext cx="308129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5400" noProof="0" dirty="0">
                <a:solidFill>
                  <a:schemeClr val="bg1"/>
                </a:solidFill>
                <a:latin typeface="AMX" pitchFamily="2" charset="77"/>
              </a:rPr>
              <a:t>SERVIÇOS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FC14EC-3E89-D51E-A3ED-0035D5C0A9DC}"/>
              </a:ext>
            </a:extLst>
          </p:cNvPr>
          <p:cNvGrpSpPr/>
          <p:nvPr/>
        </p:nvGrpSpPr>
        <p:grpSpPr>
          <a:xfrm>
            <a:off x="2380608" y="1030593"/>
            <a:ext cx="940498" cy="940498"/>
            <a:chOff x="6870430" y="311574"/>
            <a:chExt cx="644337" cy="6443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6B9AD9-E5EC-1D05-DBF4-EA9EBE4E674F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6F8EE09-92E3-6054-DB0E-FCB8C349F2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80497" y="421640"/>
              <a:ext cx="424204" cy="424204"/>
            </a:xfrm>
            <a:prstGeom prst="rect">
              <a:avLst/>
            </a:prstGeom>
          </p:spPr>
        </p:pic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2097DD3-3728-E2C4-6493-D16B79737E52}"/>
              </a:ext>
            </a:extLst>
          </p:cNvPr>
          <p:cNvSpPr/>
          <p:nvPr/>
        </p:nvSpPr>
        <p:spPr>
          <a:xfrm>
            <a:off x="4206000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138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Benefícios exclusivos para transformar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o negócio!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Claro clube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Microsoft 365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McAfee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 err="1">
                <a:solidFill>
                  <a:schemeClr val="tx1"/>
                </a:solidFill>
                <a:latin typeface="AMX" pitchFamily="2" charset="77"/>
              </a:rPr>
              <a:t>Skeelo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Claro </a:t>
            </a:r>
            <a:r>
              <a:rPr lang="pt-BR" noProof="0" dirty="0" err="1">
                <a:solidFill>
                  <a:schemeClr val="tx1"/>
                </a:solidFill>
                <a:latin typeface="AMX" pitchFamily="2" charset="77"/>
              </a:rPr>
              <a:t>pay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56FB0-4C55-F2DF-E00D-294F83FBC135}"/>
              </a:ext>
            </a:extLst>
          </p:cNvPr>
          <p:cNvSpPr txBox="1"/>
          <p:nvPr/>
        </p:nvSpPr>
        <p:spPr>
          <a:xfrm rot="16200000">
            <a:off x="2747031" y="4058136"/>
            <a:ext cx="36760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5400" noProof="0" dirty="0">
                <a:solidFill>
                  <a:schemeClr val="bg1"/>
                </a:solidFill>
                <a:latin typeface="AMX" pitchFamily="2" charset="77"/>
              </a:rPr>
              <a:t>BENEFÍCIOS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1E9A77B-C962-697B-FC55-D0A81333391D}"/>
              </a:ext>
            </a:extLst>
          </p:cNvPr>
          <p:cNvSpPr/>
          <p:nvPr/>
        </p:nvSpPr>
        <p:spPr>
          <a:xfrm>
            <a:off x="8073558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138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Conectividade com muita qualidade!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Ponto Ultra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Wi-Fi 6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Wi-Fi </a:t>
            </a:r>
            <a:r>
              <a:rPr lang="pt-BR" noProof="0" dirty="0" err="1">
                <a:solidFill>
                  <a:schemeClr val="tx1"/>
                </a:solidFill>
                <a:latin typeface="AMX" pitchFamily="2" charset="77"/>
              </a:rPr>
              <a:t>Mesh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O Wi-Fi mais estável do Brasil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7BBE1D-1CE7-C1E5-E219-F7121A1684D0}"/>
              </a:ext>
            </a:extLst>
          </p:cNvPr>
          <p:cNvSpPr txBox="1"/>
          <p:nvPr/>
        </p:nvSpPr>
        <p:spPr>
          <a:xfrm rot="16200000">
            <a:off x="6383764" y="4028941"/>
            <a:ext cx="4137671" cy="12234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4400" noProof="0" dirty="0">
                <a:solidFill>
                  <a:schemeClr val="bg1"/>
                </a:solidFill>
                <a:latin typeface="AMX" pitchFamily="2" charset="77"/>
              </a:rPr>
              <a:t>CONECTIVIDADE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10DD079C-5A96-0067-5F8C-426395B9DBEA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9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EC98C6B6-36EC-89AA-1069-75159D752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A4FD6881-E3D2-7BC9-D6C6-0300FBFA889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480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4028 L 0 2.22222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3.95833E-6 0.047 L -3.95833E-6 -4.8148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.04699 L 0 -4.07407E-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1.66667E-6 0.047 L -1.66667E-6 -4.81481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5E-6 0.04699 L 2.5E-6 -4.07407E-6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8.33333E-7 0.04699 L 8.33333E-7 -3.7037E-7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2" grpId="1" animBg="1"/>
      <p:bldP spid="19" grpId="0"/>
      <p:bldP spid="19" grpId="1"/>
      <p:bldP spid="25" grpId="0" animBg="1"/>
      <p:bldP spid="25" grpId="1" animBg="1"/>
      <p:bldP spid="26" grpId="0"/>
      <p:bldP spid="26" grpId="1"/>
      <p:bldP spid="27" grpId="0" animBg="1"/>
      <p:bldP spid="27" grpId="1" animBg="1"/>
      <p:bldP spid="28" grpId="0"/>
      <p:bldP spid="28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10F27A-DBBE-2366-B8E9-14EC50A80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9A36436-8DE4-58C9-5C79-6DB3E8992E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1735FD-D0C6-2A0C-A5B0-8C4770D86777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E869FAC8-4880-6034-2E4D-A4198423D818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7FE8D8-C519-44F4-5332-87939E5FDA1E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391A9524-708D-EBA1-4747-011D87202BE9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9C168FD-6ED5-EC81-A6B2-3B7CE5092AB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B9EA8EC-4BF9-D7F1-C5FE-AA07740B3BB2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D34D767-C69C-EA9A-4815-96B8B94C2FC9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68373EE-0429-C219-101F-DE25CC8C570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B57DFE03-973E-C755-A51C-6F3835CD47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5E8A3C8-B06F-DB44-83B8-9EE9CEEE2691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100AB13-79B1-322C-E3E4-C74E6D010C87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5969397-6BD0-B752-E0C9-3F4050041C9C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0DF33AC-EBFF-D8E7-7600-161CCDCD1A1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AD6BEF2-92BB-C67D-1BC7-EC3E68A9EF47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E2D871-E2B9-AC87-A7E9-3EB217427D24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5E172D8-BB18-8334-D900-EA9074B6798F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7B6F86B9-F3EA-DD6F-2AA5-A4EC742A72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6FA7A41-86B0-C9EB-AF7C-5C874331B0ED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3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62F1DA39-7BFE-BDED-E8C2-62B6C6ADF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177F0EAE-ABD7-4274-6BE3-6896BD43C8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947B9943-F31D-DFB0-107B-4E6300B61EA5}"/>
              </a:ext>
            </a:extLst>
          </p:cNvPr>
          <p:cNvSpPr/>
          <p:nvPr/>
        </p:nvSpPr>
        <p:spPr>
          <a:xfrm>
            <a:off x="2979294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0B222C5E-C2F5-6486-BFF5-C9B1944325D3}"/>
              </a:ext>
            </a:extLst>
          </p:cNvPr>
          <p:cNvGrpSpPr/>
          <p:nvPr/>
        </p:nvGrpSpPr>
        <p:grpSpPr>
          <a:xfrm>
            <a:off x="3095839" y="5369469"/>
            <a:ext cx="644337" cy="644337"/>
            <a:chOff x="6870430" y="311574"/>
            <a:chExt cx="644337" cy="644337"/>
          </a:xfrm>
        </p:grpSpPr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CC9D0827-16FF-FBAE-B693-285C9E5E9BA3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8" name="Graphic 20" descr="Vibração do telefone com preenchimento sólido">
              <a:extLst>
                <a:ext uri="{FF2B5EF4-FFF2-40B4-BE49-F238E27FC236}">
                  <a16:creationId xmlns:a16="http://schemas.microsoft.com/office/drawing/2014/main" id="{82451F56-6A9D-D5F7-3367-81F348930A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1163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0 L -8.33333E-7 0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7.40741E-7 L -1.25E-6 7.40741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7.40741E-7 L 8.33333E-7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7 1.11111E-6 L -1.25E-6 1.11111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6 1.11111E-6 L 8.33333E-7 1.1111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7 -3.7037E-7 L -1.25E-6 -3.7037E-7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6 -1.85185E-6 L 8.33333E-7 -1.85185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48148E-6 L -1.25E-6 -1.48148E-6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48148E-6 L 8.33333E-7 -1.48148E-6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11111E-6 L -6.25E-7 -1.11111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11111E-6 L 1.45833E-6 -1.11111E-6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2" grpId="0" animBg="1"/>
      <p:bldP spid="22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590B273-954E-699C-0B3D-C076B307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1E39D72-80E6-42D3-CDDA-7E8E461EEDFF}"/>
              </a:ext>
            </a:extLst>
          </p:cNvPr>
          <p:cNvSpPr/>
          <p:nvPr/>
        </p:nvSpPr>
        <p:spPr>
          <a:xfrm>
            <a:off x="8050304" y="3317054"/>
            <a:ext cx="2798209" cy="2636667"/>
          </a:xfrm>
          <a:prstGeom prst="roundRect">
            <a:avLst>
              <a:gd name="adj" fmla="val 15578"/>
            </a:avLst>
          </a:prstGeom>
          <a:solidFill>
            <a:srgbClr val="F4F1F1">
              <a:alpha val="19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AADBA-03DD-4C9E-89E8-E701C2CACBF8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DD9530A-D7D3-8868-110F-DFB204DFF3B7}"/>
              </a:ext>
            </a:extLst>
          </p:cNvPr>
          <p:cNvSpPr/>
          <p:nvPr/>
        </p:nvSpPr>
        <p:spPr>
          <a:xfrm>
            <a:off x="4549543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F028D7-6D50-5C2B-C9B9-7610CED91A10}"/>
              </a:ext>
            </a:extLst>
          </p:cNvPr>
          <p:cNvGrpSpPr/>
          <p:nvPr/>
        </p:nvGrpSpPr>
        <p:grpSpPr>
          <a:xfrm>
            <a:off x="4666088" y="4265717"/>
            <a:ext cx="644337" cy="644337"/>
            <a:chOff x="6870430" y="311574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467BC05-8A43-A602-1904-C126F6853180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D6A4A32-239F-A0E8-227D-1785CBD3CF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8E316C-1580-F240-8183-5E8F2A6B7CC7}"/>
              </a:ext>
            </a:extLst>
          </p:cNvPr>
          <p:cNvSpPr/>
          <p:nvPr/>
        </p:nvSpPr>
        <p:spPr>
          <a:xfrm>
            <a:off x="8713954" y="3429000"/>
            <a:ext cx="201027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Planos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4A8C64E-2DAB-642C-8DCB-636B6A4446D7}"/>
              </a:ext>
            </a:extLst>
          </p:cNvPr>
          <p:cNvSpPr/>
          <p:nvPr/>
        </p:nvSpPr>
        <p:spPr>
          <a:xfrm>
            <a:off x="8713954" y="4052641"/>
            <a:ext cx="2010271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À </a:t>
            </a:r>
            <a:r>
              <a:rPr lang="pt-BR" sz="1600" noProof="0" dirty="0" err="1">
                <a:solidFill>
                  <a:schemeClr val="tx1"/>
                </a:solidFill>
                <a:latin typeface="AMX" pitchFamily="2" charset="77"/>
              </a:rPr>
              <a:t>la</a:t>
            </a: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 carte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BEF7F2CA-8BEE-0BB6-7AB2-DCC3A5854D26}"/>
              </a:ext>
            </a:extLst>
          </p:cNvPr>
          <p:cNvSpPr/>
          <p:nvPr/>
        </p:nvSpPr>
        <p:spPr>
          <a:xfrm>
            <a:off x="8713954" y="4676282"/>
            <a:ext cx="201027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Recursos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791797D-AFE6-8430-AAD0-B70169A46385}"/>
              </a:ext>
            </a:extLst>
          </p:cNvPr>
          <p:cNvSpPr/>
          <p:nvPr/>
        </p:nvSpPr>
        <p:spPr>
          <a:xfrm>
            <a:off x="8713954" y="5299922"/>
            <a:ext cx="2010271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Diferenciais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7AA6FA2A-7043-C7F7-76B9-EC263C54EC64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25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DA225A3C-9D93-C1C4-86C7-981DEC06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D968A771-069F-5A4E-B411-7CAE18165DF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CEDF6461-202B-36CA-2481-2E63971AD72A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31" name="Group 6">
            <a:extLst>
              <a:ext uri="{FF2B5EF4-FFF2-40B4-BE49-F238E27FC236}">
                <a16:creationId xmlns:a16="http://schemas.microsoft.com/office/drawing/2014/main" id="{B4826F23-4A2E-3E2C-E7C1-A525F0EBAEE3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94C28587-27F8-A618-0BD4-919891451123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3" name="Graphic 8">
              <a:extLst>
                <a:ext uri="{FF2B5EF4-FFF2-40B4-BE49-F238E27FC236}">
                  <a16:creationId xmlns:a16="http://schemas.microsoft.com/office/drawing/2014/main" id="{04DC488E-2D22-0571-DAFE-E31ACB2C1F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8B738355-44A5-9950-D791-36BA1C5BFEE9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35" name="Group 10">
            <a:extLst>
              <a:ext uri="{FF2B5EF4-FFF2-40B4-BE49-F238E27FC236}">
                <a16:creationId xmlns:a16="http://schemas.microsoft.com/office/drawing/2014/main" id="{1354FAD6-C69B-F2ED-F174-C57C6E9236FA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36" name="Oval 11">
              <a:extLst>
                <a:ext uri="{FF2B5EF4-FFF2-40B4-BE49-F238E27FC236}">
                  <a16:creationId xmlns:a16="http://schemas.microsoft.com/office/drawing/2014/main" id="{48626E1A-F0EB-40A2-0548-8B55021F2FD1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7" name="Graphic 12">
              <a:extLst>
                <a:ext uri="{FF2B5EF4-FFF2-40B4-BE49-F238E27FC236}">
                  <a16:creationId xmlns:a16="http://schemas.microsoft.com/office/drawing/2014/main" id="{763AE04F-51E7-1F92-E983-7C5262EEAA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A231C9AE-535D-4E76-4F59-64928AEF672D}"/>
              </a:ext>
            </a:extLst>
          </p:cNvPr>
          <p:cNvSpPr/>
          <p:nvPr/>
        </p:nvSpPr>
        <p:spPr>
          <a:xfrm>
            <a:off x="2983832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43" name="Group 18">
            <a:extLst>
              <a:ext uri="{FF2B5EF4-FFF2-40B4-BE49-F238E27FC236}">
                <a16:creationId xmlns:a16="http://schemas.microsoft.com/office/drawing/2014/main" id="{4BF08F59-D888-68D6-8E06-1D946B8F0AA5}"/>
              </a:ext>
            </a:extLst>
          </p:cNvPr>
          <p:cNvGrpSpPr/>
          <p:nvPr/>
        </p:nvGrpSpPr>
        <p:grpSpPr>
          <a:xfrm>
            <a:off x="3100377" y="5369469"/>
            <a:ext cx="644337" cy="644337"/>
            <a:chOff x="6870430" y="311574"/>
            <a:chExt cx="644337" cy="644337"/>
          </a:xfrm>
        </p:grpSpPr>
        <p:sp>
          <p:nvSpPr>
            <p:cNvPr id="44" name="Oval 19">
              <a:extLst>
                <a:ext uri="{FF2B5EF4-FFF2-40B4-BE49-F238E27FC236}">
                  <a16:creationId xmlns:a16="http://schemas.microsoft.com/office/drawing/2014/main" id="{74201050-B848-AD93-38D5-F702D54D0747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5" name="Graphic 20" descr="Vibração do telefone com preenchimento sólido">
              <a:extLst>
                <a:ext uri="{FF2B5EF4-FFF2-40B4-BE49-F238E27FC236}">
                  <a16:creationId xmlns:a16="http://schemas.microsoft.com/office/drawing/2014/main" id="{B9577F5A-7CE0-FE4A-9085-7A65CE51644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  <p:sp>
        <p:nvSpPr>
          <p:cNvPr id="46" name="Rounded Rectangle 13">
            <a:extLst>
              <a:ext uri="{FF2B5EF4-FFF2-40B4-BE49-F238E27FC236}">
                <a16:creationId xmlns:a16="http://schemas.microsoft.com/office/drawing/2014/main" id="{8F8B3E17-08AD-9F18-D13A-6E22A986F236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47" name="Group 14">
            <a:extLst>
              <a:ext uri="{FF2B5EF4-FFF2-40B4-BE49-F238E27FC236}">
                <a16:creationId xmlns:a16="http://schemas.microsoft.com/office/drawing/2014/main" id="{FFB840B2-AC34-8ACC-B146-6E7DCEFC1292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48" name="Oval 15">
              <a:extLst>
                <a:ext uri="{FF2B5EF4-FFF2-40B4-BE49-F238E27FC236}">
                  <a16:creationId xmlns:a16="http://schemas.microsoft.com/office/drawing/2014/main" id="{D88690A2-1708-5D16-DC0C-08119ECB6E5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9" name="Graphic 16">
              <a:extLst>
                <a:ext uri="{FF2B5EF4-FFF2-40B4-BE49-F238E27FC236}">
                  <a16:creationId xmlns:a16="http://schemas.microsoft.com/office/drawing/2014/main" id="{AFB270D3-3F95-240B-1DE8-F5B4B08A55C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3124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1.85185E-6 L 4.58333E-6 -1.85185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4.07407E-6 L 4.58333E-6 -4.07407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3.7037E-6 L 4.58333E-6 3.7037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1.48148E-6 L 4.58333E-6 1.48148E-6 " pathEditMode="relative" rAng="0" ptsTypes="AA">
                                      <p:cBhvr>
                                        <p:cTn id="2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-4.44444E-6 L 0 -4.44444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" grpId="0" animBg="1"/>
      <p:bldP spid="2" grpId="1" animBg="1"/>
      <p:bldP spid="28" grpId="0" animBg="1"/>
      <p:bldP spid="28" grpId="1" animBg="1"/>
      <p:bldP spid="3" grpId="0" animBg="1"/>
      <p:bldP spid="3" grpId="1" animBg="1"/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À </a:t>
              </a:r>
              <a:r>
                <a:rPr lang="pt-BR" sz="1200" noProof="0" dirty="0" err="1">
                  <a:solidFill>
                    <a:schemeClr val="tx1"/>
                  </a:solidFill>
                  <a:latin typeface="AMX" pitchFamily="2" charset="77"/>
                </a:rPr>
                <a:t>la</a:t>
              </a:r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B8AC8EE-2665-8FC9-4A0A-A31DF8FC90FE}"/>
              </a:ext>
            </a:extLst>
          </p:cNvPr>
          <p:cNvSpPr txBox="1"/>
          <p:nvPr/>
        </p:nvSpPr>
        <p:spPr>
          <a:xfrm>
            <a:off x="2952750" y="1812583"/>
            <a:ext cx="1387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noProof="0" dirty="0">
                <a:latin typeface="AMX" pitchFamily="2" charset="77"/>
              </a:rPr>
              <a:t>TV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A8ADBDA0-35AF-A9F5-C54A-8C3D1503E2B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-9574323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8B6A1E9-9E15-4C40-E15B-6F8857DC7BAA}"/>
              </a:ext>
            </a:extLst>
          </p:cNvPr>
          <p:cNvSpPr/>
          <p:nvPr/>
        </p:nvSpPr>
        <p:spPr>
          <a:xfrm>
            <a:off x="1592080" y="2990089"/>
            <a:ext cx="4863333" cy="3298145"/>
          </a:xfrm>
          <a:prstGeom prst="roundRect">
            <a:avLst>
              <a:gd name="adj" fmla="val 19771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A TV Claro oferece uma ampla gama de canais em diferentes categorias, proporcionando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opções diversificadas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para atender aos interesses de diversos públicos. Para isso, conta com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3 planos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.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5B942DB4-69DE-BCE7-0430-53C96DAA199F}"/>
              </a:ext>
            </a:extLst>
          </p:cNvPr>
          <p:cNvSpPr/>
          <p:nvPr/>
        </p:nvSpPr>
        <p:spPr>
          <a:xfrm>
            <a:off x="7388429" y="1628293"/>
            <a:ext cx="3068086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5238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HFC e GPON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23D83B9-497B-4F25-579C-3AAE7AEB1450}"/>
              </a:ext>
            </a:extLst>
          </p:cNvPr>
          <p:cNvSpPr/>
          <p:nvPr/>
        </p:nvSpPr>
        <p:spPr>
          <a:xfrm>
            <a:off x="6856389" y="1237675"/>
            <a:ext cx="3598662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Compacto HD Claro tv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5716AD26-BAF5-F930-37B0-51E8F79593B1}"/>
              </a:ext>
            </a:extLst>
          </p:cNvPr>
          <p:cNvSpPr/>
          <p:nvPr/>
        </p:nvSpPr>
        <p:spPr>
          <a:xfrm flipH="1">
            <a:off x="7150506" y="1706514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91A3BA10-E788-C6F2-B41D-8E1E1C66E164}"/>
              </a:ext>
            </a:extLst>
          </p:cNvPr>
          <p:cNvSpPr/>
          <p:nvPr/>
        </p:nvSpPr>
        <p:spPr>
          <a:xfrm>
            <a:off x="7389893" y="3473172"/>
            <a:ext cx="3068086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9683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GPON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9EEBD3C-289B-1F20-32D3-4C80D55C2E4E}"/>
              </a:ext>
            </a:extLst>
          </p:cNvPr>
          <p:cNvSpPr/>
          <p:nvPr/>
        </p:nvSpPr>
        <p:spPr>
          <a:xfrm>
            <a:off x="6857853" y="3082554"/>
            <a:ext cx="3598662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HD Claro tv</a:t>
            </a:r>
          </a:p>
        </p:txBody>
      </p:sp>
      <p:sp>
        <p:nvSpPr>
          <p:cNvPr id="21" name="Arc 20">
            <a:extLst>
              <a:ext uri="{FF2B5EF4-FFF2-40B4-BE49-F238E27FC236}">
                <a16:creationId xmlns:a16="http://schemas.microsoft.com/office/drawing/2014/main" id="{7E340999-5765-B232-1AC2-247F67B61BB4}"/>
              </a:ext>
            </a:extLst>
          </p:cNvPr>
          <p:cNvSpPr/>
          <p:nvPr/>
        </p:nvSpPr>
        <p:spPr>
          <a:xfrm flipH="1">
            <a:off x="7151970" y="3551393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923B54E6-11D1-926E-3F2C-B4C9D625F8FA}"/>
              </a:ext>
            </a:extLst>
          </p:cNvPr>
          <p:cNvSpPr/>
          <p:nvPr/>
        </p:nvSpPr>
        <p:spPr>
          <a:xfrm>
            <a:off x="7388429" y="5302812"/>
            <a:ext cx="3068086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9683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HFC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CA9C001-FEBE-056B-2B3F-1304C77BEDE3}"/>
              </a:ext>
            </a:extLst>
          </p:cNvPr>
          <p:cNvSpPr/>
          <p:nvPr/>
        </p:nvSpPr>
        <p:spPr>
          <a:xfrm>
            <a:off x="6856389" y="4912194"/>
            <a:ext cx="3598662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4K Claro tv</a:t>
            </a:r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8F123842-1351-C362-B177-444B989ADA04}"/>
              </a:ext>
            </a:extLst>
          </p:cNvPr>
          <p:cNvSpPr/>
          <p:nvPr/>
        </p:nvSpPr>
        <p:spPr>
          <a:xfrm flipH="1">
            <a:off x="7150506" y="5381033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6CC002-14F9-A16F-50BB-FD2C04821C45}"/>
              </a:ext>
            </a:extLst>
          </p:cNvPr>
          <p:cNvGrpSpPr/>
          <p:nvPr/>
        </p:nvGrpSpPr>
        <p:grpSpPr>
          <a:xfrm>
            <a:off x="1875981" y="1839119"/>
            <a:ext cx="962593" cy="962593"/>
            <a:chOff x="6870430" y="311574"/>
            <a:chExt cx="644337" cy="6443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F8F60CD-3C85-A0E0-3AAE-0379F839B8A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D2BE9A7F-B2C7-C0EF-5B9D-F68F19F1ECF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4E518DF-43A0-989D-91E6-C6D62C2AD1F7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EF7C13B8-FEE5-EE68-1188-E5A372595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E4F2AD87-CB5F-F985-436E-95770A032BE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7768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1.11111E-6 L 2.08333E-6 1.11111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6 2.96296E-6 L 4.16667E-6 2.96296E-6 " pathEditMode="relative" rAng="0" ptsTypes="AA">
                                      <p:cBhvr>
                                        <p:cTn id="27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7.40741E-7 L -8.33333E-7 7.40741E-7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6 1.48148E-6 L 3.95833E-6 1.48148E-6 " pathEditMode="relative" rAng="0" ptsTypes="AA">
                                      <p:cBhvr>
                                        <p:cTn id="41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-7.40741E-7 L -1.04167E-6 -7.40741E-7 " pathEditMode="relative" rAng="0" ptsTypes="AA">
                                      <p:cBhvr>
                                        <p:cTn id="4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6 4.81481E-6 L 4.16667E-6 4.81481E-6 " pathEditMode="relative" rAng="0" ptsTypes="AA">
                                      <p:cBhvr>
                                        <p:cTn id="55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2.59259E-6 L -8.33333E-7 2.59259E-6 " pathEditMode="relative" rAng="0" ptsTypes="AA">
                                      <p:cBhvr>
                                        <p:cTn id="60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19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20" grpId="0" animBg="1"/>
      <p:bldP spid="20" grpId="1" animBg="1"/>
      <p:bldP spid="21" grpId="0" animBg="1"/>
      <p:bldP spid="22" grpId="0" animBg="1"/>
      <p:bldP spid="22" grpId="1" animBg="1"/>
      <p:bldP spid="23" grpId="0" animBg="1"/>
      <p:bldP spid="23" grpId="1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À </a:t>
              </a:r>
              <a:r>
                <a:rPr lang="pt-BR" sz="1200" noProof="0" dirty="0" err="1">
                  <a:solidFill>
                    <a:schemeClr val="tx1"/>
                  </a:solidFill>
                  <a:latin typeface="AMX" pitchFamily="2" charset="77"/>
                </a:rPr>
                <a:t>la</a:t>
              </a:r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08DEF3-E322-7DB8-33F5-8D9EABB5F297}"/>
              </a:ext>
            </a:extLst>
          </p:cNvPr>
          <p:cNvSpPr/>
          <p:nvPr/>
        </p:nvSpPr>
        <p:spPr>
          <a:xfrm>
            <a:off x="2143588" y="2880360"/>
            <a:ext cx="3652888" cy="3379140"/>
          </a:xfrm>
          <a:prstGeom prst="roundRect">
            <a:avLst>
              <a:gd name="adj" fmla="val 14232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marL="18415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Esportes, entretenimento,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filmes, séries, notícias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 programação para todos os tipos de empresas e ainda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mais de 12 canais ao vivo no Claro tv+.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948AAC-B378-4C16-E64D-9E848B82132C}"/>
              </a:ext>
            </a:extLst>
          </p:cNvPr>
          <p:cNvSpPr txBox="1"/>
          <p:nvPr/>
        </p:nvSpPr>
        <p:spPr>
          <a:xfrm rot="16200000">
            <a:off x="-1274551" y="2648404"/>
            <a:ext cx="54778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noProof="0" dirty="0">
                <a:latin typeface="AMX" pitchFamily="2" charset="77"/>
              </a:rPr>
              <a:t>PLANOS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321C17E-D319-5395-7EFA-67FBB0A6E566}"/>
              </a:ext>
            </a:extLst>
          </p:cNvPr>
          <p:cNvSpPr/>
          <p:nvPr/>
        </p:nvSpPr>
        <p:spPr>
          <a:xfrm>
            <a:off x="2675627" y="1630592"/>
            <a:ext cx="3068086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5238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HFC e GPON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DE18B4A-34F2-324A-2C1B-26D93660F2BE}"/>
              </a:ext>
            </a:extLst>
          </p:cNvPr>
          <p:cNvSpPr/>
          <p:nvPr/>
        </p:nvSpPr>
        <p:spPr>
          <a:xfrm>
            <a:off x="2143587" y="1239974"/>
            <a:ext cx="3598662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Compacto HD Claro tv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D09076B6-D4B4-AF03-1B7C-860EF095F839}"/>
              </a:ext>
            </a:extLst>
          </p:cNvPr>
          <p:cNvSpPr/>
          <p:nvPr/>
        </p:nvSpPr>
        <p:spPr>
          <a:xfrm flipH="1">
            <a:off x="2437704" y="1708813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2FBBF58-73E2-3B52-2299-C302393FB6D4}"/>
              </a:ext>
            </a:extLst>
          </p:cNvPr>
          <p:cNvSpPr/>
          <p:nvPr/>
        </p:nvSpPr>
        <p:spPr>
          <a:xfrm>
            <a:off x="5987158" y="1239983"/>
            <a:ext cx="6905132" cy="5019518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754C0C-654E-86CD-2966-67175B3CA7B3}"/>
              </a:ext>
            </a:extLst>
          </p:cNvPr>
          <p:cNvSpPr txBox="1"/>
          <p:nvPr/>
        </p:nvSpPr>
        <p:spPr>
          <a:xfrm rot="16200000">
            <a:off x="3867944" y="3518905"/>
            <a:ext cx="501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i="1" noProof="0" dirty="0">
                <a:solidFill>
                  <a:srgbClr val="303030"/>
                </a:solidFill>
                <a:latin typeface="AMX" pitchFamily="2" charset="77"/>
              </a:rPr>
              <a:t>Programação para todos os públicos</a:t>
            </a:r>
          </a:p>
        </p:txBody>
      </p: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1A4AAF0E-2CE5-5AD3-D4B2-E3C251DED70D}"/>
              </a:ext>
            </a:extLst>
          </p:cNvPr>
          <p:cNvGrpSpPr/>
          <p:nvPr/>
        </p:nvGrpSpPr>
        <p:grpSpPr>
          <a:xfrm>
            <a:off x="6799971" y="1700250"/>
            <a:ext cx="4855806" cy="4115820"/>
            <a:chOff x="6799971" y="1700250"/>
            <a:chExt cx="4855806" cy="4115820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3F2FDDCB-EFF4-CC57-84B9-A10CB025E4E5}"/>
                </a:ext>
              </a:extLst>
            </p:cNvPr>
            <p:cNvGrpSpPr/>
            <p:nvPr/>
          </p:nvGrpSpPr>
          <p:grpSpPr>
            <a:xfrm>
              <a:off x="6799971" y="1700250"/>
              <a:ext cx="4855806" cy="4115820"/>
              <a:chOff x="6799971" y="1700250"/>
              <a:chExt cx="4855806" cy="4115820"/>
            </a:xfrm>
          </p:grpSpPr>
          <p:grpSp>
            <p:nvGrpSpPr>
              <p:cNvPr id="178" name="Group 177">
                <a:extLst>
                  <a:ext uri="{FF2B5EF4-FFF2-40B4-BE49-F238E27FC236}">
                    <a16:creationId xmlns:a16="http://schemas.microsoft.com/office/drawing/2014/main" id="{7CEFD6DA-BFF1-0FE2-DFDA-045DDA993B02}"/>
                  </a:ext>
                </a:extLst>
              </p:cNvPr>
              <p:cNvGrpSpPr/>
              <p:nvPr/>
            </p:nvGrpSpPr>
            <p:grpSpPr>
              <a:xfrm>
                <a:off x="6918921" y="1700250"/>
                <a:ext cx="4626752" cy="401395"/>
                <a:chOff x="6918921" y="1700250"/>
                <a:chExt cx="4626752" cy="401395"/>
              </a:xfrm>
            </p:grpSpPr>
            <p:pic>
              <p:nvPicPr>
                <p:cNvPr id="13" name="Graphic 12">
                  <a:extLst>
                    <a:ext uri="{FF2B5EF4-FFF2-40B4-BE49-F238E27FC236}">
                      <a16:creationId xmlns:a16="http://schemas.microsoft.com/office/drawing/2014/main" id="{08265A14-CAE7-6EC6-C518-1511FCAED2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18921" y="1700250"/>
                  <a:ext cx="413757" cy="401395"/>
                </a:xfrm>
                <a:prstGeom prst="rect">
                  <a:avLst/>
                </a:prstGeom>
              </p:spPr>
            </p:pic>
            <p:pic>
              <p:nvPicPr>
                <p:cNvPr id="15" name="Picture 14" descr="A logo of a tennis ball&#10;&#10;Description automatically generated">
                  <a:extLst>
                    <a:ext uri="{FF2B5EF4-FFF2-40B4-BE49-F238E27FC236}">
                      <a16:creationId xmlns:a16="http://schemas.microsoft.com/office/drawing/2014/main" id="{5AA89623-EC55-8823-C2DC-8258B6561D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00315" y="1715818"/>
                  <a:ext cx="436626" cy="370259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blue and green exclamation mark and a blue exclamation mark&#10;&#10;Description automatically generated">
                  <a:extLst>
                    <a:ext uri="{FF2B5EF4-FFF2-40B4-BE49-F238E27FC236}">
                      <a16:creationId xmlns:a16="http://schemas.microsoft.com/office/drawing/2014/main" id="{0CCA2249-D576-297E-6B69-FBA8BAEC8A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04578" y="1744995"/>
                  <a:ext cx="527211" cy="311904"/>
                </a:xfrm>
                <a:prstGeom prst="rect">
                  <a:avLst/>
                </a:prstGeom>
              </p:spPr>
            </p:pic>
            <p:pic>
              <p:nvPicPr>
                <p:cNvPr id="19" name="Graphic 18">
                  <a:extLst>
                    <a:ext uri="{FF2B5EF4-FFF2-40B4-BE49-F238E27FC236}">
                      <a16:creationId xmlns:a16="http://schemas.microsoft.com/office/drawing/2014/main" id="{86EFEDE2-B5FF-CFD2-05F6-73282C5FCBD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99426" y="1777144"/>
                  <a:ext cx="648491" cy="247606"/>
                </a:xfrm>
                <a:prstGeom prst="rect">
                  <a:avLst/>
                </a:prstGeom>
              </p:spPr>
            </p:pic>
            <p:pic>
              <p:nvPicPr>
                <p:cNvPr id="21" name="Picture 20" descr="A logo with a rainbow colored circle&#10;&#10;Description automatically generated">
                  <a:extLst>
                    <a:ext uri="{FF2B5EF4-FFF2-40B4-BE49-F238E27FC236}">
                      <a16:creationId xmlns:a16="http://schemas.microsoft.com/office/drawing/2014/main" id="{71BE150D-A2D4-D52B-83F2-AB7C241A7D6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15554" y="1742258"/>
                  <a:ext cx="318516" cy="317379"/>
                </a:xfrm>
                <a:prstGeom prst="rect">
                  <a:avLst/>
                </a:prstGeom>
              </p:spPr>
            </p:pic>
            <p:pic>
              <p:nvPicPr>
                <p:cNvPr id="23" name="Graphic 22">
                  <a:extLst>
                    <a:ext uri="{FF2B5EF4-FFF2-40B4-BE49-F238E27FC236}">
                      <a16:creationId xmlns:a16="http://schemas.microsoft.com/office/drawing/2014/main" id="{46605376-9F63-B50B-10C6-420AC61CF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101707" y="1744995"/>
                  <a:ext cx="390919" cy="311904"/>
                </a:xfrm>
                <a:prstGeom prst="rect">
                  <a:avLst/>
                </a:prstGeom>
              </p:spPr>
            </p:pic>
            <p:pic>
              <p:nvPicPr>
                <p:cNvPr id="25" name="Picture 24" descr="A green cross with blue text&#10;&#10;Description automatically generated">
                  <a:extLst>
                    <a:ext uri="{FF2B5EF4-FFF2-40B4-BE49-F238E27FC236}">
                      <a16:creationId xmlns:a16="http://schemas.microsoft.com/office/drawing/2014/main" id="{EC76BEF1-5DDF-C558-3631-DF580BF913D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60263" y="1759310"/>
                  <a:ext cx="326855" cy="283274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red and white logo&#10;&#10;Description automatically generated">
                  <a:extLst>
                    <a:ext uri="{FF2B5EF4-FFF2-40B4-BE49-F238E27FC236}">
                      <a16:creationId xmlns:a16="http://schemas.microsoft.com/office/drawing/2014/main" id="{47436B24-B7DA-1F8E-87F5-1A417C07AB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54754" y="1720833"/>
                  <a:ext cx="390919" cy="360228"/>
                </a:xfrm>
                <a:prstGeom prst="rect">
                  <a:avLst/>
                </a:prstGeom>
              </p:spPr>
            </p:pic>
          </p:grpSp>
          <p:grpSp>
            <p:nvGrpSpPr>
              <p:cNvPr id="177" name="Group 176">
                <a:extLst>
                  <a:ext uri="{FF2B5EF4-FFF2-40B4-BE49-F238E27FC236}">
                    <a16:creationId xmlns:a16="http://schemas.microsoft.com/office/drawing/2014/main" id="{25051C21-9D25-E30B-598F-0DEAC1B19A18}"/>
                  </a:ext>
                </a:extLst>
              </p:cNvPr>
              <p:cNvGrpSpPr/>
              <p:nvPr/>
            </p:nvGrpSpPr>
            <p:grpSpPr>
              <a:xfrm>
                <a:off x="6862241" y="2263327"/>
                <a:ext cx="4683432" cy="255461"/>
                <a:chOff x="6862241" y="2256687"/>
                <a:chExt cx="4683432" cy="255461"/>
              </a:xfrm>
            </p:grpSpPr>
            <p:pic>
              <p:nvPicPr>
                <p:cNvPr id="31" name="Picture 30" descr="A yellow text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908D0239-AA52-201F-78CB-4C464914494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6862241" y="2299083"/>
                  <a:ext cx="527115" cy="170668"/>
                </a:xfrm>
                <a:prstGeom prst="rect">
                  <a:avLst/>
                </a:prstGeom>
              </p:spPr>
            </p:pic>
            <p:pic>
              <p:nvPicPr>
                <p:cNvPr id="39" name="Graphic 38">
                  <a:extLst>
                    <a:ext uri="{FF2B5EF4-FFF2-40B4-BE49-F238E27FC236}">
                      <a16:creationId xmlns:a16="http://schemas.microsoft.com/office/drawing/2014/main" id="{936240C5-0162-80E2-02F7-0051F91596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08753" y="2314231"/>
                  <a:ext cx="793642" cy="140372"/>
                </a:xfrm>
                <a:prstGeom prst="rect">
                  <a:avLst/>
                </a:prstGeom>
              </p:spPr>
            </p:pic>
            <p:pic>
              <p:nvPicPr>
                <p:cNvPr id="41" name="Picture 40" descr="A purple text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31490B7D-8424-2C59-5E84-E24B1844347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21792" y="2256687"/>
                  <a:ext cx="454152" cy="255461"/>
                </a:xfrm>
                <a:prstGeom prst="rect">
                  <a:avLst/>
                </a:prstGeom>
              </p:spPr>
            </p:pic>
            <p:pic>
              <p:nvPicPr>
                <p:cNvPr id="43" name="Graphic 42">
                  <a:extLst>
                    <a:ext uri="{FF2B5EF4-FFF2-40B4-BE49-F238E27FC236}">
                      <a16:creationId xmlns:a16="http://schemas.microsoft.com/office/drawing/2014/main" id="{A1E8CC5B-E022-0C1E-D091-A8256E9BCA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341" y="2283198"/>
                  <a:ext cx="390305" cy="202438"/>
                </a:xfrm>
                <a:prstGeom prst="rect">
                  <a:avLst/>
                </a:prstGeom>
              </p:spPr>
            </p:pic>
            <p:pic>
              <p:nvPicPr>
                <p:cNvPr id="45" name="Graphic 44">
                  <a:extLst>
                    <a:ext uri="{FF2B5EF4-FFF2-40B4-BE49-F238E27FC236}">
                      <a16:creationId xmlns:a16="http://schemas.microsoft.com/office/drawing/2014/main" id="{294FE8D4-3645-803A-ED25-2F1BFC80C3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05043" y="2313620"/>
                  <a:ext cx="533343" cy="141595"/>
                </a:xfrm>
                <a:prstGeom prst="rect">
                  <a:avLst/>
                </a:prstGeom>
              </p:spPr>
            </p:pic>
            <p:pic>
              <p:nvPicPr>
                <p:cNvPr id="47" name="Graphic 46">
                  <a:extLst>
                    <a:ext uri="{FF2B5EF4-FFF2-40B4-BE49-F238E27FC236}">
                      <a16:creationId xmlns:a16="http://schemas.microsoft.com/office/drawing/2014/main" id="{47F07882-743E-71B9-2370-422AF8FB82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rcRect/>
                <a:stretch/>
              </p:blipFill>
              <p:spPr>
                <a:xfrm>
                  <a:off x="10157783" y="2313620"/>
                  <a:ext cx="634424" cy="141595"/>
                </a:xfrm>
                <a:prstGeom prst="rect">
                  <a:avLst/>
                </a:prstGeom>
              </p:spPr>
            </p:pic>
            <p:pic>
              <p:nvPicPr>
                <p:cNvPr id="48" name="Graphic 47">
                  <a:extLst>
                    <a:ext uri="{FF2B5EF4-FFF2-40B4-BE49-F238E27FC236}">
                      <a16:creationId xmlns:a16="http://schemas.microsoft.com/office/drawing/2014/main" id="{75EE3A20-C264-064A-ABD0-233AC3DF218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17"/>
                    </a:ext>
                  </a:extLst>
                </a:blip>
                <a:srcRect/>
                <a:stretch/>
              </p:blipFill>
              <p:spPr>
                <a:xfrm>
                  <a:off x="10911606" y="2313620"/>
                  <a:ext cx="634067" cy="141595"/>
                </a:xfrm>
                <a:prstGeom prst="rect">
                  <a:avLst/>
                </a:prstGeom>
              </p:spPr>
            </p:pic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A1084C87-0628-876B-89CB-2DB7A4C87AE8}"/>
                  </a:ext>
                </a:extLst>
              </p:cNvPr>
              <p:cNvGrpSpPr/>
              <p:nvPr/>
            </p:nvGrpSpPr>
            <p:grpSpPr>
              <a:xfrm>
                <a:off x="6903575" y="2680470"/>
                <a:ext cx="4613909" cy="406214"/>
                <a:chOff x="6903575" y="2667190"/>
                <a:chExt cx="4613909" cy="406214"/>
              </a:xfrm>
            </p:grpSpPr>
            <p:pic>
              <p:nvPicPr>
                <p:cNvPr id="51" name="Picture 50" descr="A logo with a yellow ring around it&#10;&#10;Description automatically generated">
                  <a:extLst>
                    <a:ext uri="{FF2B5EF4-FFF2-40B4-BE49-F238E27FC236}">
                      <a16:creationId xmlns:a16="http://schemas.microsoft.com/office/drawing/2014/main" id="{C821BF7F-BAEB-DC47-160B-29033FC6884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03575" y="2667190"/>
                  <a:ext cx="406214" cy="406214"/>
                </a:xfrm>
                <a:prstGeom prst="rect">
                  <a:avLst/>
                </a:prstGeom>
              </p:spPr>
            </p:pic>
            <p:pic>
              <p:nvPicPr>
                <p:cNvPr id="54" name="Graphic 53">
                  <a:extLst>
                    <a:ext uri="{FF2B5EF4-FFF2-40B4-BE49-F238E27FC236}">
                      <a16:creationId xmlns:a16="http://schemas.microsoft.com/office/drawing/2014/main" id="{D66D63D3-D7DD-1624-5C17-502D52B9C21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>
                  <a:extLst>
                    <a:ext uri="{96DAC541-7B7A-43D3-8B79-37D633B846F1}">
                      <asvg:svgBlip xmlns:asvg="http://schemas.microsoft.com/office/drawing/2016/SVG/main" r:embed="rId19"/>
                    </a:ext>
                  </a:extLst>
                </a:blip>
                <a:srcRect r="25111"/>
                <a:stretch/>
              </p:blipFill>
              <p:spPr>
                <a:xfrm>
                  <a:off x="7403491" y="2793282"/>
                  <a:ext cx="546856" cy="154032"/>
                </a:xfrm>
                <a:prstGeom prst="rect">
                  <a:avLst/>
                </a:prstGeom>
              </p:spPr>
            </p:pic>
            <p:pic>
              <p:nvPicPr>
                <p:cNvPr id="57" name="Graphic 56">
                  <a:extLst>
                    <a:ext uri="{FF2B5EF4-FFF2-40B4-BE49-F238E27FC236}">
                      <a16:creationId xmlns:a16="http://schemas.microsoft.com/office/drawing/2014/main" id="{16DBD233-2E8B-5260-3D79-0DE36813103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>
                  <a:extLst>
                    <a:ext uri="{96DAC541-7B7A-43D3-8B79-37D633B846F1}">
                      <asvg:svgBlip xmlns:asvg="http://schemas.microsoft.com/office/drawing/2016/SVG/main" r:embed="rId20"/>
                    </a:ext>
                  </a:extLst>
                </a:blip>
                <a:srcRect l="4752" t="25980" r="4752" b="25980"/>
                <a:stretch/>
              </p:blipFill>
              <p:spPr>
                <a:xfrm>
                  <a:off x="7992853" y="2747141"/>
                  <a:ext cx="696002" cy="246312"/>
                </a:xfrm>
                <a:prstGeom prst="rect">
                  <a:avLst/>
                </a:prstGeom>
              </p:spPr>
            </p:pic>
            <p:pic>
              <p:nvPicPr>
                <p:cNvPr id="59" name="Graphic 58">
                  <a:extLst>
                    <a:ext uri="{FF2B5EF4-FFF2-40B4-BE49-F238E27FC236}">
                      <a16:creationId xmlns:a16="http://schemas.microsoft.com/office/drawing/2014/main" id="{C6392E6A-EE76-FAE0-D86C-CC7EE5A0B33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55605" y="2799931"/>
                  <a:ext cx="619681" cy="140733"/>
                </a:xfrm>
                <a:prstGeom prst="rect">
                  <a:avLst/>
                </a:prstGeom>
              </p:spPr>
            </p:pic>
            <p:pic>
              <p:nvPicPr>
                <p:cNvPr id="61" name="Graphic 60">
                  <a:extLst>
                    <a:ext uri="{FF2B5EF4-FFF2-40B4-BE49-F238E27FC236}">
                      <a16:creationId xmlns:a16="http://schemas.microsoft.com/office/drawing/2014/main" id="{40B85328-FC60-8A9B-D78C-7A39BD22AE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93233" y="2768643"/>
                  <a:ext cx="354563" cy="203309"/>
                </a:xfrm>
                <a:prstGeom prst="rect">
                  <a:avLst/>
                </a:prstGeom>
              </p:spPr>
            </p:pic>
            <p:pic>
              <p:nvPicPr>
                <p:cNvPr id="63" name="Graphic 62">
                  <a:extLst>
                    <a:ext uri="{FF2B5EF4-FFF2-40B4-BE49-F238E27FC236}">
                      <a16:creationId xmlns:a16="http://schemas.microsoft.com/office/drawing/2014/main" id="{D2A4A4F1-43CE-9143-0FBB-220AC3067B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965743" y="2667190"/>
                  <a:ext cx="282035" cy="406214"/>
                </a:xfrm>
                <a:prstGeom prst="rect">
                  <a:avLst/>
                </a:prstGeom>
              </p:spPr>
            </p:pic>
            <p:pic>
              <p:nvPicPr>
                <p:cNvPr id="65" name="Graphic 64">
                  <a:extLst>
                    <a:ext uri="{FF2B5EF4-FFF2-40B4-BE49-F238E27FC236}">
                      <a16:creationId xmlns:a16="http://schemas.microsoft.com/office/drawing/2014/main" id="{50A2C1C8-B99C-041D-8C5D-EDFA5F8F84A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65725" y="2813035"/>
                  <a:ext cx="604887" cy="114525"/>
                </a:xfrm>
                <a:prstGeom prst="rect">
                  <a:avLst/>
                </a:prstGeom>
              </p:spPr>
            </p:pic>
            <p:pic>
              <p:nvPicPr>
                <p:cNvPr id="67" name="Graphic 66">
                  <a:extLst>
                    <a:ext uri="{FF2B5EF4-FFF2-40B4-BE49-F238E27FC236}">
                      <a16:creationId xmlns:a16="http://schemas.microsoft.com/office/drawing/2014/main" id="{1DF6AF7F-66EB-84FC-B7F0-AE225D210E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88557" y="2741619"/>
                  <a:ext cx="428927" cy="257356"/>
                </a:xfrm>
                <a:prstGeom prst="rect">
                  <a:avLst/>
                </a:prstGeom>
              </p:spPr>
            </p:pic>
          </p:grpSp>
          <p:grpSp>
            <p:nvGrpSpPr>
              <p:cNvPr id="176" name="Group 175">
                <a:extLst>
                  <a:ext uri="{FF2B5EF4-FFF2-40B4-BE49-F238E27FC236}">
                    <a16:creationId xmlns:a16="http://schemas.microsoft.com/office/drawing/2014/main" id="{AC5CD5B7-CD56-9C03-83D8-1069D9935FA4}"/>
                  </a:ext>
                </a:extLst>
              </p:cNvPr>
              <p:cNvGrpSpPr/>
              <p:nvPr/>
            </p:nvGrpSpPr>
            <p:grpSpPr>
              <a:xfrm>
                <a:off x="6851985" y="3248366"/>
                <a:ext cx="4674020" cy="329184"/>
                <a:chOff x="6851985" y="3228446"/>
                <a:chExt cx="4674020" cy="329184"/>
              </a:xfrm>
            </p:grpSpPr>
            <p:pic>
              <p:nvPicPr>
                <p:cNvPr id="70" name="Graphic 69">
                  <a:extLst>
                    <a:ext uri="{FF2B5EF4-FFF2-40B4-BE49-F238E27FC236}">
                      <a16:creationId xmlns:a16="http://schemas.microsoft.com/office/drawing/2014/main" id="{21E2B344-9351-6FAC-4024-232D8B13D1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>
                  <a:extLst>
                    <a:ext uri="{96DAC541-7B7A-43D3-8B79-37D633B846F1}">
                      <asvg:svgBlip xmlns:asvg="http://schemas.microsoft.com/office/drawing/2016/SVG/main" r:embed="rId26"/>
                    </a:ext>
                  </a:extLst>
                </a:blip>
                <a:srcRect l="23185" t="17911" r="23185" b="17911"/>
                <a:stretch/>
              </p:blipFill>
              <p:spPr>
                <a:xfrm>
                  <a:off x="6851985" y="3256327"/>
                  <a:ext cx="459005" cy="273423"/>
                </a:xfrm>
                <a:prstGeom prst="rect">
                  <a:avLst/>
                </a:prstGeom>
              </p:spPr>
            </p:pic>
            <p:pic>
              <p:nvPicPr>
                <p:cNvPr id="72" name="Graphic 71">
                  <a:extLst>
                    <a:ext uri="{FF2B5EF4-FFF2-40B4-BE49-F238E27FC236}">
                      <a16:creationId xmlns:a16="http://schemas.microsoft.com/office/drawing/2014/main" id="{1E3D58BE-853E-867F-82AA-64A2D1BAEF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52523" y="3228446"/>
                  <a:ext cx="329184" cy="329184"/>
                </a:xfrm>
                <a:prstGeom prst="rect">
                  <a:avLst/>
                </a:prstGeom>
              </p:spPr>
            </p:pic>
            <p:pic>
              <p:nvPicPr>
                <p:cNvPr id="74" name="Picture 73" descr="A red text on a black background&#10;&#10;Description automatically generated">
                  <a:extLst>
                    <a:ext uri="{FF2B5EF4-FFF2-40B4-BE49-F238E27FC236}">
                      <a16:creationId xmlns:a16="http://schemas.microsoft.com/office/drawing/2014/main" id="{AFF1A1A6-F750-67B6-1E4B-B2E941FBCB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8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923240" y="3261273"/>
                  <a:ext cx="364900" cy="263530"/>
                </a:xfrm>
                <a:prstGeom prst="rect">
                  <a:avLst/>
                </a:prstGeom>
              </p:spPr>
            </p:pic>
            <p:pic>
              <p:nvPicPr>
                <p:cNvPr id="76" name="Graphic 75">
                  <a:extLst>
                    <a:ext uri="{FF2B5EF4-FFF2-40B4-BE49-F238E27FC236}">
                      <a16:creationId xmlns:a16="http://schemas.microsoft.com/office/drawing/2014/main" id="{38EB472D-046C-26A5-8A90-1636530FD87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2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97082" y="3308901"/>
                  <a:ext cx="519334" cy="168276"/>
                </a:xfrm>
                <a:prstGeom prst="rect">
                  <a:avLst/>
                </a:prstGeom>
              </p:spPr>
            </p:pic>
            <p:pic>
              <p:nvPicPr>
                <p:cNvPr id="78" name="Graphic 77">
                  <a:extLst>
                    <a:ext uri="{FF2B5EF4-FFF2-40B4-BE49-F238E27FC236}">
                      <a16:creationId xmlns:a16="http://schemas.microsoft.com/office/drawing/2014/main" id="{20AD40B8-41D1-A1DC-E426-0E39FE23FBA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5358" y="3228446"/>
                  <a:ext cx="329184" cy="329184"/>
                </a:xfrm>
                <a:prstGeom prst="rect">
                  <a:avLst/>
                </a:prstGeom>
              </p:spPr>
            </p:pic>
            <p:pic>
              <p:nvPicPr>
                <p:cNvPr id="82" name="Graphic 81">
                  <a:extLst>
                    <a:ext uri="{FF2B5EF4-FFF2-40B4-BE49-F238E27FC236}">
                      <a16:creationId xmlns:a16="http://schemas.microsoft.com/office/drawing/2014/main" id="{7B1B4148-FA85-B570-7586-AE1F32FECF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01213" y="3293975"/>
                  <a:ext cx="378660" cy="198126"/>
                </a:xfrm>
                <a:prstGeom prst="rect">
                  <a:avLst/>
                </a:prstGeom>
              </p:spPr>
            </p:pic>
            <p:pic>
              <p:nvPicPr>
                <p:cNvPr id="86" name="Graphic 85">
                  <a:extLst>
                    <a:ext uri="{FF2B5EF4-FFF2-40B4-BE49-F238E27FC236}">
                      <a16:creationId xmlns:a16="http://schemas.microsoft.com/office/drawing/2014/main" id="{BBEC6C5B-5F33-D509-1EDB-CF510CC454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21406" y="3299609"/>
                  <a:ext cx="533884" cy="186859"/>
                </a:xfrm>
                <a:prstGeom prst="rect">
                  <a:avLst/>
                </a:prstGeom>
              </p:spPr>
            </p:pic>
            <p:pic>
              <p:nvPicPr>
                <p:cNvPr id="88" name="Graphic 87">
                  <a:extLst>
                    <a:ext uri="{FF2B5EF4-FFF2-40B4-BE49-F238E27FC236}">
                      <a16:creationId xmlns:a16="http://schemas.microsoft.com/office/drawing/2014/main" id="{18057A8A-9007-F29B-B4A3-33BEBFDE27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96821" y="3228446"/>
                  <a:ext cx="329184" cy="329184"/>
                </a:xfrm>
                <a:prstGeom prst="rect">
                  <a:avLst/>
                </a:prstGeom>
              </p:spPr>
            </p:pic>
          </p:grpSp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4887F796-9742-3A31-C869-CD294E205711}"/>
                  </a:ext>
                </a:extLst>
              </p:cNvPr>
              <p:cNvGrpSpPr/>
              <p:nvPr/>
            </p:nvGrpSpPr>
            <p:grpSpPr>
              <a:xfrm>
                <a:off x="6862241" y="3739232"/>
                <a:ext cx="4679158" cy="384433"/>
                <a:chOff x="6862241" y="3712672"/>
                <a:chExt cx="4679158" cy="384433"/>
              </a:xfrm>
            </p:grpSpPr>
            <p:pic>
              <p:nvPicPr>
                <p:cNvPr id="91" name="Picture 90" descr="A logo of a television company&#10;&#10;Description automatically generated">
                  <a:extLst>
                    <a:ext uri="{FF2B5EF4-FFF2-40B4-BE49-F238E27FC236}">
                      <a16:creationId xmlns:a16="http://schemas.microsoft.com/office/drawing/2014/main" id="{7478CB14-205F-3028-BB24-85AAB8FFD35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2241" y="3712672"/>
                  <a:ext cx="384433" cy="384433"/>
                </a:xfrm>
                <a:prstGeom prst="rect">
                  <a:avLst/>
                </a:prstGeom>
              </p:spPr>
            </p:pic>
            <p:pic>
              <p:nvPicPr>
                <p:cNvPr id="93" name="Graphic 92">
                  <a:extLst>
                    <a:ext uri="{FF2B5EF4-FFF2-40B4-BE49-F238E27FC236}">
                      <a16:creationId xmlns:a16="http://schemas.microsoft.com/office/drawing/2014/main" id="{FE53B688-514F-DFD1-A986-F7667D046AD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88488" y="3785663"/>
                  <a:ext cx="677703" cy="238451"/>
                </a:xfrm>
                <a:prstGeom prst="rect">
                  <a:avLst/>
                </a:prstGeom>
              </p:spPr>
            </p:pic>
            <p:pic>
              <p:nvPicPr>
                <p:cNvPr id="95" name="Picture 94" descr="A logo of a television show&#10;&#10;Description automatically generated">
                  <a:extLst>
                    <a:ext uri="{FF2B5EF4-FFF2-40B4-BE49-F238E27FC236}">
                      <a16:creationId xmlns:a16="http://schemas.microsoft.com/office/drawing/2014/main" id="{DCBD33EF-FD98-AD72-7B12-3CD18DAF12E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08005" y="3738369"/>
                  <a:ext cx="364900" cy="333038"/>
                </a:xfrm>
                <a:prstGeom prst="rect">
                  <a:avLst/>
                </a:prstGeom>
              </p:spPr>
            </p:pic>
            <p:pic>
              <p:nvPicPr>
                <p:cNvPr id="97" name="Graphic 96">
                  <a:extLst>
                    <a:ext uri="{FF2B5EF4-FFF2-40B4-BE49-F238E27FC236}">
                      <a16:creationId xmlns:a16="http://schemas.microsoft.com/office/drawing/2014/main" id="{38688B7C-FBB8-0EE6-A909-3DED238DE6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14719" y="3794988"/>
                  <a:ext cx="373662" cy="219801"/>
                </a:xfrm>
                <a:prstGeom prst="rect">
                  <a:avLst/>
                </a:prstGeom>
              </p:spPr>
            </p:pic>
            <p:pic>
              <p:nvPicPr>
                <p:cNvPr id="99" name="Graphic 98">
                  <a:extLst>
                    <a:ext uri="{FF2B5EF4-FFF2-40B4-BE49-F238E27FC236}">
                      <a16:creationId xmlns:a16="http://schemas.microsoft.com/office/drawing/2014/main" id="{B387BA50-1DE8-F08E-AFBF-273FBFA19D1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230195" y="3830107"/>
                  <a:ext cx="628160" cy="149562"/>
                </a:xfrm>
                <a:prstGeom prst="rect">
                  <a:avLst/>
                </a:prstGeom>
              </p:spPr>
            </p:pic>
            <p:pic>
              <p:nvPicPr>
                <p:cNvPr id="101" name="Graphic 100">
                  <a:extLst>
                    <a:ext uri="{FF2B5EF4-FFF2-40B4-BE49-F238E27FC236}">
                      <a16:creationId xmlns:a16="http://schemas.microsoft.com/office/drawing/2014/main" id="{1F2D3F65-3387-622B-3636-ED56A38857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00169" y="3800077"/>
                  <a:ext cx="484972" cy="209622"/>
                </a:xfrm>
                <a:prstGeom prst="rect">
                  <a:avLst/>
                </a:prstGeom>
              </p:spPr>
            </p:pic>
            <p:pic>
              <p:nvPicPr>
                <p:cNvPr id="103" name="Graphic 102">
                  <a:extLst>
                    <a:ext uri="{FF2B5EF4-FFF2-40B4-BE49-F238E27FC236}">
                      <a16:creationId xmlns:a16="http://schemas.microsoft.com/office/drawing/2014/main" id="{703ED059-64FC-59BC-35A7-7D6DC0E043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626955" y="3732029"/>
                  <a:ext cx="349806" cy="345719"/>
                </a:xfrm>
                <a:prstGeom prst="rect">
                  <a:avLst/>
                </a:prstGeom>
              </p:spPr>
            </p:pic>
            <p:pic>
              <p:nvPicPr>
                <p:cNvPr id="107" name="Graphic 106">
                  <a:extLst>
                    <a:ext uri="{FF2B5EF4-FFF2-40B4-BE49-F238E27FC236}">
                      <a16:creationId xmlns:a16="http://schemas.microsoft.com/office/drawing/2014/main" id="{E58F6C2B-7060-87A5-1CBF-E3739B8E7A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18575" y="3767756"/>
                  <a:ext cx="422824" cy="274264"/>
                </a:xfrm>
                <a:prstGeom prst="rect">
                  <a:avLst/>
                </a:prstGeom>
              </p:spPr>
            </p:pic>
          </p:grpSp>
          <p:grpSp>
            <p:nvGrpSpPr>
              <p:cNvPr id="173" name="Group 172">
                <a:extLst>
                  <a:ext uri="{FF2B5EF4-FFF2-40B4-BE49-F238E27FC236}">
                    <a16:creationId xmlns:a16="http://schemas.microsoft.com/office/drawing/2014/main" id="{081BCC3A-D9EB-B701-D955-0BD9D3EA22A8}"/>
                  </a:ext>
                </a:extLst>
              </p:cNvPr>
              <p:cNvGrpSpPr/>
              <p:nvPr/>
            </p:nvGrpSpPr>
            <p:grpSpPr>
              <a:xfrm>
                <a:off x="6799971" y="4285347"/>
                <a:ext cx="4754125" cy="369026"/>
                <a:chOff x="6799971" y="4252147"/>
                <a:chExt cx="4754125" cy="369026"/>
              </a:xfrm>
            </p:grpSpPr>
            <p:pic>
              <p:nvPicPr>
                <p:cNvPr id="109" name="Picture 108" descr="A black background with pink letters&#10;&#10;Description automatically generated">
                  <a:extLst>
                    <a:ext uri="{FF2B5EF4-FFF2-40B4-BE49-F238E27FC236}">
                      <a16:creationId xmlns:a16="http://schemas.microsoft.com/office/drawing/2014/main" id="{B3AF3747-36CD-2B0C-2341-A0E91379781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99971" y="4311141"/>
                  <a:ext cx="470699" cy="251039"/>
                </a:xfrm>
                <a:prstGeom prst="rect">
                  <a:avLst/>
                </a:prstGeom>
              </p:spPr>
            </p:pic>
            <p:pic>
              <p:nvPicPr>
                <p:cNvPr id="112" name="Graphic 111">
                  <a:extLst>
                    <a:ext uri="{FF2B5EF4-FFF2-40B4-BE49-F238E27FC236}">
                      <a16:creationId xmlns:a16="http://schemas.microsoft.com/office/drawing/2014/main" id="{A67CF974-449E-8422-06BC-F1E10BD2A73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30424" y="4268057"/>
                  <a:ext cx="562012" cy="337207"/>
                </a:xfrm>
                <a:prstGeom prst="rect">
                  <a:avLst/>
                </a:prstGeom>
              </p:spPr>
            </p:pic>
            <p:pic>
              <p:nvPicPr>
                <p:cNvPr id="114" name="Graphic 113">
                  <a:extLst>
                    <a:ext uri="{FF2B5EF4-FFF2-40B4-BE49-F238E27FC236}">
                      <a16:creationId xmlns:a16="http://schemas.microsoft.com/office/drawing/2014/main" id="{D6DD81E5-5201-1B42-4546-0ED57454EE9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79622" y="4366631"/>
                  <a:ext cx="677703" cy="140058"/>
                </a:xfrm>
                <a:prstGeom prst="rect">
                  <a:avLst/>
                </a:prstGeom>
              </p:spPr>
            </p:pic>
            <p:pic>
              <p:nvPicPr>
                <p:cNvPr id="116" name="Graphic 115">
                  <a:extLst>
                    <a:ext uri="{FF2B5EF4-FFF2-40B4-BE49-F238E27FC236}">
                      <a16:creationId xmlns:a16="http://schemas.microsoft.com/office/drawing/2014/main" id="{88E781F3-0D7C-33A9-24EF-DA1F55E797D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62799" y="4341246"/>
                  <a:ext cx="605769" cy="190829"/>
                </a:xfrm>
                <a:prstGeom prst="rect">
                  <a:avLst/>
                </a:prstGeom>
              </p:spPr>
            </p:pic>
            <p:pic>
              <p:nvPicPr>
                <p:cNvPr id="118" name="Graphic 117">
                  <a:extLst>
                    <a:ext uri="{FF2B5EF4-FFF2-40B4-BE49-F238E27FC236}">
                      <a16:creationId xmlns:a16="http://schemas.microsoft.com/office/drawing/2014/main" id="{8AB2477F-621C-6EDE-BBCF-B0620AAF36C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74042" y="4313583"/>
                  <a:ext cx="653463" cy="246155"/>
                </a:xfrm>
                <a:prstGeom prst="rect">
                  <a:avLst/>
                </a:prstGeom>
              </p:spPr>
            </p:pic>
            <p:pic>
              <p:nvPicPr>
                <p:cNvPr id="122" name="Graphic 121">
                  <a:extLst>
                    <a:ext uri="{FF2B5EF4-FFF2-40B4-BE49-F238E27FC236}">
                      <a16:creationId xmlns:a16="http://schemas.microsoft.com/office/drawing/2014/main" id="{FE6A9A30-1A2B-49F8-F136-DE2801A9E6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51267" y="4338047"/>
                  <a:ext cx="413388" cy="197227"/>
                </a:xfrm>
                <a:prstGeom prst="rect">
                  <a:avLst/>
                </a:prstGeom>
              </p:spPr>
            </p:pic>
            <p:pic>
              <p:nvPicPr>
                <p:cNvPr id="124" name="Graphic 123">
                  <a:extLst>
                    <a:ext uri="{FF2B5EF4-FFF2-40B4-BE49-F238E27FC236}">
                      <a16:creationId xmlns:a16="http://schemas.microsoft.com/office/drawing/2014/main" id="{6E8D1811-E0C0-D472-0E3E-B6DCE4D666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760985" y="4252147"/>
                  <a:ext cx="292055" cy="369026"/>
                </a:xfrm>
                <a:prstGeom prst="rect">
                  <a:avLst/>
                </a:prstGeom>
              </p:spPr>
            </p:pic>
            <p:pic>
              <p:nvPicPr>
                <p:cNvPr id="128" name="Graphic 127">
                  <a:extLst>
                    <a:ext uri="{FF2B5EF4-FFF2-40B4-BE49-F238E27FC236}">
                      <a16:creationId xmlns:a16="http://schemas.microsoft.com/office/drawing/2014/main" id="{D045DB8D-CD00-6D95-0FA5-9BDDBC2674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4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149369" y="4299528"/>
                  <a:ext cx="404727" cy="274265"/>
                </a:xfrm>
                <a:prstGeom prst="rect">
                  <a:avLst/>
                </a:prstGeom>
              </p:spPr>
            </p:pic>
          </p:grpSp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9318E2CC-8A58-FC8D-51CA-0ACB555750D3}"/>
                  </a:ext>
                </a:extLst>
              </p:cNvPr>
              <p:cNvGrpSpPr/>
              <p:nvPr/>
            </p:nvGrpSpPr>
            <p:grpSpPr>
              <a:xfrm>
                <a:off x="6862241" y="4816055"/>
                <a:ext cx="4793536" cy="440443"/>
                <a:chOff x="6862241" y="4776215"/>
                <a:chExt cx="4793536" cy="440443"/>
              </a:xfrm>
            </p:grpSpPr>
            <p:pic>
              <p:nvPicPr>
                <p:cNvPr id="130" name="Picture 129" descr="A black and grey text&#10;&#10;Description automatically generated">
                  <a:extLst>
                    <a:ext uri="{FF2B5EF4-FFF2-40B4-BE49-F238E27FC236}">
                      <a16:creationId xmlns:a16="http://schemas.microsoft.com/office/drawing/2014/main" id="{7075C795-CBBE-E83D-50DA-AAC18B6CEDC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62241" y="4896193"/>
                  <a:ext cx="404727" cy="200486"/>
                </a:xfrm>
                <a:prstGeom prst="rect">
                  <a:avLst/>
                </a:prstGeom>
              </p:spPr>
            </p:pic>
            <p:pic>
              <p:nvPicPr>
                <p:cNvPr id="133" name="Picture 132" descr="A black and red logo&#10;&#10;Description automatically generated">
                  <a:extLst>
                    <a:ext uri="{FF2B5EF4-FFF2-40B4-BE49-F238E27FC236}">
                      <a16:creationId xmlns:a16="http://schemas.microsoft.com/office/drawing/2014/main" id="{EB026FA2-4949-F334-3AEA-B4B60D340A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1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370378" y="4905930"/>
                  <a:ext cx="545170" cy="181013"/>
                </a:xfrm>
                <a:prstGeom prst="rect">
                  <a:avLst/>
                </a:prstGeom>
              </p:spPr>
            </p:pic>
            <p:pic>
              <p:nvPicPr>
                <p:cNvPr id="135" name="Graphic 134">
                  <a:extLst>
                    <a:ext uri="{FF2B5EF4-FFF2-40B4-BE49-F238E27FC236}">
                      <a16:creationId xmlns:a16="http://schemas.microsoft.com/office/drawing/2014/main" id="{567E8D88-3541-8DD1-94BF-885BE81A223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018958" y="4834296"/>
                  <a:ext cx="309428" cy="324281"/>
                </a:xfrm>
                <a:prstGeom prst="rect">
                  <a:avLst/>
                </a:prstGeom>
              </p:spPr>
            </p:pic>
            <p:pic>
              <p:nvPicPr>
                <p:cNvPr id="137" name="Graphic 136">
                  <a:extLst>
                    <a:ext uri="{FF2B5EF4-FFF2-40B4-BE49-F238E27FC236}">
                      <a16:creationId xmlns:a16="http://schemas.microsoft.com/office/drawing/2014/main" id="{E7D29BB9-635E-3C91-DEB6-217BEF085AA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3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894887" y="4882852"/>
                  <a:ext cx="530060" cy="227169"/>
                </a:xfrm>
                <a:prstGeom prst="rect">
                  <a:avLst/>
                </a:prstGeom>
              </p:spPr>
            </p:pic>
            <p:pic>
              <p:nvPicPr>
                <p:cNvPr id="139" name="Graphic 138">
                  <a:extLst>
                    <a:ext uri="{FF2B5EF4-FFF2-40B4-BE49-F238E27FC236}">
                      <a16:creationId xmlns:a16="http://schemas.microsoft.com/office/drawing/2014/main" id="{770E5909-907F-A94F-DD29-0B2E8A5D95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528357" y="4843260"/>
                  <a:ext cx="381021" cy="306352"/>
                </a:xfrm>
                <a:prstGeom prst="rect">
                  <a:avLst/>
                </a:prstGeom>
              </p:spPr>
            </p:pic>
            <p:pic>
              <p:nvPicPr>
                <p:cNvPr id="141" name="Graphic 140">
                  <a:extLst>
                    <a:ext uri="{FF2B5EF4-FFF2-40B4-BE49-F238E27FC236}">
                      <a16:creationId xmlns:a16="http://schemas.microsoft.com/office/drawing/2014/main" id="{9A59C0ED-5833-BDE0-3C6E-088FE31A0E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12788" y="4921468"/>
                  <a:ext cx="389837" cy="149937"/>
                </a:xfrm>
                <a:prstGeom prst="rect">
                  <a:avLst/>
                </a:prstGeom>
              </p:spPr>
            </p:pic>
            <p:pic>
              <p:nvPicPr>
                <p:cNvPr id="143" name="Graphic 142">
                  <a:extLst>
                    <a:ext uri="{FF2B5EF4-FFF2-40B4-BE49-F238E27FC236}">
                      <a16:creationId xmlns:a16="http://schemas.microsoft.com/office/drawing/2014/main" id="{72E58C10-F3CD-0B63-7A37-2F4D3332F3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06035" y="4877357"/>
                  <a:ext cx="413388" cy="238159"/>
                </a:xfrm>
                <a:prstGeom prst="rect">
                  <a:avLst/>
                </a:prstGeom>
              </p:spPr>
            </p:pic>
            <p:pic>
              <p:nvPicPr>
                <p:cNvPr id="145" name="Picture 144" descr="A blue and white logo&#10;&#10;Description automatically generated">
                  <a:extLst>
                    <a:ext uri="{FF2B5EF4-FFF2-40B4-BE49-F238E27FC236}">
                      <a16:creationId xmlns:a16="http://schemas.microsoft.com/office/drawing/2014/main" id="{2661630B-BF82-D11D-0352-5936117B4E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7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022831" y="4776215"/>
                  <a:ext cx="632946" cy="440443"/>
                </a:xfrm>
                <a:prstGeom prst="rect">
                  <a:avLst/>
                </a:prstGeom>
              </p:spPr>
            </p:pic>
            <p:pic>
              <p:nvPicPr>
                <p:cNvPr id="149" name="Graphic 148">
                  <a:extLst>
                    <a:ext uri="{FF2B5EF4-FFF2-40B4-BE49-F238E27FC236}">
                      <a16:creationId xmlns:a16="http://schemas.microsoft.com/office/drawing/2014/main" id="{40581FFB-4225-93F5-6D56-37E455544D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31796" y="4829917"/>
                  <a:ext cx="359681" cy="333038"/>
                </a:xfrm>
                <a:prstGeom prst="rect">
                  <a:avLst/>
                </a:prstGeom>
              </p:spPr>
            </p:pic>
          </p:grpSp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F8CEF776-72D1-7A57-2AA8-015AC3809A55}"/>
                  </a:ext>
                </a:extLst>
              </p:cNvPr>
              <p:cNvGrpSpPr/>
              <p:nvPr/>
            </p:nvGrpSpPr>
            <p:grpSpPr>
              <a:xfrm>
                <a:off x="6846508" y="5418182"/>
                <a:ext cx="4095258" cy="397888"/>
                <a:chOff x="6846508" y="5371699"/>
                <a:chExt cx="4095258" cy="397888"/>
              </a:xfrm>
            </p:grpSpPr>
            <p:pic>
              <p:nvPicPr>
                <p:cNvPr id="147" name="Graphic 146">
                  <a:extLst>
                    <a:ext uri="{FF2B5EF4-FFF2-40B4-BE49-F238E27FC236}">
                      <a16:creationId xmlns:a16="http://schemas.microsoft.com/office/drawing/2014/main" id="{CE708048-2A34-61C7-8393-99CD4D09A6B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846508" y="5445124"/>
                  <a:ext cx="494584" cy="251039"/>
                </a:xfrm>
                <a:prstGeom prst="rect">
                  <a:avLst/>
                </a:prstGeom>
              </p:spPr>
            </p:pic>
            <p:pic>
              <p:nvPicPr>
                <p:cNvPr id="152" name="Picture 151" descr="A green circle with white text&#10;&#10;Description automatically generated">
                  <a:extLst>
                    <a:ext uri="{FF2B5EF4-FFF2-40B4-BE49-F238E27FC236}">
                      <a16:creationId xmlns:a16="http://schemas.microsoft.com/office/drawing/2014/main" id="{F4BD69D2-7C8B-C534-C576-2927F59E19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0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7458078" y="5371699"/>
                  <a:ext cx="369526" cy="397888"/>
                </a:xfrm>
                <a:prstGeom prst="rect">
                  <a:avLst/>
                </a:prstGeom>
              </p:spPr>
            </p:pic>
            <p:pic>
              <p:nvPicPr>
                <p:cNvPr id="154" name="Graphic 153">
                  <a:extLst>
                    <a:ext uri="{FF2B5EF4-FFF2-40B4-BE49-F238E27FC236}">
                      <a16:creationId xmlns:a16="http://schemas.microsoft.com/office/drawing/2014/main" id="{D4E78AD8-DD87-8B5C-0692-09B58DDD9DE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44590" y="5458000"/>
                  <a:ext cx="605769" cy="225286"/>
                </a:xfrm>
                <a:prstGeom prst="rect">
                  <a:avLst/>
                </a:prstGeom>
              </p:spPr>
            </p:pic>
            <p:pic>
              <p:nvPicPr>
                <p:cNvPr id="160" name="Graphic 159">
                  <a:extLst>
                    <a:ext uri="{FF2B5EF4-FFF2-40B4-BE49-F238E27FC236}">
                      <a16:creationId xmlns:a16="http://schemas.microsoft.com/office/drawing/2014/main" id="{20375739-B85D-6990-D4CF-1B7786ACE97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667345" y="5438654"/>
                  <a:ext cx="414000" cy="263979"/>
                </a:xfrm>
                <a:prstGeom prst="rect">
                  <a:avLst/>
                </a:prstGeom>
              </p:spPr>
            </p:pic>
            <p:pic>
              <p:nvPicPr>
                <p:cNvPr id="162" name="Graphic 161">
                  <a:extLst>
                    <a:ext uri="{FF2B5EF4-FFF2-40B4-BE49-F238E27FC236}">
                      <a16:creationId xmlns:a16="http://schemas.microsoft.com/office/drawing/2014/main" id="{EA754451-11A6-C909-D25C-3615D5A014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>
                  <a:extLst>
                    <a:ext uri="{96DAC541-7B7A-43D3-8B79-37D633B846F1}">
                      <asvg:svgBlip xmlns:asvg="http://schemas.microsoft.com/office/drawing/2016/SVG/main" r:embed="rId63"/>
                    </a:ext>
                  </a:extLst>
                </a:blip>
                <a:srcRect r="61971"/>
                <a:stretch/>
              </p:blipFill>
              <p:spPr>
                <a:xfrm>
                  <a:off x="9198331" y="5402850"/>
                  <a:ext cx="334410" cy="335587"/>
                </a:xfrm>
                <a:prstGeom prst="rect">
                  <a:avLst/>
                </a:prstGeom>
              </p:spPr>
            </p:pic>
            <p:pic>
              <p:nvPicPr>
                <p:cNvPr id="164" name="Picture 163" descr="A green sign with white letters&#10;&#10;Description automatically generated">
                  <a:extLst>
                    <a:ext uri="{FF2B5EF4-FFF2-40B4-BE49-F238E27FC236}">
                      <a16:creationId xmlns:a16="http://schemas.microsoft.com/office/drawing/2014/main" id="{DBC98289-121C-8C97-BC9C-AEB1DDB609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49727" y="5468855"/>
                  <a:ext cx="455625" cy="203577"/>
                </a:xfrm>
                <a:prstGeom prst="rect">
                  <a:avLst/>
                </a:prstGeom>
              </p:spPr>
            </p:pic>
            <p:pic>
              <p:nvPicPr>
                <p:cNvPr id="168" name="Graphic 167">
                  <a:extLst>
                    <a:ext uri="{FF2B5EF4-FFF2-40B4-BE49-F238E27FC236}">
                      <a16:creationId xmlns:a16="http://schemas.microsoft.com/office/drawing/2014/main" id="{D51E16BE-7880-3AB9-4AFF-9557F766D77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6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222338" y="5489564"/>
                  <a:ext cx="719428" cy="162158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Imagem 7" descr="Uma imagem contendo Ícone&#10;&#10;O conteúdo gerado por IA pode estar incorreto.">
              <a:extLst>
                <a:ext uri="{FF2B5EF4-FFF2-40B4-BE49-F238E27FC236}">
                  <a16:creationId xmlns:a16="http://schemas.microsoft.com/office/drawing/2014/main" id="{D08CE367-73FA-EA13-43F2-EC41CF450D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20503" y="3350350"/>
              <a:ext cx="513568" cy="181889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50A8B760-45B3-189B-31B8-04800D39F4AF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93E9B866-0FE4-B3FA-2AAD-10E2F69DE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4" name="Gráfico 13">
              <a:extLst>
                <a:ext uri="{FF2B5EF4-FFF2-40B4-BE49-F238E27FC236}">
                  <a16:creationId xmlns:a16="http://schemas.microsoft.com/office/drawing/2014/main" id="{031CE155-6B5B-1017-3286-A395BDC974B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26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226 1.48148E-6 L 2.70833E-6 1.48148E-6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578 -7.40741E-7 L -2.29167E-6 -7.40741E-7 " pathEditMode="relative" rAng="0" ptsTypes="AA">
                                      <p:cBhvr>
                                        <p:cTn id="17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539 -3.7037E-6 L -8.33333E-7 -3.7037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8372 3.33333E-6 L -8.33333E-7 3.33333E-6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6" grpId="0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5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À </a:t>
              </a:r>
              <a:r>
                <a:rPr lang="pt-BR" sz="1200" noProof="0" dirty="0" err="1">
                  <a:solidFill>
                    <a:schemeClr val="tx1"/>
                  </a:solidFill>
                  <a:latin typeface="AMX" pitchFamily="2" charset="77"/>
                </a:rPr>
                <a:t>la</a:t>
              </a:r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08DEF3-E322-7DB8-33F5-8D9EABB5F297}"/>
              </a:ext>
            </a:extLst>
          </p:cNvPr>
          <p:cNvSpPr/>
          <p:nvPr/>
        </p:nvSpPr>
        <p:spPr>
          <a:xfrm>
            <a:off x="2143587" y="2709818"/>
            <a:ext cx="3611935" cy="3549683"/>
          </a:xfrm>
          <a:prstGeom prst="roundRect">
            <a:avLst>
              <a:gd name="adj" fmla="val 14288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90000" rtlCol="0" anchor="ctr"/>
          <a:lstStyle/>
          <a:p>
            <a:pPr marL="1397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A programação mais completa da TV por assinatura! Séries, filmes, esportes,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canais internacionais, variedades,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culinária, bem-estar, documentários, notícias e muito mais.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948AAC-B378-4C16-E64D-9E848B82132C}"/>
              </a:ext>
            </a:extLst>
          </p:cNvPr>
          <p:cNvSpPr txBox="1"/>
          <p:nvPr/>
        </p:nvSpPr>
        <p:spPr>
          <a:xfrm rot="16200000">
            <a:off x="-1274551" y="2648404"/>
            <a:ext cx="54778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noProof="0" dirty="0">
                <a:latin typeface="AMX" pitchFamily="2" charset="77"/>
              </a:rPr>
              <a:t>PLANOS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321C17E-D319-5395-7EFA-67FBB0A6E566}"/>
              </a:ext>
            </a:extLst>
          </p:cNvPr>
          <p:cNvSpPr/>
          <p:nvPr/>
        </p:nvSpPr>
        <p:spPr>
          <a:xfrm>
            <a:off x="2675627" y="1631489"/>
            <a:ext cx="3068086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5238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GPON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DE18B4A-34F2-324A-2C1B-26D93660F2BE}"/>
              </a:ext>
            </a:extLst>
          </p:cNvPr>
          <p:cNvSpPr/>
          <p:nvPr/>
        </p:nvSpPr>
        <p:spPr>
          <a:xfrm>
            <a:off x="2143587" y="1240871"/>
            <a:ext cx="3600126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HD Claro tv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D09076B6-D4B4-AF03-1B7C-860EF095F839}"/>
              </a:ext>
            </a:extLst>
          </p:cNvPr>
          <p:cNvSpPr/>
          <p:nvPr/>
        </p:nvSpPr>
        <p:spPr>
          <a:xfrm flipH="1">
            <a:off x="2437704" y="1709710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92FBBF58-73E2-3B52-2299-C302393FB6D4}"/>
              </a:ext>
            </a:extLst>
          </p:cNvPr>
          <p:cNvSpPr/>
          <p:nvPr/>
        </p:nvSpPr>
        <p:spPr>
          <a:xfrm>
            <a:off x="5987158" y="1239983"/>
            <a:ext cx="6905132" cy="5019518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754C0C-654E-86CD-2966-67175B3CA7B3}"/>
              </a:ext>
            </a:extLst>
          </p:cNvPr>
          <p:cNvSpPr txBox="1"/>
          <p:nvPr/>
        </p:nvSpPr>
        <p:spPr>
          <a:xfrm rot="16200000">
            <a:off x="3867944" y="3541988"/>
            <a:ext cx="50195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100" i="1" noProof="0" dirty="0">
                <a:solidFill>
                  <a:srgbClr val="303030"/>
                </a:solidFill>
                <a:latin typeface="AMX" pitchFamily="2" charset="77"/>
              </a:rPr>
              <a:t>Os mesmos canais do Compacto HD e mais:</a:t>
            </a:r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AC5BD39-37EA-FBBE-9DF6-F9DAAC051207}"/>
              </a:ext>
            </a:extLst>
          </p:cNvPr>
          <p:cNvGrpSpPr/>
          <p:nvPr/>
        </p:nvGrpSpPr>
        <p:grpSpPr>
          <a:xfrm>
            <a:off x="6953424" y="2055415"/>
            <a:ext cx="4550582" cy="3048025"/>
            <a:chOff x="6953424" y="2010326"/>
            <a:chExt cx="4550582" cy="3048025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341AF2B8-64A6-2CA3-815D-09FBDAD40F37}"/>
                </a:ext>
              </a:extLst>
            </p:cNvPr>
            <p:cNvGrpSpPr/>
            <p:nvPr/>
          </p:nvGrpSpPr>
          <p:grpSpPr>
            <a:xfrm>
              <a:off x="6953424" y="2010326"/>
              <a:ext cx="2425072" cy="457200"/>
              <a:chOff x="6953424" y="2010326"/>
              <a:chExt cx="2425072" cy="457200"/>
            </a:xfrm>
          </p:grpSpPr>
          <p:pic>
            <p:nvPicPr>
              <p:cNvPr id="12" name="Picture 11" descr="A purple circle with black text&#10;&#10;Description automatically generated">
                <a:extLst>
                  <a:ext uri="{FF2B5EF4-FFF2-40B4-BE49-F238E27FC236}">
                    <a16:creationId xmlns:a16="http://schemas.microsoft.com/office/drawing/2014/main" id="{42DEA5F4-BC63-C824-7D1B-8A197D4586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3424" y="2010326"/>
                <a:ext cx="609600" cy="457200"/>
              </a:xfrm>
              <a:prstGeom prst="rect">
                <a:avLst/>
              </a:prstGeom>
            </p:spPr>
          </p:pic>
          <p:pic>
            <p:nvPicPr>
              <p:cNvPr id="14" name="Graphic 13">
                <a:extLst>
                  <a:ext uri="{FF2B5EF4-FFF2-40B4-BE49-F238E27FC236}">
                    <a16:creationId xmlns:a16="http://schemas.microsoft.com/office/drawing/2014/main" id="{0A8B2BE9-9BA0-802E-1C87-31965BFDCD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769489" y="2163967"/>
                <a:ext cx="720000" cy="149919"/>
              </a:xfrm>
              <a:prstGeom prst="rect">
                <a:avLst/>
              </a:prstGeom>
            </p:spPr>
          </p:pic>
          <p:pic>
            <p:nvPicPr>
              <p:cNvPr id="22" name="Graphic 21">
                <a:extLst>
                  <a:ext uri="{FF2B5EF4-FFF2-40B4-BE49-F238E27FC236}">
                    <a16:creationId xmlns:a16="http://schemas.microsoft.com/office/drawing/2014/main" id="{4D5CB663-EE6F-E353-BAE7-15F9F2AC40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703495" y="2175926"/>
                <a:ext cx="675001" cy="126000"/>
              </a:xfrm>
              <a:prstGeom prst="rect">
                <a:avLst/>
              </a:prstGeom>
            </p:spPr>
          </p:pic>
        </p:grp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227FEB71-682F-F444-8E62-7158721A1FA6}"/>
                </a:ext>
              </a:extLst>
            </p:cNvPr>
            <p:cNvGrpSpPr/>
            <p:nvPr/>
          </p:nvGrpSpPr>
          <p:grpSpPr>
            <a:xfrm>
              <a:off x="6953424" y="2609492"/>
              <a:ext cx="3854447" cy="471562"/>
              <a:chOff x="6953424" y="2624427"/>
              <a:chExt cx="3854447" cy="471562"/>
            </a:xfrm>
          </p:grpSpPr>
          <p:pic>
            <p:nvPicPr>
              <p:cNvPr id="25" name="Graphic 24">
                <a:extLst>
                  <a:ext uri="{FF2B5EF4-FFF2-40B4-BE49-F238E27FC236}">
                    <a16:creationId xmlns:a16="http://schemas.microsoft.com/office/drawing/2014/main" id="{81265D98-5D70-EE87-9A44-321955B20C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953424" y="2727944"/>
                <a:ext cx="612000" cy="264528"/>
              </a:xfrm>
              <a:prstGeom prst="rect">
                <a:avLst/>
              </a:prstGeom>
            </p:spPr>
          </p:pic>
          <p:pic>
            <p:nvPicPr>
              <p:cNvPr id="28" name="Graphic 27">
                <a:extLst>
                  <a:ext uri="{FF2B5EF4-FFF2-40B4-BE49-F238E27FC236}">
                    <a16:creationId xmlns:a16="http://schemas.microsoft.com/office/drawing/2014/main" id="{F037154B-FB7B-CB97-C99A-83FE18C600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767791" y="2727945"/>
                <a:ext cx="645708" cy="264527"/>
              </a:xfrm>
              <a:prstGeom prst="rect">
                <a:avLst/>
              </a:prstGeom>
            </p:spPr>
          </p:pic>
          <p:pic>
            <p:nvPicPr>
              <p:cNvPr id="38" name="Graphic 37">
                <a:extLst>
                  <a:ext uri="{FF2B5EF4-FFF2-40B4-BE49-F238E27FC236}">
                    <a16:creationId xmlns:a16="http://schemas.microsoft.com/office/drawing/2014/main" id="{70679172-711C-CE22-51EF-5AEA90D3F0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8656944" y="2755753"/>
                <a:ext cx="731185" cy="208910"/>
              </a:xfrm>
              <a:prstGeom prst="rect">
                <a:avLst/>
              </a:prstGeom>
            </p:spPr>
          </p:pic>
          <p:pic>
            <p:nvPicPr>
              <p:cNvPr id="40" name="Graphic 39">
                <a:extLst>
                  <a:ext uri="{FF2B5EF4-FFF2-40B4-BE49-F238E27FC236}">
                    <a16:creationId xmlns:a16="http://schemas.microsoft.com/office/drawing/2014/main" id="{655C596D-B09E-B6D9-5858-48BD8210F7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9694153" y="2724753"/>
                <a:ext cx="483068" cy="270910"/>
              </a:xfrm>
              <a:prstGeom prst="rect">
                <a:avLst/>
              </a:prstGeom>
            </p:spPr>
          </p:pic>
          <p:pic>
            <p:nvPicPr>
              <p:cNvPr id="42" name="Graphic 41">
                <a:extLst>
                  <a:ext uri="{FF2B5EF4-FFF2-40B4-BE49-F238E27FC236}">
                    <a16:creationId xmlns:a16="http://schemas.microsoft.com/office/drawing/2014/main" id="{FBE43545-A807-3194-C1A2-4D0F5CF7FD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10408857" y="2624427"/>
                <a:ext cx="399014" cy="471562"/>
              </a:xfrm>
              <a:prstGeom prst="rect">
                <a:avLst/>
              </a:prstGeom>
            </p:spPr>
          </p:pic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CB3C16FE-9056-7343-8547-1DE77CB72823}"/>
                </a:ext>
              </a:extLst>
            </p:cNvPr>
            <p:cNvGrpSpPr/>
            <p:nvPr/>
          </p:nvGrpSpPr>
          <p:grpSpPr>
            <a:xfrm>
              <a:off x="6953424" y="3223020"/>
              <a:ext cx="4550582" cy="546043"/>
              <a:chOff x="6953424" y="3193732"/>
              <a:chExt cx="4550582" cy="546043"/>
            </a:xfrm>
          </p:grpSpPr>
          <p:pic>
            <p:nvPicPr>
              <p:cNvPr id="44" name="Picture 43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5F76EFE9-6C6F-0AF2-4FBA-534007A82A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3424" y="3348262"/>
                <a:ext cx="896410" cy="236982"/>
              </a:xfrm>
              <a:prstGeom prst="rect">
                <a:avLst/>
              </a:prstGeom>
            </p:spPr>
          </p:pic>
          <p:pic>
            <p:nvPicPr>
              <p:cNvPr id="46" name="Graphic 45">
                <a:extLst>
                  <a:ext uri="{FF2B5EF4-FFF2-40B4-BE49-F238E27FC236}">
                    <a16:creationId xmlns:a16="http://schemas.microsoft.com/office/drawing/2014/main" id="{AD2CD2D6-9DBF-7C44-E49B-B68D219948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991030" y="3403753"/>
                <a:ext cx="511363" cy="126000"/>
              </a:xfrm>
              <a:prstGeom prst="rect">
                <a:avLst/>
              </a:prstGeom>
            </p:spPr>
          </p:pic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BED7B5BB-FC5F-65E2-767E-1A83D1C3AC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643589" y="3403753"/>
                <a:ext cx="693000" cy="126000"/>
              </a:xfrm>
              <a:prstGeom prst="rect">
                <a:avLst/>
              </a:prstGeom>
            </p:spPr>
          </p:pic>
          <p:pic>
            <p:nvPicPr>
              <p:cNvPr id="53" name="Picture 52" descr="A logo with text on it&#10;&#10;Description automatically generated">
                <a:extLst>
                  <a:ext uri="{FF2B5EF4-FFF2-40B4-BE49-F238E27FC236}">
                    <a16:creationId xmlns:a16="http://schemas.microsoft.com/office/drawing/2014/main" id="{5CBBEAE9-0F83-49BB-79A7-CB8B0DFD40F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477785" y="3348262"/>
                <a:ext cx="768511" cy="236982"/>
              </a:xfrm>
              <a:prstGeom prst="rect">
                <a:avLst/>
              </a:prstGeom>
            </p:spPr>
          </p:pic>
          <p:pic>
            <p:nvPicPr>
              <p:cNvPr id="55" name="Picture 54" descr="A cartoon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2015EBE4-E09C-6AB5-8777-B1E560CB8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87492" y="3193732"/>
                <a:ext cx="532369" cy="546043"/>
              </a:xfrm>
              <a:prstGeom prst="rect">
                <a:avLst/>
              </a:prstGeom>
            </p:spPr>
          </p:pic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7D2ADA7D-2143-AA72-D1B6-BF3A118037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101174" y="3265337"/>
                <a:ext cx="402832" cy="402832"/>
              </a:xfrm>
              <a:prstGeom prst="rect">
                <a:avLst/>
              </a:prstGeom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C9E709C-7B0F-561E-6D78-1412301235B0}"/>
                </a:ext>
              </a:extLst>
            </p:cNvPr>
            <p:cNvGrpSpPr/>
            <p:nvPr/>
          </p:nvGrpSpPr>
          <p:grpSpPr>
            <a:xfrm>
              <a:off x="6953424" y="2623269"/>
              <a:ext cx="4517063" cy="1817415"/>
              <a:chOff x="6953424" y="2452015"/>
              <a:chExt cx="4517063" cy="1817415"/>
            </a:xfrm>
          </p:grpSpPr>
          <p:pic>
            <p:nvPicPr>
              <p:cNvPr id="59" name="Picture 58" descr="A blue and black logo&#10;&#10;Description automatically generated">
                <a:extLst>
                  <a:ext uri="{FF2B5EF4-FFF2-40B4-BE49-F238E27FC236}">
                    <a16:creationId xmlns:a16="http://schemas.microsoft.com/office/drawing/2014/main" id="{2F6349A0-3018-5CF3-4B28-7D0BBBA562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953424" y="3869602"/>
                <a:ext cx="761786" cy="270000"/>
              </a:xfrm>
              <a:prstGeom prst="rect">
                <a:avLst/>
              </a:prstGeom>
            </p:spPr>
          </p:pic>
          <p:pic>
            <p:nvPicPr>
              <p:cNvPr id="61" name="Graphic 60">
                <a:extLst>
                  <a:ext uri="{FF2B5EF4-FFF2-40B4-BE49-F238E27FC236}">
                    <a16:creationId xmlns:a16="http://schemas.microsoft.com/office/drawing/2014/main" id="{8622BEA7-EDC5-3971-7767-A3C9A2B59F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8862334" y="3739775"/>
                <a:ext cx="416607" cy="529655"/>
              </a:xfrm>
              <a:prstGeom prst="rect">
                <a:avLst/>
              </a:prstGeom>
            </p:spPr>
          </p:pic>
          <p:pic>
            <p:nvPicPr>
              <p:cNvPr id="63" name="Picture 62" descr="A logo of a music box&#10;&#10;Description automatically generated">
                <a:extLst>
                  <a:ext uri="{FF2B5EF4-FFF2-40B4-BE49-F238E27FC236}">
                    <a16:creationId xmlns:a16="http://schemas.microsoft.com/office/drawing/2014/main" id="{58E9DA20-EBFF-9CFA-5E0A-2442178E114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86808" y="3869147"/>
                <a:ext cx="803928" cy="270910"/>
              </a:xfrm>
              <a:prstGeom prst="rect">
                <a:avLst/>
              </a:prstGeom>
            </p:spPr>
          </p:pic>
          <p:pic>
            <p:nvPicPr>
              <p:cNvPr id="65" name="Graphic 64">
                <a:extLst>
                  <a:ext uri="{FF2B5EF4-FFF2-40B4-BE49-F238E27FC236}">
                    <a16:creationId xmlns:a16="http://schemas.microsoft.com/office/drawing/2014/main" id="{6D6BE94E-A48B-7CE3-0928-33DA96E911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9450539" y="3941602"/>
                <a:ext cx="675000" cy="126000"/>
              </a:xfrm>
              <a:prstGeom prst="rect">
                <a:avLst/>
              </a:prstGeom>
            </p:spPr>
          </p:pic>
          <p:pic>
            <p:nvPicPr>
              <p:cNvPr id="67" name="Graphic 66">
                <a:extLst>
                  <a:ext uri="{FF2B5EF4-FFF2-40B4-BE49-F238E27FC236}">
                    <a16:creationId xmlns:a16="http://schemas.microsoft.com/office/drawing/2014/main" id="{3155AAB4-1C26-FB72-B9EC-5079877083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10297137" y="3941602"/>
                <a:ext cx="675000" cy="126000"/>
              </a:xfrm>
              <a:prstGeom prst="rect">
                <a:avLst/>
              </a:prstGeom>
            </p:spPr>
          </p:pic>
          <p:pic>
            <p:nvPicPr>
              <p:cNvPr id="69" name="Graphic 68">
                <a:extLst>
                  <a:ext uri="{FF2B5EF4-FFF2-40B4-BE49-F238E27FC236}">
                    <a16:creationId xmlns:a16="http://schemas.microsoft.com/office/drawing/2014/main" id="{CA653372-E34D-153C-4E4D-6CB45E95B1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11070097" y="2452015"/>
                <a:ext cx="400390" cy="400390"/>
              </a:xfrm>
              <a:prstGeom prst="rect">
                <a:avLst/>
              </a:prstGeom>
            </p:spPr>
          </p:pic>
        </p:grp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46B63D40-F9CF-A61B-1555-3D815F39DB63}"/>
                </a:ext>
              </a:extLst>
            </p:cNvPr>
            <p:cNvGrpSpPr/>
            <p:nvPr/>
          </p:nvGrpSpPr>
          <p:grpSpPr>
            <a:xfrm>
              <a:off x="6953424" y="4582650"/>
              <a:ext cx="4174374" cy="475701"/>
              <a:chOff x="6953424" y="4343209"/>
              <a:chExt cx="4174374" cy="475701"/>
            </a:xfrm>
          </p:grpSpPr>
          <p:pic>
            <p:nvPicPr>
              <p:cNvPr id="71" name="Graphic 70">
                <a:extLst>
                  <a:ext uri="{FF2B5EF4-FFF2-40B4-BE49-F238E27FC236}">
                    <a16:creationId xmlns:a16="http://schemas.microsoft.com/office/drawing/2014/main" id="{2848EB11-1FCE-5B35-FD49-D876800B30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953424" y="4343209"/>
                <a:ext cx="593039" cy="475700"/>
              </a:xfrm>
              <a:prstGeom prst="rect">
                <a:avLst/>
              </a:prstGeom>
            </p:spPr>
          </p:pic>
          <p:pic>
            <p:nvPicPr>
              <p:cNvPr id="73" name="Picture 72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F8F716D0-1423-C6A1-35ED-7122EE274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54319" y="4491059"/>
                <a:ext cx="631232" cy="180000"/>
              </a:xfrm>
              <a:prstGeom prst="rect">
                <a:avLst/>
              </a:prstGeom>
            </p:spPr>
          </p:pic>
          <p:pic>
            <p:nvPicPr>
              <p:cNvPr id="75" name="Graphic 74">
                <a:extLst>
                  <a:ext uri="{FF2B5EF4-FFF2-40B4-BE49-F238E27FC236}">
                    <a16:creationId xmlns:a16="http://schemas.microsoft.com/office/drawing/2014/main" id="{E237D30E-2917-C5B5-1025-0DA10666B3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8593407" y="4343209"/>
                <a:ext cx="146986" cy="475701"/>
              </a:xfrm>
              <a:prstGeom prst="rect">
                <a:avLst/>
              </a:prstGeom>
            </p:spPr>
          </p:pic>
          <p:pic>
            <p:nvPicPr>
              <p:cNvPr id="77" name="Graphic 76">
                <a:extLst>
                  <a:ext uri="{FF2B5EF4-FFF2-40B4-BE49-F238E27FC236}">
                    <a16:creationId xmlns:a16="http://schemas.microsoft.com/office/drawing/2014/main" id="{D3CC863B-C0EF-BD31-68E5-764CF32356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8948249" y="4365059"/>
                <a:ext cx="432000" cy="432000"/>
              </a:xfrm>
              <a:prstGeom prst="rect">
                <a:avLst/>
              </a:prstGeom>
            </p:spPr>
          </p:pic>
          <p:pic>
            <p:nvPicPr>
              <p:cNvPr id="79" name="Graphic 78">
                <a:extLst>
                  <a:ext uri="{FF2B5EF4-FFF2-40B4-BE49-F238E27FC236}">
                    <a16:creationId xmlns:a16="http://schemas.microsoft.com/office/drawing/2014/main" id="{E1E65128-0855-0ED9-3654-FDF7A34593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9588105" y="4482059"/>
                <a:ext cx="665918" cy="198000"/>
              </a:xfrm>
              <a:prstGeom prst="rect">
                <a:avLst/>
              </a:prstGeom>
            </p:spPr>
          </p:pic>
          <p:pic>
            <p:nvPicPr>
              <p:cNvPr id="81" name="Graphic 80">
                <a:extLst>
                  <a:ext uri="{FF2B5EF4-FFF2-40B4-BE49-F238E27FC236}">
                    <a16:creationId xmlns:a16="http://schemas.microsoft.com/office/drawing/2014/main" id="{921AF32C-BFAC-58AB-3710-B39AE3DDAD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10461879" y="4420351"/>
                <a:ext cx="665919" cy="321417"/>
              </a:xfrm>
              <a:prstGeom prst="rect">
                <a:avLst/>
              </a:prstGeom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BA1492A-01D9-6EEF-A7E7-2ED2DAA6F62B}"/>
                </a:ext>
              </a:extLst>
            </p:cNvPr>
            <p:cNvGrpSpPr/>
            <p:nvPr/>
          </p:nvGrpSpPr>
          <p:grpSpPr>
            <a:xfrm>
              <a:off x="9694153" y="2039507"/>
              <a:ext cx="1375944" cy="417700"/>
              <a:chOff x="9694153" y="1820477"/>
              <a:chExt cx="1375944" cy="417700"/>
            </a:xfrm>
          </p:grpSpPr>
          <p:pic>
            <p:nvPicPr>
              <p:cNvPr id="83" name="Graphic 82">
                <a:extLst>
                  <a:ext uri="{FF2B5EF4-FFF2-40B4-BE49-F238E27FC236}">
                    <a16:creationId xmlns:a16="http://schemas.microsoft.com/office/drawing/2014/main" id="{2CA5E9F7-6887-0166-7CAA-617FD432F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9694153" y="1820477"/>
                <a:ext cx="417700" cy="417700"/>
              </a:xfrm>
              <a:prstGeom prst="rect">
                <a:avLst/>
              </a:prstGeom>
            </p:spPr>
          </p:pic>
          <p:pic>
            <p:nvPicPr>
              <p:cNvPr id="85" name="Graphic 84">
                <a:extLst>
                  <a:ext uri="{FF2B5EF4-FFF2-40B4-BE49-F238E27FC236}">
                    <a16:creationId xmlns:a16="http://schemas.microsoft.com/office/drawing/2014/main" id="{4756539C-A141-82A3-3E82-0A43CDC023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0297330" y="1929783"/>
                <a:ext cx="772767" cy="236982"/>
              </a:xfrm>
              <a:prstGeom prst="rect">
                <a:avLst/>
              </a:prstGeom>
            </p:spPr>
          </p:pic>
        </p:grp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460FE66-4A7C-F492-C20B-083AECE7934B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8" name="Picture 30">
              <a:extLst>
                <a:ext uri="{FF2B5EF4-FFF2-40B4-BE49-F238E27FC236}">
                  <a16:creationId xmlns:a16="http://schemas.microsoft.com/office/drawing/2014/main" id="{CA86F188-C734-42BD-6F37-A5310FCD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B9180E08-948C-828E-B95C-2C0D75B8D1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2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882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226 7.40741E-7 L 2.5E-6 7.40741E-7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578 -1.48148E-6 L -2.29167E-6 -1.48148E-6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552 -4.44444E-6 L 1.66667E-6 -4.44444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2227 -7.40741E-7 L -1.04167E-6 -7.40741E-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6" grpId="0" animBg="1"/>
      <p:bldP spid="5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F63F0AA9-026E-8929-A845-C6FB8BBFF875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421C515B-F840-D82D-6044-AD5B6A54B5BF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251937CA-E868-553B-40D2-04156B3B044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B3BD26D7-FC36-5615-AFB5-E4C7AC6D4A85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À </a:t>
              </a:r>
              <a:r>
                <a:rPr lang="pt-BR" sz="1200" noProof="0" dirty="0" err="1">
                  <a:solidFill>
                    <a:schemeClr val="tx1"/>
                  </a:solidFill>
                  <a:latin typeface="AMX" pitchFamily="2" charset="77"/>
                </a:rPr>
                <a:t>la</a:t>
              </a:r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188E1316-392F-972F-DA88-94D4C1A310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36A9380-6E01-FDD6-B268-06065DD4925F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08DEF3-E322-7DB8-33F5-8D9EABB5F297}"/>
              </a:ext>
            </a:extLst>
          </p:cNvPr>
          <p:cNvSpPr/>
          <p:nvPr/>
        </p:nvSpPr>
        <p:spPr>
          <a:xfrm>
            <a:off x="2143587" y="2374106"/>
            <a:ext cx="3737274" cy="4224720"/>
          </a:xfrm>
          <a:prstGeom prst="roundRect">
            <a:avLst>
              <a:gd name="adj" fmla="val 16783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6525">
              <a:spcBef>
                <a:spcPts val="600"/>
              </a:spcBef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A programação mais completa da TV por assinatura, com a melhor qualidade de imagem! Séries, filmes, esportes, canais internacionais, variedades, culinária,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bem -estar, documentários, notícias e muito mais. Conheça todos os recursos interativos e possibilidades da sua TV, é muito mais tecnologia em suas mãos.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948AAC-B378-4C16-E64D-9E848B82132C}"/>
              </a:ext>
            </a:extLst>
          </p:cNvPr>
          <p:cNvSpPr txBox="1"/>
          <p:nvPr/>
        </p:nvSpPr>
        <p:spPr>
          <a:xfrm rot="16200000">
            <a:off x="-1274551" y="2648404"/>
            <a:ext cx="547783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500" noProof="0" dirty="0">
                <a:latin typeface="AMX" pitchFamily="2" charset="77"/>
              </a:rPr>
              <a:t>PLANOS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321C17E-D319-5395-7EFA-67FBB0A6E566}"/>
              </a:ext>
            </a:extLst>
          </p:cNvPr>
          <p:cNvSpPr/>
          <p:nvPr/>
        </p:nvSpPr>
        <p:spPr>
          <a:xfrm>
            <a:off x="2675627" y="1293743"/>
            <a:ext cx="3068086" cy="985422"/>
          </a:xfrm>
          <a:prstGeom prst="roundRect">
            <a:avLst>
              <a:gd name="adj" fmla="val 3941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52388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HFC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0DE18B4A-34F2-324A-2C1B-26D93660F2BE}"/>
              </a:ext>
            </a:extLst>
          </p:cNvPr>
          <p:cNvSpPr/>
          <p:nvPr/>
        </p:nvSpPr>
        <p:spPr>
          <a:xfrm>
            <a:off x="2143587" y="903125"/>
            <a:ext cx="3600126" cy="77647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b="1" i="1" noProof="0" dirty="0">
                <a:solidFill>
                  <a:schemeClr val="bg1"/>
                </a:solidFill>
                <a:latin typeface="AMX" pitchFamily="2" charset="77"/>
              </a:rPr>
              <a:t>4K Claro tv</a:t>
            </a:r>
          </a:p>
        </p:txBody>
      </p:sp>
      <p:sp>
        <p:nvSpPr>
          <p:cNvPr id="35" name="Arc 34">
            <a:extLst>
              <a:ext uri="{FF2B5EF4-FFF2-40B4-BE49-F238E27FC236}">
                <a16:creationId xmlns:a16="http://schemas.microsoft.com/office/drawing/2014/main" id="{D09076B6-D4B4-AF03-1B7C-860EF095F839}"/>
              </a:ext>
            </a:extLst>
          </p:cNvPr>
          <p:cNvSpPr/>
          <p:nvPr/>
        </p:nvSpPr>
        <p:spPr>
          <a:xfrm flipH="1">
            <a:off x="2437704" y="1371964"/>
            <a:ext cx="537444" cy="623115"/>
          </a:xfrm>
          <a:prstGeom prst="arc">
            <a:avLst>
              <a:gd name="adj1" fmla="val 19309037"/>
              <a:gd name="adj2" fmla="val 4420923"/>
            </a:avLst>
          </a:prstGeom>
          <a:ln>
            <a:solidFill>
              <a:srgbClr val="F45151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9AD873A-12F1-D7D5-8381-30C823C05B84}"/>
              </a:ext>
            </a:extLst>
          </p:cNvPr>
          <p:cNvSpPr/>
          <p:nvPr/>
        </p:nvSpPr>
        <p:spPr>
          <a:xfrm>
            <a:off x="5981636" y="1064194"/>
            <a:ext cx="6905132" cy="5371086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B33114-412B-0215-D0B8-C522C1F24487}"/>
              </a:ext>
            </a:extLst>
          </p:cNvPr>
          <p:cNvSpPr txBox="1"/>
          <p:nvPr/>
        </p:nvSpPr>
        <p:spPr>
          <a:xfrm rot="16200000">
            <a:off x="3867944" y="3518905"/>
            <a:ext cx="50195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i="1" noProof="0" dirty="0">
                <a:solidFill>
                  <a:srgbClr val="303030"/>
                </a:solidFill>
                <a:latin typeface="AMX" pitchFamily="2" charset="77"/>
              </a:rPr>
              <a:t>Os mesmos canais do HD, mas em 4K:</a:t>
            </a: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2DAAB28B-3DD6-9683-CCC1-2DFF37E51CC8}"/>
              </a:ext>
            </a:extLst>
          </p:cNvPr>
          <p:cNvGrpSpPr/>
          <p:nvPr/>
        </p:nvGrpSpPr>
        <p:grpSpPr>
          <a:xfrm>
            <a:off x="6768256" y="1368469"/>
            <a:ext cx="4778982" cy="4854535"/>
            <a:chOff x="6722536" y="1368469"/>
            <a:chExt cx="4778982" cy="4854535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4C264281-C0B9-351A-A4C7-2B1F482BD0CB}"/>
                </a:ext>
              </a:extLst>
            </p:cNvPr>
            <p:cNvGrpSpPr/>
            <p:nvPr/>
          </p:nvGrpSpPr>
          <p:grpSpPr>
            <a:xfrm>
              <a:off x="6768256" y="1817140"/>
              <a:ext cx="4733262" cy="361373"/>
              <a:chOff x="6768256" y="1810292"/>
              <a:chExt cx="4733262" cy="361373"/>
            </a:xfrm>
          </p:grpSpPr>
          <p:pic>
            <p:nvPicPr>
              <p:cNvPr id="230" name="Picture 229" descr="A yellow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8608CC3B-73CD-8EBD-BD17-52014DC2563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68256" y="1910763"/>
                <a:ext cx="495496" cy="160431"/>
              </a:xfrm>
              <a:prstGeom prst="rect">
                <a:avLst/>
              </a:prstGeom>
            </p:spPr>
          </p:pic>
          <p:pic>
            <p:nvPicPr>
              <p:cNvPr id="231" name="Graphic 230">
                <a:extLst>
                  <a:ext uri="{FF2B5EF4-FFF2-40B4-BE49-F238E27FC236}">
                    <a16:creationId xmlns:a16="http://schemas.microsoft.com/office/drawing/2014/main" id="{521DF0A3-30FC-66A1-F922-C7325CC01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586828" y="1925002"/>
                <a:ext cx="746035" cy="131952"/>
              </a:xfrm>
              <a:prstGeom prst="rect">
                <a:avLst/>
              </a:prstGeom>
            </p:spPr>
          </p:pic>
          <p:pic>
            <p:nvPicPr>
              <p:cNvPr id="232" name="Graphic 231">
                <a:extLst>
                  <a:ext uri="{FF2B5EF4-FFF2-40B4-BE49-F238E27FC236}">
                    <a16:creationId xmlns:a16="http://schemas.microsoft.com/office/drawing/2014/main" id="{B3100CA5-85EA-A1AE-CDE7-4D712672FF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 l="11090" t="25980" r="11090" b="25980"/>
              <a:stretch/>
            </p:blipFill>
            <p:spPr>
              <a:xfrm>
                <a:off x="7385318" y="1875210"/>
                <a:ext cx="562606" cy="231537"/>
              </a:xfrm>
              <a:prstGeom prst="rect">
                <a:avLst/>
              </a:prstGeom>
            </p:spPr>
          </p:pic>
          <p:pic>
            <p:nvPicPr>
              <p:cNvPr id="233" name="Graphic 232">
                <a:extLst>
                  <a:ext uri="{FF2B5EF4-FFF2-40B4-BE49-F238E27FC236}">
                    <a16:creationId xmlns:a16="http://schemas.microsoft.com/office/drawing/2014/main" id="{2FA732A4-548A-B6C5-C2F1-D13A52364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10454429" y="1924833"/>
                <a:ext cx="582509" cy="132291"/>
              </a:xfrm>
              <a:prstGeom prst="rect">
                <a:avLst/>
              </a:prstGeom>
            </p:spPr>
          </p:pic>
          <p:pic>
            <p:nvPicPr>
              <p:cNvPr id="234" name="Graphic 233">
                <a:extLst>
                  <a:ext uri="{FF2B5EF4-FFF2-40B4-BE49-F238E27FC236}">
                    <a16:creationId xmlns:a16="http://schemas.microsoft.com/office/drawing/2014/main" id="{18891C54-1894-F1B2-140F-248CE348A8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069490" y="1836259"/>
                <a:ext cx="309438" cy="309438"/>
              </a:xfrm>
              <a:prstGeom prst="rect">
                <a:avLst/>
              </a:prstGeom>
            </p:spPr>
          </p:pic>
          <p:pic>
            <p:nvPicPr>
              <p:cNvPr id="235" name="Picture 234" descr="A logo of a television company&#10;&#10;Description automatically generated">
                <a:extLst>
                  <a:ext uri="{FF2B5EF4-FFF2-40B4-BE49-F238E27FC236}">
                    <a16:creationId xmlns:a16="http://schemas.microsoft.com/office/drawing/2014/main" id="{C4AF763C-48C4-5362-1101-DCFF468371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00494" y="1810292"/>
                <a:ext cx="361372" cy="361373"/>
              </a:xfrm>
              <a:prstGeom prst="rect">
                <a:avLst/>
              </a:prstGeom>
            </p:spPr>
          </p:pic>
          <p:pic>
            <p:nvPicPr>
              <p:cNvPr id="236" name="Picture 235" descr="A purple circle with black text&#10;&#10;Description automatically generated">
                <a:extLst>
                  <a:ext uri="{FF2B5EF4-FFF2-40B4-BE49-F238E27FC236}">
                    <a16:creationId xmlns:a16="http://schemas.microsoft.com/office/drawing/2014/main" id="{4300F47A-B578-3BB5-BE78-A7738C0B6D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83432" y="1810292"/>
                <a:ext cx="481830" cy="361373"/>
              </a:xfrm>
              <a:prstGeom prst="rect">
                <a:avLst/>
              </a:prstGeom>
            </p:spPr>
          </p:pic>
          <p:pic>
            <p:nvPicPr>
              <p:cNvPr id="237" name="Picture 236" descr="A red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14EDAD0C-7B9D-4CD1-3A79-F1CA942AAC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158507" y="1867117"/>
                <a:ext cx="343011" cy="247722"/>
              </a:xfrm>
              <a:prstGeom prst="rect">
                <a:avLst/>
              </a:prstGeom>
            </p:spPr>
          </p:pic>
        </p:grpSp>
        <p:grpSp>
          <p:nvGrpSpPr>
            <p:cNvPr id="244" name="Group 243">
              <a:extLst>
                <a:ext uri="{FF2B5EF4-FFF2-40B4-BE49-F238E27FC236}">
                  <a16:creationId xmlns:a16="http://schemas.microsoft.com/office/drawing/2014/main" id="{C2C86E02-1009-AD90-D409-D2B381CD55F4}"/>
                </a:ext>
              </a:extLst>
            </p:cNvPr>
            <p:cNvGrpSpPr/>
            <p:nvPr/>
          </p:nvGrpSpPr>
          <p:grpSpPr>
            <a:xfrm>
              <a:off x="6806265" y="2249867"/>
              <a:ext cx="4180903" cy="381847"/>
              <a:chOff x="6806265" y="2199234"/>
              <a:chExt cx="4180903" cy="381847"/>
            </a:xfrm>
          </p:grpSpPr>
          <p:pic>
            <p:nvPicPr>
              <p:cNvPr id="221" name="Picture 220" descr="A purple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29614B69-F831-CE7F-D5AC-26951744D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504781" y="2276570"/>
                <a:ext cx="403866" cy="227175"/>
              </a:xfrm>
              <a:prstGeom prst="rect">
                <a:avLst/>
              </a:prstGeom>
            </p:spPr>
          </p:pic>
          <p:pic>
            <p:nvPicPr>
              <p:cNvPr id="222" name="Graphic 221">
                <a:extLst>
                  <a:ext uri="{FF2B5EF4-FFF2-40B4-BE49-F238E27FC236}">
                    <a16:creationId xmlns:a16="http://schemas.microsoft.com/office/drawing/2014/main" id="{64F46D58-089C-E52D-7EDB-540F3064A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0185755" y="2301978"/>
                <a:ext cx="340024" cy="176359"/>
              </a:xfrm>
              <a:prstGeom prst="rect">
                <a:avLst/>
              </a:prstGeom>
            </p:spPr>
          </p:pic>
          <p:pic>
            <p:nvPicPr>
              <p:cNvPr id="223" name="Graphic 222">
                <a:extLst>
                  <a:ext uri="{FF2B5EF4-FFF2-40B4-BE49-F238E27FC236}">
                    <a16:creationId xmlns:a16="http://schemas.microsoft.com/office/drawing/2014/main" id="{8B0BA4DB-4F0F-7DE3-6003-F55877FE8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8065599" y="2301440"/>
                <a:ext cx="309439" cy="177434"/>
              </a:xfrm>
              <a:prstGeom prst="rect">
                <a:avLst/>
              </a:prstGeom>
            </p:spPr>
          </p:pic>
          <p:pic>
            <p:nvPicPr>
              <p:cNvPr id="224" name="Graphic 223">
                <a:extLst>
                  <a:ext uri="{FF2B5EF4-FFF2-40B4-BE49-F238E27FC236}">
                    <a16:creationId xmlns:a16="http://schemas.microsoft.com/office/drawing/2014/main" id="{46217548-811A-1E77-AFCB-00811A3CD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8488834" y="2311066"/>
                <a:ext cx="488181" cy="158182"/>
              </a:xfrm>
              <a:prstGeom prst="rect">
                <a:avLst/>
              </a:prstGeom>
            </p:spPr>
          </p:pic>
          <p:pic>
            <p:nvPicPr>
              <p:cNvPr id="225" name="Picture 224" descr="A logo of a television show&#10;&#10;Description automatically generated">
                <a:extLst>
                  <a:ext uri="{FF2B5EF4-FFF2-40B4-BE49-F238E27FC236}">
                    <a16:creationId xmlns:a16="http://schemas.microsoft.com/office/drawing/2014/main" id="{81F63767-022B-05C8-FF09-02DE864946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27643" y="2233627"/>
                <a:ext cx="343011" cy="313061"/>
              </a:xfrm>
              <a:prstGeom prst="rect">
                <a:avLst/>
              </a:prstGeom>
            </p:spPr>
          </p:pic>
          <p:pic>
            <p:nvPicPr>
              <p:cNvPr id="227" name="Graphic 226">
                <a:extLst>
                  <a:ext uri="{FF2B5EF4-FFF2-40B4-BE49-F238E27FC236}">
                    <a16:creationId xmlns:a16="http://schemas.microsoft.com/office/drawing/2014/main" id="{42A06F2C-D801-3ED8-8386-EA9B84D42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6806265" y="2330497"/>
                <a:ext cx="573052" cy="119321"/>
              </a:xfrm>
              <a:prstGeom prst="rect">
                <a:avLst/>
              </a:prstGeom>
            </p:spPr>
          </p:pic>
          <p:pic>
            <p:nvPicPr>
              <p:cNvPr id="229" name="Graphic 228">
                <a:extLst>
                  <a:ext uri="{FF2B5EF4-FFF2-40B4-BE49-F238E27FC236}">
                    <a16:creationId xmlns:a16="http://schemas.microsoft.com/office/drawing/2014/main" id="{2A2D7852-7ECE-5A9D-DA87-4B84DE36D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615977" y="2266286"/>
                <a:ext cx="441758" cy="247743"/>
              </a:xfrm>
              <a:prstGeom prst="rect">
                <a:avLst/>
              </a:prstGeom>
            </p:spPr>
          </p:pic>
          <p:pic>
            <p:nvPicPr>
              <p:cNvPr id="215" name="Graphic 214">
                <a:extLst>
                  <a:ext uri="{FF2B5EF4-FFF2-40B4-BE49-F238E27FC236}">
                    <a16:creationId xmlns:a16="http://schemas.microsoft.com/office/drawing/2014/main" id="{2008894C-F6AF-01BB-5A5F-03439F86E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10722051" y="2199234"/>
                <a:ext cx="265117" cy="381847"/>
              </a:xfrm>
              <a:prstGeom prst="rect">
                <a:avLst/>
              </a:prstGeom>
            </p:spPr>
          </p:pic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797CCA03-4802-22ED-D81A-6B15D9EB964E}"/>
                </a:ext>
              </a:extLst>
            </p:cNvPr>
            <p:cNvGrpSpPr/>
            <p:nvPr/>
          </p:nvGrpSpPr>
          <p:grpSpPr>
            <a:xfrm>
              <a:off x="6768256" y="3648787"/>
              <a:ext cx="4700942" cy="431058"/>
              <a:chOff x="6768256" y="3545758"/>
              <a:chExt cx="4700942" cy="431058"/>
            </a:xfrm>
          </p:grpSpPr>
          <p:pic>
            <p:nvPicPr>
              <p:cNvPr id="195" name="Graphic 194">
                <a:extLst>
                  <a:ext uri="{FF2B5EF4-FFF2-40B4-BE49-F238E27FC236}">
                    <a16:creationId xmlns:a16="http://schemas.microsoft.com/office/drawing/2014/main" id="{2C0F5AB3-98CE-23A6-D470-28C2B28D57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rcRect r="25111"/>
              <a:stretch/>
            </p:blipFill>
            <p:spPr>
              <a:xfrm>
                <a:off x="8699323" y="3688891"/>
                <a:ext cx="514053" cy="144792"/>
              </a:xfrm>
              <a:prstGeom prst="rect">
                <a:avLst/>
              </a:prstGeom>
            </p:spPr>
          </p:pic>
          <p:pic>
            <p:nvPicPr>
              <p:cNvPr id="196" name="Graphic 195">
                <a:extLst>
                  <a:ext uri="{FF2B5EF4-FFF2-40B4-BE49-F238E27FC236}">
                    <a16:creationId xmlns:a16="http://schemas.microsoft.com/office/drawing/2014/main" id="{919379E4-C603-8A9B-DABE-09D6DB7E207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rcRect l="23185" t="17911" r="23185" b="17911"/>
              <a:stretch/>
            </p:blipFill>
            <p:spPr>
              <a:xfrm>
                <a:off x="9384478" y="3632777"/>
                <a:ext cx="431472" cy="257021"/>
              </a:xfrm>
              <a:prstGeom prst="rect">
                <a:avLst/>
              </a:prstGeom>
            </p:spPr>
          </p:pic>
          <p:pic>
            <p:nvPicPr>
              <p:cNvPr id="197" name="Graphic 196">
                <a:extLst>
                  <a:ext uri="{FF2B5EF4-FFF2-40B4-BE49-F238E27FC236}">
                    <a16:creationId xmlns:a16="http://schemas.microsoft.com/office/drawing/2014/main" id="{4A7C73EA-CF08-D232-0456-88241EDFE6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768256" y="3673462"/>
                <a:ext cx="501859" cy="175650"/>
              </a:xfrm>
              <a:prstGeom prst="rect">
                <a:avLst/>
              </a:prstGeom>
            </p:spPr>
          </p:pic>
          <p:pic>
            <p:nvPicPr>
              <p:cNvPr id="198" name="Graphic 197">
                <a:extLst>
                  <a:ext uri="{FF2B5EF4-FFF2-40B4-BE49-F238E27FC236}">
                    <a16:creationId xmlns:a16="http://schemas.microsoft.com/office/drawing/2014/main" id="{FE70A989-49E6-6556-FC40-D96E1D168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9987052" y="3606568"/>
                <a:ext cx="309438" cy="309438"/>
              </a:xfrm>
              <a:prstGeom prst="rect">
                <a:avLst/>
              </a:prstGeom>
            </p:spPr>
          </p:pic>
          <p:pic>
            <p:nvPicPr>
              <p:cNvPr id="200" name="Picture 199" descr="A cartoon text on a black background&#10;&#10;Description automatically generated">
                <a:extLst>
                  <a:ext uri="{FF2B5EF4-FFF2-40B4-BE49-F238E27FC236}">
                    <a16:creationId xmlns:a16="http://schemas.microsoft.com/office/drawing/2014/main" id="{1FC12FA0-0F13-9CE3-B4DA-AA0AF6936B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41217" y="3545758"/>
                <a:ext cx="420264" cy="431058"/>
              </a:xfrm>
              <a:prstGeom prst="rect">
                <a:avLst/>
              </a:prstGeom>
            </p:spPr>
          </p:pic>
          <p:pic>
            <p:nvPicPr>
              <p:cNvPr id="201" name="Graphic 200">
                <a:extLst>
                  <a:ext uri="{FF2B5EF4-FFF2-40B4-BE49-F238E27FC236}">
                    <a16:creationId xmlns:a16="http://schemas.microsoft.com/office/drawing/2014/main" id="{11519E2D-6B0B-9169-9B2B-C80A5BB3CB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8032583" y="3562502"/>
                <a:ext cx="495638" cy="397570"/>
              </a:xfrm>
              <a:prstGeom prst="rect">
                <a:avLst/>
              </a:prstGeom>
            </p:spPr>
          </p:pic>
          <p:pic>
            <p:nvPicPr>
              <p:cNvPr id="202" name="Graphic 201">
                <a:extLst>
                  <a:ext uri="{FF2B5EF4-FFF2-40B4-BE49-F238E27FC236}">
                    <a16:creationId xmlns:a16="http://schemas.microsoft.com/office/drawing/2014/main" id="{950945D4-EC12-4B1E-9684-454D918E2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0467592" y="3689005"/>
                <a:ext cx="505977" cy="144565"/>
              </a:xfrm>
              <a:prstGeom prst="rect">
                <a:avLst/>
              </a:prstGeom>
            </p:spPr>
          </p:pic>
          <p:pic>
            <p:nvPicPr>
              <p:cNvPr id="203" name="Graphic 202">
                <a:extLst>
                  <a:ext uri="{FF2B5EF4-FFF2-40B4-BE49-F238E27FC236}">
                    <a16:creationId xmlns:a16="http://schemas.microsoft.com/office/drawing/2014/main" id="{964B899C-723A-8FB1-62D8-1EBE2214F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144671" y="3599024"/>
                <a:ext cx="324527" cy="324527"/>
              </a:xfrm>
              <a:prstGeom prst="rect">
                <a:avLst/>
              </a:prstGeom>
            </p:spPr>
          </p:pic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23DB220D-7E7D-1A29-FE56-1BA974299B41}"/>
                </a:ext>
              </a:extLst>
            </p:cNvPr>
            <p:cNvGrpSpPr/>
            <p:nvPr/>
          </p:nvGrpSpPr>
          <p:grpSpPr>
            <a:xfrm>
              <a:off x="6722536" y="4151199"/>
              <a:ext cx="4778982" cy="368303"/>
              <a:chOff x="6722536" y="4041321"/>
              <a:chExt cx="4778982" cy="368303"/>
            </a:xfrm>
          </p:grpSpPr>
          <p:pic>
            <p:nvPicPr>
              <p:cNvPr id="184" name="Picture 183">
                <a:extLst>
                  <a:ext uri="{FF2B5EF4-FFF2-40B4-BE49-F238E27FC236}">
                    <a16:creationId xmlns:a16="http://schemas.microsoft.com/office/drawing/2014/main" id="{651928DE-0E72-72A2-55DB-D47EB858C4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722536" y="4122491"/>
                <a:ext cx="461666" cy="163507"/>
              </a:xfrm>
              <a:prstGeom prst="rect">
                <a:avLst/>
              </a:prstGeom>
            </p:spPr>
          </p:pic>
          <p:pic>
            <p:nvPicPr>
              <p:cNvPr id="185" name="Graphic 184">
                <a:extLst>
                  <a:ext uri="{FF2B5EF4-FFF2-40B4-BE49-F238E27FC236}">
                    <a16:creationId xmlns:a16="http://schemas.microsoft.com/office/drawing/2014/main" id="{22785EF6-DF62-0568-C778-36BF03F851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9799041" y="4132352"/>
                <a:ext cx="355946" cy="186241"/>
              </a:xfrm>
              <a:prstGeom prst="rect">
                <a:avLst/>
              </a:prstGeom>
            </p:spPr>
          </p:pic>
          <p:pic>
            <p:nvPicPr>
              <p:cNvPr id="186" name="Graphic 185">
                <a:extLst>
                  <a:ext uri="{FF2B5EF4-FFF2-40B4-BE49-F238E27FC236}">
                    <a16:creationId xmlns:a16="http://schemas.microsoft.com/office/drawing/2014/main" id="{AABFCE54-8066-8636-8F28-433965969E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7240141" y="4062982"/>
                <a:ext cx="328823" cy="324981"/>
              </a:xfrm>
              <a:prstGeom prst="rect">
                <a:avLst/>
              </a:prstGeom>
            </p:spPr>
          </p:pic>
          <p:pic>
            <p:nvPicPr>
              <p:cNvPr id="187" name="Graphic 186">
                <a:extLst>
                  <a:ext uri="{FF2B5EF4-FFF2-40B4-BE49-F238E27FC236}">
                    <a16:creationId xmlns:a16="http://schemas.microsoft.com/office/drawing/2014/main" id="{5ABCE667-8DA0-A114-8862-173708B12E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0259101" y="4104744"/>
                <a:ext cx="372246" cy="241457"/>
              </a:xfrm>
              <a:prstGeom prst="rect">
                <a:avLst/>
              </a:prstGeom>
            </p:spPr>
          </p:pic>
          <p:pic>
            <p:nvPicPr>
              <p:cNvPr id="188" name="Graphic 187">
                <a:extLst>
                  <a:ext uri="{FF2B5EF4-FFF2-40B4-BE49-F238E27FC236}">
                    <a16:creationId xmlns:a16="http://schemas.microsoft.com/office/drawing/2014/main" id="{DEFF941A-3B71-74A7-07C8-91BA5DD6EE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tretch>
                <a:fillRect/>
              </a:stretch>
            </p:blipFill>
            <p:spPr>
              <a:xfrm>
                <a:off x="7647101" y="4052027"/>
                <a:ext cx="274536" cy="346890"/>
              </a:xfrm>
              <a:prstGeom prst="rect">
                <a:avLst/>
              </a:prstGeom>
            </p:spPr>
          </p:pic>
          <p:pic>
            <p:nvPicPr>
              <p:cNvPr id="189" name="Graphic 188">
                <a:extLst>
                  <a:ext uri="{FF2B5EF4-FFF2-40B4-BE49-F238E27FC236}">
                    <a16:creationId xmlns:a16="http://schemas.microsoft.com/office/drawing/2014/main" id="{E23EB7E6-89BB-F158-DF91-3C01B78164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0735461" y="4099346"/>
                <a:ext cx="372246" cy="252253"/>
              </a:xfrm>
              <a:prstGeom prst="rect">
                <a:avLst/>
              </a:prstGeom>
            </p:spPr>
          </p:pic>
          <p:pic>
            <p:nvPicPr>
              <p:cNvPr id="190" name="Picture 189" descr="A blue and black logo&#10;&#10;Description automatically generated">
                <a:extLst>
                  <a:ext uri="{FF2B5EF4-FFF2-40B4-BE49-F238E27FC236}">
                    <a16:creationId xmlns:a16="http://schemas.microsoft.com/office/drawing/2014/main" id="{2E269C84-0F21-BD8E-69C2-E2B8A7CDD8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25751" y="4141627"/>
                <a:ext cx="473126" cy="167690"/>
              </a:xfrm>
              <a:prstGeom prst="rect">
                <a:avLst/>
              </a:prstGeom>
            </p:spPr>
          </p:pic>
          <p:pic>
            <p:nvPicPr>
              <p:cNvPr id="191" name="Graphic 190">
                <a:extLst>
                  <a:ext uri="{FF2B5EF4-FFF2-40B4-BE49-F238E27FC236}">
                    <a16:creationId xmlns:a16="http://schemas.microsoft.com/office/drawing/2014/main" id="{725C785A-8D2D-67F9-ED31-23022857B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4"/>
                  </a:ext>
                </a:extLst>
              </a:blip>
              <a:stretch>
                <a:fillRect/>
              </a:stretch>
            </p:blipFill>
            <p:spPr>
              <a:xfrm>
                <a:off x="8602991" y="4061075"/>
                <a:ext cx="101594" cy="328795"/>
              </a:xfrm>
              <a:prstGeom prst="rect">
                <a:avLst/>
              </a:prstGeom>
            </p:spPr>
          </p:pic>
          <p:pic>
            <p:nvPicPr>
              <p:cNvPr id="192" name="Graphic 191">
                <a:extLst>
                  <a:ext uri="{FF2B5EF4-FFF2-40B4-BE49-F238E27FC236}">
                    <a16:creationId xmlns:a16="http://schemas.microsoft.com/office/drawing/2014/main" id="{71B3BF35-D4A0-54F7-AC6F-3CD998E8E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8808699" y="4080587"/>
                <a:ext cx="289771" cy="289771"/>
              </a:xfrm>
              <a:prstGeom prst="rect">
                <a:avLst/>
              </a:prstGeom>
            </p:spPr>
          </p:pic>
          <p:pic>
            <p:nvPicPr>
              <p:cNvPr id="193" name="Picture 192" descr="A black and white logo&#10;&#10;Description automatically generated">
                <a:extLst>
                  <a:ext uri="{FF2B5EF4-FFF2-40B4-BE49-F238E27FC236}">
                    <a16:creationId xmlns:a16="http://schemas.microsoft.com/office/drawing/2014/main" id="{24CC85A4-3ED7-A6FC-A54F-B882F2440B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02584" y="4155275"/>
                <a:ext cx="492343" cy="140395"/>
              </a:xfrm>
              <a:prstGeom prst="rect">
                <a:avLst/>
              </a:prstGeom>
            </p:spPr>
          </p:pic>
          <p:pic>
            <p:nvPicPr>
              <p:cNvPr id="194" name="Graphic 193">
                <a:extLst>
                  <a:ext uri="{FF2B5EF4-FFF2-40B4-BE49-F238E27FC236}">
                    <a16:creationId xmlns:a16="http://schemas.microsoft.com/office/drawing/2014/main" id="{1038FAFA-EAA8-9AAF-E554-2E62D3308A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tretch>
                <a:fillRect/>
              </a:stretch>
            </p:blipFill>
            <p:spPr>
              <a:xfrm>
                <a:off x="11211825" y="4041321"/>
                <a:ext cx="289693" cy="368303"/>
              </a:xfrm>
              <a:prstGeom prst="rect">
                <a:avLst/>
              </a:prstGeom>
            </p:spPr>
          </p:pic>
        </p:grpSp>
        <p:grpSp>
          <p:nvGrpSpPr>
            <p:cNvPr id="249" name="Group 248">
              <a:extLst>
                <a:ext uri="{FF2B5EF4-FFF2-40B4-BE49-F238E27FC236}">
                  <a16:creationId xmlns:a16="http://schemas.microsoft.com/office/drawing/2014/main" id="{B87BD561-DD07-DBB6-42F2-4B3360F66517}"/>
                </a:ext>
              </a:extLst>
            </p:cNvPr>
            <p:cNvGrpSpPr/>
            <p:nvPr/>
          </p:nvGrpSpPr>
          <p:grpSpPr>
            <a:xfrm>
              <a:off x="6768256" y="4590856"/>
              <a:ext cx="4733262" cy="313061"/>
              <a:chOff x="6768256" y="4474130"/>
              <a:chExt cx="4733262" cy="313061"/>
            </a:xfrm>
          </p:grpSpPr>
          <p:pic>
            <p:nvPicPr>
              <p:cNvPr id="176" name="Picture 175" descr="A black background with pink letters&#10;&#10;Description automatically generated">
                <a:extLst>
                  <a:ext uri="{FF2B5EF4-FFF2-40B4-BE49-F238E27FC236}">
                    <a16:creationId xmlns:a16="http://schemas.microsoft.com/office/drawing/2014/main" id="{FD40527A-1086-FFAF-17C6-0CE42F2B03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94495" y="4513346"/>
                <a:ext cx="439926" cy="234628"/>
              </a:xfrm>
              <a:prstGeom prst="rect">
                <a:avLst/>
              </a:prstGeom>
            </p:spPr>
          </p:pic>
          <p:pic>
            <p:nvPicPr>
              <p:cNvPr id="177" name="Graphic 176">
                <a:extLst>
                  <a:ext uri="{FF2B5EF4-FFF2-40B4-BE49-F238E27FC236}">
                    <a16:creationId xmlns:a16="http://schemas.microsoft.com/office/drawing/2014/main" id="{C2D9AA42-4088-7CF0-9C3F-E51160958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tretch>
                <a:fillRect/>
              </a:stretch>
            </p:blipFill>
            <p:spPr>
              <a:xfrm>
                <a:off x="7935096" y="4540969"/>
                <a:ext cx="569432" cy="179382"/>
              </a:xfrm>
              <a:prstGeom prst="rect">
                <a:avLst/>
              </a:prstGeom>
            </p:spPr>
          </p:pic>
          <p:pic>
            <p:nvPicPr>
              <p:cNvPr id="178" name="Picture 177" descr="A black and grey text&#10;&#10;Description automatically generated">
                <a:extLst>
                  <a:ext uri="{FF2B5EF4-FFF2-40B4-BE49-F238E27FC236}">
                    <a16:creationId xmlns:a16="http://schemas.microsoft.com/office/drawing/2014/main" id="{A3DE3DAA-7910-BF62-AE20-FAC43DF1D6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29272" y="4538462"/>
                <a:ext cx="372246" cy="184397"/>
              </a:xfrm>
              <a:prstGeom prst="rect">
                <a:avLst/>
              </a:prstGeom>
            </p:spPr>
          </p:pic>
          <p:pic>
            <p:nvPicPr>
              <p:cNvPr id="179" name="Graphic 178">
                <a:extLst>
                  <a:ext uri="{FF2B5EF4-FFF2-40B4-BE49-F238E27FC236}">
                    <a16:creationId xmlns:a16="http://schemas.microsoft.com/office/drawing/2014/main" id="{B3977BEA-4DEF-4186-04EB-D07C35F323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8599379" y="4529139"/>
                <a:ext cx="473767" cy="203043"/>
              </a:xfrm>
              <a:prstGeom prst="rect">
                <a:avLst/>
              </a:prstGeom>
            </p:spPr>
          </p:pic>
          <p:pic>
            <p:nvPicPr>
              <p:cNvPr id="180" name="Graphic 179">
                <a:extLst>
                  <a:ext uri="{FF2B5EF4-FFF2-40B4-BE49-F238E27FC236}">
                    <a16:creationId xmlns:a16="http://schemas.microsoft.com/office/drawing/2014/main" id="{A04C363B-7BEE-0EBA-2CAD-188EFDEAB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p:blipFill>
            <p:spPr>
              <a:xfrm>
                <a:off x="6768256" y="4474130"/>
                <a:ext cx="313061" cy="313061"/>
              </a:xfrm>
              <a:prstGeom prst="rect">
                <a:avLst/>
              </a:prstGeom>
            </p:spPr>
          </p:pic>
          <p:pic>
            <p:nvPicPr>
              <p:cNvPr id="181" name="Picture 180" descr="A logo with text on it&#10;&#10;Description automatically generated">
                <a:extLst>
                  <a:ext uri="{FF2B5EF4-FFF2-40B4-BE49-F238E27FC236}">
                    <a16:creationId xmlns:a16="http://schemas.microsoft.com/office/drawing/2014/main" id="{782B6DB4-5B20-1C65-AE44-E04738519F4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176168" y="4528271"/>
                <a:ext cx="664077" cy="204779"/>
              </a:xfrm>
              <a:prstGeom prst="rect">
                <a:avLst/>
              </a:prstGeom>
            </p:spPr>
          </p:pic>
          <p:pic>
            <p:nvPicPr>
              <p:cNvPr id="182" name="Picture 181" descr="A close-up of a logo&#10;&#10;Description automatically generated">
                <a:extLst>
                  <a:ext uri="{FF2B5EF4-FFF2-40B4-BE49-F238E27FC236}">
                    <a16:creationId xmlns:a16="http://schemas.microsoft.com/office/drawing/2014/main" id="{E115FBB0-1FE3-2D2D-9B89-508AF95B91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67997" y="4537540"/>
                <a:ext cx="704478" cy="186241"/>
              </a:xfrm>
              <a:prstGeom prst="rect">
                <a:avLst/>
              </a:prstGeom>
            </p:spPr>
          </p:pic>
          <p:pic>
            <p:nvPicPr>
              <p:cNvPr id="183" name="Picture 182" descr="A logo of a music box&#10;&#10;Description automatically generated">
                <a:extLst>
                  <a:ext uri="{FF2B5EF4-FFF2-40B4-BE49-F238E27FC236}">
                    <a16:creationId xmlns:a16="http://schemas.microsoft.com/office/drawing/2014/main" id="{13AD5BB2-A70C-7BC1-00F6-6D9D019822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967326" y="4540969"/>
                <a:ext cx="532318" cy="179382"/>
              </a:xfrm>
              <a:prstGeom prst="rect">
                <a:avLst/>
              </a:prstGeom>
            </p:spPr>
          </p:pic>
        </p:grpSp>
        <p:grpSp>
          <p:nvGrpSpPr>
            <p:cNvPr id="250" name="Group 249">
              <a:extLst>
                <a:ext uri="{FF2B5EF4-FFF2-40B4-BE49-F238E27FC236}">
                  <a16:creationId xmlns:a16="http://schemas.microsoft.com/office/drawing/2014/main" id="{9226D1C1-39C6-AF0A-C974-CC9F017E77CF}"/>
                </a:ext>
              </a:extLst>
            </p:cNvPr>
            <p:cNvGrpSpPr/>
            <p:nvPr/>
          </p:nvGrpSpPr>
          <p:grpSpPr>
            <a:xfrm>
              <a:off x="6768256" y="4975271"/>
              <a:ext cx="4733262" cy="316979"/>
              <a:chOff x="6768256" y="4851697"/>
              <a:chExt cx="4733262" cy="316979"/>
            </a:xfrm>
          </p:grpSpPr>
          <p:pic>
            <p:nvPicPr>
              <p:cNvPr id="168" name="Graphic 167">
                <a:extLst>
                  <a:ext uri="{FF2B5EF4-FFF2-40B4-BE49-F238E27FC236}">
                    <a16:creationId xmlns:a16="http://schemas.microsoft.com/office/drawing/2014/main" id="{9E6CEE6F-04D5-5BB6-9574-31E790586B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p:blipFill>
            <p:spPr>
              <a:xfrm>
                <a:off x="9267227" y="4898113"/>
                <a:ext cx="637051" cy="224147"/>
              </a:xfrm>
              <a:prstGeom prst="rect">
                <a:avLst/>
              </a:prstGeom>
            </p:spPr>
          </p:pic>
          <p:pic>
            <p:nvPicPr>
              <p:cNvPr id="169" name="Graphic 168">
                <a:extLst>
                  <a:ext uri="{FF2B5EF4-FFF2-40B4-BE49-F238E27FC236}">
                    <a16:creationId xmlns:a16="http://schemas.microsoft.com/office/drawing/2014/main" id="{33755119-2096-7ED9-F807-365094CB5E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p:blipFill>
            <p:spPr>
              <a:xfrm>
                <a:off x="9992813" y="4851697"/>
                <a:ext cx="528299" cy="316979"/>
              </a:xfrm>
              <a:prstGeom prst="rect">
                <a:avLst/>
              </a:prstGeom>
            </p:spPr>
          </p:pic>
          <p:pic>
            <p:nvPicPr>
              <p:cNvPr id="170" name="Picture 169" descr="A black and red logo&#10;&#10;Description automatically generated">
                <a:extLst>
                  <a:ext uri="{FF2B5EF4-FFF2-40B4-BE49-F238E27FC236}">
                    <a16:creationId xmlns:a16="http://schemas.microsoft.com/office/drawing/2014/main" id="{28FCF8A6-0FFC-FE30-6752-A774CF4A88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09647" y="4925109"/>
                <a:ext cx="512467" cy="170154"/>
              </a:xfrm>
              <a:prstGeom prst="rect">
                <a:avLst/>
              </a:prstGeom>
            </p:spPr>
          </p:pic>
          <p:pic>
            <p:nvPicPr>
              <p:cNvPr id="171" name="Graphic 170">
                <a:extLst>
                  <a:ext uri="{FF2B5EF4-FFF2-40B4-BE49-F238E27FC236}">
                    <a16:creationId xmlns:a16="http://schemas.microsoft.com/office/drawing/2014/main" id="{46AD8F7E-BF00-0471-633E-3B5F89B7C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p:blipFill>
            <p:spPr>
              <a:xfrm>
                <a:off x="11210651" y="4857772"/>
                <a:ext cx="290867" cy="304829"/>
              </a:xfrm>
              <a:prstGeom prst="rect">
                <a:avLst/>
              </a:prstGeom>
            </p:spPr>
          </p:pic>
          <p:pic>
            <p:nvPicPr>
              <p:cNvPr id="172" name="Graphic 171">
                <a:extLst>
                  <a:ext uri="{FF2B5EF4-FFF2-40B4-BE49-F238E27FC236}">
                    <a16:creationId xmlns:a16="http://schemas.microsoft.com/office/drawing/2014/main" id="{F9E968D6-7172-4FDD-087C-9AF7BD7A7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0"/>
                  </a:ext>
                </a:extLst>
              </a:blip>
              <a:stretch>
                <a:fillRect/>
              </a:stretch>
            </p:blipFill>
            <p:spPr>
              <a:xfrm>
                <a:off x="6768256" y="4892196"/>
                <a:ext cx="464917" cy="235980"/>
              </a:xfrm>
              <a:prstGeom prst="rect">
                <a:avLst/>
              </a:prstGeom>
            </p:spPr>
          </p:pic>
          <p:pic>
            <p:nvPicPr>
              <p:cNvPr id="173" name="Graphic 172">
                <a:extLst>
                  <a:ext uri="{FF2B5EF4-FFF2-40B4-BE49-F238E27FC236}">
                    <a16:creationId xmlns:a16="http://schemas.microsoft.com/office/drawing/2014/main" id="{C0F2C477-E95F-F7D4-92A5-80AA422654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1"/>
                  </a:ext>
                </a:extLst>
              </a:blip>
              <a:stretch>
                <a:fillRect/>
              </a:stretch>
            </p:blipFill>
            <p:spPr>
              <a:xfrm>
                <a:off x="7321708" y="4874825"/>
                <a:ext cx="560891" cy="270723"/>
              </a:xfrm>
              <a:prstGeom prst="rect">
                <a:avLst/>
              </a:prstGeom>
            </p:spPr>
          </p:pic>
          <p:pic>
            <p:nvPicPr>
              <p:cNvPr id="174" name="Graphic 173">
                <a:extLst>
                  <a:ext uri="{FF2B5EF4-FFF2-40B4-BE49-F238E27FC236}">
                    <a16:creationId xmlns:a16="http://schemas.microsoft.com/office/drawing/2014/main" id="{0C5E67D8-C0C9-1EF7-A825-08A5781809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p:blipFill>
            <p:spPr>
              <a:xfrm>
                <a:off x="7971134" y="4917134"/>
                <a:ext cx="606864" cy="186105"/>
              </a:xfrm>
              <a:prstGeom prst="rect">
                <a:avLst/>
              </a:prstGeom>
            </p:spPr>
          </p:pic>
          <p:pic>
            <p:nvPicPr>
              <p:cNvPr id="175" name="Graphic 174">
                <a:extLst>
                  <a:ext uri="{FF2B5EF4-FFF2-40B4-BE49-F238E27FC236}">
                    <a16:creationId xmlns:a16="http://schemas.microsoft.com/office/drawing/2014/main" id="{7F8E58EB-4175-3E4B-8C67-5ACCE9D80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3"/>
                  </a:ext>
                </a:extLst>
              </a:blip>
              <a:stretch>
                <a:fillRect/>
              </a:stretch>
            </p:blipFill>
            <p:spPr>
              <a:xfrm>
                <a:off x="8666533" y="4934045"/>
                <a:ext cx="512159" cy="152283"/>
              </a:xfrm>
              <a:prstGeom prst="rect">
                <a:avLst/>
              </a:prstGeom>
            </p:spPr>
          </p:pic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6855A18E-CD1B-1E60-123A-191F4C88A811}"/>
                </a:ext>
              </a:extLst>
            </p:cNvPr>
            <p:cNvGrpSpPr/>
            <p:nvPr/>
          </p:nvGrpSpPr>
          <p:grpSpPr>
            <a:xfrm>
              <a:off x="6768256" y="5363604"/>
              <a:ext cx="4733262" cy="374020"/>
              <a:chOff x="6768256" y="5233182"/>
              <a:chExt cx="4733262" cy="374020"/>
            </a:xfrm>
          </p:grpSpPr>
          <p:pic>
            <p:nvPicPr>
              <p:cNvPr id="159" name="Graphic 158">
                <a:extLst>
                  <a:ext uri="{FF2B5EF4-FFF2-40B4-BE49-F238E27FC236}">
                    <a16:creationId xmlns:a16="http://schemas.microsoft.com/office/drawing/2014/main" id="{7B80F38F-587F-D682-88EC-8366C52DC5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p:blipFill>
            <p:spPr>
              <a:xfrm>
                <a:off x="8852397" y="5349897"/>
                <a:ext cx="590479" cy="140591"/>
              </a:xfrm>
              <a:prstGeom prst="rect">
                <a:avLst/>
              </a:prstGeom>
            </p:spPr>
          </p:pic>
          <p:pic>
            <p:nvPicPr>
              <p:cNvPr id="160" name="Graphic 159">
                <a:extLst>
                  <a:ext uri="{FF2B5EF4-FFF2-40B4-BE49-F238E27FC236}">
                    <a16:creationId xmlns:a16="http://schemas.microsoft.com/office/drawing/2014/main" id="{62CEB64F-27AF-111C-5F99-B4CCFA08F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5"/>
                  </a:ext>
                </a:extLst>
              </a:blip>
              <a:stretch>
                <a:fillRect/>
              </a:stretch>
            </p:blipFill>
            <p:spPr>
              <a:xfrm>
                <a:off x="7713760" y="5354364"/>
                <a:ext cx="637051" cy="131657"/>
              </a:xfrm>
              <a:prstGeom prst="rect">
                <a:avLst/>
              </a:prstGeom>
            </p:spPr>
          </p:pic>
          <p:pic>
            <p:nvPicPr>
              <p:cNvPr id="161" name="Graphic 160">
                <a:extLst>
                  <a:ext uri="{FF2B5EF4-FFF2-40B4-BE49-F238E27FC236}">
                    <a16:creationId xmlns:a16="http://schemas.microsoft.com/office/drawing/2014/main" id="{A90810AD-DF3B-5EC8-8246-F149DA8202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6"/>
                  </a:ext>
                </a:extLst>
              </a:blip>
              <a:stretch>
                <a:fillRect/>
              </a:stretch>
            </p:blipFill>
            <p:spPr>
              <a:xfrm>
                <a:off x="9519989" y="5304498"/>
                <a:ext cx="614264" cy="231389"/>
              </a:xfrm>
              <a:prstGeom prst="rect">
                <a:avLst/>
              </a:prstGeom>
            </p:spPr>
          </p:pic>
          <p:pic>
            <p:nvPicPr>
              <p:cNvPr id="162" name="Graphic 161">
                <a:extLst>
                  <a:ext uri="{FF2B5EF4-FFF2-40B4-BE49-F238E27FC236}">
                    <a16:creationId xmlns:a16="http://schemas.microsoft.com/office/drawing/2014/main" id="{017E2AC8-7221-F0C9-37D2-E05B0C67EF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7"/>
                  </a:ext>
                </a:extLst>
              </a:blip>
              <a:stretch>
                <a:fillRect/>
              </a:stretch>
            </p:blipFill>
            <p:spPr>
              <a:xfrm>
                <a:off x="10211366" y="5276205"/>
                <a:ext cx="358166" cy="287975"/>
              </a:xfrm>
              <a:prstGeom prst="rect">
                <a:avLst/>
              </a:prstGeom>
            </p:spPr>
          </p:pic>
          <p:pic>
            <p:nvPicPr>
              <p:cNvPr id="163" name="Graphic 162">
                <a:extLst>
                  <a:ext uri="{FF2B5EF4-FFF2-40B4-BE49-F238E27FC236}">
                    <a16:creationId xmlns:a16="http://schemas.microsoft.com/office/drawing/2014/main" id="{317E8F6D-4F71-3662-E743-CAE6F424AC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8"/>
                  </a:ext>
                </a:extLst>
              </a:blip>
              <a:stretch>
                <a:fillRect/>
              </a:stretch>
            </p:blipFill>
            <p:spPr>
              <a:xfrm>
                <a:off x="11112927" y="5308256"/>
                <a:ext cx="388591" cy="223873"/>
              </a:xfrm>
              <a:prstGeom prst="rect">
                <a:avLst/>
              </a:prstGeom>
            </p:spPr>
          </p:pic>
          <p:pic>
            <p:nvPicPr>
              <p:cNvPr id="164" name="Graphic 163">
                <a:extLst>
                  <a:ext uri="{FF2B5EF4-FFF2-40B4-BE49-F238E27FC236}">
                    <a16:creationId xmlns:a16="http://schemas.microsoft.com/office/drawing/2014/main" id="{EEA4D6DF-8238-604E-DF4B-177AF2B98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9"/>
                  </a:ext>
                </a:extLst>
              </a:blip>
              <a:stretch>
                <a:fillRect/>
              </a:stretch>
            </p:blipFill>
            <p:spPr>
              <a:xfrm>
                <a:off x="6768256" y="5271317"/>
                <a:ext cx="321571" cy="297750"/>
              </a:xfrm>
              <a:prstGeom prst="rect">
                <a:avLst/>
              </a:prstGeom>
            </p:spPr>
          </p:pic>
          <p:pic>
            <p:nvPicPr>
              <p:cNvPr id="165" name="Picture 164" descr="A green circle with white text&#10;&#10;Description automatically generated">
                <a:extLst>
                  <a:ext uri="{FF2B5EF4-FFF2-40B4-BE49-F238E27FC236}">
                    <a16:creationId xmlns:a16="http://schemas.microsoft.com/office/drawing/2014/main" id="{50E04026-F067-2E07-EF94-D5CB9C84B1C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27924" y="5233182"/>
                <a:ext cx="347360" cy="374020"/>
              </a:xfrm>
              <a:prstGeom prst="rect">
                <a:avLst/>
              </a:prstGeom>
            </p:spPr>
          </p:pic>
          <p:pic>
            <p:nvPicPr>
              <p:cNvPr id="166" name="Graphic 165">
                <a:extLst>
                  <a:ext uri="{FF2B5EF4-FFF2-40B4-BE49-F238E27FC236}">
                    <a16:creationId xmlns:a16="http://schemas.microsoft.com/office/drawing/2014/main" id="{1508AE6B-97A5-1522-CEC0-3B185895E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1"/>
                  </a:ext>
                </a:extLst>
              </a:blip>
              <a:stretch>
                <a:fillRect/>
              </a:stretch>
            </p:blipFill>
            <p:spPr>
              <a:xfrm>
                <a:off x="10646645" y="5296120"/>
                <a:ext cx="389167" cy="248144"/>
              </a:xfrm>
              <a:prstGeom prst="rect">
                <a:avLst/>
              </a:prstGeom>
            </p:spPr>
          </p:pic>
          <p:pic>
            <p:nvPicPr>
              <p:cNvPr id="167" name="Graphic 166">
                <a:extLst>
                  <a:ext uri="{FF2B5EF4-FFF2-40B4-BE49-F238E27FC236}">
                    <a16:creationId xmlns:a16="http://schemas.microsoft.com/office/drawing/2014/main" id="{A3458755-63E7-CF2A-BEA9-4428C045F5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2"/>
                  </a:ext>
                </a:extLst>
              </a:blip>
              <a:stretch>
                <a:fillRect/>
              </a:stretch>
            </p:blipFill>
            <p:spPr>
              <a:xfrm>
                <a:off x="7166940" y="5323980"/>
                <a:ext cx="469707" cy="192424"/>
              </a:xfrm>
              <a:prstGeom prst="rect">
                <a:avLst/>
              </a:prstGeom>
            </p:spPr>
          </p:pic>
        </p:grpSp>
        <p:grpSp>
          <p:nvGrpSpPr>
            <p:cNvPr id="242" name="Group 241">
              <a:extLst>
                <a:ext uri="{FF2B5EF4-FFF2-40B4-BE49-F238E27FC236}">
                  <a16:creationId xmlns:a16="http://schemas.microsoft.com/office/drawing/2014/main" id="{497FCA62-7918-642E-7527-03866E2C4140}"/>
                </a:ext>
              </a:extLst>
            </p:cNvPr>
            <p:cNvGrpSpPr/>
            <p:nvPr/>
          </p:nvGrpSpPr>
          <p:grpSpPr>
            <a:xfrm>
              <a:off x="6901367" y="1368469"/>
              <a:ext cx="4349215" cy="377317"/>
              <a:chOff x="6901367" y="1368469"/>
              <a:chExt cx="4349215" cy="377317"/>
            </a:xfrm>
          </p:grpSpPr>
          <p:pic>
            <p:nvPicPr>
              <p:cNvPr id="151" name="Graphic 150">
                <a:extLst>
                  <a:ext uri="{FF2B5EF4-FFF2-40B4-BE49-F238E27FC236}">
                    <a16:creationId xmlns:a16="http://schemas.microsoft.com/office/drawing/2014/main" id="{3A648FAF-619C-90DA-9C82-60DDE23533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3"/>
                  </a:ext>
                </a:extLst>
              </a:blip>
              <a:stretch>
                <a:fillRect/>
              </a:stretch>
            </p:blipFill>
            <p:spPr>
              <a:xfrm>
                <a:off x="6901367" y="1368469"/>
                <a:ext cx="388938" cy="377317"/>
              </a:xfrm>
              <a:prstGeom prst="rect">
                <a:avLst/>
              </a:prstGeom>
            </p:spPr>
          </p:pic>
          <p:pic>
            <p:nvPicPr>
              <p:cNvPr id="152" name="Picture 151" descr="A logo of a tennis ball&#10;&#10;Description automatically generated">
                <a:extLst>
                  <a:ext uri="{FF2B5EF4-FFF2-40B4-BE49-F238E27FC236}">
                    <a16:creationId xmlns:a16="http://schemas.microsoft.com/office/drawing/2014/main" id="{CCB056F8-1E10-D65E-B6D3-709CCE188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47886" y="1383103"/>
                <a:ext cx="410435" cy="348049"/>
              </a:xfrm>
              <a:prstGeom prst="rect">
                <a:avLst/>
              </a:prstGeom>
            </p:spPr>
          </p:pic>
          <p:pic>
            <p:nvPicPr>
              <p:cNvPr id="153" name="Picture 152" descr="A blue and green exclamation mark and a blue exclamation mark&#10;&#10;Description automatically generated">
                <a:extLst>
                  <a:ext uri="{FF2B5EF4-FFF2-40B4-BE49-F238E27FC236}">
                    <a16:creationId xmlns:a16="http://schemas.microsoft.com/office/drawing/2014/main" id="{E1293A22-0FBF-A32B-D0F7-F6C036D8C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15902" y="1410530"/>
                <a:ext cx="495586" cy="293195"/>
              </a:xfrm>
              <a:prstGeom prst="rect">
                <a:avLst/>
              </a:prstGeom>
            </p:spPr>
          </p:pic>
          <p:pic>
            <p:nvPicPr>
              <p:cNvPr id="154" name="Graphic 153">
                <a:extLst>
                  <a:ext uri="{FF2B5EF4-FFF2-40B4-BE49-F238E27FC236}">
                    <a16:creationId xmlns:a16="http://schemas.microsoft.com/office/drawing/2014/main" id="{FEA556EC-2BDA-5746-8BCD-B188122AA7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6"/>
                  </a:ext>
                </a:extLst>
              </a:blip>
              <a:stretch>
                <a:fillRect/>
              </a:stretch>
            </p:blipFill>
            <p:spPr>
              <a:xfrm>
                <a:off x="8669070" y="1440750"/>
                <a:ext cx="609591" cy="232754"/>
              </a:xfrm>
              <a:prstGeom prst="rect">
                <a:avLst/>
              </a:prstGeom>
            </p:spPr>
          </p:pic>
          <p:pic>
            <p:nvPicPr>
              <p:cNvPr id="155" name="Picture 154" descr="A logo with a rainbow colored circle&#10;&#10;Description automatically generated">
                <a:extLst>
                  <a:ext uri="{FF2B5EF4-FFF2-40B4-BE49-F238E27FC236}">
                    <a16:creationId xmlns:a16="http://schemas.microsoft.com/office/drawing/2014/main" id="{2ECFE7BF-A4B1-B176-590A-848FBD4D74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436242" y="1407957"/>
                <a:ext cx="299409" cy="298341"/>
              </a:xfrm>
              <a:prstGeom prst="rect">
                <a:avLst/>
              </a:prstGeom>
            </p:spPr>
          </p:pic>
          <p:pic>
            <p:nvPicPr>
              <p:cNvPr id="156" name="Graphic 155">
                <a:extLst>
                  <a:ext uri="{FF2B5EF4-FFF2-40B4-BE49-F238E27FC236}">
                    <a16:creationId xmlns:a16="http://schemas.microsoft.com/office/drawing/2014/main" id="{1A25F377-1A18-430F-A05A-BE25B6FE4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8"/>
                  </a:ext>
                </a:extLst>
              </a:blip>
              <a:stretch>
                <a:fillRect/>
              </a:stretch>
            </p:blipFill>
            <p:spPr>
              <a:xfrm>
                <a:off x="9893233" y="1410530"/>
                <a:ext cx="367470" cy="293195"/>
              </a:xfrm>
              <a:prstGeom prst="rect">
                <a:avLst/>
              </a:prstGeom>
            </p:spPr>
          </p:pic>
          <p:pic>
            <p:nvPicPr>
              <p:cNvPr id="157" name="Picture 156" descr="A green cross with blue text&#10;&#10;Description automatically generated">
                <a:extLst>
                  <a:ext uri="{FF2B5EF4-FFF2-40B4-BE49-F238E27FC236}">
                    <a16:creationId xmlns:a16="http://schemas.microsoft.com/office/drawing/2014/main" id="{3A1CF98C-DC2B-F003-205D-D578202353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18283" y="1423986"/>
                <a:ext cx="307249" cy="266282"/>
              </a:xfrm>
              <a:prstGeom prst="rect">
                <a:avLst/>
              </a:prstGeom>
            </p:spPr>
          </p:pic>
          <p:pic>
            <p:nvPicPr>
              <p:cNvPr id="158" name="Picture 157" descr="A red and white logo&#10;&#10;Description automatically generated">
                <a:extLst>
                  <a:ext uri="{FF2B5EF4-FFF2-40B4-BE49-F238E27FC236}">
                    <a16:creationId xmlns:a16="http://schemas.microsoft.com/office/drawing/2014/main" id="{F518B373-3F8C-351C-C085-877D6C38BD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83112" y="1387817"/>
                <a:ext cx="367470" cy="338620"/>
              </a:xfrm>
              <a:prstGeom prst="rect">
                <a:avLst/>
              </a:prstGeom>
            </p:spPr>
          </p:pic>
        </p:grpSp>
        <p:grpSp>
          <p:nvGrpSpPr>
            <p:cNvPr id="252" name="Group 251">
              <a:extLst>
                <a:ext uri="{FF2B5EF4-FFF2-40B4-BE49-F238E27FC236}">
                  <a16:creationId xmlns:a16="http://schemas.microsoft.com/office/drawing/2014/main" id="{EC75CD19-72F3-74F0-3CB1-E4AA00485B8D}"/>
                </a:ext>
              </a:extLst>
            </p:cNvPr>
            <p:cNvGrpSpPr/>
            <p:nvPr/>
          </p:nvGrpSpPr>
          <p:grpSpPr>
            <a:xfrm>
              <a:off x="6768256" y="5808982"/>
              <a:ext cx="4733262" cy="414022"/>
              <a:chOff x="6768256" y="5671705"/>
              <a:chExt cx="4733262" cy="414022"/>
            </a:xfrm>
          </p:grpSpPr>
          <p:pic>
            <p:nvPicPr>
              <p:cNvPr id="142" name="Graphic 141">
                <a:extLst>
                  <a:ext uri="{FF2B5EF4-FFF2-40B4-BE49-F238E27FC236}">
                    <a16:creationId xmlns:a16="http://schemas.microsoft.com/office/drawing/2014/main" id="{1D58102A-6C06-1526-C3E8-624FEFE5F0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1"/>
                  </a:ext>
                </a:extLst>
              </a:blip>
              <a:stretch>
                <a:fillRect/>
              </a:stretch>
            </p:blipFill>
            <p:spPr>
              <a:xfrm>
                <a:off x="7921675" y="5780192"/>
                <a:ext cx="455881" cy="197048"/>
              </a:xfrm>
              <a:prstGeom prst="rect">
                <a:avLst/>
              </a:prstGeom>
            </p:spPr>
          </p:pic>
          <p:pic>
            <p:nvPicPr>
              <p:cNvPr id="143" name="Graphic 142">
                <a:extLst>
                  <a:ext uri="{FF2B5EF4-FFF2-40B4-BE49-F238E27FC236}">
                    <a16:creationId xmlns:a16="http://schemas.microsoft.com/office/drawing/2014/main" id="{AAF7D983-8205-67AB-5C19-780217DA78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2"/>
                  </a:ext>
                </a:extLst>
              </a:blip>
              <a:stretch>
                <a:fillRect/>
              </a:stretch>
            </p:blipFill>
            <p:spPr>
              <a:xfrm>
                <a:off x="8455403" y="5786018"/>
                <a:ext cx="388591" cy="185396"/>
              </a:xfrm>
              <a:prstGeom prst="rect">
                <a:avLst/>
              </a:prstGeom>
            </p:spPr>
          </p:pic>
          <p:pic>
            <p:nvPicPr>
              <p:cNvPr id="144" name="Graphic 143">
                <a:extLst>
                  <a:ext uri="{FF2B5EF4-FFF2-40B4-BE49-F238E27FC236}">
                    <a16:creationId xmlns:a16="http://schemas.microsoft.com/office/drawing/2014/main" id="{85A5DC7D-D47D-5D2C-E6BA-B9708B99B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3"/>
                  </a:ext>
                </a:extLst>
              </a:blip>
              <a:stretch>
                <a:fillRect/>
              </a:stretch>
            </p:blipFill>
            <p:spPr>
              <a:xfrm>
                <a:off x="8921841" y="5808245"/>
                <a:ext cx="366452" cy="140943"/>
              </a:xfrm>
              <a:prstGeom prst="rect">
                <a:avLst/>
              </a:prstGeom>
            </p:spPr>
          </p:pic>
          <p:pic>
            <p:nvPicPr>
              <p:cNvPr id="145" name="Picture 144" descr="A blue and white logo&#10;&#10;Description automatically generated">
                <a:extLst>
                  <a:ext uri="{FF2B5EF4-FFF2-40B4-BE49-F238E27FC236}">
                    <a16:creationId xmlns:a16="http://schemas.microsoft.com/office/drawing/2014/main" id="{EE2BFAA5-FC85-3C36-B3F8-8D94B8701B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758338" y="5671705"/>
                <a:ext cx="594978" cy="414022"/>
              </a:xfrm>
              <a:prstGeom prst="rect">
                <a:avLst/>
              </a:prstGeom>
            </p:spPr>
          </p:pic>
          <p:pic>
            <p:nvPicPr>
              <p:cNvPr id="146" name="Graphic 145">
                <a:extLst>
                  <a:ext uri="{FF2B5EF4-FFF2-40B4-BE49-F238E27FC236}">
                    <a16:creationId xmlns:a16="http://schemas.microsoft.com/office/drawing/2014/main" id="{1A331279-8B2A-774D-B33C-C86B2FE2EA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5"/>
                  </a:ext>
                </a:extLst>
              </a:blip>
              <a:stretch>
                <a:fillRect/>
              </a:stretch>
            </p:blipFill>
            <p:spPr>
              <a:xfrm>
                <a:off x="7274396" y="5772830"/>
                <a:ext cx="569432" cy="211772"/>
              </a:xfrm>
              <a:prstGeom prst="rect">
                <a:avLst/>
              </a:prstGeom>
            </p:spPr>
          </p:pic>
          <p:pic>
            <p:nvPicPr>
              <p:cNvPr id="147" name="Graphic 146">
                <a:extLst>
                  <a:ext uri="{FF2B5EF4-FFF2-40B4-BE49-F238E27FC236}">
                    <a16:creationId xmlns:a16="http://schemas.microsoft.com/office/drawing/2014/main" id="{3CB09233-DC9B-2D73-CFF5-86B5AB4F180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>
                <a:extLst>
                  <a:ext uri="{96DAC541-7B7A-43D3-8B79-37D633B846F1}">
                    <asvg:svgBlip xmlns:asvg="http://schemas.microsoft.com/office/drawing/2016/SVG/main" r:embed="rId76"/>
                  </a:ext>
                </a:extLst>
              </a:blip>
              <a:srcRect r="61971"/>
              <a:stretch/>
            </p:blipFill>
            <p:spPr>
              <a:xfrm>
                <a:off x="9366140" y="5720988"/>
                <a:ext cx="314351" cy="315456"/>
              </a:xfrm>
              <a:prstGeom prst="rect">
                <a:avLst/>
              </a:prstGeom>
            </p:spPr>
          </p:pic>
          <p:pic>
            <p:nvPicPr>
              <p:cNvPr id="148" name="Picture 147" descr="A green sign with white letters&#10;&#10;Description automatically generated">
                <a:extLst>
                  <a:ext uri="{FF2B5EF4-FFF2-40B4-BE49-F238E27FC236}">
                    <a16:creationId xmlns:a16="http://schemas.microsoft.com/office/drawing/2014/main" id="{83A57916-17CF-2E4F-2209-5496CEBFB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68256" y="5783034"/>
                <a:ext cx="428294" cy="191365"/>
              </a:xfrm>
              <a:prstGeom prst="rect">
                <a:avLst/>
              </a:prstGeom>
            </p:spPr>
          </p:pic>
          <p:pic>
            <p:nvPicPr>
              <p:cNvPr id="149" name="Graphic 148">
                <a:extLst>
                  <a:ext uri="{FF2B5EF4-FFF2-40B4-BE49-F238E27FC236}">
                    <a16:creationId xmlns:a16="http://schemas.microsoft.com/office/drawing/2014/main" id="{855EAE4A-5C3B-93FF-ED3B-274F3F72F5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8"/>
                  </a:ext>
                </a:extLst>
              </a:blip>
              <a:stretch>
                <a:fillRect/>
              </a:stretch>
            </p:blipFill>
            <p:spPr>
              <a:xfrm>
                <a:off x="10431163" y="5802501"/>
                <a:ext cx="676273" cy="152431"/>
              </a:xfrm>
              <a:prstGeom prst="rect">
                <a:avLst/>
              </a:prstGeom>
            </p:spPr>
          </p:pic>
          <p:pic>
            <p:nvPicPr>
              <p:cNvPr id="150" name="Graphic 149">
                <a:extLst>
                  <a:ext uri="{FF2B5EF4-FFF2-40B4-BE49-F238E27FC236}">
                    <a16:creationId xmlns:a16="http://schemas.microsoft.com/office/drawing/2014/main" id="{1BCFEE9D-AEFC-8A6F-984B-4C9B621A9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79"/>
                  </a:ext>
                </a:extLst>
              </a:blip>
              <a:stretch>
                <a:fillRect/>
              </a:stretch>
            </p:blipFill>
            <p:spPr>
              <a:xfrm>
                <a:off x="11185280" y="5720597"/>
                <a:ext cx="316238" cy="316238"/>
              </a:xfrm>
              <a:prstGeom prst="rect">
                <a:avLst/>
              </a:prstGeom>
            </p:spPr>
          </p:pic>
        </p:grpSp>
        <p:grpSp>
          <p:nvGrpSpPr>
            <p:cNvPr id="246" name="Group 245">
              <a:extLst>
                <a:ext uri="{FF2B5EF4-FFF2-40B4-BE49-F238E27FC236}">
                  <a16:creationId xmlns:a16="http://schemas.microsoft.com/office/drawing/2014/main" id="{F121BF67-5C60-60B2-498B-61DAD129D4CB}"/>
                </a:ext>
              </a:extLst>
            </p:cNvPr>
            <p:cNvGrpSpPr/>
            <p:nvPr/>
          </p:nvGrpSpPr>
          <p:grpSpPr>
            <a:xfrm>
              <a:off x="6800743" y="2843304"/>
              <a:ext cx="4614704" cy="734129"/>
              <a:chOff x="6800743" y="2747124"/>
              <a:chExt cx="4614704" cy="734129"/>
            </a:xfrm>
          </p:grpSpPr>
          <p:pic>
            <p:nvPicPr>
              <p:cNvPr id="204" name="Picture 203" descr="A logo with a yellow ring around it&#10;&#10;Description automatically generated">
                <a:extLst>
                  <a:ext uri="{FF2B5EF4-FFF2-40B4-BE49-F238E27FC236}">
                    <a16:creationId xmlns:a16="http://schemas.microsoft.com/office/drawing/2014/main" id="{5534EB3D-5A77-55BC-D68F-03A1919878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98332" y="3060089"/>
                <a:ext cx="421164" cy="421164"/>
              </a:xfrm>
              <a:prstGeom prst="rect">
                <a:avLst/>
              </a:prstGeom>
            </p:spPr>
          </p:pic>
          <p:pic>
            <p:nvPicPr>
              <p:cNvPr id="205" name="Graphic 204">
                <a:extLst>
                  <a:ext uri="{FF2B5EF4-FFF2-40B4-BE49-F238E27FC236}">
                    <a16:creationId xmlns:a16="http://schemas.microsoft.com/office/drawing/2014/main" id="{706D0D16-B889-1448-EC72-DABB63CB6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1"/>
                  </a:ext>
                </a:extLst>
              </a:blip>
              <a:stretch>
                <a:fillRect/>
              </a:stretch>
            </p:blipFill>
            <p:spPr>
              <a:xfrm>
                <a:off x="11011725" y="3149712"/>
                <a:ext cx="403197" cy="241918"/>
              </a:xfrm>
              <a:prstGeom prst="rect">
                <a:avLst/>
              </a:prstGeom>
            </p:spPr>
          </p:pic>
          <p:pic>
            <p:nvPicPr>
              <p:cNvPr id="206" name="Graphic 205">
                <a:extLst>
                  <a:ext uri="{FF2B5EF4-FFF2-40B4-BE49-F238E27FC236}">
                    <a16:creationId xmlns:a16="http://schemas.microsoft.com/office/drawing/2014/main" id="{D229408D-9ACA-06C9-8888-B0D49805CF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2"/>
                  </a:ext>
                </a:extLst>
              </a:blip>
              <a:stretch>
                <a:fillRect/>
              </a:stretch>
            </p:blipFill>
            <p:spPr>
              <a:xfrm>
                <a:off x="10857079" y="2747124"/>
                <a:ext cx="558368" cy="101522"/>
              </a:xfrm>
              <a:prstGeom prst="rect">
                <a:avLst/>
              </a:prstGeom>
            </p:spPr>
          </p:pic>
          <p:pic>
            <p:nvPicPr>
              <p:cNvPr id="207" name="Graphic 206">
                <a:extLst>
                  <a:ext uri="{FF2B5EF4-FFF2-40B4-BE49-F238E27FC236}">
                    <a16:creationId xmlns:a16="http://schemas.microsoft.com/office/drawing/2014/main" id="{22DBE2DE-B7CD-285C-CF5A-99D20EACF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3"/>
                  </a:ext>
                </a:extLst>
              </a:blip>
              <a:stretch>
                <a:fillRect/>
              </a:stretch>
            </p:blipFill>
            <p:spPr>
              <a:xfrm>
                <a:off x="6800743" y="3219910"/>
                <a:ext cx="543865" cy="101522"/>
              </a:xfrm>
              <a:prstGeom prst="rect">
                <a:avLst/>
              </a:prstGeom>
            </p:spPr>
          </p:pic>
          <p:pic>
            <p:nvPicPr>
              <p:cNvPr id="208" name="Graphic 207">
                <a:extLst>
                  <a:ext uri="{FF2B5EF4-FFF2-40B4-BE49-F238E27FC236}">
                    <a16:creationId xmlns:a16="http://schemas.microsoft.com/office/drawing/2014/main" id="{21D99AD9-3458-76FA-6442-D43A6D2C0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4"/>
                  </a:ext>
                </a:extLst>
              </a:blip>
              <a:stretch>
                <a:fillRect/>
              </a:stretch>
            </p:blipFill>
            <p:spPr>
              <a:xfrm>
                <a:off x="7536840" y="3219910"/>
                <a:ext cx="543866" cy="101522"/>
              </a:xfrm>
              <a:prstGeom prst="rect">
                <a:avLst/>
              </a:prstGeom>
            </p:spPr>
          </p:pic>
          <p:pic>
            <p:nvPicPr>
              <p:cNvPr id="210" name="Graphic 209">
                <a:extLst>
                  <a:ext uri="{FF2B5EF4-FFF2-40B4-BE49-F238E27FC236}">
                    <a16:creationId xmlns:a16="http://schemas.microsoft.com/office/drawing/2014/main" id="{EA14AFEA-0851-005F-4E34-8A2E9F6CAB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5"/>
                  </a:ext>
                </a:extLst>
              </a:blip>
              <a:stretch>
                <a:fillRect/>
              </a:stretch>
            </p:blipFill>
            <p:spPr>
              <a:xfrm>
                <a:off x="9704749" y="3162321"/>
                <a:ext cx="501351" cy="216701"/>
              </a:xfrm>
              <a:prstGeom prst="rect">
                <a:avLst/>
              </a:prstGeom>
            </p:spPr>
          </p:pic>
          <p:pic>
            <p:nvPicPr>
              <p:cNvPr id="238" name="Graphic 237">
                <a:extLst>
                  <a:ext uri="{FF2B5EF4-FFF2-40B4-BE49-F238E27FC236}">
                    <a16:creationId xmlns:a16="http://schemas.microsoft.com/office/drawing/2014/main" id="{C87DE65B-FEDD-AFE0-A9B7-2CC445404C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6"/>
                  </a:ext>
                </a:extLst>
              </a:blip>
              <a:stretch>
                <a:fillRect/>
              </a:stretch>
            </p:blipFill>
            <p:spPr>
              <a:xfrm>
                <a:off x="8272938" y="3221114"/>
                <a:ext cx="523494" cy="99115"/>
              </a:xfrm>
              <a:prstGeom prst="rect">
                <a:avLst/>
              </a:prstGeom>
            </p:spPr>
          </p:pic>
          <p:pic>
            <p:nvPicPr>
              <p:cNvPr id="239" name="Graphic 238">
                <a:extLst>
                  <a:ext uri="{FF2B5EF4-FFF2-40B4-BE49-F238E27FC236}">
                    <a16:creationId xmlns:a16="http://schemas.microsoft.com/office/drawing/2014/main" id="{ACB4AC6B-4CCA-A757-366F-7E164E39D6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7"/>
                  </a:ext>
                </a:extLst>
              </a:blip>
              <a:stretch>
                <a:fillRect/>
              </a:stretch>
            </p:blipFill>
            <p:spPr>
              <a:xfrm>
                <a:off x="8988664" y="3221778"/>
                <a:ext cx="523853" cy="97786"/>
              </a:xfrm>
              <a:prstGeom prst="rect">
                <a:avLst/>
              </a:prstGeom>
            </p:spPr>
          </p:pic>
        </p:grpSp>
        <p:grpSp>
          <p:nvGrpSpPr>
            <p:cNvPr id="245" name="Group 244">
              <a:extLst>
                <a:ext uri="{FF2B5EF4-FFF2-40B4-BE49-F238E27FC236}">
                  <a16:creationId xmlns:a16="http://schemas.microsoft.com/office/drawing/2014/main" id="{2B11B8D7-8637-FC81-5D01-E7AC1421A41E}"/>
                </a:ext>
              </a:extLst>
            </p:cNvPr>
            <p:cNvGrpSpPr/>
            <p:nvPr/>
          </p:nvGrpSpPr>
          <p:grpSpPr>
            <a:xfrm>
              <a:off x="6849352" y="2273970"/>
              <a:ext cx="4634087" cy="810945"/>
              <a:chOff x="6849352" y="2184639"/>
              <a:chExt cx="4634087" cy="810945"/>
            </a:xfrm>
          </p:grpSpPr>
          <p:pic>
            <p:nvPicPr>
              <p:cNvPr id="212" name="Graphic 211">
                <a:extLst>
                  <a:ext uri="{FF2B5EF4-FFF2-40B4-BE49-F238E27FC236}">
                    <a16:creationId xmlns:a16="http://schemas.microsoft.com/office/drawing/2014/main" id="{B4B399A7-E30A-7753-22FE-7C515C7919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8"/>
                  </a:ext>
                </a:extLst>
              </a:blip>
              <a:stretch>
                <a:fillRect/>
              </a:stretch>
            </p:blipFill>
            <p:spPr>
              <a:xfrm>
                <a:off x="7932903" y="2738110"/>
                <a:ext cx="501351" cy="133101"/>
              </a:xfrm>
              <a:prstGeom prst="rect">
                <a:avLst/>
              </a:prstGeom>
            </p:spPr>
          </p:pic>
          <p:pic>
            <p:nvPicPr>
              <p:cNvPr id="213" name="Graphic 212">
                <a:extLst>
                  <a:ext uri="{FF2B5EF4-FFF2-40B4-BE49-F238E27FC236}">
                    <a16:creationId xmlns:a16="http://schemas.microsoft.com/office/drawing/2014/main" id="{DE3045F1-4744-BC54-C989-1460300EB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9"/>
                  </a:ext>
                </a:extLst>
              </a:blip>
              <a:srcRect/>
              <a:stretch/>
            </p:blipFill>
            <p:spPr>
              <a:xfrm>
                <a:off x="8638856" y="2738110"/>
                <a:ext cx="596367" cy="133101"/>
              </a:xfrm>
              <a:prstGeom prst="rect">
                <a:avLst/>
              </a:prstGeom>
            </p:spPr>
          </p:pic>
          <p:pic>
            <p:nvPicPr>
              <p:cNvPr id="214" name="Graphic 213">
                <a:extLst>
                  <a:ext uri="{FF2B5EF4-FFF2-40B4-BE49-F238E27FC236}">
                    <a16:creationId xmlns:a16="http://schemas.microsoft.com/office/drawing/2014/main" id="{2799B11B-59D2-AC3C-590E-373B2ECC117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0"/>
                  </a:ext>
                </a:extLst>
              </a:blip>
              <a:srcRect/>
              <a:stretch/>
            </p:blipFill>
            <p:spPr>
              <a:xfrm>
                <a:off x="9439825" y="2738110"/>
                <a:ext cx="596033" cy="133101"/>
              </a:xfrm>
              <a:prstGeom prst="rect">
                <a:avLst/>
              </a:prstGeom>
            </p:spPr>
          </p:pic>
          <p:pic>
            <p:nvPicPr>
              <p:cNvPr id="216" name="Graphic 215">
                <a:extLst>
                  <a:ext uri="{FF2B5EF4-FFF2-40B4-BE49-F238E27FC236}">
                    <a16:creationId xmlns:a16="http://schemas.microsoft.com/office/drawing/2014/main" id="{97A9C545-1D70-42CB-EE53-88814BAB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1"/>
                  </a:ext>
                </a:extLst>
              </a:blip>
              <a:stretch>
                <a:fillRect/>
              </a:stretch>
            </p:blipFill>
            <p:spPr>
              <a:xfrm>
                <a:off x="11174001" y="2184639"/>
                <a:ext cx="309438" cy="309437"/>
              </a:xfrm>
              <a:prstGeom prst="rect">
                <a:avLst/>
              </a:prstGeom>
            </p:spPr>
          </p:pic>
          <p:pic>
            <p:nvPicPr>
              <p:cNvPr id="217" name="Graphic 216">
                <a:extLst>
                  <a:ext uri="{FF2B5EF4-FFF2-40B4-BE49-F238E27FC236}">
                    <a16:creationId xmlns:a16="http://schemas.microsoft.com/office/drawing/2014/main" id="{261A1B0F-DCAF-5587-D676-BC8590281D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2"/>
                  </a:ext>
                </a:extLst>
              </a:blip>
              <a:stretch>
                <a:fillRect/>
              </a:stretch>
            </p:blipFill>
            <p:spPr>
              <a:xfrm>
                <a:off x="6849352" y="2701352"/>
                <a:ext cx="351248" cy="206616"/>
              </a:xfrm>
              <a:prstGeom prst="rect">
                <a:avLst/>
              </a:prstGeom>
            </p:spPr>
          </p:pic>
          <p:pic>
            <p:nvPicPr>
              <p:cNvPr id="219" name="Graphic 218">
                <a:extLst>
                  <a:ext uri="{FF2B5EF4-FFF2-40B4-BE49-F238E27FC236}">
                    <a16:creationId xmlns:a16="http://schemas.microsoft.com/office/drawing/2014/main" id="{455A8342-E9FA-DB75-CAF4-A425A38BBA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3"/>
                  </a:ext>
                </a:extLst>
              </a:blip>
              <a:stretch>
                <a:fillRect/>
              </a:stretch>
            </p:blipFill>
            <p:spPr>
              <a:xfrm>
                <a:off x="7405201" y="2613737"/>
                <a:ext cx="323101" cy="381847"/>
              </a:xfrm>
              <a:prstGeom prst="rect">
                <a:avLst/>
              </a:prstGeom>
            </p:spPr>
          </p:pic>
          <p:pic>
            <p:nvPicPr>
              <p:cNvPr id="220" name="Graphic 219">
                <a:extLst>
                  <a:ext uri="{FF2B5EF4-FFF2-40B4-BE49-F238E27FC236}">
                    <a16:creationId xmlns:a16="http://schemas.microsoft.com/office/drawing/2014/main" id="{058BA4C9-1FD0-C6AB-3845-C3532B7BF7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94"/>
                  </a:ext>
                </a:extLst>
              </a:blip>
              <a:stretch>
                <a:fillRect/>
              </a:stretch>
            </p:blipFill>
            <p:spPr>
              <a:xfrm>
                <a:off x="10240460" y="2753899"/>
                <a:ext cx="412018" cy="101522"/>
              </a:xfrm>
              <a:prstGeom prst="rect">
                <a:avLst/>
              </a:prstGeom>
            </p:spPr>
          </p:pic>
        </p:grp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9641BC8F-058B-96F8-5DC5-BCD4BA8F14C4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2" name="Picture 30">
              <a:extLst>
                <a:ext uri="{FF2B5EF4-FFF2-40B4-BE49-F238E27FC236}">
                  <a16:creationId xmlns:a16="http://schemas.microsoft.com/office/drawing/2014/main" id="{3AA349A3-CED6-7E82-C56A-CA3DD05FE5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3" name="Gráfico 12">
              <a:extLst>
                <a:ext uri="{FF2B5EF4-FFF2-40B4-BE49-F238E27FC236}">
                  <a16:creationId xmlns:a16="http://schemas.microsoft.com/office/drawing/2014/main" id="{A0AD1CE4-16A2-982E-744C-E486E68B32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86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226 1.48148E-6 L 2.5E-6 1.48148E-6 " pathEditMode="relative" rAng="0" ptsTypes="AA">
                                      <p:cBhvr>
                                        <p:cTn id="9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578 -7.40741E-7 L -2.29167E-6 -7.40741E-7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3242 4.81481E-6 L 2.5E-6 4.81481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8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2227 -2.22222E-6 L -1.66667E-6 -2.22222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5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looking at a computer&#10;&#10;Description automatically generated">
            <a:extLst>
              <a:ext uri="{FF2B5EF4-FFF2-40B4-BE49-F238E27FC236}">
                <a16:creationId xmlns:a16="http://schemas.microsoft.com/office/drawing/2014/main" id="{DE966389-3E7D-0784-3372-361C985FA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88" y="108641"/>
            <a:ext cx="5767058" cy="6654297"/>
          </a:xfrm>
          <a:prstGeom prst="roundRect">
            <a:avLst>
              <a:gd name="adj" fmla="val 8190"/>
            </a:avLst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A2B7EB-3705-8702-738F-7B8A2F7C271B}"/>
              </a:ext>
            </a:extLst>
          </p:cNvPr>
          <p:cNvSpPr txBox="1"/>
          <p:nvPr/>
        </p:nvSpPr>
        <p:spPr>
          <a:xfrm>
            <a:off x="6524533" y="1656783"/>
            <a:ext cx="3923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noProof="0" dirty="0">
                <a:solidFill>
                  <a:schemeClr val="bg1"/>
                </a:solidFill>
                <a:latin typeface="AMX" pitchFamily="2" charset="77"/>
              </a:rPr>
              <a:t>Você pode estar pensando...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D9541F-8CA8-1089-6B53-57663B8D4DA6}"/>
              </a:ext>
            </a:extLst>
          </p:cNvPr>
          <p:cNvSpPr/>
          <p:nvPr/>
        </p:nvSpPr>
        <p:spPr>
          <a:xfrm>
            <a:off x="5993392" y="3186819"/>
            <a:ext cx="5214798" cy="2913463"/>
          </a:xfrm>
          <a:prstGeom prst="roundRect">
            <a:avLst>
              <a:gd name="adj" fmla="val 15698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58775" indent="-2698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Por que conhecer os produtos direcionados para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empresas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 se vou vender em lojas da Claro?</a:t>
            </a:r>
          </a:p>
          <a:p>
            <a:pPr marL="358775" indent="-269875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Qual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impacto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 em aumentar o portfólio de produtos pode gerar para os clientes e as vendas?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E883339F-62F6-2594-9BB5-C426EB55A0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296188" y="153426"/>
            <a:ext cx="666426" cy="2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0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-3.33333E-6 L 1.45833E-6 -3.33333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573CBEC-4AAF-1DEB-D59F-14988F44FDF3}"/>
              </a:ext>
            </a:extLst>
          </p:cNvPr>
          <p:cNvSpPr/>
          <p:nvPr/>
        </p:nvSpPr>
        <p:spPr>
          <a:xfrm>
            <a:off x="7075503" y="1353135"/>
            <a:ext cx="5677245" cy="4793213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7A1FC286-5EB6-23A2-AB4D-9B84D504333E}"/>
              </a:ext>
            </a:extLst>
          </p:cNvPr>
          <p:cNvSpPr/>
          <p:nvPr/>
        </p:nvSpPr>
        <p:spPr>
          <a:xfrm>
            <a:off x="2132556" y="969674"/>
            <a:ext cx="4644806" cy="1808396"/>
          </a:xfrm>
          <a:prstGeom prst="roundRect">
            <a:avLst>
              <a:gd name="adj" fmla="val 29289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Temos uma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variedade de opções à </a:t>
            </a:r>
            <a:r>
              <a:rPr lang="pt-BR" sz="2400" b="1" noProof="0" dirty="0" err="1">
                <a:solidFill>
                  <a:schemeClr val="tx1"/>
                </a:solidFill>
                <a:latin typeface="AMX" pitchFamily="2" charset="77"/>
              </a:rPr>
              <a:t>la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 carte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, para atender a diversos públicos!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DAB5E7E-048F-47DE-577D-DEED59D099B3}"/>
              </a:ext>
            </a:extLst>
          </p:cNvPr>
          <p:cNvSpPr/>
          <p:nvPr/>
        </p:nvSpPr>
        <p:spPr>
          <a:xfrm>
            <a:off x="7671784" y="1639868"/>
            <a:ext cx="2956441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Filmes e séries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509C1C8-0384-7FD2-1CD5-52E9292FA39B}"/>
              </a:ext>
            </a:extLst>
          </p:cNvPr>
          <p:cNvSpPr/>
          <p:nvPr/>
        </p:nvSpPr>
        <p:spPr>
          <a:xfrm>
            <a:off x="7671784" y="2722558"/>
            <a:ext cx="2956441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Esportes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E29B933-33C2-4C67-B034-12DDF58F86C4}"/>
              </a:ext>
            </a:extLst>
          </p:cNvPr>
          <p:cNvSpPr/>
          <p:nvPr/>
        </p:nvSpPr>
        <p:spPr>
          <a:xfrm>
            <a:off x="7671784" y="3805248"/>
            <a:ext cx="2956441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Variedades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BBA3CC8-CDEB-C192-0C22-85752BAD67D0}"/>
              </a:ext>
            </a:extLst>
          </p:cNvPr>
          <p:cNvGrpSpPr/>
          <p:nvPr/>
        </p:nvGrpSpPr>
        <p:grpSpPr>
          <a:xfrm>
            <a:off x="7835318" y="1791488"/>
            <a:ext cx="644337" cy="644337"/>
            <a:chOff x="7736010" y="1868236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CC839FC-5E48-7586-017B-22D5EA6EA56E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áfico 22">
              <a:extLst>
                <a:ext uri="{FF2B5EF4-FFF2-40B4-BE49-F238E27FC236}">
                  <a16:creationId xmlns:a16="http://schemas.microsoft.com/office/drawing/2014/main" id="{38539DD4-7447-E049-FF37-C3B8E271B6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7895493" y="1960730"/>
              <a:ext cx="325370" cy="4593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188B502-8DE1-E6D1-EDA9-836068E02860}"/>
              </a:ext>
            </a:extLst>
          </p:cNvPr>
          <p:cNvGrpSpPr/>
          <p:nvPr/>
        </p:nvGrpSpPr>
        <p:grpSpPr>
          <a:xfrm>
            <a:off x="7835318" y="2875697"/>
            <a:ext cx="644337" cy="644337"/>
            <a:chOff x="7736010" y="3106832"/>
            <a:chExt cx="644337" cy="644337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2F4E44F-3C55-DCCD-064D-C1AB31C8D847}"/>
                </a:ext>
              </a:extLst>
            </p:cNvPr>
            <p:cNvSpPr/>
            <p:nvPr/>
          </p:nvSpPr>
          <p:spPr>
            <a:xfrm>
              <a:off x="7736010" y="3106832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4" name="Gráfico 16">
              <a:extLst>
                <a:ext uri="{FF2B5EF4-FFF2-40B4-BE49-F238E27FC236}">
                  <a16:creationId xmlns:a16="http://schemas.microsoft.com/office/drawing/2014/main" id="{F8605126-AC89-FAF3-98DD-AB41595DAD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831774" y="3229548"/>
              <a:ext cx="452808" cy="398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6B50C5-913A-98A2-9118-2843513FB08F}"/>
              </a:ext>
            </a:extLst>
          </p:cNvPr>
          <p:cNvGrpSpPr/>
          <p:nvPr/>
        </p:nvGrpSpPr>
        <p:grpSpPr>
          <a:xfrm>
            <a:off x="7835318" y="3958387"/>
            <a:ext cx="644337" cy="644337"/>
            <a:chOff x="7736010" y="4340828"/>
            <a:chExt cx="644337" cy="6443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4E7417EC-B473-4D7F-B644-8A861AA6A277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7" name="Gráfico 19">
              <a:extLst>
                <a:ext uri="{FF2B5EF4-FFF2-40B4-BE49-F238E27FC236}">
                  <a16:creationId xmlns:a16="http://schemas.microsoft.com/office/drawing/2014/main" id="{5A1AF7B5-2012-17F6-7447-06476850B6F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799658" y="4480194"/>
              <a:ext cx="480828" cy="36560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154E674-8808-9FA0-BEE3-7C34E65F6102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C0348BC-8C87-6329-DA5F-B30B93961DEA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CD5B525-6814-8605-83D4-D81BC9505DC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33A5929-DF39-9B98-7988-B9B372590308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À </a:t>
              </a:r>
              <a:r>
                <a:rPr lang="pt-BR" sz="1200" b="1" noProof="0" dirty="0" err="1">
                  <a:solidFill>
                    <a:schemeClr val="bg1"/>
                  </a:solidFill>
                  <a:latin typeface="AMX" pitchFamily="2" charset="77"/>
                </a:rPr>
                <a:t>la</a:t>
              </a:r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BF6DED5-30CF-674F-F9D3-0DE65459F94E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E25EBF6-8573-580B-B2E1-D729FAF9EA44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64E3A3C-6681-1117-862B-EE205204D32F}"/>
              </a:ext>
            </a:extLst>
          </p:cNvPr>
          <p:cNvSpPr/>
          <p:nvPr/>
        </p:nvSpPr>
        <p:spPr>
          <a:xfrm>
            <a:off x="7671784" y="4909001"/>
            <a:ext cx="2956441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Adulto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B7EB1B9A-1F93-FA13-761F-5024FAF7A0B4}"/>
              </a:ext>
            </a:extLst>
          </p:cNvPr>
          <p:cNvGrpSpPr/>
          <p:nvPr/>
        </p:nvGrpSpPr>
        <p:grpSpPr>
          <a:xfrm>
            <a:off x="7835318" y="5062140"/>
            <a:ext cx="644337" cy="644337"/>
            <a:chOff x="7736010" y="4340828"/>
            <a:chExt cx="644337" cy="644337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0D3496F-FB2F-73B9-6E31-E3B530D9845C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2" name="Gráfico 19">
              <a:extLst>
                <a:ext uri="{FF2B5EF4-FFF2-40B4-BE49-F238E27FC236}">
                  <a16:creationId xmlns:a16="http://schemas.microsoft.com/office/drawing/2014/main" id="{57DECFD8-A760-BC8C-97B4-0CD70A78AE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894935" y="4452263"/>
              <a:ext cx="326486" cy="421468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F635AB4D-0283-C446-9EC9-778988A358B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9299" y="2927062"/>
            <a:ext cx="6388063" cy="3519005"/>
          </a:xfrm>
          <a:prstGeom prst="roundRect">
            <a:avLst>
              <a:gd name="adj" fmla="val 16389"/>
            </a:avLst>
          </a:prstGeom>
        </p:spPr>
      </p:pic>
      <p:grpSp>
        <p:nvGrpSpPr>
          <p:cNvPr id="2" name="Agrupar 1">
            <a:extLst>
              <a:ext uri="{FF2B5EF4-FFF2-40B4-BE49-F238E27FC236}">
                <a16:creationId xmlns:a16="http://schemas.microsoft.com/office/drawing/2014/main" id="{03D64A0A-098F-E9AD-0C7B-F5466644C41E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3" name="Picture 30">
              <a:extLst>
                <a:ext uri="{FF2B5EF4-FFF2-40B4-BE49-F238E27FC236}">
                  <a16:creationId xmlns:a16="http://schemas.microsoft.com/office/drawing/2014/main" id="{17159E3D-77A5-6D81-38C7-94BF32118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739E9474-6693-17F7-231D-6C477817AE3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5151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-3.33333E-6 L -2.08333E-7 -3.3333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825 1.85185E-6 L -4.58333E-6 1.85185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-3.33333E-6 L -8.33333E-7 -3.33333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-1.85185E-6 L -6.25E-7 -1.85185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-3.7037E-6 L -8.33333E-7 -3.7037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-3.7037E-6 L -6.25E-7 -3.7037E-6 " pathEditMode="relative" rAng="0" ptsTypes="AA">
                                      <p:cBhvr>
                                        <p:cTn id="4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-4.07407E-6 L -8.33333E-7 -4.07407E-6 " pathEditMode="relative" rAng="0" ptsTypes="AA">
                                      <p:cBhvr>
                                        <p:cTn id="45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-4.07407E-6 L -6.25E-7 -4.07407E-6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-3.7037E-6 L -8.33333E-7 -3.7037E-6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4.81481E-6 L -6.25E-7 4.81481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9" grpId="0" animBg="1"/>
      <p:bldP spid="29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54E674-8808-9FA0-BEE3-7C34E65F6102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C0348BC-8C87-6329-DA5F-B30B93961DEA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CD5B525-6814-8605-83D4-D81BC9505DC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33A5929-DF39-9B98-7988-B9B372590308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À </a:t>
              </a:r>
              <a:r>
                <a:rPr lang="pt-BR" sz="1200" b="1" noProof="0" dirty="0" err="1">
                  <a:solidFill>
                    <a:schemeClr val="bg1"/>
                  </a:solidFill>
                  <a:latin typeface="AMX" pitchFamily="2" charset="77"/>
                </a:rPr>
                <a:t>la</a:t>
              </a:r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BF6DED5-30CF-674F-F9D3-0DE65459F94E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E25EBF6-8573-580B-B2E1-D729FAF9EA44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BE1BC65-5F02-1FFA-FF86-6A0395144429}"/>
              </a:ext>
            </a:extLst>
          </p:cNvPr>
          <p:cNvSpPr/>
          <p:nvPr/>
        </p:nvSpPr>
        <p:spPr>
          <a:xfrm>
            <a:off x="6064624" y="1721055"/>
            <a:ext cx="5308847" cy="3415889"/>
          </a:xfrm>
          <a:prstGeom prst="roundRect">
            <a:avLst>
              <a:gd name="adj" fmla="val 20699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9388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O cliente também pode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contratar o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serviço de streaming</a:t>
            </a:r>
            <a:b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Netflix de forma avulsa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 e ter a praticidade de ter seus produtos Claro + Netflix em uma só fatura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 data de pagamento!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8126338-BE61-5035-1DD2-7EE02D4593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815" y="996945"/>
            <a:ext cx="4727820" cy="5492631"/>
          </a:xfrm>
          <a:prstGeom prst="roundRect">
            <a:avLst>
              <a:gd name="adj" fmla="val 15081"/>
            </a:avLst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019671-48EA-A579-5800-22566B338B5E}"/>
              </a:ext>
            </a:extLst>
          </p:cNvPr>
          <p:cNvGrpSpPr/>
          <p:nvPr/>
        </p:nvGrpSpPr>
        <p:grpSpPr>
          <a:xfrm>
            <a:off x="7425541" y="4411702"/>
            <a:ext cx="2587011" cy="1450484"/>
            <a:chOff x="9556050" y="4916031"/>
            <a:chExt cx="1792352" cy="1004935"/>
          </a:xfrm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C77373F0-4B0F-B076-8BEF-0582075D1FB1}"/>
                </a:ext>
              </a:extLst>
            </p:cNvPr>
            <p:cNvSpPr/>
            <p:nvPr/>
          </p:nvSpPr>
          <p:spPr>
            <a:xfrm>
              <a:off x="9556050" y="4916031"/>
              <a:ext cx="1792352" cy="1004935"/>
            </a:xfrm>
            <a:prstGeom prst="roundRect">
              <a:avLst>
                <a:gd name="adj" fmla="val 406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FD2FA91F-27AB-D0D9-D5D4-BE56FEED25B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9821305" y="5251266"/>
              <a:ext cx="1261844" cy="334467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C9138EC6-3F38-DE9F-2640-1FEA72A307DC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4" name="Picture 30">
              <a:extLst>
                <a:ext uri="{FF2B5EF4-FFF2-40B4-BE49-F238E27FC236}">
                  <a16:creationId xmlns:a16="http://schemas.microsoft.com/office/drawing/2014/main" id="{2ACDEC49-1F9C-9C66-7926-7328A52FD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E3703C5F-60DD-20F0-7253-22C0BBC117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8018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135 -3.33333E-6 L -3.95833E-6 -3.33333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761 0 L -4.16667E-6 0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-4.07407E-6 L -4.16667E-6 -4.07407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54E674-8808-9FA0-BEE3-7C34E65F6102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C0348BC-8C87-6329-DA5F-B30B93961DEA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CD5B525-6814-8605-83D4-D81BC9505DC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33A5929-DF39-9B98-7988-B9B372590308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À </a:t>
              </a:r>
              <a:r>
                <a:rPr lang="pt-BR" sz="1200" noProof="0" dirty="0" err="1">
                  <a:solidFill>
                    <a:schemeClr val="tx1"/>
                  </a:solidFill>
                  <a:latin typeface="AMX" pitchFamily="2" charset="77"/>
                </a:rPr>
                <a:t>la</a:t>
              </a:r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BF6DED5-30CF-674F-F9D3-0DE65459F94E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E25EBF6-8573-580B-B2E1-D729FAF9EA44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88B68D2B-1555-6AAD-0638-D89A00C5864C}"/>
              </a:ext>
            </a:extLst>
          </p:cNvPr>
          <p:cNvSpPr/>
          <p:nvPr/>
        </p:nvSpPr>
        <p:spPr>
          <a:xfrm>
            <a:off x="6158857" y="978687"/>
            <a:ext cx="5051911" cy="1473081"/>
          </a:xfrm>
          <a:prstGeom prst="roundRect">
            <a:avLst>
              <a:gd name="adj" fmla="val 32191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Cliente Claro empresas também tem acesso aos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recursos digitais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que trazem mais benefícios: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FDD5286-F9DC-2EAC-1CA1-BF2C747CB085}"/>
              </a:ext>
            </a:extLst>
          </p:cNvPr>
          <p:cNvSpPr txBox="1"/>
          <p:nvPr/>
        </p:nvSpPr>
        <p:spPr>
          <a:xfrm>
            <a:off x="981232" y="978687"/>
            <a:ext cx="48673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000" noProof="0" dirty="0">
                <a:latin typeface="AMX" pitchFamily="2" charset="77"/>
              </a:rPr>
              <a:t>RECURSOS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96EAD81B-9A23-F324-170D-41BE5102152B}"/>
              </a:ext>
            </a:extLst>
          </p:cNvPr>
          <p:cNvSpPr/>
          <p:nvPr/>
        </p:nvSpPr>
        <p:spPr>
          <a:xfrm>
            <a:off x="981234" y="2568650"/>
            <a:ext cx="10229534" cy="4067441"/>
          </a:xfrm>
          <a:prstGeom prst="roundRect">
            <a:avLst>
              <a:gd name="adj" fmla="val 16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A246FCFC-E435-BF78-FDC6-0FDEF28840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9056662"/>
              </p:ext>
            </p:extLst>
          </p:nvPr>
        </p:nvGraphicFramePr>
        <p:xfrm>
          <a:off x="1236000" y="2922176"/>
          <a:ext cx="9720000" cy="33865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5761">
                  <a:extLst>
                    <a:ext uri="{9D8B030D-6E8A-4147-A177-3AD203B41FA5}">
                      <a16:colId xmlns:a16="http://schemas.microsoft.com/office/drawing/2014/main" val="4123602547"/>
                    </a:ext>
                  </a:extLst>
                </a:gridCol>
                <a:gridCol w="2311413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  <a:gridCol w="2311413">
                  <a:extLst>
                    <a:ext uri="{9D8B030D-6E8A-4147-A177-3AD203B41FA5}">
                      <a16:colId xmlns:a16="http://schemas.microsoft.com/office/drawing/2014/main" val="1144229192"/>
                    </a:ext>
                  </a:extLst>
                </a:gridCol>
                <a:gridCol w="2311413">
                  <a:extLst>
                    <a:ext uri="{9D8B030D-6E8A-4147-A177-3AD203B41FA5}">
                      <a16:colId xmlns:a16="http://schemas.microsoft.com/office/drawing/2014/main" val="1404989072"/>
                    </a:ext>
                  </a:extLst>
                </a:gridCol>
              </a:tblGrid>
              <a:tr h="601358">
                <a:tc>
                  <a:txBody>
                    <a:bodyPr/>
                    <a:lstStyle/>
                    <a:p>
                      <a:pPr algn="ctr"/>
                      <a:endParaRPr lang="pt-BR" sz="1600" noProof="0" dirty="0">
                        <a:solidFill>
                          <a:schemeClr val="bg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Compacto HD Claro tv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HD Claro tv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4K Claro tv</a:t>
                      </a:r>
                    </a:p>
                  </a:txBody>
                  <a:tcPr anchor="ctr"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9056"/>
                  </a:ext>
                </a:extLst>
              </a:tr>
              <a:tr h="348155">
                <a:tc>
                  <a:txBody>
                    <a:bodyPr/>
                    <a:lstStyle/>
                    <a:p>
                      <a:pPr algn="ctr"/>
                      <a:r>
                        <a:rPr lang="pt-BR" sz="1600" b="1" i="1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MULTITELAS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348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REPLAY TV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91050"/>
                  </a:ext>
                </a:extLst>
              </a:tr>
              <a:tr h="348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BUSCA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51651"/>
                  </a:ext>
                </a:extLst>
              </a:tr>
              <a:tr h="348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MÚSICA NA TV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471228"/>
                  </a:ext>
                </a:extLst>
              </a:tr>
              <a:tr h="348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GUIA DE PROGRAMAÇÃO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00706"/>
                  </a:ext>
                </a:extLst>
              </a:tr>
              <a:tr h="348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BLOQUEIO DE CANAIS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233013"/>
                  </a:ext>
                </a:extLst>
              </a:tr>
              <a:tr h="348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CONTROLE POR VOZ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2609578"/>
                  </a:ext>
                </a:extLst>
              </a:tr>
              <a:tr h="34815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6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GRAVAÇÃO</a:t>
                      </a:r>
                    </a:p>
                  </a:txBody>
                  <a:tcPr anchor="ctr">
                    <a:solidFill>
                      <a:srgbClr val="F451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598787"/>
                  </a:ext>
                </a:extLst>
              </a:tr>
            </a:tbl>
          </a:graphicData>
        </a:graphic>
      </p:graphicFrame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23F5076A-8C96-CEF4-72F0-048BBF83CD90}"/>
              </a:ext>
            </a:extLst>
          </p:cNvPr>
          <p:cNvSpPr/>
          <p:nvPr/>
        </p:nvSpPr>
        <p:spPr>
          <a:xfrm>
            <a:off x="1152416" y="2843070"/>
            <a:ext cx="9887168" cy="3546384"/>
          </a:xfrm>
          <a:prstGeom prst="roundRect">
            <a:avLst>
              <a:gd name="adj" fmla="val 12786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2DA5014-8A33-A780-37E0-51D27D8CFBE0}"/>
              </a:ext>
            </a:extLst>
          </p:cNvPr>
          <p:cNvGrpSpPr/>
          <p:nvPr/>
        </p:nvGrpSpPr>
        <p:grpSpPr>
          <a:xfrm>
            <a:off x="4992298" y="3545792"/>
            <a:ext cx="5059229" cy="2724151"/>
            <a:chOff x="2593464" y="4989250"/>
            <a:chExt cx="7222351" cy="3888890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5CB8C637-FF86-2FE9-E227-53FA704FA3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23487" y="4989250"/>
              <a:ext cx="472649" cy="364616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2D85C553-E5CA-3350-FC3D-F0010CE0FCF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3326" y="4989250"/>
              <a:ext cx="472651" cy="364616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47D6BCF8-9D82-ECE4-E61E-61BB545B879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43166" y="4989250"/>
              <a:ext cx="472649" cy="364616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3BF8B8F5-8DBD-13F6-3C53-CAB3DC262E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29568" y="8513524"/>
              <a:ext cx="472649" cy="364616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4FDAF46E-3C03-CCCA-D72D-8AB3E3D261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37826" y="8011255"/>
              <a:ext cx="472649" cy="364616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B4AAF017-9304-024B-E0E6-194B36280AF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1676" y="8510363"/>
              <a:ext cx="352764" cy="367777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62061421-CEF9-E197-8864-3BC047F3C74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95428" y="8510363"/>
              <a:ext cx="352764" cy="367777"/>
            </a:xfrm>
            <a:prstGeom prst="rect">
              <a:avLst/>
            </a:prstGeom>
          </p:spPr>
        </p:pic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F36FC07A-23D3-DCFC-01FD-454A93C7C35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661676" y="8011255"/>
              <a:ext cx="352764" cy="367777"/>
            </a:xfrm>
            <a:prstGeom prst="rect">
              <a:avLst/>
            </a:prstGeom>
          </p:spPr>
        </p:pic>
        <p:pic>
          <p:nvPicPr>
            <p:cNvPr id="130" name="Graphic 129">
              <a:extLst>
                <a:ext uri="{FF2B5EF4-FFF2-40B4-BE49-F238E27FC236}">
                  <a16:creationId xmlns:a16="http://schemas.microsoft.com/office/drawing/2014/main" id="{A3734811-83EC-0437-12DC-01D3294CDD7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995428" y="8011255"/>
              <a:ext cx="352764" cy="367777"/>
            </a:xfrm>
            <a:prstGeom prst="rect">
              <a:avLst/>
            </a:prstGeom>
          </p:spPr>
        </p:pic>
        <p:pic>
          <p:nvPicPr>
            <p:cNvPr id="131" name="Graphic 130">
              <a:extLst>
                <a:ext uri="{FF2B5EF4-FFF2-40B4-BE49-F238E27FC236}">
                  <a16:creationId xmlns:a16="http://schemas.microsoft.com/office/drawing/2014/main" id="{219BC1CE-5692-C253-E9D4-DF58650775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37826" y="7499349"/>
              <a:ext cx="472649" cy="364616"/>
            </a:xfrm>
            <a:prstGeom prst="rect">
              <a:avLst/>
            </a:prstGeom>
          </p:spPr>
        </p:pic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A5224E01-0A28-64FD-935F-9DE4AFF2DC5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33651" y="7499349"/>
              <a:ext cx="472649" cy="364616"/>
            </a:xfrm>
            <a:prstGeom prst="rect">
              <a:avLst/>
            </a:prstGeom>
          </p:spPr>
        </p:pic>
        <p:pic>
          <p:nvPicPr>
            <p:cNvPr id="133" name="Graphic 132">
              <a:extLst>
                <a:ext uri="{FF2B5EF4-FFF2-40B4-BE49-F238E27FC236}">
                  <a16:creationId xmlns:a16="http://schemas.microsoft.com/office/drawing/2014/main" id="{FE64D5D2-B5D3-7706-CB1F-F1E37E28EEA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593464" y="7499349"/>
              <a:ext cx="472649" cy="364616"/>
            </a:xfrm>
            <a:prstGeom prst="rect">
              <a:avLst/>
            </a:prstGeom>
          </p:spPr>
        </p:pic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985F00B5-1C05-AA7E-1760-507A74BE4B5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23487" y="5513954"/>
              <a:ext cx="472649" cy="364616"/>
            </a:xfrm>
            <a:prstGeom prst="rect">
              <a:avLst/>
            </a:prstGeom>
          </p:spPr>
        </p:pic>
        <p:pic>
          <p:nvPicPr>
            <p:cNvPr id="135" name="Graphic 134">
              <a:extLst>
                <a:ext uri="{FF2B5EF4-FFF2-40B4-BE49-F238E27FC236}">
                  <a16:creationId xmlns:a16="http://schemas.microsoft.com/office/drawing/2014/main" id="{A9B1C915-101F-6732-DDDE-EFF3B5E8E8C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3326" y="5513954"/>
              <a:ext cx="472651" cy="364616"/>
            </a:xfrm>
            <a:prstGeom prst="rect">
              <a:avLst/>
            </a:prstGeom>
          </p:spPr>
        </p:pic>
        <p:pic>
          <p:nvPicPr>
            <p:cNvPr id="136" name="Graphic 135">
              <a:extLst>
                <a:ext uri="{FF2B5EF4-FFF2-40B4-BE49-F238E27FC236}">
                  <a16:creationId xmlns:a16="http://schemas.microsoft.com/office/drawing/2014/main" id="{97A76281-7E10-E981-0688-1E19B396378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43166" y="5513954"/>
              <a:ext cx="472649" cy="364616"/>
            </a:xfrm>
            <a:prstGeom prst="rect">
              <a:avLst/>
            </a:prstGeom>
          </p:spPr>
        </p:pic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9AB001C7-D909-5C48-C50A-150B9BF4DA1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23487" y="6013063"/>
              <a:ext cx="472649" cy="364616"/>
            </a:xfrm>
            <a:prstGeom prst="rect">
              <a:avLst/>
            </a:prstGeom>
          </p:spPr>
        </p:pic>
        <p:pic>
          <p:nvPicPr>
            <p:cNvPr id="138" name="Graphic 137">
              <a:extLst>
                <a:ext uri="{FF2B5EF4-FFF2-40B4-BE49-F238E27FC236}">
                  <a16:creationId xmlns:a16="http://schemas.microsoft.com/office/drawing/2014/main" id="{732DB870-E6D1-D073-26A3-BDF2BC69F0C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3326" y="6013063"/>
              <a:ext cx="472651" cy="364616"/>
            </a:xfrm>
            <a:prstGeom prst="rect">
              <a:avLst/>
            </a:prstGeom>
          </p:spPr>
        </p:pic>
        <p:pic>
          <p:nvPicPr>
            <p:cNvPr id="139" name="Graphic 138">
              <a:extLst>
                <a:ext uri="{FF2B5EF4-FFF2-40B4-BE49-F238E27FC236}">
                  <a16:creationId xmlns:a16="http://schemas.microsoft.com/office/drawing/2014/main" id="{36D590B3-3C30-B259-F154-8F8914ED25D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43166" y="6013063"/>
              <a:ext cx="472649" cy="364616"/>
            </a:xfrm>
            <a:prstGeom prst="rect">
              <a:avLst/>
            </a:prstGeom>
          </p:spPr>
        </p:pic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0BDB8BA2-1980-444E-735B-939A31A643B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23487" y="6499375"/>
              <a:ext cx="472649" cy="364616"/>
            </a:xfrm>
            <a:prstGeom prst="rect">
              <a:avLst/>
            </a:prstGeom>
          </p:spPr>
        </p:pic>
        <p:pic>
          <p:nvPicPr>
            <p:cNvPr id="141" name="Graphic 140">
              <a:extLst>
                <a:ext uri="{FF2B5EF4-FFF2-40B4-BE49-F238E27FC236}">
                  <a16:creationId xmlns:a16="http://schemas.microsoft.com/office/drawing/2014/main" id="{D7CB2860-56EA-7142-ADDB-1D259B81BB1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3326" y="6499375"/>
              <a:ext cx="472651" cy="364616"/>
            </a:xfrm>
            <a:prstGeom prst="rect">
              <a:avLst/>
            </a:prstGeom>
          </p:spPr>
        </p:pic>
        <p:pic>
          <p:nvPicPr>
            <p:cNvPr id="142" name="Graphic 141">
              <a:extLst>
                <a:ext uri="{FF2B5EF4-FFF2-40B4-BE49-F238E27FC236}">
                  <a16:creationId xmlns:a16="http://schemas.microsoft.com/office/drawing/2014/main" id="{3E41382E-43EC-60AB-C0C4-8E89F0F59A2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43166" y="6499375"/>
              <a:ext cx="472649" cy="364616"/>
            </a:xfrm>
            <a:prstGeom prst="rect">
              <a:avLst/>
            </a:prstGeom>
          </p:spPr>
        </p:pic>
        <p:pic>
          <p:nvPicPr>
            <p:cNvPr id="143" name="Graphic 142">
              <a:extLst>
                <a:ext uri="{FF2B5EF4-FFF2-40B4-BE49-F238E27FC236}">
                  <a16:creationId xmlns:a16="http://schemas.microsoft.com/office/drawing/2014/main" id="{11303302-8A4B-EFDA-F549-3C9E90543B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23487" y="7011281"/>
              <a:ext cx="472649" cy="364616"/>
            </a:xfrm>
            <a:prstGeom prst="rect">
              <a:avLst/>
            </a:prstGeom>
          </p:spPr>
        </p:pic>
        <p:pic>
          <p:nvPicPr>
            <p:cNvPr id="144" name="Graphic 143">
              <a:extLst>
                <a:ext uri="{FF2B5EF4-FFF2-40B4-BE49-F238E27FC236}">
                  <a16:creationId xmlns:a16="http://schemas.microsoft.com/office/drawing/2014/main" id="{257FD7F0-4D1A-79C8-198A-E21F0B20DCC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983326" y="7011281"/>
              <a:ext cx="472651" cy="364616"/>
            </a:xfrm>
            <a:prstGeom prst="rect">
              <a:avLst/>
            </a:prstGeom>
          </p:spPr>
        </p:pic>
        <p:pic>
          <p:nvPicPr>
            <p:cNvPr id="145" name="Graphic 144">
              <a:extLst>
                <a:ext uri="{FF2B5EF4-FFF2-40B4-BE49-F238E27FC236}">
                  <a16:creationId xmlns:a16="http://schemas.microsoft.com/office/drawing/2014/main" id="{E5537685-3192-C52C-D690-5E0BB40C132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343166" y="7011281"/>
              <a:ext cx="472649" cy="364616"/>
            </a:xfrm>
            <a:prstGeom prst="rect">
              <a:avLst/>
            </a:prstGeom>
          </p:spPr>
        </p:pic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D2D9CA8-16B7-01D7-183F-8923563C2C5D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4" name="Picture 30">
              <a:extLst>
                <a:ext uri="{FF2B5EF4-FFF2-40B4-BE49-F238E27FC236}">
                  <a16:creationId xmlns:a16="http://schemas.microsoft.com/office/drawing/2014/main" id="{CAEDF691-698A-6F65-BC46-B38D6E531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8F2EE788-C361-E638-4950-6724ECFFEBB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698101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08333E-7 -0.03565 L 2.08333E-7 0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4.81481E-6 L 0 -4.81481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3.33333E-6 L 0 3.33333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1.85185E-6 L 0 1.85185E-6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6 -7.40741E-7 L 2.91667E-6 -7.40741E-7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60" grpId="0"/>
      <p:bldP spid="62" grpId="0" animBg="1"/>
      <p:bldP spid="62" grpId="1" animBg="1"/>
      <p:bldP spid="64" grpId="0" animBg="1"/>
      <p:bldP spid="6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25E9CE38-87DC-C296-4973-0146A4D19A80}"/>
              </a:ext>
            </a:extLst>
          </p:cNvPr>
          <p:cNvSpPr txBox="1"/>
          <p:nvPr/>
        </p:nvSpPr>
        <p:spPr>
          <a:xfrm>
            <a:off x="564263" y="1422170"/>
            <a:ext cx="3323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noProof="0" dirty="0">
                <a:latin typeface="AMX" pitchFamily="2" charset="77"/>
              </a:rPr>
              <a:t>CLARO TV+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966389-3E7D-0784-3372-361C985FAB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53252" y="754618"/>
            <a:ext cx="4085734" cy="6008320"/>
          </a:xfrm>
          <a:prstGeom prst="roundRect">
            <a:avLst>
              <a:gd name="adj" fmla="val 11091"/>
            </a:avLst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F3D9541F-8CA8-1089-6B53-57663B8D4DA6}"/>
              </a:ext>
            </a:extLst>
          </p:cNvPr>
          <p:cNvSpPr/>
          <p:nvPr/>
        </p:nvSpPr>
        <p:spPr>
          <a:xfrm>
            <a:off x="3629914" y="1059827"/>
            <a:ext cx="4085734" cy="2642383"/>
          </a:xfrm>
          <a:prstGeom prst="roundRect">
            <a:avLst>
              <a:gd name="adj" fmla="val 19599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 não para por aí: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todos</a:t>
            </a:r>
            <a:b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os pacotes de TV vem</a:t>
            </a:r>
            <a:b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com Claro tv+ incluso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, com direito até 5 dispositivos cadastrados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 2 acessos simultâneos.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B91D963A-452E-E8B6-1B2E-57759D87E511}"/>
              </a:ext>
            </a:extLst>
          </p:cNvPr>
          <p:cNvSpPr/>
          <p:nvPr/>
        </p:nvSpPr>
        <p:spPr>
          <a:xfrm>
            <a:off x="253014" y="3758778"/>
            <a:ext cx="7462634" cy="2814804"/>
          </a:xfrm>
          <a:prstGeom prst="roundRect">
            <a:avLst>
              <a:gd name="adj" fmla="val 18698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17500" indent="-2206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Milhares de programas dos canais contratados pelo cliente, para assistir ao vivo ou </a:t>
            </a:r>
            <a:r>
              <a:rPr lang="pt-BR" sz="2000" noProof="0" dirty="0" err="1">
                <a:solidFill>
                  <a:schemeClr val="tx1"/>
                </a:solidFill>
                <a:latin typeface="AMX" pitchFamily="2" charset="77"/>
              </a:rPr>
              <a:t>on</a:t>
            </a: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 </a:t>
            </a:r>
            <a:r>
              <a:rPr lang="pt-BR" sz="2000" noProof="0" dirty="0" err="1">
                <a:solidFill>
                  <a:schemeClr val="tx1"/>
                </a:solidFill>
                <a:latin typeface="AMX" pitchFamily="2" charset="77"/>
              </a:rPr>
              <a:t>demand</a:t>
            </a: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, de forma gratuita.</a:t>
            </a:r>
          </a:p>
          <a:p>
            <a:pPr marL="317500" indent="-2206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Os últimos lançamentos do cinema para alugar por 48 horas.</a:t>
            </a:r>
          </a:p>
          <a:p>
            <a:pPr marL="317500" indent="-22066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Infinidade de filmes, séries, shows, esporte, conteúdo infantil, para assistir quando e onde quiser!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65CF68-FAD5-B146-0D3E-1993DD57569D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F96223D-9A0D-8A1A-9A6C-33FC0FC581AD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1A58AA25-B9F0-4AB0-B195-6F4F90D666BD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28E6EBFF-38AE-0061-7A7C-205A72314AA1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À </a:t>
              </a:r>
              <a:r>
                <a:rPr lang="pt-BR" sz="1200" noProof="0" dirty="0" err="1">
                  <a:solidFill>
                    <a:schemeClr val="tx1"/>
                  </a:solidFill>
                  <a:latin typeface="AMX" pitchFamily="2" charset="77"/>
                </a:rPr>
                <a:t>la</a:t>
              </a:r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8CE9A288-2331-41C5-A7BA-50DD0C8FF3C8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D3057429-2156-2D28-192E-2E0A484DF10A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8A1AB1F4-08E3-A107-D621-B54462E472AB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3" name="Picture 30">
              <a:extLst>
                <a:ext uri="{FF2B5EF4-FFF2-40B4-BE49-F238E27FC236}">
                  <a16:creationId xmlns:a16="http://schemas.microsoft.com/office/drawing/2014/main" id="{0732B733-20B9-1829-B856-8E83EE58E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941248C5-3EBF-E0C8-5AF9-378F897C3A1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40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4699 L 1.25E-6 3.33333E-6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539 -2.22222E-6 L -4.375E-6 -2.22222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539 -7.40741E-7 L -2.70833E-6 -7.40741E-7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17" grpId="0" animBg="1"/>
      <p:bldP spid="17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DD27061-F364-4C9D-6CDC-D63BDB0692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88" y="793229"/>
            <a:ext cx="5173748" cy="5969709"/>
          </a:xfrm>
          <a:prstGeom prst="roundRect">
            <a:avLst>
              <a:gd name="adj" fmla="val 8190"/>
            </a:avLst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C29A50A-8A1B-B535-16F0-47338007340F}"/>
              </a:ext>
            </a:extLst>
          </p:cNvPr>
          <p:cNvSpPr/>
          <p:nvPr/>
        </p:nvSpPr>
        <p:spPr>
          <a:xfrm>
            <a:off x="5437314" y="2068496"/>
            <a:ext cx="5384565" cy="4353403"/>
          </a:xfrm>
          <a:prstGeom prst="roundRect">
            <a:avLst>
              <a:gd name="adj" fmla="val 12964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>
              <a:spcBef>
                <a:spcPts val="600"/>
              </a:spcBef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Com tantas opções de conteúdo, fica fácil do cliente Claro empresas escolher aquele que mais se adequa ao seu público.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E com a </a:t>
            </a: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funcionalidade Redes Sociais</a:t>
            </a: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,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o cliente </a:t>
            </a: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consegue compartilhar o que</a:t>
            </a:r>
            <a:b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está assistindo, pra todo mundo saber</a:t>
            </a: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!</a:t>
            </a:r>
          </a:p>
          <a:p>
            <a:pPr marL="96838">
              <a:spcBef>
                <a:spcPts val="600"/>
              </a:spcBef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Assim, ele mostra aos clientes do negócio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o tipo de conteúdo que o local oferece.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Por isso, quanto mais adequado o conteúdo for ao público, maiores as chances de chamar atenção e atrair novos clientes!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2056CE-3383-CE2B-7702-F6D19F1364F8}"/>
              </a:ext>
            </a:extLst>
          </p:cNvPr>
          <p:cNvSpPr txBox="1"/>
          <p:nvPr/>
        </p:nvSpPr>
        <p:spPr>
          <a:xfrm>
            <a:off x="5677012" y="1031521"/>
            <a:ext cx="57315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600" noProof="0" dirty="0">
                <a:latin typeface="AMX" pitchFamily="2" charset="77"/>
              </a:rPr>
              <a:t>REDES SOCIAIS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445B747-F419-EAC6-8A90-073F712433E8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2DCA932B-E9B2-3F24-5627-4BCD719496DA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8AB799FF-5BC0-B0B0-5045-C28FD60651A2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BC8FA04D-8CFF-4F80-0BDE-B4C3A0DF47F2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À </a:t>
              </a:r>
              <a:r>
                <a:rPr lang="pt-BR" sz="1200" noProof="0" dirty="0" err="1">
                  <a:solidFill>
                    <a:schemeClr val="tx1"/>
                  </a:solidFill>
                  <a:latin typeface="AMX" pitchFamily="2" charset="77"/>
                </a:rPr>
                <a:t>la</a:t>
              </a:r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B9E82AF8-A030-CF02-3AD1-366A6A40BA55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847C44E2-85D9-3BF6-27F4-4DDF1DC5FDC6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2EB83FB-086A-4F0D-81F3-E3B2D0462B4C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3" name="Picture 30">
              <a:extLst>
                <a:ext uri="{FF2B5EF4-FFF2-40B4-BE49-F238E27FC236}">
                  <a16:creationId xmlns:a16="http://schemas.microsoft.com/office/drawing/2014/main" id="{A64240F0-F10F-C7A1-7288-47F64503C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4" name="Gráfico 3">
              <a:extLst>
                <a:ext uri="{FF2B5EF4-FFF2-40B4-BE49-F238E27FC236}">
                  <a16:creationId xmlns:a16="http://schemas.microsoft.com/office/drawing/2014/main" id="{99BA7639-9258-3E43-E70C-5B6CFB4CD3D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172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05115 L -2.5E-6 4.07407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-1.48148E-6 L 3.125E-6 -1.48148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54E674-8808-9FA0-BEE3-7C34E65F6102}"/>
              </a:ext>
            </a:extLst>
          </p:cNvPr>
          <p:cNvGrpSpPr/>
          <p:nvPr/>
        </p:nvGrpSpPr>
        <p:grpSpPr>
          <a:xfrm>
            <a:off x="2605687" y="93371"/>
            <a:ext cx="6980626" cy="604680"/>
            <a:chOff x="2605687" y="93371"/>
            <a:chExt cx="6980626" cy="604680"/>
          </a:xfrm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C0348BC-8C87-6329-DA5F-B30B93961DEA}"/>
                </a:ext>
              </a:extLst>
            </p:cNvPr>
            <p:cNvSpPr/>
            <p:nvPr/>
          </p:nvSpPr>
          <p:spPr>
            <a:xfrm>
              <a:off x="2605687" y="93371"/>
              <a:ext cx="6980626" cy="604680"/>
            </a:xfrm>
            <a:prstGeom prst="roundRect">
              <a:avLst>
                <a:gd name="adj" fmla="val 50000"/>
              </a:avLst>
            </a:prstGeom>
            <a:solidFill>
              <a:srgbClr val="CED67F">
                <a:alpha val="49804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BCD5B525-6814-8605-83D4-D81BC9505DC9}"/>
                </a:ext>
              </a:extLst>
            </p:cNvPr>
            <p:cNvSpPr/>
            <p:nvPr/>
          </p:nvSpPr>
          <p:spPr>
            <a:xfrm>
              <a:off x="267562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Planos</a:t>
              </a:r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E33A5929-DF39-9B98-7988-B9B372590308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À </a:t>
              </a:r>
              <a:r>
                <a:rPr lang="pt-BR" sz="1200" noProof="0" dirty="0" err="1">
                  <a:solidFill>
                    <a:schemeClr val="tx1"/>
                  </a:solidFill>
                  <a:latin typeface="AMX" pitchFamily="2" charset="77"/>
                </a:rPr>
                <a:t>la</a:t>
              </a:r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 carte</a:t>
              </a:r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8BF6DED5-30CF-674F-F9D3-0DE65459F94E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Recursos</a:t>
              </a:r>
            </a:p>
          </p:txBody>
        </p:sp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2E25EBF6-8573-580B-B2E1-D729FAF9EA44}"/>
                </a:ext>
              </a:extLst>
            </p:cNvPr>
            <p:cNvSpPr/>
            <p:nvPr/>
          </p:nvSpPr>
          <p:spPr>
            <a:xfrm>
              <a:off x="785325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Diferenciais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EDD596-4A13-D661-6800-81D6C448E172}"/>
              </a:ext>
            </a:extLst>
          </p:cNvPr>
          <p:cNvSpPr txBox="1"/>
          <p:nvPr/>
        </p:nvSpPr>
        <p:spPr>
          <a:xfrm>
            <a:off x="343900" y="4165370"/>
            <a:ext cx="33234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7200" noProof="0" dirty="0">
                <a:latin typeface="AMX" pitchFamily="2" charset="77"/>
              </a:rPr>
              <a:t>MINHA CLARO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F8B21-E7EE-1AC6-BAC5-21CD0857A8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7188" y="838103"/>
            <a:ext cx="4050039" cy="5737348"/>
          </a:xfrm>
          <a:prstGeom prst="roundRect">
            <a:avLst>
              <a:gd name="adj" fmla="val 13862"/>
            </a:avLst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28954FB-E236-375D-6255-B445D832991E}"/>
              </a:ext>
            </a:extLst>
          </p:cNvPr>
          <p:cNvSpPr/>
          <p:nvPr/>
        </p:nvSpPr>
        <p:spPr>
          <a:xfrm>
            <a:off x="7652551" y="1296140"/>
            <a:ext cx="4341181" cy="5279311"/>
          </a:xfrm>
          <a:prstGeom prst="roundRect">
            <a:avLst>
              <a:gd name="adj" fmla="val 12964"/>
            </a:avLst>
          </a:prstGeom>
          <a:solidFill>
            <a:srgbClr val="CED6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96838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E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para facilitar a vida do cliente e ajudar a gerenciar sua assinatura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, a Claro oferece o </a:t>
            </a: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Minha Claro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,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um site onde é possível visualizar informações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sobre produtos contratados, realizar diversos serviços</a:t>
            </a:r>
            <a:b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de autoatendimento, relacionamento e de transações seguras do cliente.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2D2C6F11-A878-F293-7364-DC3A1F5E6FBB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4" name="Picture 30">
              <a:extLst>
                <a:ext uri="{FF2B5EF4-FFF2-40B4-BE49-F238E27FC236}">
                  <a16:creationId xmlns:a16="http://schemas.microsoft.com/office/drawing/2014/main" id="{1BEB1B89-D191-49F3-AD0E-9D317BE35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D411A6F3-F546-4C6E-1B58-3D5868ADCF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206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6 0.04699 L 4.16667E-6 7.40741E-7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-2.59259E-6 L 8.33333E-7 -2.59259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57939D0-439B-C9BA-E846-123FCC9A0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9" r="1699" b="-1100"/>
          <a:stretch/>
        </p:blipFill>
        <p:spPr>
          <a:xfrm>
            <a:off x="207146" y="461639"/>
            <a:ext cx="11777708" cy="6933460"/>
          </a:xfrm>
          <a:prstGeom prst="roundRect">
            <a:avLst>
              <a:gd name="adj" fmla="val 8765"/>
            </a:avLst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5E2829-0913-EE70-F5D8-A37E6012FC3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3522" y="651774"/>
            <a:ext cx="1706499" cy="16981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52106A-513F-D464-D78C-3A0E648A2C3B}"/>
              </a:ext>
            </a:extLst>
          </p:cNvPr>
          <p:cNvSpPr txBox="1"/>
          <p:nvPr/>
        </p:nvSpPr>
        <p:spPr>
          <a:xfrm>
            <a:off x="3616545" y="537821"/>
            <a:ext cx="73311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1" noProof="0" dirty="0">
                <a:solidFill>
                  <a:schemeClr val="bg1"/>
                </a:solidFill>
                <a:latin typeface="AMX" pitchFamily="2" charset="77"/>
              </a:rPr>
              <a:t>Opções diversas para públicos diversos, atendendo as necessidades das empresas!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5EAE638-FD32-E0DC-2FA4-D021816B5AE3}"/>
              </a:ext>
            </a:extLst>
          </p:cNvPr>
          <p:cNvSpPr/>
          <p:nvPr/>
        </p:nvSpPr>
        <p:spPr>
          <a:xfrm>
            <a:off x="338442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138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Opções diversas que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se encaixam em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todos os negócios!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3 planos com várias opções incríveis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Canais à </a:t>
            </a:r>
            <a:r>
              <a:rPr lang="pt-BR" noProof="0" dirty="0" err="1">
                <a:solidFill>
                  <a:schemeClr val="tx1"/>
                </a:solidFill>
                <a:latin typeface="AMX" pitchFamily="2" charset="77"/>
              </a:rPr>
              <a:t>la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 carte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 err="1">
                <a:solidFill>
                  <a:schemeClr val="tx1"/>
                </a:solidFill>
                <a:latin typeface="AMX" pitchFamily="2" charset="77"/>
              </a:rPr>
              <a:t>Pay</a:t>
            </a: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 per </a:t>
            </a:r>
            <a:r>
              <a:rPr lang="pt-BR" noProof="0" dirty="0" err="1">
                <a:solidFill>
                  <a:schemeClr val="tx1"/>
                </a:solidFill>
                <a:latin typeface="AMX" pitchFamily="2" charset="77"/>
              </a:rPr>
              <a:t>view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Opção Netflix avulsa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08D2E9E-5A10-CD90-CDE0-3040C9C470A5}"/>
              </a:ext>
            </a:extLst>
          </p:cNvPr>
          <p:cNvSpPr txBox="1"/>
          <p:nvPr/>
        </p:nvSpPr>
        <p:spPr>
          <a:xfrm rot="16200000">
            <a:off x="-572300" y="4058136"/>
            <a:ext cx="257955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5400" noProof="0" dirty="0">
                <a:solidFill>
                  <a:srgbClr val="CED67F"/>
                </a:solidFill>
                <a:latin typeface="AMX" pitchFamily="2" charset="77"/>
              </a:rPr>
              <a:t>PLANOS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1FC14EC-3E89-D51E-A3ED-0035D5C0A9DC}"/>
              </a:ext>
            </a:extLst>
          </p:cNvPr>
          <p:cNvGrpSpPr/>
          <p:nvPr/>
        </p:nvGrpSpPr>
        <p:grpSpPr>
          <a:xfrm>
            <a:off x="2096523" y="1030593"/>
            <a:ext cx="940498" cy="940498"/>
            <a:chOff x="6870430" y="311574"/>
            <a:chExt cx="644337" cy="6443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16B9AD9-E5EC-1D05-DBF4-EA9EBE4E674F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56F8EE09-92E3-6054-DB0E-FCB8C349F2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3042"/>
              <a:ext cx="437460" cy="321399"/>
            </a:xfrm>
            <a:prstGeom prst="rect">
              <a:avLst/>
            </a:prstGeom>
          </p:spPr>
        </p:pic>
      </p:grp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2097DD3-3728-E2C4-6493-D16B79737E52}"/>
              </a:ext>
            </a:extLst>
          </p:cNvPr>
          <p:cNvSpPr/>
          <p:nvPr/>
        </p:nvSpPr>
        <p:spPr>
          <a:xfrm>
            <a:off x="4206000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138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Recursos que incrementam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a experiência!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Replay TV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Comando por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voz no controle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B56FB0-4C55-F2DF-E00D-294F83FBC135}"/>
              </a:ext>
            </a:extLst>
          </p:cNvPr>
          <p:cNvSpPr txBox="1"/>
          <p:nvPr/>
        </p:nvSpPr>
        <p:spPr>
          <a:xfrm rot="16200000">
            <a:off x="2924164" y="4058136"/>
            <a:ext cx="3321743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5400" noProof="0" dirty="0">
                <a:solidFill>
                  <a:srgbClr val="CED67F"/>
                </a:solidFill>
                <a:latin typeface="AMX" pitchFamily="2" charset="77"/>
              </a:rPr>
              <a:t>RECURSOS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41E9A77B-C962-697B-FC55-D0A81333391D}"/>
              </a:ext>
            </a:extLst>
          </p:cNvPr>
          <p:cNvSpPr/>
          <p:nvPr/>
        </p:nvSpPr>
        <p:spPr>
          <a:xfrm>
            <a:off x="8073558" y="2552994"/>
            <a:ext cx="3780000" cy="4140769"/>
          </a:xfrm>
          <a:prstGeom prst="roundRect">
            <a:avLst>
              <a:gd name="adj" fmla="val 16427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138">
              <a:spcBef>
                <a:spcPts val="600"/>
              </a:spcBef>
            </a:pP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Benefícios para impulsionar</a:t>
            </a:r>
            <a:br>
              <a:rPr lang="pt-BR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b="1" noProof="0" dirty="0">
                <a:solidFill>
                  <a:schemeClr val="tx1"/>
                </a:solidFill>
                <a:latin typeface="AMX" pitchFamily="2" charset="77"/>
              </a:rPr>
              <a:t>os negócios!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Claro tv+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Pasta “empreender” para inspirar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e aprender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Redes sociais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Minha Claro</a:t>
            </a:r>
          </a:p>
          <a:p>
            <a:pPr marL="10223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Claro clube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77BBE1D-1CE7-C1E5-E219-F7121A1684D0}"/>
              </a:ext>
            </a:extLst>
          </p:cNvPr>
          <p:cNvSpPr txBox="1"/>
          <p:nvPr/>
        </p:nvSpPr>
        <p:spPr>
          <a:xfrm rot="16200000">
            <a:off x="6614592" y="4058136"/>
            <a:ext cx="3676006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5400" noProof="0" dirty="0">
                <a:solidFill>
                  <a:srgbClr val="CED67F"/>
                </a:solidFill>
                <a:latin typeface="AMX" pitchFamily="2" charset="77"/>
              </a:rPr>
              <a:t>BENEFÍCIOS</a:t>
            </a:r>
          </a:p>
        </p:txBody>
      </p:sp>
      <p:grpSp>
        <p:nvGrpSpPr>
          <p:cNvPr id="8" name="Agrupar 7">
            <a:extLst>
              <a:ext uri="{FF2B5EF4-FFF2-40B4-BE49-F238E27FC236}">
                <a16:creationId xmlns:a16="http://schemas.microsoft.com/office/drawing/2014/main" id="{A863CB72-8868-0B92-F7F1-01A39B871D23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9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1513CEA1-472E-A550-F2BB-4350CDF4C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62E11F74-ECA9-60BF-E55E-EBBA3B27C19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76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4028 L 0 2.22222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4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3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grpId="1" nodeType="withEffect">
                                  <p:stCondLst>
                                    <p:cond delay="3600"/>
                                  </p:stCondLst>
                                  <p:childTnLst>
                                    <p:animMotion origin="layout" path="M -3.95833E-6 0.047 L -3.95833E-6 -4.81481E-6 " pathEditMode="relative" rAng="0" ptsTypes="AA">
                                      <p:cBhvr>
                                        <p:cTn id="37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4" presetClass="path" presetSubtype="0" accel="50000" decel="5000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0 0.04699 L 0 -4.07407E-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4" presetClass="path" presetSubtype="0" accel="50000" decel="50000" fill="hold" grpId="1" nodeType="withEffect">
                                  <p:stCondLst>
                                    <p:cond delay="4100"/>
                                  </p:stCondLst>
                                  <p:childTnLst>
                                    <p:animMotion origin="layout" path="M -1.66667E-6 0.047 L -1.66667E-6 -4.81481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4" presetClass="path" presetSubtype="0" accel="50000" decel="50000" fill="hold" grpId="1" nodeType="withEffect">
                                  <p:stCondLst>
                                    <p:cond delay="4500"/>
                                  </p:stCondLst>
                                  <p:childTnLst>
                                    <p:animMotion origin="layout" path="M 2.5E-6 0.04699 L 2.5E-6 -4.07407E-6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6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4" presetClass="path" presetSubtype="0" accel="50000" decel="50000" fill="hold" grpId="1" nodeType="withEffect">
                                  <p:stCondLst>
                                    <p:cond delay="4600"/>
                                  </p:stCondLst>
                                  <p:childTnLst>
                                    <p:animMotion origin="layout" path="M 8.33333E-7 0.047 L 8.33333E-7 -4.81481E-6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2" grpId="1" animBg="1"/>
      <p:bldP spid="19" grpId="0"/>
      <p:bldP spid="19" grpId="1"/>
      <p:bldP spid="25" grpId="0" animBg="1"/>
      <p:bldP spid="25" grpId="1" animBg="1"/>
      <p:bldP spid="26" grpId="0"/>
      <p:bldP spid="26" grpId="1"/>
      <p:bldP spid="27" grpId="0" animBg="1"/>
      <p:bldP spid="27" grpId="1" animBg="1"/>
      <p:bldP spid="28" grpId="0"/>
      <p:bldP spid="28" grpId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EB16E-534E-1434-E981-72CA104FC4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47FAD05-DFF0-28CF-F483-762D6908E9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53B3E5-A429-DF47-423C-2297B9F3AEF4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11722426-97FB-1F1E-5A34-EECE3B290DB4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DCB6D2-947E-61D0-A82F-E1AB9CCCE7E4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1C5AF5F-5C2D-15C9-A454-6F4B0634997B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6C8210C2-B095-B74A-A666-FB96ED7FBB6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F5FF6A3-E41A-FBDD-0613-57BF10421895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796BCCB-54B3-FE0E-16B1-B1121A555ECE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35D252F-EF12-F4DF-DE26-4B91534DE8E4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62DCE02-8CDB-9C16-D61A-7F3AB2AAC3A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5EAEA6A-4B70-064C-872E-6C33D386D3A7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33FB22C-837E-222F-117A-57C154C2A631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75C974E-9FE0-971A-D2DD-94683B4D9E43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E312C3F8-1E5E-3E8A-AC03-3C271C805D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FA77537-27B9-4137-7D14-6D1A117CCE53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8A79C00-0975-1854-6235-C2151CFFA333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7B369C4-26A1-37C1-C089-A40CDEE40620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0DC9C016-ACF8-3B3B-9D53-487F3072F2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10F56392-89BC-5237-B9A6-FDBE2BD3E6F4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3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23F00C32-A437-517B-5C57-F7C5C029A7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64B4036F-3180-A291-4096-7411C007CE9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76F28291-F8C2-207B-30FA-2B48781AE9DD}"/>
              </a:ext>
            </a:extLst>
          </p:cNvPr>
          <p:cNvSpPr/>
          <p:nvPr/>
        </p:nvSpPr>
        <p:spPr>
          <a:xfrm>
            <a:off x="2979294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7D2607F2-B9FC-CA8B-977D-B7CC6746B6B3}"/>
              </a:ext>
            </a:extLst>
          </p:cNvPr>
          <p:cNvGrpSpPr/>
          <p:nvPr/>
        </p:nvGrpSpPr>
        <p:grpSpPr>
          <a:xfrm>
            <a:off x="3095839" y="5369469"/>
            <a:ext cx="644337" cy="644337"/>
            <a:chOff x="6870430" y="311574"/>
            <a:chExt cx="644337" cy="644337"/>
          </a:xfrm>
        </p:grpSpPr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F3364832-2F8A-806A-767B-10168DB3F112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8" name="Graphic 20" descr="Vibração do telefone com preenchimento sólido">
              <a:extLst>
                <a:ext uri="{FF2B5EF4-FFF2-40B4-BE49-F238E27FC236}">
                  <a16:creationId xmlns:a16="http://schemas.microsoft.com/office/drawing/2014/main" id="{013EAA70-C1B8-27DE-91D8-D1A742D05C4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1500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0 L -8.33333E-7 0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7.40741E-7 L -1.25E-6 7.40741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7.40741E-7 L 8.33333E-7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7 1.11111E-6 L -1.25E-6 1.11111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6 1.11111E-6 L 8.33333E-7 1.1111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7 -3.7037E-7 L -1.25E-6 -3.7037E-7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6 -1.85185E-6 L 8.33333E-7 -1.85185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48148E-6 L -1.25E-6 -1.48148E-6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48148E-6 L 8.33333E-7 -1.48148E-6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11111E-6 L -6.25E-7 -1.11111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11111E-6 L 1.45833E-6 -1.11111E-6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2" grpId="0" animBg="1"/>
      <p:bldP spid="22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073D5-DFB0-8FDB-70F7-25E44EC5E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B027A66-2CF0-050F-0526-7BB37CCD3F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1259ED7A-2AE0-4F26-D09A-E8BE6DBB60C9}"/>
              </a:ext>
            </a:extLst>
          </p:cNvPr>
          <p:cNvSpPr/>
          <p:nvPr/>
        </p:nvSpPr>
        <p:spPr>
          <a:xfrm>
            <a:off x="8050304" y="4949394"/>
            <a:ext cx="2798209" cy="1391238"/>
          </a:xfrm>
          <a:prstGeom prst="roundRect">
            <a:avLst>
              <a:gd name="adj" fmla="val 15578"/>
            </a:avLst>
          </a:prstGeom>
          <a:solidFill>
            <a:srgbClr val="F4F1F1">
              <a:alpha val="19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ACBACE-F2A7-38A7-24EA-F05BAE7E065C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0585151-E822-7C91-36C2-AE57D4D37339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D0361C-760A-28C1-9262-C849BEBD517F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41061F7A-6E27-2536-6F16-61DEF933BD16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21226C1-1B59-3013-BA85-5737CA139AE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4B8F06F6-CB60-2EE2-550F-CCF9A7063A7E}"/>
              </a:ext>
            </a:extLst>
          </p:cNvPr>
          <p:cNvSpPr/>
          <p:nvPr/>
        </p:nvSpPr>
        <p:spPr>
          <a:xfrm>
            <a:off x="8713954" y="5063193"/>
            <a:ext cx="201027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Claro pós                     para empresas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966C2B2-5DAE-E1BD-E8FC-6CD9AA9AF204}"/>
              </a:ext>
            </a:extLst>
          </p:cNvPr>
          <p:cNvSpPr/>
          <p:nvPr/>
        </p:nvSpPr>
        <p:spPr>
          <a:xfrm>
            <a:off x="8713954" y="5686833"/>
            <a:ext cx="2010271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Serviços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1228A69F-EF3B-F0F4-E535-6A674467D348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25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91AB6F78-B588-FBBA-C44F-FF7E92F2F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26" name="Gráfico 25">
              <a:extLst>
                <a:ext uri="{FF2B5EF4-FFF2-40B4-BE49-F238E27FC236}">
                  <a16:creationId xmlns:a16="http://schemas.microsoft.com/office/drawing/2014/main" id="{D96403C1-1951-67F3-D9E7-5932705D5C6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192FF9B8-8296-F1EA-213F-44F80DBBEE02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31" name="Group 6">
            <a:extLst>
              <a:ext uri="{FF2B5EF4-FFF2-40B4-BE49-F238E27FC236}">
                <a16:creationId xmlns:a16="http://schemas.microsoft.com/office/drawing/2014/main" id="{340C5852-6CDC-3CCE-1B10-C8C568845C8F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32" name="Oval 7">
              <a:extLst>
                <a:ext uri="{FF2B5EF4-FFF2-40B4-BE49-F238E27FC236}">
                  <a16:creationId xmlns:a16="http://schemas.microsoft.com/office/drawing/2014/main" id="{9DBDF72F-83F4-7C58-8A39-DD3D89F64EC4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3" name="Graphic 8">
              <a:extLst>
                <a:ext uri="{FF2B5EF4-FFF2-40B4-BE49-F238E27FC236}">
                  <a16:creationId xmlns:a16="http://schemas.microsoft.com/office/drawing/2014/main" id="{4DEE6E1D-E507-E289-B848-D06D97C008C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ED89FCBB-3F06-4B98-205E-FD2E420ADCD1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35" name="Group 10">
            <a:extLst>
              <a:ext uri="{FF2B5EF4-FFF2-40B4-BE49-F238E27FC236}">
                <a16:creationId xmlns:a16="http://schemas.microsoft.com/office/drawing/2014/main" id="{83A905B0-CDF4-3EC3-F6D4-88E6C66EED26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36" name="Oval 11">
              <a:extLst>
                <a:ext uri="{FF2B5EF4-FFF2-40B4-BE49-F238E27FC236}">
                  <a16:creationId xmlns:a16="http://schemas.microsoft.com/office/drawing/2014/main" id="{5862368F-7EB6-2B7A-44C9-B8BDBC83703A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7" name="Graphic 12">
              <a:extLst>
                <a:ext uri="{FF2B5EF4-FFF2-40B4-BE49-F238E27FC236}">
                  <a16:creationId xmlns:a16="http://schemas.microsoft.com/office/drawing/2014/main" id="{7D94B220-4B36-B036-580D-06A68866EDB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42" name="Rounded Rectangle 17">
            <a:extLst>
              <a:ext uri="{FF2B5EF4-FFF2-40B4-BE49-F238E27FC236}">
                <a16:creationId xmlns:a16="http://schemas.microsoft.com/office/drawing/2014/main" id="{280C73E2-807E-86ED-1CAF-BF1AFA9AD4CD}"/>
              </a:ext>
            </a:extLst>
          </p:cNvPr>
          <p:cNvSpPr/>
          <p:nvPr/>
        </p:nvSpPr>
        <p:spPr>
          <a:xfrm>
            <a:off x="4549543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43" name="Group 18">
            <a:extLst>
              <a:ext uri="{FF2B5EF4-FFF2-40B4-BE49-F238E27FC236}">
                <a16:creationId xmlns:a16="http://schemas.microsoft.com/office/drawing/2014/main" id="{9277D8FC-BB35-42D5-7532-A7D7306805A1}"/>
              </a:ext>
            </a:extLst>
          </p:cNvPr>
          <p:cNvGrpSpPr/>
          <p:nvPr/>
        </p:nvGrpSpPr>
        <p:grpSpPr>
          <a:xfrm>
            <a:off x="4666088" y="5369469"/>
            <a:ext cx="644337" cy="644337"/>
            <a:chOff x="6870430" y="311574"/>
            <a:chExt cx="644337" cy="644337"/>
          </a:xfrm>
        </p:grpSpPr>
        <p:sp>
          <p:nvSpPr>
            <p:cNvPr id="44" name="Oval 19">
              <a:extLst>
                <a:ext uri="{FF2B5EF4-FFF2-40B4-BE49-F238E27FC236}">
                  <a16:creationId xmlns:a16="http://schemas.microsoft.com/office/drawing/2014/main" id="{CEDA5B04-D5BC-B5F4-925D-2E476CD67C4C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5" name="Graphic 20" descr="Vibração do telefone com preenchimento sólido">
              <a:extLst>
                <a:ext uri="{FF2B5EF4-FFF2-40B4-BE49-F238E27FC236}">
                  <a16:creationId xmlns:a16="http://schemas.microsoft.com/office/drawing/2014/main" id="{1DBF0457-A9AE-FD8C-1865-E953FE970C2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  <p:sp>
        <p:nvSpPr>
          <p:cNvPr id="46" name="Rounded Rectangle 13">
            <a:extLst>
              <a:ext uri="{FF2B5EF4-FFF2-40B4-BE49-F238E27FC236}">
                <a16:creationId xmlns:a16="http://schemas.microsoft.com/office/drawing/2014/main" id="{178CBA28-D1B2-A2D9-8AD2-913CF28B8760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47" name="Group 14">
            <a:extLst>
              <a:ext uri="{FF2B5EF4-FFF2-40B4-BE49-F238E27FC236}">
                <a16:creationId xmlns:a16="http://schemas.microsoft.com/office/drawing/2014/main" id="{FF14A714-3E26-0FA2-D747-EA03E3EE5AB9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48" name="Oval 15">
              <a:extLst>
                <a:ext uri="{FF2B5EF4-FFF2-40B4-BE49-F238E27FC236}">
                  <a16:creationId xmlns:a16="http://schemas.microsoft.com/office/drawing/2014/main" id="{AF035AAA-9D87-8399-71A7-5C74ED17FC2D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9" name="Graphic 16">
              <a:extLst>
                <a:ext uri="{FF2B5EF4-FFF2-40B4-BE49-F238E27FC236}">
                  <a16:creationId xmlns:a16="http://schemas.microsoft.com/office/drawing/2014/main" id="{2C65345E-95F9-16FA-9307-771ACB57631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29562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3.7037E-6 L 4.58333E-6 3.703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1.48148E-6 L 4.58333E-6 1.48148E-6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1.85185E-6 L 0 1.85185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3" grpId="0" animBg="1"/>
      <p:bldP spid="3" grpId="1" animBg="1"/>
      <p:bldP spid="5" grpId="0" animBg="1"/>
      <p:bldP spid="5" grpId="1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FD5542-A915-9DA5-BA62-F40664512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9EB6BF4C-DC3B-8F1F-64A5-8FFB5DF61F00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03F4317-8886-9629-4D8A-4536B73714A3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8CCFC42B-0FC7-147E-76EF-41019C686126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D76EC86D-4B17-EDD6-EEF0-A7F078C22F16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08710C9-4367-0EEE-6B24-641C8CD0728D}"/>
              </a:ext>
            </a:extLst>
          </p:cNvPr>
          <p:cNvSpPr txBox="1"/>
          <p:nvPr/>
        </p:nvSpPr>
        <p:spPr>
          <a:xfrm>
            <a:off x="4681212" y="1266869"/>
            <a:ext cx="43162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noProof="0" dirty="0">
                <a:latin typeface="AMX" pitchFamily="2" charset="77"/>
              </a:rPr>
              <a:t>MÓVEL VOZ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63AF666-089A-693F-B040-366E0AA97971}"/>
              </a:ext>
            </a:extLst>
          </p:cNvPr>
          <p:cNvSpPr/>
          <p:nvPr/>
        </p:nvSpPr>
        <p:spPr>
          <a:xfrm>
            <a:off x="1261896" y="4640517"/>
            <a:ext cx="2897565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Mobilidade</a:t>
            </a:r>
            <a:endParaRPr lang="pt-BR" b="1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BA9756D-408B-E2A2-DC51-E8A50366566F}"/>
              </a:ext>
            </a:extLst>
          </p:cNvPr>
          <p:cNvGrpSpPr/>
          <p:nvPr/>
        </p:nvGrpSpPr>
        <p:grpSpPr>
          <a:xfrm>
            <a:off x="1378441" y="4793656"/>
            <a:ext cx="644337" cy="644337"/>
            <a:chOff x="6870430" y="311574"/>
            <a:chExt cx="644337" cy="64433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D3DDC1B-266B-51FB-CC97-2737859B2949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6" name="Graphic 15" descr="Smartphone com preenchimento sólido">
              <a:extLst>
                <a:ext uri="{FF2B5EF4-FFF2-40B4-BE49-F238E27FC236}">
                  <a16:creationId xmlns:a16="http://schemas.microsoft.com/office/drawing/2014/main" id="{32BB4FE6-C864-26A9-F358-80A7253E2EB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975769" y="412419"/>
              <a:ext cx="433658" cy="433658"/>
            </a:xfrm>
            <a:prstGeom prst="rect">
              <a:avLst/>
            </a:prstGeom>
          </p:spPr>
        </p:pic>
      </p:grp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CCE6D14D-87FE-D987-2425-26F3D70650B7}"/>
              </a:ext>
            </a:extLst>
          </p:cNvPr>
          <p:cNvSpPr/>
          <p:nvPr/>
        </p:nvSpPr>
        <p:spPr>
          <a:xfrm>
            <a:off x="4884854" y="4640517"/>
            <a:ext cx="2897565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Agilidade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7785EF02-8B24-7342-2F40-C84BEE666E92}"/>
              </a:ext>
            </a:extLst>
          </p:cNvPr>
          <p:cNvSpPr/>
          <p:nvPr/>
        </p:nvSpPr>
        <p:spPr>
          <a:xfrm>
            <a:off x="8723653" y="4640517"/>
            <a:ext cx="2897565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bg1"/>
                </a:solidFill>
                <a:latin typeface="AMX" pitchFamily="2" charset="77"/>
              </a:rPr>
              <a:t>Conexão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68159CE-5E0A-9AB0-9D63-FECA4701DCFC}"/>
              </a:ext>
            </a:extLst>
          </p:cNvPr>
          <p:cNvGrpSpPr/>
          <p:nvPr/>
        </p:nvGrpSpPr>
        <p:grpSpPr>
          <a:xfrm>
            <a:off x="5003993" y="4793656"/>
            <a:ext cx="644337" cy="644337"/>
            <a:chOff x="6870430" y="311574"/>
            <a:chExt cx="644337" cy="64433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C3DDFFA1-0BCB-5851-F0D2-6C255C34CA65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5" name="Graphic 54" descr="Cronômetro 75% com preenchimento sólido">
              <a:extLst>
                <a:ext uri="{FF2B5EF4-FFF2-40B4-BE49-F238E27FC236}">
                  <a16:creationId xmlns:a16="http://schemas.microsoft.com/office/drawing/2014/main" id="{936DAD29-1A38-D419-FE64-3B5570CC916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41364" y="390733"/>
              <a:ext cx="477029" cy="477029"/>
            </a:xfrm>
            <a:prstGeom prst="rect">
              <a:avLst/>
            </a:prstGeom>
          </p:spPr>
        </p:pic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FE7556-D3F7-F5FA-1994-A3EE7F8CD346}"/>
              </a:ext>
            </a:extLst>
          </p:cNvPr>
          <p:cNvGrpSpPr/>
          <p:nvPr/>
        </p:nvGrpSpPr>
        <p:grpSpPr>
          <a:xfrm>
            <a:off x="8840198" y="4793656"/>
            <a:ext cx="644337" cy="644337"/>
            <a:chOff x="6870430" y="311574"/>
            <a:chExt cx="644337" cy="644337"/>
          </a:xfrm>
        </p:grpSpPr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B53B0E1-C8D1-F907-954F-81B543A8C9D9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8" name="Graphic 57" descr="Rede com preenchimento sólido">
              <a:extLst>
                <a:ext uri="{FF2B5EF4-FFF2-40B4-BE49-F238E27FC236}">
                  <a16:creationId xmlns:a16="http://schemas.microsoft.com/office/drawing/2014/main" id="{06E8B178-01E5-9F4F-8E7A-BFFA6ADBF9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53813" y="390733"/>
              <a:ext cx="477570" cy="477570"/>
            </a:xfrm>
            <a:prstGeom prst="rect">
              <a:avLst/>
            </a:prstGeom>
          </p:spPr>
        </p:pic>
      </p:grpSp>
      <p:pic>
        <p:nvPicPr>
          <p:cNvPr id="62" name="Picture 61">
            <a:extLst>
              <a:ext uri="{FF2B5EF4-FFF2-40B4-BE49-F238E27FC236}">
                <a16:creationId xmlns:a16="http://schemas.microsoft.com/office/drawing/2014/main" id="{DE6451F6-E0C7-1590-E0B7-2776853B1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-9574323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F9CDC1B-0DE4-5B0D-EF6F-89DF0ADECD6C}"/>
              </a:ext>
            </a:extLst>
          </p:cNvPr>
          <p:cNvGrpSpPr/>
          <p:nvPr/>
        </p:nvGrpSpPr>
        <p:grpSpPr>
          <a:xfrm>
            <a:off x="3348931" y="1065052"/>
            <a:ext cx="1129805" cy="1155535"/>
            <a:chOff x="6870430" y="311574"/>
            <a:chExt cx="644337" cy="64433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7644DE7-9463-D240-6F14-B342B0B0F5FC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7" name="Graphic 6" descr="Vibração do telefone com preenchimento sólido">
              <a:extLst>
                <a:ext uri="{FF2B5EF4-FFF2-40B4-BE49-F238E27FC236}">
                  <a16:creationId xmlns:a16="http://schemas.microsoft.com/office/drawing/2014/main" id="{EE651811-6911-20AE-2D60-8F5D6BB9BCD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62527" y="408794"/>
              <a:ext cx="460142" cy="449896"/>
            </a:xfrm>
            <a:prstGeom prst="rect">
              <a:avLst/>
            </a:prstGeom>
          </p:spPr>
        </p:pic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B3E77C8D-E360-60A7-282D-131B8F63E57B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1" name="Picture 30">
              <a:extLst>
                <a:ext uri="{FF2B5EF4-FFF2-40B4-BE49-F238E27FC236}">
                  <a16:creationId xmlns:a16="http://schemas.microsoft.com/office/drawing/2014/main" id="{AE3E33BB-201D-86FF-6070-983AA7A64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079A3E3A-74F4-13EB-3E58-1E7327D62FB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sp>
        <p:nvSpPr>
          <p:cNvPr id="22" name="Rounded Rectangle 18">
            <a:extLst>
              <a:ext uri="{FF2B5EF4-FFF2-40B4-BE49-F238E27FC236}">
                <a16:creationId xmlns:a16="http://schemas.microsoft.com/office/drawing/2014/main" id="{55D46557-9779-A890-03D5-8F9154570D19}"/>
              </a:ext>
            </a:extLst>
          </p:cNvPr>
          <p:cNvSpPr/>
          <p:nvPr/>
        </p:nvSpPr>
        <p:spPr>
          <a:xfrm>
            <a:off x="499481" y="2453834"/>
            <a:ext cx="11366500" cy="1579039"/>
          </a:xfrm>
          <a:prstGeom prst="roundRect">
            <a:avLst>
              <a:gd name="adj" fmla="val 19771"/>
            </a:avLst>
          </a:prstGeom>
          <a:solidFill>
            <a:srgbClr val="F4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39700" algn="ctr">
              <a:spcBef>
                <a:spcPts val="600"/>
              </a:spcBef>
            </a:pPr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O cliente hoje busca mobilidade, agilidade e conexão.</a:t>
            </a:r>
          </a:p>
          <a:p>
            <a:pPr marL="139700" algn="ctr">
              <a:spcBef>
                <a:spcPts val="600"/>
              </a:spcBef>
            </a:pP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É exatamente isso que a Claro empresas entrega: tecnologias e soluções 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                             </a:t>
            </a:r>
            <a:r>
              <a:rPr lang="pt-BR" sz="2400" noProof="0" dirty="0">
                <a:solidFill>
                  <a:schemeClr val="tx1"/>
                </a:solidFill>
                <a:latin typeface="AMX" pitchFamily="2" charset="77"/>
              </a:rPr>
              <a:t>que mantêm os negócios sempre em movimento.</a:t>
            </a:r>
          </a:p>
        </p:txBody>
      </p:sp>
    </p:spTree>
    <p:extLst>
      <p:ext uri="{BB962C8B-B14F-4D97-AF65-F5344CB8AC3E}">
        <p14:creationId xmlns:p14="http://schemas.microsoft.com/office/powerpoint/2010/main" val="32646444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6 -2.22222E-6 L 4.375E-6 -2.22222E-6 " pathEditMode="relative" rAng="0" ptsTypes="AA">
                                      <p:cBhvr>
                                        <p:cTn id="2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-2.22222E-6 L -3.125E-6 -2.22222E-6 " pathEditMode="relative" rAng="0" ptsTypes="AA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-2.22222E-6 L -1.04167E-6 -2.22222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6 -2.22222E-6 L 1.04167E-6 -2.22222E-6 " pathEditMode="relative" rAng="0" ptsTypes="AA">
                                      <p:cBhvr>
                                        <p:cTn id="4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-2.22222E-6 L -4.79167E-6 -2.22222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-2.22222E-6 L -2.5E-6 -2.22222E-6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1.11111E-6 L 2.08333E-6 1.11111E-6 " pathEditMode="relative" rAng="0" ptsTypes="AA">
                                      <p:cBhvr>
                                        <p:cTn id="60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 animBg="1"/>
      <p:bldP spid="13" grpId="1" animBg="1"/>
      <p:bldP spid="37" grpId="0" animBg="1"/>
      <p:bldP spid="37" grpId="1" animBg="1"/>
      <p:bldP spid="45" grpId="0" animBg="1"/>
      <p:bldP spid="45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134_24_claro_empresas_video_pme_evento_v4 (720p)">
            <a:hlinkClick r:id="" action="ppaction://media"/>
            <a:extLst>
              <a:ext uri="{FF2B5EF4-FFF2-40B4-BE49-F238E27FC236}">
                <a16:creationId xmlns:a16="http://schemas.microsoft.com/office/drawing/2014/main" id="{27F471B9-AB3C-5B8B-534E-D2C8F11131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737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40364-955C-5ACB-2951-C2CCAB606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EF20225F-6518-CDBF-7018-5A1AFEA81B1C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D6797530-9AE1-D0B8-54AF-4DC7B0D8A635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8F4EE260-4BA4-3E2C-AEBD-2CF4A4843608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8A29689C-2D74-51FA-2107-CB8424C3B060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Serviços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3DA8D684-0BF9-2078-ACFF-5AC225CB2554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1" name="Picture 30">
              <a:extLst>
                <a:ext uri="{FF2B5EF4-FFF2-40B4-BE49-F238E27FC236}">
                  <a16:creationId xmlns:a16="http://schemas.microsoft.com/office/drawing/2014/main" id="{26CE8FF7-58DF-032B-8826-CEEDEDC202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CCDD54CB-9396-2E53-A3F5-F9D63F0DAC8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sp>
        <p:nvSpPr>
          <p:cNvPr id="9" name="TextBox 7">
            <a:extLst>
              <a:ext uri="{FF2B5EF4-FFF2-40B4-BE49-F238E27FC236}">
                <a16:creationId xmlns:a16="http://schemas.microsoft.com/office/drawing/2014/main" id="{EDBCA04E-09A8-EED6-C88E-2C1EDF612A25}"/>
              </a:ext>
            </a:extLst>
          </p:cNvPr>
          <p:cNvSpPr txBox="1"/>
          <p:nvPr/>
        </p:nvSpPr>
        <p:spPr>
          <a:xfrm>
            <a:off x="698772" y="1353135"/>
            <a:ext cx="4036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AMX" pitchFamily="2" charset="77"/>
              </a:rPr>
              <a:t>CLARO PÓS</a:t>
            </a:r>
            <a:endParaRPr lang="pt-BR" sz="6000" noProof="0" dirty="0">
              <a:latin typeface="AMX" pitchFamily="2" charset="77"/>
            </a:endParaRPr>
          </a:p>
        </p:txBody>
      </p:sp>
      <p:sp>
        <p:nvSpPr>
          <p:cNvPr id="17" name="Rounded Rectangle 11">
            <a:extLst>
              <a:ext uri="{FF2B5EF4-FFF2-40B4-BE49-F238E27FC236}">
                <a16:creationId xmlns:a16="http://schemas.microsoft.com/office/drawing/2014/main" id="{6AECAEA4-B528-FF37-64B4-1826981362DC}"/>
              </a:ext>
            </a:extLst>
          </p:cNvPr>
          <p:cNvSpPr/>
          <p:nvPr/>
        </p:nvSpPr>
        <p:spPr>
          <a:xfrm>
            <a:off x="555944" y="2257510"/>
            <a:ext cx="4179034" cy="1283015"/>
          </a:xfrm>
          <a:prstGeom prst="roundRect">
            <a:avLst>
              <a:gd name="adj" fmla="val 31025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6838"/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Em todos os planos o cliente conta com: </a:t>
            </a:r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CB156B32-6620-9E71-04E9-6D6D57B0270E}"/>
              </a:ext>
            </a:extLst>
          </p:cNvPr>
          <p:cNvSpPr/>
          <p:nvPr/>
        </p:nvSpPr>
        <p:spPr>
          <a:xfrm>
            <a:off x="5023197" y="1353135"/>
            <a:ext cx="7605901" cy="4793213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45" name="Rounded Rectangle 14">
            <a:extLst>
              <a:ext uri="{FF2B5EF4-FFF2-40B4-BE49-F238E27FC236}">
                <a16:creationId xmlns:a16="http://schemas.microsoft.com/office/drawing/2014/main" id="{ACBE4F80-8286-7839-7492-54F3658FDF1A}"/>
              </a:ext>
            </a:extLst>
          </p:cNvPr>
          <p:cNvSpPr/>
          <p:nvPr/>
        </p:nvSpPr>
        <p:spPr>
          <a:xfrm>
            <a:off x="5238826" y="1999184"/>
            <a:ext cx="67806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1700" dirty="0">
                <a:solidFill>
                  <a:schemeClr val="bg1"/>
                </a:solidFill>
                <a:latin typeface="AMX" pitchFamily="2" charset="77"/>
              </a:rPr>
              <a:t>Ligações para fixo ou celular de qualquer operadora, usando o 21 e tarifas especiais para longa distância internacional. </a:t>
            </a:r>
            <a:endParaRPr lang="pt-BR" sz="17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6" name="Rounded Rectangle 15">
            <a:extLst>
              <a:ext uri="{FF2B5EF4-FFF2-40B4-BE49-F238E27FC236}">
                <a16:creationId xmlns:a16="http://schemas.microsoft.com/office/drawing/2014/main" id="{1DB1B6AB-0967-9798-48B5-5B0CE0BE19EE}"/>
              </a:ext>
            </a:extLst>
          </p:cNvPr>
          <p:cNvSpPr/>
          <p:nvPr/>
        </p:nvSpPr>
        <p:spPr>
          <a:xfrm>
            <a:off x="5238826" y="3274434"/>
            <a:ext cx="67806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Serviços de conteúdo e segurança exclusivos                                  (de acordo com a franquia contratada).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7" name="Rounded Rectangle 16">
            <a:extLst>
              <a:ext uri="{FF2B5EF4-FFF2-40B4-BE49-F238E27FC236}">
                <a16:creationId xmlns:a16="http://schemas.microsoft.com/office/drawing/2014/main" id="{3F7011BA-4B10-C3C1-F5F2-202B2AB12FA2}"/>
              </a:ext>
            </a:extLst>
          </p:cNvPr>
          <p:cNvSpPr/>
          <p:nvPr/>
        </p:nvSpPr>
        <p:spPr>
          <a:xfrm>
            <a:off x="5238826" y="4549684"/>
            <a:ext cx="67806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Até 500 mensagens SMS de Claro para Claro </a:t>
            </a:r>
          </a:p>
          <a:p>
            <a:pPr marL="711200"/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+ 100 SMS para qualquer operadora.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48" name="Group 17">
            <a:extLst>
              <a:ext uri="{FF2B5EF4-FFF2-40B4-BE49-F238E27FC236}">
                <a16:creationId xmlns:a16="http://schemas.microsoft.com/office/drawing/2014/main" id="{C3B537E6-804A-A08E-321B-28A8C6B2C145}"/>
              </a:ext>
            </a:extLst>
          </p:cNvPr>
          <p:cNvGrpSpPr/>
          <p:nvPr/>
        </p:nvGrpSpPr>
        <p:grpSpPr>
          <a:xfrm>
            <a:off x="5402361" y="2152322"/>
            <a:ext cx="644337" cy="644337"/>
            <a:chOff x="7736010" y="1868236"/>
            <a:chExt cx="644337" cy="644337"/>
          </a:xfrm>
        </p:grpSpPr>
        <p:sp>
          <p:nvSpPr>
            <p:cNvPr id="49" name="Oval 18">
              <a:extLst>
                <a:ext uri="{FF2B5EF4-FFF2-40B4-BE49-F238E27FC236}">
                  <a16:creationId xmlns:a16="http://schemas.microsoft.com/office/drawing/2014/main" id="{B44BED28-EAB2-A2A7-97D9-83616ECF7115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0" name="Gráfico 22" descr="Viva-voz com preenchimento sólido">
              <a:extLst>
                <a:ext uri="{FF2B5EF4-FFF2-40B4-BE49-F238E27FC236}">
                  <a16:creationId xmlns:a16="http://schemas.microsoft.com/office/drawing/2014/main" id="{6CEB12C5-4FF5-0142-A822-204931E4028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816100" y="1948326"/>
              <a:ext cx="484156" cy="484156"/>
            </a:xfrm>
            <a:prstGeom prst="rect">
              <a:avLst/>
            </a:prstGeom>
          </p:spPr>
        </p:pic>
      </p:grpSp>
      <p:grpSp>
        <p:nvGrpSpPr>
          <p:cNvPr id="51" name="Group 20">
            <a:extLst>
              <a:ext uri="{FF2B5EF4-FFF2-40B4-BE49-F238E27FC236}">
                <a16:creationId xmlns:a16="http://schemas.microsoft.com/office/drawing/2014/main" id="{8136624B-5A1D-2DF8-DE32-FD177D9C3120}"/>
              </a:ext>
            </a:extLst>
          </p:cNvPr>
          <p:cNvGrpSpPr/>
          <p:nvPr/>
        </p:nvGrpSpPr>
        <p:grpSpPr>
          <a:xfrm>
            <a:off x="5402361" y="3427573"/>
            <a:ext cx="644337" cy="644337"/>
            <a:chOff x="7736010" y="3106832"/>
            <a:chExt cx="644337" cy="644337"/>
          </a:xfrm>
        </p:grpSpPr>
        <p:sp>
          <p:nvSpPr>
            <p:cNvPr id="52" name="Oval 21">
              <a:extLst>
                <a:ext uri="{FF2B5EF4-FFF2-40B4-BE49-F238E27FC236}">
                  <a16:creationId xmlns:a16="http://schemas.microsoft.com/office/drawing/2014/main" id="{054D143F-7703-6F8D-12E9-B12AE459366F}"/>
                </a:ext>
              </a:extLst>
            </p:cNvPr>
            <p:cNvSpPr/>
            <p:nvPr/>
          </p:nvSpPr>
          <p:spPr>
            <a:xfrm>
              <a:off x="7736010" y="3106832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3" name="Gráfico 16">
              <a:extLst>
                <a:ext uri="{FF2B5EF4-FFF2-40B4-BE49-F238E27FC236}">
                  <a16:creationId xmlns:a16="http://schemas.microsoft.com/office/drawing/2014/main" id="{7BA75C4F-16E9-1AA0-FCB4-D4D09B02844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848962" y="3219784"/>
              <a:ext cx="418432" cy="418432"/>
            </a:xfrm>
            <a:prstGeom prst="rect">
              <a:avLst/>
            </a:prstGeom>
          </p:spPr>
        </p:pic>
      </p:grpSp>
      <p:grpSp>
        <p:nvGrpSpPr>
          <p:cNvPr id="54" name="Group 25">
            <a:extLst>
              <a:ext uri="{FF2B5EF4-FFF2-40B4-BE49-F238E27FC236}">
                <a16:creationId xmlns:a16="http://schemas.microsoft.com/office/drawing/2014/main" id="{61214434-135C-2CFF-3F98-E0B18C471A88}"/>
              </a:ext>
            </a:extLst>
          </p:cNvPr>
          <p:cNvGrpSpPr/>
          <p:nvPr/>
        </p:nvGrpSpPr>
        <p:grpSpPr>
          <a:xfrm>
            <a:off x="5402361" y="4702823"/>
            <a:ext cx="644337" cy="644337"/>
            <a:chOff x="7736010" y="4340828"/>
            <a:chExt cx="644337" cy="644337"/>
          </a:xfrm>
        </p:grpSpPr>
        <p:sp>
          <p:nvSpPr>
            <p:cNvPr id="55" name="Oval 26">
              <a:extLst>
                <a:ext uri="{FF2B5EF4-FFF2-40B4-BE49-F238E27FC236}">
                  <a16:creationId xmlns:a16="http://schemas.microsoft.com/office/drawing/2014/main" id="{8129BD95-6E5D-A04D-4DE0-8D4B03C42068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6" name="Gráfico 19" descr="Chat com preenchimento sólido">
              <a:extLst>
                <a:ext uri="{FF2B5EF4-FFF2-40B4-BE49-F238E27FC236}">
                  <a16:creationId xmlns:a16="http://schemas.microsoft.com/office/drawing/2014/main" id="{EC1826D2-B8E6-5BAA-7024-F145C514F1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824297" y="4441311"/>
              <a:ext cx="475959" cy="4759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5469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826 4.81481E-6 L 2.91667E-6 4.8148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1.85185E-6 L -2.29167E-6 1.85185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3.7037E-7 L -1.25E-6 3.7037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7.40741E-7 L -2.29167E-6 7.40741E-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7.40741E-7 L -1.25E-6 7.40741E-7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2227 1.11111E-6 L -2.29167E-6 1.11111E-6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Motion origin="layout" path="M 0.02227 1.11111E-6 L -1.25E-6 1.11111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 animBg="1"/>
      <p:bldP spid="17" grpId="1" animBg="1"/>
      <p:bldP spid="18" grpId="0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2E8CE-F6E1-A391-7B4E-2A01DD9D8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86C67B5C-8983-CC36-EB4A-1AF3969EB170}"/>
              </a:ext>
            </a:extLst>
          </p:cNvPr>
          <p:cNvSpPr/>
          <p:nvPr/>
        </p:nvSpPr>
        <p:spPr>
          <a:xfrm>
            <a:off x="555944" y="2003925"/>
            <a:ext cx="5680924" cy="950614"/>
          </a:xfrm>
          <a:prstGeom prst="roundRect">
            <a:avLst>
              <a:gd name="adj" fmla="val 31025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96838" algn="ctr"/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Em todos os planos o cliente conta com: </a:t>
            </a:r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FD9DD4E-BFBF-0296-7408-162FAC01FA8E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C66AFE44-D3B0-C961-B0D5-1CB2C9369716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03489D28-4251-A3F5-43D5-01A86AD96931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E5CCA660-F22C-B0F8-7143-98A30D60DD54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Serviços</a:t>
              </a:r>
            </a:p>
          </p:txBody>
        </p:sp>
      </p:grpSp>
      <p:grpSp>
        <p:nvGrpSpPr>
          <p:cNvPr id="10" name="Agrupar 9">
            <a:extLst>
              <a:ext uri="{FF2B5EF4-FFF2-40B4-BE49-F238E27FC236}">
                <a16:creationId xmlns:a16="http://schemas.microsoft.com/office/drawing/2014/main" id="{75F76215-CB1D-FB8C-D198-B8F98BF26A0B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11" name="Picture 30">
              <a:extLst>
                <a:ext uri="{FF2B5EF4-FFF2-40B4-BE49-F238E27FC236}">
                  <a16:creationId xmlns:a16="http://schemas.microsoft.com/office/drawing/2014/main" id="{C45BDC27-2719-038A-D414-84B9F523B1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D9A1A39D-6139-25AA-88E6-AF742A880EC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sp>
        <p:nvSpPr>
          <p:cNvPr id="5" name="Rounded Rectangle 8">
            <a:extLst>
              <a:ext uri="{FF2B5EF4-FFF2-40B4-BE49-F238E27FC236}">
                <a16:creationId xmlns:a16="http://schemas.microsoft.com/office/drawing/2014/main" id="{F9611E08-FE10-F005-4D6D-8B0ABE016941}"/>
              </a:ext>
            </a:extLst>
          </p:cNvPr>
          <p:cNvSpPr/>
          <p:nvPr/>
        </p:nvSpPr>
        <p:spPr>
          <a:xfrm>
            <a:off x="2205796" y="3309797"/>
            <a:ext cx="3858828" cy="2220153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52000" bIns="216000" rtlCol="0" anchor="t"/>
          <a:lstStyle/>
          <a:p>
            <a:pPr algn="ctr"/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Para gerenciar as linhas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da sua empresa.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7A06C734-B2CC-D3B4-A7DB-313CFAD958B2}"/>
              </a:ext>
            </a:extLst>
          </p:cNvPr>
          <p:cNvSpPr/>
          <p:nvPr/>
        </p:nvSpPr>
        <p:spPr>
          <a:xfrm>
            <a:off x="2205796" y="3376793"/>
            <a:ext cx="3858828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b="1" dirty="0">
                <a:solidFill>
                  <a:schemeClr val="bg1"/>
                </a:solidFill>
                <a:latin typeface="AMX" pitchFamily="2" charset="0"/>
              </a:rPr>
              <a:t>Gestor Online</a:t>
            </a:r>
            <a:endParaRPr lang="pt-BR" sz="2000" b="1" noProof="0" dirty="0">
              <a:solidFill>
                <a:schemeClr val="bg1"/>
              </a:solidFill>
              <a:latin typeface="AMX" pitchFamily="2" charset="0"/>
            </a:endParaRPr>
          </a:p>
        </p:txBody>
      </p:sp>
      <p:grpSp>
        <p:nvGrpSpPr>
          <p:cNvPr id="7" name="Group 18">
            <a:extLst>
              <a:ext uri="{FF2B5EF4-FFF2-40B4-BE49-F238E27FC236}">
                <a16:creationId xmlns:a16="http://schemas.microsoft.com/office/drawing/2014/main" id="{8760981B-1FC1-E61A-07BE-DB42D7190EE0}"/>
              </a:ext>
            </a:extLst>
          </p:cNvPr>
          <p:cNvGrpSpPr/>
          <p:nvPr/>
        </p:nvGrpSpPr>
        <p:grpSpPr>
          <a:xfrm>
            <a:off x="2369330" y="3529931"/>
            <a:ext cx="644337" cy="644337"/>
            <a:chOff x="7736010" y="1868236"/>
            <a:chExt cx="644337" cy="644337"/>
          </a:xfrm>
        </p:grpSpPr>
        <p:sp>
          <p:nvSpPr>
            <p:cNvPr id="8" name="Oval 19">
              <a:extLst>
                <a:ext uri="{FF2B5EF4-FFF2-40B4-BE49-F238E27FC236}">
                  <a16:creationId xmlns:a16="http://schemas.microsoft.com/office/drawing/2014/main" id="{B75E42B4-392D-327F-4136-C3DEC5A6300B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áfico 22" descr="Hierarquia com preenchimento sólido">
              <a:extLst>
                <a:ext uri="{FF2B5EF4-FFF2-40B4-BE49-F238E27FC236}">
                  <a16:creationId xmlns:a16="http://schemas.microsoft.com/office/drawing/2014/main" id="{D724E1B1-39C6-E036-0FCB-19B0835142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815826" y="1923695"/>
              <a:ext cx="480667" cy="480667"/>
            </a:xfrm>
            <a:prstGeom prst="rect">
              <a:avLst/>
            </a:prstGeom>
          </p:spPr>
        </p:pic>
      </p:grpSp>
      <p:sp>
        <p:nvSpPr>
          <p:cNvPr id="14" name="Rounded Rectangle 27">
            <a:extLst>
              <a:ext uri="{FF2B5EF4-FFF2-40B4-BE49-F238E27FC236}">
                <a16:creationId xmlns:a16="http://schemas.microsoft.com/office/drawing/2014/main" id="{6E8E455E-CE3F-1B2D-190E-4A5E6196A62B}"/>
              </a:ext>
            </a:extLst>
          </p:cNvPr>
          <p:cNvSpPr/>
          <p:nvPr/>
        </p:nvSpPr>
        <p:spPr>
          <a:xfrm>
            <a:off x="6502361" y="3309797"/>
            <a:ext cx="3858828" cy="2220153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152000" bIns="216000" rtlCol="0" anchor="t"/>
          <a:lstStyle/>
          <a:p>
            <a:pPr algn="ctr">
              <a:spcBef>
                <a:spcPts val="12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Com chamada de voz e vídeo                       e </a:t>
            </a: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Waze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 para navegar à vontade. 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15" name="Rounded Rectangle 28">
            <a:extLst>
              <a:ext uri="{FF2B5EF4-FFF2-40B4-BE49-F238E27FC236}">
                <a16:creationId xmlns:a16="http://schemas.microsoft.com/office/drawing/2014/main" id="{7CD03D32-847C-52FD-AD01-71DD2E5CA741}"/>
              </a:ext>
            </a:extLst>
          </p:cNvPr>
          <p:cNvSpPr/>
          <p:nvPr/>
        </p:nvSpPr>
        <p:spPr>
          <a:xfrm>
            <a:off x="6502361" y="3376793"/>
            <a:ext cx="3858828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b="1" dirty="0">
                <a:latin typeface="AMX" pitchFamily="2" charset="0"/>
              </a:rPr>
              <a:t>WhatsApp</a:t>
            </a:r>
            <a:endParaRPr lang="pt-BR" sz="2000" noProof="0" dirty="0">
              <a:solidFill>
                <a:schemeClr val="tx1"/>
              </a:solidFill>
              <a:latin typeface="AMX" pitchFamily="2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88D4CA5A-FC25-FD86-0BB6-E56F34184BFF}"/>
              </a:ext>
            </a:extLst>
          </p:cNvPr>
          <p:cNvSpPr txBox="1"/>
          <p:nvPr/>
        </p:nvSpPr>
        <p:spPr>
          <a:xfrm>
            <a:off x="698772" y="988261"/>
            <a:ext cx="40362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AMX" pitchFamily="2" charset="77"/>
              </a:rPr>
              <a:t>CLARO PÓS</a:t>
            </a:r>
            <a:endParaRPr lang="pt-BR" sz="6000" noProof="0" dirty="0">
              <a:latin typeface="AMX" pitchFamily="2" charset="77"/>
            </a:endParaRPr>
          </a:p>
        </p:txBody>
      </p:sp>
      <p:grpSp>
        <p:nvGrpSpPr>
          <p:cNvPr id="56" name="Agrupar 55">
            <a:extLst>
              <a:ext uri="{FF2B5EF4-FFF2-40B4-BE49-F238E27FC236}">
                <a16:creationId xmlns:a16="http://schemas.microsoft.com/office/drawing/2014/main" id="{EBAF4D9E-8A83-2D22-8646-DFAC99D8BBF1}"/>
              </a:ext>
            </a:extLst>
          </p:cNvPr>
          <p:cNvGrpSpPr/>
          <p:nvPr/>
        </p:nvGrpSpPr>
        <p:grpSpPr>
          <a:xfrm>
            <a:off x="6665895" y="3529931"/>
            <a:ext cx="644337" cy="644337"/>
            <a:chOff x="6665895" y="3462935"/>
            <a:chExt cx="644337" cy="644337"/>
          </a:xfrm>
        </p:grpSpPr>
        <p:sp>
          <p:nvSpPr>
            <p:cNvPr id="19" name="Oval 30">
              <a:extLst>
                <a:ext uri="{FF2B5EF4-FFF2-40B4-BE49-F238E27FC236}">
                  <a16:creationId xmlns:a16="http://schemas.microsoft.com/office/drawing/2014/main" id="{EB7AA3FD-869C-C889-97E6-B98C3457EF7F}"/>
                </a:ext>
              </a:extLst>
            </p:cNvPr>
            <p:cNvSpPr/>
            <p:nvPr/>
          </p:nvSpPr>
          <p:spPr>
            <a:xfrm>
              <a:off x="6665895" y="3462935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8" name="Imagem 47">
              <a:extLst>
                <a:ext uri="{FF2B5EF4-FFF2-40B4-BE49-F238E27FC236}">
                  <a16:creationId xmlns:a16="http://schemas.microsoft.com/office/drawing/2014/main" id="{3C0714CB-B0A0-A269-2B01-C734F73E2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87053" y="3567273"/>
              <a:ext cx="407790" cy="4077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914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-4.07407E-6 L -2.5E-6 -4.07407E-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-4.07407E-6 L -3.125E-6 -4.07407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6 -4.07407E-6 L 3.54167E-6 -4.07407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91 -4.07407E-6 L 2.91667E-6 -4.07407E-6 " pathEditMode="relative" rAng="0" ptsTypes="AA">
                                      <p:cBhvr>
                                        <p:cTn id="34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6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14" grpId="0" animBg="1"/>
      <p:bldP spid="15" grpId="0" animBg="1"/>
      <p:bldP spid="15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358B4-6513-258C-4562-D22194AF1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448D2A51-3367-6CF5-3FAE-F090F621C2FE}"/>
              </a:ext>
            </a:extLst>
          </p:cNvPr>
          <p:cNvSpPr txBox="1"/>
          <p:nvPr/>
        </p:nvSpPr>
        <p:spPr>
          <a:xfrm>
            <a:off x="981233" y="823464"/>
            <a:ext cx="102295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600" dirty="0">
                <a:latin typeface="AMX" pitchFamily="2" charset="77"/>
              </a:rPr>
              <a:t>NOSSO PORTFÓLIO PADRÃO</a:t>
            </a:r>
            <a:endParaRPr lang="pt-BR" sz="6600" noProof="0" dirty="0">
              <a:latin typeface="AMX" pitchFamily="2" charset="77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DAA4D93D-A82C-0DEE-52D6-9449C5904D2A}"/>
              </a:ext>
            </a:extLst>
          </p:cNvPr>
          <p:cNvSpPr/>
          <p:nvPr/>
        </p:nvSpPr>
        <p:spPr>
          <a:xfrm>
            <a:off x="0" y="1931459"/>
            <a:ext cx="12192000" cy="4494357"/>
          </a:xfrm>
          <a:prstGeom prst="roundRect">
            <a:avLst>
              <a:gd name="adj" fmla="val 16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2467968C-8D53-1194-BFE6-446445A342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0558"/>
              </p:ext>
            </p:extLst>
          </p:nvPr>
        </p:nvGraphicFramePr>
        <p:xfrm>
          <a:off x="282000" y="2228309"/>
          <a:ext cx="11628000" cy="3506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1144229192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1404989072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36228182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18238916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936829167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1191496548"/>
                    </a:ext>
                  </a:extLst>
                </a:gridCol>
                <a:gridCol w="1008000">
                  <a:extLst>
                    <a:ext uri="{9D8B030D-6E8A-4147-A177-3AD203B41FA5}">
                      <a16:colId xmlns:a16="http://schemas.microsoft.com/office/drawing/2014/main" val="2892742265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304407150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930836121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1881940060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100526170"/>
                    </a:ext>
                  </a:extLst>
                </a:gridCol>
                <a:gridCol w="1116000">
                  <a:extLst>
                    <a:ext uri="{9D8B030D-6E8A-4147-A177-3AD203B41FA5}">
                      <a16:colId xmlns:a16="http://schemas.microsoft.com/office/drawing/2014/main" val="844421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PLANO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WHATSAPP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MOBILIDADE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REDE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SOCIAIS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TOTAL FRANQUIA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GESTOR ONLINE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CLARO BANCA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SKEELO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CLARO RECADOS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CLARO MONITOR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MCAFEE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BACKUP ONLINE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PASSAPORTE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905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6GB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Voz, Vídeo e Texto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+5GB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11GB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Pocket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+10GB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Light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Pocket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9105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+20GB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45GB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Light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5165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40GB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+30GB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70GB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Light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Light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47122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100GB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+40GB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140GB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Premium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Américas 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007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150GB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+50GB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200GB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Light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Premium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50GB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Américas 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233013"/>
                  </a:ext>
                </a:extLst>
              </a:tr>
            </a:tbl>
          </a:graphicData>
        </a:graphic>
      </p:graphicFrame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AE7B3001-138C-012A-2624-FEFA69CC1081}"/>
              </a:ext>
            </a:extLst>
          </p:cNvPr>
          <p:cNvSpPr/>
          <p:nvPr/>
        </p:nvSpPr>
        <p:spPr>
          <a:xfrm>
            <a:off x="210000" y="2133029"/>
            <a:ext cx="11772000" cy="3708000"/>
          </a:xfrm>
          <a:prstGeom prst="roundRect">
            <a:avLst>
              <a:gd name="adj" fmla="val 12786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593A6DEA-45BE-72F6-683B-B39E493C456C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4" name="Picture 30">
              <a:extLst>
                <a:ext uri="{FF2B5EF4-FFF2-40B4-BE49-F238E27FC236}">
                  <a16:creationId xmlns:a16="http://schemas.microsoft.com/office/drawing/2014/main" id="{E1638AF6-49F6-C005-3F0A-83B6149E21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1A3C52AE-7115-42E2-1EF1-7FA185DA9A2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C4387ECC-1114-E2EC-1620-F86CB5EE7555}"/>
              </a:ext>
            </a:extLst>
          </p:cNvPr>
          <p:cNvSpPr txBox="1"/>
          <p:nvPr/>
        </p:nvSpPr>
        <p:spPr>
          <a:xfrm>
            <a:off x="2601293" y="5908040"/>
            <a:ext cx="6989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noProof="0" dirty="0">
                <a:solidFill>
                  <a:srgbClr val="606060"/>
                </a:solidFill>
                <a:latin typeface="AMX" pitchFamily="2" charset="0"/>
              </a:rPr>
              <a:t>Consulte o book de oferta para saber os valores, bônus e promoções vigentes.</a:t>
            </a:r>
          </a:p>
        </p:txBody>
      </p:sp>
      <p:grpSp>
        <p:nvGrpSpPr>
          <p:cNvPr id="44" name="Group 64">
            <a:extLst>
              <a:ext uri="{FF2B5EF4-FFF2-40B4-BE49-F238E27FC236}">
                <a16:creationId xmlns:a16="http://schemas.microsoft.com/office/drawing/2014/main" id="{FE39618A-3678-90B1-B474-8C1D446DC161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8CB73482-1BDF-9F44-8C29-C6A77BABE3E3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31416A93-7340-8FE4-5335-6AA3A274832D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47" name="Rounded Rectangle 2">
              <a:extLst>
                <a:ext uri="{FF2B5EF4-FFF2-40B4-BE49-F238E27FC236}">
                  <a16:creationId xmlns:a16="http://schemas.microsoft.com/office/drawing/2014/main" id="{33249440-7788-9B22-60EC-B4D5317EABDB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Serviços</a:t>
              </a:r>
            </a:p>
          </p:txBody>
        </p:sp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0A8AE6D4-6875-9519-48F8-2122DF3BAEA8}"/>
              </a:ext>
            </a:extLst>
          </p:cNvPr>
          <p:cNvGrpSpPr/>
          <p:nvPr/>
        </p:nvGrpSpPr>
        <p:grpSpPr>
          <a:xfrm>
            <a:off x="1325323" y="3060155"/>
            <a:ext cx="10124260" cy="1976186"/>
            <a:chOff x="1325323" y="3224854"/>
            <a:chExt cx="10124260" cy="1976186"/>
          </a:xfrm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C72C83FD-0DA3-A010-E7B1-9A5F369633B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216105" y="4261733"/>
              <a:ext cx="331089" cy="255412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094E5291-6AAC-20AF-71B0-9B78566F226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64167" y="3631775"/>
              <a:ext cx="247110" cy="257626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33DA8B74-1DE5-8850-A755-5B11A485D49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62114" y="4426763"/>
              <a:ext cx="247110" cy="257626"/>
            </a:xfrm>
            <a:prstGeom prst="rect">
              <a:avLst/>
            </a:prstGeom>
          </p:spPr>
        </p:pic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08D98CA0-F1E9-1E70-173A-AD650349659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64167" y="3224854"/>
              <a:ext cx="247110" cy="257626"/>
            </a:xfrm>
            <a:prstGeom prst="rect">
              <a:avLst/>
            </a:prstGeom>
          </p:spPr>
        </p:pic>
        <p:pic>
          <p:nvPicPr>
            <p:cNvPr id="130" name="Graphic 129">
              <a:extLst>
                <a:ext uri="{FF2B5EF4-FFF2-40B4-BE49-F238E27FC236}">
                  <a16:creationId xmlns:a16="http://schemas.microsoft.com/office/drawing/2014/main" id="{767F0E3F-1D3C-FAC9-E226-CE64D819329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64167" y="4038696"/>
              <a:ext cx="247110" cy="257626"/>
            </a:xfrm>
            <a:prstGeom prst="rect">
              <a:avLst/>
            </a:prstGeom>
          </p:spPr>
        </p:pic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079E329F-7DF5-FE88-E25F-C22E1DFFD60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696502" y="4261733"/>
              <a:ext cx="331089" cy="255412"/>
            </a:xfrm>
            <a:prstGeom prst="rect">
              <a:avLst/>
            </a:prstGeom>
          </p:spPr>
        </p:pic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B2164215-733E-C3BB-B590-45AB3ED859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602047" y="4261733"/>
              <a:ext cx="331089" cy="255412"/>
            </a:xfrm>
            <a:prstGeom prst="rect">
              <a:avLst/>
            </a:prstGeom>
          </p:spPr>
        </p:pic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F59791D9-1C1A-0D86-0F5C-D067312383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07592" y="4261733"/>
              <a:ext cx="331089" cy="255412"/>
            </a:xfrm>
            <a:prstGeom prst="rect">
              <a:avLst/>
            </a:prstGeom>
          </p:spPr>
        </p:pic>
        <p:pic>
          <p:nvPicPr>
            <p:cNvPr id="51" name="Imagem 50" descr="Ícone&#10;&#10;O conteúdo gerado por IA pode estar incorreto.">
              <a:extLst>
                <a:ext uri="{FF2B5EF4-FFF2-40B4-BE49-F238E27FC236}">
                  <a16:creationId xmlns:a16="http://schemas.microsoft.com/office/drawing/2014/main" id="{A09CC243-C1E9-4764-1E03-AA49381B1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5323" y="3428999"/>
              <a:ext cx="606593" cy="609019"/>
            </a:xfrm>
            <a:prstGeom prst="rect">
              <a:avLst/>
            </a:prstGeom>
          </p:spPr>
        </p:pic>
        <p:pic>
          <p:nvPicPr>
            <p:cNvPr id="55" name="Graphic 77">
              <a:extLst>
                <a:ext uri="{FF2B5EF4-FFF2-40B4-BE49-F238E27FC236}">
                  <a16:creationId xmlns:a16="http://schemas.microsoft.com/office/drawing/2014/main" id="{44F8DE10-8457-D6B2-BABC-76C0952ADB5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59844" y="4943414"/>
              <a:ext cx="247110" cy="257626"/>
            </a:xfrm>
            <a:prstGeom prst="rect">
              <a:avLst/>
            </a:prstGeom>
          </p:spPr>
        </p:pic>
        <p:pic>
          <p:nvPicPr>
            <p:cNvPr id="56" name="Graphic 76">
              <a:extLst>
                <a:ext uri="{FF2B5EF4-FFF2-40B4-BE49-F238E27FC236}">
                  <a16:creationId xmlns:a16="http://schemas.microsoft.com/office/drawing/2014/main" id="{54FED70D-BA08-1FFE-05D0-14A365DF122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02473" y="3631775"/>
              <a:ext cx="247110" cy="257626"/>
            </a:xfrm>
            <a:prstGeom prst="rect">
              <a:avLst/>
            </a:prstGeom>
          </p:spPr>
        </p:pic>
        <p:pic>
          <p:nvPicPr>
            <p:cNvPr id="57" name="Graphic 77">
              <a:extLst>
                <a:ext uri="{FF2B5EF4-FFF2-40B4-BE49-F238E27FC236}">
                  <a16:creationId xmlns:a16="http://schemas.microsoft.com/office/drawing/2014/main" id="{C7253E20-011E-15DC-414D-63D31D836AC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00420" y="4426763"/>
              <a:ext cx="247110" cy="257626"/>
            </a:xfrm>
            <a:prstGeom prst="rect">
              <a:avLst/>
            </a:prstGeom>
          </p:spPr>
        </p:pic>
        <p:pic>
          <p:nvPicPr>
            <p:cNvPr id="58" name="Graphic 128">
              <a:extLst>
                <a:ext uri="{FF2B5EF4-FFF2-40B4-BE49-F238E27FC236}">
                  <a16:creationId xmlns:a16="http://schemas.microsoft.com/office/drawing/2014/main" id="{5ECA650B-83A8-09A4-4A07-82B7523BACF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02473" y="3224854"/>
              <a:ext cx="247110" cy="257626"/>
            </a:xfrm>
            <a:prstGeom prst="rect">
              <a:avLst/>
            </a:prstGeom>
          </p:spPr>
        </p:pic>
        <p:pic>
          <p:nvPicPr>
            <p:cNvPr id="59" name="Graphic 129">
              <a:extLst>
                <a:ext uri="{FF2B5EF4-FFF2-40B4-BE49-F238E27FC236}">
                  <a16:creationId xmlns:a16="http://schemas.microsoft.com/office/drawing/2014/main" id="{3324A4A6-B251-C399-F44D-08CE5804AC1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02473" y="4038696"/>
              <a:ext cx="247110" cy="257626"/>
            </a:xfrm>
            <a:prstGeom prst="rect">
              <a:avLst/>
            </a:prstGeom>
          </p:spPr>
        </p:pic>
        <p:pic>
          <p:nvPicPr>
            <p:cNvPr id="69" name="Imagem 68" descr="Ícone&#10;&#10;O conteúdo gerado por IA pode estar incorreto.">
              <a:extLst>
                <a:ext uri="{FF2B5EF4-FFF2-40B4-BE49-F238E27FC236}">
                  <a16:creationId xmlns:a16="http://schemas.microsoft.com/office/drawing/2014/main" id="{B7503C90-EF35-4AC5-4231-22D2E613CB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00653" y="4073189"/>
              <a:ext cx="766144" cy="803889"/>
            </a:xfrm>
            <a:prstGeom prst="rect">
              <a:avLst/>
            </a:prstGeom>
          </p:spPr>
        </p:pic>
        <p:pic>
          <p:nvPicPr>
            <p:cNvPr id="70" name="Graphic 128">
              <a:extLst>
                <a:ext uri="{FF2B5EF4-FFF2-40B4-BE49-F238E27FC236}">
                  <a16:creationId xmlns:a16="http://schemas.microsoft.com/office/drawing/2014/main" id="{1BAF8890-9660-B123-57B3-95A7DB435BD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6967" y="3224854"/>
              <a:ext cx="247110" cy="257626"/>
            </a:xfrm>
            <a:prstGeom prst="rect">
              <a:avLst/>
            </a:prstGeom>
          </p:spPr>
        </p:pic>
        <p:pic>
          <p:nvPicPr>
            <p:cNvPr id="71" name="Graphic 129">
              <a:extLst>
                <a:ext uri="{FF2B5EF4-FFF2-40B4-BE49-F238E27FC236}">
                  <a16:creationId xmlns:a16="http://schemas.microsoft.com/office/drawing/2014/main" id="{E1A4BCB0-59FD-EF92-C825-0B35A476C35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6967" y="4038696"/>
              <a:ext cx="247110" cy="257626"/>
            </a:xfrm>
            <a:prstGeom prst="rect">
              <a:avLst/>
            </a:prstGeom>
          </p:spPr>
        </p:pic>
        <p:pic>
          <p:nvPicPr>
            <p:cNvPr id="72" name="Graphic 77">
              <a:extLst>
                <a:ext uri="{FF2B5EF4-FFF2-40B4-BE49-F238E27FC236}">
                  <a16:creationId xmlns:a16="http://schemas.microsoft.com/office/drawing/2014/main" id="{C4027901-CB04-512C-E9D1-3A474EE8B17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992644" y="4943414"/>
              <a:ext cx="247110" cy="2576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971493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7.40741E-7 L 0 7.40741E-7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4.44444E-6 L 0 4.44444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0 L 0 0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89 -3.7037E-7 L 1.875E-6 -3.7037E-7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2" grpId="1" animBg="1"/>
      <p:bldP spid="64" grpId="0" animBg="1"/>
      <p:bldP spid="64" grpId="1" animBg="1"/>
      <p:bldP spid="2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4B547F-0934-C7C6-7FC5-6254A4111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extBox 59">
            <a:extLst>
              <a:ext uri="{FF2B5EF4-FFF2-40B4-BE49-F238E27FC236}">
                <a16:creationId xmlns:a16="http://schemas.microsoft.com/office/drawing/2014/main" id="{F32ABBD2-D3E6-CB9C-2BF3-D496D9A8520C}"/>
              </a:ext>
            </a:extLst>
          </p:cNvPr>
          <p:cNvSpPr txBox="1"/>
          <p:nvPr/>
        </p:nvSpPr>
        <p:spPr>
          <a:xfrm>
            <a:off x="183695" y="939764"/>
            <a:ext cx="11824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dirty="0">
                <a:latin typeface="AMX" pitchFamily="2" charset="77"/>
              </a:rPr>
              <a:t>NOSSO PORTFÓLIO PADRÃO COM PORTABILIDADE</a:t>
            </a:r>
            <a:endParaRPr lang="pt-BR" sz="4000" noProof="0" dirty="0">
              <a:latin typeface="AMX" pitchFamily="2" charset="77"/>
            </a:endParaRP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4FE97F97-8AF0-92FE-74EA-2411E1DEB89C}"/>
              </a:ext>
            </a:extLst>
          </p:cNvPr>
          <p:cNvSpPr/>
          <p:nvPr/>
        </p:nvSpPr>
        <p:spPr>
          <a:xfrm>
            <a:off x="-119921" y="1637920"/>
            <a:ext cx="12441835" cy="4856612"/>
          </a:xfrm>
          <a:prstGeom prst="roundRect">
            <a:avLst>
              <a:gd name="adj" fmla="val 16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aphicFrame>
        <p:nvGraphicFramePr>
          <p:cNvPr id="63" name="Table 62">
            <a:extLst>
              <a:ext uri="{FF2B5EF4-FFF2-40B4-BE49-F238E27FC236}">
                <a16:creationId xmlns:a16="http://schemas.microsoft.com/office/drawing/2014/main" id="{EA1D7176-0301-A0D2-9A7D-F4A066D28E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013137"/>
              </p:ext>
            </p:extLst>
          </p:nvPr>
        </p:nvGraphicFramePr>
        <p:xfrm>
          <a:off x="120002" y="2023992"/>
          <a:ext cx="11951997" cy="3462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9999">
                  <a:extLst>
                    <a:ext uri="{9D8B030D-6E8A-4147-A177-3AD203B41FA5}">
                      <a16:colId xmlns:a16="http://schemas.microsoft.com/office/drawing/2014/main" val="1989247659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82959930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007598082"/>
                    </a:ext>
                  </a:extLst>
                </a:gridCol>
                <a:gridCol w="719999">
                  <a:extLst>
                    <a:ext uri="{9D8B030D-6E8A-4147-A177-3AD203B41FA5}">
                      <a16:colId xmlns:a16="http://schemas.microsoft.com/office/drawing/2014/main" val="2036228182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3182389167"/>
                    </a:ext>
                  </a:extLst>
                </a:gridCol>
                <a:gridCol w="719999">
                  <a:extLst>
                    <a:ext uri="{9D8B030D-6E8A-4147-A177-3AD203B41FA5}">
                      <a16:colId xmlns:a16="http://schemas.microsoft.com/office/drawing/2014/main" val="936829167"/>
                    </a:ext>
                  </a:extLst>
                </a:gridCol>
                <a:gridCol w="648000">
                  <a:extLst>
                    <a:ext uri="{9D8B030D-6E8A-4147-A177-3AD203B41FA5}">
                      <a16:colId xmlns:a16="http://schemas.microsoft.com/office/drawing/2014/main" val="1191496548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2892742265"/>
                    </a:ext>
                  </a:extLst>
                </a:gridCol>
                <a:gridCol w="792000">
                  <a:extLst>
                    <a:ext uri="{9D8B030D-6E8A-4147-A177-3AD203B41FA5}">
                      <a16:colId xmlns:a16="http://schemas.microsoft.com/office/drawing/2014/main" val="304407150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93083612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881940060"/>
                    </a:ext>
                  </a:extLst>
                </a:gridCol>
                <a:gridCol w="684000">
                  <a:extLst>
                    <a:ext uri="{9D8B030D-6E8A-4147-A177-3AD203B41FA5}">
                      <a16:colId xmlns:a16="http://schemas.microsoft.com/office/drawing/2014/main" val="2100526170"/>
                    </a:ext>
                  </a:extLst>
                </a:gridCol>
                <a:gridCol w="1044000">
                  <a:extLst>
                    <a:ext uri="{9D8B030D-6E8A-4147-A177-3AD203B41FA5}">
                      <a16:colId xmlns:a16="http://schemas.microsoft.com/office/drawing/2014/main" val="1509490427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03464899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844421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TOTAL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EM GB*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PLANO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noProof="0" dirty="0">
                          <a:solidFill>
                            <a:schemeClr val="bg1"/>
                          </a:solidFill>
                          <a:latin typeface="AMX" pitchFamily="2" charset="77"/>
                        </a:rPr>
                        <a:t>BÔNUS PORT-IN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REDE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SOCIAIS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PREÇO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(R$)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GESTOR ONLINE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CLARO BANCA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SKEELO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CLARO RECADOS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CLARO MONITOR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MCAFEE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 noProof="0" dirty="0">
                          <a:solidFill>
                            <a:schemeClr val="lt1"/>
                          </a:solidFill>
                          <a:latin typeface="AMX" pitchFamily="2" charset="0"/>
                          <a:ea typeface="+mn-ea"/>
                          <a:cs typeface="Segoe UI" panose="020B0502040204020203" pitchFamily="34" charset="0"/>
                        </a:rPr>
                        <a:t>CLOUD</a:t>
                      </a: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100" b="1" kern="1200" noProof="0" dirty="0">
                          <a:solidFill>
                            <a:schemeClr val="lt1"/>
                          </a:solidFill>
                          <a:latin typeface="AMX" pitchFamily="2" charset="0"/>
                          <a:ea typeface="+mn-ea"/>
                          <a:cs typeface="Segoe UI" panose="020B0502040204020203" pitchFamily="34" charset="0"/>
                        </a:rPr>
                        <a:t>MOBILIDADE</a:t>
                      </a:r>
                      <a:endParaRPr kumimoji="0" lang="pt-BR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MX" pitchFamily="2" charset="77"/>
                        <a:ea typeface="+mn-ea"/>
                        <a:cs typeface="+mn-cs"/>
                      </a:endParaRP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WHATSAPP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MX" pitchFamily="2" charset="77"/>
                          <a:ea typeface="+mn-ea"/>
                          <a:cs typeface="+mn-cs"/>
                        </a:rPr>
                        <a:t>PASSAPORTE</a:t>
                      </a:r>
                    </a:p>
                  </a:txBody>
                  <a:tcPr marT="180000" marB="36000">
                    <a:solidFill>
                      <a:srgbClr val="30303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59905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6GB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Claro pós 1GB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29,99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Básico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Básico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row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255013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21GB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Claro pós 6GB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39,99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Pocket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779105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40GB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Claro pós 15GB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49,99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Light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Pocket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335165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70GB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Claro pós 25GB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59,99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Light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447122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140GB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Claro pós 100GB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b="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40GB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99,99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Premium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Américas 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66007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200GB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Claro pós 150GB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b="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50GB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149,99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Light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Premium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6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50GB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BR" sz="1200" noProof="0" dirty="0">
                        <a:solidFill>
                          <a:schemeClr val="tx1"/>
                        </a:solidFill>
                        <a:latin typeface="AMX" pitchFamily="2" charset="77"/>
                      </a:endParaRP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noProof="0" dirty="0">
                          <a:solidFill>
                            <a:schemeClr val="tx1"/>
                          </a:solidFill>
                          <a:latin typeface="AMX" pitchFamily="2" charset="77"/>
                        </a:rPr>
                        <a:t>Américas 5GB</a:t>
                      </a:r>
                    </a:p>
                  </a:txBody>
                  <a:tcPr anchor="ctr">
                    <a:solidFill>
                      <a:srgbClr val="F4F1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233013"/>
                  </a:ext>
                </a:extLst>
              </a:tr>
            </a:tbl>
          </a:graphicData>
        </a:graphic>
      </p:graphicFrame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500BD0C8-C720-74D3-7BE6-4C041517FAEA}"/>
              </a:ext>
            </a:extLst>
          </p:cNvPr>
          <p:cNvSpPr/>
          <p:nvPr/>
        </p:nvSpPr>
        <p:spPr>
          <a:xfrm>
            <a:off x="66000" y="1976856"/>
            <a:ext cx="12060000" cy="3559657"/>
          </a:xfrm>
          <a:prstGeom prst="roundRect">
            <a:avLst>
              <a:gd name="adj" fmla="val 7009"/>
            </a:avLst>
          </a:prstGeom>
          <a:noFill/>
          <a:ln w="1905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B1A18AE1-CD5B-0D8D-6E94-1849B0850E48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4" name="Picture 30">
              <a:extLst>
                <a:ext uri="{FF2B5EF4-FFF2-40B4-BE49-F238E27FC236}">
                  <a16:creationId xmlns:a16="http://schemas.microsoft.com/office/drawing/2014/main" id="{ED8A2D8B-6DEE-FC98-8B5E-478FE9719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6" name="Gráfico 5">
              <a:extLst>
                <a:ext uri="{FF2B5EF4-FFF2-40B4-BE49-F238E27FC236}">
                  <a16:creationId xmlns:a16="http://schemas.microsoft.com/office/drawing/2014/main" id="{B09791E6-94A0-F27F-8DCC-02280F2C60A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F083035-074B-3D18-27A5-6779BD72120E}"/>
              </a:ext>
            </a:extLst>
          </p:cNvPr>
          <p:cNvSpPr txBox="1"/>
          <p:nvPr/>
        </p:nvSpPr>
        <p:spPr>
          <a:xfrm>
            <a:off x="2569917" y="6085614"/>
            <a:ext cx="69894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noProof="0" dirty="0">
                <a:solidFill>
                  <a:srgbClr val="606060"/>
                </a:solidFill>
                <a:latin typeface="AMX" pitchFamily="2" charset="0"/>
              </a:rPr>
              <a:t>Consulte o book de oferta para saber os valores, bônus e promoções vigentes.</a:t>
            </a:r>
          </a:p>
        </p:txBody>
      </p:sp>
      <p:grpSp>
        <p:nvGrpSpPr>
          <p:cNvPr id="44" name="Group 64">
            <a:extLst>
              <a:ext uri="{FF2B5EF4-FFF2-40B4-BE49-F238E27FC236}">
                <a16:creationId xmlns:a16="http://schemas.microsoft.com/office/drawing/2014/main" id="{A2957E01-3828-074B-32CD-81F8FDB6C855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45" name="Rounded Rectangle 3">
              <a:extLst>
                <a:ext uri="{FF2B5EF4-FFF2-40B4-BE49-F238E27FC236}">
                  <a16:creationId xmlns:a16="http://schemas.microsoft.com/office/drawing/2014/main" id="{B5549AA8-4E00-1D64-0684-6F53FCC8D3DD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6" name="Rounded Rectangle 1">
              <a:extLst>
                <a:ext uri="{FF2B5EF4-FFF2-40B4-BE49-F238E27FC236}">
                  <a16:creationId xmlns:a16="http://schemas.microsoft.com/office/drawing/2014/main" id="{7E037DF7-7195-6CF9-D5F2-00F217DB08B4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47" name="Rounded Rectangle 2">
              <a:extLst>
                <a:ext uri="{FF2B5EF4-FFF2-40B4-BE49-F238E27FC236}">
                  <a16:creationId xmlns:a16="http://schemas.microsoft.com/office/drawing/2014/main" id="{0DEF0250-F4DD-D092-D66B-37EF6FE81AC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Serviços</a:t>
              </a:r>
            </a:p>
          </p:txBody>
        </p:sp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00760B73-AECE-89ED-A676-17073A21FA18}"/>
              </a:ext>
            </a:extLst>
          </p:cNvPr>
          <p:cNvGrpSpPr/>
          <p:nvPr/>
        </p:nvGrpSpPr>
        <p:grpSpPr>
          <a:xfrm>
            <a:off x="1940412" y="2822069"/>
            <a:ext cx="9738313" cy="2584905"/>
            <a:chOff x="5980953" y="2616135"/>
            <a:chExt cx="9738313" cy="2584905"/>
          </a:xfrm>
        </p:grpSpPr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7D7FB3D2-BCC7-1C36-E9A0-D999A75DC40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67591" y="3064726"/>
              <a:ext cx="247110" cy="257626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BD315605-869F-B1A0-E161-C0386151654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56144" y="3994445"/>
              <a:ext cx="247110" cy="257626"/>
            </a:xfrm>
            <a:prstGeom prst="rect">
              <a:avLst/>
            </a:prstGeom>
          </p:spPr>
        </p:pic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1EF69379-17A8-2EBC-1633-E9EEA06319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67591" y="2620290"/>
              <a:ext cx="247110" cy="257626"/>
            </a:xfrm>
            <a:prstGeom prst="rect">
              <a:avLst/>
            </a:prstGeom>
          </p:spPr>
        </p:pic>
        <p:pic>
          <p:nvPicPr>
            <p:cNvPr id="130" name="Graphic 129">
              <a:extLst>
                <a:ext uri="{FF2B5EF4-FFF2-40B4-BE49-F238E27FC236}">
                  <a16:creationId xmlns:a16="http://schemas.microsoft.com/office/drawing/2014/main" id="{C41F2CA0-7482-8058-CE84-0BAE5456D5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55028" y="4449896"/>
              <a:ext cx="247110" cy="257626"/>
            </a:xfrm>
            <a:prstGeom prst="rect">
              <a:avLst/>
            </a:prstGeom>
          </p:spPr>
        </p:pic>
        <p:pic>
          <p:nvPicPr>
            <p:cNvPr id="134" name="Graphic 133">
              <a:extLst>
                <a:ext uri="{FF2B5EF4-FFF2-40B4-BE49-F238E27FC236}">
                  <a16:creationId xmlns:a16="http://schemas.microsoft.com/office/drawing/2014/main" id="{1E0C97C2-37FE-A5E6-B056-0F944F72082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073934" y="3859487"/>
              <a:ext cx="331089" cy="255412"/>
            </a:xfrm>
            <a:prstGeom prst="rect">
              <a:avLst/>
            </a:prstGeom>
          </p:spPr>
        </p:pic>
        <p:pic>
          <p:nvPicPr>
            <p:cNvPr id="137" name="Graphic 136">
              <a:extLst>
                <a:ext uri="{FF2B5EF4-FFF2-40B4-BE49-F238E27FC236}">
                  <a16:creationId xmlns:a16="http://schemas.microsoft.com/office/drawing/2014/main" id="{8CA21B4C-9D36-B907-4930-940E7E93D15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59844" y="3859487"/>
              <a:ext cx="331089" cy="255412"/>
            </a:xfrm>
            <a:prstGeom prst="rect">
              <a:avLst/>
            </a:prstGeom>
          </p:spPr>
        </p:pic>
        <p:pic>
          <p:nvPicPr>
            <p:cNvPr id="140" name="Graphic 139">
              <a:extLst>
                <a:ext uri="{FF2B5EF4-FFF2-40B4-BE49-F238E27FC236}">
                  <a16:creationId xmlns:a16="http://schemas.microsoft.com/office/drawing/2014/main" id="{E4B88885-27E0-5F1C-66ED-23225A374B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3434327" y="3859487"/>
              <a:ext cx="331089" cy="255412"/>
            </a:xfrm>
            <a:prstGeom prst="rect">
              <a:avLst/>
            </a:prstGeom>
          </p:spPr>
        </p:pic>
        <p:pic>
          <p:nvPicPr>
            <p:cNvPr id="51" name="Imagem 50" descr="Ícone&#10;&#10;O conteúdo gerado por IA pode estar incorreto.">
              <a:extLst>
                <a:ext uri="{FF2B5EF4-FFF2-40B4-BE49-F238E27FC236}">
                  <a16:creationId xmlns:a16="http://schemas.microsoft.com/office/drawing/2014/main" id="{42DA4552-F20D-074B-F929-67D406F3A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268649" y="3643052"/>
              <a:ext cx="606593" cy="609019"/>
            </a:xfrm>
            <a:prstGeom prst="rect">
              <a:avLst/>
            </a:prstGeom>
          </p:spPr>
        </p:pic>
        <p:pic>
          <p:nvPicPr>
            <p:cNvPr id="55" name="Graphic 77">
              <a:extLst>
                <a:ext uri="{FF2B5EF4-FFF2-40B4-BE49-F238E27FC236}">
                  <a16:creationId xmlns:a16="http://schemas.microsoft.com/office/drawing/2014/main" id="{DAC54E6C-1141-037E-0272-550D1F48D77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73973" y="2620107"/>
              <a:ext cx="247110" cy="257626"/>
            </a:xfrm>
            <a:prstGeom prst="rect">
              <a:avLst/>
            </a:prstGeom>
          </p:spPr>
        </p:pic>
        <p:pic>
          <p:nvPicPr>
            <p:cNvPr id="56" name="Graphic 76">
              <a:extLst>
                <a:ext uri="{FF2B5EF4-FFF2-40B4-BE49-F238E27FC236}">
                  <a16:creationId xmlns:a16="http://schemas.microsoft.com/office/drawing/2014/main" id="{6FEE4ACD-5A26-9BE6-3FBF-035179BE4FA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73973" y="3554612"/>
              <a:ext cx="247110" cy="257626"/>
            </a:xfrm>
            <a:prstGeom prst="rect">
              <a:avLst/>
            </a:prstGeom>
          </p:spPr>
        </p:pic>
        <p:pic>
          <p:nvPicPr>
            <p:cNvPr id="57" name="Graphic 77">
              <a:extLst>
                <a:ext uri="{FF2B5EF4-FFF2-40B4-BE49-F238E27FC236}">
                  <a16:creationId xmlns:a16="http://schemas.microsoft.com/office/drawing/2014/main" id="{AEDEC4EB-1355-B983-2A6A-6296938121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73973" y="4441427"/>
              <a:ext cx="247110" cy="257626"/>
            </a:xfrm>
            <a:prstGeom prst="rect">
              <a:avLst/>
            </a:prstGeom>
          </p:spPr>
        </p:pic>
        <p:pic>
          <p:nvPicPr>
            <p:cNvPr id="58" name="Graphic 128">
              <a:extLst>
                <a:ext uri="{FF2B5EF4-FFF2-40B4-BE49-F238E27FC236}">
                  <a16:creationId xmlns:a16="http://schemas.microsoft.com/office/drawing/2014/main" id="{835B461F-5534-1770-AE37-42A263B7A96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73973" y="3067522"/>
              <a:ext cx="247110" cy="257626"/>
            </a:xfrm>
            <a:prstGeom prst="rect">
              <a:avLst/>
            </a:prstGeom>
          </p:spPr>
        </p:pic>
        <p:pic>
          <p:nvPicPr>
            <p:cNvPr id="59" name="Graphic 129">
              <a:extLst>
                <a:ext uri="{FF2B5EF4-FFF2-40B4-BE49-F238E27FC236}">
                  <a16:creationId xmlns:a16="http://schemas.microsoft.com/office/drawing/2014/main" id="{13080A7A-2BCB-8F82-415B-AE2B784CCFE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2573973" y="4038696"/>
              <a:ext cx="247110" cy="257626"/>
            </a:xfrm>
            <a:prstGeom prst="rect">
              <a:avLst/>
            </a:prstGeom>
          </p:spPr>
        </p:pic>
        <p:pic>
          <p:nvPicPr>
            <p:cNvPr id="70" name="Graphic 128">
              <a:extLst>
                <a:ext uri="{FF2B5EF4-FFF2-40B4-BE49-F238E27FC236}">
                  <a16:creationId xmlns:a16="http://schemas.microsoft.com/office/drawing/2014/main" id="{5266F2FC-446C-E932-E536-0714FDE64F3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688532" y="2616135"/>
              <a:ext cx="247110" cy="257626"/>
            </a:xfrm>
            <a:prstGeom prst="rect">
              <a:avLst/>
            </a:prstGeom>
          </p:spPr>
        </p:pic>
        <p:pic>
          <p:nvPicPr>
            <p:cNvPr id="71" name="Graphic 129">
              <a:extLst>
                <a:ext uri="{FF2B5EF4-FFF2-40B4-BE49-F238E27FC236}">
                  <a16:creationId xmlns:a16="http://schemas.microsoft.com/office/drawing/2014/main" id="{A572573D-6ACE-D2B0-EF6E-09C1978222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0953" y="4441427"/>
              <a:ext cx="247110" cy="257626"/>
            </a:xfrm>
            <a:prstGeom prst="rect">
              <a:avLst/>
            </a:prstGeom>
          </p:spPr>
        </p:pic>
        <p:pic>
          <p:nvPicPr>
            <p:cNvPr id="72" name="Graphic 77">
              <a:extLst>
                <a:ext uri="{FF2B5EF4-FFF2-40B4-BE49-F238E27FC236}">
                  <a16:creationId xmlns:a16="http://schemas.microsoft.com/office/drawing/2014/main" id="{8C2D2C37-F898-E382-D125-C6F596835B1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984677" y="4943414"/>
              <a:ext cx="247110" cy="257626"/>
            </a:xfrm>
            <a:prstGeom prst="rect">
              <a:avLst/>
            </a:prstGeom>
          </p:spPr>
        </p:pic>
        <p:pic>
          <p:nvPicPr>
            <p:cNvPr id="35" name="Graphic 77">
              <a:extLst>
                <a:ext uri="{FF2B5EF4-FFF2-40B4-BE49-F238E27FC236}">
                  <a16:creationId xmlns:a16="http://schemas.microsoft.com/office/drawing/2014/main" id="{5246C18A-E8E4-70A9-4E2C-9D04A3F2092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72156" y="2620107"/>
              <a:ext cx="247110" cy="257626"/>
            </a:xfrm>
            <a:prstGeom prst="rect">
              <a:avLst/>
            </a:prstGeom>
          </p:spPr>
        </p:pic>
        <p:pic>
          <p:nvPicPr>
            <p:cNvPr id="36" name="Graphic 76">
              <a:extLst>
                <a:ext uri="{FF2B5EF4-FFF2-40B4-BE49-F238E27FC236}">
                  <a16:creationId xmlns:a16="http://schemas.microsoft.com/office/drawing/2014/main" id="{91D882FB-8D80-2E4D-A8B4-8C0519CCC8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72156" y="3554612"/>
              <a:ext cx="247110" cy="257626"/>
            </a:xfrm>
            <a:prstGeom prst="rect">
              <a:avLst/>
            </a:prstGeom>
          </p:spPr>
        </p:pic>
        <p:pic>
          <p:nvPicPr>
            <p:cNvPr id="37" name="Graphic 128">
              <a:extLst>
                <a:ext uri="{FF2B5EF4-FFF2-40B4-BE49-F238E27FC236}">
                  <a16:creationId xmlns:a16="http://schemas.microsoft.com/office/drawing/2014/main" id="{597AAEE5-C79C-2C72-C25C-7D9B62DB040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72156" y="3067522"/>
              <a:ext cx="247110" cy="257626"/>
            </a:xfrm>
            <a:prstGeom prst="rect">
              <a:avLst/>
            </a:prstGeom>
          </p:spPr>
        </p:pic>
        <p:pic>
          <p:nvPicPr>
            <p:cNvPr id="38" name="Graphic 129">
              <a:extLst>
                <a:ext uri="{FF2B5EF4-FFF2-40B4-BE49-F238E27FC236}">
                  <a16:creationId xmlns:a16="http://schemas.microsoft.com/office/drawing/2014/main" id="{A681BD75-98AB-F5AE-DE37-A1105825ED9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5472156" y="4038696"/>
              <a:ext cx="247110" cy="257626"/>
            </a:xfrm>
            <a:prstGeom prst="rect">
              <a:avLst/>
            </a:prstGeom>
          </p:spPr>
        </p:pic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81E6F2DE-91DF-253B-9EDC-E1F7266FD4FA}"/>
              </a:ext>
            </a:extLst>
          </p:cNvPr>
          <p:cNvSpPr txBox="1"/>
          <p:nvPr/>
        </p:nvSpPr>
        <p:spPr>
          <a:xfrm>
            <a:off x="2873186" y="12243259"/>
            <a:ext cx="6093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400" noProof="0" dirty="0">
                <a:latin typeface="AMX" pitchFamily="2" charset="0"/>
              </a:rPr>
              <a:t>Consulte o book de oferta para saber os valores, bônus e promoções vigentes.</a:t>
            </a:r>
          </a:p>
        </p:txBody>
      </p:sp>
      <p:grpSp>
        <p:nvGrpSpPr>
          <p:cNvPr id="31" name="Agrupar 30">
            <a:extLst>
              <a:ext uri="{FF2B5EF4-FFF2-40B4-BE49-F238E27FC236}">
                <a16:creationId xmlns:a16="http://schemas.microsoft.com/office/drawing/2014/main" id="{1CB34830-4F17-2772-8DA4-0C8B81BF9B73}"/>
              </a:ext>
            </a:extLst>
          </p:cNvPr>
          <p:cNvGrpSpPr/>
          <p:nvPr/>
        </p:nvGrpSpPr>
        <p:grpSpPr>
          <a:xfrm>
            <a:off x="3796684" y="5606877"/>
            <a:ext cx="4598632" cy="408373"/>
            <a:chOff x="4305670" y="5527935"/>
            <a:chExt cx="4598632" cy="408373"/>
          </a:xfrm>
        </p:grpSpPr>
        <p:sp>
          <p:nvSpPr>
            <p:cNvPr id="32" name="Cruz 31">
              <a:extLst>
                <a:ext uri="{FF2B5EF4-FFF2-40B4-BE49-F238E27FC236}">
                  <a16:creationId xmlns:a16="http://schemas.microsoft.com/office/drawing/2014/main" id="{D0E4791C-7573-CD07-AD2F-D672830E9DCF}"/>
                </a:ext>
              </a:extLst>
            </p:cNvPr>
            <p:cNvSpPr/>
            <p:nvPr/>
          </p:nvSpPr>
          <p:spPr>
            <a:xfrm>
              <a:off x="4305670" y="5527935"/>
              <a:ext cx="408373" cy="408373"/>
            </a:xfrm>
            <a:prstGeom prst="plus">
              <a:avLst>
                <a:gd name="adj" fmla="val 41681"/>
              </a:avLst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0"/>
              </a:endParaRPr>
            </a:p>
          </p:txBody>
        </p:sp>
        <p:sp>
          <p:nvSpPr>
            <p:cNvPr id="33" name="Retângulo: Cantos Arredondados 32">
              <a:extLst>
                <a:ext uri="{FF2B5EF4-FFF2-40B4-BE49-F238E27FC236}">
                  <a16:creationId xmlns:a16="http://schemas.microsoft.com/office/drawing/2014/main" id="{35BE258F-AC0D-A54D-1B3A-F6D5941AB8BA}"/>
                </a:ext>
              </a:extLst>
            </p:cNvPr>
            <p:cNvSpPr/>
            <p:nvPr/>
          </p:nvSpPr>
          <p:spPr>
            <a:xfrm>
              <a:off x="4850183" y="5527935"/>
              <a:ext cx="4054119" cy="408373"/>
            </a:xfrm>
            <a:prstGeom prst="roundRect">
              <a:avLst/>
            </a:prstGeom>
            <a:solidFill>
              <a:srgbClr val="FEAE8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noProof="0" dirty="0" err="1">
                  <a:solidFill>
                    <a:srgbClr val="303030"/>
                  </a:solidFill>
                  <a:latin typeface="AMX" pitchFamily="2" charset="0"/>
                </a:rPr>
                <a:t>Megabônus</a:t>
              </a:r>
              <a:r>
                <a:rPr lang="pt-BR" noProof="0" dirty="0">
                  <a:solidFill>
                    <a:srgbClr val="303030"/>
                  </a:solidFill>
                  <a:latin typeface="AMX" pitchFamily="2" charset="0"/>
                </a:rPr>
                <a:t> Convergência: </a:t>
              </a:r>
              <a:r>
                <a:rPr lang="pt-BR" b="1" noProof="0" dirty="0">
                  <a:solidFill>
                    <a:srgbClr val="303030"/>
                  </a:solidFill>
                  <a:latin typeface="AMX" pitchFamily="2" charset="0"/>
                </a:rPr>
                <a:t>+50GB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3788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4.07407E-6 L -6.25E-7 -4.07407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3.7037E-6 L 0 -3.7037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227 -3.33333E-6 L 0 -3.33333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2891 1.11022E-16 L -3.54167E-6 1.11022E-1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2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2" grpId="0" animBg="1"/>
      <p:bldP spid="62" grpId="1" animBg="1"/>
      <p:bldP spid="64" grpId="0" animBg="1"/>
      <p:bldP spid="64" grpId="1" animBg="1"/>
      <p:bldP spid="2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264A9D-AF7F-DEFE-21CE-9CF223F96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314E7D39-AE64-099A-018D-FA5F9598A2A0}"/>
              </a:ext>
            </a:extLst>
          </p:cNvPr>
          <p:cNvSpPr/>
          <p:nvPr/>
        </p:nvSpPr>
        <p:spPr>
          <a:xfrm>
            <a:off x="6127377" y="1353136"/>
            <a:ext cx="6303093" cy="4448058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8CA3E3-3961-4644-C54D-E9FDCD160CA5}"/>
              </a:ext>
            </a:extLst>
          </p:cNvPr>
          <p:cNvSpPr txBox="1"/>
          <p:nvPr/>
        </p:nvSpPr>
        <p:spPr>
          <a:xfrm>
            <a:off x="310778" y="2469522"/>
            <a:ext cx="5027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AMX" pitchFamily="2" charset="77"/>
              </a:rPr>
              <a:t>MEGABÔNUS</a:t>
            </a:r>
            <a:endParaRPr lang="pt-BR" sz="6000" noProof="0" dirty="0">
              <a:latin typeface="AMX" pitchFamily="2" charset="77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0BE927C-E17B-2829-4FBD-2565CD2AB80F}"/>
              </a:ext>
            </a:extLst>
          </p:cNvPr>
          <p:cNvGrpSpPr/>
          <p:nvPr/>
        </p:nvGrpSpPr>
        <p:grpSpPr>
          <a:xfrm>
            <a:off x="314902" y="1353135"/>
            <a:ext cx="962593" cy="962593"/>
            <a:chOff x="6870430" y="311574"/>
            <a:chExt cx="644337" cy="644337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3A1C20-FCA2-193E-B7DB-4820418B1882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8" name="Graphic 17" descr="Estrelas com preenchimento sólido">
              <a:extLst>
                <a:ext uri="{FF2B5EF4-FFF2-40B4-BE49-F238E27FC236}">
                  <a16:creationId xmlns:a16="http://schemas.microsoft.com/office/drawing/2014/main" id="{4020A2ED-6CEA-8E51-4915-AFBD8414BE6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/>
          </p:blipFill>
          <p:spPr>
            <a:xfrm>
              <a:off x="6953455" y="390949"/>
              <a:ext cx="485587" cy="485587"/>
            </a:xfrm>
            <a:prstGeom prst="rect">
              <a:avLst/>
            </a:prstGeom>
          </p:spPr>
        </p:pic>
      </p:grp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6036ECC-1581-7801-A3C6-5BE44F689C10}"/>
              </a:ext>
            </a:extLst>
          </p:cNvPr>
          <p:cNvSpPr/>
          <p:nvPr/>
        </p:nvSpPr>
        <p:spPr>
          <a:xfrm>
            <a:off x="310778" y="3485185"/>
            <a:ext cx="5586253" cy="2316008"/>
          </a:xfrm>
          <a:prstGeom prst="roundRect">
            <a:avLst>
              <a:gd name="adj" fmla="val 24209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O </a:t>
            </a:r>
            <a:r>
              <a:rPr lang="pt-BR" sz="2000" b="1" dirty="0" err="1">
                <a:solidFill>
                  <a:schemeClr val="tx1"/>
                </a:solidFill>
                <a:latin typeface="AMX" pitchFamily="2" charset="77"/>
              </a:rPr>
              <a:t>Megabônus</a:t>
            </a: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 é um pacote de dados compartilhado que pode ser distribuído entre as linhas da mesma conta como quiser, enquanto houver franquia disponível, através do </a:t>
            </a:r>
            <a:r>
              <a:rPr lang="pt-BR" sz="2000" b="1" dirty="0">
                <a:solidFill>
                  <a:schemeClr val="tx1"/>
                </a:solidFill>
                <a:latin typeface="AMX" pitchFamily="2" charset="77"/>
              </a:rPr>
              <a:t>novo Gestor Online</a:t>
            </a: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.</a:t>
            </a:r>
            <a:endParaRPr lang="pt-BR" sz="20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E7DC2C9A-4967-69E5-9CAF-726AEC7502C6}"/>
              </a:ext>
            </a:extLst>
          </p:cNvPr>
          <p:cNvSpPr/>
          <p:nvPr/>
        </p:nvSpPr>
        <p:spPr>
          <a:xfrm>
            <a:off x="6422456" y="1542149"/>
            <a:ext cx="5712933" cy="2203474"/>
          </a:xfrm>
          <a:prstGeom prst="roundRect">
            <a:avLst>
              <a:gd name="adj" fmla="val 20877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marL="711200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Será disponibilizado apenas 1 (um) </a:t>
            </a:r>
            <a:r>
              <a:rPr lang="pt-BR" sz="16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                   de 50GB</a:t>
            </a:r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 por Mercado no contrato e que poderá   ser distribuído através da nova ferramenta Gestor Online entre as linhas da mesma conta, 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dessa forma, caso haja mais de uma conta com                             o mesmo mercado no contrato, apenas                       uma delas será elegível ao </a:t>
            </a:r>
            <a:r>
              <a:rPr lang="pt-BR" sz="16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. </a:t>
            </a:r>
            <a:endParaRPr lang="pt-BR" sz="1600" b="1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6AB01973-6244-7A39-54FD-8FA717D1B368}"/>
              </a:ext>
            </a:extLst>
          </p:cNvPr>
          <p:cNvGrpSpPr/>
          <p:nvPr/>
        </p:nvGrpSpPr>
        <p:grpSpPr>
          <a:xfrm>
            <a:off x="6497778" y="1613649"/>
            <a:ext cx="831561" cy="831561"/>
            <a:chOff x="7736010" y="1868236"/>
            <a:chExt cx="644337" cy="644337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CA88F76-66CB-E771-C276-2E91F98A05F4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9" name="Gráfico 22" descr="Estrela com preenchimento sólido">
              <a:extLst>
                <a:ext uri="{FF2B5EF4-FFF2-40B4-BE49-F238E27FC236}">
                  <a16:creationId xmlns:a16="http://schemas.microsoft.com/office/drawing/2014/main" id="{A6EC0AC2-3D57-53C9-4D6E-460F7E55DD9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7826930" y="1949749"/>
              <a:ext cx="462495" cy="462495"/>
            </a:xfrm>
            <a:prstGeom prst="rect">
              <a:avLst/>
            </a:prstGeom>
          </p:spPr>
        </p:pic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F61CAE1-D843-9180-E2CC-D25540517B94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77A121FC-2896-8A49-BFF1-42A76C4A95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3213358C-FFC7-FE9C-E6E3-818BB1FF772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sp>
        <p:nvSpPr>
          <p:cNvPr id="13" name="Rounded Rectangle 61">
            <a:extLst>
              <a:ext uri="{FF2B5EF4-FFF2-40B4-BE49-F238E27FC236}">
                <a16:creationId xmlns:a16="http://schemas.microsoft.com/office/drawing/2014/main" id="{9A0B0F30-59EF-6267-A2D5-9FE09CA0014C}"/>
              </a:ext>
            </a:extLst>
          </p:cNvPr>
          <p:cNvSpPr/>
          <p:nvPr/>
        </p:nvSpPr>
        <p:spPr>
          <a:xfrm>
            <a:off x="-12297978" y="1637920"/>
            <a:ext cx="12441835" cy="4856612"/>
          </a:xfrm>
          <a:prstGeom prst="roundRect">
            <a:avLst>
              <a:gd name="adj" fmla="val 1615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grpSp>
        <p:nvGrpSpPr>
          <p:cNvPr id="14" name="Group 64">
            <a:extLst>
              <a:ext uri="{FF2B5EF4-FFF2-40B4-BE49-F238E27FC236}">
                <a16:creationId xmlns:a16="http://schemas.microsoft.com/office/drawing/2014/main" id="{F56998C8-8B81-FF26-DC25-8000AFED7D43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F6CC860F-27B8-930D-D3BF-A8558607DEE5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1A02C426-7CA4-3CE9-DF62-9B50A9017F81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BFD4E22F-1E6A-A870-395B-865DF6C6DBE4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28" name="Rounded Rectangle 32">
            <a:extLst>
              <a:ext uri="{FF2B5EF4-FFF2-40B4-BE49-F238E27FC236}">
                <a16:creationId xmlns:a16="http://schemas.microsoft.com/office/drawing/2014/main" id="{DC297A72-27F2-A56B-F550-C36BB78C61C2}"/>
              </a:ext>
            </a:extLst>
          </p:cNvPr>
          <p:cNvSpPr/>
          <p:nvPr/>
        </p:nvSpPr>
        <p:spPr>
          <a:xfrm>
            <a:off x="6422456" y="3911980"/>
            <a:ext cx="5712933" cy="1592885"/>
          </a:xfrm>
          <a:prstGeom prst="roundRect">
            <a:avLst>
              <a:gd name="adj" fmla="val 27596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144000" rtlCol="0" anchor="ctr"/>
          <a:lstStyle/>
          <a:p>
            <a:pPr marL="711200"/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Se na negociação houver contratação de mais  linhas na mesma </a:t>
            </a:r>
            <a:r>
              <a:rPr lang="pt-BR" sz="1600" dirty="0" err="1">
                <a:solidFill>
                  <a:schemeClr val="bg1"/>
                </a:solidFill>
                <a:latin typeface="AMX" pitchFamily="2" charset="77"/>
              </a:rPr>
              <a:t>ban</a:t>
            </a:r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, desde que haja uma linha                  a partir da oferta de 56GB (6GB + 50GB), todas                  as linhas da mesma conta que possuam dados compartilharão do mesmo </a:t>
            </a:r>
            <a:r>
              <a:rPr lang="pt-BR" sz="1600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dirty="0">
                <a:solidFill>
                  <a:schemeClr val="bg1"/>
                </a:solidFill>
                <a:latin typeface="AMX" pitchFamily="2" charset="77"/>
              </a:rPr>
              <a:t> de 50GB. </a:t>
            </a:r>
            <a:endParaRPr lang="pt-BR" sz="16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29" name="Group 35">
            <a:extLst>
              <a:ext uri="{FF2B5EF4-FFF2-40B4-BE49-F238E27FC236}">
                <a16:creationId xmlns:a16="http://schemas.microsoft.com/office/drawing/2014/main" id="{32496506-9183-10D1-DC0D-6D940A98C3A8}"/>
              </a:ext>
            </a:extLst>
          </p:cNvPr>
          <p:cNvGrpSpPr/>
          <p:nvPr/>
        </p:nvGrpSpPr>
        <p:grpSpPr>
          <a:xfrm>
            <a:off x="6497778" y="3983480"/>
            <a:ext cx="831561" cy="831561"/>
            <a:chOff x="7736010" y="1868236"/>
            <a:chExt cx="644337" cy="644337"/>
          </a:xfrm>
        </p:grpSpPr>
        <p:sp>
          <p:nvSpPr>
            <p:cNvPr id="30" name="Oval 37">
              <a:extLst>
                <a:ext uri="{FF2B5EF4-FFF2-40B4-BE49-F238E27FC236}">
                  <a16:creationId xmlns:a16="http://schemas.microsoft.com/office/drawing/2014/main" id="{999700E1-4ECF-2E4B-AEAA-9DA29A2509F1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1" name="Gráfico 22" descr="Aperto de mão com preenchimento sólido">
              <a:extLst>
                <a:ext uri="{FF2B5EF4-FFF2-40B4-BE49-F238E27FC236}">
                  <a16:creationId xmlns:a16="http://schemas.microsoft.com/office/drawing/2014/main" id="{1C721235-1736-0829-D930-D70150FEC5D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785096" y="1932351"/>
              <a:ext cx="553572" cy="5535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4736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1.85185E-6 L 2.70833E-6 -1.85185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3.33333E-6 L 2.29167E-6 3.33333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-3.33333E-6 L 2.70833E-6 -3.33333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-4.07407E-6 L 2.29167E-6 -4.07407E-6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4.81481E-6 L 2.70833E-6 4.81481E-6 " pathEditMode="relative" rAng="0" ptsTypes="AA">
                                      <p:cBhvr>
                                        <p:cTn id="47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8" grpId="0"/>
      <p:bldP spid="19" grpId="0" animBg="1"/>
      <p:bldP spid="19" grpId="1" animBg="1"/>
      <p:bldP spid="33" grpId="0" animBg="1"/>
      <p:bldP spid="33" grpId="1" animBg="1"/>
      <p:bldP spid="28" grpId="0" animBg="1"/>
      <p:bldP spid="28" grpId="1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62E4D-B0C7-7768-40B2-4DF5A5AF1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ounded Rectangle 8">
            <a:extLst>
              <a:ext uri="{FF2B5EF4-FFF2-40B4-BE49-F238E27FC236}">
                <a16:creationId xmlns:a16="http://schemas.microsoft.com/office/drawing/2014/main" id="{55C40438-3AB0-D02B-4ED4-71EE14091E38}"/>
              </a:ext>
            </a:extLst>
          </p:cNvPr>
          <p:cNvSpPr/>
          <p:nvPr/>
        </p:nvSpPr>
        <p:spPr>
          <a:xfrm>
            <a:off x="413959" y="2803839"/>
            <a:ext cx="5274861" cy="3733822"/>
          </a:xfrm>
          <a:prstGeom prst="roundRect">
            <a:avLst>
              <a:gd name="adj" fmla="val 95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ctr">
              <a:spcBef>
                <a:spcPts val="1200"/>
              </a:spcBef>
            </a:pPr>
            <a:endParaRPr lang="pt-BR" sz="20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56EEC58-A2E3-0E99-F238-B4681E173D64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1E8165A2-6B4C-A9B9-02B7-59C8F3F09B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4DC23D28-0B81-CFE6-0BC1-60D44C26B21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94EF0DD9-A4F0-9B4E-D883-CEB0EA81EBD5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37CAD2E6-C482-300C-1736-65C25218A6E2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9B97399F-68F0-BE78-5096-B598BD7F5A61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71B75808-B955-1BA6-7F2D-9CC670B40F8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69" name="TextBox 59">
            <a:extLst>
              <a:ext uri="{FF2B5EF4-FFF2-40B4-BE49-F238E27FC236}">
                <a16:creationId xmlns:a16="http://schemas.microsoft.com/office/drawing/2014/main" id="{4A5F7FDB-E8A1-5CF9-68D4-C1B3FE908F26}"/>
              </a:ext>
            </a:extLst>
          </p:cNvPr>
          <p:cNvSpPr txBox="1"/>
          <p:nvPr/>
        </p:nvSpPr>
        <p:spPr>
          <a:xfrm>
            <a:off x="981233" y="823464"/>
            <a:ext cx="1022953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dirty="0">
                <a:latin typeface="AMX" pitchFamily="2" charset="77"/>
              </a:rPr>
              <a:t>FUNCIONAMENTO DO MEGABÔNUS</a:t>
            </a:r>
            <a:endParaRPr lang="pt-BR" sz="4400" noProof="0" dirty="0">
              <a:latin typeface="AMX" pitchFamily="2" charset="77"/>
            </a:endParaRPr>
          </a:p>
        </p:txBody>
      </p:sp>
      <p:sp>
        <p:nvSpPr>
          <p:cNvPr id="70" name="Rounded Rectangle 18">
            <a:extLst>
              <a:ext uri="{FF2B5EF4-FFF2-40B4-BE49-F238E27FC236}">
                <a16:creationId xmlns:a16="http://schemas.microsoft.com/office/drawing/2014/main" id="{43FF0CF5-687C-7E9D-A22C-7015DA3DE41B}"/>
              </a:ext>
            </a:extLst>
          </p:cNvPr>
          <p:cNvSpPr/>
          <p:nvPr/>
        </p:nvSpPr>
        <p:spPr>
          <a:xfrm>
            <a:off x="778006" y="1706888"/>
            <a:ext cx="4561364" cy="948764"/>
          </a:xfrm>
          <a:prstGeom prst="roundRect">
            <a:avLst>
              <a:gd name="adj" fmla="val 24209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288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2400" b="1" dirty="0">
                <a:solidFill>
                  <a:schemeClr val="tx1"/>
                </a:solidFill>
                <a:latin typeface="AMX" pitchFamily="2" charset="77"/>
              </a:rPr>
              <a:t>Exemplo 1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 </a:t>
            </a:r>
          </a:p>
          <a:p>
            <a:pPr marL="177800" algn="ctr">
              <a:spcBef>
                <a:spcPts val="600"/>
              </a:spcBef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Distribuição de forma igualitária</a:t>
            </a:r>
          </a:p>
        </p:txBody>
      </p:sp>
      <p:cxnSp>
        <p:nvCxnSpPr>
          <p:cNvPr id="71" name="Conector reto 70">
            <a:extLst>
              <a:ext uri="{FF2B5EF4-FFF2-40B4-BE49-F238E27FC236}">
                <a16:creationId xmlns:a16="http://schemas.microsoft.com/office/drawing/2014/main" id="{13F0ADAC-2E63-FACA-1C56-D1BE4D0489D3}"/>
              </a:ext>
            </a:extLst>
          </p:cNvPr>
          <p:cNvCxnSpPr>
            <a:cxnSpLocks/>
          </p:cNvCxnSpPr>
          <p:nvPr/>
        </p:nvCxnSpPr>
        <p:spPr>
          <a:xfrm>
            <a:off x="6092611" y="1718319"/>
            <a:ext cx="6778" cy="4830772"/>
          </a:xfrm>
          <a:prstGeom prst="line">
            <a:avLst/>
          </a:prstGeom>
          <a:ln w="28575">
            <a:solidFill>
              <a:srgbClr val="30303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ounded Rectangle 18">
            <a:extLst>
              <a:ext uri="{FF2B5EF4-FFF2-40B4-BE49-F238E27FC236}">
                <a16:creationId xmlns:a16="http://schemas.microsoft.com/office/drawing/2014/main" id="{65AE26B9-99F4-F050-5D3B-6AF7499C30F8}"/>
              </a:ext>
            </a:extLst>
          </p:cNvPr>
          <p:cNvSpPr/>
          <p:nvPr/>
        </p:nvSpPr>
        <p:spPr>
          <a:xfrm>
            <a:off x="413959" y="2803838"/>
            <a:ext cx="5274861" cy="696246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30GB </a:t>
            </a:r>
            <a:r>
              <a:rPr lang="pt-BR" sz="20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endParaRPr lang="pt-BR" sz="20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76" name="Rounded Rectangle 18">
            <a:extLst>
              <a:ext uri="{FF2B5EF4-FFF2-40B4-BE49-F238E27FC236}">
                <a16:creationId xmlns:a16="http://schemas.microsoft.com/office/drawing/2014/main" id="{68544B8E-6A14-6356-C563-4A3D628D3337}"/>
              </a:ext>
            </a:extLst>
          </p:cNvPr>
          <p:cNvSpPr/>
          <p:nvPr/>
        </p:nvSpPr>
        <p:spPr>
          <a:xfrm>
            <a:off x="420737" y="3517925"/>
            <a:ext cx="5268083" cy="754330"/>
          </a:xfrm>
          <a:prstGeom prst="roundRect">
            <a:avLst>
              <a:gd name="adj" fmla="val 2420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numCol="1" rtlCol="0" anchor="ctr"/>
          <a:lstStyle/>
          <a:p>
            <a:pPr marL="177800" algn="ctr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Cliente consome a franquia individual e compartilha o </a:t>
            </a: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Megabônus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 no Gestor Online</a:t>
            </a:r>
          </a:p>
        </p:txBody>
      </p:sp>
      <p:sp>
        <p:nvSpPr>
          <p:cNvPr id="78" name="Rounded Rectangle 18">
            <a:extLst>
              <a:ext uri="{FF2B5EF4-FFF2-40B4-BE49-F238E27FC236}">
                <a16:creationId xmlns:a16="http://schemas.microsoft.com/office/drawing/2014/main" id="{14EC217B-A859-2313-5B45-232F2483BFC7}"/>
              </a:ext>
            </a:extLst>
          </p:cNvPr>
          <p:cNvSpPr/>
          <p:nvPr/>
        </p:nvSpPr>
        <p:spPr>
          <a:xfrm>
            <a:off x="537527" y="4392471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Franquia 45GB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79" name="Rounded Rectangle 18">
            <a:extLst>
              <a:ext uri="{FF2B5EF4-FFF2-40B4-BE49-F238E27FC236}">
                <a16:creationId xmlns:a16="http://schemas.microsoft.com/office/drawing/2014/main" id="{1A238161-AB39-79B7-05D8-06A1F69F0EDD}"/>
              </a:ext>
            </a:extLst>
          </p:cNvPr>
          <p:cNvSpPr/>
          <p:nvPr/>
        </p:nvSpPr>
        <p:spPr>
          <a:xfrm>
            <a:off x="537527" y="5114585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 +10GB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0" name="Rounded Rectangle 18">
            <a:extLst>
              <a:ext uri="{FF2B5EF4-FFF2-40B4-BE49-F238E27FC236}">
                <a16:creationId xmlns:a16="http://schemas.microsoft.com/office/drawing/2014/main" id="{CF61E6B8-2AE3-E454-EF8A-98810BE46856}"/>
              </a:ext>
            </a:extLst>
          </p:cNvPr>
          <p:cNvSpPr/>
          <p:nvPr/>
        </p:nvSpPr>
        <p:spPr>
          <a:xfrm>
            <a:off x="537527" y="5836699"/>
            <a:ext cx="1647486" cy="544748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Dados Total = +55GB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4" name="Rounded Rectangle 18">
            <a:extLst>
              <a:ext uri="{FF2B5EF4-FFF2-40B4-BE49-F238E27FC236}">
                <a16:creationId xmlns:a16="http://schemas.microsoft.com/office/drawing/2014/main" id="{B6C19A20-50A7-BC6A-C2C1-5F07C582D283}"/>
              </a:ext>
            </a:extLst>
          </p:cNvPr>
          <p:cNvSpPr/>
          <p:nvPr/>
        </p:nvSpPr>
        <p:spPr>
          <a:xfrm>
            <a:off x="2240722" y="4392471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Franquia 15GB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5" name="Rounded Rectangle 18">
            <a:extLst>
              <a:ext uri="{FF2B5EF4-FFF2-40B4-BE49-F238E27FC236}">
                <a16:creationId xmlns:a16="http://schemas.microsoft.com/office/drawing/2014/main" id="{2F6BB020-C87F-54B5-AEA5-3710E979C3B6}"/>
              </a:ext>
            </a:extLst>
          </p:cNvPr>
          <p:cNvSpPr/>
          <p:nvPr/>
        </p:nvSpPr>
        <p:spPr>
          <a:xfrm>
            <a:off x="2240722" y="5114585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 +10GB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6" name="Rounded Rectangle 18">
            <a:extLst>
              <a:ext uri="{FF2B5EF4-FFF2-40B4-BE49-F238E27FC236}">
                <a16:creationId xmlns:a16="http://schemas.microsoft.com/office/drawing/2014/main" id="{90954D5F-9180-52C2-E305-F6A9C67846CE}"/>
              </a:ext>
            </a:extLst>
          </p:cNvPr>
          <p:cNvSpPr/>
          <p:nvPr/>
        </p:nvSpPr>
        <p:spPr>
          <a:xfrm>
            <a:off x="2240722" y="5836699"/>
            <a:ext cx="1647486" cy="544748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Dados Total = +25GB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7" name="Rounded Rectangle 18">
            <a:extLst>
              <a:ext uri="{FF2B5EF4-FFF2-40B4-BE49-F238E27FC236}">
                <a16:creationId xmlns:a16="http://schemas.microsoft.com/office/drawing/2014/main" id="{45AFB271-0E68-0D30-8BEE-308EF0DF0776}"/>
              </a:ext>
            </a:extLst>
          </p:cNvPr>
          <p:cNvSpPr/>
          <p:nvPr/>
        </p:nvSpPr>
        <p:spPr>
          <a:xfrm>
            <a:off x="3943918" y="4392471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Franquia 3GB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8" name="Rounded Rectangle 18">
            <a:extLst>
              <a:ext uri="{FF2B5EF4-FFF2-40B4-BE49-F238E27FC236}">
                <a16:creationId xmlns:a16="http://schemas.microsoft.com/office/drawing/2014/main" id="{0E121263-4F25-B5A7-51FA-6E316DF4D1A4}"/>
              </a:ext>
            </a:extLst>
          </p:cNvPr>
          <p:cNvSpPr/>
          <p:nvPr/>
        </p:nvSpPr>
        <p:spPr>
          <a:xfrm>
            <a:off x="3943918" y="5114585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 +10GB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9" name="Rounded Rectangle 18">
            <a:extLst>
              <a:ext uri="{FF2B5EF4-FFF2-40B4-BE49-F238E27FC236}">
                <a16:creationId xmlns:a16="http://schemas.microsoft.com/office/drawing/2014/main" id="{7CA8010A-32DD-A53F-99F2-673D1E620D43}"/>
              </a:ext>
            </a:extLst>
          </p:cNvPr>
          <p:cNvSpPr/>
          <p:nvPr/>
        </p:nvSpPr>
        <p:spPr>
          <a:xfrm>
            <a:off x="3943918" y="5836699"/>
            <a:ext cx="1647486" cy="544748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Dados Total = +13GB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90" name="Rounded Rectangle 8">
            <a:extLst>
              <a:ext uri="{FF2B5EF4-FFF2-40B4-BE49-F238E27FC236}">
                <a16:creationId xmlns:a16="http://schemas.microsoft.com/office/drawing/2014/main" id="{5B667497-6D45-CC32-9E15-3CA7337E75A5}"/>
              </a:ext>
            </a:extLst>
          </p:cNvPr>
          <p:cNvSpPr/>
          <p:nvPr/>
        </p:nvSpPr>
        <p:spPr>
          <a:xfrm>
            <a:off x="6512775" y="2803839"/>
            <a:ext cx="5274861" cy="3733822"/>
          </a:xfrm>
          <a:prstGeom prst="roundRect">
            <a:avLst>
              <a:gd name="adj" fmla="val 954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0000" rtlCol="0" anchor="b"/>
          <a:lstStyle/>
          <a:p>
            <a:pPr algn="ctr">
              <a:spcBef>
                <a:spcPts val="1200"/>
              </a:spcBef>
            </a:pPr>
            <a:endParaRPr lang="pt-BR" sz="20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91" name="Rounded Rectangle 18">
            <a:extLst>
              <a:ext uri="{FF2B5EF4-FFF2-40B4-BE49-F238E27FC236}">
                <a16:creationId xmlns:a16="http://schemas.microsoft.com/office/drawing/2014/main" id="{04D865E9-9086-D907-330A-B977833A2602}"/>
              </a:ext>
            </a:extLst>
          </p:cNvPr>
          <p:cNvSpPr/>
          <p:nvPr/>
        </p:nvSpPr>
        <p:spPr>
          <a:xfrm>
            <a:off x="6876822" y="1706888"/>
            <a:ext cx="4561364" cy="948764"/>
          </a:xfrm>
          <a:prstGeom prst="roundRect">
            <a:avLst>
              <a:gd name="adj" fmla="val 24209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288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2400" b="1" dirty="0">
                <a:solidFill>
                  <a:schemeClr val="tx1"/>
                </a:solidFill>
                <a:latin typeface="AMX" pitchFamily="2" charset="77"/>
              </a:rPr>
              <a:t>Exemplo 2</a:t>
            </a:r>
            <a:endParaRPr lang="pt-BR" sz="2400" dirty="0">
              <a:solidFill>
                <a:schemeClr val="tx1"/>
              </a:solidFill>
              <a:latin typeface="AMX" pitchFamily="2" charset="77"/>
            </a:endParaRPr>
          </a:p>
          <a:p>
            <a:pPr marL="177800" algn="ctr">
              <a:spcBef>
                <a:spcPts val="600"/>
              </a:spcBef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Distribuição de forma aleatória</a:t>
            </a:r>
          </a:p>
        </p:txBody>
      </p:sp>
      <p:sp>
        <p:nvSpPr>
          <p:cNvPr id="92" name="Rounded Rectangle 18">
            <a:extLst>
              <a:ext uri="{FF2B5EF4-FFF2-40B4-BE49-F238E27FC236}">
                <a16:creationId xmlns:a16="http://schemas.microsoft.com/office/drawing/2014/main" id="{08B01176-FB8A-9CB0-491B-D8FA1F865EDD}"/>
              </a:ext>
            </a:extLst>
          </p:cNvPr>
          <p:cNvSpPr/>
          <p:nvPr/>
        </p:nvSpPr>
        <p:spPr>
          <a:xfrm>
            <a:off x="6512775" y="2803838"/>
            <a:ext cx="5274861" cy="696246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36000" rIns="144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2000" b="1" dirty="0">
                <a:solidFill>
                  <a:schemeClr val="bg1"/>
                </a:solidFill>
                <a:latin typeface="AMX" pitchFamily="2" charset="77"/>
              </a:rPr>
              <a:t>30GB </a:t>
            </a:r>
            <a:r>
              <a:rPr lang="pt-BR" sz="20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endParaRPr lang="pt-BR" sz="20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93" name="Rounded Rectangle 18">
            <a:extLst>
              <a:ext uri="{FF2B5EF4-FFF2-40B4-BE49-F238E27FC236}">
                <a16:creationId xmlns:a16="http://schemas.microsoft.com/office/drawing/2014/main" id="{A315830D-B328-B72F-25F7-DB5EBC2A1545}"/>
              </a:ext>
            </a:extLst>
          </p:cNvPr>
          <p:cNvSpPr/>
          <p:nvPr/>
        </p:nvSpPr>
        <p:spPr>
          <a:xfrm>
            <a:off x="6519553" y="3517925"/>
            <a:ext cx="5268083" cy="754330"/>
          </a:xfrm>
          <a:prstGeom prst="roundRect">
            <a:avLst>
              <a:gd name="adj" fmla="val 24209"/>
            </a:avLst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177800" algn="ctr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Cliente consome a franquia individual e compartilha o </a:t>
            </a: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Megabônus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 no Gestor Online</a:t>
            </a:r>
          </a:p>
        </p:txBody>
      </p:sp>
      <p:sp>
        <p:nvSpPr>
          <p:cNvPr id="94" name="Rounded Rectangle 18">
            <a:extLst>
              <a:ext uri="{FF2B5EF4-FFF2-40B4-BE49-F238E27FC236}">
                <a16:creationId xmlns:a16="http://schemas.microsoft.com/office/drawing/2014/main" id="{C654BFE2-E6A9-03CB-C7A2-E6F972FF9EF6}"/>
              </a:ext>
            </a:extLst>
          </p:cNvPr>
          <p:cNvSpPr/>
          <p:nvPr/>
        </p:nvSpPr>
        <p:spPr>
          <a:xfrm>
            <a:off x="6636343" y="4392471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Franquia 45GB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95" name="Rounded Rectangle 18">
            <a:extLst>
              <a:ext uri="{FF2B5EF4-FFF2-40B4-BE49-F238E27FC236}">
                <a16:creationId xmlns:a16="http://schemas.microsoft.com/office/drawing/2014/main" id="{459CA9A5-E16A-9390-E9E0-FF787116633A}"/>
              </a:ext>
            </a:extLst>
          </p:cNvPr>
          <p:cNvSpPr/>
          <p:nvPr/>
        </p:nvSpPr>
        <p:spPr>
          <a:xfrm>
            <a:off x="6636343" y="5114585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 +20GB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96" name="Rounded Rectangle 18">
            <a:extLst>
              <a:ext uri="{FF2B5EF4-FFF2-40B4-BE49-F238E27FC236}">
                <a16:creationId xmlns:a16="http://schemas.microsoft.com/office/drawing/2014/main" id="{F3C36808-8203-B128-6D0F-DA721D6C9AA6}"/>
              </a:ext>
            </a:extLst>
          </p:cNvPr>
          <p:cNvSpPr/>
          <p:nvPr/>
        </p:nvSpPr>
        <p:spPr>
          <a:xfrm>
            <a:off x="6636343" y="5836699"/>
            <a:ext cx="1647486" cy="544748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Dados Total = +65GB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97" name="Rounded Rectangle 18">
            <a:extLst>
              <a:ext uri="{FF2B5EF4-FFF2-40B4-BE49-F238E27FC236}">
                <a16:creationId xmlns:a16="http://schemas.microsoft.com/office/drawing/2014/main" id="{A24F8020-E3E8-D0DD-7FD5-9CF6AB50DD33}"/>
              </a:ext>
            </a:extLst>
          </p:cNvPr>
          <p:cNvSpPr/>
          <p:nvPr/>
        </p:nvSpPr>
        <p:spPr>
          <a:xfrm>
            <a:off x="8339538" y="4392471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Franquia 15GB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98" name="Rounded Rectangle 18">
            <a:extLst>
              <a:ext uri="{FF2B5EF4-FFF2-40B4-BE49-F238E27FC236}">
                <a16:creationId xmlns:a16="http://schemas.microsoft.com/office/drawing/2014/main" id="{02ABD7B4-B2E3-458D-4524-CA60FE19A9AD}"/>
              </a:ext>
            </a:extLst>
          </p:cNvPr>
          <p:cNvSpPr/>
          <p:nvPr/>
        </p:nvSpPr>
        <p:spPr>
          <a:xfrm>
            <a:off x="8339538" y="5114585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 +8GB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99" name="Rounded Rectangle 18">
            <a:extLst>
              <a:ext uri="{FF2B5EF4-FFF2-40B4-BE49-F238E27FC236}">
                <a16:creationId xmlns:a16="http://schemas.microsoft.com/office/drawing/2014/main" id="{EC636299-95FD-B98A-3766-1CBDFA3272CE}"/>
              </a:ext>
            </a:extLst>
          </p:cNvPr>
          <p:cNvSpPr/>
          <p:nvPr/>
        </p:nvSpPr>
        <p:spPr>
          <a:xfrm>
            <a:off x="8339538" y="5836699"/>
            <a:ext cx="1647486" cy="544748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Dados Total = +23GB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00" name="Rounded Rectangle 18">
            <a:extLst>
              <a:ext uri="{FF2B5EF4-FFF2-40B4-BE49-F238E27FC236}">
                <a16:creationId xmlns:a16="http://schemas.microsoft.com/office/drawing/2014/main" id="{697104D8-2D2A-D838-40F6-4DF538FEA620}"/>
              </a:ext>
            </a:extLst>
          </p:cNvPr>
          <p:cNvSpPr/>
          <p:nvPr/>
        </p:nvSpPr>
        <p:spPr>
          <a:xfrm>
            <a:off x="10042734" y="4392471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Franquia 3GB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01" name="Rounded Rectangle 18">
            <a:extLst>
              <a:ext uri="{FF2B5EF4-FFF2-40B4-BE49-F238E27FC236}">
                <a16:creationId xmlns:a16="http://schemas.microsoft.com/office/drawing/2014/main" id="{FE073687-3ED6-26C1-4612-468469B5121E}"/>
              </a:ext>
            </a:extLst>
          </p:cNvPr>
          <p:cNvSpPr/>
          <p:nvPr/>
        </p:nvSpPr>
        <p:spPr>
          <a:xfrm>
            <a:off x="10042734" y="5114585"/>
            <a:ext cx="1647486" cy="544748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 err="1">
                <a:solidFill>
                  <a:schemeClr val="bg1"/>
                </a:solidFill>
                <a:latin typeface="AMX" pitchFamily="2" charset="77"/>
              </a:rPr>
              <a:t>Megabônus</a:t>
            </a: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 +2GB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102" name="Rounded Rectangle 18">
            <a:extLst>
              <a:ext uri="{FF2B5EF4-FFF2-40B4-BE49-F238E27FC236}">
                <a16:creationId xmlns:a16="http://schemas.microsoft.com/office/drawing/2014/main" id="{4CC013B9-E7FA-4578-7877-308BE3B2CBD1}"/>
              </a:ext>
            </a:extLst>
          </p:cNvPr>
          <p:cNvSpPr/>
          <p:nvPr/>
        </p:nvSpPr>
        <p:spPr>
          <a:xfrm>
            <a:off x="10042734" y="5836699"/>
            <a:ext cx="1647486" cy="544748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180000" bIns="36000" rtlCol="0" anchor="ctr"/>
          <a:lstStyle/>
          <a:p>
            <a:pPr marL="177800" algn="ctr">
              <a:spcBef>
                <a:spcPts val="600"/>
              </a:spcBef>
            </a:pPr>
            <a:r>
              <a:rPr lang="pt-BR" sz="1600" b="1" dirty="0">
                <a:solidFill>
                  <a:schemeClr val="bg1"/>
                </a:solidFill>
                <a:latin typeface="AMX" pitchFamily="2" charset="77"/>
              </a:rPr>
              <a:t>Dados Total = +5GB</a:t>
            </a:r>
            <a:endParaRPr lang="pt-BR" sz="1600" dirty="0">
              <a:solidFill>
                <a:schemeClr val="bg1"/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86698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6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4.44444E-6 L -1.25E-6 4.44444E-6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65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7.40741E-7 L -4.16667E-7 -7.40741E-7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6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1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2.59259E-6 L 1.45833E-6 -2.59259E-6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9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3.33333E-6 L 1.45833E-6 3.33333E-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65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7.40741E-7 L 1.45833E-6 -7.40741E-7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4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2.59259E-6 L -2.08333E-6 -2.59259E-6 " pathEditMode="relative" rAng="0" ptsTypes="AA">
                                      <p:cBhvr>
                                        <p:cTn id="50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1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3.33333E-6 L -2.08333E-6 3.33333E-6 " pathEditMode="relative" rAng="0" ptsTypes="AA">
                                      <p:cBhvr>
                                        <p:cTn id="56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9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7.40741E-7 L -2.08333E-6 -7.40741E-7 " pathEditMode="relative" rAng="0" ptsTypes="AA">
                                      <p:cBhvr>
                                        <p:cTn id="6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65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2.59259E-6 L 4.375E-6 -2.59259E-6 " pathEditMode="relative" rAng="0" ptsTypes="AA">
                                      <p:cBhvr>
                                        <p:cTn id="6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4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3.33333E-6 L 4.375E-6 3.33333E-6 " pathEditMode="relative" rAng="0" ptsTypes="AA">
                                      <p:cBhvr>
                                        <p:cTn id="74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1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7.40741E-7 L 4.375E-6 -7.40741E-7 " pathEditMode="relative" rAng="0" ptsTypes="AA">
                                      <p:cBhvr>
                                        <p:cTn id="8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900"/>
                            </p:stCondLst>
                            <p:childTnLst>
                              <p:par>
                                <p:cTn id="8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4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4.44444E-6 L -1.66667E-6 4.44444E-6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4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7.40741E-7 L -8.33333E-7 -7.40741E-7 " pathEditMode="relative" rAng="0" ptsTypes="AA">
                                      <p:cBhvr>
                                        <p:cTn id="96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340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39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2.59259E-6 L 1.04167E-6 -2.59259E-6 " pathEditMode="relative" rAng="0" ptsTypes="AA">
                                      <p:cBhvr>
                                        <p:cTn id="109" dur="75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465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3.33333E-6 L 1.04167E-6 3.33333E-6 " pathEditMode="relative" rAng="0" ptsTypes="AA">
                                      <p:cBhvr>
                                        <p:cTn id="115" dur="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54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7.40741E-7 L 1.04167E-6 -7.40741E-7 " pathEditMode="relative" rAng="0" ptsTypes="AA">
                                      <p:cBhvr>
                                        <p:cTn id="121" dur="75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6150"/>
                            </p:stCondLst>
                            <p:childTnLst>
                              <p:par>
                                <p:cTn id="1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2.59259E-6 L -2.5E-6 -2.59259E-6 " pathEditMode="relative" rAng="0" ptsTypes="AA">
                                      <p:cBhvr>
                                        <p:cTn id="127" dur="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69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3.33333E-6 L -2.5E-6 3.33333E-6 " pathEditMode="relative" rAng="0" ptsTypes="AA">
                                      <p:cBhvr>
                                        <p:cTn id="133" dur="75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7650"/>
                            </p:stCondLst>
                            <p:childTnLst>
                              <p:par>
                                <p:cTn id="1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7.40741E-7 L -2.5E-6 -7.40741E-7 " pathEditMode="relative" rAng="0" ptsTypes="AA">
                                      <p:cBhvr>
                                        <p:cTn id="13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8400"/>
                            </p:stCondLst>
                            <p:childTnLst>
                              <p:par>
                                <p:cTn id="1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2.59259E-6 L 3.95833E-6 -2.59259E-6 " pathEditMode="relative" rAng="0" ptsTypes="AA">
                                      <p:cBhvr>
                                        <p:cTn id="14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9150"/>
                            </p:stCondLst>
                            <p:childTnLst>
                              <p:par>
                                <p:cTn id="1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3.33333E-6 L 3.95833E-6 3.33333E-6 " pathEditMode="relative" rAng="0" ptsTypes="AA">
                                      <p:cBhvr>
                                        <p:cTn id="151" dur="75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9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7.40741E-7 L 3.95833E-6 -7.40741E-7 " pathEditMode="relative" rAng="0" ptsTypes="AA">
                                      <p:cBhvr>
                                        <p:cTn id="157" dur="7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69" grpId="0"/>
      <p:bldP spid="70" grpId="0" animBg="1"/>
      <p:bldP spid="70" grpId="1" animBg="1"/>
      <p:bldP spid="75" grpId="0" animBg="1"/>
      <p:bldP spid="75" grpId="1" animBg="1"/>
      <p:bldP spid="76" grpId="0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1" grpId="0" animBg="1"/>
      <p:bldP spid="91" grpId="1" animBg="1"/>
      <p:bldP spid="92" grpId="0" animBg="1"/>
      <p:bldP spid="92" grpId="1" animBg="1"/>
      <p:bldP spid="93" grpId="0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5E1BD-C3A2-A305-D2FB-40FD03B35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62D4DA79-3C1C-23F7-457E-5D1C749BCC30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56BC7220-FA47-6A5C-AAFF-40F1119AC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829D8130-49A0-7D6B-CB02-BB0FD2496AD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9E25B7B5-269D-A528-E370-889D7A1B3A4D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EAE8BDA8-F647-2444-B84B-12E26149CB20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Rect">
              <a:avLst>
                <a:gd name="adj" fmla="val 5000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C58DA717-4091-7C15-4834-E5FECD640D87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7B467F93-C97C-E258-3698-13FCF26D3CF5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2" name="Rounded Rectangle 4">
            <a:extLst>
              <a:ext uri="{FF2B5EF4-FFF2-40B4-BE49-F238E27FC236}">
                <a16:creationId xmlns:a16="http://schemas.microsoft.com/office/drawing/2014/main" id="{0DB8A629-1662-9E4F-FD7E-959DCF2C3D94}"/>
              </a:ext>
            </a:extLst>
          </p:cNvPr>
          <p:cNvSpPr/>
          <p:nvPr/>
        </p:nvSpPr>
        <p:spPr>
          <a:xfrm>
            <a:off x="5891789" y="1354562"/>
            <a:ext cx="5260625" cy="4793213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B9960F6-C9D7-6477-38A7-D56D83DA2F8B}"/>
              </a:ext>
            </a:extLst>
          </p:cNvPr>
          <p:cNvSpPr txBox="1"/>
          <p:nvPr/>
        </p:nvSpPr>
        <p:spPr>
          <a:xfrm>
            <a:off x="645097" y="5017540"/>
            <a:ext cx="48616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7200" dirty="0">
                <a:latin typeface="AMX" pitchFamily="2" charset="77"/>
              </a:rPr>
              <a:t>SERVIÇOS</a:t>
            </a:r>
            <a:endParaRPr lang="pt-BR" sz="7200" noProof="0" dirty="0">
              <a:latin typeface="AMX" pitchFamily="2" charset="77"/>
            </a:endParaRPr>
          </a:p>
        </p:txBody>
      </p:sp>
      <p:sp>
        <p:nvSpPr>
          <p:cNvPr id="4" name="Rounded Rectangle 14">
            <a:extLst>
              <a:ext uri="{FF2B5EF4-FFF2-40B4-BE49-F238E27FC236}">
                <a16:creationId xmlns:a16="http://schemas.microsoft.com/office/drawing/2014/main" id="{91B937AA-E00A-76A8-75B9-8914BBF8C8EE}"/>
              </a:ext>
            </a:extLst>
          </p:cNvPr>
          <p:cNvSpPr/>
          <p:nvPr/>
        </p:nvSpPr>
        <p:spPr>
          <a:xfrm>
            <a:off x="1412977" y="2069612"/>
            <a:ext cx="4093780" cy="2718775"/>
          </a:xfrm>
          <a:prstGeom prst="roundRect">
            <a:avLst>
              <a:gd name="adj" fmla="val 25741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Aqui você encontra os serviços que ampliam a experiência do Claro Pós Empresas, como </a:t>
            </a:r>
            <a:r>
              <a:rPr lang="pt-BR" sz="2400" dirty="0" err="1">
                <a:solidFill>
                  <a:schemeClr val="tx1"/>
                </a:solidFill>
                <a:latin typeface="AMX" pitchFamily="2" charset="77"/>
              </a:rPr>
              <a:t>SVAs</a:t>
            </a:r>
            <a:r>
              <a:rPr lang="pt-BR" sz="2400" dirty="0">
                <a:solidFill>
                  <a:schemeClr val="tx1"/>
                </a:solidFill>
                <a:latin typeface="AMX" pitchFamily="2" charset="77"/>
              </a:rPr>
              <a:t>, Passaportes e Roaming internacional.</a:t>
            </a:r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6" name="Rounded Rectangle 15">
            <a:extLst>
              <a:ext uri="{FF2B5EF4-FFF2-40B4-BE49-F238E27FC236}">
                <a16:creationId xmlns:a16="http://schemas.microsoft.com/office/drawing/2014/main" id="{92D648BD-6EEC-0751-7DB5-B6FC26402A46}"/>
              </a:ext>
            </a:extLst>
          </p:cNvPr>
          <p:cNvSpPr/>
          <p:nvPr/>
        </p:nvSpPr>
        <p:spPr>
          <a:xfrm>
            <a:off x="6481949" y="2000611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dirty="0" err="1">
                <a:solidFill>
                  <a:schemeClr val="bg1"/>
                </a:solidFill>
                <a:latin typeface="AMX" pitchFamily="2" charset="77"/>
              </a:rPr>
              <a:t>SVAs</a:t>
            </a:r>
            <a:endParaRPr lang="pt-BR" sz="20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7" name="Rounded Rectangle 16">
            <a:extLst>
              <a:ext uri="{FF2B5EF4-FFF2-40B4-BE49-F238E27FC236}">
                <a16:creationId xmlns:a16="http://schemas.microsoft.com/office/drawing/2014/main" id="{46055C56-488A-C7F2-5935-CFE756F4FD8F}"/>
              </a:ext>
            </a:extLst>
          </p:cNvPr>
          <p:cNvSpPr/>
          <p:nvPr/>
        </p:nvSpPr>
        <p:spPr>
          <a:xfrm>
            <a:off x="6481949" y="3275861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Passaportes</a:t>
            </a:r>
            <a:endParaRPr lang="pt-BR" sz="20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8" name="Rounded Rectangle 17">
            <a:extLst>
              <a:ext uri="{FF2B5EF4-FFF2-40B4-BE49-F238E27FC236}">
                <a16:creationId xmlns:a16="http://schemas.microsoft.com/office/drawing/2014/main" id="{C84BE8D4-4EB4-3CD2-BEB2-87DD55E1DFDA}"/>
              </a:ext>
            </a:extLst>
          </p:cNvPr>
          <p:cNvSpPr/>
          <p:nvPr/>
        </p:nvSpPr>
        <p:spPr>
          <a:xfrm>
            <a:off x="6481949" y="4551111"/>
            <a:ext cx="3894872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Roaming Internacional </a:t>
            </a:r>
            <a:endParaRPr lang="pt-BR" sz="20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11" name="Group 18">
            <a:extLst>
              <a:ext uri="{FF2B5EF4-FFF2-40B4-BE49-F238E27FC236}">
                <a16:creationId xmlns:a16="http://schemas.microsoft.com/office/drawing/2014/main" id="{5FEC8113-B849-FE84-07BE-F731A05F200A}"/>
              </a:ext>
            </a:extLst>
          </p:cNvPr>
          <p:cNvGrpSpPr/>
          <p:nvPr/>
        </p:nvGrpSpPr>
        <p:grpSpPr>
          <a:xfrm>
            <a:off x="6645483" y="2153749"/>
            <a:ext cx="644337" cy="644337"/>
            <a:chOff x="7736010" y="1868236"/>
            <a:chExt cx="644337" cy="644337"/>
          </a:xfrm>
        </p:grpSpPr>
        <p:sp>
          <p:nvSpPr>
            <p:cNvPr id="12" name="Oval 19">
              <a:extLst>
                <a:ext uri="{FF2B5EF4-FFF2-40B4-BE49-F238E27FC236}">
                  <a16:creationId xmlns:a16="http://schemas.microsoft.com/office/drawing/2014/main" id="{B3135BE5-5FF1-79CF-9516-DABD38CD9A77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áfico 22" descr="Fluxograma circular com preenchimento sólido">
              <a:extLst>
                <a:ext uri="{FF2B5EF4-FFF2-40B4-BE49-F238E27FC236}">
                  <a16:creationId xmlns:a16="http://schemas.microsoft.com/office/drawing/2014/main" id="{F81C77C9-7C66-8840-C7CF-D43D8D9248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766985" y="1895195"/>
              <a:ext cx="582384" cy="582384"/>
            </a:xfrm>
            <a:prstGeom prst="rect">
              <a:avLst/>
            </a:prstGeom>
          </p:spPr>
        </p:pic>
      </p:grpSp>
      <p:grpSp>
        <p:nvGrpSpPr>
          <p:cNvPr id="17" name="Group 21">
            <a:extLst>
              <a:ext uri="{FF2B5EF4-FFF2-40B4-BE49-F238E27FC236}">
                <a16:creationId xmlns:a16="http://schemas.microsoft.com/office/drawing/2014/main" id="{83BA7485-03B3-F6A2-3939-7DAEB967AE85}"/>
              </a:ext>
            </a:extLst>
          </p:cNvPr>
          <p:cNvGrpSpPr/>
          <p:nvPr/>
        </p:nvGrpSpPr>
        <p:grpSpPr>
          <a:xfrm>
            <a:off x="6645483" y="3429000"/>
            <a:ext cx="644337" cy="644337"/>
            <a:chOff x="7736010" y="3106832"/>
            <a:chExt cx="644337" cy="644337"/>
          </a:xfrm>
        </p:grpSpPr>
        <p:sp>
          <p:nvSpPr>
            <p:cNvPr id="18" name="Oval 22">
              <a:extLst>
                <a:ext uri="{FF2B5EF4-FFF2-40B4-BE49-F238E27FC236}">
                  <a16:creationId xmlns:a16="http://schemas.microsoft.com/office/drawing/2014/main" id="{2051E763-2F59-8DC6-537B-DFCA11B0DB76}"/>
                </a:ext>
              </a:extLst>
            </p:cNvPr>
            <p:cNvSpPr/>
            <p:nvPr/>
          </p:nvSpPr>
          <p:spPr>
            <a:xfrm>
              <a:off x="7736010" y="3106832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9" name="Gráfico 16">
              <a:extLst>
                <a:ext uri="{FF2B5EF4-FFF2-40B4-BE49-F238E27FC236}">
                  <a16:creationId xmlns:a16="http://schemas.microsoft.com/office/drawing/2014/main" id="{D4FB4A79-8922-0542-5F3D-3CC2222E1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1702" y="3212097"/>
              <a:ext cx="426520" cy="426520"/>
            </a:xfrm>
            <a:prstGeom prst="rect">
              <a:avLst/>
            </a:prstGeom>
          </p:spPr>
        </p:pic>
      </p:grpSp>
      <p:grpSp>
        <p:nvGrpSpPr>
          <p:cNvPr id="21" name="Group 24">
            <a:extLst>
              <a:ext uri="{FF2B5EF4-FFF2-40B4-BE49-F238E27FC236}">
                <a16:creationId xmlns:a16="http://schemas.microsoft.com/office/drawing/2014/main" id="{412FB360-CE20-51C7-66E5-867B73E5B091}"/>
              </a:ext>
            </a:extLst>
          </p:cNvPr>
          <p:cNvGrpSpPr/>
          <p:nvPr/>
        </p:nvGrpSpPr>
        <p:grpSpPr>
          <a:xfrm>
            <a:off x="6645483" y="4704250"/>
            <a:ext cx="644337" cy="644337"/>
            <a:chOff x="7736010" y="4340828"/>
            <a:chExt cx="644337" cy="644337"/>
          </a:xfrm>
        </p:grpSpPr>
        <p:sp>
          <p:nvSpPr>
            <p:cNvPr id="22" name="Oval 25">
              <a:extLst>
                <a:ext uri="{FF2B5EF4-FFF2-40B4-BE49-F238E27FC236}">
                  <a16:creationId xmlns:a16="http://schemas.microsoft.com/office/drawing/2014/main" id="{938A7140-98AC-F32E-3140-5824574836EA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3" name="Gráfico 19" descr="Viagens com preenchimento sólido">
              <a:extLst>
                <a:ext uri="{FF2B5EF4-FFF2-40B4-BE49-F238E27FC236}">
                  <a16:creationId xmlns:a16="http://schemas.microsoft.com/office/drawing/2014/main" id="{0775E46C-EFDD-7245-0CE7-C3CC4477BE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7819544" y="4399271"/>
              <a:ext cx="509694" cy="5096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3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2825 0 L -3.95833E-6 0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3.7037E-7 L 3.75E-6 3.7037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-1.11111E-6 L -4.375E-6 -1.11111E-6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6 -7.40741E-7 L 3.75E-6 -7.40741E-7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-7.40741E-7 L -4.375E-6 -7.40741E-7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6 -3.7037E-7 L 3.75E-6 -3.7037E-7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-3.7037E-7 L -4.375E-6 -3.7037E-7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EA4A3-FD6F-8D7F-A2A0-34BB9C3E0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0F12EA9F-DD19-7AA0-3790-3E964F0E0E6D}"/>
              </a:ext>
            </a:extLst>
          </p:cNvPr>
          <p:cNvSpPr txBox="1"/>
          <p:nvPr/>
        </p:nvSpPr>
        <p:spPr>
          <a:xfrm>
            <a:off x="335492" y="3276820"/>
            <a:ext cx="45500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AMX" pitchFamily="2" charset="77"/>
              </a:rPr>
              <a:t>MOBILIDADE</a:t>
            </a:r>
            <a:endParaRPr lang="pt-BR" sz="6000" noProof="0" dirty="0">
              <a:latin typeface="AMX" pitchFamily="2" charset="77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A1C7EEB8-F480-DD91-AF17-D3FAAF51D9E1}"/>
              </a:ext>
            </a:extLst>
          </p:cNvPr>
          <p:cNvSpPr/>
          <p:nvPr/>
        </p:nvSpPr>
        <p:spPr>
          <a:xfrm>
            <a:off x="335493" y="4440518"/>
            <a:ext cx="6436378" cy="1901099"/>
          </a:xfrm>
          <a:prstGeom prst="roundRect">
            <a:avLst>
              <a:gd name="adj" fmla="val 24209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O pacote Mobilidade permite o uso sem descontar                         da franquia (enquanto estiver ativa) do </a:t>
            </a:r>
            <a:r>
              <a:rPr lang="pt-BR" dirty="0" err="1">
                <a:solidFill>
                  <a:schemeClr val="tx1"/>
                </a:solidFill>
                <a:latin typeface="AMX" pitchFamily="2" charset="77"/>
              </a:rPr>
              <a:t>Waze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,                                       o melhor aplicativo de navegação pelas cidades. </a:t>
            </a:r>
          </a:p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O aplicativo vem incluso nos planos de todas as franquias.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916EBEA-3FF3-342A-8ED7-C73A01634614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4C6E2400-56B5-F0F8-DF02-1EBD717D92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CABCC08C-F8BF-81EF-265B-43009960AD5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1AF3A71A-A7FC-9F97-9896-3F6EF4BE9B2D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F46EC1A0-0B71-509B-2F31-421BF1DF3F10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13D7F995-2653-694F-4A15-83CD0F7DDD72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39E58354-F743-73A4-0A39-8212BDC78D0C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Serviços</a:t>
              </a:r>
            </a:p>
          </p:txBody>
        </p:sp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CAEA4C20-577E-C4AA-3995-0E7C569AFCA3}"/>
              </a:ext>
            </a:extLst>
          </p:cNvPr>
          <p:cNvGrpSpPr/>
          <p:nvPr/>
        </p:nvGrpSpPr>
        <p:grpSpPr>
          <a:xfrm>
            <a:off x="339616" y="2308468"/>
            <a:ext cx="962593" cy="962593"/>
            <a:chOff x="314902" y="2209612"/>
            <a:chExt cx="962593" cy="96259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6458A54-AE9E-8669-F6A3-AD2AF6780E12}"/>
                </a:ext>
              </a:extLst>
            </p:cNvPr>
            <p:cNvSpPr/>
            <p:nvPr/>
          </p:nvSpPr>
          <p:spPr>
            <a:xfrm>
              <a:off x="314902" y="2209612"/>
              <a:ext cx="962593" cy="9625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2" name="Graphic 8">
              <a:extLst>
                <a:ext uri="{FF2B5EF4-FFF2-40B4-BE49-F238E27FC236}">
                  <a16:creationId xmlns:a16="http://schemas.microsoft.com/office/drawing/2014/main" id="{99B17D8D-7C63-7C67-EDC5-DD3D241B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1" b="811"/>
            <a:stretch/>
          </p:blipFill>
          <p:spPr>
            <a:xfrm>
              <a:off x="488790" y="2357908"/>
              <a:ext cx="649014" cy="638489"/>
            </a:xfrm>
            <a:prstGeom prst="rect">
              <a:avLst/>
            </a:prstGeom>
          </p:spPr>
        </p:pic>
      </p:grp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37A11440-D20F-9AF9-418E-67A3DFFC6D36}"/>
              </a:ext>
            </a:extLst>
          </p:cNvPr>
          <p:cNvSpPr/>
          <p:nvPr/>
        </p:nvSpPr>
        <p:spPr>
          <a:xfrm>
            <a:off x="3200419" y="695857"/>
            <a:ext cx="5791163" cy="4235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9F9F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7A2351DF-2D8B-01B8-7ED6-A8E5D37E6D92}"/>
              </a:ext>
            </a:extLst>
          </p:cNvPr>
          <p:cNvGrpSpPr/>
          <p:nvPr/>
        </p:nvGrpSpPr>
        <p:grpSpPr>
          <a:xfrm>
            <a:off x="3295407" y="752425"/>
            <a:ext cx="5601186" cy="304382"/>
            <a:chOff x="3555876" y="752425"/>
            <a:chExt cx="5601186" cy="304382"/>
          </a:xfrm>
        </p:grpSpPr>
        <p:sp>
          <p:nvSpPr>
            <p:cNvPr id="37" name="Rounded Rectangle 1">
              <a:extLst>
                <a:ext uri="{FF2B5EF4-FFF2-40B4-BE49-F238E27FC236}">
                  <a16:creationId xmlns:a16="http://schemas.microsoft.com/office/drawing/2014/main" id="{EBB317C1-E030-89A9-BF7D-AB97444D64EB}"/>
                </a:ext>
              </a:extLst>
            </p:cNvPr>
            <p:cNvSpPr/>
            <p:nvPr/>
          </p:nvSpPr>
          <p:spPr>
            <a:xfrm>
              <a:off x="3555876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dirty="0" err="1">
                  <a:solidFill>
                    <a:schemeClr val="bg1"/>
                  </a:solidFill>
                  <a:latin typeface="AMX" pitchFamily="2" charset="77"/>
                </a:rPr>
                <a:t>SVAs</a:t>
              </a:r>
              <a:endParaRPr lang="pt-BR" sz="1200" b="1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40" name="Rounded Rectangle 2">
              <a:extLst>
                <a:ext uri="{FF2B5EF4-FFF2-40B4-BE49-F238E27FC236}">
                  <a16:creationId xmlns:a16="http://schemas.microsoft.com/office/drawing/2014/main" id="{F2359B76-C43B-EEE5-1764-F1F02A13BE26}"/>
                </a:ext>
              </a:extLst>
            </p:cNvPr>
            <p:cNvSpPr/>
            <p:nvPr/>
          </p:nvSpPr>
          <p:spPr>
            <a:xfrm>
              <a:off x="5281751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PASSAPORTES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8E5F39F6-7928-066E-3F0E-61D6B46C101E}"/>
                </a:ext>
              </a:extLst>
            </p:cNvPr>
            <p:cNvSpPr/>
            <p:nvPr/>
          </p:nvSpPr>
          <p:spPr>
            <a:xfrm>
              <a:off x="7007625" y="752425"/>
              <a:ext cx="2149437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ROAMING INTERNACIONAL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pic>
        <p:nvPicPr>
          <p:cNvPr id="4" name="Picture 10">
            <a:extLst>
              <a:ext uri="{FF2B5EF4-FFF2-40B4-BE49-F238E27FC236}">
                <a16:creationId xmlns:a16="http://schemas.microsoft.com/office/drawing/2014/main" id="{2EA72945-4B44-CA0F-E7DB-495B98F2436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45759" y="1399392"/>
            <a:ext cx="4782165" cy="4942225"/>
          </a:xfrm>
          <a:prstGeom prst="roundRect">
            <a:avLst>
              <a:gd name="adj" fmla="val 8190"/>
            </a:avLst>
          </a:prstGeom>
        </p:spPr>
      </p:pic>
    </p:spTree>
    <p:extLst>
      <p:ext uri="{BB962C8B-B14F-4D97-AF65-F5344CB8AC3E}">
        <p14:creationId xmlns:p14="http://schemas.microsoft.com/office/powerpoint/2010/main" val="28564275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1.11111E-6 L 3.75E-6 -1.11111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.05116 L 4.79167E-6 -1.85185E-6 " pathEditMode="relative" rAng="0" ptsTypes="AA">
                                      <p:cBhvr>
                                        <p:cTn id="2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19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7D31E-B764-29A1-AF50-9CDE51798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DF57AE1-3B60-2573-815E-8B460F46519D}"/>
              </a:ext>
            </a:extLst>
          </p:cNvPr>
          <p:cNvSpPr txBox="1"/>
          <p:nvPr/>
        </p:nvSpPr>
        <p:spPr>
          <a:xfrm>
            <a:off x="1497578" y="2626426"/>
            <a:ext cx="4003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AMX" pitchFamily="2" charset="77"/>
              </a:rPr>
              <a:t>REDES SOCIAIS</a:t>
            </a:r>
            <a:endParaRPr lang="pt-BR" sz="6000" noProof="0" dirty="0">
              <a:latin typeface="AMX" pitchFamily="2" charset="77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DB51468-4CD7-ED6E-696F-8A0BFE8E0E30}"/>
              </a:ext>
            </a:extLst>
          </p:cNvPr>
          <p:cNvSpPr/>
          <p:nvPr/>
        </p:nvSpPr>
        <p:spPr>
          <a:xfrm>
            <a:off x="1497578" y="4557519"/>
            <a:ext cx="5118847" cy="1604624"/>
          </a:xfrm>
          <a:prstGeom prst="roundRect">
            <a:avLst>
              <a:gd name="adj" fmla="val 24209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O pacote Redes Sociais oferece ao cliente bônus para navegar nos maiores aplicativos de social mídia do mundo. 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171D9E89-2442-2081-57B0-866A83F65554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5811B652-ADC4-F826-7C2E-087A90787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2354A284-1CE7-D7B1-763E-43AC1186DFE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608386EF-D281-4D85-C8CD-8672E057C9B8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E7DF44C4-74A6-7ACC-2FA6-F1FC74D3B913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9FEC4EDD-521A-5B40-3641-AEA0613DFB07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260E3307-79A4-028B-D876-8696E08AA474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Serviços</a:t>
              </a:r>
            </a:p>
          </p:txBody>
        </p:sp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4CCBF9CD-645F-3964-4DE9-88172FE9ED97}"/>
              </a:ext>
            </a:extLst>
          </p:cNvPr>
          <p:cNvGrpSpPr/>
          <p:nvPr/>
        </p:nvGrpSpPr>
        <p:grpSpPr>
          <a:xfrm>
            <a:off x="1497578" y="1669704"/>
            <a:ext cx="962593" cy="962593"/>
            <a:chOff x="314902" y="2209612"/>
            <a:chExt cx="962593" cy="962593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1C0154C-F52C-8C58-56E4-B1719D773060}"/>
                </a:ext>
              </a:extLst>
            </p:cNvPr>
            <p:cNvSpPr/>
            <p:nvPr/>
          </p:nvSpPr>
          <p:spPr>
            <a:xfrm>
              <a:off x="314902" y="2209612"/>
              <a:ext cx="962593" cy="9625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2" name="Graphic 8">
              <a:extLst>
                <a:ext uri="{FF2B5EF4-FFF2-40B4-BE49-F238E27FC236}">
                  <a16:creationId xmlns:a16="http://schemas.microsoft.com/office/drawing/2014/main" id="{86E43FC1-6CF0-B2B0-694D-E8EBE98C5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811" b="811"/>
            <a:stretch/>
          </p:blipFill>
          <p:spPr>
            <a:xfrm>
              <a:off x="448044" y="2357908"/>
              <a:ext cx="649014" cy="638489"/>
            </a:xfrm>
            <a:prstGeom prst="rect">
              <a:avLst/>
            </a:prstGeom>
          </p:spPr>
        </p:pic>
      </p:grp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12AFB1F6-0DD5-35FF-CDB3-EF6D4A861473}"/>
              </a:ext>
            </a:extLst>
          </p:cNvPr>
          <p:cNvSpPr/>
          <p:nvPr/>
        </p:nvSpPr>
        <p:spPr>
          <a:xfrm>
            <a:off x="3200419" y="695857"/>
            <a:ext cx="5791163" cy="4235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9F9F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4479841-4EE8-8037-0438-327F491ED9DA}"/>
              </a:ext>
            </a:extLst>
          </p:cNvPr>
          <p:cNvGrpSpPr/>
          <p:nvPr/>
        </p:nvGrpSpPr>
        <p:grpSpPr>
          <a:xfrm>
            <a:off x="3295407" y="752425"/>
            <a:ext cx="5601186" cy="304382"/>
            <a:chOff x="3555876" y="752425"/>
            <a:chExt cx="5601186" cy="304382"/>
          </a:xfrm>
        </p:grpSpPr>
        <p:sp>
          <p:nvSpPr>
            <p:cNvPr id="37" name="Rounded Rectangle 1">
              <a:extLst>
                <a:ext uri="{FF2B5EF4-FFF2-40B4-BE49-F238E27FC236}">
                  <a16:creationId xmlns:a16="http://schemas.microsoft.com/office/drawing/2014/main" id="{8A408335-A855-C828-7547-8233E311403F}"/>
                </a:ext>
              </a:extLst>
            </p:cNvPr>
            <p:cNvSpPr/>
            <p:nvPr/>
          </p:nvSpPr>
          <p:spPr>
            <a:xfrm>
              <a:off x="3555876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dirty="0" err="1">
                  <a:solidFill>
                    <a:schemeClr val="bg1"/>
                  </a:solidFill>
                  <a:latin typeface="AMX" pitchFamily="2" charset="77"/>
                </a:rPr>
                <a:t>SVAs</a:t>
              </a:r>
              <a:endParaRPr lang="pt-BR" sz="1200" b="1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40" name="Rounded Rectangle 2">
              <a:extLst>
                <a:ext uri="{FF2B5EF4-FFF2-40B4-BE49-F238E27FC236}">
                  <a16:creationId xmlns:a16="http://schemas.microsoft.com/office/drawing/2014/main" id="{7500EFD3-F0BD-3350-9C69-CBA9E9ADB82B}"/>
                </a:ext>
              </a:extLst>
            </p:cNvPr>
            <p:cNvSpPr/>
            <p:nvPr/>
          </p:nvSpPr>
          <p:spPr>
            <a:xfrm>
              <a:off x="5281751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PASSAPORTES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59CD53E6-5A11-4A01-AE73-EBE7A8CCEBA6}"/>
                </a:ext>
              </a:extLst>
            </p:cNvPr>
            <p:cNvSpPr/>
            <p:nvPr/>
          </p:nvSpPr>
          <p:spPr>
            <a:xfrm>
              <a:off x="7007625" y="752425"/>
              <a:ext cx="2149437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ROAMING INTERNACIONAL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56" name="Rounded Rectangle 7">
            <a:extLst>
              <a:ext uri="{FF2B5EF4-FFF2-40B4-BE49-F238E27FC236}">
                <a16:creationId xmlns:a16="http://schemas.microsoft.com/office/drawing/2014/main" id="{B17FF377-3C62-DA72-F06F-58F81D63D2B1}"/>
              </a:ext>
            </a:extLst>
          </p:cNvPr>
          <p:cNvSpPr/>
          <p:nvPr/>
        </p:nvSpPr>
        <p:spPr>
          <a:xfrm>
            <a:off x="6891870" y="1368930"/>
            <a:ext cx="3725646" cy="4793213"/>
          </a:xfrm>
          <a:prstGeom prst="roundRect">
            <a:avLst>
              <a:gd name="adj" fmla="val 12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57" name="Rounded Rectangle 15">
            <a:extLst>
              <a:ext uri="{FF2B5EF4-FFF2-40B4-BE49-F238E27FC236}">
                <a16:creationId xmlns:a16="http://schemas.microsoft.com/office/drawing/2014/main" id="{54ED24AD-617B-14D6-309D-480DE7912A2C}"/>
              </a:ext>
            </a:extLst>
          </p:cNvPr>
          <p:cNvSpPr/>
          <p:nvPr/>
        </p:nvSpPr>
        <p:spPr>
          <a:xfrm>
            <a:off x="7280332" y="1655663"/>
            <a:ext cx="2956441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noProof="0" dirty="0">
                <a:solidFill>
                  <a:schemeClr val="bg1"/>
                </a:solidFill>
                <a:latin typeface="AMX" pitchFamily="2" charset="77"/>
              </a:rPr>
              <a:t>Facebook</a:t>
            </a:r>
          </a:p>
        </p:txBody>
      </p:sp>
      <p:sp>
        <p:nvSpPr>
          <p:cNvPr id="58" name="Rounded Rectangle 16">
            <a:extLst>
              <a:ext uri="{FF2B5EF4-FFF2-40B4-BE49-F238E27FC236}">
                <a16:creationId xmlns:a16="http://schemas.microsoft.com/office/drawing/2014/main" id="{C5EEC070-8FEC-88EE-08C0-2E0F28958A50}"/>
              </a:ext>
            </a:extLst>
          </p:cNvPr>
          <p:cNvSpPr/>
          <p:nvPr/>
        </p:nvSpPr>
        <p:spPr>
          <a:xfrm>
            <a:off x="7280332" y="2738353"/>
            <a:ext cx="2956441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Instagram</a:t>
            </a:r>
            <a:endParaRPr lang="pt-BR" sz="20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59" name="Rounded Rectangle 17">
            <a:extLst>
              <a:ext uri="{FF2B5EF4-FFF2-40B4-BE49-F238E27FC236}">
                <a16:creationId xmlns:a16="http://schemas.microsoft.com/office/drawing/2014/main" id="{E261F339-B72D-267B-EF14-2B22F478D39A}"/>
              </a:ext>
            </a:extLst>
          </p:cNvPr>
          <p:cNvSpPr/>
          <p:nvPr/>
        </p:nvSpPr>
        <p:spPr>
          <a:xfrm>
            <a:off x="7280332" y="3821043"/>
            <a:ext cx="2956441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X</a:t>
            </a:r>
            <a:endParaRPr lang="pt-BR" sz="20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60" name="Group 18">
            <a:extLst>
              <a:ext uri="{FF2B5EF4-FFF2-40B4-BE49-F238E27FC236}">
                <a16:creationId xmlns:a16="http://schemas.microsoft.com/office/drawing/2014/main" id="{E4F00998-0BAD-2909-1E00-CC4CD3306452}"/>
              </a:ext>
            </a:extLst>
          </p:cNvPr>
          <p:cNvGrpSpPr/>
          <p:nvPr/>
        </p:nvGrpSpPr>
        <p:grpSpPr>
          <a:xfrm>
            <a:off x="7443866" y="1807283"/>
            <a:ext cx="644337" cy="644337"/>
            <a:chOff x="7736010" y="1868236"/>
            <a:chExt cx="644337" cy="644337"/>
          </a:xfrm>
        </p:grpSpPr>
        <p:sp>
          <p:nvSpPr>
            <p:cNvPr id="61" name="Oval 19">
              <a:extLst>
                <a:ext uri="{FF2B5EF4-FFF2-40B4-BE49-F238E27FC236}">
                  <a16:creationId xmlns:a16="http://schemas.microsoft.com/office/drawing/2014/main" id="{6626AB07-1E9F-89AE-7847-0EB7588F3528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62" name="Gráfico 22">
              <a:extLst>
                <a:ext uri="{FF2B5EF4-FFF2-40B4-BE49-F238E27FC236}">
                  <a16:creationId xmlns:a16="http://schemas.microsoft.com/office/drawing/2014/main" id="{B69E7E10-44D9-2766-929E-2FD6F9733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97191" y="1930358"/>
              <a:ext cx="512162" cy="512662"/>
            </a:xfrm>
            <a:prstGeom prst="rect">
              <a:avLst/>
            </a:prstGeom>
          </p:spPr>
        </p:pic>
      </p:grpSp>
      <p:grpSp>
        <p:nvGrpSpPr>
          <p:cNvPr id="63" name="Group 21">
            <a:extLst>
              <a:ext uri="{FF2B5EF4-FFF2-40B4-BE49-F238E27FC236}">
                <a16:creationId xmlns:a16="http://schemas.microsoft.com/office/drawing/2014/main" id="{2BC80526-675C-41EC-9FE6-9E77F3BCBFA0}"/>
              </a:ext>
            </a:extLst>
          </p:cNvPr>
          <p:cNvGrpSpPr/>
          <p:nvPr/>
        </p:nvGrpSpPr>
        <p:grpSpPr>
          <a:xfrm>
            <a:off x="7443866" y="2891492"/>
            <a:ext cx="644337" cy="644337"/>
            <a:chOff x="7736010" y="3106832"/>
            <a:chExt cx="644337" cy="644337"/>
          </a:xfrm>
        </p:grpSpPr>
        <p:sp>
          <p:nvSpPr>
            <p:cNvPr id="64" name="Oval 22">
              <a:extLst>
                <a:ext uri="{FF2B5EF4-FFF2-40B4-BE49-F238E27FC236}">
                  <a16:creationId xmlns:a16="http://schemas.microsoft.com/office/drawing/2014/main" id="{83BE7C66-4E45-CF6B-0D45-6B4B3CB96E67}"/>
                </a:ext>
              </a:extLst>
            </p:cNvPr>
            <p:cNvSpPr/>
            <p:nvPr/>
          </p:nvSpPr>
          <p:spPr>
            <a:xfrm>
              <a:off x="7736010" y="3106832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65" name="Gráfico 16">
              <a:extLst>
                <a:ext uri="{FF2B5EF4-FFF2-40B4-BE49-F238E27FC236}">
                  <a16:creationId xmlns:a16="http://schemas.microsoft.com/office/drawing/2014/main" id="{9AB889D5-B88C-A300-1C6E-FC279C8D4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32407" y="3216724"/>
              <a:ext cx="429375" cy="424552"/>
            </a:xfrm>
            <a:prstGeom prst="rect">
              <a:avLst/>
            </a:prstGeom>
          </p:spPr>
        </p:pic>
      </p:grpSp>
      <p:grpSp>
        <p:nvGrpSpPr>
          <p:cNvPr id="66" name="Group 24">
            <a:extLst>
              <a:ext uri="{FF2B5EF4-FFF2-40B4-BE49-F238E27FC236}">
                <a16:creationId xmlns:a16="http://schemas.microsoft.com/office/drawing/2014/main" id="{028A65D4-5A8E-4F77-C3BE-1921B7A8CCF4}"/>
              </a:ext>
            </a:extLst>
          </p:cNvPr>
          <p:cNvGrpSpPr/>
          <p:nvPr/>
        </p:nvGrpSpPr>
        <p:grpSpPr>
          <a:xfrm>
            <a:off x="7443866" y="3974182"/>
            <a:ext cx="644337" cy="644337"/>
            <a:chOff x="7736010" y="4340828"/>
            <a:chExt cx="644337" cy="644337"/>
          </a:xfrm>
        </p:grpSpPr>
        <p:sp>
          <p:nvSpPr>
            <p:cNvPr id="67" name="Oval 25">
              <a:extLst>
                <a:ext uri="{FF2B5EF4-FFF2-40B4-BE49-F238E27FC236}">
                  <a16:creationId xmlns:a16="http://schemas.microsoft.com/office/drawing/2014/main" id="{5D07AEBE-DF92-D794-F3B6-0ED585BC4701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68" name="Gráfico 19">
              <a:extLst>
                <a:ext uri="{FF2B5EF4-FFF2-40B4-BE49-F238E27FC236}">
                  <a16:creationId xmlns:a16="http://schemas.microsoft.com/office/drawing/2014/main" id="{6753E03A-ED3A-A57C-77BB-37BD6BE4A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9715" y="4483698"/>
              <a:ext cx="394985" cy="358595"/>
            </a:xfrm>
            <a:prstGeom prst="rect">
              <a:avLst/>
            </a:prstGeom>
          </p:spPr>
        </p:pic>
      </p:grpSp>
      <p:sp>
        <p:nvSpPr>
          <p:cNvPr id="69" name="Rounded Rectangle 28">
            <a:extLst>
              <a:ext uri="{FF2B5EF4-FFF2-40B4-BE49-F238E27FC236}">
                <a16:creationId xmlns:a16="http://schemas.microsoft.com/office/drawing/2014/main" id="{D20A6297-AFAE-A738-25F5-9548F2E7B2A7}"/>
              </a:ext>
            </a:extLst>
          </p:cNvPr>
          <p:cNvSpPr/>
          <p:nvPr/>
        </p:nvSpPr>
        <p:spPr>
          <a:xfrm>
            <a:off x="7280332" y="4924796"/>
            <a:ext cx="2956441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000" dirty="0">
                <a:solidFill>
                  <a:schemeClr val="bg1"/>
                </a:solidFill>
                <a:latin typeface="AMX" pitchFamily="2" charset="77"/>
              </a:rPr>
              <a:t>Messenger</a:t>
            </a:r>
            <a:endParaRPr lang="pt-BR" sz="20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70" name="Group 29">
            <a:extLst>
              <a:ext uri="{FF2B5EF4-FFF2-40B4-BE49-F238E27FC236}">
                <a16:creationId xmlns:a16="http://schemas.microsoft.com/office/drawing/2014/main" id="{4F741AF4-43C2-F5E4-A38E-6F5D9A6BB00A}"/>
              </a:ext>
            </a:extLst>
          </p:cNvPr>
          <p:cNvGrpSpPr/>
          <p:nvPr/>
        </p:nvGrpSpPr>
        <p:grpSpPr>
          <a:xfrm>
            <a:off x="7430363" y="5065403"/>
            <a:ext cx="669400" cy="669400"/>
            <a:chOff x="7722507" y="4328296"/>
            <a:chExt cx="669400" cy="669400"/>
          </a:xfrm>
        </p:grpSpPr>
        <p:sp>
          <p:nvSpPr>
            <p:cNvPr id="71" name="Oval 30">
              <a:extLst>
                <a:ext uri="{FF2B5EF4-FFF2-40B4-BE49-F238E27FC236}">
                  <a16:creationId xmlns:a16="http://schemas.microsoft.com/office/drawing/2014/main" id="{719AB826-C49E-4DFF-4AE7-B50BBDD6EA53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72" name="Gráfico 19">
              <a:extLst>
                <a:ext uri="{FF2B5EF4-FFF2-40B4-BE49-F238E27FC236}">
                  <a16:creationId xmlns:a16="http://schemas.microsoft.com/office/drawing/2014/main" id="{419C45E8-27F9-F0A0-BBEB-EE1B34ADF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22507" y="4328296"/>
              <a:ext cx="669400" cy="669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59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-1.48148E-6 L -2.29167E-6 -1.48148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1.85185E-6 L 6.25E-7 1.85185E-6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6 3.33333E-6 L 8.33333E-7 3.33333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1.48148E-6 L 6.25E-7 1.48148E-6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6 1.48148E-6 L 8.33333E-7 1.48148E-6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1.11111E-6 L 6.25E-7 1.11111E-6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6 1.11111E-6 L 8.33333E-7 1.11111E-6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1.48148E-6 L 6.25E-7 1.48148E-6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6 1.48148E-6 L 1.04167E-6 1.48148E-6 " pathEditMode="relative" rAng="0" ptsTypes="AA">
                                      <p:cBhvr>
                                        <p:cTn id="73" dur="1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9" grpId="0" animBg="1"/>
      <p:bldP spid="19" grpId="1" animBg="1"/>
      <p:bldP spid="56" grpId="0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9" grpId="0" animBg="1"/>
      <p:bldP spid="69" grpId="1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ADCF13-8269-7A4D-D4EE-76E4E6527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55A869ED-1F87-8159-102E-FE48EA3DEA7C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BCA52B94-CE7C-3026-4852-5F04998251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3AA43880-35F9-92D9-C99F-1057DBE0F10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0D999743-4616-FE23-12FD-1DE2CDBEF744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B958E65E-5F3E-6B89-1D78-3924624A11BF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AA995F7F-5724-A925-DF71-9C01CF46A703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00A20F19-C40C-1A59-CDCA-BDDF0C59C267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ABE6E36B-359E-F8D0-E360-4FBED25A6925}"/>
              </a:ext>
            </a:extLst>
          </p:cNvPr>
          <p:cNvSpPr/>
          <p:nvPr/>
        </p:nvSpPr>
        <p:spPr>
          <a:xfrm>
            <a:off x="3200419" y="695857"/>
            <a:ext cx="5791163" cy="4235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9F9F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CD2DB2CB-0F77-F39E-34C3-9EF803665464}"/>
              </a:ext>
            </a:extLst>
          </p:cNvPr>
          <p:cNvGrpSpPr/>
          <p:nvPr/>
        </p:nvGrpSpPr>
        <p:grpSpPr>
          <a:xfrm>
            <a:off x="3295407" y="752425"/>
            <a:ext cx="5601186" cy="304382"/>
            <a:chOff x="3555876" y="752425"/>
            <a:chExt cx="5601186" cy="304382"/>
          </a:xfrm>
        </p:grpSpPr>
        <p:sp>
          <p:nvSpPr>
            <p:cNvPr id="37" name="Rounded Rectangle 1">
              <a:extLst>
                <a:ext uri="{FF2B5EF4-FFF2-40B4-BE49-F238E27FC236}">
                  <a16:creationId xmlns:a16="http://schemas.microsoft.com/office/drawing/2014/main" id="{F3E171B8-47EE-0184-ECCB-E523F8772778}"/>
                </a:ext>
              </a:extLst>
            </p:cNvPr>
            <p:cNvSpPr/>
            <p:nvPr/>
          </p:nvSpPr>
          <p:spPr>
            <a:xfrm>
              <a:off x="3555876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dirty="0" err="1">
                  <a:solidFill>
                    <a:schemeClr val="bg1"/>
                  </a:solidFill>
                  <a:latin typeface="AMX" pitchFamily="2" charset="77"/>
                </a:rPr>
                <a:t>SVAs</a:t>
              </a:r>
              <a:endParaRPr lang="pt-BR" sz="1200" b="1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40" name="Rounded Rectangle 2">
              <a:extLst>
                <a:ext uri="{FF2B5EF4-FFF2-40B4-BE49-F238E27FC236}">
                  <a16:creationId xmlns:a16="http://schemas.microsoft.com/office/drawing/2014/main" id="{6472CC31-3B7C-1CD3-816E-34AD422C65AA}"/>
                </a:ext>
              </a:extLst>
            </p:cNvPr>
            <p:cNvSpPr/>
            <p:nvPr/>
          </p:nvSpPr>
          <p:spPr>
            <a:xfrm>
              <a:off x="5281751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PASSAPORTES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A6A878A0-C483-7A35-FFBA-D3D9B6C48424}"/>
                </a:ext>
              </a:extLst>
            </p:cNvPr>
            <p:cNvSpPr/>
            <p:nvPr/>
          </p:nvSpPr>
          <p:spPr>
            <a:xfrm>
              <a:off x="7007625" y="752425"/>
              <a:ext cx="2149437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ROAMING INTERNACIONAL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3B38BF75-134F-66F6-84F0-6849C4E55F50}"/>
              </a:ext>
            </a:extLst>
          </p:cNvPr>
          <p:cNvSpPr txBox="1"/>
          <p:nvPr/>
        </p:nvSpPr>
        <p:spPr>
          <a:xfrm>
            <a:off x="310778" y="2830472"/>
            <a:ext cx="5586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AMX" pitchFamily="2" charset="77"/>
              </a:rPr>
              <a:t>CLARO RECADOS</a:t>
            </a:r>
            <a:endParaRPr lang="pt-BR" sz="5400" noProof="0" dirty="0">
              <a:latin typeface="AMX" pitchFamily="2" charset="77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1455D280-5008-750D-B593-3B0B54DF84B0}"/>
              </a:ext>
            </a:extLst>
          </p:cNvPr>
          <p:cNvGrpSpPr/>
          <p:nvPr/>
        </p:nvGrpSpPr>
        <p:grpSpPr>
          <a:xfrm>
            <a:off x="376249" y="1714085"/>
            <a:ext cx="962593" cy="962593"/>
            <a:chOff x="6870430" y="311574"/>
            <a:chExt cx="644337" cy="644337"/>
          </a:xfrm>
        </p:grpSpPr>
        <p:sp>
          <p:nvSpPr>
            <p:cNvPr id="4" name="Oval 16">
              <a:extLst>
                <a:ext uri="{FF2B5EF4-FFF2-40B4-BE49-F238E27FC236}">
                  <a16:creationId xmlns:a16="http://schemas.microsoft.com/office/drawing/2014/main" id="{2883061F-876B-6D44-8FAC-6B8786AF8C65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6" name="Graphic 17">
              <a:extLst>
                <a:ext uri="{FF2B5EF4-FFF2-40B4-BE49-F238E27FC236}">
                  <a16:creationId xmlns:a16="http://schemas.microsoft.com/office/drawing/2014/main" id="{37B5267C-A361-B8D0-9EFF-F7D0763855F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53455" y="486794"/>
              <a:ext cx="485587" cy="293897"/>
            </a:xfrm>
            <a:prstGeom prst="rect">
              <a:avLst/>
            </a:prstGeom>
          </p:spPr>
        </p:pic>
      </p:grp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521830D8-1406-047C-0E07-3CD5B0D2CD3F}"/>
              </a:ext>
            </a:extLst>
          </p:cNvPr>
          <p:cNvSpPr/>
          <p:nvPr/>
        </p:nvSpPr>
        <p:spPr>
          <a:xfrm>
            <a:off x="310779" y="3846135"/>
            <a:ext cx="5358502" cy="2316008"/>
          </a:xfrm>
          <a:prstGeom prst="roundRect">
            <a:avLst>
              <a:gd name="adj" fmla="val 24209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O </a:t>
            </a:r>
            <a:r>
              <a:rPr lang="pt-BR" sz="2000" b="1" dirty="0">
                <a:solidFill>
                  <a:schemeClr val="tx1"/>
                </a:solidFill>
                <a:latin typeface="AMX" pitchFamily="2" charset="77"/>
              </a:rPr>
              <a:t>Claro recados</a:t>
            </a: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 permite que a empresa tenha uma caixa postal ativa, facilitando                    a recuperação dos recados deixados por  seus clientes por meio do canal de voz. Confira as funcionalidades disponíveis:</a:t>
            </a:r>
            <a:endParaRPr lang="pt-BR" sz="20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FCE5ECA3-182C-343D-8951-55AB6C47ADE7}"/>
              </a:ext>
            </a:extLst>
          </p:cNvPr>
          <p:cNvSpPr/>
          <p:nvPr/>
        </p:nvSpPr>
        <p:spPr>
          <a:xfrm>
            <a:off x="5882246" y="1353135"/>
            <a:ext cx="6491343" cy="4752440"/>
          </a:xfrm>
          <a:prstGeom prst="roundRect">
            <a:avLst>
              <a:gd name="adj" fmla="val 116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54" name="Rounded Rectangle 18">
            <a:extLst>
              <a:ext uri="{FF2B5EF4-FFF2-40B4-BE49-F238E27FC236}">
                <a16:creationId xmlns:a16="http://schemas.microsoft.com/office/drawing/2014/main" id="{2655C52A-17B9-419E-6201-BEC77FC5A823}"/>
              </a:ext>
            </a:extLst>
          </p:cNvPr>
          <p:cNvSpPr/>
          <p:nvPr/>
        </p:nvSpPr>
        <p:spPr>
          <a:xfrm>
            <a:off x="6167413" y="1637006"/>
            <a:ext cx="5648338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Resgate de recado por meio de canal de voz;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55" name="Rounded Rectangle 18">
            <a:extLst>
              <a:ext uri="{FF2B5EF4-FFF2-40B4-BE49-F238E27FC236}">
                <a16:creationId xmlns:a16="http://schemas.microsoft.com/office/drawing/2014/main" id="{FA5616D3-BF13-A8CC-B088-250427F9B66D}"/>
              </a:ext>
            </a:extLst>
          </p:cNvPr>
          <p:cNvSpPr/>
          <p:nvPr/>
        </p:nvSpPr>
        <p:spPr>
          <a:xfrm>
            <a:off x="6167413" y="2711426"/>
            <a:ext cx="5648338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Resgate do número depositante com dia                                     e hora do depósito;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56" name="Rounded Rectangle 18">
            <a:extLst>
              <a:ext uri="{FF2B5EF4-FFF2-40B4-BE49-F238E27FC236}">
                <a16:creationId xmlns:a16="http://schemas.microsoft.com/office/drawing/2014/main" id="{FCAF94CF-CF0D-C084-6BB5-BB3E008849CA}"/>
              </a:ext>
            </a:extLst>
          </p:cNvPr>
          <p:cNvSpPr/>
          <p:nvPr/>
        </p:nvSpPr>
        <p:spPr>
          <a:xfrm>
            <a:off x="6167413" y="3785846"/>
            <a:ext cx="5648338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Transcrição de recados de voz em mensagens        de texto, enviadas ao cliente através de SMS;</a:t>
            </a:r>
          </a:p>
        </p:txBody>
      </p:sp>
      <p:sp>
        <p:nvSpPr>
          <p:cNvPr id="57" name="Rounded Rectangle 18">
            <a:extLst>
              <a:ext uri="{FF2B5EF4-FFF2-40B4-BE49-F238E27FC236}">
                <a16:creationId xmlns:a16="http://schemas.microsoft.com/office/drawing/2014/main" id="{C7BA49E0-513B-9742-A503-16EB24A4FF70}"/>
              </a:ext>
            </a:extLst>
          </p:cNvPr>
          <p:cNvSpPr/>
          <p:nvPr/>
        </p:nvSpPr>
        <p:spPr>
          <a:xfrm>
            <a:off x="6167413" y="4860266"/>
            <a:ext cx="5648338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Identificação de ligações perdidas enquanto                       o celular está desligado, via SMS.</a:t>
            </a:r>
          </a:p>
        </p:txBody>
      </p:sp>
    </p:spTree>
    <p:extLst>
      <p:ext uri="{BB962C8B-B14F-4D97-AF65-F5344CB8AC3E}">
        <p14:creationId xmlns:p14="http://schemas.microsoft.com/office/powerpoint/2010/main" val="334181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3.7037E-7 L -2.29167E-6 3.7037E-7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826 -3.7037E-7 L 0 -3.7037E-7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826 -3.33333E-6 L 0 -3.33333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2826 3.7037E-6 L 0 3.7037E-6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826 7.40741E-7 L 0 7.40741E-7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28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D3471623-639A-70F6-D836-0CD69AC11B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73797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7E409B-3DF9-3C8C-3108-7E50CA218F29}"/>
              </a:ext>
            </a:extLst>
          </p:cNvPr>
          <p:cNvSpPr txBox="1"/>
          <p:nvPr/>
        </p:nvSpPr>
        <p:spPr>
          <a:xfrm rot="16200000">
            <a:off x="1410685" y="1974335"/>
            <a:ext cx="6058069" cy="2759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10000"/>
              </a:lnSpc>
            </a:pPr>
            <a:r>
              <a:rPr lang="pt-BR" sz="11000" noProof="0" dirty="0">
                <a:solidFill>
                  <a:srgbClr val="EDFF8C"/>
                </a:solidFill>
                <a:latin typeface="AMX" pitchFamily="2" charset="77"/>
              </a:rPr>
              <a:t>NOSSO</a:t>
            </a:r>
          </a:p>
          <a:p>
            <a:pPr>
              <a:lnSpc>
                <a:spcPts val="10000"/>
              </a:lnSpc>
            </a:pPr>
            <a:r>
              <a:rPr lang="pt-BR" sz="11000" noProof="0" dirty="0">
                <a:solidFill>
                  <a:srgbClr val="EDFF8C"/>
                </a:solidFill>
                <a:latin typeface="AMX" pitchFamily="2" charset="77"/>
              </a:rPr>
              <a:t>OBJETIVO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89A721D-80FB-9FCC-6BA3-B70CDA19103A}"/>
              </a:ext>
            </a:extLst>
          </p:cNvPr>
          <p:cNvGrpSpPr/>
          <p:nvPr/>
        </p:nvGrpSpPr>
        <p:grpSpPr>
          <a:xfrm>
            <a:off x="6870430" y="1334616"/>
            <a:ext cx="644337" cy="644337"/>
            <a:chOff x="6870430" y="311574"/>
            <a:chExt cx="644337" cy="644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53CE32E3-7B7A-BB26-6B53-18766DC01823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B954386B-3B2D-2599-71BE-778AF280DB30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26948" y="468092"/>
              <a:ext cx="331301" cy="331301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ADE663C-AFD6-3C0A-130E-022EE5E264C3}"/>
              </a:ext>
            </a:extLst>
          </p:cNvPr>
          <p:cNvGrpSpPr/>
          <p:nvPr/>
        </p:nvGrpSpPr>
        <p:grpSpPr>
          <a:xfrm>
            <a:off x="6870430" y="2520619"/>
            <a:ext cx="644337" cy="644337"/>
            <a:chOff x="6870430" y="311574"/>
            <a:chExt cx="644337" cy="6443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BC7CCC6-C17C-F88E-C6A0-AEAD854C42BC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9F73E9F0-6DBA-5B99-84D4-6D151D9BA13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26948" y="468092"/>
              <a:ext cx="331301" cy="33130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90C22F-C076-1EE9-F2E3-5647441D1884}"/>
              </a:ext>
            </a:extLst>
          </p:cNvPr>
          <p:cNvGrpSpPr/>
          <p:nvPr/>
        </p:nvGrpSpPr>
        <p:grpSpPr>
          <a:xfrm>
            <a:off x="6870430" y="3706622"/>
            <a:ext cx="644337" cy="644337"/>
            <a:chOff x="6870430" y="311574"/>
            <a:chExt cx="644337" cy="64433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1CE24FA-7F8B-5EFE-B9D2-A8FB78F2D744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85B72E7C-4931-2F83-348D-FEF82408CCE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26948" y="468092"/>
              <a:ext cx="331301" cy="33130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629D26B-72A2-F06A-DFB3-BF4805FC31C5}"/>
              </a:ext>
            </a:extLst>
          </p:cNvPr>
          <p:cNvGrpSpPr/>
          <p:nvPr/>
        </p:nvGrpSpPr>
        <p:grpSpPr>
          <a:xfrm>
            <a:off x="6870430" y="4892625"/>
            <a:ext cx="644337" cy="644337"/>
            <a:chOff x="6870430" y="311574"/>
            <a:chExt cx="644337" cy="6443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016996A5-8DE4-1261-39BF-494137E9ABE0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B4AE38B0-7E79-F328-EE07-351AB84E820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26948" y="468092"/>
              <a:ext cx="331301" cy="331301"/>
            </a:xfrm>
            <a:prstGeom prst="rect">
              <a:avLst/>
            </a:prstGeom>
          </p:spPr>
        </p:pic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05980CD6-53CD-6E1F-0C46-3959904F985C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0A1B7DB-904A-20F3-5550-2FDE64C8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7" name="Gráfico 6">
              <a:extLst>
                <a:ext uri="{FF2B5EF4-FFF2-40B4-BE49-F238E27FC236}">
                  <a16:creationId xmlns:a16="http://schemas.microsoft.com/office/drawing/2014/main" id="{26C27296-1391-0EE4-F5B5-1C661516365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pic>
        <p:nvPicPr>
          <p:cNvPr id="10" name="Picture 9" descr="A group of people in a room&#10;&#10;Description automatically generated">
            <a:extLst>
              <a:ext uri="{FF2B5EF4-FFF2-40B4-BE49-F238E27FC236}">
                <a16:creationId xmlns:a16="http://schemas.microsoft.com/office/drawing/2014/main" id="{C4438F23-7508-5997-CFE3-B1CD293819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3040" y="162962"/>
            <a:ext cx="6488960" cy="6536602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614CE00-720D-488A-1B19-AF2B4CD75536}"/>
              </a:ext>
            </a:extLst>
          </p:cNvPr>
          <p:cNvSpPr/>
          <p:nvPr/>
        </p:nvSpPr>
        <p:spPr>
          <a:xfrm>
            <a:off x="6753885" y="1181478"/>
            <a:ext cx="4390931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melhor experiência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para o cliente.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69D336C-F64C-1A15-AC2F-412A1BBF738A}"/>
              </a:ext>
            </a:extLst>
          </p:cNvPr>
          <p:cNvSpPr/>
          <p:nvPr/>
        </p:nvSpPr>
        <p:spPr>
          <a:xfrm>
            <a:off x="6753885" y="2367481"/>
            <a:ext cx="4390931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$$ no bolso do vendedor.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4773E49-1E15-BAB7-8A92-B58DE3B436B7}"/>
              </a:ext>
            </a:extLst>
          </p:cNvPr>
          <p:cNvSpPr/>
          <p:nvPr/>
        </p:nvSpPr>
        <p:spPr>
          <a:xfrm>
            <a:off x="6753885" y="3553484"/>
            <a:ext cx="4390931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oportunidades de negócio.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951C0BEE-17DC-0812-9524-6E48044E3520}"/>
              </a:ext>
            </a:extLst>
          </p:cNvPr>
          <p:cNvSpPr/>
          <p:nvPr/>
        </p:nvSpPr>
        <p:spPr>
          <a:xfrm>
            <a:off x="6753885" y="4739487"/>
            <a:ext cx="4390931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integração entre as equipes.</a:t>
            </a:r>
          </a:p>
        </p:txBody>
      </p:sp>
    </p:spTree>
    <p:extLst>
      <p:ext uri="{BB962C8B-B14F-4D97-AF65-F5344CB8AC3E}">
        <p14:creationId xmlns:p14="http://schemas.microsoft.com/office/powerpoint/2010/main" val="88449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607 0 L 4.16667E-6 0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2.96296E-6 L -4.375E-6 2.96296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2.96296E-6 L -4.375E-6 2.96296E-6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2.96296E-6 L -4.375E-6 2.96296E-6 " pathEditMode="relative" rAng="0" ptsTypes="AA">
                                      <p:cBhvr>
                                        <p:cTn id="33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2.96296E-6 L -4.375E-6 2.96296E-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2.96296E-6 L -4.375E-6 2.96296E-6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2.96296E-6 L -4.375E-6 2.96296E-6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2.96296E-6 L -4.375E-6 2.96296E-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.02227 2.96296E-6 L -4.375E-6 2.96296E-6 " pathEditMode="relative" rAng="0" ptsTypes="AA">
                                      <p:cBhvr>
                                        <p:cTn id="6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1" grpId="1" animBg="1"/>
      <p:bldP spid="16" grpId="0" animBg="1"/>
      <p:bldP spid="16" grpId="1" animBg="1"/>
      <p:bldP spid="20" grpId="0" animBg="1"/>
      <p:bldP spid="20" grpId="1" animBg="1"/>
      <p:bldP spid="24" grpId="0" animBg="1"/>
      <p:bldP spid="24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1A7C8-730A-AB4D-08F5-E11651114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E5991513-3336-0327-598A-062FD72294F4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1572A00E-5263-1CCB-4449-ABC4FCB2C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9BD1391B-3A5D-F81F-FFF8-E4D75EE3593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41DF34FE-9978-E2EC-A399-E5A7087BBCF9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73114538-6692-2859-156D-B7BF8367D261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FB680926-B03E-F4A6-3344-D4A3B96495E6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98090A35-8EA7-A779-183B-D507880233AD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D706CDCF-3728-CACC-51B0-F2085EC16FCE}"/>
              </a:ext>
            </a:extLst>
          </p:cNvPr>
          <p:cNvSpPr/>
          <p:nvPr/>
        </p:nvSpPr>
        <p:spPr>
          <a:xfrm>
            <a:off x="3200419" y="695857"/>
            <a:ext cx="5791163" cy="4235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9F9F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D8EDCCD4-7DA4-0B62-E8DA-891BB12DEF23}"/>
              </a:ext>
            </a:extLst>
          </p:cNvPr>
          <p:cNvGrpSpPr/>
          <p:nvPr/>
        </p:nvGrpSpPr>
        <p:grpSpPr>
          <a:xfrm>
            <a:off x="3295407" y="752425"/>
            <a:ext cx="5601186" cy="304382"/>
            <a:chOff x="3555876" y="752425"/>
            <a:chExt cx="5601186" cy="304382"/>
          </a:xfrm>
        </p:grpSpPr>
        <p:sp>
          <p:nvSpPr>
            <p:cNvPr id="37" name="Rounded Rectangle 1">
              <a:extLst>
                <a:ext uri="{FF2B5EF4-FFF2-40B4-BE49-F238E27FC236}">
                  <a16:creationId xmlns:a16="http://schemas.microsoft.com/office/drawing/2014/main" id="{6695CACE-E124-01C2-94F6-A785712E0405}"/>
                </a:ext>
              </a:extLst>
            </p:cNvPr>
            <p:cNvSpPr/>
            <p:nvPr/>
          </p:nvSpPr>
          <p:spPr>
            <a:xfrm>
              <a:off x="3555876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dirty="0" err="1">
                  <a:solidFill>
                    <a:schemeClr val="bg1"/>
                  </a:solidFill>
                  <a:latin typeface="AMX" pitchFamily="2" charset="77"/>
                </a:rPr>
                <a:t>SVAs</a:t>
              </a:r>
              <a:endParaRPr lang="pt-BR" sz="1200" b="1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40" name="Rounded Rectangle 2">
              <a:extLst>
                <a:ext uri="{FF2B5EF4-FFF2-40B4-BE49-F238E27FC236}">
                  <a16:creationId xmlns:a16="http://schemas.microsoft.com/office/drawing/2014/main" id="{453E92DA-AC40-D5B0-0A30-F2552F010EB9}"/>
                </a:ext>
              </a:extLst>
            </p:cNvPr>
            <p:cNvSpPr/>
            <p:nvPr/>
          </p:nvSpPr>
          <p:spPr>
            <a:xfrm>
              <a:off x="5281751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PASSAPORTES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3E1ACB86-9D90-BF6E-F95E-1C893A3F5D72}"/>
                </a:ext>
              </a:extLst>
            </p:cNvPr>
            <p:cNvSpPr/>
            <p:nvPr/>
          </p:nvSpPr>
          <p:spPr>
            <a:xfrm>
              <a:off x="7007625" y="752425"/>
              <a:ext cx="2149437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ROAMING INTERNACIONAL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DD7552EA-FD42-08DD-9AB2-5B6F751F5376}"/>
              </a:ext>
            </a:extLst>
          </p:cNvPr>
          <p:cNvSpPr txBox="1"/>
          <p:nvPr/>
        </p:nvSpPr>
        <p:spPr>
          <a:xfrm>
            <a:off x="346765" y="2504033"/>
            <a:ext cx="55862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dirty="0">
                <a:latin typeface="AMX" pitchFamily="2" charset="77"/>
              </a:rPr>
              <a:t>CLARO MONITOR</a:t>
            </a:r>
            <a:endParaRPr lang="pt-BR" sz="5400" noProof="0" dirty="0">
              <a:latin typeface="AMX" pitchFamily="2" charset="77"/>
            </a:endParaRPr>
          </a:p>
        </p:txBody>
      </p:sp>
      <p:grpSp>
        <p:nvGrpSpPr>
          <p:cNvPr id="3" name="Group 11">
            <a:extLst>
              <a:ext uri="{FF2B5EF4-FFF2-40B4-BE49-F238E27FC236}">
                <a16:creationId xmlns:a16="http://schemas.microsoft.com/office/drawing/2014/main" id="{D0C0FB4F-7B16-D483-1A01-B620256C4CEB}"/>
              </a:ext>
            </a:extLst>
          </p:cNvPr>
          <p:cNvGrpSpPr/>
          <p:nvPr/>
        </p:nvGrpSpPr>
        <p:grpSpPr>
          <a:xfrm>
            <a:off x="383547" y="1387646"/>
            <a:ext cx="962593" cy="962593"/>
            <a:chOff x="6870430" y="311574"/>
            <a:chExt cx="644337" cy="644337"/>
          </a:xfrm>
        </p:grpSpPr>
        <p:sp>
          <p:nvSpPr>
            <p:cNvPr id="4" name="Oval 16">
              <a:extLst>
                <a:ext uri="{FF2B5EF4-FFF2-40B4-BE49-F238E27FC236}">
                  <a16:creationId xmlns:a16="http://schemas.microsoft.com/office/drawing/2014/main" id="{8D11C96C-41F9-61DC-AFEF-F3A3ECEA411A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6" name="Graphic 17">
              <a:extLst>
                <a:ext uri="{FF2B5EF4-FFF2-40B4-BE49-F238E27FC236}">
                  <a16:creationId xmlns:a16="http://schemas.microsoft.com/office/drawing/2014/main" id="{5F9FCAAE-0A33-D952-E567-4053234E444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53455" y="492918"/>
              <a:ext cx="485587" cy="281649"/>
            </a:xfrm>
            <a:prstGeom prst="rect">
              <a:avLst/>
            </a:prstGeom>
          </p:spPr>
        </p:pic>
      </p:grp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4DC469E5-C5E0-22C6-6807-EEB977CF1E3E}"/>
              </a:ext>
            </a:extLst>
          </p:cNvPr>
          <p:cNvSpPr/>
          <p:nvPr/>
        </p:nvSpPr>
        <p:spPr>
          <a:xfrm>
            <a:off x="229386" y="3473078"/>
            <a:ext cx="5791163" cy="2849188"/>
          </a:xfrm>
          <a:prstGeom prst="roundRect">
            <a:avLst>
              <a:gd name="adj" fmla="val 24209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44000" bIns="36000" rtlCol="0" anchor="ctr"/>
          <a:lstStyle/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O </a:t>
            </a:r>
            <a:r>
              <a:rPr lang="pt-BR" sz="2000" b="1" dirty="0">
                <a:solidFill>
                  <a:schemeClr val="tx1"/>
                </a:solidFill>
                <a:latin typeface="AMX" pitchFamily="2" charset="77"/>
              </a:rPr>
              <a:t>Claro monitor básico (MDM) </a:t>
            </a: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é uma solução de gestão de uso e consumo de smartphones.              A ferramenta é voltada para os empresários que precisam monitorar e aplicar políticas de uso do aparelho, bloqueios e trava de serviços e funções do equipamento. </a:t>
            </a:r>
          </a:p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Confira as principais funções:</a:t>
            </a:r>
            <a:endParaRPr lang="pt-BR" sz="20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28" name="Rounded Rectangle 8">
            <a:extLst>
              <a:ext uri="{FF2B5EF4-FFF2-40B4-BE49-F238E27FC236}">
                <a16:creationId xmlns:a16="http://schemas.microsoft.com/office/drawing/2014/main" id="{5E9A42F0-503B-C9F7-BC57-8EF74272B441}"/>
              </a:ext>
            </a:extLst>
          </p:cNvPr>
          <p:cNvSpPr/>
          <p:nvPr/>
        </p:nvSpPr>
        <p:spPr>
          <a:xfrm>
            <a:off x="6213580" y="1326852"/>
            <a:ext cx="6217434" cy="4995414"/>
          </a:xfrm>
          <a:prstGeom prst="roundRect">
            <a:avLst>
              <a:gd name="adj" fmla="val 116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54" name="Rounded Rectangle 18">
            <a:extLst>
              <a:ext uri="{FF2B5EF4-FFF2-40B4-BE49-F238E27FC236}">
                <a16:creationId xmlns:a16="http://schemas.microsoft.com/office/drawing/2014/main" id="{47B324A7-50D2-6428-0239-36BF75FA3935}"/>
              </a:ext>
            </a:extLst>
          </p:cNvPr>
          <p:cNvSpPr/>
          <p:nvPr/>
        </p:nvSpPr>
        <p:spPr>
          <a:xfrm>
            <a:off x="6474078" y="1610723"/>
            <a:ext cx="5603871" cy="644599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Relatório de consumo de dados e SMS até 6 meses;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55" name="Rounded Rectangle 18">
            <a:extLst>
              <a:ext uri="{FF2B5EF4-FFF2-40B4-BE49-F238E27FC236}">
                <a16:creationId xmlns:a16="http://schemas.microsoft.com/office/drawing/2014/main" id="{A6C41309-6BE2-2389-7A6B-6CB6B4120C12}"/>
              </a:ext>
            </a:extLst>
          </p:cNvPr>
          <p:cNvSpPr/>
          <p:nvPr/>
        </p:nvSpPr>
        <p:spPr>
          <a:xfrm>
            <a:off x="6474078" y="2370978"/>
            <a:ext cx="5603871" cy="644599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Gestão de dados em Roaming;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56" name="Rounded Rectangle 18">
            <a:extLst>
              <a:ext uri="{FF2B5EF4-FFF2-40B4-BE49-F238E27FC236}">
                <a16:creationId xmlns:a16="http://schemas.microsoft.com/office/drawing/2014/main" id="{6C4504EF-96C6-BC03-BF4A-668887532AA7}"/>
              </a:ext>
            </a:extLst>
          </p:cNvPr>
          <p:cNvSpPr/>
          <p:nvPr/>
        </p:nvSpPr>
        <p:spPr>
          <a:xfrm>
            <a:off x="6474078" y="3131233"/>
            <a:ext cx="5603871" cy="644599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Ranking de sites acessados;</a:t>
            </a:r>
          </a:p>
        </p:txBody>
      </p:sp>
      <p:sp>
        <p:nvSpPr>
          <p:cNvPr id="57" name="Rounded Rectangle 18">
            <a:extLst>
              <a:ext uri="{FF2B5EF4-FFF2-40B4-BE49-F238E27FC236}">
                <a16:creationId xmlns:a16="http://schemas.microsoft.com/office/drawing/2014/main" id="{8D0E0C0E-45E9-39E7-620F-7857E0E34C4E}"/>
              </a:ext>
            </a:extLst>
          </p:cNvPr>
          <p:cNvSpPr/>
          <p:nvPr/>
        </p:nvSpPr>
        <p:spPr>
          <a:xfrm>
            <a:off x="6474078" y="3891488"/>
            <a:ext cx="5603871" cy="644599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Histórico navegado na internet;</a:t>
            </a:r>
          </a:p>
        </p:txBody>
      </p:sp>
      <p:sp>
        <p:nvSpPr>
          <p:cNvPr id="13" name="Rounded Rectangle 18">
            <a:extLst>
              <a:ext uri="{FF2B5EF4-FFF2-40B4-BE49-F238E27FC236}">
                <a16:creationId xmlns:a16="http://schemas.microsoft.com/office/drawing/2014/main" id="{05E20C60-197D-8325-D6D7-D1545428E0AF}"/>
              </a:ext>
            </a:extLst>
          </p:cNvPr>
          <p:cNvSpPr/>
          <p:nvPr/>
        </p:nvSpPr>
        <p:spPr>
          <a:xfrm>
            <a:off x="6474078" y="4655556"/>
            <a:ext cx="5603871" cy="644599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Tempo de uso de aplicativos;</a:t>
            </a:r>
          </a:p>
        </p:txBody>
      </p:sp>
      <p:sp>
        <p:nvSpPr>
          <p:cNvPr id="17" name="Rounded Rectangle 18">
            <a:extLst>
              <a:ext uri="{FF2B5EF4-FFF2-40B4-BE49-F238E27FC236}">
                <a16:creationId xmlns:a16="http://schemas.microsoft.com/office/drawing/2014/main" id="{46256745-0FB7-2781-1CE7-E707FA165E1B}"/>
              </a:ext>
            </a:extLst>
          </p:cNvPr>
          <p:cNvSpPr/>
          <p:nvPr/>
        </p:nvSpPr>
        <p:spPr>
          <a:xfrm>
            <a:off x="6474078" y="5419624"/>
            <a:ext cx="5603871" cy="644599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Relatório de bateria do dispositivo.</a:t>
            </a:r>
          </a:p>
        </p:txBody>
      </p:sp>
    </p:spTree>
    <p:extLst>
      <p:ext uri="{BB962C8B-B14F-4D97-AF65-F5344CB8AC3E}">
        <p14:creationId xmlns:p14="http://schemas.microsoft.com/office/powerpoint/2010/main" val="301519881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3.7037E-7 L 0 -3.7037E-7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826 -4.44444E-6 L 2.70833E-6 -4.44444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826 -4.07407E-6 L 2.70833E-6 -4.07407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2826 -2.22222E-6 L 2.70833E-6 -2.22222E-6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826 -1.85185E-6 L 2.70833E-6 -1.85185E-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826 4.07407E-6 L 2.70833E-6 4.07407E-6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826 1.48148E-6 L 2.70833E-6 1.48148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7" grpId="1" animBg="1"/>
      <p:bldP spid="28" grpId="0" animBg="1"/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7500B-4412-FECC-6A0D-D736D789C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0782533E-12A9-B83F-3DB3-0BFAE3D20558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A4FF471E-212D-F6DB-33AB-8FCF4CDDB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5F934B90-1226-637A-993F-3B6D3A3578E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70D91D17-D871-A323-D900-311B4D49FA34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457653B2-C7FB-D00A-0228-F63B8DC7F8A5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68DD8CF7-194B-5E43-0579-70A2469334AB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856E3735-64F4-3115-9C95-30B933F50611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244E5CCF-EEEA-B9D2-72D5-D4F206332D6B}"/>
              </a:ext>
            </a:extLst>
          </p:cNvPr>
          <p:cNvSpPr/>
          <p:nvPr/>
        </p:nvSpPr>
        <p:spPr>
          <a:xfrm>
            <a:off x="3200419" y="695857"/>
            <a:ext cx="5791163" cy="4235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9F9F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BCFD0EDB-D4A9-0A8B-25BE-F06C202BF5B1}"/>
              </a:ext>
            </a:extLst>
          </p:cNvPr>
          <p:cNvGrpSpPr/>
          <p:nvPr/>
        </p:nvGrpSpPr>
        <p:grpSpPr>
          <a:xfrm>
            <a:off x="3295407" y="752425"/>
            <a:ext cx="5601186" cy="304382"/>
            <a:chOff x="3555876" y="752425"/>
            <a:chExt cx="5601186" cy="304382"/>
          </a:xfrm>
        </p:grpSpPr>
        <p:sp>
          <p:nvSpPr>
            <p:cNvPr id="37" name="Rounded Rectangle 1">
              <a:extLst>
                <a:ext uri="{FF2B5EF4-FFF2-40B4-BE49-F238E27FC236}">
                  <a16:creationId xmlns:a16="http://schemas.microsoft.com/office/drawing/2014/main" id="{3433481D-E5DA-8BE4-0BC7-2C3F9437A4BE}"/>
                </a:ext>
              </a:extLst>
            </p:cNvPr>
            <p:cNvSpPr/>
            <p:nvPr/>
          </p:nvSpPr>
          <p:spPr>
            <a:xfrm>
              <a:off x="3555876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dirty="0" err="1">
                  <a:solidFill>
                    <a:schemeClr val="bg1"/>
                  </a:solidFill>
                  <a:latin typeface="AMX" pitchFamily="2" charset="77"/>
                </a:rPr>
                <a:t>SVAs</a:t>
              </a:r>
              <a:endParaRPr lang="pt-BR" sz="1200" b="1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40" name="Rounded Rectangle 2">
              <a:extLst>
                <a:ext uri="{FF2B5EF4-FFF2-40B4-BE49-F238E27FC236}">
                  <a16:creationId xmlns:a16="http://schemas.microsoft.com/office/drawing/2014/main" id="{90FE6F27-E2C8-CA33-1A91-1814221B5B9C}"/>
                </a:ext>
              </a:extLst>
            </p:cNvPr>
            <p:cNvSpPr/>
            <p:nvPr/>
          </p:nvSpPr>
          <p:spPr>
            <a:xfrm>
              <a:off x="5281751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PASSAPORTES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25CCDC73-F8B0-CF51-8DA3-9F978213E1D3}"/>
                </a:ext>
              </a:extLst>
            </p:cNvPr>
            <p:cNvSpPr/>
            <p:nvPr/>
          </p:nvSpPr>
          <p:spPr>
            <a:xfrm>
              <a:off x="7007625" y="752425"/>
              <a:ext cx="2149437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ROAMING INTERNACIONAL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3" name="TextBox 7">
            <a:extLst>
              <a:ext uri="{FF2B5EF4-FFF2-40B4-BE49-F238E27FC236}">
                <a16:creationId xmlns:a16="http://schemas.microsoft.com/office/drawing/2014/main" id="{773BD936-B7D8-6B40-7E49-6BB1E2217FE3}"/>
              </a:ext>
            </a:extLst>
          </p:cNvPr>
          <p:cNvSpPr txBox="1"/>
          <p:nvPr/>
        </p:nvSpPr>
        <p:spPr>
          <a:xfrm>
            <a:off x="6029454" y="3244399"/>
            <a:ext cx="52725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6000" dirty="0">
                <a:latin typeface="AMX" pitchFamily="2" charset="77"/>
              </a:rPr>
              <a:t>GOL</a:t>
            </a:r>
            <a:endParaRPr lang="pt-BR" sz="6000" noProof="0" dirty="0">
              <a:latin typeface="AMX" pitchFamily="2" charset="77"/>
            </a:endParaRPr>
          </a:p>
        </p:txBody>
      </p:sp>
      <p:sp>
        <p:nvSpPr>
          <p:cNvPr id="24" name="Rounded Rectangle 18">
            <a:extLst>
              <a:ext uri="{FF2B5EF4-FFF2-40B4-BE49-F238E27FC236}">
                <a16:creationId xmlns:a16="http://schemas.microsoft.com/office/drawing/2014/main" id="{69C096F1-7ECF-53EE-CEE3-0915BBD7504B}"/>
              </a:ext>
            </a:extLst>
          </p:cNvPr>
          <p:cNvSpPr/>
          <p:nvPr/>
        </p:nvSpPr>
        <p:spPr>
          <a:xfrm>
            <a:off x="5900872" y="4296276"/>
            <a:ext cx="5634635" cy="2080511"/>
          </a:xfrm>
          <a:prstGeom prst="roundRect">
            <a:avLst>
              <a:gd name="adj" fmla="val 24209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7800">
              <a:spcBef>
                <a:spcPts val="600"/>
              </a:spcBef>
            </a:pP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O </a:t>
            </a:r>
            <a:r>
              <a:rPr lang="pt-BR" b="1" dirty="0">
                <a:solidFill>
                  <a:schemeClr val="tx1"/>
                </a:solidFill>
                <a:latin typeface="AMX" pitchFamily="2" charset="77"/>
              </a:rPr>
              <a:t>Gestor Online </a:t>
            </a:r>
            <a:r>
              <a:rPr lang="pt-BR" dirty="0">
                <a:solidFill>
                  <a:schemeClr val="tx1"/>
                </a:solidFill>
                <a:latin typeface="AMX" pitchFamily="2" charset="77"/>
              </a:rPr>
              <a:t>é uma ferramenta disponível para clientes pessoa jurídica, que permite efetuar a gestão e controle de suas linhas com acesso para configuração e gerenciamento via internet.</a:t>
            </a:r>
            <a:endParaRPr lang="pt-BR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8563A02A-236C-5BED-62EF-8071F690F1C0}"/>
              </a:ext>
            </a:extLst>
          </p:cNvPr>
          <p:cNvGrpSpPr/>
          <p:nvPr/>
        </p:nvGrpSpPr>
        <p:grpSpPr>
          <a:xfrm>
            <a:off x="6033579" y="2276047"/>
            <a:ext cx="962593" cy="962593"/>
            <a:chOff x="314902" y="2209612"/>
            <a:chExt cx="962593" cy="962593"/>
          </a:xfrm>
        </p:grpSpPr>
        <p:sp>
          <p:nvSpPr>
            <p:cNvPr id="26" name="Oval 16">
              <a:extLst>
                <a:ext uri="{FF2B5EF4-FFF2-40B4-BE49-F238E27FC236}">
                  <a16:creationId xmlns:a16="http://schemas.microsoft.com/office/drawing/2014/main" id="{FE79E849-CBC1-0C31-E637-62CE2044FA00}"/>
                </a:ext>
              </a:extLst>
            </p:cNvPr>
            <p:cNvSpPr/>
            <p:nvPr/>
          </p:nvSpPr>
          <p:spPr>
            <a:xfrm>
              <a:off x="314902" y="2209612"/>
              <a:ext cx="962593" cy="962593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7" name="Graphic 8" descr="Catálogo de endereços com preenchimento sólido">
              <a:extLst>
                <a:ext uri="{FF2B5EF4-FFF2-40B4-BE49-F238E27FC236}">
                  <a16:creationId xmlns:a16="http://schemas.microsoft.com/office/drawing/2014/main" id="{F84E7F93-D03B-9071-C1B8-13A5641CBD6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 l="8051" r="8051"/>
            <a:stretch/>
          </p:blipFill>
          <p:spPr>
            <a:xfrm>
              <a:off x="439258" y="2264460"/>
              <a:ext cx="713879" cy="850883"/>
            </a:xfrm>
            <a:prstGeom prst="rect">
              <a:avLst/>
            </a:prstGeom>
          </p:spPr>
        </p:pic>
      </p:grpSp>
      <p:pic>
        <p:nvPicPr>
          <p:cNvPr id="29" name="Picture 10">
            <a:extLst>
              <a:ext uri="{FF2B5EF4-FFF2-40B4-BE49-F238E27FC236}">
                <a16:creationId xmlns:a16="http://schemas.microsoft.com/office/drawing/2014/main" id="{67003919-FBCA-2C24-7FE7-DDBE700E51D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4166" y="1434562"/>
            <a:ext cx="4782165" cy="4942225"/>
          </a:xfrm>
          <a:prstGeom prst="roundRect">
            <a:avLst>
              <a:gd name="adj" fmla="val 8190"/>
            </a:avLst>
          </a:prstGeom>
        </p:spPr>
      </p:pic>
      <p:sp>
        <p:nvSpPr>
          <p:cNvPr id="30" name="Rounded Rectangle 8">
            <a:extLst>
              <a:ext uri="{FF2B5EF4-FFF2-40B4-BE49-F238E27FC236}">
                <a16:creationId xmlns:a16="http://schemas.microsoft.com/office/drawing/2014/main" id="{0A47C00F-A918-FE39-5021-9FC2D3F36135}"/>
              </a:ext>
            </a:extLst>
          </p:cNvPr>
          <p:cNvSpPr/>
          <p:nvPr/>
        </p:nvSpPr>
        <p:spPr>
          <a:xfrm>
            <a:off x="-5978420" y="1326852"/>
            <a:ext cx="6217434" cy="4995414"/>
          </a:xfrm>
          <a:prstGeom prst="roundRect">
            <a:avLst>
              <a:gd name="adj" fmla="val 116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3264863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7.40741E-7 L -3.95833E-6 7.40741E-7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0.05116 L 4.58333E-6 -4.44444E-6 " pathEditMode="relative" rAng="0" ptsTypes="AA">
                                      <p:cBhvr>
                                        <p:cTn id="23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4" grpId="1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1A959-A6F3-6888-4D18-934BF1A33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1599747C-7DA6-5E1A-D0C6-B7DA95F25ACB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04EAD754-BCDB-BB3D-2957-5F95E1CD38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87F5D6F1-8AFE-9A65-3856-A746FBECEDD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090F7B7E-FEBF-8E4A-6961-EA6FE93BC1FF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3D350E8C-7AD6-98C0-FF2D-84384899AB62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3D7B64E9-8C5B-893A-A6D1-A1A8E3FA99D3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B38D4427-00CC-39C2-14A2-FD54F32F5F92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487262C5-342B-FF65-01EB-6CB869E5DBCB}"/>
              </a:ext>
            </a:extLst>
          </p:cNvPr>
          <p:cNvSpPr/>
          <p:nvPr/>
        </p:nvSpPr>
        <p:spPr>
          <a:xfrm>
            <a:off x="3200419" y="695857"/>
            <a:ext cx="5791163" cy="4235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9F9F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64E7E736-AF09-4DF0-4F5C-F091F104D777}"/>
              </a:ext>
            </a:extLst>
          </p:cNvPr>
          <p:cNvGrpSpPr/>
          <p:nvPr/>
        </p:nvGrpSpPr>
        <p:grpSpPr>
          <a:xfrm>
            <a:off x="3295407" y="752425"/>
            <a:ext cx="5601186" cy="304382"/>
            <a:chOff x="3555876" y="752425"/>
            <a:chExt cx="5601186" cy="304382"/>
          </a:xfrm>
        </p:grpSpPr>
        <p:sp>
          <p:nvSpPr>
            <p:cNvPr id="37" name="Rounded Rectangle 1">
              <a:extLst>
                <a:ext uri="{FF2B5EF4-FFF2-40B4-BE49-F238E27FC236}">
                  <a16:creationId xmlns:a16="http://schemas.microsoft.com/office/drawing/2014/main" id="{51DDB619-9042-E9AB-126C-E392F051C884}"/>
                </a:ext>
              </a:extLst>
            </p:cNvPr>
            <p:cNvSpPr/>
            <p:nvPr/>
          </p:nvSpPr>
          <p:spPr>
            <a:xfrm>
              <a:off x="3555876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 err="1">
                  <a:solidFill>
                    <a:schemeClr val="tx1"/>
                  </a:solidFill>
                  <a:latin typeface="AMX" pitchFamily="2" charset="77"/>
                </a:rPr>
                <a:t>SVAs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0" name="Rounded Rectangle 2">
              <a:extLst>
                <a:ext uri="{FF2B5EF4-FFF2-40B4-BE49-F238E27FC236}">
                  <a16:creationId xmlns:a16="http://schemas.microsoft.com/office/drawing/2014/main" id="{753A9AB0-DD0E-A443-694B-6AFA9C8F55F6}"/>
                </a:ext>
              </a:extLst>
            </p:cNvPr>
            <p:cNvSpPr/>
            <p:nvPr/>
          </p:nvSpPr>
          <p:spPr>
            <a:xfrm>
              <a:off x="5281751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dirty="0">
                  <a:solidFill>
                    <a:schemeClr val="bg1"/>
                  </a:solidFill>
                  <a:latin typeface="AMX" pitchFamily="2" charset="77"/>
                </a:rPr>
                <a:t>PASSAPORTES</a:t>
              </a:r>
              <a:endParaRPr lang="pt-BR" sz="1200" b="1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38FCC75C-A455-C831-6E9B-6C1C807AA510}"/>
                </a:ext>
              </a:extLst>
            </p:cNvPr>
            <p:cNvSpPr/>
            <p:nvPr/>
          </p:nvSpPr>
          <p:spPr>
            <a:xfrm>
              <a:off x="7007625" y="752425"/>
              <a:ext cx="2149437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ROAMING INTERNACIONAL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</p:grpSp>
      <p:sp>
        <p:nvSpPr>
          <p:cNvPr id="29" name="TextBox 7">
            <a:extLst>
              <a:ext uri="{FF2B5EF4-FFF2-40B4-BE49-F238E27FC236}">
                <a16:creationId xmlns:a16="http://schemas.microsoft.com/office/drawing/2014/main" id="{414C3831-F956-A1E8-595C-8AD67BD0E48E}"/>
              </a:ext>
            </a:extLst>
          </p:cNvPr>
          <p:cNvSpPr txBox="1"/>
          <p:nvPr/>
        </p:nvSpPr>
        <p:spPr>
          <a:xfrm>
            <a:off x="346764" y="1982450"/>
            <a:ext cx="4321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4400" dirty="0">
                <a:latin typeface="AMX" pitchFamily="2" charset="77"/>
              </a:rPr>
              <a:t>PASSAPORTE AMÉRICAS</a:t>
            </a:r>
            <a:endParaRPr lang="pt-BR" sz="4400" noProof="0" dirty="0">
              <a:latin typeface="AMX" pitchFamily="2" charset="77"/>
            </a:endParaRPr>
          </a:p>
        </p:txBody>
      </p:sp>
      <p:grpSp>
        <p:nvGrpSpPr>
          <p:cNvPr id="30" name="Group 11">
            <a:extLst>
              <a:ext uri="{FF2B5EF4-FFF2-40B4-BE49-F238E27FC236}">
                <a16:creationId xmlns:a16="http://schemas.microsoft.com/office/drawing/2014/main" id="{FF47BFCA-DAED-E83F-B8B8-4C86AE602913}"/>
              </a:ext>
            </a:extLst>
          </p:cNvPr>
          <p:cNvGrpSpPr/>
          <p:nvPr/>
        </p:nvGrpSpPr>
        <p:grpSpPr>
          <a:xfrm>
            <a:off x="281372" y="1012961"/>
            <a:ext cx="962593" cy="962593"/>
            <a:chOff x="6870430" y="311574"/>
            <a:chExt cx="644337" cy="644337"/>
          </a:xfrm>
        </p:grpSpPr>
        <p:sp>
          <p:nvSpPr>
            <p:cNvPr id="34" name="Oval 16">
              <a:extLst>
                <a:ext uri="{FF2B5EF4-FFF2-40B4-BE49-F238E27FC236}">
                  <a16:creationId xmlns:a16="http://schemas.microsoft.com/office/drawing/2014/main" id="{8C315E53-7ABB-4603-8663-57415220089D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6" name="Graphic 17">
              <a:extLst>
                <a:ext uri="{FF2B5EF4-FFF2-40B4-BE49-F238E27FC236}">
                  <a16:creationId xmlns:a16="http://schemas.microsoft.com/office/drawing/2014/main" id="{47F96658-F41B-7BDE-BB90-46CF448697E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92304" y="409940"/>
              <a:ext cx="415177" cy="415177"/>
            </a:xfrm>
            <a:prstGeom prst="rect">
              <a:avLst/>
            </a:prstGeom>
          </p:spPr>
        </p:pic>
      </p:grpSp>
      <p:sp>
        <p:nvSpPr>
          <p:cNvPr id="38" name="Rounded Rectangle 18">
            <a:extLst>
              <a:ext uri="{FF2B5EF4-FFF2-40B4-BE49-F238E27FC236}">
                <a16:creationId xmlns:a16="http://schemas.microsoft.com/office/drawing/2014/main" id="{18719387-6715-E975-BC32-F0332766AFEB}"/>
              </a:ext>
            </a:extLst>
          </p:cNvPr>
          <p:cNvSpPr/>
          <p:nvPr/>
        </p:nvSpPr>
        <p:spPr>
          <a:xfrm>
            <a:off x="229386" y="3435896"/>
            <a:ext cx="4602105" cy="3001863"/>
          </a:xfrm>
          <a:prstGeom prst="roundRect">
            <a:avLst>
              <a:gd name="adj" fmla="val 13918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44000" bIns="36000" rtlCol="0" anchor="ctr"/>
          <a:lstStyle/>
          <a:p>
            <a:pPr>
              <a:spcAft>
                <a:spcPts val="200"/>
              </a:spcAft>
            </a:pPr>
            <a:r>
              <a:rPr lang="pt-BR" sz="2000" b="1" dirty="0">
                <a:solidFill>
                  <a:schemeClr val="tx1"/>
                </a:solidFill>
                <a:latin typeface="AMX" pitchFamily="2" charset="77"/>
              </a:rPr>
              <a:t>PASSAPORTES CLARO</a:t>
            </a:r>
          </a:p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Use seu celular no exterior como </a:t>
            </a:r>
          </a:p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se fosse no Brasil. </a:t>
            </a:r>
          </a:p>
          <a:p>
            <a:pPr>
              <a:spcBef>
                <a:spcPts val="600"/>
              </a:spcBef>
              <a:spcAft>
                <a:spcPts val="200"/>
              </a:spcAft>
            </a:pPr>
            <a:r>
              <a:rPr lang="pt-BR" sz="2000" b="1" dirty="0">
                <a:solidFill>
                  <a:schemeClr val="tx1"/>
                </a:solidFill>
                <a:latin typeface="AMX" pitchFamily="2" charset="77"/>
              </a:rPr>
              <a:t>Passaporte Américas</a:t>
            </a:r>
          </a:p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O cliente Claro Pós conta com </a:t>
            </a:r>
          </a:p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o Passaporte Américas, que oferece benefícios exclusivos para quem </a:t>
            </a:r>
          </a:p>
          <a:p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viaja pelas Américas.</a:t>
            </a:r>
            <a:endParaRPr lang="pt-BR" sz="20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39" name="Rounded Rectangle 8">
            <a:extLst>
              <a:ext uri="{FF2B5EF4-FFF2-40B4-BE49-F238E27FC236}">
                <a16:creationId xmlns:a16="http://schemas.microsoft.com/office/drawing/2014/main" id="{311D29D5-B3E6-ED03-904D-313621AE8D45}"/>
              </a:ext>
            </a:extLst>
          </p:cNvPr>
          <p:cNvSpPr/>
          <p:nvPr/>
        </p:nvSpPr>
        <p:spPr>
          <a:xfrm>
            <a:off x="5021281" y="1243969"/>
            <a:ext cx="7409732" cy="4157590"/>
          </a:xfrm>
          <a:prstGeom prst="roundRect">
            <a:avLst>
              <a:gd name="adj" fmla="val 1163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43" name="Rounded Rectangle 18">
            <a:extLst>
              <a:ext uri="{FF2B5EF4-FFF2-40B4-BE49-F238E27FC236}">
                <a16:creationId xmlns:a16="http://schemas.microsoft.com/office/drawing/2014/main" id="{4C7F7B81-551D-4403-62FB-410DC13CE30D}"/>
              </a:ext>
            </a:extLst>
          </p:cNvPr>
          <p:cNvSpPr/>
          <p:nvPr/>
        </p:nvSpPr>
        <p:spPr>
          <a:xfrm>
            <a:off x="5239264" y="1390438"/>
            <a:ext cx="6838685" cy="577457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bg1"/>
                </a:solidFill>
                <a:latin typeface="AMX" pitchFamily="2" charset="77"/>
              </a:rPr>
              <a:t>Cobertura em 46 países, incluindo EUA e Canadá;</a:t>
            </a:r>
            <a:endParaRPr lang="pt-BR" sz="17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4" name="Rounded Rectangle 18">
            <a:extLst>
              <a:ext uri="{FF2B5EF4-FFF2-40B4-BE49-F238E27FC236}">
                <a16:creationId xmlns:a16="http://schemas.microsoft.com/office/drawing/2014/main" id="{8DFE6C5E-A069-96B4-DFB0-8C719C54E56E}"/>
              </a:ext>
            </a:extLst>
          </p:cNvPr>
          <p:cNvSpPr/>
          <p:nvPr/>
        </p:nvSpPr>
        <p:spPr>
          <a:xfrm>
            <a:off x="5239264" y="2053389"/>
            <a:ext cx="6838685" cy="577457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bg1"/>
                </a:solidFill>
                <a:latin typeface="AMX" pitchFamily="2" charset="77"/>
              </a:rPr>
              <a:t>Disponível gratuitamente nas franquias 100GB e 150GB;</a:t>
            </a:r>
            <a:endParaRPr lang="pt-BR" sz="1700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5" name="Rounded Rectangle 18">
            <a:extLst>
              <a:ext uri="{FF2B5EF4-FFF2-40B4-BE49-F238E27FC236}">
                <a16:creationId xmlns:a16="http://schemas.microsoft.com/office/drawing/2014/main" id="{F999D3CE-77E0-DD02-C90B-8055290C1387}"/>
              </a:ext>
            </a:extLst>
          </p:cNvPr>
          <p:cNvSpPr/>
          <p:nvPr/>
        </p:nvSpPr>
        <p:spPr>
          <a:xfrm>
            <a:off x="5239264" y="2716340"/>
            <a:ext cx="6838685" cy="577457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bg1"/>
                </a:solidFill>
                <a:latin typeface="AMX" pitchFamily="2" charset="77"/>
              </a:rPr>
              <a:t>Fazer chamadas para qualquer número do Brasil e do país visitado;</a:t>
            </a:r>
          </a:p>
        </p:txBody>
      </p:sp>
      <p:sp>
        <p:nvSpPr>
          <p:cNvPr id="46" name="Rounded Rectangle 18">
            <a:extLst>
              <a:ext uri="{FF2B5EF4-FFF2-40B4-BE49-F238E27FC236}">
                <a16:creationId xmlns:a16="http://schemas.microsoft.com/office/drawing/2014/main" id="{0D822ADF-7C34-D608-89C4-99BF7E7BF83A}"/>
              </a:ext>
            </a:extLst>
          </p:cNvPr>
          <p:cNvSpPr/>
          <p:nvPr/>
        </p:nvSpPr>
        <p:spPr>
          <a:xfrm>
            <a:off x="5239264" y="3379291"/>
            <a:ext cx="6838685" cy="577457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bg1"/>
                </a:solidFill>
                <a:latin typeface="AMX" pitchFamily="2" charset="77"/>
              </a:rPr>
              <a:t>Receber chamadas e SMS do Brasil sem custo;</a:t>
            </a:r>
          </a:p>
        </p:txBody>
      </p:sp>
      <p:sp>
        <p:nvSpPr>
          <p:cNvPr id="47" name="Rounded Rectangle 18">
            <a:extLst>
              <a:ext uri="{FF2B5EF4-FFF2-40B4-BE49-F238E27FC236}">
                <a16:creationId xmlns:a16="http://schemas.microsoft.com/office/drawing/2014/main" id="{135D9231-9515-9C9E-5084-22A6642025A5}"/>
              </a:ext>
            </a:extLst>
          </p:cNvPr>
          <p:cNvSpPr/>
          <p:nvPr/>
        </p:nvSpPr>
        <p:spPr>
          <a:xfrm>
            <a:off x="5239264" y="4042242"/>
            <a:ext cx="6838685" cy="577457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bg1"/>
                </a:solidFill>
                <a:latin typeface="AMX" pitchFamily="2" charset="77"/>
              </a:rPr>
              <a:t>Franquia de internet para usar no exterior como se estivesse no Brasi;</a:t>
            </a:r>
          </a:p>
        </p:txBody>
      </p:sp>
      <p:sp>
        <p:nvSpPr>
          <p:cNvPr id="48" name="Rounded Rectangle 18">
            <a:extLst>
              <a:ext uri="{FF2B5EF4-FFF2-40B4-BE49-F238E27FC236}">
                <a16:creationId xmlns:a16="http://schemas.microsoft.com/office/drawing/2014/main" id="{B3892787-F9A4-90A7-19A7-5611EE32971A}"/>
              </a:ext>
            </a:extLst>
          </p:cNvPr>
          <p:cNvSpPr/>
          <p:nvPr/>
        </p:nvSpPr>
        <p:spPr>
          <a:xfrm>
            <a:off x="5239264" y="4705192"/>
            <a:ext cx="6838685" cy="577457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700" dirty="0">
                <a:solidFill>
                  <a:schemeClr val="bg1"/>
                </a:solidFill>
                <a:latin typeface="AMX" pitchFamily="2" charset="77"/>
              </a:rPr>
              <a:t>Enviar SMS para qualquer operadora do Brasil e do país visitado.</a:t>
            </a:r>
          </a:p>
        </p:txBody>
      </p:sp>
      <p:sp>
        <p:nvSpPr>
          <p:cNvPr id="2" name="Rounded Rectangle 18">
            <a:extLst>
              <a:ext uri="{FF2B5EF4-FFF2-40B4-BE49-F238E27FC236}">
                <a16:creationId xmlns:a16="http://schemas.microsoft.com/office/drawing/2014/main" id="{4FB45F15-C1F1-EBDD-BFB9-8FDD0C3F3F93}"/>
              </a:ext>
            </a:extLst>
          </p:cNvPr>
          <p:cNvSpPr/>
          <p:nvPr/>
        </p:nvSpPr>
        <p:spPr>
          <a:xfrm>
            <a:off x="5021282" y="5534603"/>
            <a:ext cx="4111143" cy="903156"/>
          </a:xfrm>
          <a:prstGeom prst="roundRect">
            <a:avLst>
              <a:gd name="adj" fmla="val 21224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44000" bIns="36000" rtlCol="0" anchor="ctr"/>
          <a:lstStyle/>
          <a:p>
            <a:r>
              <a:rPr lang="pt-BR" sz="1500" dirty="0">
                <a:solidFill>
                  <a:schemeClr val="tx1"/>
                </a:solidFill>
                <a:latin typeface="AMX" pitchFamily="2" charset="77"/>
              </a:rPr>
              <a:t>As regras e condições de cada Passaporte você poderá encontrar no seguinte endereço: </a:t>
            </a:r>
            <a:endParaRPr lang="pt-BR" sz="15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3" name="Rounded Rectangle 18">
            <a:extLst>
              <a:ext uri="{FF2B5EF4-FFF2-40B4-BE49-F238E27FC236}">
                <a16:creationId xmlns:a16="http://schemas.microsoft.com/office/drawing/2014/main" id="{90EEE43F-DF19-B574-C0D0-6B99DDF77C89}"/>
              </a:ext>
            </a:extLst>
          </p:cNvPr>
          <p:cNvSpPr/>
          <p:nvPr/>
        </p:nvSpPr>
        <p:spPr>
          <a:xfrm>
            <a:off x="9225023" y="5548028"/>
            <a:ext cx="2737591" cy="889731"/>
          </a:xfrm>
          <a:prstGeom prst="roundRect">
            <a:avLst>
              <a:gd name="adj" fmla="val 2875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" rIns="144000" bIns="36000" rtlCol="0" anchor="ctr"/>
          <a:lstStyle/>
          <a:p>
            <a:r>
              <a:rPr lang="pt-BR" sz="1400" dirty="0">
                <a:solidFill>
                  <a:schemeClr val="bg1"/>
                </a:solidFill>
                <a:latin typeface="AMX" pitchFamily="2" charset="77"/>
              </a:rPr>
              <a:t>https://www.claro.com.br/empresas/regulatorio/contratos-e-regulamentos</a:t>
            </a:r>
            <a:endParaRPr lang="pt-BR" sz="1400" noProof="0" dirty="0">
              <a:solidFill>
                <a:schemeClr val="bg1"/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9929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5 4.07407E-6 L -1.875E-6 4.07407E-6 " pathEditMode="relative" rAng="0" ptsTypes="AA">
                                      <p:cBhvr>
                                        <p:cTn id="18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2826 2.96296E-6 L 3.75E-6 2.96296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826 -4.81481E-6 L 3.75E-6 -4.81481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02826 -4.07407E-6 L 3.75E-6 -4.07407E-6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826 -1.85185E-6 L 3.75E-6 -1.85185E-6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826 -1.11111E-6 L 3.75E-6 -1.11111E-6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826 -3.7037E-7 L 3.75E-6 -3.7037E-7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0.02826 4.81481E-6 L 1.25E-6 4.81481E-6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23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2350"/>
                                  </p:stCondLst>
                                  <p:childTnLst>
                                    <p:animMotion origin="layout" path="M -0.02825 -2.59259E-6 L -2.08333E-7 -2.59259E-6 " pathEditMode="relative" rAng="0" ptsTypes="AA">
                                      <p:cBhvr>
                                        <p:cTn id="6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 animBg="1"/>
      <p:bldP spid="38" grpId="1" animBg="1"/>
      <p:bldP spid="39" grpId="0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2" grpId="0" animBg="1"/>
      <p:bldP spid="2" grpId="1" animBg="1"/>
      <p:bldP spid="3" grpId="0" animBg="1"/>
      <p:bldP spid="3" grpId="1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4CC7E3-AC0E-0938-CBE3-52A8699AC0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E02E56DC-4DCD-F375-EEF4-514E56771366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9" name="Picture 30">
              <a:extLst>
                <a:ext uri="{FF2B5EF4-FFF2-40B4-BE49-F238E27FC236}">
                  <a16:creationId xmlns:a16="http://schemas.microsoft.com/office/drawing/2014/main" id="{9B481AE5-9268-D05C-6841-31FDF09B2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10" name="Gráfico 9">
              <a:extLst>
                <a:ext uri="{FF2B5EF4-FFF2-40B4-BE49-F238E27FC236}">
                  <a16:creationId xmlns:a16="http://schemas.microsoft.com/office/drawing/2014/main" id="{F5C31243-FD0E-2F0C-6136-EC062849D9B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grpSp>
        <p:nvGrpSpPr>
          <p:cNvPr id="14" name="Group 64">
            <a:extLst>
              <a:ext uri="{FF2B5EF4-FFF2-40B4-BE49-F238E27FC236}">
                <a16:creationId xmlns:a16="http://schemas.microsoft.com/office/drawing/2014/main" id="{BC90A268-AD54-D085-F951-15BB08CD976E}"/>
              </a:ext>
            </a:extLst>
          </p:cNvPr>
          <p:cNvGrpSpPr/>
          <p:nvPr/>
        </p:nvGrpSpPr>
        <p:grpSpPr>
          <a:xfrm>
            <a:off x="4329953" y="93371"/>
            <a:ext cx="3532094" cy="604680"/>
            <a:chOff x="4329953" y="93371"/>
            <a:chExt cx="3532094" cy="604680"/>
          </a:xfrm>
        </p:grpSpPr>
        <p:sp>
          <p:nvSpPr>
            <p:cNvPr id="15" name="Rounded Rectangle 3">
              <a:extLst>
                <a:ext uri="{FF2B5EF4-FFF2-40B4-BE49-F238E27FC236}">
                  <a16:creationId xmlns:a16="http://schemas.microsoft.com/office/drawing/2014/main" id="{A73CDB2C-E2B6-0213-3CE9-BC85466028BF}"/>
                </a:ext>
              </a:extLst>
            </p:cNvPr>
            <p:cNvSpPr/>
            <p:nvPr/>
          </p:nvSpPr>
          <p:spPr>
            <a:xfrm>
              <a:off x="4329953" y="93371"/>
              <a:ext cx="3532094" cy="60468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9F9FA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49263"/>
              <a:endParaRPr lang="pt-BR" sz="24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16" name="Rounded Rectangle 1">
              <a:extLst>
                <a:ext uri="{FF2B5EF4-FFF2-40B4-BE49-F238E27FC236}">
                  <a16:creationId xmlns:a16="http://schemas.microsoft.com/office/drawing/2014/main" id="{136CAADE-71F4-F52B-FA36-387B43E48FFB}"/>
                </a:ext>
              </a:extLst>
            </p:cNvPr>
            <p:cNvSpPr/>
            <p:nvPr/>
          </p:nvSpPr>
          <p:spPr>
            <a:xfrm>
              <a:off x="4401502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Claro Pós</a:t>
              </a:r>
            </a:p>
            <a:p>
              <a:pPr marL="7938" algn="ctr"/>
              <a:r>
                <a:rPr lang="pt-BR" sz="1200" noProof="0" dirty="0">
                  <a:solidFill>
                    <a:schemeClr val="tx1"/>
                  </a:solidFill>
                  <a:latin typeface="AMX" pitchFamily="2" charset="77"/>
                </a:rPr>
                <a:t>para empresas</a:t>
              </a:r>
            </a:p>
          </p:txBody>
        </p:sp>
        <p:sp>
          <p:nvSpPr>
            <p:cNvPr id="20" name="Rounded Rectangle 2">
              <a:extLst>
                <a:ext uri="{FF2B5EF4-FFF2-40B4-BE49-F238E27FC236}">
                  <a16:creationId xmlns:a16="http://schemas.microsoft.com/office/drawing/2014/main" id="{61A06415-1D7F-84A1-E8BA-A0F56A284539}"/>
                </a:ext>
              </a:extLst>
            </p:cNvPr>
            <p:cNvSpPr/>
            <p:nvPr/>
          </p:nvSpPr>
          <p:spPr>
            <a:xfrm>
              <a:off x="6127377" y="149938"/>
              <a:ext cx="1663122" cy="491545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b="1" noProof="0" dirty="0">
                  <a:solidFill>
                    <a:schemeClr val="bg1"/>
                  </a:solidFill>
                  <a:latin typeface="AMX" pitchFamily="2" charset="77"/>
                </a:rPr>
                <a:t>Serviços</a:t>
              </a:r>
            </a:p>
          </p:txBody>
        </p:sp>
      </p:grpSp>
      <p:sp>
        <p:nvSpPr>
          <p:cNvPr id="35" name="Rounded Rectangle 3">
            <a:extLst>
              <a:ext uri="{FF2B5EF4-FFF2-40B4-BE49-F238E27FC236}">
                <a16:creationId xmlns:a16="http://schemas.microsoft.com/office/drawing/2014/main" id="{E8A1580C-F306-FA07-DF9C-D85A501EA105}"/>
              </a:ext>
            </a:extLst>
          </p:cNvPr>
          <p:cNvSpPr/>
          <p:nvPr/>
        </p:nvSpPr>
        <p:spPr>
          <a:xfrm>
            <a:off x="3200419" y="695857"/>
            <a:ext cx="5791163" cy="423571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rgbClr val="9F9FA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42" name="Agrupar 41">
            <a:extLst>
              <a:ext uri="{FF2B5EF4-FFF2-40B4-BE49-F238E27FC236}">
                <a16:creationId xmlns:a16="http://schemas.microsoft.com/office/drawing/2014/main" id="{0B95A747-C4A7-D0DE-3730-B08CC7E7F861}"/>
              </a:ext>
            </a:extLst>
          </p:cNvPr>
          <p:cNvGrpSpPr/>
          <p:nvPr/>
        </p:nvGrpSpPr>
        <p:grpSpPr>
          <a:xfrm>
            <a:off x="3295407" y="752425"/>
            <a:ext cx="5601186" cy="304382"/>
            <a:chOff x="3555876" y="752425"/>
            <a:chExt cx="5601186" cy="304382"/>
          </a:xfrm>
        </p:grpSpPr>
        <p:sp>
          <p:nvSpPr>
            <p:cNvPr id="37" name="Rounded Rectangle 1">
              <a:extLst>
                <a:ext uri="{FF2B5EF4-FFF2-40B4-BE49-F238E27FC236}">
                  <a16:creationId xmlns:a16="http://schemas.microsoft.com/office/drawing/2014/main" id="{FC6324EC-2380-DE95-62B5-E07B00E80BF3}"/>
                </a:ext>
              </a:extLst>
            </p:cNvPr>
            <p:cNvSpPr/>
            <p:nvPr/>
          </p:nvSpPr>
          <p:spPr>
            <a:xfrm>
              <a:off x="3555876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 err="1">
                  <a:solidFill>
                    <a:schemeClr val="tx1"/>
                  </a:solidFill>
                  <a:latin typeface="AMX" pitchFamily="2" charset="77"/>
                </a:rPr>
                <a:t>SVAs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0" name="Rounded Rectangle 2">
              <a:extLst>
                <a:ext uri="{FF2B5EF4-FFF2-40B4-BE49-F238E27FC236}">
                  <a16:creationId xmlns:a16="http://schemas.microsoft.com/office/drawing/2014/main" id="{3AE3AA16-D2D4-436F-EE61-4A1977F8DE32}"/>
                </a:ext>
              </a:extLst>
            </p:cNvPr>
            <p:cNvSpPr/>
            <p:nvPr/>
          </p:nvSpPr>
          <p:spPr>
            <a:xfrm>
              <a:off x="5281751" y="752425"/>
              <a:ext cx="1663122" cy="30438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200" dirty="0">
                  <a:solidFill>
                    <a:schemeClr val="tx1"/>
                  </a:solidFill>
                  <a:latin typeface="AMX" pitchFamily="2" charset="77"/>
                </a:rPr>
                <a:t>PASSAPORTES</a:t>
              </a:r>
              <a:endParaRPr lang="pt-BR" sz="1200" noProof="0" dirty="0">
                <a:solidFill>
                  <a:schemeClr val="tx1"/>
                </a:solidFill>
                <a:latin typeface="AMX" pitchFamily="2" charset="77"/>
              </a:endParaRPr>
            </a:p>
          </p:txBody>
        </p:sp>
        <p:sp>
          <p:nvSpPr>
            <p:cNvPr id="41" name="Rounded Rectangle 2">
              <a:extLst>
                <a:ext uri="{FF2B5EF4-FFF2-40B4-BE49-F238E27FC236}">
                  <a16:creationId xmlns:a16="http://schemas.microsoft.com/office/drawing/2014/main" id="{F5B55D07-4FDD-E53A-3950-925F7288494B}"/>
                </a:ext>
              </a:extLst>
            </p:cNvPr>
            <p:cNvSpPr/>
            <p:nvPr/>
          </p:nvSpPr>
          <p:spPr>
            <a:xfrm>
              <a:off x="7007625" y="752425"/>
              <a:ext cx="2149437" cy="304382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7938" algn="ctr"/>
              <a:r>
                <a:rPr lang="pt-BR" sz="1100" b="1" dirty="0">
                  <a:solidFill>
                    <a:schemeClr val="bg1"/>
                  </a:solidFill>
                  <a:latin typeface="AMX" pitchFamily="2" charset="77"/>
                </a:rPr>
                <a:t>ROAMING INTERNACIONAL</a:t>
              </a:r>
              <a:endParaRPr lang="pt-BR" sz="1100" b="1" noProof="0" dirty="0">
                <a:solidFill>
                  <a:schemeClr val="bg1"/>
                </a:solidFill>
                <a:latin typeface="AMX" pitchFamily="2" charset="77"/>
              </a:endParaRPr>
            </a:p>
          </p:txBody>
        </p:sp>
      </p:grpSp>
      <p:sp>
        <p:nvSpPr>
          <p:cNvPr id="29" name="TextBox 7">
            <a:extLst>
              <a:ext uri="{FF2B5EF4-FFF2-40B4-BE49-F238E27FC236}">
                <a16:creationId xmlns:a16="http://schemas.microsoft.com/office/drawing/2014/main" id="{EA945586-4531-ECF7-3F2A-4E7A3952FE72}"/>
              </a:ext>
            </a:extLst>
          </p:cNvPr>
          <p:cNvSpPr txBox="1"/>
          <p:nvPr/>
        </p:nvSpPr>
        <p:spPr>
          <a:xfrm>
            <a:off x="530749" y="2493928"/>
            <a:ext cx="43214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pt-BR" sz="4400" dirty="0">
                <a:latin typeface="AMX" pitchFamily="2" charset="77"/>
              </a:rPr>
              <a:t>ROAMING INTERNACIONAL</a:t>
            </a:r>
            <a:endParaRPr lang="pt-BR" sz="4400" noProof="0" dirty="0">
              <a:latin typeface="AMX" pitchFamily="2" charset="77"/>
            </a:endParaRPr>
          </a:p>
        </p:txBody>
      </p:sp>
      <p:sp>
        <p:nvSpPr>
          <p:cNvPr id="38" name="Rounded Rectangle 18">
            <a:extLst>
              <a:ext uri="{FF2B5EF4-FFF2-40B4-BE49-F238E27FC236}">
                <a16:creationId xmlns:a16="http://schemas.microsoft.com/office/drawing/2014/main" id="{749E7E63-2A18-2A45-5D27-60632E504CF1}"/>
              </a:ext>
            </a:extLst>
          </p:cNvPr>
          <p:cNvSpPr/>
          <p:nvPr/>
        </p:nvSpPr>
        <p:spPr>
          <a:xfrm>
            <a:off x="413371" y="4003943"/>
            <a:ext cx="4602105" cy="2456818"/>
          </a:xfrm>
          <a:prstGeom prst="roundRect">
            <a:avLst>
              <a:gd name="adj" fmla="val 13918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360000" rIns="144000" bIns="0" rtlCol="0" anchor="ctr"/>
          <a:lstStyle/>
          <a:p>
            <a:pPr marL="3240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Tarifas simples e vantajosas para utilizar o serviço nos principais destinos do mundo.</a:t>
            </a:r>
          </a:p>
          <a:p>
            <a:pPr marL="3240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AMX" pitchFamily="2" charset="77"/>
              </a:rPr>
              <a:t>Um único valor para efetuar e receber chamadas e enviar SMS.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dirty="0">
              <a:solidFill>
                <a:schemeClr val="tx1"/>
              </a:solidFill>
              <a:latin typeface="AMX" pitchFamily="2" charset="77"/>
            </a:endParaRPr>
          </a:p>
        </p:txBody>
      </p:sp>
      <p:grpSp>
        <p:nvGrpSpPr>
          <p:cNvPr id="26" name="Group 11">
            <a:extLst>
              <a:ext uri="{FF2B5EF4-FFF2-40B4-BE49-F238E27FC236}">
                <a16:creationId xmlns:a16="http://schemas.microsoft.com/office/drawing/2014/main" id="{08C9817C-127F-E467-3D5E-570CBD0E5284}"/>
              </a:ext>
            </a:extLst>
          </p:cNvPr>
          <p:cNvGrpSpPr/>
          <p:nvPr/>
        </p:nvGrpSpPr>
        <p:grpSpPr>
          <a:xfrm>
            <a:off x="614964" y="1473923"/>
            <a:ext cx="962593" cy="962593"/>
            <a:chOff x="6870430" y="311574"/>
            <a:chExt cx="644337" cy="644337"/>
          </a:xfrm>
        </p:grpSpPr>
        <p:sp>
          <p:nvSpPr>
            <p:cNvPr id="27" name="Oval 16">
              <a:extLst>
                <a:ext uri="{FF2B5EF4-FFF2-40B4-BE49-F238E27FC236}">
                  <a16:creationId xmlns:a16="http://schemas.microsoft.com/office/drawing/2014/main" id="{91A8F6A2-1333-3D2E-D48C-3FE9AD98B7E0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8" name="Graphic 17" descr="Viagens com preenchimento sólido">
              <a:extLst>
                <a:ext uri="{FF2B5EF4-FFF2-40B4-BE49-F238E27FC236}">
                  <a16:creationId xmlns:a16="http://schemas.microsoft.com/office/drawing/2014/main" id="{939580C2-64FD-D9E4-EBB3-2D85D3FD071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53455" y="390949"/>
              <a:ext cx="485587" cy="485587"/>
            </a:xfrm>
            <a:prstGeom prst="rect">
              <a:avLst/>
            </a:prstGeom>
          </p:spPr>
        </p:pic>
      </p:grpSp>
      <p:sp>
        <p:nvSpPr>
          <p:cNvPr id="31" name="Rounded Rectangle 4">
            <a:extLst>
              <a:ext uri="{FF2B5EF4-FFF2-40B4-BE49-F238E27FC236}">
                <a16:creationId xmlns:a16="http://schemas.microsoft.com/office/drawing/2014/main" id="{82F04219-2890-F690-7675-5C24167EFB2F}"/>
              </a:ext>
            </a:extLst>
          </p:cNvPr>
          <p:cNvSpPr/>
          <p:nvPr/>
        </p:nvSpPr>
        <p:spPr>
          <a:xfrm>
            <a:off x="5370013" y="1277770"/>
            <a:ext cx="6488268" cy="3778141"/>
          </a:xfrm>
          <a:prstGeom prst="roundRect">
            <a:avLst>
              <a:gd name="adj" fmla="val 1992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sp>
        <p:nvSpPr>
          <p:cNvPr id="32" name="Rounded Rectangle 15">
            <a:extLst>
              <a:ext uri="{FF2B5EF4-FFF2-40B4-BE49-F238E27FC236}">
                <a16:creationId xmlns:a16="http://schemas.microsoft.com/office/drawing/2014/main" id="{E3A3C166-227D-BE3C-2418-D69D48827639}"/>
              </a:ext>
            </a:extLst>
          </p:cNvPr>
          <p:cNvSpPr/>
          <p:nvPr/>
        </p:nvSpPr>
        <p:spPr>
          <a:xfrm>
            <a:off x="7315487" y="1533009"/>
            <a:ext cx="4314383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marL="711200"/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Ligações (originadas ou recebidas) R$ 2,25** por minuto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33" name="Rounded Rectangle 16">
            <a:extLst>
              <a:ext uri="{FF2B5EF4-FFF2-40B4-BE49-F238E27FC236}">
                <a16:creationId xmlns:a16="http://schemas.microsoft.com/office/drawing/2014/main" id="{239878E2-15C8-D9AF-323E-557F0F58B604}"/>
              </a:ext>
            </a:extLst>
          </p:cNvPr>
          <p:cNvSpPr/>
          <p:nvPr/>
        </p:nvSpPr>
        <p:spPr>
          <a:xfrm>
            <a:off x="7315487" y="2639929"/>
            <a:ext cx="4314383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marL="711200"/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Utilização de dados R$ 1,40 </a:t>
            </a:r>
          </a:p>
          <a:p>
            <a:pPr marL="711200"/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por Megabyte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sp>
        <p:nvSpPr>
          <p:cNvPr id="49" name="Rounded Rectangle 17">
            <a:extLst>
              <a:ext uri="{FF2B5EF4-FFF2-40B4-BE49-F238E27FC236}">
                <a16:creationId xmlns:a16="http://schemas.microsoft.com/office/drawing/2014/main" id="{E326302B-8CBC-CC5B-6363-99412D72738B}"/>
              </a:ext>
            </a:extLst>
          </p:cNvPr>
          <p:cNvSpPr/>
          <p:nvPr/>
        </p:nvSpPr>
        <p:spPr>
          <a:xfrm>
            <a:off x="7315487" y="3746849"/>
            <a:ext cx="4314383" cy="950614"/>
          </a:xfrm>
          <a:prstGeom prst="roundRect">
            <a:avLst>
              <a:gd name="adj" fmla="val 50000"/>
            </a:avLst>
          </a:prstGeom>
          <a:solidFill>
            <a:srgbClr val="F451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marL="711200"/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Envio de SMS*** US$ 0,60** </a:t>
            </a:r>
          </a:p>
          <a:p>
            <a:pPr marL="711200"/>
            <a:r>
              <a:rPr lang="pt-BR" dirty="0">
                <a:solidFill>
                  <a:schemeClr val="bg1"/>
                </a:solidFill>
                <a:latin typeface="AMX" pitchFamily="2" charset="77"/>
              </a:rPr>
              <a:t>por mensagem* </a:t>
            </a:r>
            <a:endParaRPr lang="pt-BR" noProof="0" dirty="0">
              <a:solidFill>
                <a:schemeClr val="bg1"/>
              </a:solidFill>
              <a:latin typeface="AMX" pitchFamily="2" charset="77"/>
            </a:endParaRPr>
          </a:p>
        </p:txBody>
      </p:sp>
      <p:grpSp>
        <p:nvGrpSpPr>
          <p:cNvPr id="50" name="Group 18">
            <a:extLst>
              <a:ext uri="{FF2B5EF4-FFF2-40B4-BE49-F238E27FC236}">
                <a16:creationId xmlns:a16="http://schemas.microsoft.com/office/drawing/2014/main" id="{7AEA1A96-1589-72CC-6BF6-3600DE778D3E}"/>
              </a:ext>
            </a:extLst>
          </p:cNvPr>
          <p:cNvGrpSpPr/>
          <p:nvPr/>
        </p:nvGrpSpPr>
        <p:grpSpPr>
          <a:xfrm>
            <a:off x="7479022" y="1686147"/>
            <a:ext cx="644337" cy="644337"/>
            <a:chOff x="7736010" y="1868236"/>
            <a:chExt cx="644337" cy="644337"/>
          </a:xfrm>
        </p:grpSpPr>
        <p:sp>
          <p:nvSpPr>
            <p:cNvPr id="51" name="Oval 19">
              <a:extLst>
                <a:ext uri="{FF2B5EF4-FFF2-40B4-BE49-F238E27FC236}">
                  <a16:creationId xmlns:a16="http://schemas.microsoft.com/office/drawing/2014/main" id="{5E5D5024-AF8C-2B9A-7D74-E3308EE9A05A}"/>
                </a:ext>
              </a:extLst>
            </p:cNvPr>
            <p:cNvSpPr/>
            <p:nvPr/>
          </p:nvSpPr>
          <p:spPr>
            <a:xfrm>
              <a:off x="7736010" y="1868236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2" name="Gráfico 22" descr="Fluxograma circular com preenchimento sólido">
              <a:extLst>
                <a:ext uri="{FF2B5EF4-FFF2-40B4-BE49-F238E27FC236}">
                  <a16:creationId xmlns:a16="http://schemas.microsoft.com/office/drawing/2014/main" id="{64936BB8-8A8E-0DE9-0455-C2EAD5DD54D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7766985" y="1895195"/>
              <a:ext cx="582384" cy="582384"/>
            </a:xfrm>
            <a:prstGeom prst="rect">
              <a:avLst/>
            </a:prstGeom>
          </p:spPr>
        </p:pic>
      </p:grpSp>
      <p:grpSp>
        <p:nvGrpSpPr>
          <p:cNvPr id="53" name="Group 21">
            <a:extLst>
              <a:ext uri="{FF2B5EF4-FFF2-40B4-BE49-F238E27FC236}">
                <a16:creationId xmlns:a16="http://schemas.microsoft.com/office/drawing/2014/main" id="{A1D7E4DC-7DB2-9748-DCBD-65DD5C6D9475}"/>
              </a:ext>
            </a:extLst>
          </p:cNvPr>
          <p:cNvGrpSpPr/>
          <p:nvPr/>
        </p:nvGrpSpPr>
        <p:grpSpPr>
          <a:xfrm>
            <a:off x="7479022" y="2802008"/>
            <a:ext cx="644337" cy="644337"/>
            <a:chOff x="7736010" y="3106832"/>
            <a:chExt cx="644337" cy="644337"/>
          </a:xfrm>
        </p:grpSpPr>
        <p:sp>
          <p:nvSpPr>
            <p:cNvPr id="54" name="Oval 22">
              <a:extLst>
                <a:ext uri="{FF2B5EF4-FFF2-40B4-BE49-F238E27FC236}">
                  <a16:creationId xmlns:a16="http://schemas.microsoft.com/office/drawing/2014/main" id="{E42719A3-B598-8202-6434-BEF752702D0E}"/>
                </a:ext>
              </a:extLst>
            </p:cNvPr>
            <p:cNvSpPr/>
            <p:nvPr/>
          </p:nvSpPr>
          <p:spPr>
            <a:xfrm>
              <a:off x="7736010" y="3106832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5" name="Gráfico 16">
              <a:extLst>
                <a:ext uri="{FF2B5EF4-FFF2-40B4-BE49-F238E27FC236}">
                  <a16:creationId xmlns:a16="http://schemas.microsoft.com/office/drawing/2014/main" id="{BAA82E20-5E43-F253-E0A3-0682B4734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51702" y="3212097"/>
              <a:ext cx="426520" cy="426520"/>
            </a:xfrm>
            <a:prstGeom prst="rect">
              <a:avLst/>
            </a:prstGeom>
          </p:spPr>
        </p:pic>
      </p:grpSp>
      <p:grpSp>
        <p:nvGrpSpPr>
          <p:cNvPr id="56" name="Group 24">
            <a:extLst>
              <a:ext uri="{FF2B5EF4-FFF2-40B4-BE49-F238E27FC236}">
                <a16:creationId xmlns:a16="http://schemas.microsoft.com/office/drawing/2014/main" id="{E545A475-D3FD-C998-E700-3E05C0338351}"/>
              </a:ext>
            </a:extLst>
          </p:cNvPr>
          <p:cNvGrpSpPr/>
          <p:nvPr/>
        </p:nvGrpSpPr>
        <p:grpSpPr>
          <a:xfrm>
            <a:off x="7479022" y="3882300"/>
            <a:ext cx="644337" cy="644337"/>
            <a:chOff x="7736010" y="4340828"/>
            <a:chExt cx="644337" cy="644337"/>
          </a:xfrm>
        </p:grpSpPr>
        <p:sp>
          <p:nvSpPr>
            <p:cNvPr id="57" name="Oval 25">
              <a:extLst>
                <a:ext uri="{FF2B5EF4-FFF2-40B4-BE49-F238E27FC236}">
                  <a16:creationId xmlns:a16="http://schemas.microsoft.com/office/drawing/2014/main" id="{E2F49A9D-557B-0483-D43F-8C7DC9EC8CC7}"/>
                </a:ext>
              </a:extLst>
            </p:cNvPr>
            <p:cNvSpPr/>
            <p:nvPr/>
          </p:nvSpPr>
          <p:spPr>
            <a:xfrm>
              <a:off x="7736010" y="4340828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58" name="Gráfico 19" descr="Viagens com preenchimento sólido">
              <a:extLst>
                <a:ext uri="{FF2B5EF4-FFF2-40B4-BE49-F238E27FC236}">
                  <a16:creationId xmlns:a16="http://schemas.microsoft.com/office/drawing/2014/main" id="{F1E3A78A-7CC6-3CEB-30DB-3C23893C6A3A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7819544" y="4399271"/>
              <a:ext cx="509694" cy="509694"/>
            </a:xfrm>
            <a:prstGeom prst="rect">
              <a:avLst/>
            </a:prstGeom>
          </p:spPr>
        </p:pic>
      </p:grpSp>
      <p:sp>
        <p:nvSpPr>
          <p:cNvPr id="59" name="TextBox 25">
            <a:extLst>
              <a:ext uri="{FF2B5EF4-FFF2-40B4-BE49-F238E27FC236}">
                <a16:creationId xmlns:a16="http://schemas.microsoft.com/office/drawing/2014/main" id="{79036C0B-F93B-5D89-EBB5-7034A775E9FD}"/>
              </a:ext>
            </a:extLst>
          </p:cNvPr>
          <p:cNvSpPr txBox="1"/>
          <p:nvPr/>
        </p:nvSpPr>
        <p:spPr>
          <a:xfrm rot="16200000">
            <a:off x="4522800" y="2399612"/>
            <a:ext cx="37781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pt-BR" sz="6000" dirty="0">
                <a:latin typeface="AMX" pitchFamily="2" charset="77"/>
              </a:rPr>
              <a:t>TARIFAS AVULSAS</a:t>
            </a:r>
            <a:endParaRPr lang="pt-BR" sz="6000" noProof="0" dirty="0">
              <a:latin typeface="AMX" pitchFamily="2" charset="77"/>
            </a:endParaRPr>
          </a:p>
        </p:txBody>
      </p:sp>
      <p:sp>
        <p:nvSpPr>
          <p:cNvPr id="60" name="Rounded Rectangle 18">
            <a:extLst>
              <a:ext uri="{FF2B5EF4-FFF2-40B4-BE49-F238E27FC236}">
                <a16:creationId xmlns:a16="http://schemas.microsoft.com/office/drawing/2014/main" id="{45E26B2F-76D6-085C-CFEA-D16867205072}"/>
              </a:ext>
            </a:extLst>
          </p:cNvPr>
          <p:cNvSpPr/>
          <p:nvPr/>
        </p:nvSpPr>
        <p:spPr>
          <a:xfrm>
            <a:off x="5370012" y="5171854"/>
            <a:ext cx="6397503" cy="1288908"/>
          </a:xfrm>
          <a:prstGeom prst="roundRect">
            <a:avLst>
              <a:gd name="adj" fmla="val 18910"/>
            </a:avLst>
          </a:prstGeom>
          <a:solidFill>
            <a:srgbClr val="FEAE8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36000" rIns="180000" bIns="72000" rtlCol="0" anchor="ctr"/>
          <a:lstStyle/>
          <a:p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Não haverá cobrança de deslocamento (DSL3) das ligações recebidas em Roaming Internacional (tarifa Embratel), mas a chamada é tarifada. 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*Demais países que têm acordo de Roaming Internacional estabelecido com a Claro.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**Valores com impostos. </a:t>
            </a:r>
          </a:p>
          <a:p>
            <a:r>
              <a:rPr lang="pt-BR" sz="1200" dirty="0">
                <a:solidFill>
                  <a:schemeClr val="tx1"/>
                </a:solidFill>
                <a:latin typeface="AMX" pitchFamily="2" charset="77"/>
              </a:rPr>
              <a:t>***Envio e recebimento de SMS no exterior é válido apenas utilizando as redes parceiras               do Grupo América Móvil.</a:t>
            </a:r>
            <a:endParaRPr lang="pt-BR" dirty="0">
              <a:solidFill>
                <a:schemeClr val="tx1"/>
              </a:solidFill>
              <a:latin typeface="AMX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812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26 -2.96296E-6 L 3.95833E-6 -2.96296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4699 L -1.45833E-6 0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-4.07407E-6 L -3.125E-6 -4.07407E-6 " pathEditMode="relative" rAng="0" ptsTypes="AA">
                                      <p:cBhvr>
                                        <p:cTn id="31" dur="1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2227 -4.07407E-6 L -3.75E-6 -4.07407E-6 " pathEditMode="relative" rAng="0" ptsTypes="AA">
                                      <p:cBhvr>
                                        <p:cTn id="39" dur="1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3.33333E-6 L -3.125E-6 3.33333E-6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2227 4.44444E-6 L -3.75E-6 4.44444E-6 " pathEditMode="relative" rAng="0" ptsTypes="AA">
                                      <p:cBhvr>
                                        <p:cTn id="52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7.40741E-7 L -3.125E-6 7.40741E-7 " pathEditMode="relative" rAng="0" ptsTypes="AA">
                                      <p:cBhvr>
                                        <p:cTn id="57" dur="1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0.02227 -2.96296E-6 L -3.75E-6 -2.96296E-6 " pathEditMode="relative" rAng="0" ptsTypes="AA">
                                      <p:cBhvr>
                                        <p:cTn id="65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grpId="1" nodeType="withEffect">
                                  <p:stCondLst>
                                    <p:cond delay="3250"/>
                                  </p:stCondLst>
                                  <p:childTnLst>
                                    <p:animMotion origin="layout" path="M -0.02825 1.85185E-6 L -4.58333E-6 1.85185E-6 " pathEditMode="relative" rAng="0" ptsTypes="AA">
                                      <p:cBhvr>
                                        <p:cTn id="70" dur="1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8" grpId="0" animBg="1"/>
      <p:bldP spid="38" grpId="1" animBg="1"/>
      <p:bldP spid="31" grpId="0" animBg="1"/>
      <p:bldP spid="32" grpId="0" animBg="1"/>
      <p:bldP spid="32" grpId="1" animBg="1"/>
      <p:bldP spid="33" grpId="0" animBg="1"/>
      <p:bldP spid="33" grpId="1" animBg="1"/>
      <p:bldP spid="49" grpId="0" animBg="1"/>
      <p:bldP spid="49" grpId="1" animBg="1"/>
      <p:bldP spid="59" grpId="0"/>
      <p:bldP spid="59" grpId="1"/>
      <p:bldP spid="60" grpId="0" animBg="1"/>
      <p:bldP spid="60" grpId="1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10DB3D-5EDA-285D-5E56-A967455A6C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13555" y="108641"/>
            <a:ext cx="6579380" cy="6654297"/>
          </a:xfrm>
          <a:prstGeom prst="roundRect">
            <a:avLst>
              <a:gd name="adj" fmla="val 8190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5AC82E-B06B-FC4F-51E3-C892DE9104A0}"/>
              </a:ext>
            </a:extLst>
          </p:cNvPr>
          <p:cNvSpPr txBox="1"/>
          <p:nvPr/>
        </p:nvSpPr>
        <p:spPr>
          <a:xfrm>
            <a:off x="816746" y="989341"/>
            <a:ext cx="472439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noProof="0" dirty="0">
                <a:solidFill>
                  <a:srgbClr val="D8DFE9"/>
                </a:solidFill>
                <a:latin typeface="AMX" pitchFamily="2" charset="77"/>
              </a:rPr>
              <a:t>FERRAMENTAS DE VENDAS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5F76845-FFA6-EC78-61DE-FA51DEB15CED}"/>
              </a:ext>
            </a:extLst>
          </p:cNvPr>
          <p:cNvSpPr/>
          <p:nvPr/>
        </p:nvSpPr>
        <p:spPr>
          <a:xfrm>
            <a:off x="5622524" y="262137"/>
            <a:ext cx="4527611" cy="4126352"/>
          </a:xfrm>
          <a:prstGeom prst="roundRect">
            <a:avLst>
              <a:gd name="adj" fmla="val 1192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b="1" noProof="0" dirty="0">
                <a:solidFill>
                  <a:schemeClr val="tx1"/>
                </a:solidFill>
                <a:latin typeface="AMX" pitchFamily="2" charset="77"/>
              </a:rPr>
              <a:t>NET SALES (ativação): </a:t>
            </a: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Sistema onde</a:t>
            </a:r>
            <a:b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é realizada o cadastro da venda e</a:t>
            </a:r>
            <a:b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ativação da mesma.</a:t>
            </a:r>
          </a:p>
          <a:p>
            <a:pPr marL="273050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b="1" noProof="0" dirty="0">
                <a:solidFill>
                  <a:schemeClr val="tx1"/>
                </a:solidFill>
                <a:latin typeface="AMX" pitchFamily="2" charset="77"/>
              </a:rPr>
              <a:t>NET SMS (acompanhamento): </a:t>
            </a: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Ferramenta de consulta onde consta todos os dados do cliente, sendo esses dados cadastrais e/ou produtos contratados.</a:t>
            </a:r>
          </a:p>
          <a:p>
            <a:pPr marL="273050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b="1" noProof="0" dirty="0">
                <a:solidFill>
                  <a:schemeClr val="tx1"/>
                </a:solidFill>
                <a:latin typeface="AMX" pitchFamily="2" charset="77"/>
              </a:rPr>
              <a:t>Book de Produtos: </a:t>
            </a: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Clareando - Disponibilização mensal.</a:t>
            </a:r>
          </a:p>
          <a:p>
            <a:pPr marL="273050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b="1" noProof="0" dirty="0">
                <a:solidFill>
                  <a:schemeClr val="tx1"/>
                </a:solidFill>
                <a:latin typeface="AMX" pitchFamily="2" charset="77"/>
              </a:rPr>
              <a:t>Ache Aqui​: </a:t>
            </a: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Intranet da companhia ao qual é possível consultar rapidamente procedimentos utilizados no atendimento, BKO, processos de cadastro e manutenção do parceiro comercial e demais canais.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4E5379-4E46-DBBC-0D28-B1B7869CEC9F}"/>
              </a:ext>
            </a:extLst>
          </p:cNvPr>
          <p:cNvSpPr txBox="1"/>
          <p:nvPr/>
        </p:nvSpPr>
        <p:spPr>
          <a:xfrm>
            <a:off x="6809176" y="4682173"/>
            <a:ext cx="50602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5400" noProof="0" dirty="0">
                <a:solidFill>
                  <a:srgbClr val="CFE1CA"/>
                </a:solidFill>
                <a:latin typeface="AMX" pitchFamily="2" charset="77"/>
              </a:rPr>
              <a:t>COMUNICAÇÃO E APRENDIZADO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9789DD9-23C0-898A-F4E6-337E4943C7D6}"/>
              </a:ext>
            </a:extLst>
          </p:cNvPr>
          <p:cNvSpPr/>
          <p:nvPr/>
        </p:nvSpPr>
        <p:spPr>
          <a:xfrm>
            <a:off x="2186865" y="4621464"/>
            <a:ext cx="4527611" cy="1875745"/>
          </a:xfrm>
          <a:prstGeom prst="roundRect">
            <a:avLst>
              <a:gd name="adj" fmla="val 24225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Caixa Canal de Apoio Claro empresas</a:t>
            </a:r>
          </a:p>
          <a:p>
            <a:pPr marL="273050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E-mail: canaldeapoioaloja@claro.com.br</a:t>
            </a:r>
          </a:p>
          <a:p>
            <a:pPr marL="273050" indent="-2651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SLA de resposta: 2h para o horário comercial.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E1391912-170B-6F02-004D-189E2C72880E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8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85543B71-976C-97E5-F6F3-32C496F830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9" name="Gráfico 8">
              <a:extLst>
                <a:ext uri="{FF2B5EF4-FFF2-40B4-BE49-F238E27FC236}">
                  <a16:creationId xmlns:a16="http://schemas.microsoft.com/office/drawing/2014/main" id="{81D7F4AB-7AD0-CA0A-B0AD-71445D9D7CB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7841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1.11111E-6 L 5E-6 1.11111E-6 " pathEditMode="relative" rAng="0" ptsTypes="AA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291 1.85185E-6 L -4.16667E-6 1.85185E-6 " pathEditMode="relative" rAng="0" ptsTypes="AA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/>
      <p:bldP spid="7" grpId="0" animBg="1"/>
      <p:bldP spid="7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78A19EC-B687-9610-FEFF-3B4E98D9D60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2702" y="1287148"/>
            <a:ext cx="3826598" cy="5420819"/>
          </a:xfrm>
          <a:prstGeom prst="roundRect">
            <a:avLst>
              <a:gd name="adj" fmla="val 12408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BFD01F-B960-D642-8733-687C9AC813E8}"/>
              </a:ext>
            </a:extLst>
          </p:cNvPr>
          <p:cNvSpPr txBox="1"/>
          <p:nvPr/>
        </p:nvSpPr>
        <p:spPr>
          <a:xfrm rot="-10800000" flipV="1">
            <a:off x="2444151" y="371210"/>
            <a:ext cx="780690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5400" b="1" noProof="0" dirty="0">
                <a:solidFill>
                  <a:srgbClr val="F4F1F1"/>
                </a:solidFill>
                <a:latin typeface="AMX"/>
              </a:rPr>
              <a:t>DOCUMENTOS VÁLIDOS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4170F62-4452-68DA-8DFF-94484D7F856B}"/>
              </a:ext>
            </a:extLst>
          </p:cNvPr>
          <p:cNvSpPr/>
          <p:nvPr/>
        </p:nvSpPr>
        <p:spPr>
          <a:xfrm>
            <a:off x="497150" y="3132498"/>
            <a:ext cx="3604070" cy="3575469"/>
          </a:xfrm>
          <a:prstGeom prst="roundRect">
            <a:avLst>
              <a:gd name="adj" fmla="val 15698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41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Contrato Social;</a:t>
            </a:r>
          </a:p>
          <a:p>
            <a:pPr marL="1841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Cópia do cartão CNPJ;</a:t>
            </a:r>
          </a:p>
          <a:p>
            <a:pPr marL="1841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Documento pessoal com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foto do representante legal da empresa;</a:t>
            </a:r>
          </a:p>
          <a:p>
            <a:pPr marL="1841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A proposta de adesão devidamente assinada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(termo de contratação);</a:t>
            </a:r>
          </a:p>
          <a:p>
            <a:pPr marL="184150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Documentos de identificação do proprietário e/ou sócios.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C581E0F-1F1B-A964-CEFB-1B7D34C7B460}"/>
              </a:ext>
            </a:extLst>
          </p:cNvPr>
          <p:cNvSpPr/>
          <p:nvPr/>
        </p:nvSpPr>
        <p:spPr>
          <a:xfrm>
            <a:off x="8090782" y="3132498"/>
            <a:ext cx="3604068" cy="3575469"/>
          </a:xfrm>
          <a:prstGeom prst="roundRect">
            <a:avLst>
              <a:gd name="adj" fmla="val 15698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8900">
              <a:spcBef>
                <a:spcPts val="600"/>
              </a:spcBef>
            </a:pP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De quem devem ser</a:t>
            </a:r>
            <a:b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b="1" noProof="0" dirty="0">
                <a:solidFill>
                  <a:schemeClr val="tx1"/>
                </a:solidFill>
                <a:latin typeface="AMX" pitchFamily="2" charset="77"/>
              </a:rPr>
              <a:t>os documentos? </a:t>
            </a:r>
          </a:p>
          <a:p>
            <a:pPr marL="88900">
              <a:spcBef>
                <a:spcPts val="600"/>
              </a:spcBef>
            </a:pP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Dos representantes legais da empresa (sócios ou procuradores que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assinem pela empresa). São necessários apenas</a:t>
            </a:r>
            <a:b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sz="2000" noProof="0" dirty="0">
                <a:solidFill>
                  <a:schemeClr val="tx1"/>
                </a:solidFill>
                <a:latin typeface="AMX" pitchFamily="2" charset="77"/>
              </a:rPr>
              <a:t>os documentos de quem assinou o contrato.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FD7665A-A816-D785-4892-683F7AE1EF1B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3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4945BEC9-9C3C-E1D0-A41F-CE8B0F154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50E7E4BA-422D-6B7D-E8F9-63DAAFC759D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333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1.45833E-6 0.04699 L -1.45833E-6 4.07407E-6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6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2252 -1.11111E-6 L -1.66667E-6 -1.11111E-6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-1.11111E-6 L 1.66667E-6 -1.11111E-6 " pathEditMode="relative" rAng="0" ptsTypes="AA">
                                      <p:cBhvr>
                                        <p:cTn id="2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47250B0-4F1F-AD0D-80CE-7E8E6F02AB98}"/>
              </a:ext>
            </a:extLst>
          </p:cNvPr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5" name="Picture 4" descr="A person smiling with her hand on her chin&#10;&#10;Description automatically generated">
            <a:extLst>
              <a:ext uri="{FF2B5EF4-FFF2-40B4-BE49-F238E27FC236}">
                <a16:creationId xmlns:a16="http://schemas.microsoft.com/office/drawing/2014/main" id="{36B9CBE1-03F7-89A1-AE4C-0E3F66C7A6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53" y="124285"/>
            <a:ext cx="11937294" cy="7164281"/>
          </a:xfrm>
          <a:prstGeom prst="rect">
            <a:avLst/>
          </a:prstGeom>
        </p:spPr>
      </p:pic>
      <p:pic>
        <p:nvPicPr>
          <p:cNvPr id="14" name="Picture 13" descr="A blurry image of a window&#10;&#10;Description automatically generated">
            <a:extLst>
              <a:ext uri="{FF2B5EF4-FFF2-40B4-BE49-F238E27FC236}">
                <a16:creationId xmlns:a16="http://schemas.microsoft.com/office/drawing/2014/main" id="{B1C37CB7-A16C-66B1-E75B-C16DB3FCF0F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240" y="657995"/>
            <a:ext cx="3906841" cy="4011659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03BEF4A-6142-339E-A098-16F11982803B}"/>
              </a:ext>
            </a:extLst>
          </p:cNvPr>
          <p:cNvSpPr/>
          <p:nvPr/>
        </p:nvSpPr>
        <p:spPr>
          <a:xfrm>
            <a:off x="745723" y="754602"/>
            <a:ext cx="3906176" cy="3817398"/>
          </a:xfrm>
          <a:prstGeom prst="roundRect">
            <a:avLst>
              <a:gd name="adj" fmla="val 14807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>
              <a:latin typeface="AMX" pitchFamily="2" charset="77"/>
            </a:endParaRPr>
          </a:p>
        </p:txBody>
      </p:sp>
      <p:pic>
        <p:nvPicPr>
          <p:cNvPr id="10" name="Picture 9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14A82F6E-8CAC-B814-6DC4-ACFC790AEF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599"/>
          <a:stretch>
            <a:fillRect/>
          </a:stretch>
        </p:blipFill>
        <p:spPr>
          <a:xfrm>
            <a:off x="1227714" y="1450981"/>
            <a:ext cx="2939894" cy="2424640"/>
          </a:xfrm>
          <a:prstGeom prst="rect">
            <a:avLst/>
          </a:prstGeom>
        </p:spPr>
      </p:pic>
      <p:pic>
        <p:nvPicPr>
          <p:cNvPr id="2" name="Gráfico 1">
            <a:extLst>
              <a:ext uri="{FF2B5EF4-FFF2-40B4-BE49-F238E27FC236}">
                <a16:creationId xmlns:a16="http://schemas.microsoft.com/office/drawing/2014/main" id="{B464A860-9BB0-2A8E-74D4-05172ED8C849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58214" y="6182138"/>
            <a:ext cx="913406" cy="34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56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4028 L 0 2.22222E-6 " pathEditMode="relative" rAng="0" ptsTypes="AA">
                                      <p:cBhvr>
                                        <p:cTn id="9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01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eaning on another person&#10;&#10;Description automatically generated">
            <a:extLst>
              <a:ext uri="{FF2B5EF4-FFF2-40B4-BE49-F238E27FC236}">
                <a16:creationId xmlns:a16="http://schemas.microsoft.com/office/drawing/2014/main" id="{E0736C54-EA71-572E-68F5-219FF62C46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9173A9F-6D5D-F945-4EDC-9006D09CE488}"/>
              </a:ext>
            </a:extLst>
          </p:cNvPr>
          <p:cNvSpPr txBox="1"/>
          <p:nvPr/>
        </p:nvSpPr>
        <p:spPr>
          <a:xfrm rot="5400000">
            <a:off x="4503776" y="2309315"/>
            <a:ext cx="6370655" cy="21428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ts val="7800"/>
              </a:lnSpc>
            </a:pPr>
            <a:r>
              <a:rPr lang="pt-BR" sz="7800" noProof="0" dirty="0">
                <a:solidFill>
                  <a:srgbClr val="EDFF8C"/>
                </a:solidFill>
                <a:latin typeface="AMX" pitchFamily="2" charset="77"/>
              </a:rPr>
              <a:t>BENEFÍCIOS</a:t>
            </a:r>
          </a:p>
          <a:p>
            <a:pPr algn="r">
              <a:lnSpc>
                <a:spcPts val="7800"/>
              </a:lnSpc>
            </a:pPr>
            <a:r>
              <a:rPr lang="pt-BR" sz="7800" noProof="0" dirty="0">
                <a:solidFill>
                  <a:srgbClr val="EDFF8C"/>
                </a:solidFill>
                <a:latin typeface="AMX" pitchFamily="2" charset="77"/>
              </a:rPr>
              <a:t>PARA O CANAL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C7A2DF-1A07-B711-4BE1-16AF2A1C2C2F}"/>
              </a:ext>
            </a:extLst>
          </p:cNvPr>
          <p:cNvGrpSpPr/>
          <p:nvPr/>
        </p:nvGrpSpPr>
        <p:grpSpPr>
          <a:xfrm>
            <a:off x="1157694" y="1327741"/>
            <a:ext cx="644337" cy="644337"/>
            <a:chOff x="6870430" y="311574"/>
            <a:chExt cx="644337" cy="64433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1F356F6-45EB-E2B9-3797-AE9E9881E69F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7C9EF4D-7DD9-835F-23C9-33E68525250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26948" y="468092"/>
              <a:ext cx="331301" cy="33130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1B3840C-BEF4-DD73-A5FE-D6752444FE1B}"/>
              </a:ext>
            </a:extLst>
          </p:cNvPr>
          <p:cNvGrpSpPr/>
          <p:nvPr/>
        </p:nvGrpSpPr>
        <p:grpSpPr>
          <a:xfrm>
            <a:off x="1157694" y="2503917"/>
            <a:ext cx="644337" cy="644337"/>
            <a:chOff x="6870430" y="311574"/>
            <a:chExt cx="644337" cy="644337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E3FBE73-63EA-2850-0113-DA5113FC13B6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8BF8981-B28E-049F-819B-D3A57E70FC2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26948" y="468092"/>
              <a:ext cx="331301" cy="33130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4983698-FDEC-B305-E7C2-686F1E737E00}"/>
              </a:ext>
            </a:extLst>
          </p:cNvPr>
          <p:cNvGrpSpPr/>
          <p:nvPr/>
        </p:nvGrpSpPr>
        <p:grpSpPr>
          <a:xfrm>
            <a:off x="1157694" y="3680093"/>
            <a:ext cx="644337" cy="644337"/>
            <a:chOff x="6870430" y="311574"/>
            <a:chExt cx="644337" cy="644337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9F0CB39C-19C2-B9BC-426E-BD4191E5BF1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CEDE2574-1C9A-2943-AC2E-F9ED5979EC8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26948" y="468092"/>
              <a:ext cx="331301" cy="331301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0601F6C-EC97-9333-9DBB-49A1B4B31D7A}"/>
              </a:ext>
            </a:extLst>
          </p:cNvPr>
          <p:cNvGrpSpPr/>
          <p:nvPr/>
        </p:nvGrpSpPr>
        <p:grpSpPr>
          <a:xfrm>
            <a:off x="1157694" y="4856269"/>
            <a:ext cx="644337" cy="644337"/>
            <a:chOff x="6870430" y="311574"/>
            <a:chExt cx="644337" cy="644337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A0F1E51-0BC4-9F62-B3AA-941239B7794B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31" name="Graphic 30">
              <a:extLst>
                <a:ext uri="{FF2B5EF4-FFF2-40B4-BE49-F238E27FC236}">
                  <a16:creationId xmlns:a16="http://schemas.microsoft.com/office/drawing/2014/main" id="{ED97EBAA-E83C-3498-FE84-024F9B10241E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26948" y="468092"/>
              <a:ext cx="331301" cy="331301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96A84CAD-42D5-00FB-403F-9FB8BD74F9EE}"/>
              </a:ext>
            </a:extLst>
          </p:cNvPr>
          <p:cNvGrpSpPr/>
          <p:nvPr/>
        </p:nvGrpSpPr>
        <p:grpSpPr>
          <a:xfrm>
            <a:off x="229386" y="156369"/>
            <a:ext cx="11733228" cy="257811"/>
            <a:chOff x="229386" y="156369"/>
            <a:chExt cx="11733228" cy="257811"/>
          </a:xfrm>
        </p:grpSpPr>
        <p:pic>
          <p:nvPicPr>
            <p:cNvPr id="7" name="Picture 30">
              <a:extLst>
                <a:ext uri="{FF2B5EF4-FFF2-40B4-BE49-F238E27FC236}">
                  <a16:creationId xmlns:a16="http://schemas.microsoft.com/office/drawing/2014/main" id="{339376A6-4053-A929-F71A-FD0B323AD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9386" y="159151"/>
              <a:ext cx="1548614" cy="255029"/>
            </a:xfrm>
            <a:prstGeom prst="rect">
              <a:avLst/>
            </a:prstGeom>
          </p:spPr>
        </p:pic>
        <p:pic>
          <p:nvPicPr>
            <p:cNvPr id="8" name="Gráfico 7">
              <a:extLst>
                <a:ext uri="{FF2B5EF4-FFF2-40B4-BE49-F238E27FC236}">
                  <a16:creationId xmlns:a16="http://schemas.microsoft.com/office/drawing/2014/main" id="{4F041640-38F8-106A-F3AC-A43BB045794B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1279822" y="156369"/>
              <a:ext cx="682792" cy="257811"/>
            </a:xfrm>
            <a:prstGeom prst="rect">
              <a:avLst/>
            </a:prstGeom>
          </p:spPr>
        </p:pic>
      </p:grpSp>
      <p:pic>
        <p:nvPicPr>
          <p:cNvPr id="14" name="Picture 13" descr="A blurry image of a person sitting in a chair&#10;&#10;Description automatically generated">
            <a:extLst>
              <a:ext uri="{FF2B5EF4-FFF2-40B4-BE49-F238E27FC236}">
                <a16:creationId xmlns:a16="http://schemas.microsoft.com/office/drawing/2014/main" id="{3732E58F-D036-BF51-E692-6A42B58B248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151"/>
            <a:ext cx="6492743" cy="6540413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BE2C6288-64F2-B21C-1250-76A59683CD54}"/>
              </a:ext>
            </a:extLst>
          </p:cNvPr>
          <p:cNvSpPr/>
          <p:nvPr/>
        </p:nvSpPr>
        <p:spPr>
          <a:xfrm>
            <a:off x="1041149" y="1174603"/>
            <a:ext cx="4390931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oportunidades de gerar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novos negócios.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FF35A70C-0B77-0BA0-3619-5F95D78F6656}"/>
              </a:ext>
            </a:extLst>
          </p:cNvPr>
          <p:cNvSpPr/>
          <p:nvPr/>
        </p:nvSpPr>
        <p:spPr>
          <a:xfrm>
            <a:off x="1041149" y="2350779"/>
            <a:ext cx="4390931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opções de produtos aos clientes, ampliando o portfólio.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D9CDF52-294D-1F3D-BD0D-8850D7D1B5E0}"/>
              </a:ext>
            </a:extLst>
          </p:cNvPr>
          <p:cNvSpPr/>
          <p:nvPr/>
        </p:nvSpPr>
        <p:spPr>
          <a:xfrm>
            <a:off x="1041149" y="3526955"/>
            <a:ext cx="4390931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711200"/>
            <a:r>
              <a:rPr lang="pt-BR" noProof="0" dirty="0">
                <a:solidFill>
                  <a:schemeClr val="tx1"/>
                </a:solidFill>
                <a:latin typeface="AMX"/>
              </a:rPr>
              <a:t>produtos que compõem para</a:t>
            </a:r>
            <a:br>
              <a:rPr lang="pt-BR" noProof="0" dirty="0"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/>
              </a:rPr>
              <a:t>a entrega da meta individual.</a:t>
            </a:r>
            <a:endParaRPr lang="pt-BR" noProof="0" dirty="0">
              <a:solidFill>
                <a:schemeClr val="tx1"/>
              </a:solidFill>
              <a:highlight>
                <a:srgbClr val="FFFF00"/>
              </a:highlight>
              <a:latin typeface="AMX" pitchFamily="2" charset="77"/>
            </a:endParaRP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73372FED-5C8C-260B-3300-0FABFDBA395F}"/>
              </a:ext>
            </a:extLst>
          </p:cNvPr>
          <p:cNvSpPr/>
          <p:nvPr/>
        </p:nvSpPr>
        <p:spPr>
          <a:xfrm>
            <a:off x="1041149" y="4703131"/>
            <a:ext cx="4390931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melhoria da experiência</a:t>
            </a:r>
            <a:br>
              <a:rPr lang="pt-BR" noProof="0" dirty="0">
                <a:solidFill>
                  <a:schemeClr val="tx1"/>
                </a:solidFill>
                <a:latin typeface="AMX" pitchFamily="2" charset="77"/>
              </a:rPr>
            </a:br>
            <a:r>
              <a:rPr lang="pt-BR" noProof="0" dirty="0">
                <a:solidFill>
                  <a:schemeClr val="tx1"/>
                </a:solidFill>
                <a:latin typeface="AMX" pitchFamily="2" charset="77"/>
              </a:rPr>
              <a:t>dos clientes que são PF/PJ.</a:t>
            </a:r>
          </a:p>
        </p:txBody>
      </p:sp>
    </p:spTree>
    <p:extLst>
      <p:ext uri="{BB962C8B-B14F-4D97-AF65-F5344CB8AC3E}">
        <p14:creationId xmlns:p14="http://schemas.microsoft.com/office/powerpoint/2010/main" val="245457054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122 7.40741E-7 L -4.79167E-6 7.40741E-7 " pathEditMode="relative" rAng="0" ptsTypes="AA">
                                      <p:cBhvr>
                                        <p:cTn id="15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02122 7.40741E-7 L -4.79167E-6 7.40741E-7 " pathEditMode="relative" rAng="0" ptsTypes="AA">
                                      <p:cBhvr>
                                        <p:cTn id="2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5" presetClass="path" presetSubtype="0" accel="50000" decel="5000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122 7.40741E-7 L -4.79167E-6 7.40741E-7 " pathEditMode="relative" rAng="0" ptsTypes="AA">
                                      <p:cBhvr>
                                        <p:cTn id="28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0.02122 7.40741E-7 L -4.79167E-6 7.40741E-7 " pathEditMode="relative" rAng="0" ptsTypes="AA">
                                      <p:cBhvr>
                                        <p:cTn id="36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2122 7.40741E-7 L -4.79167E-6 7.40741E-7 " pathEditMode="relative" rAng="0" ptsTypes="AA">
                                      <p:cBhvr>
                                        <p:cTn id="41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9" presetClass="entr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0.02122 7.40741E-7 L -4.79167E-6 7.40741E-7 " pathEditMode="relative" rAng="0" ptsTypes="AA">
                                      <p:cBhvr>
                                        <p:cTn id="49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122 7.40741E-7 L -4.79167E-6 7.40741E-7 " pathEditMode="relative" rAng="0" ptsTypes="AA">
                                      <p:cBhvr>
                                        <p:cTn id="5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9" presetClass="entr" presetSubtype="0" decel="10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02122 7.40741E-7 L -4.79167E-6 7.40741E-7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6" grpId="1" animBg="1"/>
      <p:bldP spid="20" grpId="0" animBg="1"/>
      <p:bldP spid="20" grpId="1" animBg="1"/>
      <p:bldP spid="24" grpId="0" animBg="1"/>
      <p:bldP spid="24" grpId="1" animBg="1"/>
      <p:bldP spid="28" grpId="0" animBg="1"/>
      <p:bldP spid="2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4C0309-8D95-E068-7CC2-BD1C01789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FA85289E-148B-B51F-0376-4BF703B221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6937FB-4CBC-5D2B-B955-0946CF99EEE4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47D0845-F7F6-AD0C-FC2B-78ABA6651069}"/>
              </a:ext>
            </a:extLst>
          </p:cNvPr>
          <p:cNvSpPr/>
          <p:nvPr/>
        </p:nvSpPr>
        <p:spPr>
          <a:xfrm>
            <a:off x="2983832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7976D21-5EFA-079D-128F-19C19548A7EA}"/>
              </a:ext>
            </a:extLst>
          </p:cNvPr>
          <p:cNvGrpSpPr/>
          <p:nvPr/>
        </p:nvGrpSpPr>
        <p:grpSpPr>
          <a:xfrm>
            <a:off x="3100377" y="941471"/>
            <a:ext cx="644337" cy="644337"/>
            <a:chOff x="6870430" y="311574"/>
            <a:chExt cx="644337" cy="64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70DE6BA-BEDD-6D41-D754-4428B6629D62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0C262339-BD05-38F8-DE89-4276063DE4B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5D0276E-6442-C57F-7A01-2BF29A69F897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583DACB-370E-8798-BC1D-976F48C539D1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C1D7926-F2EF-54B8-20D8-CDDD1CF0C84C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1DFFAC51-9468-5FFE-D5C3-1ACE182D494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FFEC328-C236-583E-B0B1-694987D46576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E5A2F-AC36-213B-FAAA-4FF91F7E451C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729C69-FD7F-7F9F-8F9A-4D55ECF3F6FA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24F77469-02F7-48DD-4471-8C3979636B6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CC70E04F-2A07-096F-9B1C-A3DBD9FCECEA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3F258F-BC84-2881-F3F8-30B3E487B68C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DC97088-8EB0-0FFA-EE13-EC88D3DCB265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3D54CE3E-E06E-F95E-8CD8-2416C7E41D03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grpSp>
        <p:nvGrpSpPr>
          <p:cNvPr id="2" name="Agrupar 1">
            <a:extLst>
              <a:ext uri="{FF2B5EF4-FFF2-40B4-BE49-F238E27FC236}">
                <a16:creationId xmlns:a16="http://schemas.microsoft.com/office/drawing/2014/main" id="{5874E357-07CE-C215-790E-471D170F7D04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3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CA63470A-2727-A8EC-83CE-3FEAB76E2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5" name="Gráfico 4">
              <a:extLst>
                <a:ext uri="{FF2B5EF4-FFF2-40B4-BE49-F238E27FC236}">
                  <a16:creationId xmlns:a16="http://schemas.microsoft.com/office/drawing/2014/main" id="{B314EE37-9514-BEEA-AC39-85FAD217B42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2B8B7867-7C8D-A065-FF01-C0DE1AC38DA4}"/>
              </a:ext>
            </a:extLst>
          </p:cNvPr>
          <p:cNvSpPr/>
          <p:nvPr/>
        </p:nvSpPr>
        <p:spPr>
          <a:xfrm>
            <a:off x="2979294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26" name="Group 18">
            <a:extLst>
              <a:ext uri="{FF2B5EF4-FFF2-40B4-BE49-F238E27FC236}">
                <a16:creationId xmlns:a16="http://schemas.microsoft.com/office/drawing/2014/main" id="{219D48C4-6D32-F1BC-2430-F62FF51CB62D}"/>
              </a:ext>
            </a:extLst>
          </p:cNvPr>
          <p:cNvGrpSpPr/>
          <p:nvPr/>
        </p:nvGrpSpPr>
        <p:grpSpPr>
          <a:xfrm>
            <a:off x="3095839" y="5369469"/>
            <a:ext cx="644337" cy="644337"/>
            <a:chOff x="6870430" y="311574"/>
            <a:chExt cx="644337" cy="644337"/>
          </a:xfrm>
        </p:grpSpPr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B08F075C-4D45-3AC0-ECA1-C8339A37C18C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8" name="Graphic 20" descr="Vibração do telefone com preenchimento sólido">
              <a:extLst>
                <a:ext uri="{FF2B5EF4-FFF2-40B4-BE49-F238E27FC236}">
                  <a16:creationId xmlns:a16="http://schemas.microsoft.com/office/drawing/2014/main" id="{777C8824-45C1-3AF6-A561-B2B6196E9F09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0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0">
        <p:fade/>
      </p:transition>
    </mc:Choice>
    <mc:Fallback xmlns="">
      <p:transition spd="med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12 0 L -8.33333E-7 0 " pathEditMode="relative" rAng="0" ptsTypes="AA">
                                      <p:cBhvr>
                                        <p:cTn id="12" dur="1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7 7.40741E-7 L -1.25E-6 7.40741E-7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2226 7.40741E-7 L 8.33333E-7 7.40741E-7 " pathEditMode="relative" rAng="0" ptsTypes="AA">
                                      <p:cBhvr>
                                        <p:cTn id="25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7 1.11111E-6 L -1.25E-6 1.11111E-6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650"/>
                                  </p:stCondLst>
                                  <p:childTnLst>
                                    <p:animMotion origin="layout" path="M 0.02226 1.11111E-6 L 8.33333E-7 1.11111E-6 " pathEditMode="relative" rAng="0" ptsTypes="AA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7 -3.7037E-7 L -1.25E-6 -3.7037E-7 " pathEditMode="relative" rAng="0" ptsTypes="AA">
                                      <p:cBhvr>
                                        <p:cTn id="4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0.02226 -1.85185E-6 L 8.33333E-7 -1.85185E-6 " pathEditMode="relative" rAng="0" ptsTypes="AA">
                                      <p:cBhvr>
                                        <p:cTn id="5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48148E-6 L -1.25E-6 -1.48148E-6 " pathEditMode="relative" rAng="0" ptsTypes="AA">
                                      <p:cBhvr>
                                        <p:cTn id="5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48148E-6 L 8.33333E-7 -1.48148E-6 " pathEditMode="relative" rAng="0" ptsTypes="AA">
                                      <p:cBhvr>
                                        <p:cTn id="64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5" presetClass="path" presetSubtype="0" accel="50000" decel="50000" fill="hold" grpId="1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7 -1.11111E-6 L -6.25E-7 -1.11111E-6 " pathEditMode="relative" rAng="0" ptsTypes="AA">
                                      <p:cBhvr>
                                        <p:cTn id="6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9" presetClass="entr" presetSubtype="0" decel="10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950"/>
                                  </p:stCondLst>
                                  <p:childTnLst>
                                    <p:animMotion origin="layout" path="M 0.02226 -1.11111E-6 L 1.45833E-6 -1.11111E-6 " pathEditMode="relative" rAng="0" ptsTypes="AA">
                                      <p:cBhvr>
                                        <p:cTn id="7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  <p:bldP spid="10" grpId="0" animBg="1"/>
      <p:bldP spid="10" grpId="1" animBg="1"/>
      <p:bldP spid="14" grpId="0" animBg="1"/>
      <p:bldP spid="14" grpId="1" animBg="1"/>
      <p:bldP spid="18" grpId="0" animBg="1"/>
      <p:bldP spid="18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1590B273-954E-699C-0B3D-C076B307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869" t="1158" r="4684" b="1158"/>
          <a:stretch/>
        </p:blipFill>
        <p:spPr>
          <a:xfrm>
            <a:off x="3484344" y="79405"/>
            <a:ext cx="9808144" cy="6699190"/>
          </a:xfrm>
          <a:prstGeom prst="roundRect">
            <a:avLst>
              <a:gd name="adj" fmla="val 8765"/>
            </a:avLst>
          </a:prstGeom>
        </p:spPr>
      </p:pic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51E39D72-80E6-42D3-CDDA-7E8E461EEDFF}"/>
              </a:ext>
            </a:extLst>
          </p:cNvPr>
          <p:cNvSpPr/>
          <p:nvPr/>
        </p:nvSpPr>
        <p:spPr>
          <a:xfrm>
            <a:off x="8050304" y="579812"/>
            <a:ext cx="2611777" cy="1392830"/>
          </a:xfrm>
          <a:prstGeom prst="roundRect">
            <a:avLst>
              <a:gd name="adj" fmla="val 28036"/>
            </a:avLst>
          </a:prstGeom>
          <a:solidFill>
            <a:srgbClr val="F4F1F1">
              <a:alpha val="19902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9263"/>
            <a:endParaRPr lang="pt-BR" sz="2400" noProof="0" dirty="0">
              <a:solidFill>
                <a:schemeClr val="tx1"/>
              </a:solidFill>
              <a:latin typeface="AMX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AADBA-03DD-4C9E-89E8-E701C2CACBF8}"/>
              </a:ext>
            </a:extLst>
          </p:cNvPr>
          <p:cNvSpPr txBox="1"/>
          <p:nvPr/>
        </p:nvSpPr>
        <p:spPr>
          <a:xfrm rot="16200000">
            <a:off x="-581469" y="3281760"/>
            <a:ext cx="467948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0" noProof="0" dirty="0">
                <a:solidFill>
                  <a:srgbClr val="CFE1CA"/>
                </a:solidFill>
                <a:latin typeface="AMX" pitchFamily="2" charset="77"/>
              </a:rPr>
              <a:t>ÍNDICE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357502-B597-127B-102D-C6092894565A}"/>
              </a:ext>
            </a:extLst>
          </p:cNvPr>
          <p:cNvSpPr/>
          <p:nvPr/>
        </p:nvSpPr>
        <p:spPr>
          <a:xfrm>
            <a:off x="2983832" y="1892085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CFE1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TELEFONIA FIXA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603672-1A8D-1218-B877-1690F024EF0D}"/>
              </a:ext>
            </a:extLst>
          </p:cNvPr>
          <p:cNvGrpSpPr/>
          <p:nvPr/>
        </p:nvGrpSpPr>
        <p:grpSpPr>
          <a:xfrm>
            <a:off x="3100377" y="2045223"/>
            <a:ext cx="644337" cy="644337"/>
            <a:chOff x="6870430" y="311574"/>
            <a:chExt cx="644337" cy="644337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590DEFA-F3D2-84B5-FCD6-FDF340F98F7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72C35A82-39FF-DCE9-FC11-6020BD795411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6973869" y="470323"/>
              <a:ext cx="437460" cy="326838"/>
            </a:xfrm>
            <a:prstGeom prst="rect">
              <a:avLst/>
            </a:prstGeom>
          </p:spPr>
        </p:pic>
      </p:grp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CFF0DBC-E4A8-517A-242F-8AA2300B3D04}"/>
              </a:ext>
            </a:extLst>
          </p:cNvPr>
          <p:cNvSpPr/>
          <p:nvPr/>
        </p:nvSpPr>
        <p:spPr>
          <a:xfrm>
            <a:off x="2983832" y="3008827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D8DF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BANDA LARGA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B17A0B-C8F3-94F2-958A-F08B8259E299}"/>
              </a:ext>
            </a:extLst>
          </p:cNvPr>
          <p:cNvGrpSpPr/>
          <p:nvPr/>
        </p:nvGrpSpPr>
        <p:grpSpPr>
          <a:xfrm>
            <a:off x="3100377" y="3161965"/>
            <a:ext cx="644337" cy="644337"/>
            <a:chOff x="6870430" y="311574"/>
            <a:chExt cx="644337" cy="64433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9FA0BB3-E2A7-1D3B-D35F-42993951AD5E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B4734D5F-C131-DB2E-1BDB-E3267D937F1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6973260" y="414403"/>
              <a:ext cx="438678" cy="438678"/>
            </a:xfrm>
            <a:prstGeom prst="rect">
              <a:avLst/>
            </a:prstGeom>
          </p:spPr>
        </p:pic>
      </p:grp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DD9530A-D7D3-8868-110F-DFB204DFF3B7}"/>
              </a:ext>
            </a:extLst>
          </p:cNvPr>
          <p:cNvSpPr/>
          <p:nvPr/>
        </p:nvSpPr>
        <p:spPr>
          <a:xfrm>
            <a:off x="2983832" y="4112579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EDFF8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TV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8F028D7-6D50-5C2B-C9B9-7610CED91A10}"/>
              </a:ext>
            </a:extLst>
          </p:cNvPr>
          <p:cNvGrpSpPr/>
          <p:nvPr/>
        </p:nvGrpSpPr>
        <p:grpSpPr>
          <a:xfrm>
            <a:off x="3100377" y="4265717"/>
            <a:ext cx="644337" cy="644337"/>
            <a:chOff x="6870430" y="311574"/>
            <a:chExt cx="644337" cy="644337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D467BC05-8A43-A602-1904-C126F6853180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D6A4A32-239F-A0E8-227D-1785CBD3CF9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6973260" y="472595"/>
              <a:ext cx="438678" cy="322294"/>
            </a:xfrm>
            <a:prstGeom prst="rect">
              <a:avLst/>
            </a:prstGeom>
          </p:spPr>
        </p:pic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A062063-FE58-A935-C705-763F1B9B2893}"/>
              </a:ext>
            </a:extLst>
          </p:cNvPr>
          <p:cNvSpPr/>
          <p:nvPr/>
        </p:nvSpPr>
        <p:spPr>
          <a:xfrm>
            <a:off x="4549543" y="788333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BBBBB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CLARO EMPRESAS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99633B-FED7-F08D-B507-8E4EC943A3C4}"/>
              </a:ext>
            </a:extLst>
          </p:cNvPr>
          <p:cNvGrpSpPr/>
          <p:nvPr/>
        </p:nvGrpSpPr>
        <p:grpSpPr>
          <a:xfrm>
            <a:off x="4666088" y="941471"/>
            <a:ext cx="644337" cy="644337"/>
            <a:chOff x="6870430" y="311574"/>
            <a:chExt cx="644337" cy="64433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CAF7C4E2-812D-03F6-0DB8-A7341B6A22BB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9D9127F3-27C9-FFF1-5653-BDF8A35404C6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/>
          </p:blipFill>
          <p:spPr>
            <a:xfrm>
              <a:off x="6967664" y="470323"/>
              <a:ext cx="449870" cy="326838"/>
            </a:xfrm>
            <a:prstGeom prst="rect">
              <a:avLst/>
            </a:prstGeom>
          </p:spPr>
        </p:pic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038E316C-1580-F240-8183-5E8F2A6B7CC7}"/>
              </a:ext>
            </a:extLst>
          </p:cNvPr>
          <p:cNvSpPr/>
          <p:nvPr/>
        </p:nvSpPr>
        <p:spPr>
          <a:xfrm>
            <a:off x="8713954" y="705531"/>
            <a:ext cx="181017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O mercado PJ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C4A8C64E-2DAB-642C-8DCB-636B6A4446D7}"/>
              </a:ext>
            </a:extLst>
          </p:cNvPr>
          <p:cNvSpPr/>
          <p:nvPr/>
        </p:nvSpPr>
        <p:spPr>
          <a:xfrm>
            <a:off x="8713954" y="1326595"/>
            <a:ext cx="1810172" cy="5400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938" algn="ctr"/>
            <a:r>
              <a:rPr lang="pt-BR" sz="1600" noProof="0" dirty="0">
                <a:solidFill>
                  <a:schemeClr val="tx1"/>
                </a:solidFill>
                <a:latin typeface="AMX" pitchFamily="2" charset="77"/>
              </a:rPr>
              <a:t>Jornada em loja</a:t>
            </a: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13100739-F4AE-FC92-6EE7-729E40EFF317}"/>
              </a:ext>
            </a:extLst>
          </p:cNvPr>
          <p:cNvGrpSpPr/>
          <p:nvPr/>
        </p:nvGrpSpPr>
        <p:grpSpPr>
          <a:xfrm>
            <a:off x="229386" y="153426"/>
            <a:ext cx="11733228" cy="260755"/>
            <a:chOff x="229386" y="153426"/>
            <a:chExt cx="11733228" cy="260755"/>
          </a:xfrm>
        </p:grpSpPr>
        <p:pic>
          <p:nvPicPr>
            <p:cNvPr id="5" name="Picture 17" descr="A white letter on a black background&#10;&#10;Description automatically generated">
              <a:extLst>
                <a:ext uri="{FF2B5EF4-FFF2-40B4-BE49-F238E27FC236}">
                  <a16:creationId xmlns:a16="http://schemas.microsoft.com/office/drawing/2014/main" id="{900740B7-67DC-2D70-B554-0D5B60D0A3B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9386" y="159151"/>
              <a:ext cx="1548614" cy="255030"/>
            </a:xfrm>
            <a:prstGeom prst="rect">
              <a:avLst/>
            </a:prstGeom>
          </p:spPr>
        </p:pic>
        <p:pic>
          <p:nvPicPr>
            <p:cNvPr id="24" name="Gráfico 23">
              <a:extLst>
                <a:ext uri="{FF2B5EF4-FFF2-40B4-BE49-F238E27FC236}">
                  <a16:creationId xmlns:a16="http://schemas.microsoft.com/office/drawing/2014/main" id="{7A545632-00F3-AAFF-6DCF-F8228DCAAE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296188" y="153426"/>
              <a:ext cx="666426" cy="251632"/>
            </a:xfrm>
            <a:prstGeom prst="rect">
              <a:avLst/>
            </a:prstGeom>
          </p:spPr>
        </p:pic>
      </p:grpSp>
      <p:sp>
        <p:nvSpPr>
          <p:cNvPr id="45" name="Rounded Rectangle 17">
            <a:extLst>
              <a:ext uri="{FF2B5EF4-FFF2-40B4-BE49-F238E27FC236}">
                <a16:creationId xmlns:a16="http://schemas.microsoft.com/office/drawing/2014/main" id="{E9615728-F717-8317-419F-B3D662A75401}"/>
              </a:ext>
            </a:extLst>
          </p:cNvPr>
          <p:cNvSpPr/>
          <p:nvPr/>
        </p:nvSpPr>
        <p:spPr>
          <a:xfrm>
            <a:off x="2983832" y="5216331"/>
            <a:ext cx="4109987" cy="950614"/>
          </a:xfrm>
          <a:prstGeom prst="roundRect">
            <a:avLst>
              <a:gd name="adj" fmla="val 50000"/>
            </a:avLst>
          </a:prstGeom>
          <a:solidFill>
            <a:srgbClr val="FEC7A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pt-BR" sz="2400" b="1" noProof="0" dirty="0">
                <a:solidFill>
                  <a:schemeClr val="tx1"/>
                </a:solidFill>
                <a:latin typeface="AMX" pitchFamily="2" charset="77"/>
              </a:rPr>
              <a:t>MÓVEL VOZ</a:t>
            </a:r>
          </a:p>
        </p:txBody>
      </p:sp>
      <p:grpSp>
        <p:nvGrpSpPr>
          <p:cNvPr id="46" name="Group 18">
            <a:extLst>
              <a:ext uri="{FF2B5EF4-FFF2-40B4-BE49-F238E27FC236}">
                <a16:creationId xmlns:a16="http://schemas.microsoft.com/office/drawing/2014/main" id="{0630D917-7E8B-A29C-15A9-9E51E4B8AAC5}"/>
              </a:ext>
            </a:extLst>
          </p:cNvPr>
          <p:cNvGrpSpPr/>
          <p:nvPr/>
        </p:nvGrpSpPr>
        <p:grpSpPr>
          <a:xfrm>
            <a:off x="3100377" y="5369469"/>
            <a:ext cx="644337" cy="644337"/>
            <a:chOff x="6870430" y="311574"/>
            <a:chExt cx="644337" cy="644337"/>
          </a:xfrm>
        </p:grpSpPr>
        <p:sp>
          <p:nvSpPr>
            <p:cNvPr id="47" name="Oval 19">
              <a:extLst>
                <a:ext uri="{FF2B5EF4-FFF2-40B4-BE49-F238E27FC236}">
                  <a16:creationId xmlns:a16="http://schemas.microsoft.com/office/drawing/2014/main" id="{AFB78B17-F035-BEE7-79D7-DA1014A4C1BA}"/>
                </a:ext>
              </a:extLst>
            </p:cNvPr>
            <p:cNvSpPr/>
            <p:nvPr/>
          </p:nvSpPr>
          <p:spPr>
            <a:xfrm>
              <a:off x="6870430" y="311574"/>
              <a:ext cx="644337" cy="6443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>
                <a:latin typeface="AMX" pitchFamily="2" charset="77"/>
              </a:endParaRPr>
            </a:p>
          </p:txBody>
        </p:sp>
        <p:pic>
          <p:nvPicPr>
            <p:cNvPr id="48" name="Graphic 20" descr="Vibração do telefone com preenchimento sólido">
              <a:extLst>
                <a:ext uri="{FF2B5EF4-FFF2-40B4-BE49-F238E27FC236}">
                  <a16:creationId xmlns:a16="http://schemas.microsoft.com/office/drawing/2014/main" id="{0E00AE0A-078F-A051-CC49-7BEF3125FA5C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/>
          </p:blipFill>
          <p:spPr>
            <a:xfrm>
              <a:off x="6956962" y="394716"/>
              <a:ext cx="475348" cy="4753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82817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3.7037E-7 L -2.29167E-6 3.7037E-7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8 -3.7037E-7 L -2.29167E-6 -3.7037E-7 " pathEditMode="relative" rAng="0" ptsTypes="AA">
                                      <p:cBhvr>
                                        <p:cTn id="14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2578 -1.11111E-6 L 2.29167E-6 -1.11111E-6 " pathEditMode="relative" rAng="0" ptsTypes="AA">
                                      <p:cBhvr>
                                        <p:cTn id="19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" grpId="0" animBg="1"/>
      <p:bldP spid="2" grpId="1" animBg="1"/>
      <p:bldP spid="28" grpId="0" animBg="1"/>
      <p:bldP spid="2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5ec3496-d55f-4088-b91d-c078abc80e92">
      <Terms xmlns="http://schemas.microsoft.com/office/infopath/2007/PartnerControls"/>
    </lcf76f155ced4ddcb4097134ff3c332f>
    <TaxCatchAll xmlns="81d509b4-a50c-4eb4-9c41-c741e6a7502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BAA0BFA4660643A687B2FDCEE2805C" ma:contentTypeVersion="16" ma:contentTypeDescription="Create a new document." ma:contentTypeScope="" ma:versionID="1d5f69d8b3838c0565fb8cd4008c8a79">
  <xsd:schema xmlns:xsd="http://www.w3.org/2001/XMLSchema" xmlns:xs="http://www.w3.org/2001/XMLSchema" xmlns:p="http://schemas.microsoft.com/office/2006/metadata/properties" xmlns:ns2="05ec3496-d55f-4088-b91d-c078abc80e92" xmlns:ns3="81d509b4-a50c-4eb4-9c41-c741e6a75022" targetNamespace="http://schemas.microsoft.com/office/2006/metadata/properties" ma:root="true" ma:fieldsID="587b7f1c84aae3f71b2b738d5c40d0be" ns2:_="" ns3:_="">
    <xsd:import namespace="05ec3496-d55f-4088-b91d-c078abc80e92"/>
    <xsd:import namespace="81d509b4-a50c-4eb4-9c41-c741e6a750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ec3496-d55f-4088-b91d-c078abc80e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b62656bb-9f06-4eb9-a633-2fef78b9ad9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d509b4-a50c-4eb4-9c41-c741e6a7502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2c19a5d-29b4-4c37-a0bc-18ab980d9013}" ma:internalName="TaxCatchAll" ma:showField="CatchAllData" ma:web="81d509b4-a50c-4eb4-9c41-c741e6a750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1A75243-2FFF-48BC-BCE2-205F06CFCE5D}">
  <ds:schemaRefs>
    <ds:schemaRef ds:uri="http://schemas.microsoft.com/office/2006/metadata/properties"/>
    <ds:schemaRef ds:uri="http://schemas.microsoft.com/office/infopath/2007/PartnerControls"/>
    <ds:schemaRef ds:uri="05ec3496-d55f-4088-b91d-c078abc80e92"/>
    <ds:schemaRef ds:uri="81d509b4-a50c-4eb4-9c41-c741e6a75022"/>
  </ds:schemaRefs>
</ds:datastoreItem>
</file>

<file path=customXml/itemProps2.xml><?xml version="1.0" encoding="utf-8"?>
<ds:datastoreItem xmlns:ds="http://schemas.openxmlformats.org/officeDocument/2006/customXml" ds:itemID="{CFDCE327-DF8A-48E1-89CA-DAF6BC791C8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B3C9AA6-0B62-46EB-BE75-7DF99288D3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5ec3496-d55f-4088-b91d-c078abc80e92"/>
    <ds:schemaRef ds:uri="81d509b4-a50c-4eb4-9c41-c741e6a750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6259</TotalTime>
  <Words>5913</Words>
  <Application>Microsoft Office PowerPoint</Application>
  <PresentationFormat>Widescreen</PresentationFormat>
  <Paragraphs>1026</Paragraphs>
  <Slides>66</Slides>
  <Notes>64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66</vt:i4>
      </vt:variant>
    </vt:vector>
  </HeadingPairs>
  <TitlesOfParts>
    <vt:vector size="73" baseType="lpstr">
      <vt:lpstr>Arial</vt:lpstr>
      <vt:lpstr>AMX</vt:lpstr>
      <vt:lpstr>Aptos</vt:lpstr>
      <vt:lpstr>Calibri</vt:lpstr>
      <vt:lpstr>AMX Black</vt:lpstr>
      <vt:lpstr>Office Theme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Flavia Barreto</dc:creator>
  <cp:lastModifiedBy>BRUNA MARIA DE ALMEIDA SANTOS</cp:lastModifiedBy>
  <cp:revision>189</cp:revision>
  <dcterms:created xsi:type="dcterms:W3CDTF">2024-05-07T10:48:10Z</dcterms:created>
  <dcterms:modified xsi:type="dcterms:W3CDTF">2026-05-15T19:56:31Z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0x01010030BAA0BFA4660643A687B2FDCEE2805C</vt:lpwstr>
  </property>
  <property fmtid="{D5CDD505-2E9C-101B-9397-08002B2CF9AE}" pid="3" name="MediaServiceImageTags">
    <vt:lpwstr/>
  </property>
</Properties>
</file>