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4"/>
    <p:sldMasterId id="2147483707" r:id="rId5"/>
  </p:sldMasterIdLst>
  <p:notesMasterIdLst>
    <p:notesMasterId r:id="rId67"/>
  </p:notesMasterIdLst>
  <p:handoutMasterIdLst>
    <p:handoutMasterId r:id="rId68"/>
  </p:handoutMasterIdLst>
  <p:sldIdLst>
    <p:sldId id="391" r:id="rId6"/>
    <p:sldId id="630" r:id="rId7"/>
    <p:sldId id="646" r:id="rId8"/>
    <p:sldId id="390" r:id="rId9"/>
    <p:sldId id="392" r:id="rId10"/>
    <p:sldId id="505" r:id="rId11"/>
    <p:sldId id="504" r:id="rId12"/>
    <p:sldId id="400" r:id="rId13"/>
    <p:sldId id="399" r:id="rId14"/>
    <p:sldId id="401" r:id="rId15"/>
    <p:sldId id="404" r:id="rId16"/>
    <p:sldId id="405" r:id="rId17"/>
    <p:sldId id="406" r:id="rId18"/>
    <p:sldId id="414" r:id="rId19"/>
    <p:sldId id="413" r:id="rId20"/>
    <p:sldId id="412" r:id="rId21"/>
    <p:sldId id="415" r:id="rId22"/>
    <p:sldId id="416" r:id="rId23"/>
    <p:sldId id="417" r:id="rId24"/>
    <p:sldId id="418" r:id="rId25"/>
    <p:sldId id="420" r:id="rId26"/>
    <p:sldId id="422" r:id="rId27"/>
    <p:sldId id="423" r:id="rId28"/>
    <p:sldId id="424" r:id="rId29"/>
    <p:sldId id="464" r:id="rId30"/>
    <p:sldId id="427" r:id="rId31"/>
    <p:sldId id="466" r:id="rId32"/>
    <p:sldId id="468" r:id="rId33"/>
    <p:sldId id="470" r:id="rId34"/>
    <p:sldId id="471" r:id="rId35"/>
    <p:sldId id="472" r:id="rId36"/>
    <p:sldId id="473" r:id="rId37"/>
    <p:sldId id="474" r:id="rId38"/>
    <p:sldId id="476" r:id="rId39"/>
    <p:sldId id="440" r:id="rId40"/>
    <p:sldId id="441" r:id="rId41"/>
    <p:sldId id="503" r:id="rId42"/>
    <p:sldId id="442" r:id="rId43"/>
    <p:sldId id="445" r:id="rId44"/>
    <p:sldId id="446" r:id="rId45"/>
    <p:sldId id="477" r:id="rId46"/>
    <p:sldId id="479" r:id="rId47"/>
    <p:sldId id="480" r:id="rId48"/>
    <p:sldId id="481" r:id="rId49"/>
    <p:sldId id="482" r:id="rId50"/>
    <p:sldId id="483" r:id="rId51"/>
    <p:sldId id="449" r:id="rId52"/>
    <p:sldId id="450" r:id="rId53"/>
    <p:sldId id="452" r:id="rId54"/>
    <p:sldId id="454" r:id="rId55"/>
    <p:sldId id="484" r:id="rId56"/>
    <p:sldId id="485" r:id="rId57"/>
    <p:sldId id="486" r:id="rId58"/>
    <p:sldId id="487" r:id="rId59"/>
    <p:sldId id="488" r:id="rId60"/>
    <p:sldId id="489" r:id="rId61"/>
    <p:sldId id="491" r:id="rId62"/>
    <p:sldId id="493" r:id="rId63"/>
    <p:sldId id="499" r:id="rId64"/>
    <p:sldId id="501" r:id="rId65"/>
    <p:sldId id="502" r:id="rId66"/>
  </p:sldIdLst>
  <p:sldSz cx="12192000" cy="6858000"/>
  <p:notesSz cx="6858000" cy="9144000"/>
  <p:embeddedFontLst>
    <p:embeddedFont>
      <p:font typeface="AMX" pitchFamily="2" charset="0"/>
      <p:regular r:id="rId69"/>
      <p:bold r:id="rId70"/>
      <p:italic r:id="rId71"/>
      <p:boldItalic r:id="rId72"/>
    </p:embeddedFont>
    <p:embeddedFont>
      <p:font typeface="AMX Black" pitchFamily="2" charset="0"/>
      <p:bold r:id="rId73"/>
      <p:italic r:id="rId74"/>
      <p:boldItalic r:id="rId75"/>
    </p:embeddedFont>
    <p:embeddedFont>
      <p:font typeface="AMX Light" pitchFamily="2" charset="0"/>
      <p:regular r:id="rId76"/>
      <p:italic r:id="rId77"/>
    </p:embeddedFont>
    <p:embeddedFont>
      <p:font typeface="AMX Medium" pitchFamily="2" charset="0"/>
      <p:regular r:id="rId78"/>
      <p:italic r:id="rId79"/>
    </p:embeddedFont>
    <p:embeddedFont>
      <p:font typeface="KyivType Sans Heavy-" panose="020B0604020202020204" charset="0"/>
      <p:bold r:id="rId80"/>
    </p:embeddedFont>
    <p:embeddedFont>
      <p:font typeface="Verdana" panose="020B0604030504040204" pitchFamily="34" charset="0"/>
      <p:regular r:id="rId81"/>
      <p:bold r:id="rId82"/>
      <p:italic r:id="rId83"/>
      <p:boldItalic r:id="rId84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A449"/>
    <a:srgbClr val="FFFFFF"/>
    <a:srgbClr val="E1D6BE"/>
    <a:srgbClr val="EEEEEE"/>
    <a:srgbClr val="DAC5AA"/>
    <a:srgbClr val="101010"/>
    <a:srgbClr val="CA332F"/>
    <a:srgbClr val="B72F2C"/>
    <a:srgbClr val="C99543"/>
    <a:srgbClr val="F6ED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213AE7A-3C0E-4DCF-A78A-F070B8506677}" v="3" dt="2026-05-15T19:35:53.11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14" autoAdjust="0"/>
    <p:restoredTop sz="88758" autoAdjust="0"/>
  </p:normalViewPr>
  <p:slideViewPr>
    <p:cSldViewPr snapToGrid="0">
      <p:cViewPr varScale="1">
        <p:scale>
          <a:sx n="73" d="100"/>
          <a:sy n="73" d="100"/>
        </p:scale>
        <p:origin x="1157" y="62"/>
      </p:cViewPr>
      <p:guideLst/>
    </p:cSldViewPr>
  </p:slideViewPr>
  <p:notesTextViewPr>
    <p:cViewPr>
      <p:scale>
        <a:sx n="1" d="1"/>
        <a:sy n="1" d="1"/>
      </p:scale>
      <p:origin x="0" y="-38"/>
    </p:cViewPr>
  </p:notesTextViewPr>
  <p:sorterViewPr>
    <p:cViewPr>
      <p:scale>
        <a:sx n="1" d="1"/>
        <a:sy n="1" d="1"/>
      </p:scale>
      <p:origin x="0" y="-37050"/>
    </p:cViewPr>
  </p:sorterViewPr>
  <p:notesViewPr>
    <p:cSldViewPr snapToGrid="0">
      <p:cViewPr varScale="1">
        <p:scale>
          <a:sx n="84" d="100"/>
          <a:sy n="84" d="100"/>
        </p:scale>
        <p:origin x="391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handoutMaster" Target="handoutMasters/handoutMaster1.xml"/><Relationship Id="rId84" Type="http://schemas.openxmlformats.org/officeDocument/2006/relationships/font" Target="fonts/font16.fntdata"/><Relationship Id="rId89" Type="http://schemas.microsoft.com/office/2015/10/relationships/revisionInfo" Target="revisionInfo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font" Target="fonts/font6.fntdata"/><Relationship Id="rId79" Type="http://schemas.openxmlformats.org/officeDocument/2006/relationships/font" Target="fonts/font11.fntdata"/><Relationship Id="rId5" Type="http://schemas.openxmlformats.org/officeDocument/2006/relationships/slideMaster" Target="slideMasters/slideMaster2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font" Target="fonts/font1.fntdata"/><Relationship Id="rId77" Type="http://schemas.openxmlformats.org/officeDocument/2006/relationships/font" Target="fonts/font9.fntdata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font" Target="fonts/font4.fntdata"/><Relationship Id="rId80" Type="http://schemas.openxmlformats.org/officeDocument/2006/relationships/font" Target="fonts/font12.fntdata"/><Relationship Id="rId85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font" Target="fonts/font2.fntdata"/><Relationship Id="rId75" Type="http://schemas.openxmlformats.org/officeDocument/2006/relationships/font" Target="fonts/font7.fntdata"/><Relationship Id="rId83" Type="http://schemas.openxmlformats.org/officeDocument/2006/relationships/font" Target="fonts/font15.fntdata"/><Relationship Id="rId88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font" Target="fonts/font5.fntdata"/><Relationship Id="rId78" Type="http://schemas.openxmlformats.org/officeDocument/2006/relationships/font" Target="fonts/font10.fntdata"/><Relationship Id="rId81" Type="http://schemas.openxmlformats.org/officeDocument/2006/relationships/font" Target="fonts/font13.fntdata"/><Relationship Id="rId86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font" Target="fonts/font8.fntdata"/><Relationship Id="rId7" Type="http://schemas.openxmlformats.org/officeDocument/2006/relationships/slide" Target="slides/slide2.xml"/><Relationship Id="rId71" Type="http://schemas.openxmlformats.org/officeDocument/2006/relationships/font" Target="fonts/font3.fntdata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theme" Target="theme/theme1.xml"/><Relationship Id="rId61" Type="http://schemas.openxmlformats.org/officeDocument/2006/relationships/slide" Target="slides/slide56.xml"/><Relationship Id="rId82" Type="http://schemas.openxmlformats.org/officeDocument/2006/relationships/font" Target="fonts/font14.fntdata"/><Relationship Id="rId19" Type="http://schemas.openxmlformats.org/officeDocument/2006/relationships/slide" Target="slides/slide1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F924638A-99C3-02D5-0302-9C5DE0D3592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A184BE2B-3073-2192-7BE5-9BCDE3E4827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11CAAC-8D72-4398-8BE0-0686BB21C94A}" type="datetimeFigureOut">
              <a:rPr lang="pt-BR" smtClean="0"/>
              <a:t>15/05/2026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88BD44D5-A9EB-6BF7-1470-982BE05F063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1FC716D1-A95A-CF51-EF17-148D9342ECE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E53E34-9E80-4BBC-93BA-D731B1CBF76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56614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F3034A-02FA-465D-B84B-6227644C088A}" type="datetimeFigureOut">
              <a:rPr lang="pt-BR" smtClean="0"/>
              <a:t>15/05/2026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950046-690F-47ED-8AB3-977B31AE336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13155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75CFD6-E38A-613B-034F-8C8E889086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8A58371A-CCFA-60C5-2268-7A1F0C25E8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17145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D71801E-1F19-4745-A40B-521C91B474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4350" y="4400550"/>
            <a:ext cx="4114800" cy="3600450"/>
          </a:xfrm>
          <a:prstGeom prst="rect">
            <a:avLst/>
          </a:prstGeom>
        </p:spPr>
        <p:txBody>
          <a:bodyPr/>
          <a:lstStyle/>
          <a:p>
            <a:r>
              <a:rPr lang="pt-BR"/>
              <a:t>Adicionar instrução facilitador </a:t>
            </a:r>
          </a:p>
        </p:txBody>
      </p:sp>
    </p:spTree>
    <p:extLst>
      <p:ext uri="{BB962C8B-B14F-4D97-AF65-F5344CB8AC3E}">
        <p14:creationId xmlns:p14="http://schemas.microsoft.com/office/powerpoint/2010/main" val="14208796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950046-690F-47ED-8AB3-977B31AE336C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698658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pt-BR" dirty="0"/>
              <a:t>Ficou com dúvidas sobre o </a:t>
            </a:r>
            <a:r>
              <a:rPr lang="pt-BR" dirty="0" err="1"/>
              <a:t>eSIM</a:t>
            </a:r>
            <a:r>
              <a:rPr lang="pt-BR" dirty="0"/>
              <a:t> ou como ativá-lo, você poderá saber mais através do treinamento específico deste tema.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950046-690F-47ED-8AB3-977B31AE336C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790069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92748B-DAAD-BAAA-B94A-B3E98A4189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2258B5BC-95F0-BA37-EE11-F2F10CDF7C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21E32202-7C88-5F55-A456-F97866E781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EA841F9-ED64-3468-8A5D-97D9008740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950046-690F-47ED-8AB3-977B31AE336C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101094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950046-690F-47ED-8AB3-977B31AE336C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33704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950046-690F-47ED-8AB3-977B31AE336C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12612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6275AC-2FD1-9627-F434-AECC34CFC8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6CC2619-F41F-865F-8CA8-1FEB571E50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6F87B5A5-1BBF-ADC6-32E8-D984F41D3A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543E8C5-28A3-8D64-225E-C6FA1F8F28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950046-690F-47ED-8AB3-977B31AE336C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96688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7DA8EA-1916-D05B-0BA8-5A732B2BC9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8065F470-5AF1-E7C3-5396-B5EF50E1DA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85E436AA-72C5-F985-E691-FC342489F1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A543D26-C39B-1BC0-F23A-D602951152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950046-690F-47ED-8AB3-977B31AE336C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84473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56005F-3B63-D8D4-2EB7-F05FCD0C66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C2B469DD-643D-5427-87D2-887FE4E1B0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5A571CAC-8CFD-726D-C612-B6E0E626C2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859D959-26E6-C6E9-4B70-1432725F0E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950046-690F-47ED-8AB3-977B31AE336C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98228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1C3AAD-AF9A-2532-F3D8-AB5B6EF95B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E708ED29-029D-9194-73BC-B9025EFC7C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21648BF5-F370-0A0C-B4FE-2E8A85B0AC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E01EF3D-E5E6-6D11-FC6C-0294D5684C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950046-690F-47ED-8AB3-977B31AE336C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738665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FA8C81-E98C-24D0-197B-AFCB0ED55F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E7D0EA4A-1EE0-2C11-E810-A9F99805BD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FE368509-82FD-6BAC-84BC-F300321B7B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Facilitador: 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Pós ou controle, quando o cliente não tem número provisório e acontece erro na portabilidade, o mesmo fica sem linha ativa para utilizar até o problema ser resolvido. Quando o cliente tem desconto em aparelho e não tem número provisório para atrelar a multa de fidelidade (enquanto a portabilidade acontece), corre-se o risco do cliente ficar com o aparelho com desconto sem continuar com o plano causando prejuízo para a Claro/parceiro/loja.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4FBE84C-4FEB-8373-0040-4231031CE9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950046-690F-47ED-8AB3-977B31AE336C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5912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950046-690F-47ED-8AB3-977B31AE336C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905117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68679F-270F-499E-2C3D-2C8FDBB9CF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39D75933-E094-496C-8502-0DBB271E4B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57D5478A-B639-D7F2-8441-D46BD3498D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962CC8A-13AA-0D5F-E0FF-E1F7957A05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950046-690F-47ED-8AB3-977B31AE336C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907394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791561-5B1E-9BCF-F314-4191D8F284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A5A6B59D-F89B-D74B-328A-1F1B366339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19D3B316-AA77-A243-1485-67DB82E253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5A0D307-9482-DC0A-3944-949244ED0E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950046-690F-47ED-8AB3-977B31AE336C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81225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98312A-922D-7357-0D57-D8527DA4BE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B55211C-3259-20E3-649F-65D41C1B12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3D45DD6-24E1-046F-18EA-D45171C1DC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10B8AF2-1B3C-70A9-309B-27E8D1D5DC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950046-690F-47ED-8AB3-977B31AE336C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80615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7D9D77-CCD1-0085-1D73-C4331E97AF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6549B692-AFB1-4FED-6B9C-22E5D753EF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7E813B2E-1F18-EFFA-640E-704369ECFF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B1BB9C5-B7A1-AE12-A5AE-C109BD6DB1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950046-690F-47ED-8AB3-977B31AE336C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56188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EF8CB4-80C4-B668-0F0F-8E01D80098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940CFC1C-4703-0D9B-DE66-12D0CA4C16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DB0C3CE1-32DE-0C01-6666-241D8E3358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515BD10-CEC6-90B2-059C-56935A2251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950046-690F-47ED-8AB3-977B31AE336C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762743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6C513F-41A4-0D1F-99EF-B194C6119E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38CD0800-EAAF-0F87-BCB0-CAAB107551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8F0DF86C-3F53-3B67-D566-2C24D604B4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E099F76-03E1-3A8D-624E-773BF69A8D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950046-690F-47ED-8AB3-977B31AE336C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55915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4B25A7-3359-CC58-1241-D0FC9DA173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54901A2C-D4D3-0332-B0B8-B554BB8561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473EC9AB-B164-223B-86F7-1F11EFAEB8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24EB8DC-EF42-A124-65E6-1D9F75697B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950046-690F-47ED-8AB3-977B31AE336C}" type="slidenum">
              <a:rPr lang="pt-BR" smtClean="0"/>
              <a:t>50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062942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DD5C6C-27A6-5326-234B-4008C9AFF0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2B680A1F-8549-E9B6-A7D4-6ADDD40516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683FC53E-2B1A-E926-2D8D-68D2821C8F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A491D6C-5FA9-1281-0CBA-76B1F0A47C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950046-690F-47ED-8AB3-977B31AE336C}" type="slidenum">
              <a:rPr lang="pt-BR" smtClean="0"/>
              <a:t>53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909590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0B86B7-43B3-13A4-1AC6-A0D8AB7668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1DCB2996-8561-C87F-C663-C2F60B30E8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12CBA29-4DA3-6F26-780C-32FBF94E4C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402CB7F-356B-4F3F-0E03-3091D7BB6C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950046-690F-47ED-8AB3-977B31AE336C}" type="slidenum">
              <a:rPr lang="pt-BR" smtClean="0"/>
              <a:t>55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09520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9D6473-F651-2432-330A-BA84FEEA10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D96CEA92-E579-A395-455F-589373FDAF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476B96D-821E-91A6-AB88-516DF60787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3126617-EAE1-4D79-449E-A680D61C79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950046-690F-47ED-8AB3-977B31AE336C}" type="slidenum">
              <a:rPr lang="pt-BR" smtClean="0"/>
              <a:t>59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11897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91936D-8A1A-B62F-01A6-9071301534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5CDC48A9-3662-8EBD-C14F-AE0D8BCFE9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813D0A88-7A75-05BB-80C4-C8CDE4CED3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dirty="0">
                <a:solidFill>
                  <a:srgbClr val="CA302C"/>
                </a:solidFill>
                <a:latin typeface="AMX Black" pitchFamily="2" charset="0"/>
              </a:rPr>
              <a:t>Com a Claro, isso não é mais um problema!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>
                <a:solidFill>
                  <a:srgbClr val="101010"/>
                </a:solidFill>
              </a:rPr>
              <a:t>Com um processo simples, o cliente pode manter seu número e aproveitar todos os benefícios de ser Claro.</a:t>
            </a:r>
          </a:p>
          <a:p>
            <a:pPr>
              <a:lnSpc>
                <a:spcPts val="3400"/>
              </a:lnSpc>
            </a:pPr>
            <a:r>
              <a:rPr lang="pt-BR" b="1" dirty="0">
                <a:solidFill>
                  <a:srgbClr val="101010"/>
                </a:solidFill>
              </a:rPr>
              <a:t>Esse processo é chamado de </a:t>
            </a:r>
            <a:r>
              <a:rPr lang="pt-BR" sz="1200" b="1" kern="1200" dirty="0">
                <a:solidFill>
                  <a:srgbClr val="101010"/>
                </a:solidFill>
                <a:latin typeface="+mn-lt"/>
                <a:ea typeface="+mn-ea"/>
                <a:cs typeface="+mn-cs"/>
              </a:rPr>
              <a:t>PORTABILIDADE NUMÉRICA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b="1" dirty="0">
              <a:solidFill>
                <a:srgbClr val="10101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 dirty="0">
              <a:solidFill>
                <a:srgbClr val="CA302C"/>
              </a:solidFill>
              <a:latin typeface="AMX Black" pitchFamily="2" charset="0"/>
            </a:endParaRPr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2C96F2B-EC9E-5B6E-9E60-582487C5D2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950046-690F-47ED-8AB3-977B31AE336C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1251792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950046-690F-47ED-8AB3-977B31AE336C}" type="slidenum">
              <a:rPr lang="pt-BR" smtClean="0"/>
              <a:t>60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57150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1163F2-9512-26B0-3CA6-E37A02CCCE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0C68A12-52DF-3E25-532C-E711A3FA64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C6535699-4BE8-EA1E-7B46-9C15FD4B16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b="1" dirty="0">
              <a:solidFill>
                <a:srgbClr val="10101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 dirty="0">
              <a:solidFill>
                <a:srgbClr val="CA302C"/>
              </a:solidFill>
              <a:latin typeface="AMX Black" pitchFamily="2" charset="0"/>
            </a:endParaRPr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BCEE00E-10A3-F1F2-1E87-8FCC601CF1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950046-690F-47ED-8AB3-977B31AE336C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358435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59774F-24C4-2791-2526-21F72A441F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03AA3C5F-BCE7-40B0-662B-41FD0A5034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423551E0-29FC-DC26-B5D6-DE88B1C5B9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dirty="0">
                <a:solidFill>
                  <a:srgbClr val="CA302C"/>
                </a:solidFill>
                <a:latin typeface="AMX Black" pitchFamily="2" charset="0"/>
              </a:rPr>
              <a:t>Não é demais?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>
                <a:solidFill>
                  <a:srgbClr val="101010"/>
                </a:solidFill>
              </a:rPr>
              <a:t>Com a Claro, o cliente tem a facilidade de fazer a portabilidade do seu número, seja ele fixo ou móvel, e desfrutar dos benefícios de nossos planos.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b="1" dirty="0">
              <a:solidFill>
                <a:srgbClr val="10101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 dirty="0">
              <a:solidFill>
                <a:srgbClr val="CA302C"/>
              </a:solidFill>
              <a:latin typeface="AMX Black" pitchFamily="2" charset="0"/>
            </a:endParaRPr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B0B16DD-9B42-243B-363F-D4AE7B31BE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950046-690F-47ED-8AB3-977B31AE336C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74534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DF32DD-DABB-956C-70E1-FB90BAC4D1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37CD682B-BC31-6681-4ABE-CB9D2ADCB5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D42A22B9-1E7E-DE75-8128-B88E8EBC08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580C9CC-7732-071F-3101-1562C4D78A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950046-690F-47ED-8AB3-977B31AE336C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47404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Condições necessárias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950046-690F-47ED-8AB3-977B31AE336C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769712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Processo de portabilidade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950046-690F-47ED-8AB3-977B31AE336C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03818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49BFAE-54B9-3A04-7EC8-45C258E6EE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334BC9C-CF24-3116-C6F5-9C909004B4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2A54F49-0E36-1425-2DAE-1DF9B53DDF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5634CD8-6474-8694-8EC7-673456AA12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950046-690F-47ED-8AB3-977B31AE336C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9874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5.sv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image" Target="../media/image18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svg"/><Relationship Id="rId14" Type="http://schemas.openxmlformats.org/officeDocument/2006/relationships/image" Target="../media/image6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20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sv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sv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sv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8.svg"/><Relationship Id="rId4" Type="http://schemas.openxmlformats.org/officeDocument/2006/relationships/image" Target="../media/image27.sv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sv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sv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8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údo b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Imagem em branco e preto&#10;&#10;O conteúdo gerado por IA pode estar incorreto.">
            <a:extLst>
              <a:ext uri="{FF2B5EF4-FFF2-40B4-BE49-F238E27FC236}">
                <a16:creationId xmlns:a16="http://schemas.microsoft.com/office/drawing/2014/main" id="{4B798A31-4410-2DD1-AAA8-25738E5514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" y="0"/>
            <a:ext cx="12272212" cy="6963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88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Índice">
    <p:bg>
      <p:bgPr>
        <a:solidFill>
          <a:srgbClr val="FF7E79">
            <a:alpha val="32941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Imagem em branco e preto&#10;&#10;O conteúdo gerado por IA pode estar incorreto.">
            <a:extLst>
              <a:ext uri="{FF2B5EF4-FFF2-40B4-BE49-F238E27FC236}">
                <a16:creationId xmlns:a16="http://schemas.microsoft.com/office/drawing/2014/main" id="{FD36DA1C-AEA4-28C0-01C0-8282A06957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" y="0"/>
            <a:ext cx="12188299" cy="6858000"/>
          </a:xfrm>
          <a:prstGeom prst="rect">
            <a:avLst/>
          </a:prstGeom>
        </p:spPr>
      </p:pic>
      <p:sp>
        <p:nvSpPr>
          <p:cNvPr id="2" name="Retângulo: Cantos Superiores Arredondados 1">
            <a:extLst>
              <a:ext uri="{FF2B5EF4-FFF2-40B4-BE49-F238E27FC236}">
                <a16:creationId xmlns:a16="http://schemas.microsoft.com/office/drawing/2014/main" id="{56C946E5-B00C-3AFB-F327-061F3F9FCD9C}"/>
              </a:ext>
            </a:extLst>
          </p:cNvPr>
          <p:cNvSpPr/>
          <p:nvPr userDrawn="1"/>
        </p:nvSpPr>
        <p:spPr>
          <a:xfrm rot="16200000" flipH="1">
            <a:off x="5871994" y="-259375"/>
            <a:ext cx="5522976" cy="7372530"/>
          </a:xfrm>
          <a:prstGeom prst="round2SameRect">
            <a:avLst>
              <a:gd name="adj1" fmla="val 50000"/>
              <a:gd name="adj2" fmla="val 0"/>
            </a:avLst>
          </a:prstGeom>
          <a:noFill/>
          <a:ln>
            <a:solidFill>
              <a:srgbClr val="DEA44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: Cantos Superiores Arredondados 2">
            <a:extLst>
              <a:ext uri="{FF2B5EF4-FFF2-40B4-BE49-F238E27FC236}">
                <a16:creationId xmlns:a16="http://schemas.microsoft.com/office/drawing/2014/main" id="{4548FACE-5738-EC7E-0AB0-A991B051876D}"/>
              </a:ext>
            </a:extLst>
          </p:cNvPr>
          <p:cNvSpPr/>
          <p:nvPr userDrawn="1"/>
        </p:nvSpPr>
        <p:spPr>
          <a:xfrm rot="16200000" flipH="1">
            <a:off x="6163222" y="-60893"/>
            <a:ext cx="5081453" cy="6975566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DEA4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C5D27213-1327-AE55-CFA5-E83EEE9E89F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838" b="-650"/>
          <a:stretch>
            <a:fillRect/>
          </a:stretch>
        </p:blipFill>
        <p:spPr>
          <a:xfrm>
            <a:off x="180371" y="143484"/>
            <a:ext cx="11067637" cy="2205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45EB6EF0-C2BF-6492-FEB3-8BB84800CCF3}"/>
              </a:ext>
            </a:extLst>
          </p:cNvPr>
          <p:cNvSpPr txBox="1"/>
          <p:nvPr userDrawn="1"/>
        </p:nvSpPr>
        <p:spPr>
          <a:xfrm>
            <a:off x="4391586" y="129108"/>
            <a:ext cx="34088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dirty="0">
                <a:latin typeface="KyivType Sans Heavy-" panose="00000900000000000000" pitchFamily="2" charset="0"/>
              </a:rPr>
              <a:t>PORTABILIDADE</a:t>
            </a:r>
          </a:p>
        </p:txBody>
      </p:sp>
      <p:pic>
        <p:nvPicPr>
          <p:cNvPr id="9" name="Imagem 8" descr="Desenho com traços pretos em fundo branco&#10;&#10;O conteúdo gerado por IA pode estar incorreto.">
            <a:extLst>
              <a:ext uri="{FF2B5EF4-FFF2-40B4-BE49-F238E27FC236}">
                <a16:creationId xmlns:a16="http://schemas.microsoft.com/office/drawing/2014/main" id="{D8335AD3-B185-8AE4-B75F-8107A58462D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7209" y="138187"/>
            <a:ext cx="583491" cy="21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096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Índice">
    <p:bg>
      <p:bgPr>
        <a:solidFill>
          <a:srgbClr val="FF7E79">
            <a:alpha val="32941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Imagem em branco e preto&#10;&#10;O conteúdo gerado por IA pode estar incorreto.">
            <a:extLst>
              <a:ext uri="{FF2B5EF4-FFF2-40B4-BE49-F238E27FC236}">
                <a16:creationId xmlns:a16="http://schemas.microsoft.com/office/drawing/2014/main" id="{FD36DA1C-AEA4-28C0-01C0-8282A06957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" y="0"/>
            <a:ext cx="12188299" cy="6858000"/>
          </a:xfrm>
          <a:prstGeom prst="rect">
            <a:avLst/>
          </a:prstGeom>
        </p:spPr>
      </p:pic>
      <p:sp>
        <p:nvSpPr>
          <p:cNvPr id="6" name="Retângulo: Cantos Superiores Arredondados 5">
            <a:extLst>
              <a:ext uri="{FF2B5EF4-FFF2-40B4-BE49-F238E27FC236}">
                <a16:creationId xmlns:a16="http://schemas.microsoft.com/office/drawing/2014/main" id="{E4077561-76F7-D3EB-FC31-0C2A0284FC51}"/>
              </a:ext>
            </a:extLst>
          </p:cNvPr>
          <p:cNvSpPr/>
          <p:nvPr userDrawn="1"/>
        </p:nvSpPr>
        <p:spPr>
          <a:xfrm rot="16200000" flipH="1">
            <a:off x="6627369" y="-259374"/>
            <a:ext cx="5522976" cy="7372530"/>
          </a:xfrm>
          <a:prstGeom prst="round2SameRect">
            <a:avLst>
              <a:gd name="adj1" fmla="val 50000"/>
              <a:gd name="adj2" fmla="val 0"/>
            </a:avLst>
          </a:prstGeom>
          <a:noFill/>
          <a:ln>
            <a:solidFill>
              <a:srgbClr val="CA33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: Cantos Superiores Arredondados 6">
            <a:extLst>
              <a:ext uri="{FF2B5EF4-FFF2-40B4-BE49-F238E27FC236}">
                <a16:creationId xmlns:a16="http://schemas.microsoft.com/office/drawing/2014/main" id="{A1919D38-5DFC-9890-789C-CF3DD508AF92}"/>
              </a:ext>
            </a:extLst>
          </p:cNvPr>
          <p:cNvSpPr/>
          <p:nvPr userDrawn="1"/>
        </p:nvSpPr>
        <p:spPr>
          <a:xfrm rot="16200000" flipH="1">
            <a:off x="6918597" y="-60892"/>
            <a:ext cx="5081453" cy="6975566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A33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148FF411-113D-2E78-5E68-B2B329B8CBD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838" b="-650"/>
          <a:stretch>
            <a:fillRect/>
          </a:stretch>
        </p:blipFill>
        <p:spPr>
          <a:xfrm>
            <a:off x="180371" y="143484"/>
            <a:ext cx="11067637" cy="2205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DADBC744-5227-684E-9373-A3B79E386072}"/>
              </a:ext>
            </a:extLst>
          </p:cNvPr>
          <p:cNvSpPr txBox="1"/>
          <p:nvPr userDrawn="1"/>
        </p:nvSpPr>
        <p:spPr>
          <a:xfrm>
            <a:off x="4391586" y="129108"/>
            <a:ext cx="34088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dirty="0">
                <a:latin typeface="KyivType Sans Heavy-" panose="00000900000000000000" pitchFamily="2" charset="0"/>
              </a:rPr>
              <a:t>PORTABILIDADE</a:t>
            </a:r>
          </a:p>
        </p:txBody>
      </p:sp>
      <p:pic>
        <p:nvPicPr>
          <p:cNvPr id="9" name="Imagem 8" descr="Desenho com traços pretos em fundo branco&#10;&#10;O conteúdo gerado por IA pode estar incorreto.">
            <a:extLst>
              <a:ext uri="{FF2B5EF4-FFF2-40B4-BE49-F238E27FC236}">
                <a16:creationId xmlns:a16="http://schemas.microsoft.com/office/drawing/2014/main" id="{F8D17759-4EBF-829E-4EDB-2DB7891EA90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7209" y="138187"/>
            <a:ext cx="583491" cy="21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71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Índice">
    <p:bg>
      <p:bgPr>
        <a:solidFill>
          <a:srgbClr val="FF7E79">
            <a:alpha val="32941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Imagem em branco e preto&#10;&#10;O conteúdo gerado por IA pode estar incorreto.">
            <a:extLst>
              <a:ext uri="{FF2B5EF4-FFF2-40B4-BE49-F238E27FC236}">
                <a16:creationId xmlns:a16="http://schemas.microsoft.com/office/drawing/2014/main" id="{FD36DA1C-AEA4-28C0-01C0-8282A06957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" y="0"/>
            <a:ext cx="12188299" cy="6858000"/>
          </a:xfrm>
          <a:prstGeom prst="rect">
            <a:avLst/>
          </a:prstGeom>
        </p:spPr>
      </p:pic>
      <p:sp>
        <p:nvSpPr>
          <p:cNvPr id="6" name="Retângulo: Cantos Superiores Arredondados 5">
            <a:extLst>
              <a:ext uri="{FF2B5EF4-FFF2-40B4-BE49-F238E27FC236}">
                <a16:creationId xmlns:a16="http://schemas.microsoft.com/office/drawing/2014/main" id="{E4077561-76F7-D3EB-FC31-0C2A0284FC51}"/>
              </a:ext>
            </a:extLst>
          </p:cNvPr>
          <p:cNvSpPr/>
          <p:nvPr userDrawn="1"/>
        </p:nvSpPr>
        <p:spPr>
          <a:xfrm rot="16200000" flipH="1">
            <a:off x="6627369" y="-259374"/>
            <a:ext cx="5522976" cy="7372530"/>
          </a:xfrm>
          <a:prstGeom prst="round2SameRect">
            <a:avLst>
              <a:gd name="adj1" fmla="val 50000"/>
              <a:gd name="adj2" fmla="val 0"/>
            </a:avLst>
          </a:prstGeom>
          <a:noFill/>
          <a:ln>
            <a:solidFill>
              <a:srgbClr val="CA33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: Cantos Superiores Arredondados 6">
            <a:extLst>
              <a:ext uri="{FF2B5EF4-FFF2-40B4-BE49-F238E27FC236}">
                <a16:creationId xmlns:a16="http://schemas.microsoft.com/office/drawing/2014/main" id="{A1919D38-5DFC-9890-789C-CF3DD508AF92}"/>
              </a:ext>
            </a:extLst>
          </p:cNvPr>
          <p:cNvSpPr/>
          <p:nvPr userDrawn="1"/>
        </p:nvSpPr>
        <p:spPr>
          <a:xfrm rot="16200000" flipH="1">
            <a:off x="6918597" y="-60892"/>
            <a:ext cx="5081453" cy="6975566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A33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C185D77F-8C1E-CF4A-22BF-A3E5BA76E3F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838" b="-650"/>
          <a:stretch>
            <a:fillRect/>
          </a:stretch>
        </p:blipFill>
        <p:spPr>
          <a:xfrm>
            <a:off x="180371" y="143484"/>
            <a:ext cx="11067637" cy="2205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65E95811-BE74-D5F5-1EC6-812DC645A7B0}"/>
              </a:ext>
            </a:extLst>
          </p:cNvPr>
          <p:cNvSpPr txBox="1"/>
          <p:nvPr userDrawn="1"/>
        </p:nvSpPr>
        <p:spPr>
          <a:xfrm>
            <a:off x="4391586" y="129108"/>
            <a:ext cx="34088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dirty="0">
                <a:latin typeface="KyivType Sans Heavy-" panose="00000900000000000000" pitchFamily="2" charset="0"/>
              </a:rPr>
              <a:t>PORTABILIDADE</a:t>
            </a:r>
          </a:p>
        </p:txBody>
      </p:sp>
      <p:pic>
        <p:nvPicPr>
          <p:cNvPr id="9" name="Imagem 8" descr="Desenho com traços pretos em fundo branco&#10;&#10;O conteúdo gerado por IA pode estar incorreto.">
            <a:extLst>
              <a:ext uri="{FF2B5EF4-FFF2-40B4-BE49-F238E27FC236}">
                <a16:creationId xmlns:a16="http://schemas.microsoft.com/office/drawing/2014/main" id="{B7188531-8ED7-26E0-11D2-0449A31DDB5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7209" y="138187"/>
            <a:ext cx="583491" cy="21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509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enção/Dica"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Pássaro em cima de uma superfície branca&#10;&#10;O conteúdo gerado por IA pode estar incorreto.">
            <a:extLst>
              <a:ext uri="{FF2B5EF4-FFF2-40B4-BE49-F238E27FC236}">
                <a16:creationId xmlns:a16="http://schemas.microsoft.com/office/drawing/2014/main" id="{8C02B170-875F-CC1A-7585-689316BD9F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" y="0"/>
            <a:ext cx="12188299" cy="6858000"/>
          </a:xfrm>
          <a:prstGeom prst="rect">
            <a:avLst/>
          </a:prstGeom>
        </p:spPr>
      </p:pic>
      <p:pic>
        <p:nvPicPr>
          <p:cNvPr id="2" name="Gráfico 1">
            <a:extLst>
              <a:ext uri="{FF2B5EF4-FFF2-40B4-BE49-F238E27FC236}">
                <a16:creationId xmlns:a16="http://schemas.microsoft.com/office/drawing/2014/main" id="{46245FE6-06BE-7CBB-DF86-F3198723AE1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838" b="-650"/>
          <a:stretch>
            <a:fillRect/>
          </a:stretch>
        </p:blipFill>
        <p:spPr>
          <a:xfrm>
            <a:off x="180371" y="143484"/>
            <a:ext cx="11067637" cy="2205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60D9C112-3621-1BA2-C85A-57B76DF6243F}"/>
              </a:ext>
            </a:extLst>
          </p:cNvPr>
          <p:cNvSpPr txBox="1"/>
          <p:nvPr userDrawn="1"/>
        </p:nvSpPr>
        <p:spPr>
          <a:xfrm>
            <a:off x="4391586" y="129108"/>
            <a:ext cx="34088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dirty="0">
                <a:latin typeface="KyivType Sans Heavy-" panose="00000900000000000000" pitchFamily="2" charset="0"/>
              </a:rPr>
              <a:t>PORTABILIDADE</a:t>
            </a:r>
          </a:p>
        </p:txBody>
      </p:sp>
      <p:pic>
        <p:nvPicPr>
          <p:cNvPr id="5" name="Imagem 4" descr="Desenho com traços pretos em fundo branco&#10;&#10;O conteúdo gerado por IA pode estar incorreto.">
            <a:extLst>
              <a:ext uri="{FF2B5EF4-FFF2-40B4-BE49-F238E27FC236}">
                <a16:creationId xmlns:a16="http://schemas.microsoft.com/office/drawing/2014/main" id="{FCD799EC-AA0C-FEF7-5AA5-57D84FDDD05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7209" y="138187"/>
            <a:ext cx="583491" cy="21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868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Atenção/Dica"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Pássaro em cima de uma superfície branca&#10;&#10;O conteúdo gerado por IA pode estar incorreto.">
            <a:extLst>
              <a:ext uri="{FF2B5EF4-FFF2-40B4-BE49-F238E27FC236}">
                <a16:creationId xmlns:a16="http://schemas.microsoft.com/office/drawing/2014/main" id="{8C02B170-875F-CC1A-7585-689316BD9F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" y="0"/>
            <a:ext cx="12188299" cy="6858000"/>
          </a:xfrm>
          <a:prstGeom prst="rect">
            <a:avLst/>
          </a:prstGeom>
          <a:ln>
            <a:solidFill>
              <a:srgbClr val="DEA449"/>
            </a:solidFill>
          </a:ln>
        </p:spPr>
      </p:pic>
      <p:sp>
        <p:nvSpPr>
          <p:cNvPr id="2" name="Retângulo: Cantos Superiores Arredondados 1">
            <a:extLst>
              <a:ext uri="{FF2B5EF4-FFF2-40B4-BE49-F238E27FC236}">
                <a16:creationId xmlns:a16="http://schemas.microsoft.com/office/drawing/2014/main" id="{CFC94B7E-4995-6710-37F2-75255A842608}"/>
              </a:ext>
            </a:extLst>
          </p:cNvPr>
          <p:cNvSpPr/>
          <p:nvPr userDrawn="1"/>
        </p:nvSpPr>
        <p:spPr>
          <a:xfrm rot="5400000">
            <a:off x="339561" y="-259375"/>
            <a:ext cx="5522976" cy="7372530"/>
          </a:xfrm>
          <a:prstGeom prst="round2SameRect">
            <a:avLst>
              <a:gd name="adj1" fmla="val 50000"/>
              <a:gd name="adj2" fmla="val 0"/>
            </a:avLst>
          </a:prstGeom>
          <a:noFill/>
          <a:ln>
            <a:solidFill>
              <a:srgbClr val="DEA44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: Cantos Superiores Arredondados 2">
            <a:extLst>
              <a:ext uri="{FF2B5EF4-FFF2-40B4-BE49-F238E27FC236}">
                <a16:creationId xmlns:a16="http://schemas.microsoft.com/office/drawing/2014/main" id="{0976B183-82DD-5F32-6D5C-277705105DE0}"/>
              </a:ext>
            </a:extLst>
          </p:cNvPr>
          <p:cNvSpPr/>
          <p:nvPr userDrawn="1"/>
        </p:nvSpPr>
        <p:spPr>
          <a:xfrm rot="5400000">
            <a:off x="489856" y="-60893"/>
            <a:ext cx="5081453" cy="6975566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DEA4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5A46B94D-3782-7314-93F1-A589B95423E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838" b="-650"/>
          <a:stretch>
            <a:fillRect/>
          </a:stretch>
        </p:blipFill>
        <p:spPr>
          <a:xfrm>
            <a:off x="180371" y="143484"/>
            <a:ext cx="11067637" cy="22050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AF89D37D-3F71-D5E7-202B-40F50055539D}"/>
              </a:ext>
            </a:extLst>
          </p:cNvPr>
          <p:cNvSpPr txBox="1"/>
          <p:nvPr userDrawn="1"/>
        </p:nvSpPr>
        <p:spPr>
          <a:xfrm>
            <a:off x="4391586" y="129108"/>
            <a:ext cx="34088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dirty="0">
                <a:latin typeface="KyivType Sans Heavy-" panose="00000900000000000000" pitchFamily="2" charset="0"/>
              </a:rPr>
              <a:t>PORTABILIDADE</a:t>
            </a:r>
          </a:p>
        </p:txBody>
      </p:sp>
      <p:pic>
        <p:nvPicPr>
          <p:cNvPr id="8" name="Imagem 7" descr="Desenho com traços pretos em fundo branco&#10;&#10;O conteúdo gerado por IA pode estar incorreto.">
            <a:extLst>
              <a:ext uri="{FF2B5EF4-FFF2-40B4-BE49-F238E27FC236}">
                <a16:creationId xmlns:a16="http://schemas.microsoft.com/office/drawing/2014/main" id="{755213F1-E16D-8C39-9DA1-C202EA31799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7209" y="138187"/>
            <a:ext cx="583491" cy="21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332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Atenção/Dica"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Pássaro em cima de uma superfície branca&#10;&#10;O conteúdo gerado por IA pode estar incorreto.">
            <a:extLst>
              <a:ext uri="{FF2B5EF4-FFF2-40B4-BE49-F238E27FC236}">
                <a16:creationId xmlns:a16="http://schemas.microsoft.com/office/drawing/2014/main" id="{8C02B170-875F-CC1A-7585-689316BD9F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" y="0"/>
            <a:ext cx="12188299" cy="6858000"/>
          </a:xfrm>
          <a:prstGeom prst="rect">
            <a:avLst/>
          </a:prstGeom>
        </p:spPr>
      </p:pic>
      <p:sp>
        <p:nvSpPr>
          <p:cNvPr id="2" name="Retângulo: Cantos Superiores Arredondados 1">
            <a:extLst>
              <a:ext uri="{FF2B5EF4-FFF2-40B4-BE49-F238E27FC236}">
                <a16:creationId xmlns:a16="http://schemas.microsoft.com/office/drawing/2014/main" id="{AE20D569-2F50-4ACA-0A7A-DE525F05BF6B}"/>
              </a:ext>
            </a:extLst>
          </p:cNvPr>
          <p:cNvSpPr/>
          <p:nvPr userDrawn="1"/>
        </p:nvSpPr>
        <p:spPr>
          <a:xfrm rot="16200000" flipH="1">
            <a:off x="5871994" y="-259375"/>
            <a:ext cx="5522976" cy="7372530"/>
          </a:xfrm>
          <a:prstGeom prst="round2SameRect">
            <a:avLst>
              <a:gd name="adj1" fmla="val 50000"/>
              <a:gd name="adj2" fmla="val 0"/>
            </a:avLst>
          </a:prstGeom>
          <a:noFill/>
          <a:ln>
            <a:solidFill>
              <a:srgbClr val="DEA44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: Cantos Superiores Arredondados 2">
            <a:extLst>
              <a:ext uri="{FF2B5EF4-FFF2-40B4-BE49-F238E27FC236}">
                <a16:creationId xmlns:a16="http://schemas.microsoft.com/office/drawing/2014/main" id="{BAF79680-C04A-098C-1567-76C5791F1B18}"/>
              </a:ext>
            </a:extLst>
          </p:cNvPr>
          <p:cNvSpPr/>
          <p:nvPr userDrawn="1"/>
        </p:nvSpPr>
        <p:spPr>
          <a:xfrm rot="16200000" flipH="1">
            <a:off x="6163222" y="-60893"/>
            <a:ext cx="5081453" cy="6975566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DEA4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2CC87EBF-82AF-DE6B-42EB-70C8F1B91C6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838" b="-650"/>
          <a:stretch>
            <a:fillRect/>
          </a:stretch>
        </p:blipFill>
        <p:spPr>
          <a:xfrm>
            <a:off x="180371" y="143484"/>
            <a:ext cx="11067637" cy="22050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D19512F6-79E1-440B-6C32-6AD062C2DD52}"/>
              </a:ext>
            </a:extLst>
          </p:cNvPr>
          <p:cNvSpPr txBox="1"/>
          <p:nvPr userDrawn="1"/>
        </p:nvSpPr>
        <p:spPr>
          <a:xfrm>
            <a:off x="4391586" y="129108"/>
            <a:ext cx="34088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dirty="0">
                <a:latin typeface="KyivType Sans Heavy-" panose="00000900000000000000" pitchFamily="2" charset="0"/>
              </a:rPr>
              <a:t>PORTABILIDADE</a:t>
            </a:r>
          </a:p>
        </p:txBody>
      </p:sp>
      <p:pic>
        <p:nvPicPr>
          <p:cNvPr id="8" name="Imagem 7" descr="Desenho com traços pretos em fundo branco&#10;&#10;O conteúdo gerado por IA pode estar incorreto.">
            <a:extLst>
              <a:ext uri="{FF2B5EF4-FFF2-40B4-BE49-F238E27FC236}">
                <a16:creationId xmlns:a16="http://schemas.microsoft.com/office/drawing/2014/main" id="{8CEBB8EB-4261-D298-EF90-1D9DA1D15B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7209" y="138187"/>
            <a:ext cx="583491" cy="21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806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Atenção/Dica"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Pássaro em cima de uma superfície branca&#10;&#10;O conteúdo gerado por IA pode estar incorreto.">
            <a:extLst>
              <a:ext uri="{FF2B5EF4-FFF2-40B4-BE49-F238E27FC236}">
                <a16:creationId xmlns:a16="http://schemas.microsoft.com/office/drawing/2014/main" id="{8C02B170-875F-CC1A-7585-689316BD9F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" y="0"/>
            <a:ext cx="12188299" cy="6858000"/>
          </a:xfrm>
          <a:prstGeom prst="rect">
            <a:avLst/>
          </a:prstGeom>
        </p:spPr>
      </p:pic>
      <p:pic>
        <p:nvPicPr>
          <p:cNvPr id="2" name="Gráfico 1">
            <a:extLst>
              <a:ext uri="{FF2B5EF4-FFF2-40B4-BE49-F238E27FC236}">
                <a16:creationId xmlns:a16="http://schemas.microsoft.com/office/drawing/2014/main" id="{26CAC4BB-2B8C-A926-D72E-1913298800D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838" b="-650"/>
          <a:stretch>
            <a:fillRect/>
          </a:stretch>
        </p:blipFill>
        <p:spPr>
          <a:xfrm>
            <a:off x="180371" y="143484"/>
            <a:ext cx="11067637" cy="2205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CF4B5D89-B9F5-3D09-4EB2-05F5EC1EB45C}"/>
              </a:ext>
            </a:extLst>
          </p:cNvPr>
          <p:cNvSpPr txBox="1"/>
          <p:nvPr userDrawn="1"/>
        </p:nvSpPr>
        <p:spPr>
          <a:xfrm>
            <a:off x="4391586" y="129108"/>
            <a:ext cx="34088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dirty="0">
                <a:latin typeface="KyivType Sans Heavy-" panose="00000900000000000000" pitchFamily="2" charset="0"/>
              </a:rPr>
              <a:t>PORTABILIDADE</a:t>
            </a:r>
          </a:p>
        </p:txBody>
      </p:sp>
      <p:pic>
        <p:nvPicPr>
          <p:cNvPr id="5" name="Imagem 4" descr="Desenho com traços pretos em fundo branco&#10;&#10;O conteúdo gerado por IA pode estar incorreto.">
            <a:extLst>
              <a:ext uri="{FF2B5EF4-FFF2-40B4-BE49-F238E27FC236}">
                <a16:creationId xmlns:a16="http://schemas.microsoft.com/office/drawing/2014/main" id="{19C6E0EE-3CF6-25CF-A45F-3D90BB4C499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7209" y="138187"/>
            <a:ext cx="583491" cy="21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99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Atenção/Dica"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Pássaro em cima de uma superfície branca&#10;&#10;O conteúdo gerado por IA pode estar incorreto.">
            <a:extLst>
              <a:ext uri="{FF2B5EF4-FFF2-40B4-BE49-F238E27FC236}">
                <a16:creationId xmlns:a16="http://schemas.microsoft.com/office/drawing/2014/main" id="{8C02B170-875F-CC1A-7585-689316BD9F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" y="0"/>
            <a:ext cx="12188299" cy="6858000"/>
          </a:xfrm>
          <a:prstGeom prst="rect">
            <a:avLst/>
          </a:prstGeom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F0377177-11E4-A8C0-7E58-D9928CC35949}"/>
              </a:ext>
            </a:extLst>
          </p:cNvPr>
          <p:cNvGrpSpPr/>
          <p:nvPr userDrawn="1"/>
        </p:nvGrpSpPr>
        <p:grpSpPr>
          <a:xfrm>
            <a:off x="2539551" y="534075"/>
            <a:ext cx="7112898" cy="865848"/>
            <a:chOff x="2539551" y="534075"/>
            <a:chExt cx="7112898" cy="865848"/>
          </a:xfrm>
        </p:grpSpPr>
        <p:grpSp>
          <p:nvGrpSpPr>
            <p:cNvPr id="3" name="Agrupar 2">
              <a:extLst>
                <a:ext uri="{FF2B5EF4-FFF2-40B4-BE49-F238E27FC236}">
                  <a16:creationId xmlns:a16="http://schemas.microsoft.com/office/drawing/2014/main" id="{B9B9E470-4797-0629-5E94-57DA345ABE96}"/>
                </a:ext>
              </a:extLst>
            </p:cNvPr>
            <p:cNvGrpSpPr/>
            <p:nvPr/>
          </p:nvGrpSpPr>
          <p:grpSpPr>
            <a:xfrm>
              <a:off x="2539551" y="534075"/>
              <a:ext cx="7112898" cy="865848"/>
              <a:chOff x="2532808" y="534075"/>
              <a:chExt cx="7112898" cy="865848"/>
            </a:xfrm>
          </p:grpSpPr>
          <p:sp>
            <p:nvSpPr>
              <p:cNvPr id="7" name="Retângulo: Cantos Arredondados 6">
                <a:extLst>
                  <a:ext uri="{FF2B5EF4-FFF2-40B4-BE49-F238E27FC236}">
                    <a16:creationId xmlns:a16="http://schemas.microsoft.com/office/drawing/2014/main" id="{ED171BA4-53D1-3A6F-DE5D-2857D6D26A73}"/>
                  </a:ext>
                </a:extLst>
              </p:cNvPr>
              <p:cNvSpPr/>
              <p:nvPr/>
            </p:nvSpPr>
            <p:spPr>
              <a:xfrm>
                <a:off x="2638004" y="631079"/>
                <a:ext cx="6902506" cy="671841"/>
              </a:xfrm>
              <a:prstGeom prst="roundRect">
                <a:avLst>
                  <a:gd name="adj" fmla="val 25098"/>
                </a:avLst>
              </a:prstGeom>
              <a:solidFill>
                <a:srgbClr val="E1D6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8" name="Retângulo: Cantos Arredondados 7">
                <a:extLst>
                  <a:ext uri="{FF2B5EF4-FFF2-40B4-BE49-F238E27FC236}">
                    <a16:creationId xmlns:a16="http://schemas.microsoft.com/office/drawing/2014/main" id="{1B93BB53-93DB-BB38-7002-B161908EC052}"/>
                  </a:ext>
                </a:extLst>
              </p:cNvPr>
              <p:cNvSpPr/>
              <p:nvPr/>
            </p:nvSpPr>
            <p:spPr>
              <a:xfrm>
                <a:off x="2532808" y="534075"/>
                <a:ext cx="7112898" cy="865848"/>
              </a:xfrm>
              <a:prstGeom prst="roundRect">
                <a:avLst>
                  <a:gd name="adj" fmla="val 25098"/>
                </a:avLst>
              </a:prstGeom>
              <a:noFill/>
              <a:ln w="9525">
                <a:solidFill>
                  <a:srgbClr val="E1D6BE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id="{2B864A11-DA7D-61BE-78D8-D670520560B4}"/>
                </a:ext>
              </a:extLst>
            </p:cNvPr>
            <p:cNvSpPr txBox="1"/>
            <p:nvPr/>
          </p:nvSpPr>
          <p:spPr>
            <a:xfrm>
              <a:off x="2651974" y="797722"/>
              <a:ext cx="6888052" cy="338554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pt-BR" sz="2200" dirty="0">
                  <a:solidFill>
                    <a:srgbClr val="CA332F"/>
                  </a:solidFill>
                  <a:latin typeface="+mj-lt"/>
                </a:rPr>
                <a:t>CLARO FIXO (HFC) E CLARO FIXO (GPON)</a:t>
              </a:r>
            </a:p>
          </p:txBody>
        </p:sp>
      </p:grp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64ACC71A-5A34-AB8C-7D29-1F42E37C8BED}"/>
              </a:ext>
            </a:extLst>
          </p:cNvPr>
          <p:cNvSpPr/>
          <p:nvPr userDrawn="1"/>
        </p:nvSpPr>
        <p:spPr>
          <a:xfrm>
            <a:off x="2576675" y="1553186"/>
            <a:ext cx="7038650" cy="359229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6D2D22C4-EFF6-DCF8-A064-194EED1695EF}"/>
              </a:ext>
            </a:extLst>
          </p:cNvPr>
          <p:cNvGrpSpPr/>
          <p:nvPr userDrawn="1"/>
        </p:nvGrpSpPr>
        <p:grpSpPr>
          <a:xfrm>
            <a:off x="4628403" y="1594299"/>
            <a:ext cx="1551860" cy="276999"/>
            <a:chOff x="4628403" y="1594299"/>
            <a:chExt cx="1551860" cy="276999"/>
          </a:xfrm>
        </p:grpSpPr>
        <p:sp>
          <p:nvSpPr>
            <p:cNvPr id="12" name="Retângulo: Cantos Arredondados 11">
              <a:extLst>
                <a:ext uri="{FF2B5EF4-FFF2-40B4-BE49-F238E27FC236}">
                  <a16:creationId xmlns:a16="http://schemas.microsoft.com/office/drawing/2014/main" id="{85D62263-FD1D-0F0E-4A20-35C05BE4DD87}"/>
                </a:ext>
              </a:extLst>
            </p:cNvPr>
            <p:cNvSpPr/>
            <p:nvPr/>
          </p:nvSpPr>
          <p:spPr>
            <a:xfrm>
              <a:off x="4628403" y="1668703"/>
              <a:ext cx="891864" cy="135467"/>
            </a:xfrm>
            <a:prstGeom prst="roundRect">
              <a:avLst>
                <a:gd name="adj" fmla="val 50000"/>
              </a:avLst>
            </a:prstGeom>
            <a:solidFill>
              <a:srgbClr val="DEA44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2D6F80EA-18CE-CC1E-EEE8-560CBEFEF195}"/>
                </a:ext>
              </a:extLst>
            </p:cNvPr>
            <p:cNvSpPr txBox="1"/>
            <p:nvPr/>
          </p:nvSpPr>
          <p:spPr>
            <a:xfrm>
              <a:off x="5541188" y="1594299"/>
              <a:ext cx="639075" cy="276999"/>
            </a:xfrm>
            <a:prstGeom prst="rect">
              <a:avLst/>
            </a:prstGeom>
            <a:noFill/>
          </p:spPr>
          <p:txBody>
            <a:bodyPr wrap="square" lIns="36000" rtlCol="0">
              <a:spAutoFit/>
            </a:bodyPr>
            <a:lstStyle/>
            <a:p>
              <a:r>
                <a:rPr lang="pt-BR" sz="1200" b="1" i="1" dirty="0">
                  <a:solidFill>
                    <a:srgbClr val="DEA449"/>
                  </a:solidFill>
                  <a:latin typeface="AMX Light" pitchFamily="2" charset="0"/>
                </a:rPr>
                <a:t>CLIENTE</a:t>
              </a:r>
            </a:p>
          </p:txBody>
        </p:sp>
      </p:grp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12B1294E-1C39-54E0-1387-FD89B251609F}"/>
              </a:ext>
            </a:extLst>
          </p:cNvPr>
          <p:cNvSpPr txBox="1"/>
          <p:nvPr userDrawn="1"/>
        </p:nvSpPr>
        <p:spPr>
          <a:xfrm>
            <a:off x="2706292" y="1578911"/>
            <a:ext cx="1922111" cy="307777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>
              <a:spcAft>
                <a:spcPts val="800"/>
              </a:spcAft>
            </a:pPr>
            <a:r>
              <a:rPr lang="pt-BR" sz="1400" dirty="0">
                <a:solidFill>
                  <a:srgbClr val="101010"/>
                </a:solidFill>
              </a:rPr>
              <a:t>Quem faz cada passo?</a:t>
            </a:r>
          </a:p>
        </p:txBody>
      </p:sp>
      <p:pic>
        <p:nvPicPr>
          <p:cNvPr id="15" name="Gráfico 14">
            <a:extLst>
              <a:ext uri="{FF2B5EF4-FFF2-40B4-BE49-F238E27FC236}">
                <a16:creationId xmlns:a16="http://schemas.microsoft.com/office/drawing/2014/main" id="{2C51A792-DDFF-F5EB-58DD-229E11515C1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4412" y="2106791"/>
            <a:ext cx="10163175" cy="3838575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AA5A01ED-3934-FC0C-8395-08EDAF12CBAC}"/>
              </a:ext>
            </a:extLst>
          </p:cNvPr>
          <p:cNvSpPr/>
          <p:nvPr userDrawn="1"/>
        </p:nvSpPr>
        <p:spPr>
          <a:xfrm rot="18788007">
            <a:off x="1340064" y="2695910"/>
            <a:ext cx="976583" cy="103417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912728"/>
              </a:avLst>
            </a:prstTxWarp>
            <a:spAutoFit/>
          </a:bodyPr>
          <a:lstStyle/>
          <a:p>
            <a:pPr algn="ctr"/>
            <a:r>
              <a:rPr lang="pt-BR" sz="1400" dirty="0">
                <a:ln w="0"/>
                <a:solidFill>
                  <a:srgbClr val="DAC5AA"/>
                </a:solidFill>
                <a:effectLst/>
                <a:latin typeface="+mj-lt"/>
              </a:rPr>
              <a:t>1ª ETAPA</a:t>
            </a:r>
            <a:endParaRPr lang="pt-BR" sz="1400" b="0" cap="none" spc="0" dirty="0">
              <a:ln w="0"/>
              <a:solidFill>
                <a:srgbClr val="DAC5AA"/>
              </a:solidFill>
              <a:effectLst/>
              <a:latin typeface="+mj-lt"/>
            </a:endParaRPr>
          </a:p>
        </p:txBody>
      </p: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67B2560D-DAE2-C5BE-7FB3-6DF14152106E}"/>
              </a:ext>
            </a:extLst>
          </p:cNvPr>
          <p:cNvGrpSpPr/>
          <p:nvPr userDrawn="1"/>
        </p:nvGrpSpPr>
        <p:grpSpPr>
          <a:xfrm>
            <a:off x="1451110" y="2825910"/>
            <a:ext cx="873049" cy="873049"/>
            <a:chOff x="1451110" y="2825910"/>
            <a:chExt cx="873049" cy="873049"/>
          </a:xfrm>
        </p:grpSpPr>
        <p:sp>
          <p:nvSpPr>
            <p:cNvPr id="18" name="Elipse 17">
              <a:extLst>
                <a:ext uri="{FF2B5EF4-FFF2-40B4-BE49-F238E27FC236}">
                  <a16:creationId xmlns:a16="http://schemas.microsoft.com/office/drawing/2014/main" id="{37D9808D-F649-69CE-3F7F-7822EBEFCDAD}"/>
                </a:ext>
              </a:extLst>
            </p:cNvPr>
            <p:cNvSpPr/>
            <p:nvPr/>
          </p:nvSpPr>
          <p:spPr>
            <a:xfrm>
              <a:off x="1451110" y="2825910"/>
              <a:ext cx="873049" cy="873049"/>
            </a:xfrm>
            <a:prstGeom prst="ellipse">
              <a:avLst/>
            </a:prstGeom>
            <a:solidFill>
              <a:srgbClr val="10101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pt-BR" sz="3200" dirty="0">
                <a:solidFill>
                  <a:srgbClr val="CA332F"/>
                </a:solidFill>
                <a:latin typeface="AMX Medium" pitchFamily="2" charset="0"/>
              </a:endParaRPr>
            </a:p>
          </p:txBody>
        </p:sp>
        <p:pic>
          <p:nvPicPr>
            <p:cNvPr id="19" name="Gráfico 18">
              <a:extLst>
                <a:ext uri="{FF2B5EF4-FFF2-40B4-BE49-F238E27FC236}">
                  <a16:creationId xmlns:a16="http://schemas.microsoft.com/office/drawing/2014/main" id="{9CE41F69-CD4A-CAD7-D753-8BFB064DB08F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13048" y="3090980"/>
              <a:ext cx="333375" cy="342900"/>
            </a:xfrm>
            <a:prstGeom prst="rect">
              <a:avLst/>
            </a:prstGeom>
          </p:spPr>
        </p:pic>
      </p:grp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DEBF87B9-5A9C-86BA-C0D4-D2D8901116F9}"/>
              </a:ext>
            </a:extLst>
          </p:cNvPr>
          <p:cNvGrpSpPr/>
          <p:nvPr userDrawn="1"/>
        </p:nvGrpSpPr>
        <p:grpSpPr>
          <a:xfrm>
            <a:off x="1451110" y="2825907"/>
            <a:ext cx="1196271" cy="873048"/>
            <a:chOff x="1451110" y="2825907"/>
            <a:chExt cx="1196271" cy="873048"/>
          </a:xfrm>
        </p:grpSpPr>
        <p:sp>
          <p:nvSpPr>
            <p:cNvPr id="21" name="Retângulo: Cantos Superiores Arredondados 20">
              <a:extLst>
                <a:ext uri="{FF2B5EF4-FFF2-40B4-BE49-F238E27FC236}">
                  <a16:creationId xmlns:a16="http://schemas.microsoft.com/office/drawing/2014/main" id="{C6096569-35FC-D031-BDAD-C10C046D62AC}"/>
                </a:ext>
              </a:extLst>
            </p:cNvPr>
            <p:cNvSpPr/>
            <p:nvPr/>
          </p:nvSpPr>
          <p:spPr>
            <a:xfrm rot="16200000">
              <a:off x="1612722" y="2664295"/>
              <a:ext cx="873048" cy="1196271"/>
            </a:xfrm>
            <a:prstGeom prst="round2SameRect">
              <a:avLst>
                <a:gd name="adj1" fmla="val 50000"/>
                <a:gd name="adj2" fmla="val 0"/>
              </a:avLst>
            </a:prstGeom>
            <a:noFill/>
            <a:ln w="19050">
              <a:solidFill>
                <a:srgbClr val="10101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BD00E262-17AF-0B42-F3BA-4E28FA6BC73A}"/>
                </a:ext>
              </a:extLst>
            </p:cNvPr>
            <p:cNvSpPr txBox="1"/>
            <p:nvPr/>
          </p:nvSpPr>
          <p:spPr>
            <a:xfrm>
              <a:off x="2345863" y="3059668"/>
              <a:ext cx="296436" cy="369332"/>
            </a:xfrm>
            <a:prstGeom prst="rect">
              <a:avLst/>
            </a:prstGeom>
            <a:noFill/>
          </p:spPr>
          <p:txBody>
            <a:bodyPr wrap="square" lIns="72000" rtlCol="0">
              <a:spAutoFit/>
            </a:bodyPr>
            <a:lstStyle/>
            <a:p>
              <a:r>
                <a:rPr lang="pt-BR" b="1" dirty="0">
                  <a:solidFill>
                    <a:srgbClr val="101010"/>
                  </a:solidFill>
                  <a:latin typeface="+mj-lt"/>
                </a:rPr>
                <a:t>1</a:t>
              </a:r>
            </a:p>
          </p:txBody>
        </p:sp>
      </p:grp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70B4AEA7-4229-6B54-1D18-007256DB2F5B}"/>
              </a:ext>
            </a:extLst>
          </p:cNvPr>
          <p:cNvSpPr txBox="1"/>
          <p:nvPr userDrawn="1"/>
        </p:nvSpPr>
        <p:spPr>
          <a:xfrm>
            <a:off x="2651974" y="3031597"/>
            <a:ext cx="1610589" cy="461665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pPr>
              <a:spcAft>
                <a:spcPts val="800"/>
              </a:spcAft>
            </a:pPr>
            <a:r>
              <a:rPr lang="pt-BR" sz="1200" dirty="0">
                <a:solidFill>
                  <a:srgbClr val="101010"/>
                </a:solidFill>
              </a:rPr>
              <a:t>O cliente escolhe um de nossos planos. </a:t>
            </a: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8B63F3FC-68A4-9358-F453-75274F009A57}"/>
              </a:ext>
            </a:extLst>
          </p:cNvPr>
          <p:cNvSpPr/>
          <p:nvPr userDrawn="1"/>
        </p:nvSpPr>
        <p:spPr>
          <a:xfrm rot="18788007">
            <a:off x="1340064" y="4255403"/>
            <a:ext cx="976583" cy="103417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912728"/>
              </a:avLst>
            </a:prstTxWarp>
            <a:spAutoFit/>
          </a:bodyPr>
          <a:lstStyle/>
          <a:p>
            <a:pPr algn="ctr"/>
            <a:r>
              <a:rPr lang="pt-BR" sz="1400" dirty="0">
                <a:ln w="0"/>
                <a:solidFill>
                  <a:srgbClr val="DAC5AA"/>
                </a:solidFill>
                <a:effectLst/>
                <a:latin typeface="+mj-lt"/>
              </a:rPr>
              <a:t>2</a:t>
            </a:r>
            <a:r>
              <a:rPr lang="pt-BR" sz="1400" dirty="0">
                <a:ln w="0"/>
                <a:solidFill>
                  <a:srgbClr val="DAC5AA"/>
                </a:solidFill>
                <a:latin typeface="+mj-lt"/>
              </a:rPr>
              <a:t>ª</a:t>
            </a:r>
            <a:r>
              <a:rPr lang="pt-BR" sz="1400" dirty="0">
                <a:ln w="0"/>
                <a:solidFill>
                  <a:srgbClr val="DAC5AA"/>
                </a:solidFill>
                <a:effectLst/>
                <a:latin typeface="+mj-lt"/>
              </a:rPr>
              <a:t>  ETAPA</a:t>
            </a:r>
            <a:endParaRPr lang="pt-BR" sz="1400" b="0" cap="none" spc="0" dirty="0">
              <a:ln w="0"/>
              <a:solidFill>
                <a:srgbClr val="DAC5AA"/>
              </a:solidFill>
              <a:effectLst/>
              <a:latin typeface="+mj-lt"/>
            </a:endParaRPr>
          </a:p>
        </p:txBody>
      </p:sp>
      <p:grpSp>
        <p:nvGrpSpPr>
          <p:cNvPr id="25" name="Agrupar 24">
            <a:extLst>
              <a:ext uri="{FF2B5EF4-FFF2-40B4-BE49-F238E27FC236}">
                <a16:creationId xmlns:a16="http://schemas.microsoft.com/office/drawing/2014/main" id="{58A3D7A1-0F82-65EC-85FB-D56099C42088}"/>
              </a:ext>
            </a:extLst>
          </p:cNvPr>
          <p:cNvGrpSpPr/>
          <p:nvPr userDrawn="1"/>
        </p:nvGrpSpPr>
        <p:grpSpPr>
          <a:xfrm>
            <a:off x="1451110" y="4385400"/>
            <a:ext cx="1196271" cy="873048"/>
            <a:chOff x="1451110" y="2825907"/>
            <a:chExt cx="1196271" cy="873048"/>
          </a:xfrm>
        </p:grpSpPr>
        <p:sp>
          <p:nvSpPr>
            <p:cNvPr id="26" name="Retângulo: Cantos Superiores Arredondados 25">
              <a:extLst>
                <a:ext uri="{FF2B5EF4-FFF2-40B4-BE49-F238E27FC236}">
                  <a16:creationId xmlns:a16="http://schemas.microsoft.com/office/drawing/2014/main" id="{54B9FCC1-78B2-EFB3-6F51-622437B38D40}"/>
                </a:ext>
              </a:extLst>
            </p:cNvPr>
            <p:cNvSpPr/>
            <p:nvPr/>
          </p:nvSpPr>
          <p:spPr>
            <a:xfrm rot="16200000">
              <a:off x="1612722" y="2664295"/>
              <a:ext cx="873048" cy="1196271"/>
            </a:xfrm>
            <a:prstGeom prst="round2SameRect">
              <a:avLst>
                <a:gd name="adj1" fmla="val 50000"/>
                <a:gd name="adj2" fmla="val 0"/>
              </a:avLst>
            </a:prstGeom>
            <a:noFill/>
            <a:ln w="19050">
              <a:solidFill>
                <a:srgbClr val="CA332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id="{012603B8-B07A-5EEB-BCC0-ABD9D6692E27}"/>
                </a:ext>
              </a:extLst>
            </p:cNvPr>
            <p:cNvSpPr txBox="1"/>
            <p:nvPr/>
          </p:nvSpPr>
          <p:spPr>
            <a:xfrm>
              <a:off x="2328931" y="3059668"/>
              <a:ext cx="29643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72000" rtlCol="0">
              <a:spAutoFit/>
            </a:bodyPr>
            <a:lstStyle/>
            <a:p>
              <a:r>
                <a:rPr lang="pt-BR" b="1" dirty="0">
                  <a:solidFill>
                    <a:srgbClr val="101010"/>
                  </a:solidFill>
                  <a:latin typeface="+mj-lt"/>
                </a:rPr>
                <a:t>2</a:t>
              </a:r>
            </a:p>
          </p:txBody>
        </p:sp>
      </p:grp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6DFDF070-8A20-E465-9335-8489D18868C5}"/>
              </a:ext>
            </a:extLst>
          </p:cNvPr>
          <p:cNvSpPr txBox="1"/>
          <p:nvPr userDrawn="1"/>
        </p:nvSpPr>
        <p:spPr>
          <a:xfrm>
            <a:off x="2651974" y="4405823"/>
            <a:ext cx="1763678" cy="830997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pPr>
              <a:spcAft>
                <a:spcPts val="800"/>
              </a:spcAft>
            </a:pPr>
            <a:r>
              <a:rPr lang="pt-BR" sz="1200" dirty="0">
                <a:solidFill>
                  <a:srgbClr val="101010"/>
                </a:solidFill>
              </a:rPr>
              <a:t>O vendedor especifica no formulário que o cliente está portando o seu número.</a:t>
            </a:r>
          </a:p>
        </p:txBody>
      </p:sp>
      <p:grpSp>
        <p:nvGrpSpPr>
          <p:cNvPr id="29" name="Agrupar 28">
            <a:extLst>
              <a:ext uri="{FF2B5EF4-FFF2-40B4-BE49-F238E27FC236}">
                <a16:creationId xmlns:a16="http://schemas.microsoft.com/office/drawing/2014/main" id="{43CBC2C6-75C9-F697-00BF-37DD0614ECD2}"/>
              </a:ext>
            </a:extLst>
          </p:cNvPr>
          <p:cNvGrpSpPr/>
          <p:nvPr userDrawn="1"/>
        </p:nvGrpSpPr>
        <p:grpSpPr>
          <a:xfrm>
            <a:off x="1451110" y="4385403"/>
            <a:ext cx="873049" cy="873049"/>
            <a:chOff x="1451110" y="4385403"/>
            <a:chExt cx="873049" cy="873049"/>
          </a:xfrm>
        </p:grpSpPr>
        <p:sp>
          <p:nvSpPr>
            <p:cNvPr id="30" name="Elipse 29">
              <a:extLst>
                <a:ext uri="{FF2B5EF4-FFF2-40B4-BE49-F238E27FC236}">
                  <a16:creationId xmlns:a16="http://schemas.microsoft.com/office/drawing/2014/main" id="{70940C6B-B742-E8C3-48C1-A1A179A6BC69}"/>
                </a:ext>
              </a:extLst>
            </p:cNvPr>
            <p:cNvSpPr/>
            <p:nvPr/>
          </p:nvSpPr>
          <p:spPr>
            <a:xfrm>
              <a:off x="1451110" y="4385403"/>
              <a:ext cx="873049" cy="873049"/>
            </a:xfrm>
            <a:prstGeom prst="ellipse">
              <a:avLst/>
            </a:prstGeom>
            <a:solidFill>
              <a:srgbClr val="CA33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pt-BR" sz="3200" dirty="0">
                <a:solidFill>
                  <a:srgbClr val="CA332F"/>
                </a:solidFill>
                <a:latin typeface="AMX Medium" pitchFamily="2" charset="0"/>
              </a:endParaRPr>
            </a:p>
          </p:txBody>
        </p:sp>
        <p:pic>
          <p:nvPicPr>
            <p:cNvPr id="31" name="Gráfico 30">
              <a:extLst>
                <a:ext uri="{FF2B5EF4-FFF2-40B4-BE49-F238E27FC236}">
                  <a16:creationId xmlns:a16="http://schemas.microsoft.com/office/drawing/2014/main" id="{34785004-7603-3B34-A616-F6486E4935BF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27335" y="4609310"/>
              <a:ext cx="304800" cy="409575"/>
            </a:xfrm>
            <a:prstGeom prst="rect">
              <a:avLst/>
            </a:prstGeom>
          </p:spPr>
        </p:pic>
      </p:grpSp>
      <p:sp>
        <p:nvSpPr>
          <p:cNvPr id="32" name="Retângulo 31">
            <a:extLst>
              <a:ext uri="{FF2B5EF4-FFF2-40B4-BE49-F238E27FC236}">
                <a16:creationId xmlns:a16="http://schemas.microsoft.com/office/drawing/2014/main" id="{AA46B798-8012-747E-0D52-C8AB2664B2AE}"/>
              </a:ext>
            </a:extLst>
          </p:cNvPr>
          <p:cNvSpPr/>
          <p:nvPr userDrawn="1"/>
        </p:nvSpPr>
        <p:spPr>
          <a:xfrm rot="18788007">
            <a:off x="4806690" y="2381788"/>
            <a:ext cx="976583" cy="103417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912728"/>
              </a:avLst>
            </a:prstTxWarp>
            <a:spAutoFit/>
          </a:bodyPr>
          <a:lstStyle/>
          <a:p>
            <a:pPr algn="ctr"/>
            <a:r>
              <a:rPr lang="pt-BR" sz="1400" dirty="0">
                <a:ln w="0"/>
                <a:solidFill>
                  <a:srgbClr val="DAC5AA"/>
                </a:solidFill>
                <a:effectLst/>
                <a:latin typeface="+mj-lt"/>
              </a:rPr>
              <a:t>3ª ETAPA</a:t>
            </a:r>
            <a:endParaRPr lang="pt-BR" sz="1400" b="0" cap="none" spc="0" dirty="0">
              <a:ln w="0"/>
              <a:solidFill>
                <a:srgbClr val="DAC5AA"/>
              </a:solidFill>
              <a:effectLst/>
              <a:latin typeface="+mj-lt"/>
            </a:endParaRP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19B0858E-7BD7-5D20-3AC0-5C3CBEB3C854}"/>
              </a:ext>
            </a:extLst>
          </p:cNvPr>
          <p:cNvSpPr txBox="1"/>
          <p:nvPr userDrawn="1"/>
        </p:nvSpPr>
        <p:spPr>
          <a:xfrm>
            <a:off x="4873364" y="3427780"/>
            <a:ext cx="1298424" cy="461665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pPr>
              <a:spcAft>
                <a:spcPts val="800"/>
              </a:spcAft>
            </a:pPr>
            <a:r>
              <a:rPr lang="pt-BR" sz="1200" dirty="0">
                <a:solidFill>
                  <a:srgbClr val="101010"/>
                </a:solidFill>
              </a:rPr>
              <a:t>Agendamos a instalação.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F387C84A-8FA9-F4DE-157B-A28F8E19C09B}"/>
              </a:ext>
            </a:extLst>
          </p:cNvPr>
          <p:cNvSpPr txBox="1"/>
          <p:nvPr userDrawn="1"/>
        </p:nvSpPr>
        <p:spPr>
          <a:xfrm>
            <a:off x="6192617" y="3427780"/>
            <a:ext cx="1541125" cy="461665"/>
          </a:xfrm>
          <a:prstGeom prst="rect">
            <a:avLst/>
          </a:prstGeom>
          <a:noFill/>
        </p:spPr>
        <p:txBody>
          <a:bodyPr wrap="square" lIns="90000" rIns="0" rtlCol="0">
            <a:spAutoFit/>
          </a:bodyPr>
          <a:lstStyle/>
          <a:p>
            <a:pPr>
              <a:spcAft>
                <a:spcPts val="800"/>
              </a:spcAft>
            </a:pPr>
            <a:r>
              <a:rPr lang="pt-BR" sz="1200" dirty="0">
                <a:solidFill>
                  <a:srgbClr val="101010"/>
                </a:solidFill>
              </a:rPr>
              <a:t>Instalação executada e O.S. baixada.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F96E4CDB-1C96-A4DD-F60F-FAC37EE9E00A}"/>
              </a:ext>
            </a:extLst>
          </p:cNvPr>
          <p:cNvSpPr txBox="1"/>
          <p:nvPr userDrawn="1"/>
        </p:nvSpPr>
        <p:spPr>
          <a:xfrm>
            <a:off x="7733742" y="3427780"/>
            <a:ext cx="1682066" cy="646331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pPr>
              <a:spcAft>
                <a:spcPts val="800"/>
              </a:spcAft>
            </a:pPr>
            <a:r>
              <a:rPr lang="pt-BR" sz="1200" spc="-50" dirty="0">
                <a:solidFill>
                  <a:srgbClr val="101010"/>
                </a:solidFill>
              </a:rPr>
              <a:t>É gerado o BP (protocolo de solicitação de portabilidade).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59678194-9426-AB6F-9597-9D9D5BEED3B9}"/>
              </a:ext>
            </a:extLst>
          </p:cNvPr>
          <p:cNvSpPr txBox="1"/>
          <p:nvPr userDrawn="1"/>
        </p:nvSpPr>
        <p:spPr>
          <a:xfrm>
            <a:off x="9398154" y="3427780"/>
            <a:ext cx="1682065" cy="646331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pPr>
              <a:spcAft>
                <a:spcPts val="800"/>
              </a:spcAft>
            </a:pPr>
            <a:r>
              <a:rPr lang="pt-BR" sz="1200" dirty="0">
                <a:solidFill>
                  <a:srgbClr val="101010"/>
                </a:solidFill>
              </a:rPr>
              <a:t>A EA* envia o pedido da portabilidade para empresa doadora.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79B242D4-B291-40BE-CECC-2CD9B5A2C0FE}"/>
              </a:ext>
            </a:extLst>
          </p:cNvPr>
          <p:cNvSpPr txBox="1"/>
          <p:nvPr userDrawn="1"/>
        </p:nvSpPr>
        <p:spPr>
          <a:xfrm>
            <a:off x="4815881" y="5118605"/>
            <a:ext cx="1597680" cy="646331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pPr>
              <a:spcAft>
                <a:spcPts val="800"/>
              </a:spcAft>
            </a:pPr>
            <a:r>
              <a:rPr lang="pt-BR" sz="1200" dirty="0">
                <a:solidFill>
                  <a:srgbClr val="101010"/>
                </a:solidFill>
              </a:rPr>
              <a:t>A empresa doadora tem 24h úteis para validar ou rejeitar.</a:t>
            </a: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9170D85F-2287-5ABC-B581-99DA047F5765}"/>
              </a:ext>
            </a:extLst>
          </p:cNvPr>
          <p:cNvSpPr txBox="1"/>
          <p:nvPr userDrawn="1"/>
        </p:nvSpPr>
        <p:spPr>
          <a:xfrm>
            <a:off x="6521391" y="5118605"/>
            <a:ext cx="1581524" cy="646331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pPr>
              <a:spcAft>
                <a:spcPts val="800"/>
              </a:spcAft>
            </a:pPr>
            <a:r>
              <a:rPr lang="pt-BR" sz="1200" dirty="0">
                <a:solidFill>
                  <a:srgbClr val="101010"/>
                </a:solidFill>
              </a:rPr>
              <a:t>A empresa doadora valida os dados e responde no prazo.</a:t>
            </a: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13B5E4C4-55DC-5DD4-C13D-A8C38FC820CE}"/>
              </a:ext>
            </a:extLst>
          </p:cNvPr>
          <p:cNvSpPr txBox="1"/>
          <p:nvPr userDrawn="1"/>
        </p:nvSpPr>
        <p:spPr>
          <a:xfrm>
            <a:off x="8237175" y="5118605"/>
            <a:ext cx="1775234" cy="646331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pPr>
              <a:spcAft>
                <a:spcPts val="800"/>
              </a:spcAft>
            </a:pPr>
            <a:r>
              <a:rPr lang="pt-BR" sz="1200" dirty="0">
                <a:solidFill>
                  <a:srgbClr val="101010"/>
                </a:solidFill>
              </a:rPr>
              <a:t>A EA* recebe a validação e a portabilidade é executada.</a:t>
            </a:r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4C81321F-1287-4BF2-84E9-A80203590F0A}"/>
              </a:ext>
            </a:extLst>
          </p:cNvPr>
          <p:cNvSpPr txBox="1"/>
          <p:nvPr userDrawn="1"/>
        </p:nvSpPr>
        <p:spPr>
          <a:xfrm>
            <a:off x="9660422" y="5327188"/>
            <a:ext cx="1298424" cy="400110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pPr algn="r">
              <a:spcAft>
                <a:spcPts val="800"/>
              </a:spcAft>
            </a:pPr>
            <a:r>
              <a:rPr lang="pt-BR" sz="1000" i="1" dirty="0">
                <a:solidFill>
                  <a:srgbClr val="101010"/>
                </a:solidFill>
              </a:rPr>
              <a:t>*EA: Entidade Administradora</a:t>
            </a:r>
          </a:p>
        </p:txBody>
      </p:sp>
      <p:grpSp>
        <p:nvGrpSpPr>
          <p:cNvPr id="41" name="Agrupar 40">
            <a:extLst>
              <a:ext uri="{FF2B5EF4-FFF2-40B4-BE49-F238E27FC236}">
                <a16:creationId xmlns:a16="http://schemas.microsoft.com/office/drawing/2014/main" id="{CE22FF17-3FD9-6FAB-811D-EBFFEA957958}"/>
              </a:ext>
            </a:extLst>
          </p:cNvPr>
          <p:cNvGrpSpPr/>
          <p:nvPr userDrawn="1"/>
        </p:nvGrpSpPr>
        <p:grpSpPr>
          <a:xfrm>
            <a:off x="4917736" y="2511785"/>
            <a:ext cx="1196271" cy="873052"/>
            <a:chOff x="4917736" y="2511785"/>
            <a:chExt cx="1196271" cy="873052"/>
          </a:xfrm>
        </p:grpSpPr>
        <p:sp>
          <p:nvSpPr>
            <p:cNvPr id="42" name="Elipse 41">
              <a:extLst>
                <a:ext uri="{FF2B5EF4-FFF2-40B4-BE49-F238E27FC236}">
                  <a16:creationId xmlns:a16="http://schemas.microsoft.com/office/drawing/2014/main" id="{C068B8D2-74B1-42C4-DBE7-D2ADC900F825}"/>
                </a:ext>
              </a:extLst>
            </p:cNvPr>
            <p:cNvSpPr/>
            <p:nvPr/>
          </p:nvSpPr>
          <p:spPr>
            <a:xfrm>
              <a:off x="4917736" y="2511788"/>
              <a:ext cx="873049" cy="873049"/>
            </a:xfrm>
            <a:prstGeom prst="ellipse">
              <a:avLst/>
            </a:prstGeom>
            <a:solidFill>
              <a:srgbClr val="10101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pt-BR" sz="3200" dirty="0">
                <a:solidFill>
                  <a:srgbClr val="CA332F"/>
                </a:solidFill>
                <a:latin typeface="AMX Medium" pitchFamily="2" charset="0"/>
              </a:endParaRPr>
            </a:p>
          </p:txBody>
        </p:sp>
        <p:grpSp>
          <p:nvGrpSpPr>
            <p:cNvPr id="43" name="Agrupar 42">
              <a:extLst>
                <a:ext uri="{FF2B5EF4-FFF2-40B4-BE49-F238E27FC236}">
                  <a16:creationId xmlns:a16="http://schemas.microsoft.com/office/drawing/2014/main" id="{2E4C89DA-4BEA-B82E-C96F-32391D7BCF1E}"/>
                </a:ext>
              </a:extLst>
            </p:cNvPr>
            <p:cNvGrpSpPr/>
            <p:nvPr/>
          </p:nvGrpSpPr>
          <p:grpSpPr>
            <a:xfrm>
              <a:off x="4917736" y="2511785"/>
              <a:ext cx="1196271" cy="873048"/>
              <a:chOff x="1451110" y="2825907"/>
              <a:chExt cx="1196271" cy="873048"/>
            </a:xfrm>
          </p:grpSpPr>
          <p:sp>
            <p:nvSpPr>
              <p:cNvPr id="45" name="Retângulo: Cantos Superiores Arredondados 44">
                <a:extLst>
                  <a:ext uri="{FF2B5EF4-FFF2-40B4-BE49-F238E27FC236}">
                    <a16:creationId xmlns:a16="http://schemas.microsoft.com/office/drawing/2014/main" id="{304E9A25-923C-7D51-F26F-0D157A4B95DB}"/>
                  </a:ext>
                </a:extLst>
              </p:cNvPr>
              <p:cNvSpPr/>
              <p:nvPr/>
            </p:nvSpPr>
            <p:spPr>
              <a:xfrm rot="16200000">
                <a:off x="1612722" y="2664295"/>
                <a:ext cx="873048" cy="1196271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noFill/>
              <a:ln w="19050">
                <a:solidFill>
                  <a:srgbClr val="10101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6" name="CaixaDeTexto 45">
                <a:extLst>
                  <a:ext uri="{FF2B5EF4-FFF2-40B4-BE49-F238E27FC236}">
                    <a16:creationId xmlns:a16="http://schemas.microsoft.com/office/drawing/2014/main" id="{EECECAAB-9F54-7722-5B03-0E437F1FA45E}"/>
                  </a:ext>
                </a:extLst>
              </p:cNvPr>
              <p:cNvSpPr txBox="1"/>
              <p:nvPr/>
            </p:nvSpPr>
            <p:spPr>
              <a:xfrm>
                <a:off x="2345863" y="3059668"/>
                <a:ext cx="296436" cy="369332"/>
              </a:xfrm>
              <a:prstGeom prst="rect">
                <a:avLst/>
              </a:prstGeom>
              <a:noFill/>
            </p:spPr>
            <p:txBody>
              <a:bodyPr wrap="square" lIns="72000" rtlCol="0">
                <a:spAutoFit/>
              </a:bodyPr>
              <a:lstStyle/>
              <a:p>
                <a:r>
                  <a:rPr lang="pt-BR" b="1" dirty="0">
                    <a:solidFill>
                      <a:srgbClr val="101010"/>
                    </a:solidFill>
                    <a:latin typeface="+mj-lt"/>
                  </a:rPr>
                  <a:t>3</a:t>
                </a:r>
              </a:p>
            </p:txBody>
          </p:sp>
        </p:grpSp>
        <p:pic>
          <p:nvPicPr>
            <p:cNvPr id="44" name="Gráfico 43">
              <a:extLst>
                <a:ext uri="{FF2B5EF4-FFF2-40B4-BE49-F238E27FC236}">
                  <a16:creationId xmlns:a16="http://schemas.microsoft.com/office/drawing/2014/main" id="{5E376E99-83ED-73D0-2735-68CA3824C9A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159270" y="2753737"/>
              <a:ext cx="371475" cy="381000"/>
            </a:xfrm>
            <a:prstGeom prst="rect">
              <a:avLst/>
            </a:prstGeom>
          </p:spPr>
        </p:pic>
      </p:grpSp>
      <p:grpSp>
        <p:nvGrpSpPr>
          <p:cNvPr id="47" name="Agrupar 46">
            <a:extLst>
              <a:ext uri="{FF2B5EF4-FFF2-40B4-BE49-F238E27FC236}">
                <a16:creationId xmlns:a16="http://schemas.microsoft.com/office/drawing/2014/main" id="{073BBB48-5643-EFDB-7822-71C9697F38DE}"/>
              </a:ext>
            </a:extLst>
          </p:cNvPr>
          <p:cNvGrpSpPr/>
          <p:nvPr userDrawn="1"/>
        </p:nvGrpSpPr>
        <p:grpSpPr>
          <a:xfrm>
            <a:off x="6220137" y="1594299"/>
            <a:ext cx="1696766" cy="276999"/>
            <a:chOff x="6220137" y="1594299"/>
            <a:chExt cx="1696766" cy="276999"/>
          </a:xfrm>
        </p:grpSpPr>
        <p:sp>
          <p:nvSpPr>
            <p:cNvPr id="48" name="CaixaDeTexto 47">
              <a:extLst>
                <a:ext uri="{FF2B5EF4-FFF2-40B4-BE49-F238E27FC236}">
                  <a16:creationId xmlns:a16="http://schemas.microsoft.com/office/drawing/2014/main" id="{CCBE5DC1-EE00-EB9C-113D-2EBCFB8D4E9D}"/>
                </a:ext>
              </a:extLst>
            </p:cNvPr>
            <p:cNvSpPr txBox="1"/>
            <p:nvPr/>
          </p:nvSpPr>
          <p:spPr>
            <a:xfrm>
              <a:off x="7118883" y="1594299"/>
              <a:ext cx="798020" cy="276999"/>
            </a:xfrm>
            <a:prstGeom prst="rect">
              <a:avLst/>
            </a:prstGeom>
            <a:noFill/>
          </p:spPr>
          <p:txBody>
            <a:bodyPr wrap="square" lIns="36000" rtlCol="0">
              <a:spAutoFit/>
            </a:bodyPr>
            <a:lstStyle/>
            <a:p>
              <a:r>
                <a:rPr lang="pt-BR" sz="1200" b="1" i="1" dirty="0">
                  <a:solidFill>
                    <a:srgbClr val="CA332F"/>
                  </a:solidFill>
                  <a:latin typeface="AMX Light" pitchFamily="2" charset="0"/>
                </a:rPr>
                <a:t>VENDEDOR</a:t>
              </a:r>
            </a:p>
          </p:txBody>
        </p:sp>
        <p:sp>
          <p:nvSpPr>
            <p:cNvPr id="49" name="Retângulo: Cantos Arredondados 48">
              <a:extLst>
                <a:ext uri="{FF2B5EF4-FFF2-40B4-BE49-F238E27FC236}">
                  <a16:creationId xmlns:a16="http://schemas.microsoft.com/office/drawing/2014/main" id="{D5E49911-4B39-0B40-9ECC-EA4A53E2E5FA}"/>
                </a:ext>
              </a:extLst>
            </p:cNvPr>
            <p:cNvSpPr/>
            <p:nvPr/>
          </p:nvSpPr>
          <p:spPr>
            <a:xfrm>
              <a:off x="6220137" y="1668703"/>
              <a:ext cx="891864" cy="135467"/>
            </a:xfrm>
            <a:prstGeom prst="roundRect">
              <a:avLst>
                <a:gd name="adj" fmla="val 50000"/>
              </a:avLst>
            </a:prstGeom>
            <a:solidFill>
              <a:srgbClr val="CA33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50" name="Agrupar 49">
            <a:extLst>
              <a:ext uri="{FF2B5EF4-FFF2-40B4-BE49-F238E27FC236}">
                <a16:creationId xmlns:a16="http://schemas.microsoft.com/office/drawing/2014/main" id="{C7A17900-85CC-AA64-56B0-EDD7D35442BB}"/>
              </a:ext>
            </a:extLst>
          </p:cNvPr>
          <p:cNvGrpSpPr/>
          <p:nvPr userDrawn="1"/>
        </p:nvGrpSpPr>
        <p:grpSpPr>
          <a:xfrm>
            <a:off x="6294473" y="2511785"/>
            <a:ext cx="1196271" cy="873052"/>
            <a:chOff x="6294473" y="2511785"/>
            <a:chExt cx="1196271" cy="873052"/>
          </a:xfrm>
        </p:grpSpPr>
        <p:grpSp>
          <p:nvGrpSpPr>
            <p:cNvPr id="51" name="Agrupar 50">
              <a:extLst>
                <a:ext uri="{FF2B5EF4-FFF2-40B4-BE49-F238E27FC236}">
                  <a16:creationId xmlns:a16="http://schemas.microsoft.com/office/drawing/2014/main" id="{10091CBF-5805-0E8A-0D92-C2FFB019EC78}"/>
                </a:ext>
              </a:extLst>
            </p:cNvPr>
            <p:cNvGrpSpPr/>
            <p:nvPr/>
          </p:nvGrpSpPr>
          <p:grpSpPr>
            <a:xfrm>
              <a:off x="6294473" y="2511785"/>
              <a:ext cx="1196271" cy="873052"/>
              <a:chOff x="6294473" y="2511785"/>
              <a:chExt cx="1196271" cy="873052"/>
            </a:xfrm>
          </p:grpSpPr>
          <p:sp>
            <p:nvSpPr>
              <p:cNvPr id="53" name="Elipse 52">
                <a:extLst>
                  <a:ext uri="{FF2B5EF4-FFF2-40B4-BE49-F238E27FC236}">
                    <a16:creationId xmlns:a16="http://schemas.microsoft.com/office/drawing/2014/main" id="{0367E42A-47F6-3BBD-8703-CE4E0B9D5F51}"/>
                  </a:ext>
                </a:extLst>
              </p:cNvPr>
              <p:cNvSpPr/>
              <p:nvPr/>
            </p:nvSpPr>
            <p:spPr>
              <a:xfrm>
                <a:off x="6294473" y="2511788"/>
                <a:ext cx="873049" cy="873049"/>
              </a:xfrm>
              <a:prstGeom prst="ellipse">
                <a:avLst/>
              </a:prstGeom>
              <a:solidFill>
                <a:srgbClr val="10101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pt-BR" sz="3200" dirty="0">
                  <a:solidFill>
                    <a:srgbClr val="CA332F"/>
                  </a:solidFill>
                  <a:latin typeface="AMX Medium" pitchFamily="2" charset="0"/>
                </a:endParaRPr>
              </a:p>
            </p:txBody>
          </p:sp>
          <p:grpSp>
            <p:nvGrpSpPr>
              <p:cNvPr id="54" name="Agrupar 53">
                <a:extLst>
                  <a:ext uri="{FF2B5EF4-FFF2-40B4-BE49-F238E27FC236}">
                    <a16:creationId xmlns:a16="http://schemas.microsoft.com/office/drawing/2014/main" id="{83A9851C-B012-B588-EC5E-4305AA9D8C0F}"/>
                  </a:ext>
                </a:extLst>
              </p:cNvPr>
              <p:cNvGrpSpPr/>
              <p:nvPr/>
            </p:nvGrpSpPr>
            <p:grpSpPr>
              <a:xfrm>
                <a:off x="6294473" y="2511785"/>
                <a:ext cx="1196271" cy="873048"/>
                <a:chOff x="1451110" y="2825907"/>
                <a:chExt cx="1196271" cy="873048"/>
              </a:xfrm>
            </p:grpSpPr>
            <p:sp>
              <p:nvSpPr>
                <p:cNvPr id="55" name="Retângulo: Cantos Superiores Arredondados 54">
                  <a:extLst>
                    <a:ext uri="{FF2B5EF4-FFF2-40B4-BE49-F238E27FC236}">
                      <a16:creationId xmlns:a16="http://schemas.microsoft.com/office/drawing/2014/main" id="{B0F2442A-38C1-786A-047A-9E3853542FFA}"/>
                    </a:ext>
                  </a:extLst>
                </p:cNvPr>
                <p:cNvSpPr/>
                <p:nvPr/>
              </p:nvSpPr>
              <p:spPr>
                <a:xfrm rot="16200000">
                  <a:off x="1612722" y="2664295"/>
                  <a:ext cx="873048" cy="1196271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noFill/>
                <a:ln w="19050">
                  <a:solidFill>
                    <a:srgbClr val="10101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56" name="CaixaDeTexto 55">
                  <a:extLst>
                    <a:ext uri="{FF2B5EF4-FFF2-40B4-BE49-F238E27FC236}">
                      <a16:creationId xmlns:a16="http://schemas.microsoft.com/office/drawing/2014/main" id="{2901BAAC-DC3B-7E4A-02AA-BA5FB2E4366E}"/>
                    </a:ext>
                  </a:extLst>
                </p:cNvPr>
                <p:cNvSpPr txBox="1"/>
                <p:nvPr/>
              </p:nvSpPr>
              <p:spPr>
                <a:xfrm>
                  <a:off x="2345863" y="3059668"/>
                  <a:ext cx="296436" cy="369332"/>
                </a:xfrm>
                <a:prstGeom prst="rect">
                  <a:avLst/>
                </a:prstGeom>
                <a:noFill/>
              </p:spPr>
              <p:txBody>
                <a:bodyPr wrap="square" lIns="72000" rtlCol="0">
                  <a:spAutoFit/>
                </a:bodyPr>
                <a:lstStyle/>
                <a:p>
                  <a:r>
                    <a:rPr lang="pt-BR" b="1" dirty="0">
                      <a:solidFill>
                        <a:srgbClr val="101010"/>
                      </a:solidFill>
                      <a:latin typeface="+mj-lt"/>
                    </a:rPr>
                    <a:t>4</a:t>
                  </a:r>
                </a:p>
              </p:txBody>
            </p:sp>
          </p:grpSp>
        </p:grpSp>
        <p:pic>
          <p:nvPicPr>
            <p:cNvPr id="52" name="Gráfico 51">
              <a:extLst>
                <a:ext uri="{FF2B5EF4-FFF2-40B4-BE49-F238E27FC236}">
                  <a16:creationId xmlns:a16="http://schemas.microsoft.com/office/drawing/2014/main" id="{23A08DE4-04C6-798E-9006-A0381D26D56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507159" y="2722609"/>
              <a:ext cx="447675" cy="447675"/>
            </a:xfrm>
            <a:prstGeom prst="rect">
              <a:avLst/>
            </a:prstGeom>
          </p:spPr>
        </p:pic>
      </p:grpSp>
      <p:grpSp>
        <p:nvGrpSpPr>
          <p:cNvPr id="57" name="Agrupar 56">
            <a:extLst>
              <a:ext uri="{FF2B5EF4-FFF2-40B4-BE49-F238E27FC236}">
                <a16:creationId xmlns:a16="http://schemas.microsoft.com/office/drawing/2014/main" id="{23916040-6653-2167-3A05-9324A9DF6ADA}"/>
              </a:ext>
            </a:extLst>
          </p:cNvPr>
          <p:cNvGrpSpPr/>
          <p:nvPr userDrawn="1"/>
        </p:nvGrpSpPr>
        <p:grpSpPr>
          <a:xfrm>
            <a:off x="7959652" y="1594299"/>
            <a:ext cx="1700770" cy="276999"/>
            <a:chOff x="7959652" y="1594299"/>
            <a:chExt cx="1700770" cy="276999"/>
          </a:xfrm>
        </p:grpSpPr>
        <p:sp>
          <p:nvSpPr>
            <p:cNvPr id="58" name="CaixaDeTexto 57">
              <a:extLst>
                <a:ext uri="{FF2B5EF4-FFF2-40B4-BE49-F238E27FC236}">
                  <a16:creationId xmlns:a16="http://schemas.microsoft.com/office/drawing/2014/main" id="{10953D11-F7A6-E86F-353A-3E6C83A22037}"/>
                </a:ext>
              </a:extLst>
            </p:cNvPr>
            <p:cNvSpPr txBox="1"/>
            <p:nvPr/>
          </p:nvSpPr>
          <p:spPr>
            <a:xfrm>
              <a:off x="8862402" y="1594299"/>
              <a:ext cx="798020" cy="276999"/>
            </a:xfrm>
            <a:prstGeom prst="rect">
              <a:avLst/>
            </a:prstGeom>
            <a:noFill/>
          </p:spPr>
          <p:txBody>
            <a:bodyPr wrap="square" lIns="36000" rtlCol="0">
              <a:spAutoFit/>
            </a:bodyPr>
            <a:lstStyle/>
            <a:p>
              <a:r>
                <a:rPr lang="pt-BR" sz="1200" b="1" i="1" dirty="0">
                  <a:solidFill>
                    <a:srgbClr val="101010"/>
                  </a:solidFill>
                  <a:latin typeface="AMX Light" pitchFamily="2" charset="0"/>
                </a:rPr>
                <a:t>CENTRAL</a:t>
              </a:r>
            </a:p>
          </p:txBody>
        </p:sp>
        <p:sp>
          <p:nvSpPr>
            <p:cNvPr id="59" name="Retângulo: Cantos Arredondados 58">
              <a:extLst>
                <a:ext uri="{FF2B5EF4-FFF2-40B4-BE49-F238E27FC236}">
                  <a16:creationId xmlns:a16="http://schemas.microsoft.com/office/drawing/2014/main" id="{07A3339A-FA56-E362-CB7D-9AC106AC7FD0}"/>
                </a:ext>
              </a:extLst>
            </p:cNvPr>
            <p:cNvSpPr/>
            <p:nvPr/>
          </p:nvSpPr>
          <p:spPr>
            <a:xfrm>
              <a:off x="7959652" y="1668703"/>
              <a:ext cx="891864" cy="135467"/>
            </a:xfrm>
            <a:prstGeom prst="roundRect">
              <a:avLst>
                <a:gd name="adj" fmla="val 50000"/>
              </a:avLst>
            </a:prstGeom>
            <a:solidFill>
              <a:srgbClr val="10101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grpSp>
        <p:nvGrpSpPr>
          <p:cNvPr id="60" name="Agrupar 59">
            <a:extLst>
              <a:ext uri="{FF2B5EF4-FFF2-40B4-BE49-F238E27FC236}">
                <a16:creationId xmlns:a16="http://schemas.microsoft.com/office/drawing/2014/main" id="{0BE7D5C6-4623-BF5B-3EDC-A651105EE5C3}"/>
              </a:ext>
            </a:extLst>
          </p:cNvPr>
          <p:cNvGrpSpPr/>
          <p:nvPr userDrawn="1"/>
        </p:nvGrpSpPr>
        <p:grpSpPr>
          <a:xfrm>
            <a:off x="7835597" y="2511785"/>
            <a:ext cx="1196271" cy="873052"/>
            <a:chOff x="7835597" y="2511785"/>
            <a:chExt cx="1196271" cy="873052"/>
          </a:xfrm>
        </p:grpSpPr>
        <p:sp>
          <p:nvSpPr>
            <p:cNvPr id="61" name="Elipse 60">
              <a:extLst>
                <a:ext uri="{FF2B5EF4-FFF2-40B4-BE49-F238E27FC236}">
                  <a16:creationId xmlns:a16="http://schemas.microsoft.com/office/drawing/2014/main" id="{6057716B-D863-74DD-38D9-42AE54085015}"/>
                </a:ext>
              </a:extLst>
            </p:cNvPr>
            <p:cNvSpPr/>
            <p:nvPr/>
          </p:nvSpPr>
          <p:spPr>
            <a:xfrm>
              <a:off x="7835597" y="2511788"/>
              <a:ext cx="873049" cy="873049"/>
            </a:xfrm>
            <a:prstGeom prst="ellipse">
              <a:avLst/>
            </a:prstGeom>
            <a:solidFill>
              <a:srgbClr val="10101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pt-BR" sz="3200" dirty="0">
                <a:solidFill>
                  <a:srgbClr val="CA332F"/>
                </a:solidFill>
                <a:latin typeface="AMX Medium" pitchFamily="2" charset="0"/>
              </a:endParaRPr>
            </a:p>
          </p:txBody>
        </p:sp>
        <p:grpSp>
          <p:nvGrpSpPr>
            <p:cNvPr id="62" name="Agrupar 61">
              <a:extLst>
                <a:ext uri="{FF2B5EF4-FFF2-40B4-BE49-F238E27FC236}">
                  <a16:creationId xmlns:a16="http://schemas.microsoft.com/office/drawing/2014/main" id="{F2A954E7-7581-6F81-BC9A-1375159661C0}"/>
                </a:ext>
              </a:extLst>
            </p:cNvPr>
            <p:cNvGrpSpPr/>
            <p:nvPr/>
          </p:nvGrpSpPr>
          <p:grpSpPr>
            <a:xfrm>
              <a:off x="7835597" y="2511785"/>
              <a:ext cx="1196271" cy="873048"/>
              <a:chOff x="1451110" y="2825907"/>
              <a:chExt cx="1196271" cy="873048"/>
            </a:xfrm>
          </p:grpSpPr>
          <p:sp>
            <p:nvSpPr>
              <p:cNvPr id="64" name="Retângulo: Cantos Superiores Arredondados 63">
                <a:extLst>
                  <a:ext uri="{FF2B5EF4-FFF2-40B4-BE49-F238E27FC236}">
                    <a16:creationId xmlns:a16="http://schemas.microsoft.com/office/drawing/2014/main" id="{9118F321-488B-0876-BF85-6F4966B81687}"/>
                  </a:ext>
                </a:extLst>
              </p:cNvPr>
              <p:cNvSpPr/>
              <p:nvPr/>
            </p:nvSpPr>
            <p:spPr>
              <a:xfrm rot="16200000">
                <a:off x="1612722" y="2664295"/>
                <a:ext cx="873048" cy="1196271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noFill/>
              <a:ln w="19050">
                <a:solidFill>
                  <a:srgbClr val="10101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5" name="CaixaDeTexto 64">
                <a:extLst>
                  <a:ext uri="{FF2B5EF4-FFF2-40B4-BE49-F238E27FC236}">
                    <a16:creationId xmlns:a16="http://schemas.microsoft.com/office/drawing/2014/main" id="{A0F8D840-C69F-C4D3-154E-D2673F16BD73}"/>
                  </a:ext>
                </a:extLst>
              </p:cNvPr>
              <p:cNvSpPr txBox="1"/>
              <p:nvPr/>
            </p:nvSpPr>
            <p:spPr>
              <a:xfrm>
                <a:off x="2345863" y="3059668"/>
                <a:ext cx="296436" cy="369332"/>
              </a:xfrm>
              <a:prstGeom prst="rect">
                <a:avLst/>
              </a:prstGeom>
              <a:noFill/>
            </p:spPr>
            <p:txBody>
              <a:bodyPr wrap="square" lIns="72000" rtlCol="0">
                <a:spAutoFit/>
              </a:bodyPr>
              <a:lstStyle/>
              <a:p>
                <a:r>
                  <a:rPr lang="pt-BR" b="1" dirty="0">
                    <a:solidFill>
                      <a:srgbClr val="101010"/>
                    </a:solidFill>
                    <a:latin typeface="+mj-lt"/>
                  </a:rPr>
                  <a:t>5</a:t>
                </a:r>
              </a:p>
            </p:txBody>
          </p:sp>
        </p:grpSp>
        <p:pic>
          <p:nvPicPr>
            <p:cNvPr id="63" name="Gráfico 62">
              <a:extLst>
                <a:ext uri="{FF2B5EF4-FFF2-40B4-BE49-F238E27FC236}">
                  <a16:creationId xmlns:a16="http://schemas.microsoft.com/office/drawing/2014/main" id="{CB621E1F-8E84-5E83-C0B6-A61764AB9B5B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125353" y="2737100"/>
              <a:ext cx="295275" cy="409575"/>
            </a:xfrm>
            <a:prstGeom prst="rect">
              <a:avLst/>
            </a:prstGeom>
          </p:spPr>
        </p:pic>
      </p:grpSp>
      <p:grpSp>
        <p:nvGrpSpPr>
          <p:cNvPr id="66" name="Agrupar 65">
            <a:extLst>
              <a:ext uri="{FF2B5EF4-FFF2-40B4-BE49-F238E27FC236}">
                <a16:creationId xmlns:a16="http://schemas.microsoft.com/office/drawing/2014/main" id="{6114DB78-2988-4FA7-E0F0-F65F27F3E7B0}"/>
              </a:ext>
            </a:extLst>
          </p:cNvPr>
          <p:cNvGrpSpPr/>
          <p:nvPr userDrawn="1"/>
        </p:nvGrpSpPr>
        <p:grpSpPr>
          <a:xfrm>
            <a:off x="9489585" y="2511785"/>
            <a:ext cx="1206696" cy="873052"/>
            <a:chOff x="9489585" y="2511785"/>
            <a:chExt cx="1206696" cy="873052"/>
          </a:xfrm>
        </p:grpSpPr>
        <p:grpSp>
          <p:nvGrpSpPr>
            <p:cNvPr id="67" name="Agrupar 66">
              <a:extLst>
                <a:ext uri="{FF2B5EF4-FFF2-40B4-BE49-F238E27FC236}">
                  <a16:creationId xmlns:a16="http://schemas.microsoft.com/office/drawing/2014/main" id="{7CE81BE0-807C-399C-06FB-153374A68DAB}"/>
                </a:ext>
              </a:extLst>
            </p:cNvPr>
            <p:cNvGrpSpPr/>
            <p:nvPr/>
          </p:nvGrpSpPr>
          <p:grpSpPr>
            <a:xfrm>
              <a:off x="9500010" y="2511785"/>
              <a:ext cx="1196271" cy="873048"/>
              <a:chOff x="1451110" y="2825907"/>
              <a:chExt cx="1196271" cy="873048"/>
            </a:xfrm>
          </p:grpSpPr>
          <p:sp>
            <p:nvSpPr>
              <p:cNvPr id="70" name="Retângulo: Cantos Superiores Arredondados 69">
                <a:extLst>
                  <a:ext uri="{FF2B5EF4-FFF2-40B4-BE49-F238E27FC236}">
                    <a16:creationId xmlns:a16="http://schemas.microsoft.com/office/drawing/2014/main" id="{2091236A-1380-0534-6374-E4885B93E2B2}"/>
                  </a:ext>
                </a:extLst>
              </p:cNvPr>
              <p:cNvSpPr/>
              <p:nvPr/>
            </p:nvSpPr>
            <p:spPr>
              <a:xfrm rot="16200000">
                <a:off x="1612722" y="2664295"/>
                <a:ext cx="873048" cy="1196271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noFill/>
              <a:ln w="19050">
                <a:solidFill>
                  <a:srgbClr val="10101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1" name="CaixaDeTexto 70">
                <a:extLst>
                  <a:ext uri="{FF2B5EF4-FFF2-40B4-BE49-F238E27FC236}">
                    <a16:creationId xmlns:a16="http://schemas.microsoft.com/office/drawing/2014/main" id="{0FE9108A-2CC5-5AD6-182C-2906A7FA4554}"/>
                  </a:ext>
                </a:extLst>
              </p:cNvPr>
              <p:cNvSpPr txBox="1"/>
              <p:nvPr/>
            </p:nvSpPr>
            <p:spPr>
              <a:xfrm>
                <a:off x="2345863" y="3059668"/>
                <a:ext cx="296436" cy="369332"/>
              </a:xfrm>
              <a:prstGeom prst="rect">
                <a:avLst/>
              </a:prstGeom>
              <a:noFill/>
            </p:spPr>
            <p:txBody>
              <a:bodyPr wrap="square" lIns="72000" rtlCol="0">
                <a:spAutoFit/>
              </a:bodyPr>
              <a:lstStyle/>
              <a:p>
                <a:r>
                  <a:rPr lang="pt-BR" b="1" dirty="0">
                    <a:solidFill>
                      <a:srgbClr val="101010"/>
                    </a:solidFill>
                    <a:latin typeface="+mj-lt"/>
                  </a:rPr>
                  <a:t>6</a:t>
                </a:r>
              </a:p>
            </p:txBody>
          </p:sp>
        </p:grpSp>
        <p:sp>
          <p:nvSpPr>
            <p:cNvPr id="68" name="Elipse 67">
              <a:extLst>
                <a:ext uri="{FF2B5EF4-FFF2-40B4-BE49-F238E27FC236}">
                  <a16:creationId xmlns:a16="http://schemas.microsoft.com/office/drawing/2014/main" id="{613DD70F-BDDD-D298-ECC7-AF2EE73CA3F7}"/>
                </a:ext>
              </a:extLst>
            </p:cNvPr>
            <p:cNvSpPr/>
            <p:nvPr/>
          </p:nvSpPr>
          <p:spPr>
            <a:xfrm>
              <a:off x="9489585" y="2511788"/>
              <a:ext cx="873049" cy="873049"/>
            </a:xfrm>
            <a:prstGeom prst="ellipse">
              <a:avLst/>
            </a:prstGeom>
            <a:solidFill>
              <a:srgbClr val="10101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pt-BR" sz="3200" dirty="0">
                <a:solidFill>
                  <a:srgbClr val="CA332F"/>
                </a:solidFill>
                <a:latin typeface="AMX Medium" pitchFamily="2" charset="0"/>
              </a:endParaRPr>
            </a:p>
          </p:txBody>
        </p:sp>
        <p:pic>
          <p:nvPicPr>
            <p:cNvPr id="69" name="Gráfico 68">
              <a:extLst>
                <a:ext uri="{FF2B5EF4-FFF2-40B4-BE49-F238E27FC236}">
                  <a16:creationId xmlns:a16="http://schemas.microsoft.com/office/drawing/2014/main" id="{4853A57B-9E5C-C13A-BC2E-B50A7DBB218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751533" y="2791028"/>
              <a:ext cx="323850" cy="323850"/>
            </a:xfrm>
            <a:prstGeom prst="rect">
              <a:avLst/>
            </a:prstGeom>
          </p:spPr>
        </p:pic>
      </p:grpSp>
      <p:grpSp>
        <p:nvGrpSpPr>
          <p:cNvPr id="72" name="Agrupar 71">
            <a:extLst>
              <a:ext uri="{FF2B5EF4-FFF2-40B4-BE49-F238E27FC236}">
                <a16:creationId xmlns:a16="http://schemas.microsoft.com/office/drawing/2014/main" id="{D63ACFE6-433F-13B0-548A-947F3A9B2114}"/>
              </a:ext>
            </a:extLst>
          </p:cNvPr>
          <p:cNvGrpSpPr/>
          <p:nvPr userDrawn="1"/>
        </p:nvGrpSpPr>
        <p:grpSpPr>
          <a:xfrm>
            <a:off x="4917736" y="4186473"/>
            <a:ext cx="1196271" cy="873052"/>
            <a:chOff x="4917736" y="4186473"/>
            <a:chExt cx="1196271" cy="873052"/>
          </a:xfrm>
        </p:grpSpPr>
        <p:sp>
          <p:nvSpPr>
            <p:cNvPr id="73" name="Elipse 72">
              <a:extLst>
                <a:ext uri="{FF2B5EF4-FFF2-40B4-BE49-F238E27FC236}">
                  <a16:creationId xmlns:a16="http://schemas.microsoft.com/office/drawing/2014/main" id="{1EFEB9E5-3527-2CE3-CFC6-E3885426E77A}"/>
                </a:ext>
              </a:extLst>
            </p:cNvPr>
            <p:cNvSpPr/>
            <p:nvPr/>
          </p:nvSpPr>
          <p:spPr>
            <a:xfrm>
              <a:off x="4917736" y="4186476"/>
              <a:ext cx="873049" cy="873049"/>
            </a:xfrm>
            <a:prstGeom prst="ellipse">
              <a:avLst/>
            </a:prstGeom>
            <a:solidFill>
              <a:srgbClr val="10101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pt-BR" sz="3200" dirty="0">
                <a:solidFill>
                  <a:srgbClr val="CA332F"/>
                </a:solidFill>
                <a:latin typeface="AMX Medium" pitchFamily="2" charset="0"/>
              </a:endParaRPr>
            </a:p>
          </p:txBody>
        </p:sp>
        <p:grpSp>
          <p:nvGrpSpPr>
            <p:cNvPr id="74" name="Agrupar 73">
              <a:extLst>
                <a:ext uri="{FF2B5EF4-FFF2-40B4-BE49-F238E27FC236}">
                  <a16:creationId xmlns:a16="http://schemas.microsoft.com/office/drawing/2014/main" id="{B4E02345-2881-AB0C-B770-27C6A31E7D77}"/>
                </a:ext>
              </a:extLst>
            </p:cNvPr>
            <p:cNvGrpSpPr/>
            <p:nvPr/>
          </p:nvGrpSpPr>
          <p:grpSpPr>
            <a:xfrm>
              <a:off x="4917736" y="4186473"/>
              <a:ext cx="1196271" cy="873048"/>
              <a:chOff x="1451110" y="2825907"/>
              <a:chExt cx="1196271" cy="873048"/>
            </a:xfrm>
          </p:grpSpPr>
          <p:sp>
            <p:nvSpPr>
              <p:cNvPr id="76" name="Retângulo: Cantos Superiores Arredondados 75">
                <a:extLst>
                  <a:ext uri="{FF2B5EF4-FFF2-40B4-BE49-F238E27FC236}">
                    <a16:creationId xmlns:a16="http://schemas.microsoft.com/office/drawing/2014/main" id="{557E5652-DE0C-ADD9-F12C-918C50496350}"/>
                  </a:ext>
                </a:extLst>
              </p:cNvPr>
              <p:cNvSpPr/>
              <p:nvPr/>
            </p:nvSpPr>
            <p:spPr>
              <a:xfrm rot="16200000">
                <a:off x="1612722" y="2664295"/>
                <a:ext cx="873048" cy="1196271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noFill/>
              <a:ln w="19050">
                <a:solidFill>
                  <a:srgbClr val="10101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7" name="CaixaDeTexto 76">
                <a:extLst>
                  <a:ext uri="{FF2B5EF4-FFF2-40B4-BE49-F238E27FC236}">
                    <a16:creationId xmlns:a16="http://schemas.microsoft.com/office/drawing/2014/main" id="{B2EF9AD4-BEED-C142-A7F1-D4F8D4C0A912}"/>
                  </a:ext>
                </a:extLst>
              </p:cNvPr>
              <p:cNvSpPr txBox="1"/>
              <p:nvPr/>
            </p:nvSpPr>
            <p:spPr>
              <a:xfrm>
                <a:off x="2345863" y="3059668"/>
                <a:ext cx="296436" cy="369332"/>
              </a:xfrm>
              <a:prstGeom prst="rect">
                <a:avLst/>
              </a:prstGeom>
              <a:noFill/>
            </p:spPr>
            <p:txBody>
              <a:bodyPr wrap="square" lIns="72000" rtlCol="0">
                <a:spAutoFit/>
              </a:bodyPr>
              <a:lstStyle/>
              <a:p>
                <a:r>
                  <a:rPr lang="pt-BR" b="1" dirty="0">
                    <a:solidFill>
                      <a:srgbClr val="101010"/>
                    </a:solidFill>
                    <a:latin typeface="+mj-lt"/>
                  </a:rPr>
                  <a:t>7</a:t>
                </a:r>
              </a:p>
            </p:txBody>
          </p:sp>
        </p:grpSp>
        <p:pic>
          <p:nvPicPr>
            <p:cNvPr id="75" name="Gráfico 74">
              <a:extLst>
                <a:ext uri="{FF2B5EF4-FFF2-40B4-BE49-F238E27FC236}">
                  <a16:creationId xmlns:a16="http://schemas.microsoft.com/office/drawing/2014/main" id="{473EA022-1A8C-3FA8-39DD-4E44B6E7176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148295" y="4432496"/>
              <a:ext cx="409575" cy="381000"/>
            </a:xfrm>
            <a:prstGeom prst="rect">
              <a:avLst/>
            </a:prstGeom>
          </p:spPr>
        </p:pic>
      </p:grpSp>
      <p:grpSp>
        <p:nvGrpSpPr>
          <p:cNvPr id="78" name="Agrupar 77">
            <a:extLst>
              <a:ext uri="{FF2B5EF4-FFF2-40B4-BE49-F238E27FC236}">
                <a16:creationId xmlns:a16="http://schemas.microsoft.com/office/drawing/2014/main" id="{3A84C542-B000-612A-03B2-C4E1EC550F45}"/>
              </a:ext>
            </a:extLst>
          </p:cNvPr>
          <p:cNvGrpSpPr/>
          <p:nvPr userDrawn="1"/>
        </p:nvGrpSpPr>
        <p:grpSpPr>
          <a:xfrm>
            <a:off x="6623246" y="4186473"/>
            <a:ext cx="1196271" cy="873052"/>
            <a:chOff x="6623246" y="4186473"/>
            <a:chExt cx="1196271" cy="873052"/>
          </a:xfrm>
        </p:grpSpPr>
        <p:sp>
          <p:nvSpPr>
            <p:cNvPr id="79" name="Elipse 78">
              <a:extLst>
                <a:ext uri="{FF2B5EF4-FFF2-40B4-BE49-F238E27FC236}">
                  <a16:creationId xmlns:a16="http://schemas.microsoft.com/office/drawing/2014/main" id="{5F672620-04C8-A393-E820-734F43362F72}"/>
                </a:ext>
              </a:extLst>
            </p:cNvPr>
            <p:cNvSpPr/>
            <p:nvPr/>
          </p:nvSpPr>
          <p:spPr>
            <a:xfrm>
              <a:off x="6623246" y="4186476"/>
              <a:ext cx="873049" cy="873049"/>
            </a:xfrm>
            <a:prstGeom prst="ellipse">
              <a:avLst/>
            </a:prstGeom>
            <a:solidFill>
              <a:srgbClr val="10101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pt-BR" sz="3200" dirty="0">
                <a:solidFill>
                  <a:srgbClr val="CA332F"/>
                </a:solidFill>
                <a:latin typeface="AMX Medium" pitchFamily="2" charset="0"/>
              </a:endParaRPr>
            </a:p>
          </p:txBody>
        </p:sp>
        <p:grpSp>
          <p:nvGrpSpPr>
            <p:cNvPr id="80" name="Agrupar 79">
              <a:extLst>
                <a:ext uri="{FF2B5EF4-FFF2-40B4-BE49-F238E27FC236}">
                  <a16:creationId xmlns:a16="http://schemas.microsoft.com/office/drawing/2014/main" id="{ED8D9354-7C9C-C560-032B-9B41F4F85C9F}"/>
                </a:ext>
              </a:extLst>
            </p:cNvPr>
            <p:cNvGrpSpPr/>
            <p:nvPr/>
          </p:nvGrpSpPr>
          <p:grpSpPr>
            <a:xfrm>
              <a:off x="6623246" y="4186473"/>
              <a:ext cx="1196271" cy="873048"/>
              <a:chOff x="1451110" y="2825907"/>
              <a:chExt cx="1196271" cy="873048"/>
            </a:xfrm>
          </p:grpSpPr>
          <p:sp>
            <p:nvSpPr>
              <p:cNvPr id="82" name="Retângulo: Cantos Superiores Arredondados 81">
                <a:extLst>
                  <a:ext uri="{FF2B5EF4-FFF2-40B4-BE49-F238E27FC236}">
                    <a16:creationId xmlns:a16="http://schemas.microsoft.com/office/drawing/2014/main" id="{9A3FEFA2-D4CB-EBD2-BC11-A3E46A1DE2CB}"/>
                  </a:ext>
                </a:extLst>
              </p:cNvPr>
              <p:cNvSpPr/>
              <p:nvPr/>
            </p:nvSpPr>
            <p:spPr>
              <a:xfrm rot="16200000">
                <a:off x="1612722" y="2664295"/>
                <a:ext cx="873048" cy="1196271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noFill/>
              <a:ln w="19050">
                <a:solidFill>
                  <a:srgbClr val="10101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83" name="CaixaDeTexto 82">
                <a:extLst>
                  <a:ext uri="{FF2B5EF4-FFF2-40B4-BE49-F238E27FC236}">
                    <a16:creationId xmlns:a16="http://schemas.microsoft.com/office/drawing/2014/main" id="{AB5EC54A-EC02-D650-FF69-1181FD24E1B0}"/>
                  </a:ext>
                </a:extLst>
              </p:cNvPr>
              <p:cNvSpPr txBox="1"/>
              <p:nvPr/>
            </p:nvSpPr>
            <p:spPr>
              <a:xfrm>
                <a:off x="2345863" y="3059668"/>
                <a:ext cx="296436" cy="369332"/>
              </a:xfrm>
              <a:prstGeom prst="rect">
                <a:avLst/>
              </a:prstGeom>
              <a:noFill/>
            </p:spPr>
            <p:txBody>
              <a:bodyPr wrap="square" lIns="72000" rtlCol="0">
                <a:spAutoFit/>
              </a:bodyPr>
              <a:lstStyle/>
              <a:p>
                <a:r>
                  <a:rPr lang="pt-BR" b="1" dirty="0">
                    <a:solidFill>
                      <a:srgbClr val="101010"/>
                    </a:solidFill>
                    <a:latin typeface="+mj-lt"/>
                  </a:rPr>
                  <a:t>8</a:t>
                </a:r>
              </a:p>
            </p:txBody>
          </p:sp>
        </p:grpSp>
        <p:pic>
          <p:nvPicPr>
            <p:cNvPr id="81" name="Gráfico 80">
              <a:extLst>
                <a:ext uri="{FF2B5EF4-FFF2-40B4-BE49-F238E27FC236}">
                  <a16:creationId xmlns:a16="http://schemas.microsoft.com/office/drawing/2014/main" id="{29F72C70-6B2B-31CF-C95F-375B36E7D3D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842800" y="4423321"/>
              <a:ext cx="419100" cy="419100"/>
            </a:xfrm>
            <a:prstGeom prst="rect">
              <a:avLst/>
            </a:prstGeom>
          </p:spPr>
        </p:pic>
      </p:grpSp>
      <p:grpSp>
        <p:nvGrpSpPr>
          <p:cNvPr id="84" name="Agrupar 83">
            <a:extLst>
              <a:ext uri="{FF2B5EF4-FFF2-40B4-BE49-F238E27FC236}">
                <a16:creationId xmlns:a16="http://schemas.microsoft.com/office/drawing/2014/main" id="{6138B315-5311-D06F-DAA2-6258A4884D7B}"/>
              </a:ext>
            </a:extLst>
          </p:cNvPr>
          <p:cNvGrpSpPr/>
          <p:nvPr userDrawn="1"/>
        </p:nvGrpSpPr>
        <p:grpSpPr>
          <a:xfrm>
            <a:off x="8339030" y="4186473"/>
            <a:ext cx="1196271" cy="873052"/>
            <a:chOff x="8339030" y="4186473"/>
            <a:chExt cx="1196271" cy="873052"/>
          </a:xfrm>
        </p:grpSpPr>
        <p:sp>
          <p:nvSpPr>
            <p:cNvPr id="85" name="Elipse 84">
              <a:extLst>
                <a:ext uri="{FF2B5EF4-FFF2-40B4-BE49-F238E27FC236}">
                  <a16:creationId xmlns:a16="http://schemas.microsoft.com/office/drawing/2014/main" id="{BD0FBF49-68D9-900C-7F4A-5D839EA6C0D6}"/>
                </a:ext>
              </a:extLst>
            </p:cNvPr>
            <p:cNvSpPr/>
            <p:nvPr/>
          </p:nvSpPr>
          <p:spPr>
            <a:xfrm>
              <a:off x="8339030" y="4186476"/>
              <a:ext cx="873049" cy="873049"/>
            </a:xfrm>
            <a:prstGeom prst="ellipse">
              <a:avLst/>
            </a:prstGeom>
            <a:solidFill>
              <a:srgbClr val="10101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pt-BR" sz="3200" dirty="0">
                <a:solidFill>
                  <a:srgbClr val="CA332F"/>
                </a:solidFill>
                <a:latin typeface="AMX Medium" pitchFamily="2" charset="0"/>
              </a:endParaRPr>
            </a:p>
          </p:txBody>
        </p:sp>
        <p:grpSp>
          <p:nvGrpSpPr>
            <p:cNvPr id="86" name="Agrupar 85">
              <a:extLst>
                <a:ext uri="{FF2B5EF4-FFF2-40B4-BE49-F238E27FC236}">
                  <a16:creationId xmlns:a16="http://schemas.microsoft.com/office/drawing/2014/main" id="{E4EF9802-A538-1B10-3380-4C591B4FC97D}"/>
                </a:ext>
              </a:extLst>
            </p:cNvPr>
            <p:cNvGrpSpPr/>
            <p:nvPr/>
          </p:nvGrpSpPr>
          <p:grpSpPr>
            <a:xfrm>
              <a:off x="8339030" y="4186473"/>
              <a:ext cx="1196271" cy="873048"/>
              <a:chOff x="1451110" y="2825907"/>
              <a:chExt cx="1196271" cy="873048"/>
            </a:xfrm>
          </p:grpSpPr>
          <p:sp>
            <p:nvSpPr>
              <p:cNvPr id="88" name="Retângulo: Cantos Superiores Arredondados 87">
                <a:extLst>
                  <a:ext uri="{FF2B5EF4-FFF2-40B4-BE49-F238E27FC236}">
                    <a16:creationId xmlns:a16="http://schemas.microsoft.com/office/drawing/2014/main" id="{9903E6B5-16FD-45D3-C171-3CF570CD284A}"/>
                  </a:ext>
                </a:extLst>
              </p:cNvPr>
              <p:cNvSpPr/>
              <p:nvPr/>
            </p:nvSpPr>
            <p:spPr>
              <a:xfrm rot="16200000">
                <a:off x="1612722" y="2664295"/>
                <a:ext cx="873048" cy="1196271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noFill/>
              <a:ln w="19050">
                <a:solidFill>
                  <a:srgbClr val="10101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89" name="CaixaDeTexto 88">
                <a:extLst>
                  <a:ext uri="{FF2B5EF4-FFF2-40B4-BE49-F238E27FC236}">
                    <a16:creationId xmlns:a16="http://schemas.microsoft.com/office/drawing/2014/main" id="{2311AABD-56E0-1A4A-03BD-D7D234F1E162}"/>
                  </a:ext>
                </a:extLst>
              </p:cNvPr>
              <p:cNvSpPr txBox="1"/>
              <p:nvPr/>
            </p:nvSpPr>
            <p:spPr>
              <a:xfrm>
                <a:off x="2345863" y="3059668"/>
                <a:ext cx="296436" cy="369332"/>
              </a:xfrm>
              <a:prstGeom prst="rect">
                <a:avLst/>
              </a:prstGeom>
              <a:noFill/>
            </p:spPr>
            <p:txBody>
              <a:bodyPr wrap="square" lIns="72000" rtlCol="0">
                <a:spAutoFit/>
              </a:bodyPr>
              <a:lstStyle/>
              <a:p>
                <a:r>
                  <a:rPr lang="pt-BR" b="1" dirty="0">
                    <a:solidFill>
                      <a:srgbClr val="101010"/>
                    </a:solidFill>
                    <a:latin typeface="+mj-lt"/>
                  </a:rPr>
                  <a:t>9</a:t>
                </a:r>
              </a:p>
            </p:txBody>
          </p:sp>
        </p:grpSp>
        <p:pic>
          <p:nvPicPr>
            <p:cNvPr id="87" name="Gráfico 86">
              <a:extLst>
                <a:ext uri="{FF2B5EF4-FFF2-40B4-BE49-F238E27FC236}">
                  <a16:creationId xmlns:a16="http://schemas.microsoft.com/office/drawing/2014/main" id="{FD7D1B02-832F-3AC5-7249-10D2547A0A0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8635264" y="4416028"/>
              <a:ext cx="323850" cy="409575"/>
            </a:xfrm>
            <a:prstGeom prst="rect">
              <a:avLst/>
            </a:prstGeom>
          </p:spPr>
        </p:pic>
      </p:grpSp>
      <p:pic>
        <p:nvPicPr>
          <p:cNvPr id="90" name="Gráfico 89">
            <a:extLst>
              <a:ext uri="{FF2B5EF4-FFF2-40B4-BE49-F238E27FC236}">
                <a16:creationId xmlns:a16="http://schemas.microsoft.com/office/drawing/2014/main" id="{36472351-1505-7162-CA8D-B321EF210C4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 r="5838" b="-650"/>
          <a:stretch>
            <a:fillRect/>
          </a:stretch>
        </p:blipFill>
        <p:spPr>
          <a:xfrm>
            <a:off x="180371" y="143484"/>
            <a:ext cx="11067637" cy="220500"/>
          </a:xfrm>
          <a:prstGeom prst="rect">
            <a:avLst/>
          </a:prstGeom>
        </p:spPr>
      </p:pic>
      <p:sp>
        <p:nvSpPr>
          <p:cNvPr id="91" name="CaixaDeTexto 90">
            <a:extLst>
              <a:ext uri="{FF2B5EF4-FFF2-40B4-BE49-F238E27FC236}">
                <a16:creationId xmlns:a16="http://schemas.microsoft.com/office/drawing/2014/main" id="{DDC126D9-6194-3BA0-1580-A1C088DEEB10}"/>
              </a:ext>
            </a:extLst>
          </p:cNvPr>
          <p:cNvSpPr txBox="1"/>
          <p:nvPr userDrawn="1"/>
        </p:nvSpPr>
        <p:spPr>
          <a:xfrm>
            <a:off x="4391586" y="129108"/>
            <a:ext cx="34088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dirty="0">
                <a:latin typeface="KyivType Sans Heavy-" panose="00000900000000000000" pitchFamily="2" charset="0"/>
              </a:rPr>
              <a:t>PORTABILIDADE</a:t>
            </a:r>
          </a:p>
        </p:txBody>
      </p:sp>
      <p:pic>
        <p:nvPicPr>
          <p:cNvPr id="92" name="Imagem 91" descr="Desenho com traços pretos em fundo branco&#10;&#10;O conteúdo gerado por IA pode estar incorreto.">
            <a:extLst>
              <a:ext uri="{FF2B5EF4-FFF2-40B4-BE49-F238E27FC236}">
                <a16:creationId xmlns:a16="http://schemas.microsoft.com/office/drawing/2014/main" id="{3507A897-F42D-F5EB-B706-9CBFE64FD88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7209" y="138187"/>
            <a:ext cx="583491" cy="21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05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50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0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500"/>
                            </p:stCondLst>
                            <p:childTnLst>
                              <p:par>
                                <p:cTn id="7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0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500"/>
                            </p:stCondLst>
                            <p:childTnLst>
                              <p:par>
                                <p:cTn id="8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90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500"/>
                            </p:stCondLst>
                            <p:childTnLst>
                              <p:par>
                                <p:cTn id="9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500"/>
                            </p:stCondLst>
                            <p:childTnLst>
                              <p:par>
                                <p:cTn id="9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1500"/>
                            </p:stCondLst>
                            <p:childTnLst>
                              <p:par>
                                <p:cTn id="10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/>
      <p:bldP spid="16" grpId="0"/>
      <p:bldP spid="23" grpId="0"/>
      <p:bldP spid="24" grpId="0"/>
      <p:bldP spid="28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Atenção/Dica"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Pássaro em cima de uma superfície branca&#10;&#10;O conteúdo gerado por IA pode estar incorreto.">
            <a:extLst>
              <a:ext uri="{FF2B5EF4-FFF2-40B4-BE49-F238E27FC236}">
                <a16:creationId xmlns:a16="http://schemas.microsoft.com/office/drawing/2014/main" id="{8C02B170-875F-CC1A-7585-689316BD9F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" y="0"/>
            <a:ext cx="12188299" cy="6858000"/>
          </a:xfrm>
          <a:prstGeom prst="rect">
            <a:avLst/>
          </a:prstGeom>
        </p:spPr>
      </p:pic>
      <p:sp>
        <p:nvSpPr>
          <p:cNvPr id="2" name="Retângulo: Cantos Superiores Arredondados 1">
            <a:extLst>
              <a:ext uri="{FF2B5EF4-FFF2-40B4-BE49-F238E27FC236}">
                <a16:creationId xmlns:a16="http://schemas.microsoft.com/office/drawing/2014/main" id="{BE9B7881-13C3-5766-2F50-4E3DE14A3DFD}"/>
              </a:ext>
            </a:extLst>
          </p:cNvPr>
          <p:cNvSpPr/>
          <p:nvPr userDrawn="1"/>
        </p:nvSpPr>
        <p:spPr>
          <a:xfrm rot="5400000">
            <a:off x="358032" y="-259375"/>
            <a:ext cx="5522976" cy="7372530"/>
          </a:xfrm>
          <a:prstGeom prst="round2SameRect">
            <a:avLst>
              <a:gd name="adj1" fmla="val 50000"/>
              <a:gd name="adj2" fmla="val 0"/>
            </a:avLst>
          </a:prstGeom>
          <a:noFill/>
          <a:ln>
            <a:solidFill>
              <a:srgbClr val="CA33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: Cantos Superiores Arredondados 2">
            <a:extLst>
              <a:ext uri="{FF2B5EF4-FFF2-40B4-BE49-F238E27FC236}">
                <a16:creationId xmlns:a16="http://schemas.microsoft.com/office/drawing/2014/main" id="{2611AAD4-A3A3-0F2C-9482-DAB0D000C205}"/>
              </a:ext>
            </a:extLst>
          </p:cNvPr>
          <p:cNvSpPr/>
          <p:nvPr userDrawn="1"/>
        </p:nvSpPr>
        <p:spPr>
          <a:xfrm rot="5400000">
            <a:off x="508327" y="-60893"/>
            <a:ext cx="5081453" cy="6975566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A33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0CC12C91-EEC2-87AA-6A45-5C1A2E3BB0E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838" b="-650"/>
          <a:stretch>
            <a:fillRect/>
          </a:stretch>
        </p:blipFill>
        <p:spPr>
          <a:xfrm>
            <a:off x="180371" y="143484"/>
            <a:ext cx="11067637" cy="22050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9010C78-BBFE-ED68-49E2-7C10B41DC79E}"/>
              </a:ext>
            </a:extLst>
          </p:cNvPr>
          <p:cNvSpPr txBox="1"/>
          <p:nvPr userDrawn="1"/>
        </p:nvSpPr>
        <p:spPr>
          <a:xfrm>
            <a:off x="4391586" y="129108"/>
            <a:ext cx="34088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dirty="0">
                <a:latin typeface="KyivType Sans Heavy-" panose="00000900000000000000" pitchFamily="2" charset="0"/>
              </a:rPr>
              <a:t>PORTABILIDADE</a:t>
            </a:r>
          </a:p>
        </p:txBody>
      </p:sp>
      <p:pic>
        <p:nvPicPr>
          <p:cNvPr id="8" name="Imagem 7" descr="Desenho com traços pretos em fundo branco&#10;&#10;O conteúdo gerado por IA pode estar incorreto.">
            <a:extLst>
              <a:ext uri="{FF2B5EF4-FFF2-40B4-BE49-F238E27FC236}">
                <a16:creationId xmlns:a16="http://schemas.microsoft.com/office/drawing/2014/main" id="{D4F69BAD-1AD3-9CA9-415B-6C06F2B4DC2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7209" y="138187"/>
            <a:ext cx="583491" cy="21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073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Atenção/Dica"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Pássaro em cima de uma superfície branca&#10;&#10;O conteúdo gerado por IA pode estar incorreto.">
            <a:extLst>
              <a:ext uri="{FF2B5EF4-FFF2-40B4-BE49-F238E27FC236}">
                <a16:creationId xmlns:a16="http://schemas.microsoft.com/office/drawing/2014/main" id="{8C02B170-875F-CC1A-7585-689316BD9F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" y="0"/>
            <a:ext cx="12188299" cy="6858000"/>
          </a:xfrm>
          <a:prstGeom prst="rect">
            <a:avLst/>
          </a:prstGeom>
        </p:spPr>
      </p:pic>
      <p:sp>
        <p:nvSpPr>
          <p:cNvPr id="2" name="Retângulo: Cantos Superiores Arredondados 1">
            <a:extLst>
              <a:ext uri="{FF2B5EF4-FFF2-40B4-BE49-F238E27FC236}">
                <a16:creationId xmlns:a16="http://schemas.microsoft.com/office/drawing/2014/main" id="{BE9B7881-13C3-5766-2F50-4E3DE14A3DFD}"/>
              </a:ext>
            </a:extLst>
          </p:cNvPr>
          <p:cNvSpPr/>
          <p:nvPr userDrawn="1"/>
        </p:nvSpPr>
        <p:spPr>
          <a:xfrm rot="5400000">
            <a:off x="358032" y="-259375"/>
            <a:ext cx="5522976" cy="7372530"/>
          </a:xfrm>
          <a:prstGeom prst="round2SameRect">
            <a:avLst>
              <a:gd name="adj1" fmla="val 50000"/>
              <a:gd name="adj2" fmla="val 0"/>
            </a:avLst>
          </a:prstGeom>
          <a:noFill/>
          <a:ln>
            <a:solidFill>
              <a:srgbClr val="CA33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: Cantos Superiores Arredondados 2">
            <a:extLst>
              <a:ext uri="{FF2B5EF4-FFF2-40B4-BE49-F238E27FC236}">
                <a16:creationId xmlns:a16="http://schemas.microsoft.com/office/drawing/2014/main" id="{2611AAD4-A3A3-0F2C-9482-DAB0D000C205}"/>
              </a:ext>
            </a:extLst>
          </p:cNvPr>
          <p:cNvSpPr/>
          <p:nvPr userDrawn="1"/>
        </p:nvSpPr>
        <p:spPr>
          <a:xfrm rot="5400000">
            <a:off x="508327" y="-60893"/>
            <a:ext cx="5081453" cy="6975566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A33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EB8FC4CD-4F75-35C0-FE4B-01970DE74C02}"/>
              </a:ext>
            </a:extLst>
          </p:cNvPr>
          <p:cNvSpPr/>
          <p:nvPr userDrawn="1"/>
        </p:nvSpPr>
        <p:spPr>
          <a:xfrm rot="16200000">
            <a:off x="1488388" y="530289"/>
            <a:ext cx="5474576" cy="579742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912728"/>
              </a:avLst>
            </a:prstTxWarp>
            <a:spAutoFit/>
          </a:bodyPr>
          <a:lstStyle/>
          <a:p>
            <a:pPr algn="ctr"/>
            <a:r>
              <a:rPr lang="pt-BR" sz="4800" dirty="0">
                <a:ln w="0"/>
                <a:solidFill>
                  <a:srgbClr val="B72F2C"/>
                </a:solidFill>
                <a:latin typeface="+mj-lt"/>
              </a:rPr>
              <a:t>TIPOS • TIPOS</a:t>
            </a:r>
            <a:endParaRPr lang="pt-BR" sz="4800" b="0" cap="none" spc="0" dirty="0">
              <a:ln w="0"/>
              <a:solidFill>
                <a:srgbClr val="B72F2C"/>
              </a:solidFill>
              <a:effectLst/>
              <a:latin typeface="+mj-lt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17D3CDE7-8945-C9C7-523D-556F2D2BEBE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98" t="3293" r="6655" b="10653"/>
          <a:stretch>
            <a:fillRect/>
          </a:stretch>
        </p:blipFill>
        <p:spPr>
          <a:xfrm flipH="1">
            <a:off x="1468830" y="886164"/>
            <a:ext cx="5081454" cy="5081454"/>
          </a:xfrm>
          <a:custGeom>
            <a:avLst/>
            <a:gdLst>
              <a:gd name="connsiteX0" fmla="*/ 2540727 w 5081454"/>
              <a:gd name="connsiteY0" fmla="*/ 0 h 5081454"/>
              <a:gd name="connsiteX1" fmla="*/ 5081454 w 5081454"/>
              <a:gd name="connsiteY1" fmla="*/ 2540727 h 5081454"/>
              <a:gd name="connsiteX2" fmla="*/ 2540727 w 5081454"/>
              <a:gd name="connsiteY2" fmla="*/ 5081454 h 5081454"/>
              <a:gd name="connsiteX3" fmla="*/ 0 w 5081454"/>
              <a:gd name="connsiteY3" fmla="*/ 2540727 h 5081454"/>
              <a:gd name="connsiteX4" fmla="*/ 2540727 w 5081454"/>
              <a:gd name="connsiteY4" fmla="*/ 0 h 5081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454" h="5081454">
                <a:moveTo>
                  <a:pt x="2540727" y="0"/>
                </a:moveTo>
                <a:cubicBezTo>
                  <a:pt x="3943932" y="0"/>
                  <a:pt x="5081454" y="1137522"/>
                  <a:pt x="5081454" y="2540727"/>
                </a:cubicBezTo>
                <a:cubicBezTo>
                  <a:pt x="5081454" y="3943932"/>
                  <a:pt x="3943932" y="5081454"/>
                  <a:pt x="2540727" y="5081454"/>
                </a:cubicBezTo>
                <a:cubicBezTo>
                  <a:pt x="1137522" y="5081454"/>
                  <a:pt x="0" y="3943932"/>
                  <a:pt x="0" y="2540727"/>
                </a:cubicBezTo>
                <a:cubicBezTo>
                  <a:pt x="0" y="1137522"/>
                  <a:pt x="1137522" y="0"/>
                  <a:pt x="2540727" y="0"/>
                </a:cubicBezTo>
                <a:close/>
              </a:path>
            </a:pathLst>
          </a:cu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19D2C964-F92D-C189-E773-682F627F064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34" t="8" r="19352" b="21305"/>
          <a:stretch>
            <a:fillRect/>
          </a:stretch>
        </p:blipFill>
        <p:spPr>
          <a:xfrm flipH="1">
            <a:off x="2595715" y="691711"/>
            <a:ext cx="4757224" cy="4647205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95AFE1AD-6247-37C5-9107-5C64C5B3C1BB}"/>
              </a:ext>
            </a:extLst>
          </p:cNvPr>
          <p:cNvSpPr txBox="1"/>
          <p:nvPr userDrawn="1"/>
        </p:nvSpPr>
        <p:spPr>
          <a:xfrm>
            <a:off x="7398682" y="1684828"/>
            <a:ext cx="4395206" cy="1015663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r>
              <a:rPr lang="pt-BR" sz="2000" b="1" dirty="0"/>
              <a:t>Aqui vão algumas informações importantes que você pode consultar, caso haja dúvidas:</a:t>
            </a:r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C3240D8A-5548-6A1F-CD25-A6D86C384FA0}"/>
              </a:ext>
            </a:extLst>
          </p:cNvPr>
          <p:cNvSpPr/>
          <p:nvPr userDrawn="1"/>
        </p:nvSpPr>
        <p:spPr>
          <a:xfrm>
            <a:off x="7444541" y="2880252"/>
            <a:ext cx="3870779" cy="516924"/>
          </a:xfrm>
          <a:prstGeom prst="roundRect">
            <a:avLst>
              <a:gd name="adj" fmla="val 50000"/>
            </a:avLst>
          </a:prstGeom>
          <a:solidFill>
            <a:srgbClr val="10101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70ACDC0B-1EC7-3B76-7ADC-7B77A7D14860}"/>
              </a:ext>
            </a:extLst>
          </p:cNvPr>
          <p:cNvSpPr txBox="1"/>
          <p:nvPr userDrawn="1"/>
        </p:nvSpPr>
        <p:spPr>
          <a:xfrm>
            <a:off x="7673094" y="2954048"/>
            <a:ext cx="3299596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pt-BR" dirty="0">
                <a:solidFill>
                  <a:srgbClr val="DEA449"/>
                </a:solidFill>
                <a:latin typeface="AMX Black" pitchFamily="2" charset="0"/>
              </a:rPr>
              <a:t>ANÁLISE DE CRÉDITO PÓS</a:t>
            </a: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92F5125E-8008-5132-11A2-BC3E98171CA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48221" y="3014889"/>
            <a:ext cx="257175" cy="247650"/>
          </a:xfrm>
          <a:prstGeom prst="rect">
            <a:avLst/>
          </a:prstGeom>
        </p:spPr>
      </p:pic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E081A2AD-0D7E-AB84-021B-502FDA2C1F25}"/>
              </a:ext>
            </a:extLst>
          </p:cNvPr>
          <p:cNvSpPr/>
          <p:nvPr userDrawn="1"/>
        </p:nvSpPr>
        <p:spPr>
          <a:xfrm>
            <a:off x="7444541" y="3576937"/>
            <a:ext cx="3870779" cy="516924"/>
          </a:xfrm>
          <a:prstGeom prst="roundRect">
            <a:avLst>
              <a:gd name="adj" fmla="val 50000"/>
            </a:avLst>
          </a:prstGeom>
          <a:solidFill>
            <a:srgbClr val="10101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31B44CFB-B8DF-9B0E-DA9F-C521AF13E7CB}"/>
              </a:ext>
            </a:extLst>
          </p:cNvPr>
          <p:cNvSpPr txBox="1"/>
          <p:nvPr userDrawn="1"/>
        </p:nvSpPr>
        <p:spPr>
          <a:xfrm>
            <a:off x="7673094" y="3650733"/>
            <a:ext cx="3299596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pt-BR" dirty="0">
                <a:solidFill>
                  <a:srgbClr val="DEA449"/>
                </a:solidFill>
                <a:latin typeface="AMX Black" pitchFamily="2" charset="0"/>
              </a:rPr>
              <a:t>TERMO DE ADESÃO</a:t>
            </a:r>
          </a:p>
        </p:txBody>
      </p:sp>
      <p:pic>
        <p:nvPicPr>
          <p:cNvPr id="16" name="Gráfico 15">
            <a:extLst>
              <a:ext uri="{FF2B5EF4-FFF2-40B4-BE49-F238E27FC236}">
                <a16:creationId xmlns:a16="http://schemas.microsoft.com/office/drawing/2014/main" id="{453F1CBB-5227-551E-1101-75FF4057339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48221" y="3711574"/>
            <a:ext cx="257175" cy="247650"/>
          </a:xfrm>
          <a:prstGeom prst="rect">
            <a:avLst/>
          </a:prstGeom>
        </p:spPr>
      </p:pic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45DF3FF7-77F9-B3B6-83D1-D38D3EFA9384}"/>
              </a:ext>
            </a:extLst>
          </p:cNvPr>
          <p:cNvSpPr/>
          <p:nvPr userDrawn="1"/>
        </p:nvSpPr>
        <p:spPr>
          <a:xfrm>
            <a:off x="7444541" y="4273622"/>
            <a:ext cx="3870779" cy="516924"/>
          </a:xfrm>
          <a:prstGeom prst="roundRect">
            <a:avLst>
              <a:gd name="adj" fmla="val 50000"/>
            </a:avLst>
          </a:prstGeom>
          <a:solidFill>
            <a:srgbClr val="10101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646CB73D-5C63-4857-869C-12504762137C}"/>
              </a:ext>
            </a:extLst>
          </p:cNvPr>
          <p:cNvSpPr txBox="1"/>
          <p:nvPr userDrawn="1"/>
        </p:nvSpPr>
        <p:spPr>
          <a:xfrm>
            <a:off x="7673094" y="4347418"/>
            <a:ext cx="3299596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pt-BR" dirty="0">
                <a:solidFill>
                  <a:srgbClr val="DEA449"/>
                </a:solidFill>
                <a:latin typeface="AMX Black" pitchFamily="2" charset="0"/>
              </a:rPr>
              <a:t>CONSULTA DE NÚMERO</a:t>
            </a:r>
          </a:p>
        </p:txBody>
      </p:sp>
      <p:pic>
        <p:nvPicPr>
          <p:cNvPr id="19" name="Gráfico 18">
            <a:extLst>
              <a:ext uri="{FF2B5EF4-FFF2-40B4-BE49-F238E27FC236}">
                <a16:creationId xmlns:a16="http://schemas.microsoft.com/office/drawing/2014/main" id="{A6C16187-CCD7-4D87-9EFF-E9846F2C428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48221" y="4408259"/>
            <a:ext cx="257175" cy="247650"/>
          </a:xfrm>
          <a:prstGeom prst="rect">
            <a:avLst/>
          </a:prstGeom>
        </p:spPr>
      </p:pic>
      <p:pic>
        <p:nvPicPr>
          <p:cNvPr id="20" name="Gráfico 19">
            <a:extLst>
              <a:ext uri="{FF2B5EF4-FFF2-40B4-BE49-F238E27FC236}">
                <a16:creationId xmlns:a16="http://schemas.microsoft.com/office/drawing/2014/main" id="{82A7DC2A-0167-AAEF-9163-DA5FFADF7E9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r="5838" b="-650"/>
          <a:stretch>
            <a:fillRect/>
          </a:stretch>
        </p:blipFill>
        <p:spPr>
          <a:xfrm>
            <a:off x="180371" y="143484"/>
            <a:ext cx="11067637" cy="220500"/>
          </a:xfrm>
          <a:prstGeom prst="rect">
            <a:avLst/>
          </a:prstGeom>
        </p:spPr>
      </p:pic>
      <p:sp>
        <p:nvSpPr>
          <p:cNvPr id="21" name="CaixaDeTexto 20">
            <a:extLst>
              <a:ext uri="{FF2B5EF4-FFF2-40B4-BE49-F238E27FC236}">
                <a16:creationId xmlns:a16="http://schemas.microsoft.com/office/drawing/2014/main" id="{80E6BE39-FFE5-DDCB-CD6B-2E34BC56FFA1}"/>
              </a:ext>
            </a:extLst>
          </p:cNvPr>
          <p:cNvSpPr txBox="1"/>
          <p:nvPr userDrawn="1"/>
        </p:nvSpPr>
        <p:spPr>
          <a:xfrm>
            <a:off x="4391586" y="129108"/>
            <a:ext cx="34088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dirty="0">
                <a:latin typeface="KyivType Sans Heavy-" panose="00000900000000000000" pitchFamily="2" charset="0"/>
              </a:rPr>
              <a:t>PORTABILIDADE</a:t>
            </a:r>
          </a:p>
        </p:txBody>
      </p:sp>
      <p:pic>
        <p:nvPicPr>
          <p:cNvPr id="22" name="Imagem 21" descr="Desenho com traços pretos em fundo branco&#10;&#10;O conteúdo gerado por IA pode estar incorreto.">
            <a:extLst>
              <a:ext uri="{FF2B5EF4-FFF2-40B4-BE49-F238E27FC236}">
                <a16:creationId xmlns:a16="http://schemas.microsoft.com/office/drawing/2014/main" id="{E10F3B27-42BC-797C-AA0E-2CCA9ACEC60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7209" y="138187"/>
            <a:ext cx="583491" cy="21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67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údo b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Imagem em branco e preto&#10;&#10;O conteúdo gerado por IA pode estar incorreto.">
            <a:extLst>
              <a:ext uri="{FF2B5EF4-FFF2-40B4-BE49-F238E27FC236}">
                <a16:creationId xmlns:a16="http://schemas.microsoft.com/office/drawing/2014/main" id="{0D4BEC6B-E61F-A978-F655-0EF9344AD1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" y="0"/>
            <a:ext cx="12272212" cy="6963508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3D85F25F-D013-1B11-4523-A37B65F30A4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344" b="-474"/>
          <a:stretch>
            <a:fillRect/>
          </a:stretch>
        </p:blipFill>
        <p:spPr>
          <a:xfrm>
            <a:off x="219074" y="138646"/>
            <a:ext cx="11125611" cy="220114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372887BF-C5E1-BD36-6FC1-40299F926595}"/>
              </a:ext>
            </a:extLst>
          </p:cNvPr>
          <p:cNvSpPr txBox="1"/>
          <p:nvPr userDrawn="1"/>
        </p:nvSpPr>
        <p:spPr>
          <a:xfrm>
            <a:off x="4391586" y="129108"/>
            <a:ext cx="34088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dirty="0">
                <a:solidFill>
                  <a:srgbClr val="EEEEEE"/>
                </a:solidFill>
                <a:latin typeface="KyivType Sans Heavy-" panose="00000900000000000000" pitchFamily="2" charset="0"/>
              </a:rPr>
              <a:t>PORTABILIDADE</a:t>
            </a:r>
          </a:p>
        </p:txBody>
      </p:sp>
      <p:pic>
        <p:nvPicPr>
          <p:cNvPr id="10" name="Imagem 9" descr="Texto&#10;&#10;O conteúdo gerado por IA pode estar incorreto.">
            <a:extLst>
              <a:ext uri="{FF2B5EF4-FFF2-40B4-BE49-F238E27FC236}">
                <a16:creationId xmlns:a16="http://schemas.microsoft.com/office/drawing/2014/main" id="{9D6EAA69-8B04-8CAB-38E2-28048D0C04D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9378" y="141714"/>
            <a:ext cx="569267" cy="213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73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Atenção/Dica"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Pássaro em cima de uma superfície branca&#10;&#10;O conteúdo gerado por IA pode estar incorreto.">
            <a:extLst>
              <a:ext uri="{FF2B5EF4-FFF2-40B4-BE49-F238E27FC236}">
                <a16:creationId xmlns:a16="http://schemas.microsoft.com/office/drawing/2014/main" id="{8C02B170-875F-CC1A-7585-689316BD9F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" y="0"/>
            <a:ext cx="12188299" cy="6858000"/>
          </a:xfrm>
          <a:prstGeom prst="rect">
            <a:avLst/>
          </a:prstGeom>
        </p:spPr>
      </p:pic>
      <p:sp>
        <p:nvSpPr>
          <p:cNvPr id="2" name="Retângulo: Cantos Superiores Arredondados 1">
            <a:extLst>
              <a:ext uri="{FF2B5EF4-FFF2-40B4-BE49-F238E27FC236}">
                <a16:creationId xmlns:a16="http://schemas.microsoft.com/office/drawing/2014/main" id="{BE9B7881-13C3-5766-2F50-4E3DE14A3DFD}"/>
              </a:ext>
            </a:extLst>
          </p:cNvPr>
          <p:cNvSpPr/>
          <p:nvPr userDrawn="1"/>
        </p:nvSpPr>
        <p:spPr>
          <a:xfrm rot="5400000">
            <a:off x="358032" y="-259375"/>
            <a:ext cx="5522976" cy="7372530"/>
          </a:xfrm>
          <a:prstGeom prst="round2SameRect">
            <a:avLst>
              <a:gd name="adj1" fmla="val 50000"/>
              <a:gd name="adj2" fmla="val 0"/>
            </a:avLst>
          </a:prstGeom>
          <a:noFill/>
          <a:ln>
            <a:solidFill>
              <a:srgbClr val="CA33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: Cantos Superiores Arredondados 2">
            <a:extLst>
              <a:ext uri="{FF2B5EF4-FFF2-40B4-BE49-F238E27FC236}">
                <a16:creationId xmlns:a16="http://schemas.microsoft.com/office/drawing/2014/main" id="{2611AAD4-A3A3-0F2C-9482-DAB0D000C205}"/>
              </a:ext>
            </a:extLst>
          </p:cNvPr>
          <p:cNvSpPr/>
          <p:nvPr userDrawn="1"/>
        </p:nvSpPr>
        <p:spPr>
          <a:xfrm rot="5400000">
            <a:off x="508327" y="-60893"/>
            <a:ext cx="5081453" cy="6975566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A33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C6F3DCCC-DBEB-7DBF-27CA-9EED2D6ACD1E}"/>
              </a:ext>
            </a:extLst>
          </p:cNvPr>
          <p:cNvSpPr/>
          <p:nvPr userDrawn="1"/>
        </p:nvSpPr>
        <p:spPr>
          <a:xfrm rot="16200000">
            <a:off x="1488388" y="530289"/>
            <a:ext cx="5474576" cy="579742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912728"/>
              </a:avLst>
            </a:prstTxWarp>
            <a:spAutoFit/>
          </a:bodyPr>
          <a:lstStyle/>
          <a:p>
            <a:pPr algn="ctr"/>
            <a:r>
              <a:rPr lang="pt-BR" sz="4800" dirty="0">
                <a:ln w="0"/>
                <a:solidFill>
                  <a:srgbClr val="B72F2C"/>
                </a:solidFill>
                <a:latin typeface="+mj-lt"/>
              </a:rPr>
              <a:t>TIPOS • TIPOS</a:t>
            </a:r>
            <a:endParaRPr lang="pt-BR" sz="4800" b="0" cap="none" spc="0" dirty="0">
              <a:ln w="0"/>
              <a:solidFill>
                <a:srgbClr val="B72F2C"/>
              </a:solidFill>
              <a:effectLst/>
              <a:latin typeface="+mj-lt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D52931E6-6905-D37B-67F1-DB4262ECA07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98" t="3293" r="6655" b="10653"/>
          <a:stretch>
            <a:fillRect/>
          </a:stretch>
        </p:blipFill>
        <p:spPr>
          <a:xfrm flipH="1">
            <a:off x="1468830" y="886164"/>
            <a:ext cx="5081454" cy="5081454"/>
          </a:xfrm>
          <a:custGeom>
            <a:avLst/>
            <a:gdLst>
              <a:gd name="connsiteX0" fmla="*/ 2540727 w 5081454"/>
              <a:gd name="connsiteY0" fmla="*/ 0 h 5081454"/>
              <a:gd name="connsiteX1" fmla="*/ 5081454 w 5081454"/>
              <a:gd name="connsiteY1" fmla="*/ 2540727 h 5081454"/>
              <a:gd name="connsiteX2" fmla="*/ 2540727 w 5081454"/>
              <a:gd name="connsiteY2" fmla="*/ 5081454 h 5081454"/>
              <a:gd name="connsiteX3" fmla="*/ 0 w 5081454"/>
              <a:gd name="connsiteY3" fmla="*/ 2540727 h 5081454"/>
              <a:gd name="connsiteX4" fmla="*/ 2540727 w 5081454"/>
              <a:gd name="connsiteY4" fmla="*/ 0 h 5081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454" h="5081454">
                <a:moveTo>
                  <a:pt x="2540727" y="0"/>
                </a:moveTo>
                <a:cubicBezTo>
                  <a:pt x="3943932" y="0"/>
                  <a:pt x="5081454" y="1137522"/>
                  <a:pt x="5081454" y="2540727"/>
                </a:cubicBezTo>
                <a:cubicBezTo>
                  <a:pt x="5081454" y="3943932"/>
                  <a:pt x="3943932" y="5081454"/>
                  <a:pt x="2540727" y="5081454"/>
                </a:cubicBezTo>
                <a:cubicBezTo>
                  <a:pt x="1137522" y="5081454"/>
                  <a:pt x="0" y="3943932"/>
                  <a:pt x="0" y="2540727"/>
                </a:cubicBezTo>
                <a:cubicBezTo>
                  <a:pt x="0" y="1137522"/>
                  <a:pt x="1137522" y="0"/>
                  <a:pt x="2540727" y="0"/>
                </a:cubicBezTo>
                <a:close/>
              </a:path>
            </a:pathLst>
          </a:cu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9F99DDD9-F05D-4CD5-0154-5D89C0B0BBD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34" t="8" r="19352" b="21305"/>
          <a:stretch>
            <a:fillRect/>
          </a:stretch>
        </p:blipFill>
        <p:spPr>
          <a:xfrm flipH="1">
            <a:off x="2595715" y="691711"/>
            <a:ext cx="4757224" cy="4647205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05DBD3C4-8703-2730-E96C-1B0DD78BB76D}"/>
              </a:ext>
            </a:extLst>
          </p:cNvPr>
          <p:cNvSpPr txBox="1"/>
          <p:nvPr userDrawn="1"/>
        </p:nvSpPr>
        <p:spPr>
          <a:xfrm>
            <a:off x="7398682" y="1877655"/>
            <a:ext cx="4395206" cy="707886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r>
              <a:rPr lang="pt-BR" sz="2000" b="1" dirty="0"/>
              <a:t>Mas e em caso de reagendamento</a:t>
            </a:r>
          </a:p>
          <a:p>
            <a:r>
              <a:rPr lang="pt-BR" sz="2000" b="1" dirty="0"/>
              <a:t>ou cancelamento? </a:t>
            </a:r>
            <a:r>
              <a:rPr lang="pt-BR" sz="2000" b="1" dirty="0">
                <a:solidFill>
                  <a:srgbClr val="CA332F"/>
                </a:solidFill>
              </a:rPr>
              <a:t>Temos a solução!</a:t>
            </a:r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77000B37-93D4-3B9F-D4F5-6113DA1F594B}"/>
              </a:ext>
            </a:extLst>
          </p:cNvPr>
          <p:cNvSpPr/>
          <p:nvPr userDrawn="1"/>
        </p:nvSpPr>
        <p:spPr>
          <a:xfrm>
            <a:off x="7550051" y="2880252"/>
            <a:ext cx="3870779" cy="516924"/>
          </a:xfrm>
          <a:prstGeom prst="roundRect">
            <a:avLst>
              <a:gd name="adj" fmla="val 50000"/>
            </a:avLst>
          </a:prstGeom>
          <a:solidFill>
            <a:srgbClr val="10101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8B869892-59D1-F459-859E-5A461820A27F}"/>
              </a:ext>
            </a:extLst>
          </p:cNvPr>
          <p:cNvSpPr txBox="1"/>
          <p:nvPr userDrawn="1"/>
        </p:nvSpPr>
        <p:spPr>
          <a:xfrm>
            <a:off x="7778604" y="2954048"/>
            <a:ext cx="3299596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pt-BR" dirty="0">
                <a:solidFill>
                  <a:srgbClr val="DEA449"/>
                </a:solidFill>
                <a:latin typeface="AMX Black" pitchFamily="2" charset="0"/>
              </a:rPr>
              <a:t>REAGENDAMENTOS</a:t>
            </a: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5FF1A741-1DF5-4E01-62C3-DCC3235D247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53731" y="3014889"/>
            <a:ext cx="257175" cy="247650"/>
          </a:xfrm>
          <a:prstGeom prst="rect">
            <a:avLst/>
          </a:prstGeom>
        </p:spPr>
      </p:pic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9BAAFCC8-94A3-5C32-140B-3A20E6F363A4}"/>
              </a:ext>
            </a:extLst>
          </p:cNvPr>
          <p:cNvSpPr/>
          <p:nvPr userDrawn="1"/>
        </p:nvSpPr>
        <p:spPr>
          <a:xfrm>
            <a:off x="7550051" y="3576937"/>
            <a:ext cx="3870779" cy="516924"/>
          </a:xfrm>
          <a:prstGeom prst="roundRect">
            <a:avLst>
              <a:gd name="adj" fmla="val 50000"/>
            </a:avLst>
          </a:prstGeom>
          <a:solidFill>
            <a:srgbClr val="10101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1367E819-56F6-7089-16CA-931F63BE5A5A}"/>
              </a:ext>
            </a:extLst>
          </p:cNvPr>
          <p:cNvSpPr txBox="1"/>
          <p:nvPr userDrawn="1"/>
        </p:nvSpPr>
        <p:spPr>
          <a:xfrm>
            <a:off x="7778604" y="3650733"/>
            <a:ext cx="3299596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pt-BR" dirty="0">
                <a:solidFill>
                  <a:srgbClr val="DEA449"/>
                </a:solidFill>
                <a:latin typeface="AMX Black" pitchFamily="2" charset="0"/>
              </a:rPr>
              <a:t>CANCELAMENTO</a:t>
            </a:r>
          </a:p>
        </p:txBody>
      </p:sp>
      <p:pic>
        <p:nvPicPr>
          <p:cNvPr id="16" name="Gráfico 15">
            <a:extLst>
              <a:ext uri="{FF2B5EF4-FFF2-40B4-BE49-F238E27FC236}">
                <a16:creationId xmlns:a16="http://schemas.microsoft.com/office/drawing/2014/main" id="{DECA9821-5372-C8BD-4033-6B175E66252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53731" y="3711574"/>
            <a:ext cx="257175" cy="247650"/>
          </a:xfrm>
          <a:prstGeom prst="rect">
            <a:avLst/>
          </a:prstGeom>
        </p:spPr>
      </p:pic>
      <p:pic>
        <p:nvPicPr>
          <p:cNvPr id="17" name="Gráfico 16">
            <a:extLst>
              <a:ext uri="{FF2B5EF4-FFF2-40B4-BE49-F238E27FC236}">
                <a16:creationId xmlns:a16="http://schemas.microsoft.com/office/drawing/2014/main" id="{2E09FE49-85B7-60C3-5AE9-67A629BD00B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r="5838" b="-650"/>
          <a:stretch>
            <a:fillRect/>
          </a:stretch>
        </p:blipFill>
        <p:spPr>
          <a:xfrm>
            <a:off x="180371" y="143484"/>
            <a:ext cx="11067637" cy="220500"/>
          </a:xfrm>
          <a:prstGeom prst="rect">
            <a:avLst/>
          </a:prstGeom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740975DE-064D-EB6B-6535-1E0B58567D99}"/>
              </a:ext>
            </a:extLst>
          </p:cNvPr>
          <p:cNvSpPr txBox="1"/>
          <p:nvPr userDrawn="1"/>
        </p:nvSpPr>
        <p:spPr>
          <a:xfrm>
            <a:off x="4391586" y="129108"/>
            <a:ext cx="34088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dirty="0">
                <a:latin typeface="KyivType Sans Heavy-" panose="00000900000000000000" pitchFamily="2" charset="0"/>
              </a:rPr>
              <a:t>PORTABILIDADE</a:t>
            </a:r>
          </a:p>
        </p:txBody>
      </p:sp>
      <p:pic>
        <p:nvPicPr>
          <p:cNvPr id="19" name="Imagem 18" descr="Desenho com traços pretos em fundo branco&#10;&#10;O conteúdo gerado por IA pode estar incorreto.">
            <a:extLst>
              <a:ext uri="{FF2B5EF4-FFF2-40B4-BE49-F238E27FC236}">
                <a16:creationId xmlns:a16="http://schemas.microsoft.com/office/drawing/2014/main" id="{63595411-5180-4BD9-7EE1-A009007F4E7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7209" y="138187"/>
            <a:ext cx="583491" cy="21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35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Atenção/Dica"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Pássaro em cima de uma superfície branca&#10;&#10;O conteúdo gerado por IA pode estar incorreto.">
            <a:extLst>
              <a:ext uri="{FF2B5EF4-FFF2-40B4-BE49-F238E27FC236}">
                <a16:creationId xmlns:a16="http://schemas.microsoft.com/office/drawing/2014/main" id="{8C02B170-875F-CC1A-7585-689316BD9F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" y="0"/>
            <a:ext cx="12188299" cy="6858000"/>
          </a:xfrm>
          <a:prstGeom prst="rect">
            <a:avLst/>
          </a:prstGeom>
        </p:spPr>
      </p:pic>
      <p:sp>
        <p:nvSpPr>
          <p:cNvPr id="2" name="Retângulo: Cantos Superiores Arredondados 1">
            <a:extLst>
              <a:ext uri="{FF2B5EF4-FFF2-40B4-BE49-F238E27FC236}">
                <a16:creationId xmlns:a16="http://schemas.microsoft.com/office/drawing/2014/main" id="{BE9B7881-13C3-5766-2F50-4E3DE14A3DFD}"/>
              </a:ext>
            </a:extLst>
          </p:cNvPr>
          <p:cNvSpPr/>
          <p:nvPr userDrawn="1"/>
        </p:nvSpPr>
        <p:spPr>
          <a:xfrm rot="5400000">
            <a:off x="358032" y="-259375"/>
            <a:ext cx="5522976" cy="7372530"/>
          </a:xfrm>
          <a:prstGeom prst="round2SameRect">
            <a:avLst>
              <a:gd name="adj1" fmla="val 50000"/>
              <a:gd name="adj2" fmla="val 0"/>
            </a:avLst>
          </a:prstGeom>
          <a:noFill/>
          <a:ln>
            <a:solidFill>
              <a:srgbClr val="CA33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: Cantos Superiores Arredondados 2">
            <a:extLst>
              <a:ext uri="{FF2B5EF4-FFF2-40B4-BE49-F238E27FC236}">
                <a16:creationId xmlns:a16="http://schemas.microsoft.com/office/drawing/2014/main" id="{2611AAD4-A3A3-0F2C-9482-DAB0D000C205}"/>
              </a:ext>
            </a:extLst>
          </p:cNvPr>
          <p:cNvSpPr/>
          <p:nvPr userDrawn="1"/>
        </p:nvSpPr>
        <p:spPr>
          <a:xfrm rot="5400000">
            <a:off x="508327" y="-60893"/>
            <a:ext cx="5081453" cy="6975566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A33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329976B4-E533-D464-8A90-0AC33F9414CF}"/>
              </a:ext>
            </a:extLst>
          </p:cNvPr>
          <p:cNvSpPr/>
          <p:nvPr userDrawn="1"/>
        </p:nvSpPr>
        <p:spPr>
          <a:xfrm rot="16200000">
            <a:off x="1488388" y="530289"/>
            <a:ext cx="5474576" cy="579742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912728"/>
              </a:avLst>
            </a:prstTxWarp>
            <a:spAutoFit/>
          </a:bodyPr>
          <a:lstStyle/>
          <a:p>
            <a:pPr algn="ctr"/>
            <a:r>
              <a:rPr lang="pt-BR" sz="5400" dirty="0">
                <a:ln w="0"/>
                <a:solidFill>
                  <a:srgbClr val="B72F2C"/>
                </a:solidFill>
                <a:latin typeface="+mj-lt"/>
              </a:rPr>
              <a:t>ATENÇÃO </a:t>
            </a:r>
            <a:endParaRPr lang="pt-BR" sz="5400" b="0" cap="none" spc="0" dirty="0">
              <a:ln w="0"/>
              <a:solidFill>
                <a:srgbClr val="B72F2C"/>
              </a:solidFill>
              <a:effectLst/>
              <a:latin typeface="+mj-lt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685A4D8C-6AF9-0DC8-26F6-37FD6F9EBB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90" t="3078" r="25510" b="16491"/>
          <a:stretch>
            <a:fillRect/>
          </a:stretch>
        </p:blipFill>
        <p:spPr>
          <a:xfrm>
            <a:off x="1465947" y="886164"/>
            <a:ext cx="5081454" cy="5081454"/>
          </a:xfrm>
          <a:custGeom>
            <a:avLst/>
            <a:gdLst>
              <a:gd name="connsiteX0" fmla="*/ 2540727 w 5081454"/>
              <a:gd name="connsiteY0" fmla="*/ 0 h 5081454"/>
              <a:gd name="connsiteX1" fmla="*/ 5081454 w 5081454"/>
              <a:gd name="connsiteY1" fmla="*/ 2540727 h 5081454"/>
              <a:gd name="connsiteX2" fmla="*/ 2540727 w 5081454"/>
              <a:gd name="connsiteY2" fmla="*/ 5081454 h 5081454"/>
              <a:gd name="connsiteX3" fmla="*/ 0 w 5081454"/>
              <a:gd name="connsiteY3" fmla="*/ 2540727 h 5081454"/>
              <a:gd name="connsiteX4" fmla="*/ 2540727 w 5081454"/>
              <a:gd name="connsiteY4" fmla="*/ 0 h 5081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454" h="5081454">
                <a:moveTo>
                  <a:pt x="2540727" y="0"/>
                </a:moveTo>
                <a:cubicBezTo>
                  <a:pt x="3943932" y="0"/>
                  <a:pt x="5081454" y="1137522"/>
                  <a:pt x="5081454" y="2540727"/>
                </a:cubicBezTo>
                <a:cubicBezTo>
                  <a:pt x="5081454" y="3943932"/>
                  <a:pt x="3943932" y="5081454"/>
                  <a:pt x="2540727" y="5081454"/>
                </a:cubicBezTo>
                <a:cubicBezTo>
                  <a:pt x="1137522" y="5081454"/>
                  <a:pt x="0" y="3943932"/>
                  <a:pt x="0" y="2540727"/>
                </a:cubicBezTo>
                <a:cubicBezTo>
                  <a:pt x="0" y="1137522"/>
                  <a:pt x="1137522" y="0"/>
                  <a:pt x="2540727" y="0"/>
                </a:cubicBezTo>
                <a:close/>
              </a:path>
            </a:pathLst>
          </a:cu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0651C09C-A396-28BE-DEEA-314034EFBEE4}"/>
              </a:ext>
            </a:extLst>
          </p:cNvPr>
          <p:cNvSpPr txBox="1"/>
          <p:nvPr userDrawn="1"/>
        </p:nvSpPr>
        <p:spPr>
          <a:xfrm>
            <a:off x="7263370" y="1938095"/>
            <a:ext cx="4146254" cy="1077218"/>
          </a:xfrm>
          <a:prstGeom prst="rect">
            <a:avLst/>
          </a:prstGeom>
          <a:noFill/>
        </p:spPr>
        <p:txBody>
          <a:bodyPr wrap="square" lIns="36000" rtlCol="0">
            <a:spAutoFit/>
          </a:bodyPr>
          <a:lstStyle/>
          <a:p>
            <a:r>
              <a:rPr lang="pt-BR" sz="3200" dirty="0">
                <a:solidFill>
                  <a:srgbClr val="CA302C"/>
                </a:solidFill>
                <a:latin typeface="AMX Black" pitchFamily="2" charset="0"/>
              </a:rPr>
              <a:t>Portabilidade Indevida 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186C2E48-6C9D-569C-C3BE-C269D166D7BC}"/>
              </a:ext>
            </a:extLst>
          </p:cNvPr>
          <p:cNvSpPr txBox="1"/>
          <p:nvPr userDrawn="1"/>
        </p:nvSpPr>
        <p:spPr>
          <a:xfrm>
            <a:off x="7263369" y="3015313"/>
            <a:ext cx="4028745" cy="1200329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>
              <a:spcAft>
                <a:spcPts val="800"/>
              </a:spcAft>
            </a:pPr>
            <a:r>
              <a:rPr lang="pt-BR" dirty="0">
                <a:solidFill>
                  <a:srgbClr val="101010"/>
                </a:solidFill>
              </a:rPr>
              <a:t>Existem casos de Portabilidade indevida – aquela que não foi solicitada pelo cliente – poderão ser evitados através do SMS de Portabilidade.</a:t>
            </a: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8FDEA3A6-4421-6B9E-8819-6CD40C19C9E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5838" b="-650"/>
          <a:stretch>
            <a:fillRect/>
          </a:stretch>
        </p:blipFill>
        <p:spPr>
          <a:xfrm>
            <a:off x="180371" y="143484"/>
            <a:ext cx="11067637" cy="220500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C747F199-B205-51E3-8C1C-28E48965278B}"/>
              </a:ext>
            </a:extLst>
          </p:cNvPr>
          <p:cNvSpPr txBox="1"/>
          <p:nvPr userDrawn="1"/>
        </p:nvSpPr>
        <p:spPr>
          <a:xfrm>
            <a:off x="4391586" y="129108"/>
            <a:ext cx="34088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dirty="0">
                <a:latin typeface="KyivType Sans Heavy-" panose="00000900000000000000" pitchFamily="2" charset="0"/>
              </a:rPr>
              <a:t>PORTABILIDADE</a:t>
            </a:r>
          </a:p>
        </p:txBody>
      </p:sp>
      <p:pic>
        <p:nvPicPr>
          <p:cNvPr id="13" name="Imagem 12" descr="Desenho com traços pretos em fundo branco&#10;&#10;O conteúdo gerado por IA pode estar incorreto.">
            <a:extLst>
              <a:ext uri="{FF2B5EF4-FFF2-40B4-BE49-F238E27FC236}">
                <a16:creationId xmlns:a16="http://schemas.microsoft.com/office/drawing/2014/main" id="{D7167913-4305-665A-F3D1-78BE2084DF1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7209" y="138187"/>
            <a:ext cx="583491" cy="21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219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Atenção/Dica"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Pássaro em cima de uma superfície branca&#10;&#10;O conteúdo gerado por IA pode estar incorreto.">
            <a:extLst>
              <a:ext uri="{FF2B5EF4-FFF2-40B4-BE49-F238E27FC236}">
                <a16:creationId xmlns:a16="http://schemas.microsoft.com/office/drawing/2014/main" id="{8C02B170-875F-CC1A-7585-689316BD9F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" y="0"/>
            <a:ext cx="12188299" cy="6858000"/>
          </a:xfrm>
          <a:prstGeom prst="rect">
            <a:avLst/>
          </a:prstGeom>
        </p:spPr>
      </p:pic>
      <p:sp>
        <p:nvSpPr>
          <p:cNvPr id="2" name="Retângulo: Cantos Superiores Arredondados 1">
            <a:extLst>
              <a:ext uri="{FF2B5EF4-FFF2-40B4-BE49-F238E27FC236}">
                <a16:creationId xmlns:a16="http://schemas.microsoft.com/office/drawing/2014/main" id="{BE9B7881-13C3-5766-2F50-4E3DE14A3DFD}"/>
              </a:ext>
            </a:extLst>
          </p:cNvPr>
          <p:cNvSpPr/>
          <p:nvPr userDrawn="1"/>
        </p:nvSpPr>
        <p:spPr>
          <a:xfrm rot="5400000">
            <a:off x="358032" y="-259375"/>
            <a:ext cx="5522976" cy="7372530"/>
          </a:xfrm>
          <a:prstGeom prst="round2SameRect">
            <a:avLst>
              <a:gd name="adj1" fmla="val 50000"/>
              <a:gd name="adj2" fmla="val 0"/>
            </a:avLst>
          </a:prstGeom>
          <a:noFill/>
          <a:ln>
            <a:solidFill>
              <a:srgbClr val="CA33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: Cantos Superiores Arredondados 2">
            <a:extLst>
              <a:ext uri="{FF2B5EF4-FFF2-40B4-BE49-F238E27FC236}">
                <a16:creationId xmlns:a16="http://schemas.microsoft.com/office/drawing/2014/main" id="{2611AAD4-A3A3-0F2C-9482-DAB0D000C205}"/>
              </a:ext>
            </a:extLst>
          </p:cNvPr>
          <p:cNvSpPr/>
          <p:nvPr userDrawn="1"/>
        </p:nvSpPr>
        <p:spPr>
          <a:xfrm rot="5400000">
            <a:off x="508327" y="-60893"/>
            <a:ext cx="5081453" cy="6975566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A33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D57C9D82-CEC6-9A0A-7931-2CB62A7A255F}"/>
              </a:ext>
            </a:extLst>
          </p:cNvPr>
          <p:cNvSpPr/>
          <p:nvPr userDrawn="1"/>
        </p:nvSpPr>
        <p:spPr>
          <a:xfrm rot="16200000">
            <a:off x="1488388" y="530289"/>
            <a:ext cx="5474576" cy="579742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912728"/>
              </a:avLst>
            </a:prstTxWarp>
            <a:spAutoFit/>
          </a:bodyPr>
          <a:lstStyle/>
          <a:p>
            <a:pPr algn="ctr"/>
            <a:r>
              <a:rPr lang="pt-BR" sz="4400" dirty="0">
                <a:ln w="0"/>
                <a:solidFill>
                  <a:srgbClr val="B72F2C"/>
                </a:solidFill>
                <a:latin typeface="+mj-lt"/>
              </a:rPr>
              <a:t>TIPOS • TIPOS</a:t>
            </a:r>
            <a:endParaRPr lang="pt-BR" sz="4400" b="0" cap="none" spc="0" dirty="0">
              <a:ln w="0"/>
              <a:solidFill>
                <a:srgbClr val="B72F2C"/>
              </a:solidFill>
              <a:effectLst/>
              <a:latin typeface="+mj-lt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3632A442-9986-DCB1-9B7C-6461B252642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98" t="3293" r="6655" b="10653"/>
          <a:stretch>
            <a:fillRect/>
          </a:stretch>
        </p:blipFill>
        <p:spPr>
          <a:xfrm flipH="1">
            <a:off x="1468830" y="886164"/>
            <a:ext cx="5081454" cy="5081454"/>
          </a:xfrm>
          <a:custGeom>
            <a:avLst/>
            <a:gdLst>
              <a:gd name="connsiteX0" fmla="*/ 2540727 w 5081454"/>
              <a:gd name="connsiteY0" fmla="*/ 0 h 5081454"/>
              <a:gd name="connsiteX1" fmla="*/ 5081454 w 5081454"/>
              <a:gd name="connsiteY1" fmla="*/ 2540727 h 5081454"/>
              <a:gd name="connsiteX2" fmla="*/ 2540727 w 5081454"/>
              <a:gd name="connsiteY2" fmla="*/ 5081454 h 5081454"/>
              <a:gd name="connsiteX3" fmla="*/ 0 w 5081454"/>
              <a:gd name="connsiteY3" fmla="*/ 2540727 h 5081454"/>
              <a:gd name="connsiteX4" fmla="*/ 2540727 w 5081454"/>
              <a:gd name="connsiteY4" fmla="*/ 0 h 5081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454" h="5081454">
                <a:moveTo>
                  <a:pt x="2540727" y="0"/>
                </a:moveTo>
                <a:cubicBezTo>
                  <a:pt x="3943932" y="0"/>
                  <a:pt x="5081454" y="1137522"/>
                  <a:pt x="5081454" y="2540727"/>
                </a:cubicBezTo>
                <a:cubicBezTo>
                  <a:pt x="5081454" y="3943932"/>
                  <a:pt x="3943932" y="5081454"/>
                  <a:pt x="2540727" y="5081454"/>
                </a:cubicBezTo>
                <a:cubicBezTo>
                  <a:pt x="1137522" y="5081454"/>
                  <a:pt x="0" y="3943932"/>
                  <a:pt x="0" y="2540727"/>
                </a:cubicBezTo>
                <a:cubicBezTo>
                  <a:pt x="0" y="1137522"/>
                  <a:pt x="1137522" y="0"/>
                  <a:pt x="2540727" y="0"/>
                </a:cubicBezTo>
                <a:close/>
              </a:path>
            </a:pathLst>
          </a:cu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115B28AB-48E5-F9F1-D685-32B3ADADFB7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34" t="8" r="19352" b="21305"/>
          <a:stretch>
            <a:fillRect/>
          </a:stretch>
        </p:blipFill>
        <p:spPr>
          <a:xfrm flipH="1">
            <a:off x="2595715" y="691711"/>
            <a:ext cx="4757224" cy="4647205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ADA9C3CF-3B83-54DD-ED4C-17FDEE38796B}"/>
              </a:ext>
            </a:extLst>
          </p:cNvPr>
          <p:cNvSpPr txBox="1"/>
          <p:nvPr userDrawn="1"/>
        </p:nvSpPr>
        <p:spPr>
          <a:xfrm>
            <a:off x="7550051" y="1537985"/>
            <a:ext cx="3660855" cy="1200329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>
              <a:spcAft>
                <a:spcPts val="800"/>
              </a:spcAft>
            </a:pPr>
            <a:r>
              <a:rPr lang="pt-BR" dirty="0">
                <a:solidFill>
                  <a:srgbClr val="101010"/>
                </a:solidFill>
              </a:rPr>
              <a:t>Para continuar o processo de Portabilidade Móvel do nosso cliente, temos que conhecer os tipos de portabilidade que existem:</a:t>
            </a:r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2D07F876-8F63-8E7F-36FE-6537C376915F}"/>
              </a:ext>
            </a:extLst>
          </p:cNvPr>
          <p:cNvSpPr/>
          <p:nvPr userDrawn="1"/>
        </p:nvSpPr>
        <p:spPr>
          <a:xfrm>
            <a:off x="7550051" y="2985872"/>
            <a:ext cx="3870779" cy="516924"/>
          </a:xfrm>
          <a:prstGeom prst="roundRect">
            <a:avLst>
              <a:gd name="adj" fmla="val 50000"/>
            </a:avLst>
          </a:prstGeom>
          <a:solidFill>
            <a:srgbClr val="10101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FFDC3BC3-05E0-23E4-D347-ACDF58E7CCCE}"/>
              </a:ext>
            </a:extLst>
          </p:cNvPr>
          <p:cNvSpPr txBox="1"/>
          <p:nvPr userDrawn="1"/>
        </p:nvSpPr>
        <p:spPr>
          <a:xfrm>
            <a:off x="7778604" y="3059668"/>
            <a:ext cx="3299596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pt-BR" dirty="0">
                <a:solidFill>
                  <a:srgbClr val="DEA449"/>
                </a:solidFill>
                <a:latin typeface="AMX Black" pitchFamily="2" charset="0"/>
              </a:rPr>
              <a:t>SEM NÚMERO PROVISÓRIO</a:t>
            </a: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7175DA69-A44C-50B2-04C5-F5200B137F9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53731" y="3120509"/>
            <a:ext cx="257175" cy="247650"/>
          </a:xfrm>
          <a:prstGeom prst="rect">
            <a:avLst/>
          </a:prstGeom>
        </p:spPr>
      </p:pic>
      <p:grpSp>
        <p:nvGrpSpPr>
          <p:cNvPr id="14" name="Agrupar 13">
            <a:extLst>
              <a:ext uri="{FF2B5EF4-FFF2-40B4-BE49-F238E27FC236}">
                <a16:creationId xmlns:a16="http://schemas.microsoft.com/office/drawing/2014/main" id="{474B8A58-E667-0849-E622-37D483451FF0}"/>
              </a:ext>
            </a:extLst>
          </p:cNvPr>
          <p:cNvGrpSpPr/>
          <p:nvPr userDrawn="1"/>
        </p:nvGrpSpPr>
        <p:grpSpPr>
          <a:xfrm>
            <a:off x="7550051" y="3682557"/>
            <a:ext cx="3870779" cy="516924"/>
            <a:chOff x="7550051" y="3682557"/>
            <a:chExt cx="3870779" cy="516924"/>
          </a:xfrm>
        </p:grpSpPr>
        <p:sp>
          <p:nvSpPr>
            <p:cNvPr id="15" name="Retângulo: Cantos Arredondados 14">
              <a:extLst>
                <a:ext uri="{FF2B5EF4-FFF2-40B4-BE49-F238E27FC236}">
                  <a16:creationId xmlns:a16="http://schemas.microsoft.com/office/drawing/2014/main" id="{36D3BE46-BB89-B693-3FE6-C31828E547FC}"/>
                </a:ext>
              </a:extLst>
            </p:cNvPr>
            <p:cNvSpPr/>
            <p:nvPr/>
          </p:nvSpPr>
          <p:spPr>
            <a:xfrm>
              <a:off x="7550051" y="3682557"/>
              <a:ext cx="3870779" cy="516924"/>
            </a:xfrm>
            <a:prstGeom prst="roundRect">
              <a:avLst>
                <a:gd name="adj" fmla="val 50000"/>
              </a:avLst>
            </a:prstGeom>
            <a:solidFill>
              <a:srgbClr val="10101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B02F349B-6B8C-E752-1BC0-6364362BA61F}"/>
                </a:ext>
              </a:extLst>
            </p:cNvPr>
            <p:cNvSpPr txBox="1"/>
            <p:nvPr/>
          </p:nvSpPr>
          <p:spPr>
            <a:xfrm>
              <a:off x="7778604" y="3756353"/>
              <a:ext cx="3299596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pt-BR" dirty="0">
                  <a:solidFill>
                    <a:srgbClr val="DEA449"/>
                  </a:solidFill>
                  <a:latin typeface="AMX Black" pitchFamily="2" charset="0"/>
                </a:rPr>
                <a:t>COM NÚMERO PROVISÓRIO</a:t>
              </a:r>
            </a:p>
          </p:txBody>
        </p:sp>
        <p:pic>
          <p:nvPicPr>
            <p:cNvPr id="17" name="Gráfico 16">
              <a:extLst>
                <a:ext uri="{FF2B5EF4-FFF2-40B4-BE49-F238E27FC236}">
                  <a16:creationId xmlns:a16="http://schemas.microsoft.com/office/drawing/2014/main" id="{EEA1032C-2537-A006-9338-B8587E453D9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953731" y="3817194"/>
              <a:ext cx="257175" cy="247650"/>
            </a:xfrm>
            <a:prstGeom prst="rect">
              <a:avLst/>
            </a:prstGeom>
          </p:spPr>
        </p:pic>
      </p:grp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D8B5C11C-DE80-E655-C39C-E6C9FE22004E}"/>
              </a:ext>
            </a:extLst>
          </p:cNvPr>
          <p:cNvGrpSpPr/>
          <p:nvPr userDrawn="1"/>
        </p:nvGrpSpPr>
        <p:grpSpPr>
          <a:xfrm>
            <a:off x="7550051" y="4379242"/>
            <a:ext cx="3870779" cy="516924"/>
            <a:chOff x="7550051" y="4379242"/>
            <a:chExt cx="3870779" cy="516924"/>
          </a:xfrm>
        </p:grpSpPr>
        <p:sp>
          <p:nvSpPr>
            <p:cNvPr id="19" name="Retângulo: Cantos Arredondados 18">
              <a:extLst>
                <a:ext uri="{FF2B5EF4-FFF2-40B4-BE49-F238E27FC236}">
                  <a16:creationId xmlns:a16="http://schemas.microsoft.com/office/drawing/2014/main" id="{6999865F-7D76-B6B9-4699-41E56308F4E1}"/>
                </a:ext>
              </a:extLst>
            </p:cNvPr>
            <p:cNvSpPr/>
            <p:nvPr/>
          </p:nvSpPr>
          <p:spPr>
            <a:xfrm>
              <a:off x="7550051" y="4379242"/>
              <a:ext cx="3870779" cy="516924"/>
            </a:xfrm>
            <a:prstGeom prst="roundRect">
              <a:avLst>
                <a:gd name="adj" fmla="val 50000"/>
              </a:avLst>
            </a:prstGeom>
            <a:solidFill>
              <a:srgbClr val="10101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CaixaDeTexto 19">
              <a:extLst>
                <a:ext uri="{FF2B5EF4-FFF2-40B4-BE49-F238E27FC236}">
                  <a16:creationId xmlns:a16="http://schemas.microsoft.com/office/drawing/2014/main" id="{B0A75CFF-5FA2-32BC-CED5-B84817BFA5A8}"/>
                </a:ext>
              </a:extLst>
            </p:cNvPr>
            <p:cNvSpPr txBox="1"/>
            <p:nvPr/>
          </p:nvSpPr>
          <p:spPr>
            <a:xfrm>
              <a:off x="7778604" y="4453038"/>
              <a:ext cx="3299596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pt-BR" dirty="0">
                  <a:solidFill>
                    <a:srgbClr val="DEA449"/>
                  </a:solidFill>
                  <a:latin typeface="AMX Black" pitchFamily="2" charset="0"/>
                </a:rPr>
                <a:t>SMS</a:t>
              </a:r>
            </a:p>
          </p:txBody>
        </p:sp>
        <p:pic>
          <p:nvPicPr>
            <p:cNvPr id="21" name="Gráfico 20">
              <a:extLst>
                <a:ext uri="{FF2B5EF4-FFF2-40B4-BE49-F238E27FC236}">
                  <a16:creationId xmlns:a16="http://schemas.microsoft.com/office/drawing/2014/main" id="{536102A5-AC5D-1842-FA1A-E55942B270E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953731" y="4513879"/>
              <a:ext cx="257175" cy="247650"/>
            </a:xfrm>
            <a:prstGeom prst="rect">
              <a:avLst/>
            </a:prstGeom>
          </p:spPr>
        </p:pic>
      </p:grpSp>
      <p:pic>
        <p:nvPicPr>
          <p:cNvPr id="22" name="Gráfico 21">
            <a:extLst>
              <a:ext uri="{FF2B5EF4-FFF2-40B4-BE49-F238E27FC236}">
                <a16:creationId xmlns:a16="http://schemas.microsoft.com/office/drawing/2014/main" id="{AFB77526-FDE2-38BC-F576-FDFC1D4FB67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r="5838" b="-650"/>
          <a:stretch>
            <a:fillRect/>
          </a:stretch>
        </p:blipFill>
        <p:spPr>
          <a:xfrm>
            <a:off x="180371" y="143484"/>
            <a:ext cx="11067637" cy="220500"/>
          </a:xfrm>
          <a:prstGeom prst="rect">
            <a:avLst/>
          </a:prstGeom>
        </p:spPr>
      </p:pic>
      <p:sp>
        <p:nvSpPr>
          <p:cNvPr id="23" name="CaixaDeTexto 22">
            <a:extLst>
              <a:ext uri="{FF2B5EF4-FFF2-40B4-BE49-F238E27FC236}">
                <a16:creationId xmlns:a16="http://schemas.microsoft.com/office/drawing/2014/main" id="{5F3B52F5-B938-2D2C-C655-1924923ECE16}"/>
              </a:ext>
            </a:extLst>
          </p:cNvPr>
          <p:cNvSpPr txBox="1"/>
          <p:nvPr userDrawn="1"/>
        </p:nvSpPr>
        <p:spPr>
          <a:xfrm>
            <a:off x="4391586" y="129108"/>
            <a:ext cx="34088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dirty="0">
                <a:latin typeface="KyivType Sans Heavy-" panose="00000900000000000000" pitchFamily="2" charset="0"/>
              </a:rPr>
              <a:t>PORTABILIDADE</a:t>
            </a:r>
          </a:p>
        </p:txBody>
      </p:sp>
      <p:pic>
        <p:nvPicPr>
          <p:cNvPr id="24" name="Imagem 23" descr="Desenho com traços pretos em fundo branco&#10;&#10;O conteúdo gerado por IA pode estar incorreto.">
            <a:extLst>
              <a:ext uri="{FF2B5EF4-FFF2-40B4-BE49-F238E27FC236}">
                <a16:creationId xmlns:a16="http://schemas.microsoft.com/office/drawing/2014/main" id="{62A60B8E-2DB5-0B56-68B5-6FC1B7F70BD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7209" y="138187"/>
            <a:ext cx="583491" cy="21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273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Atenção/Dica"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Pássaro em cima de uma superfície branca&#10;&#10;O conteúdo gerado por IA pode estar incorreto.">
            <a:extLst>
              <a:ext uri="{FF2B5EF4-FFF2-40B4-BE49-F238E27FC236}">
                <a16:creationId xmlns:a16="http://schemas.microsoft.com/office/drawing/2014/main" id="{8C02B170-875F-CC1A-7585-689316BD9F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" y="0"/>
            <a:ext cx="12188299" cy="6858000"/>
          </a:xfrm>
          <a:prstGeom prst="rect">
            <a:avLst/>
          </a:prstGeom>
        </p:spPr>
      </p:pic>
      <p:sp>
        <p:nvSpPr>
          <p:cNvPr id="2" name="Retângulo: Cantos Superiores Arredondados 1">
            <a:extLst>
              <a:ext uri="{FF2B5EF4-FFF2-40B4-BE49-F238E27FC236}">
                <a16:creationId xmlns:a16="http://schemas.microsoft.com/office/drawing/2014/main" id="{BE9B7881-13C3-5766-2F50-4E3DE14A3DFD}"/>
              </a:ext>
            </a:extLst>
          </p:cNvPr>
          <p:cNvSpPr/>
          <p:nvPr userDrawn="1"/>
        </p:nvSpPr>
        <p:spPr>
          <a:xfrm rot="5400000">
            <a:off x="358032" y="-259375"/>
            <a:ext cx="5522976" cy="7372530"/>
          </a:xfrm>
          <a:prstGeom prst="round2SameRect">
            <a:avLst>
              <a:gd name="adj1" fmla="val 50000"/>
              <a:gd name="adj2" fmla="val 0"/>
            </a:avLst>
          </a:prstGeom>
          <a:noFill/>
          <a:ln>
            <a:solidFill>
              <a:srgbClr val="CA33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: Cantos Superiores Arredondados 2">
            <a:extLst>
              <a:ext uri="{FF2B5EF4-FFF2-40B4-BE49-F238E27FC236}">
                <a16:creationId xmlns:a16="http://schemas.microsoft.com/office/drawing/2014/main" id="{2611AAD4-A3A3-0F2C-9482-DAB0D000C205}"/>
              </a:ext>
            </a:extLst>
          </p:cNvPr>
          <p:cNvSpPr/>
          <p:nvPr userDrawn="1"/>
        </p:nvSpPr>
        <p:spPr>
          <a:xfrm rot="5400000">
            <a:off x="508327" y="-60893"/>
            <a:ext cx="5081453" cy="6975566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A33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A0085EE1-8C5E-1C54-6141-83D89F96491A}"/>
              </a:ext>
            </a:extLst>
          </p:cNvPr>
          <p:cNvSpPr/>
          <p:nvPr userDrawn="1"/>
        </p:nvSpPr>
        <p:spPr>
          <a:xfrm rot="16200000">
            <a:off x="1488388" y="530289"/>
            <a:ext cx="5474576" cy="579742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912728"/>
              </a:avLst>
            </a:prstTxWarp>
            <a:spAutoFit/>
          </a:bodyPr>
          <a:lstStyle/>
          <a:p>
            <a:pPr algn="ctr"/>
            <a:r>
              <a:rPr lang="pt-BR" sz="3600" dirty="0">
                <a:ln w="0"/>
                <a:solidFill>
                  <a:srgbClr val="B72F2C"/>
                </a:solidFill>
                <a:latin typeface="+mj-lt"/>
              </a:rPr>
              <a:t>FLUXO DA PROCESSO</a:t>
            </a:r>
            <a:endParaRPr lang="pt-BR" sz="3600" b="0" cap="none" spc="0" dirty="0">
              <a:ln w="0"/>
              <a:solidFill>
                <a:srgbClr val="B72F2C"/>
              </a:solidFill>
              <a:effectLst/>
              <a:latin typeface="+mj-lt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4C6524F6-4EB0-DAC8-CD6F-9DA2A202F2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98" t="3293" r="6655" b="10653"/>
          <a:stretch>
            <a:fillRect/>
          </a:stretch>
        </p:blipFill>
        <p:spPr>
          <a:xfrm flipH="1">
            <a:off x="1468830" y="886164"/>
            <a:ext cx="5081454" cy="5081454"/>
          </a:xfrm>
          <a:custGeom>
            <a:avLst/>
            <a:gdLst>
              <a:gd name="connsiteX0" fmla="*/ 2540727 w 5081454"/>
              <a:gd name="connsiteY0" fmla="*/ 0 h 5081454"/>
              <a:gd name="connsiteX1" fmla="*/ 5081454 w 5081454"/>
              <a:gd name="connsiteY1" fmla="*/ 2540727 h 5081454"/>
              <a:gd name="connsiteX2" fmla="*/ 2540727 w 5081454"/>
              <a:gd name="connsiteY2" fmla="*/ 5081454 h 5081454"/>
              <a:gd name="connsiteX3" fmla="*/ 0 w 5081454"/>
              <a:gd name="connsiteY3" fmla="*/ 2540727 h 5081454"/>
              <a:gd name="connsiteX4" fmla="*/ 2540727 w 5081454"/>
              <a:gd name="connsiteY4" fmla="*/ 0 h 5081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454" h="5081454">
                <a:moveTo>
                  <a:pt x="2540727" y="0"/>
                </a:moveTo>
                <a:cubicBezTo>
                  <a:pt x="3943932" y="0"/>
                  <a:pt x="5081454" y="1137522"/>
                  <a:pt x="5081454" y="2540727"/>
                </a:cubicBezTo>
                <a:cubicBezTo>
                  <a:pt x="5081454" y="3943932"/>
                  <a:pt x="3943932" y="5081454"/>
                  <a:pt x="2540727" y="5081454"/>
                </a:cubicBezTo>
                <a:cubicBezTo>
                  <a:pt x="1137522" y="5081454"/>
                  <a:pt x="0" y="3943932"/>
                  <a:pt x="0" y="2540727"/>
                </a:cubicBezTo>
                <a:cubicBezTo>
                  <a:pt x="0" y="1137522"/>
                  <a:pt x="1137522" y="0"/>
                  <a:pt x="2540727" y="0"/>
                </a:cubicBezTo>
                <a:close/>
              </a:path>
            </a:pathLst>
          </a:cu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D25DCF74-ADE8-F5FD-5F21-9905C4EDC85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34" t="8" r="19352" b="21305"/>
          <a:stretch>
            <a:fillRect/>
          </a:stretch>
        </p:blipFill>
        <p:spPr>
          <a:xfrm flipH="1">
            <a:off x="2595715" y="691711"/>
            <a:ext cx="4757224" cy="4647205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C069CC6E-9433-EFFB-31BF-8044DB9BB315}"/>
              </a:ext>
            </a:extLst>
          </p:cNvPr>
          <p:cNvSpPr txBox="1"/>
          <p:nvPr userDrawn="1"/>
        </p:nvSpPr>
        <p:spPr>
          <a:xfrm>
            <a:off x="7550052" y="1487929"/>
            <a:ext cx="4146254" cy="584775"/>
          </a:xfrm>
          <a:prstGeom prst="rect">
            <a:avLst/>
          </a:prstGeom>
          <a:noFill/>
        </p:spPr>
        <p:txBody>
          <a:bodyPr wrap="square" lIns="36000" rtlCol="0">
            <a:spAutoFit/>
          </a:bodyPr>
          <a:lstStyle/>
          <a:p>
            <a:r>
              <a:rPr lang="pt-BR" sz="3200" dirty="0">
                <a:solidFill>
                  <a:srgbClr val="CA302C"/>
                </a:solidFill>
                <a:latin typeface="AMX Black" pitchFamily="2" charset="0"/>
              </a:rPr>
              <a:t>Processo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DB08D240-EC3C-4416-210D-F5922790B834}"/>
              </a:ext>
            </a:extLst>
          </p:cNvPr>
          <p:cNvSpPr txBox="1"/>
          <p:nvPr userDrawn="1"/>
        </p:nvSpPr>
        <p:spPr>
          <a:xfrm>
            <a:off x="7550051" y="2171251"/>
            <a:ext cx="3621817" cy="3477875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>
              <a:spcAft>
                <a:spcPts val="800"/>
              </a:spcAft>
            </a:pPr>
            <a:r>
              <a:rPr lang="pt-BR" dirty="0">
                <a:solidFill>
                  <a:srgbClr val="101010"/>
                </a:solidFill>
              </a:rPr>
              <a:t>Para ser um cliente Claro trazendo o número de outra operadora,       o cliente deve entrar em contato pelos seguintes canais:</a:t>
            </a:r>
          </a:p>
          <a:p>
            <a:pPr marL="285750" indent="-285750">
              <a:spcAft>
                <a:spcPts val="800"/>
              </a:spcAft>
              <a:buClr>
                <a:srgbClr val="CA332F"/>
              </a:buClr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101010"/>
                </a:solidFill>
              </a:rPr>
              <a:t>Agente Autorizado;</a:t>
            </a:r>
          </a:p>
          <a:p>
            <a:pPr marL="285750" indent="-285750">
              <a:spcAft>
                <a:spcPts val="800"/>
              </a:spcAft>
              <a:buClr>
                <a:srgbClr val="CA332F"/>
              </a:buClr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101010"/>
                </a:solidFill>
              </a:rPr>
              <a:t>Loja Própria;</a:t>
            </a:r>
          </a:p>
          <a:p>
            <a:pPr marL="285750" indent="-285750">
              <a:spcAft>
                <a:spcPts val="800"/>
              </a:spcAft>
              <a:buClr>
                <a:srgbClr val="CA332F"/>
              </a:buClr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101010"/>
                </a:solidFill>
              </a:rPr>
              <a:t>Recarga;</a:t>
            </a:r>
          </a:p>
          <a:p>
            <a:pPr marL="285750" indent="-285750">
              <a:spcAft>
                <a:spcPts val="800"/>
              </a:spcAft>
              <a:buClr>
                <a:srgbClr val="CA332F"/>
              </a:buClr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101010"/>
                </a:solidFill>
              </a:rPr>
              <a:t>Varejo;</a:t>
            </a:r>
          </a:p>
          <a:p>
            <a:pPr marL="285750" indent="-285750">
              <a:spcAft>
                <a:spcPts val="800"/>
              </a:spcAft>
              <a:buClr>
                <a:srgbClr val="CA332F"/>
              </a:buClr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101010"/>
                </a:solidFill>
              </a:rPr>
              <a:t>Televendas;</a:t>
            </a:r>
          </a:p>
          <a:p>
            <a:pPr marL="285750" indent="-285750">
              <a:spcAft>
                <a:spcPts val="800"/>
              </a:spcAft>
              <a:buClr>
                <a:srgbClr val="CA332F"/>
              </a:buClr>
              <a:buFont typeface="Arial" panose="020B0604020202020204" pitchFamily="34" charset="0"/>
              <a:buChar char="•"/>
            </a:pPr>
            <a:r>
              <a:rPr lang="pt-BR" b="1" dirty="0" err="1">
                <a:solidFill>
                  <a:srgbClr val="101010"/>
                </a:solidFill>
              </a:rPr>
              <a:t>PaP</a:t>
            </a:r>
            <a:r>
              <a:rPr lang="pt-BR" b="1" dirty="0">
                <a:solidFill>
                  <a:srgbClr val="101010"/>
                </a:solidFill>
              </a:rPr>
              <a:t> Indireto.</a:t>
            </a:r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9AA78412-9012-949A-35DB-EF28151F2BC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5838" b="-650"/>
          <a:stretch>
            <a:fillRect/>
          </a:stretch>
        </p:blipFill>
        <p:spPr>
          <a:xfrm>
            <a:off x="180371" y="143484"/>
            <a:ext cx="11067637" cy="220500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E991F715-1DF4-7BF8-7761-FBFDA1A5FB6E}"/>
              </a:ext>
            </a:extLst>
          </p:cNvPr>
          <p:cNvSpPr txBox="1"/>
          <p:nvPr userDrawn="1"/>
        </p:nvSpPr>
        <p:spPr>
          <a:xfrm>
            <a:off x="4391586" y="129108"/>
            <a:ext cx="34088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dirty="0">
                <a:latin typeface="KyivType Sans Heavy-" panose="00000900000000000000" pitchFamily="2" charset="0"/>
              </a:rPr>
              <a:t>PORTABILIDADE</a:t>
            </a:r>
          </a:p>
        </p:txBody>
      </p:sp>
      <p:pic>
        <p:nvPicPr>
          <p:cNvPr id="14" name="Imagem 13" descr="Desenho com traços pretos em fundo branco&#10;&#10;O conteúdo gerado por IA pode estar incorreto.">
            <a:extLst>
              <a:ext uri="{FF2B5EF4-FFF2-40B4-BE49-F238E27FC236}">
                <a16:creationId xmlns:a16="http://schemas.microsoft.com/office/drawing/2014/main" id="{3A8A13E0-6154-9914-1696-CCB0EDAEF8B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7209" y="138187"/>
            <a:ext cx="583491" cy="21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48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Atenção/Dica"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Pássaro em cima de uma superfície branca&#10;&#10;O conteúdo gerado por IA pode estar incorreto.">
            <a:extLst>
              <a:ext uri="{FF2B5EF4-FFF2-40B4-BE49-F238E27FC236}">
                <a16:creationId xmlns:a16="http://schemas.microsoft.com/office/drawing/2014/main" id="{8C02B170-875F-CC1A-7585-689316BD9F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" y="0"/>
            <a:ext cx="12188299" cy="6858000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AC66F7E8-8564-AEBC-5669-45BD0A71E34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838" b="-650"/>
          <a:stretch>
            <a:fillRect/>
          </a:stretch>
        </p:blipFill>
        <p:spPr>
          <a:xfrm>
            <a:off x="180371" y="143484"/>
            <a:ext cx="11067637" cy="2205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83C595DB-7585-3755-2326-7CDE9EEF585E}"/>
              </a:ext>
            </a:extLst>
          </p:cNvPr>
          <p:cNvSpPr txBox="1"/>
          <p:nvPr userDrawn="1"/>
        </p:nvSpPr>
        <p:spPr>
          <a:xfrm>
            <a:off x="4391586" y="129108"/>
            <a:ext cx="34088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dirty="0">
                <a:latin typeface="KyivType Sans Heavy-" panose="00000900000000000000" pitchFamily="2" charset="0"/>
              </a:rPr>
              <a:t>PORTABILIDADE</a:t>
            </a:r>
          </a:p>
        </p:txBody>
      </p:sp>
      <p:pic>
        <p:nvPicPr>
          <p:cNvPr id="9" name="Imagem 8" descr="Desenho com traços pretos em fundo branco&#10;&#10;O conteúdo gerado por IA pode estar incorreto.">
            <a:extLst>
              <a:ext uri="{FF2B5EF4-FFF2-40B4-BE49-F238E27FC236}">
                <a16:creationId xmlns:a16="http://schemas.microsoft.com/office/drawing/2014/main" id="{38B3F129-87F7-E97E-E7F4-7697679AC84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7209" y="138187"/>
            <a:ext cx="583491" cy="21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7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ividade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Uma imagem contendo mesa, grande, placa, praia&#10;&#10;O conteúdo gerado por IA pode estar incorreto.">
            <a:extLst>
              <a:ext uri="{FF2B5EF4-FFF2-40B4-BE49-F238E27FC236}">
                <a16:creationId xmlns:a16="http://schemas.microsoft.com/office/drawing/2014/main" id="{9F5E84B8-97C1-E67D-24E7-278819A510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" y="0"/>
            <a:ext cx="12283935" cy="6911812"/>
          </a:xfrm>
          <a:prstGeom prst="rect">
            <a:avLst/>
          </a:prstGeom>
        </p:spPr>
      </p:pic>
      <p:pic>
        <p:nvPicPr>
          <p:cNvPr id="2" name="Gráfico 1">
            <a:extLst>
              <a:ext uri="{FF2B5EF4-FFF2-40B4-BE49-F238E27FC236}">
                <a16:creationId xmlns:a16="http://schemas.microsoft.com/office/drawing/2014/main" id="{8467F226-B5E5-0BE3-1BCD-2B2B1B8074D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838" b="-650"/>
          <a:stretch>
            <a:fillRect/>
          </a:stretch>
        </p:blipFill>
        <p:spPr>
          <a:xfrm>
            <a:off x="180371" y="143484"/>
            <a:ext cx="11067637" cy="2205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D422B46D-6DA5-2E6E-4354-60149EF2E735}"/>
              </a:ext>
            </a:extLst>
          </p:cNvPr>
          <p:cNvSpPr txBox="1"/>
          <p:nvPr userDrawn="1"/>
        </p:nvSpPr>
        <p:spPr>
          <a:xfrm>
            <a:off x="4391586" y="129108"/>
            <a:ext cx="34088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dirty="0">
                <a:latin typeface="KyivType Sans Heavy-" panose="00000900000000000000" pitchFamily="2" charset="0"/>
              </a:rPr>
              <a:t>PORTABILIDADE</a:t>
            </a:r>
          </a:p>
        </p:txBody>
      </p:sp>
      <p:pic>
        <p:nvPicPr>
          <p:cNvPr id="5" name="Imagem 4" descr="Desenho com traços pretos em fundo branco&#10;&#10;O conteúdo gerado por IA pode estar incorreto.">
            <a:extLst>
              <a:ext uri="{FF2B5EF4-FFF2-40B4-BE49-F238E27FC236}">
                <a16:creationId xmlns:a16="http://schemas.microsoft.com/office/drawing/2014/main" id="{D6E9F4C9-157C-12D2-B36A-94DAED994D9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7209" y="138187"/>
            <a:ext cx="583491" cy="21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17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Atividade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mesa, grande, placa, praia&#10;&#10;O conteúdo gerado por IA pode estar incorreto.">
            <a:extLst>
              <a:ext uri="{FF2B5EF4-FFF2-40B4-BE49-F238E27FC236}">
                <a16:creationId xmlns:a16="http://schemas.microsoft.com/office/drawing/2014/main" id="{672808DB-B3D3-F5F6-A16C-95A05D7DD9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" y="0"/>
            <a:ext cx="12283935" cy="6911812"/>
          </a:xfrm>
          <a:prstGeom prst="rect">
            <a:avLst/>
          </a:prstGeom>
        </p:spPr>
      </p:pic>
      <p:sp>
        <p:nvSpPr>
          <p:cNvPr id="2" name="Retângulo: Cantos Superiores Arredondados 1">
            <a:extLst>
              <a:ext uri="{FF2B5EF4-FFF2-40B4-BE49-F238E27FC236}">
                <a16:creationId xmlns:a16="http://schemas.microsoft.com/office/drawing/2014/main" id="{2160202E-2759-D00D-DA49-45E4164CACC1}"/>
              </a:ext>
            </a:extLst>
          </p:cNvPr>
          <p:cNvSpPr/>
          <p:nvPr userDrawn="1"/>
        </p:nvSpPr>
        <p:spPr>
          <a:xfrm rot="16200000" flipH="1">
            <a:off x="5695958" y="-736250"/>
            <a:ext cx="5522976" cy="8330500"/>
          </a:xfrm>
          <a:prstGeom prst="round2SameRect">
            <a:avLst>
              <a:gd name="adj1" fmla="val 50000"/>
              <a:gd name="adj2" fmla="val 0"/>
            </a:avLst>
          </a:prstGeom>
          <a:noFill/>
          <a:ln>
            <a:solidFill>
              <a:srgbClr val="CA33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: Cantos Superiores Arredondados 2">
            <a:extLst>
              <a:ext uri="{FF2B5EF4-FFF2-40B4-BE49-F238E27FC236}">
                <a16:creationId xmlns:a16="http://schemas.microsoft.com/office/drawing/2014/main" id="{3CBE75F6-B859-B455-492E-E39F5D83CD7D}"/>
              </a:ext>
            </a:extLst>
          </p:cNvPr>
          <p:cNvSpPr/>
          <p:nvPr userDrawn="1"/>
        </p:nvSpPr>
        <p:spPr>
          <a:xfrm rot="16200000" flipH="1">
            <a:off x="5835847" y="-386427"/>
            <a:ext cx="5081453" cy="7630857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E1D6B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EB16515F-921F-F9F9-7E8B-D937A3FFF89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838" b="-650"/>
          <a:stretch>
            <a:fillRect/>
          </a:stretch>
        </p:blipFill>
        <p:spPr>
          <a:xfrm>
            <a:off x="180371" y="143484"/>
            <a:ext cx="11067637" cy="2205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81C6C12A-DBB3-520A-CB76-96631B300C8E}"/>
              </a:ext>
            </a:extLst>
          </p:cNvPr>
          <p:cNvSpPr txBox="1"/>
          <p:nvPr userDrawn="1"/>
        </p:nvSpPr>
        <p:spPr>
          <a:xfrm>
            <a:off x="4391586" y="129108"/>
            <a:ext cx="34088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dirty="0">
                <a:latin typeface="KyivType Sans Heavy-" panose="00000900000000000000" pitchFamily="2" charset="0"/>
              </a:rPr>
              <a:t>PORTABILIDADE</a:t>
            </a:r>
          </a:p>
        </p:txBody>
      </p:sp>
      <p:pic>
        <p:nvPicPr>
          <p:cNvPr id="9" name="Imagem 8" descr="Desenho com traços pretos em fundo branco&#10;&#10;O conteúdo gerado por IA pode estar incorreto.">
            <a:extLst>
              <a:ext uri="{FF2B5EF4-FFF2-40B4-BE49-F238E27FC236}">
                <a16:creationId xmlns:a16="http://schemas.microsoft.com/office/drawing/2014/main" id="{2A93628F-57D1-7F63-A5AD-1F27A0BF262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7209" y="138187"/>
            <a:ext cx="583491" cy="21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78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Atividade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mesa, grande, placa, praia&#10;&#10;O conteúdo gerado por IA pode estar incorreto.">
            <a:extLst>
              <a:ext uri="{FF2B5EF4-FFF2-40B4-BE49-F238E27FC236}">
                <a16:creationId xmlns:a16="http://schemas.microsoft.com/office/drawing/2014/main" id="{50674632-016F-DBE2-88CB-FE20230A39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" y="0"/>
            <a:ext cx="12283935" cy="6911812"/>
          </a:xfrm>
          <a:prstGeom prst="rect">
            <a:avLst/>
          </a:prstGeom>
        </p:spPr>
      </p:pic>
      <p:pic>
        <p:nvPicPr>
          <p:cNvPr id="2" name="Gráfico 1">
            <a:extLst>
              <a:ext uri="{FF2B5EF4-FFF2-40B4-BE49-F238E27FC236}">
                <a16:creationId xmlns:a16="http://schemas.microsoft.com/office/drawing/2014/main" id="{33FB79E7-F916-B697-F7DB-279864A3A89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838" b="-650"/>
          <a:stretch>
            <a:fillRect/>
          </a:stretch>
        </p:blipFill>
        <p:spPr>
          <a:xfrm>
            <a:off x="180371" y="143484"/>
            <a:ext cx="11067637" cy="2205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D90E868F-4A73-A519-8DAD-83D7B4BE5318}"/>
              </a:ext>
            </a:extLst>
          </p:cNvPr>
          <p:cNvSpPr txBox="1"/>
          <p:nvPr userDrawn="1"/>
        </p:nvSpPr>
        <p:spPr>
          <a:xfrm>
            <a:off x="4391586" y="129108"/>
            <a:ext cx="34088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dirty="0">
                <a:latin typeface="KyivType Sans Heavy-" panose="00000900000000000000" pitchFamily="2" charset="0"/>
              </a:rPr>
              <a:t>PORTABILIDADE</a:t>
            </a:r>
          </a:p>
        </p:txBody>
      </p:sp>
      <p:pic>
        <p:nvPicPr>
          <p:cNvPr id="6" name="Imagem 5" descr="Desenho com traços pretos em fundo branco&#10;&#10;O conteúdo gerado por IA pode estar incorreto.">
            <a:extLst>
              <a:ext uri="{FF2B5EF4-FFF2-40B4-BE49-F238E27FC236}">
                <a16:creationId xmlns:a16="http://schemas.microsoft.com/office/drawing/2014/main" id="{A13B3BE0-1203-54B5-2687-CEAEAC3A4CF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7209" y="138187"/>
            <a:ext cx="583491" cy="21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83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ídeo"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250AD2B4-12F2-CAA4-7A17-99FE27E9221F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3201004" y="129108"/>
            <a:ext cx="1933575" cy="423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43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3;p1"/>
          <p:cNvSpPr/>
          <p:nvPr/>
        </p:nvSpPr>
        <p:spPr>
          <a:xfrm>
            <a:off x="2001591" y="410855"/>
            <a:ext cx="10190409" cy="1678105"/>
          </a:xfrm>
          <a:prstGeom prst="rect">
            <a:avLst/>
          </a:prstGeom>
          <a:solidFill>
            <a:schemeClr val="lt1"/>
          </a:solidFill>
          <a:ln w="12700" cap="flat" cmpd="sng">
            <a:noFill/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Google Shape;24;p1"/>
          <p:cNvSpPr txBox="1"/>
          <p:nvPr/>
        </p:nvSpPr>
        <p:spPr>
          <a:xfrm>
            <a:off x="2240225" y="0"/>
            <a:ext cx="9969235" cy="423565"/>
          </a:xfrm>
          <a:prstGeom prst="rect">
            <a:avLst/>
          </a:prstGeom>
          <a:solidFill>
            <a:srgbClr val="000023"/>
          </a:solidFill>
          <a:ln w="12700" cap="flat" cmpd="sng">
            <a:solidFill>
              <a:srgbClr val="42404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Google Shape;41;p1"/>
          <p:cNvSpPr/>
          <p:nvPr/>
        </p:nvSpPr>
        <p:spPr>
          <a:xfrm>
            <a:off x="0" y="0"/>
            <a:ext cx="2257685" cy="1761743"/>
          </a:xfrm>
          <a:prstGeom prst="rect">
            <a:avLst/>
          </a:prstGeom>
          <a:solidFill>
            <a:srgbClr val="4652E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8850086" y="579612"/>
            <a:ext cx="3341914" cy="460885"/>
          </a:xfrm>
          <a:prstGeom prst="rect">
            <a:avLst/>
          </a:prstGeom>
          <a:solidFill>
            <a:srgbClr val="E0E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 7"/>
          <p:cNvSpPr/>
          <p:nvPr/>
        </p:nvSpPr>
        <p:spPr>
          <a:xfrm>
            <a:off x="8850086" y="1129470"/>
            <a:ext cx="3341914" cy="460885"/>
          </a:xfrm>
          <a:prstGeom prst="rect">
            <a:avLst/>
          </a:prstGeom>
          <a:solidFill>
            <a:srgbClr val="E0E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Google Shape;22;p1"/>
          <p:cNvSpPr/>
          <p:nvPr/>
        </p:nvSpPr>
        <p:spPr>
          <a:xfrm>
            <a:off x="0" y="1761743"/>
            <a:ext cx="12192001" cy="419404"/>
          </a:xfrm>
          <a:prstGeom prst="rect">
            <a:avLst/>
          </a:prstGeom>
          <a:solidFill>
            <a:srgbClr val="000023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" name="Google Shape;26;p1"/>
          <p:cNvSpPr txBox="1"/>
          <p:nvPr/>
        </p:nvSpPr>
        <p:spPr>
          <a:xfrm>
            <a:off x="2358723" y="16329"/>
            <a:ext cx="1822225" cy="385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"/>
              <a:buFont typeface="Verdana" panose="020B0604030504040204"/>
              <a:buNone/>
            </a:pPr>
            <a:r>
              <a:rPr lang="en-US" sz="1600" b="1" i="0" u="none" strike="noStrike" cap="none" dirty="0" err="1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Informações</a:t>
            </a:r>
            <a:endParaRPr sz="1600" b="1" i="0" u="none" strike="noStrike" cap="none" dirty="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" name="Google Shape;28;p1"/>
          <p:cNvSpPr txBox="1"/>
          <p:nvPr/>
        </p:nvSpPr>
        <p:spPr>
          <a:xfrm>
            <a:off x="2358722" y="451007"/>
            <a:ext cx="5893211" cy="1218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Verdana" panose="020B0604030504040204"/>
              <a:buNone/>
            </a:pPr>
            <a:r>
              <a:rPr lang="en-US" sz="1600" b="1" dirty="0" err="1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Treinamento</a:t>
            </a:r>
            <a:r>
              <a:rPr lang="en-US" sz="1600" b="0" i="0" u="none" strike="noStrike" cap="none" dirty="0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:</a:t>
            </a:r>
          </a:p>
          <a:p>
            <a:pPr>
              <a:lnSpc>
                <a:spcPct val="150000"/>
              </a:lnSpc>
              <a:buClr>
                <a:schemeClr val="dk1"/>
              </a:buClr>
              <a:buSzPts val="250"/>
            </a:pPr>
            <a:r>
              <a:rPr lang="en-US" sz="1600" b="1" dirty="0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DI:                                           </a:t>
            </a:r>
            <a:r>
              <a:rPr lang="en-US" sz="1600" dirty="0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	</a:t>
            </a:r>
            <a:r>
              <a:rPr lang="en-US" sz="1600" b="1" i="0" u="none" strike="noStrike" cap="none" dirty="0" err="1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Revisado</a:t>
            </a:r>
            <a:r>
              <a:rPr lang="en-US" sz="1600" b="1" i="0" u="none" strike="noStrike" cap="none" dirty="0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por: </a:t>
            </a:r>
          </a:p>
          <a:p>
            <a:pPr lvl="0">
              <a:lnSpc>
                <a:spcPct val="150000"/>
              </a:lnSpc>
              <a:buClr>
                <a:schemeClr val="dk1"/>
              </a:buClr>
              <a:buSzPts val="250"/>
            </a:pPr>
            <a:r>
              <a:rPr lang="en-US" sz="1600" b="1" dirty="0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Data:</a:t>
            </a:r>
            <a:endParaRPr lang="en-US" sz="1600" b="1" i="0" u="none" strike="noStrike" cap="none" dirty="0">
              <a:solidFill>
                <a:srgbClr val="424042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" name="Google Shape;28;p1"/>
          <p:cNvSpPr txBox="1"/>
          <p:nvPr/>
        </p:nvSpPr>
        <p:spPr>
          <a:xfrm>
            <a:off x="9007308" y="530625"/>
            <a:ext cx="1361010" cy="385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Verdana" panose="020B0604030504040204"/>
              <a:buNone/>
            </a:pPr>
            <a:r>
              <a:rPr lang="en-US" sz="1600" b="1" i="0" u="none" strike="noStrike" cap="none" dirty="0" err="1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Versão</a:t>
            </a:r>
            <a:r>
              <a:rPr lang="en-US" sz="1600" b="1" i="0" u="none" strike="noStrike" cap="none" dirty="0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: </a:t>
            </a:r>
            <a:r>
              <a:rPr lang="en-US" sz="1600" i="0" u="none" strike="noStrike" cap="none" dirty="0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01</a:t>
            </a:r>
          </a:p>
        </p:txBody>
      </p:sp>
      <p:sp>
        <p:nvSpPr>
          <p:cNvPr id="12" name="Google Shape;28;p1"/>
          <p:cNvSpPr txBox="1"/>
          <p:nvPr/>
        </p:nvSpPr>
        <p:spPr>
          <a:xfrm>
            <a:off x="9007308" y="1111980"/>
            <a:ext cx="2429318" cy="385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Verdana" panose="020B0604030504040204"/>
              <a:buNone/>
            </a:pPr>
            <a:r>
              <a:rPr lang="en-US" sz="1600" b="1" dirty="0" err="1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Solução</a:t>
            </a:r>
            <a:r>
              <a:rPr lang="en-US" sz="1600" b="1" i="0" u="none" strike="noStrike" cap="none" dirty="0">
                <a:solidFill>
                  <a:srgbClr val="42404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:</a:t>
            </a:r>
            <a:endParaRPr lang="en-US" sz="1600" i="0" u="none" strike="noStrike" cap="none" dirty="0">
              <a:solidFill>
                <a:srgbClr val="424042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7" name="Gráfico 16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69255" y="742526"/>
            <a:ext cx="1948203" cy="30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522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onteúdo b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magem em branco e preto&#10;&#10;O conteúdo gerado por IA pode estar incorreto.">
            <a:extLst>
              <a:ext uri="{FF2B5EF4-FFF2-40B4-BE49-F238E27FC236}">
                <a16:creationId xmlns:a16="http://schemas.microsoft.com/office/drawing/2014/main" id="{8BACB024-D695-E2F4-5DDD-FF9C7A92EF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" y="0"/>
            <a:ext cx="12272212" cy="6963508"/>
          </a:xfrm>
          <a:prstGeom prst="rect">
            <a:avLst/>
          </a:prstGeom>
        </p:spPr>
      </p:pic>
      <p:sp>
        <p:nvSpPr>
          <p:cNvPr id="5" name="Retângulo: Cantos Superiores Arredondados 4">
            <a:extLst>
              <a:ext uri="{FF2B5EF4-FFF2-40B4-BE49-F238E27FC236}">
                <a16:creationId xmlns:a16="http://schemas.microsoft.com/office/drawing/2014/main" id="{939E20B5-E25F-1654-06D2-9FC5FA49DD1B}"/>
              </a:ext>
            </a:extLst>
          </p:cNvPr>
          <p:cNvSpPr/>
          <p:nvPr userDrawn="1"/>
        </p:nvSpPr>
        <p:spPr>
          <a:xfrm rot="5400000">
            <a:off x="688473" y="-259375"/>
            <a:ext cx="5522976" cy="7372530"/>
          </a:xfrm>
          <a:prstGeom prst="round2SameRect">
            <a:avLst>
              <a:gd name="adj1" fmla="val 50000"/>
              <a:gd name="adj2" fmla="val 0"/>
            </a:avLst>
          </a:prstGeom>
          <a:noFill/>
          <a:ln>
            <a:solidFill>
              <a:srgbClr val="10101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: Cantos Superiores Arredondados 5">
            <a:extLst>
              <a:ext uri="{FF2B5EF4-FFF2-40B4-BE49-F238E27FC236}">
                <a16:creationId xmlns:a16="http://schemas.microsoft.com/office/drawing/2014/main" id="{3E60CC79-3866-8DE9-9DE4-9CE19D7A17BE}"/>
              </a:ext>
            </a:extLst>
          </p:cNvPr>
          <p:cNvSpPr/>
          <p:nvPr userDrawn="1"/>
        </p:nvSpPr>
        <p:spPr>
          <a:xfrm rot="5400000">
            <a:off x="838768" y="-60893"/>
            <a:ext cx="5081453" cy="6975566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E1D6B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BD9FFD90-6E35-29F5-C040-2C9FF981C7C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344" b="-474"/>
          <a:stretch>
            <a:fillRect/>
          </a:stretch>
        </p:blipFill>
        <p:spPr>
          <a:xfrm>
            <a:off x="219074" y="138646"/>
            <a:ext cx="11125611" cy="220114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531CA2A-651E-8CD3-970A-36818BD2741D}"/>
              </a:ext>
            </a:extLst>
          </p:cNvPr>
          <p:cNvSpPr txBox="1"/>
          <p:nvPr userDrawn="1"/>
        </p:nvSpPr>
        <p:spPr>
          <a:xfrm>
            <a:off x="4391586" y="129108"/>
            <a:ext cx="34088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dirty="0">
                <a:solidFill>
                  <a:srgbClr val="EEEEEE"/>
                </a:solidFill>
                <a:latin typeface="KyivType Sans Heavy-" panose="00000900000000000000" pitchFamily="2" charset="0"/>
              </a:rPr>
              <a:t>PORTABILIDADE</a:t>
            </a:r>
          </a:p>
        </p:txBody>
      </p:sp>
      <p:pic>
        <p:nvPicPr>
          <p:cNvPr id="9" name="Imagem 8" descr="Texto&#10;&#10;O conteúdo gerado por IA pode estar incorreto.">
            <a:extLst>
              <a:ext uri="{FF2B5EF4-FFF2-40B4-BE49-F238E27FC236}">
                <a16:creationId xmlns:a16="http://schemas.microsoft.com/office/drawing/2014/main" id="{1B10B9B4-9DA4-ADA6-FEF3-AC2756E5AA8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9378" y="141714"/>
            <a:ext cx="569267" cy="213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63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ainel Ge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tângulo 44"/>
          <p:cNvSpPr/>
          <p:nvPr/>
        </p:nvSpPr>
        <p:spPr>
          <a:xfrm>
            <a:off x="0" y="4055056"/>
            <a:ext cx="8216900" cy="584775"/>
          </a:xfrm>
          <a:prstGeom prst="rect">
            <a:avLst/>
          </a:prstGeom>
          <a:solidFill>
            <a:srgbClr val="E0E0E0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3" name="Retângulo 42"/>
          <p:cNvSpPr/>
          <p:nvPr/>
        </p:nvSpPr>
        <p:spPr>
          <a:xfrm>
            <a:off x="0" y="2242017"/>
            <a:ext cx="8216900" cy="584775"/>
          </a:xfrm>
          <a:prstGeom prst="rect">
            <a:avLst/>
          </a:prstGeom>
          <a:solidFill>
            <a:srgbClr val="E0E0E0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4" name="Retângulo 43"/>
          <p:cNvSpPr/>
          <p:nvPr/>
        </p:nvSpPr>
        <p:spPr>
          <a:xfrm>
            <a:off x="0" y="3145324"/>
            <a:ext cx="8216900" cy="584775"/>
          </a:xfrm>
          <a:prstGeom prst="rect">
            <a:avLst/>
          </a:prstGeom>
          <a:solidFill>
            <a:srgbClr val="E0E0E0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2" name="Retângulo 41"/>
          <p:cNvSpPr/>
          <p:nvPr/>
        </p:nvSpPr>
        <p:spPr>
          <a:xfrm>
            <a:off x="0" y="1335988"/>
            <a:ext cx="8216900" cy="584775"/>
          </a:xfrm>
          <a:prstGeom prst="rect">
            <a:avLst/>
          </a:prstGeom>
          <a:solidFill>
            <a:srgbClr val="E0E0E0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787400" y="5731050"/>
            <a:ext cx="1036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Pasta do Projeto:                                                                                                      </a:t>
            </a:r>
            <a:r>
              <a:rPr lang="pt-BR" sz="2000" b="0" dirty="0"/>
              <a:t>.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-1" y="-818147"/>
            <a:ext cx="12192001" cy="818147"/>
          </a:xfrm>
          <a:prstGeom prst="rect">
            <a:avLst/>
          </a:prstGeom>
          <a:solidFill>
            <a:schemeClr val="bg2">
              <a:lumMod val="25000"/>
            </a:schemeClr>
          </a:solidFill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CaixaDeTexto 17"/>
          <p:cNvSpPr txBox="1"/>
          <p:nvPr/>
        </p:nvSpPr>
        <p:spPr>
          <a:xfrm>
            <a:off x="1959935" y="-640433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PAINEL GERAL</a:t>
            </a:r>
          </a:p>
        </p:txBody>
      </p:sp>
      <p:sp>
        <p:nvSpPr>
          <p:cNvPr id="23" name="CaixaDeTexto 22"/>
          <p:cNvSpPr txBox="1"/>
          <p:nvPr/>
        </p:nvSpPr>
        <p:spPr>
          <a:xfrm>
            <a:off x="787400" y="1528764"/>
            <a:ext cx="10617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Entregas: </a:t>
            </a:r>
            <a:r>
              <a:rPr lang="pt-BR" sz="2000" b="0" dirty="0">
                <a:solidFill>
                  <a:schemeClr val="bg1">
                    <a:lumMod val="75000"/>
                  </a:schemeClr>
                </a:solidFill>
              </a:rPr>
              <a:t>                                                                                                                          </a:t>
            </a:r>
            <a:r>
              <a:rPr lang="pt-BR" sz="2000" b="0" dirty="0"/>
              <a:t>. </a:t>
            </a:r>
          </a:p>
          <a:p>
            <a:endParaRPr lang="pt-BR" sz="2000" b="0" dirty="0"/>
          </a:p>
          <a:p>
            <a:endParaRPr lang="pt-BR" sz="2000" b="0" dirty="0"/>
          </a:p>
          <a:p>
            <a:r>
              <a:rPr lang="pt-BR" sz="2000" b="1" dirty="0"/>
              <a:t>Materiais Complementares:                                                                             </a:t>
            </a:r>
            <a:r>
              <a:rPr lang="pt-BR" sz="2000" b="0" dirty="0"/>
              <a:t>. </a:t>
            </a:r>
          </a:p>
          <a:p>
            <a:endParaRPr lang="pt-BR" sz="2000" b="0" dirty="0"/>
          </a:p>
          <a:p>
            <a:endParaRPr lang="pt-BR" sz="2000" b="1" dirty="0"/>
          </a:p>
          <a:p>
            <a:r>
              <a:rPr lang="pt-BR" sz="2000" b="1" dirty="0"/>
              <a:t>Atividades Externas:                                                                                              </a:t>
            </a:r>
            <a:r>
              <a:rPr lang="pt-BR" sz="2000" b="0" dirty="0"/>
              <a:t>. </a:t>
            </a:r>
          </a:p>
          <a:p>
            <a:endParaRPr lang="pt-BR" sz="2000" b="0" dirty="0"/>
          </a:p>
          <a:p>
            <a:endParaRPr lang="pt-BR" sz="2000" b="0" dirty="0"/>
          </a:p>
          <a:p>
            <a:r>
              <a:rPr lang="pt-BR" sz="2000" b="1" dirty="0"/>
              <a:t>Materiais Gráficos:                                                                                                 </a:t>
            </a:r>
            <a:r>
              <a:rPr lang="pt-BR" sz="2000" b="0" dirty="0"/>
              <a:t>. </a:t>
            </a:r>
          </a:p>
        </p:txBody>
      </p:sp>
      <p:sp>
        <p:nvSpPr>
          <p:cNvPr id="41" name="CaixaDeTexto 40"/>
          <p:cNvSpPr txBox="1"/>
          <p:nvPr/>
        </p:nvSpPr>
        <p:spPr>
          <a:xfrm>
            <a:off x="787400" y="345412"/>
            <a:ext cx="1036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/>
              <a:t>Projeto:                                                                                                         </a:t>
            </a:r>
            <a:r>
              <a:rPr lang="pt-BR" sz="2000" b="0" dirty="0">
                <a:solidFill>
                  <a:schemeClr val="tx1"/>
                </a:solidFill>
              </a:rPr>
              <a:t>.</a:t>
            </a:r>
            <a:endParaRPr lang="pt-BR" sz="3200" b="0" dirty="0">
              <a:solidFill>
                <a:schemeClr val="tx1"/>
              </a:solidFill>
            </a:endParaRPr>
          </a:p>
        </p:txBody>
      </p:sp>
      <p:sp>
        <p:nvSpPr>
          <p:cNvPr id="47" name="Google Shape;22;p1"/>
          <p:cNvSpPr/>
          <p:nvPr/>
        </p:nvSpPr>
        <p:spPr>
          <a:xfrm>
            <a:off x="0" y="6457890"/>
            <a:ext cx="12192001" cy="400110"/>
          </a:xfrm>
          <a:prstGeom prst="rect">
            <a:avLst/>
          </a:prstGeom>
          <a:solidFill>
            <a:srgbClr val="000023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cxnSp>
        <p:nvCxnSpPr>
          <p:cNvPr id="49" name="Conector Reto 48"/>
          <p:cNvCxnSpPr/>
          <p:nvPr/>
        </p:nvCxnSpPr>
        <p:spPr>
          <a:xfrm>
            <a:off x="2057400" y="1804225"/>
            <a:ext cx="59436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ector Reto 49"/>
          <p:cNvCxnSpPr/>
          <p:nvPr/>
        </p:nvCxnSpPr>
        <p:spPr>
          <a:xfrm>
            <a:off x="4165600" y="2724555"/>
            <a:ext cx="38354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Reto 52"/>
          <p:cNvCxnSpPr/>
          <p:nvPr/>
        </p:nvCxnSpPr>
        <p:spPr>
          <a:xfrm>
            <a:off x="3302000" y="3627862"/>
            <a:ext cx="4699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ector Reto 54"/>
          <p:cNvCxnSpPr/>
          <p:nvPr/>
        </p:nvCxnSpPr>
        <p:spPr>
          <a:xfrm>
            <a:off x="3145971" y="4546463"/>
            <a:ext cx="4855029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ctor Reto 59"/>
          <p:cNvCxnSpPr/>
          <p:nvPr/>
        </p:nvCxnSpPr>
        <p:spPr>
          <a:xfrm>
            <a:off x="2362200" y="828587"/>
            <a:ext cx="84709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ector Reto 61"/>
          <p:cNvCxnSpPr/>
          <p:nvPr/>
        </p:nvCxnSpPr>
        <p:spPr>
          <a:xfrm>
            <a:off x="2895600" y="6031374"/>
            <a:ext cx="512717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ixaDeTexto 6"/>
          <p:cNvSpPr txBox="1"/>
          <p:nvPr/>
        </p:nvSpPr>
        <p:spPr>
          <a:xfrm>
            <a:off x="787400" y="5077001"/>
            <a:ext cx="73406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1" dirty="0"/>
              <a:t>Será necessário gerar QR CODE?      </a:t>
            </a:r>
            <a:r>
              <a:rPr lang="pt-BR" sz="2000" b="0" dirty="0"/>
              <a:t>(    ) Sim.       (    ) Não.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787400" y="1313192"/>
            <a:ext cx="61023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0" dirty="0"/>
              <a:t>(Teams, Online, PPT, APP...)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787400" y="2224043"/>
            <a:ext cx="61023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0" dirty="0"/>
              <a:t>(PDF, Manual, Infográfico...)</a:t>
            </a:r>
            <a:endParaRPr lang="pt-BR" sz="1400" dirty="0"/>
          </a:p>
        </p:txBody>
      </p:sp>
      <p:sp>
        <p:nvSpPr>
          <p:cNvPr id="8" name="CaixaDeTexto 7"/>
          <p:cNvSpPr txBox="1"/>
          <p:nvPr/>
        </p:nvSpPr>
        <p:spPr>
          <a:xfrm>
            <a:off x="787400" y="3129935"/>
            <a:ext cx="61023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0" dirty="0"/>
              <a:t>(Miro, Kahoot, Wordwall...)</a:t>
            </a:r>
            <a:endParaRPr lang="pt-BR" sz="1400" dirty="0"/>
          </a:p>
        </p:txBody>
      </p:sp>
      <p:sp>
        <p:nvSpPr>
          <p:cNvPr id="10" name="CaixaDeTexto 9"/>
          <p:cNvSpPr txBox="1"/>
          <p:nvPr/>
        </p:nvSpPr>
        <p:spPr>
          <a:xfrm>
            <a:off x="787400" y="4042644"/>
            <a:ext cx="61023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0" dirty="0"/>
              <a:t>(Figurinhas, Filtros, Cartas...)</a:t>
            </a:r>
            <a:endParaRPr lang="pt-BR" sz="1400" dirty="0"/>
          </a:p>
        </p:txBody>
      </p:sp>
      <p:sp>
        <p:nvSpPr>
          <p:cNvPr id="30" name="Retângulo 29"/>
          <p:cNvSpPr/>
          <p:nvPr/>
        </p:nvSpPr>
        <p:spPr>
          <a:xfrm>
            <a:off x="8483600" y="1315550"/>
            <a:ext cx="3708400" cy="4772114"/>
          </a:xfrm>
          <a:prstGeom prst="rect">
            <a:avLst/>
          </a:prstGeom>
          <a:solidFill>
            <a:schemeClr val="bg2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CaixaDeTexto 34"/>
          <p:cNvSpPr txBox="1"/>
          <p:nvPr/>
        </p:nvSpPr>
        <p:spPr>
          <a:xfrm>
            <a:off x="8763000" y="1511547"/>
            <a:ext cx="370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tx1"/>
                </a:solidFill>
              </a:rPr>
              <a:t>Capas/Templates</a:t>
            </a:r>
          </a:p>
        </p:txBody>
      </p:sp>
      <p:sp>
        <p:nvSpPr>
          <p:cNvPr id="37" name="CaixaDeTexto 36"/>
          <p:cNvSpPr txBox="1"/>
          <p:nvPr/>
        </p:nvSpPr>
        <p:spPr>
          <a:xfrm>
            <a:off x="8763000" y="2158520"/>
            <a:ext cx="3187700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0" dirty="0"/>
              <a:t>(    ) Comunicação Vertical.</a:t>
            </a:r>
          </a:p>
          <a:p>
            <a:r>
              <a:rPr lang="pt-BR" sz="1800" b="0" dirty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1800" b="0" dirty="0"/>
              <a:t>(    ) Estratégia.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1800" b="0" dirty="0"/>
              <a:t>(    ) WhatsApp.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1800" b="0" dirty="0"/>
              <a:t>(    ) Fusion.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1800" b="0" dirty="0"/>
              <a:t>(    ) TAD.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1800" b="0" dirty="0"/>
              <a:t>(    ) APP.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pt-B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pt-BR" sz="1800" b="0" dirty="0"/>
              <a:t>(    ) Vídeo.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6398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áfico 7">
            <a:extLst>
              <a:ext uri="{FF2B5EF4-FFF2-40B4-BE49-F238E27FC236}">
                <a16:creationId xmlns:a16="http://schemas.microsoft.com/office/drawing/2014/main" id="{E9992E5C-4ECC-FA76-5732-F0E9AA173FD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12996" t="29722" r="450" b="777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7EF356F8-3E17-4666-0CA8-5379ED18B42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4446" y="6257835"/>
            <a:ext cx="891493" cy="336614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0E24B589-DE50-26ED-37CF-208D5913776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3739" y="223146"/>
            <a:ext cx="972313" cy="377019"/>
          </a:xfrm>
          <a:prstGeom prst="rect">
            <a:avLst/>
          </a:prstGeom>
        </p:spPr>
      </p:pic>
      <p:pic>
        <p:nvPicPr>
          <p:cNvPr id="13" name="Gráfico 12">
            <a:extLst>
              <a:ext uri="{FF2B5EF4-FFF2-40B4-BE49-F238E27FC236}">
                <a16:creationId xmlns:a16="http://schemas.microsoft.com/office/drawing/2014/main" id="{C315F6A7-FC60-F0E0-41DA-1C39AEB3B6F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4446" y="6257836"/>
            <a:ext cx="897633" cy="33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262131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Padrão do plano de fundo&#10;&#10;O conteúdo gerado por IA pode estar incorreto.">
            <a:extLst>
              <a:ext uri="{FF2B5EF4-FFF2-40B4-BE49-F238E27FC236}">
                <a16:creationId xmlns:a16="http://schemas.microsoft.com/office/drawing/2014/main" id="{C0F937DB-6682-F2D5-4F1C-2B6D2A96F1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246"/>
            <a:ext cx="12192000" cy="6860492"/>
          </a:xfrm>
          <a:prstGeom prst="rect">
            <a:avLst/>
          </a:prstGeom>
        </p:spPr>
      </p:pic>
      <p:pic>
        <p:nvPicPr>
          <p:cNvPr id="7" name="Gráfico 16">
            <a:extLst>
              <a:ext uri="{FF2B5EF4-FFF2-40B4-BE49-F238E27FC236}">
                <a16:creationId xmlns:a16="http://schemas.microsoft.com/office/drawing/2014/main" id="{08BC4627-D45F-35AD-A31A-3B45885FE1C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4037" y="238700"/>
            <a:ext cx="972313" cy="336614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913F9195-FA1C-A9E3-84AD-312C05C91AB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4446" y="6257835"/>
            <a:ext cx="891493" cy="336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992318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ntendo Padrão do plano de fundo&#10;&#10;O conteúdo gerado por IA pode estar incorreto.">
            <a:extLst>
              <a:ext uri="{FF2B5EF4-FFF2-40B4-BE49-F238E27FC236}">
                <a16:creationId xmlns:a16="http://schemas.microsoft.com/office/drawing/2014/main" id="{53B8D15A-6B6F-50AF-DFC7-3A05B56F78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246"/>
            <a:ext cx="12192000" cy="6860492"/>
          </a:xfrm>
          <a:prstGeom prst="rect">
            <a:avLst/>
          </a:prstGeom>
        </p:spPr>
      </p:pic>
      <p:pic>
        <p:nvPicPr>
          <p:cNvPr id="7" name="Gráfico 16">
            <a:extLst>
              <a:ext uri="{FF2B5EF4-FFF2-40B4-BE49-F238E27FC236}">
                <a16:creationId xmlns:a16="http://schemas.microsoft.com/office/drawing/2014/main" id="{08BC4627-D45F-35AD-A31A-3B45885FE1C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4037" y="238700"/>
            <a:ext cx="972313" cy="336614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913F9195-FA1C-A9E3-84AD-312C05C91AB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4446" y="6257835"/>
            <a:ext cx="891493" cy="336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680141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0B51183-8AA3-7952-B536-30F88D09A5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60493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3695090C-3A61-63DA-ECBE-73256A09F9E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3739" y="223146"/>
            <a:ext cx="972313" cy="377019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6E7F1C82-3070-FF2B-6AFF-16FD7A0B346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4446" y="6257836"/>
            <a:ext cx="897633" cy="33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804711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nteúdo b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magem em branco e preto&#10;&#10;O conteúdo gerado por IA pode estar incorreto.">
            <a:extLst>
              <a:ext uri="{FF2B5EF4-FFF2-40B4-BE49-F238E27FC236}">
                <a16:creationId xmlns:a16="http://schemas.microsoft.com/office/drawing/2014/main" id="{EE815B18-9CAB-681B-6B72-792E191F03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" y="0"/>
            <a:ext cx="12272212" cy="6963508"/>
          </a:xfrm>
          <a:prstGeom prst="rect">
            <a:avLst/>
          </a:prstGeom>
        </p:spPr>
      </p:pic>
      <p:pic>
        <p:nvPicPr>
          <p:cNvPr id="2" name="Gráfico 1">
            <a:extLst>
              <a:ext uri="{FF2B5EF4-FFF2-40B4-BE49-F238E27FC236}">
                <a16:creationId xmlns:a16="http://schemas.microsoft.com/office/drawing/2014/main" id="{09FD8997-AC93-BF44-4597-33F5DE85710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344" b="-474"/>
          <a:stretch>
            <a:fillRect/>
          </a:stretch>
        </p:blipFill>
        <p:spPr>
          <a:xfrm>
            <a:off x="219074" y="138646"/>
            <a:ext cx="11125611" cy="220114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9A91160A-71E5-5D6D-033D-3F415A3A2FB2}"/>
              </a:ext>
            </a:extLst>
          </p:cNvPr>
          <p:cNvSpPr txBox="1"/>
          <p:nvPr userDrawn="1"/>
        </p:nvSpPr>
        <p:spPr>
          <a:xfrm>
            <a:off x="4391586" y="129108"/>
            <a:ext cx="34088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dirty="0">
                <a:solidFill>
                  <a:srgbClr val="EEEEEE"/>
                </a:solidFill>
                <a:latin typeface="KyivType Sans Heavy-" panose="00000900000000000000" pitchFamily="2" charset="0"/>
              </a:rPr>
              <a:t>PORTABILIDADE</a:t>
            </a:r>
          </a:p>
        </p:txBody>
      </p:sp>
      <p:pic>
        <p:nvPicPr>
          <p:cNvPr id="6" name="Imagem 5" descr="Texto&#10;&#10;O conteúdo gerado por IA pode estar incorreto.">
            <a:extLst>
              <a:ext uri="{FF2B5EF4-FFF2-40B4-BE49-F238E27FC236}">
                <a16:creationId xmlns:a16="http://schemas.microsoft.com/office/drawing/2014/main" id="{94D96BB6-6F1B-0630-BCD6-FE506F3222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9378" y="141714"/>
            <a:ext cx="569267" cy="213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386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onteúdo b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magem em branco e preto&#10;&#10;O conteúdo gerado por IA pode estar incorreto.">
            <a:extLst>
              <a:ext uri="{FF2B5EF4-FFF2-40B4-BE49-F238E27FC236}">
                <a16:creationId xmlns:a16="http://schemas.microsoft.com/office/drawing/2014/main" id="{0EC4D2DB-6456-ACA4-0C11-ACB783D042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" y="0"/>
            <a:ext cx="12272212" cy="6963508"/>
          </a:xfrm>
          <a:prstGeom prst="rect">
            <a:avLst/>
          </a:prstGeom>
        </p:spPr>
      </p:pic>
      <p:pic>
        <p:nvPicPr>
          <p:cNvPr id="2" name="Gráfico 1">
            <a:extLst>
              <a:ext uri="{FF2B5EF4-FFF2-40B4-BE49-F238E27FC236}">
                <a16:creationId xmlns:a16="http://schemas.microsoft.com/office/drawing/2014/main" id="{B9DC6BC5-27CA-BFE4-6970-7D4022EE39A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344" b="-474"/>
          <a:stretch>
            <a:fillRect/>
          </a:stretch>
        </p:blipFill>
        <p:spPr>
          <a:xfrm>
            <a:off x="219074" y="138646"/>
            <a:ext cx="11125611" cy="220114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77317BAE-B82A-5A55-8B20-3C9AD2CB33CC}"/>
              </a:ext>
            </a:extLst>
          </p:cNvPr>
          <p:cNvSpPr txBox="1"/>
          <p:nvPr userDrawn="1"/>
        </p:nvSpPr>
        <p:spPr>
          <a:xfrm>
            <a:off x="4391586" y="129108"/>
            <a:ext cx="34088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dirty="0">
                <a:solidFill>
                  <a:srgbClr val="EEEEEE"/>
                </a:solidFill>
                <a:latin typeface="KyivType Sans Heavy-" panose="00000900000000000000" pitchFamily="2" charset="0"/>
              </a:rPr>
              <a:t>PORTABILIDADE</a:t>
            </a:r>
          </a:p>
        </p:txBody>
      </p:sp>
      <p:pic>
        <p:nvPicPr>
          <p:cNvPr id="6" name="Imagem 5" descr="Texto&#10;&#10;O conteúdo gerado por IA pode estar incorreto.">
            <a:extLst>
              <a:ext uri="{FF2B5EF4-FFF2-40B4-BE49-F238E27FC236}">
                <a16:creationId xmlns:a16="http://schemas.microsoft.com/office/drawing/2014/main" id="{AA4E939B-2575-3DC4-3DEE-224E08CD29B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9378" y="141714"/>
            <a:ext cx="569267" cy="213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82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onteúdo b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magem em branco e preto&#10;&#10;O conteúdo gerado por IA pode estar incorreto.">
            <a:extLst>
              <a:ext uri="{FF2B5EF4-FFF2-40B4-BE49-F238E27FC236}">
                <a16:creationId xmlns:a16="http://schemas.microsoft.com/office/drawing/2014/main" id="{0CAB14E6-55B5-874B-2C4B-5574C1CBE0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" y="0"/>
            <a:ext cx="12272212" cy="6963508"/>
          </a:xfrm>
          <a:prstGeom prst="rect">
            <a:avLst/>
          </a:prstGeom>
        </p:spPr>
      </p:pic>
      <p:sp>
        <p:nvSpPr>
          <p:cNvPr id="5" name="Retângulo: Cantos Superiores Arredondados 4">
            <a:extLst>
              <a:ext uri="{FF2B5EF4-FFF2-40B4-BE49-F238E27FC236}">
                <a16:creationId xmlns:a16="http://schemas.microsoft.com/office/drawing/2014/main" id="{3539DEF5-DCA4-AF45-A9AB-BDDEBB7C2A83}"/>
              </a:ext>
            </a:extLst>
          </p:cNvPr>
          <p:cNvSpPr/>
          <p:nvPr userDrawn="1"/>
        </p:nvSpPr>
        <p:spPr>
          <a:xfrm rot="16200000" flipH="1">
            <a:off x="5650465" y="-698988"/>
            <a:ext cx="5522976" cy="8251755"/>
          </a:xfrm>
          <a:prstGeom prst="round2SameRect">
            <a:avLst>
              <a:gd name="adj1" fmla="val 50000"/>
              <a:gd name="adj2" fmla="val 0"/>
            </a:avLst>
          </a:prstGeom>
          <a:noFill/>
          <a:ln>
            <a:solidFill>
              <a:srgbClr val="DEA44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: Cantos Superiores Arredondados 5">
            <a:extLst>
              <a:ext uri="{FF2B5EF4-FFF2-40B4-BE49-F238E27FC236}">
                <a16:creationId xmlns:a16="http://schemas.microsoft.com/office/drawing/2014/main" id="{14EEE0AB-CAEF-B512-773C-8D6B5A2524B1}"/>
              </a:ext>
            </a:extLst>
          </p:cNvPr>
          <p:cNvSpPr/>
          <p:nvPr userDrawn="1"/>
        </p:nvSpPr>
        <p:spPr>
          <a:xfrm rot="16200000" flipH="1">
            <a:off x="5832786" y="-391598"/>
            <a:ext cx="5081453" cy="7636977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E1D6B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2480D182-9C2C-94F8-D16C-1CBA71308B4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344" b="-474"/>
          <a:stretch>
            <a:fillRect/>
          </a:stretch>
        </p:blipFill>
        <p:spPr>
          <a:xfrm>
            <a:off x="219074" y="138646"/>
            <a:ext cx="11125611" cy="220114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FFAC97E1-7F65-CCF5-07D1-854DCE3E4B3F}"/>
              </a:ext>
            </a:extLst>
          </p:cNvPr>
          <p:cNvSpPr txBox="1"/>
          <p:nvPr userDrawn="1"/>
        </p:nvSpPr>
        <p:spPr>
          <a:xfrm>
            <a:off x="4391586" y="129108"/>
            <a:ext cx="34088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dirty="0">
                <a:solidFill>
                  <a:srgbClr val="EEEEEE"/>
                </a:solidFill>
                <a:latin typeface="KyivType Sans Heavy-" panose="00000900000000000000" pitchFamily="2" charset="0"/>
              </a:rPr>
              <a:t>PORTABILIDADE</a:t>
            </a:r>
          </a:p>
        </p:txBody>
      </p:sp>
      <p:pic>
        <p:nvPicPr>
          <p:cNvPr id="9" name="Imagem 8" descr="Texto&#10;&#10;O conteúdo gerado por IA pode estar incorreto.">
            <a:extLst>
              <a:ext uri="{FF2B5EF4-FFF2-40B4-BE49-F238E27FC236}">
                <a16:creationId xmlns:a16="http://schemas.microsoft.com/office/drawing/2014/main" id="{04750639-D45F-EA6A-2643-2BD8A920041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9378" y="141714"/>
            <a:ext cx="569267" cy="213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91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Índice">
    <p:bg>
      <p:bgPr>
        <a:solidFill>
          <a:srgbClr val="FF7E79">
            <a:alpha val="32941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Imagem em branco e preto&#10;&#10;O conteúdo gerado por IA pode estar incorreto.">
            <a:extLst>
              <a:ext uri="{FF2B5EF4-FFF2-40B4-BE49-F238E27FC236}">
                <a16:creationId xmlns:a16="http://schemas.microsoft.com/office/drawing/2014/main" id="{FD36DA1C-AEA4-28C0-01C0-8282A06957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" y="0"/>
            <a:ext cx="12188299" cy="6858000"/>
          </a:xfrm>
          <a:prstGeom prst="rect">
            <a:avLst/>
          </a:prstGeom>
        </p:spPr>
      </p:pic>
      <p:pic>
        <p:nvPicPr>
          <p:cNvPr id="19" name="Gráfico 18">
            <a:extLst>
              <a:ext uri="{FF2B5EF4-FFF2-40B4-BE49-F238E27FC236}">
                <a16:creationId xmlns:a16="http://schemas.microsoft.com/office/drawing/2014/main" id="{D08F4644-A2D4-C3F5-994B-E8AF78A0476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838" b="-650"/>
          <a:stretch>
            <a:fillRect/>
          </a:stretch>
        </p:blipFill>
        <p:spPr>
          <a:xfrm>
            <a:off x="180371" y="143484"/>
            <a:ext cx="11067637" cy="220500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259AD787-EC25-7D5C-C816-5EB9938D0F4C}"/>
              </a:ext>
            </a:extLst>
          </p:cNvPr>
          <p:cNvSpPr txBox="1"/>
          <p:nvPr userDrawn="1"/>
        </p:nvSpPr>
        <p:spPr>
          <a:xfrm>
            <a:off x="4391586" y="129108"/>
            <a:ext cx="34088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dirty="0">
                <a:latin typeface="KyivType Sans Heavy-" panose="00000900000000000000" pitchFamily="2" charset="0"/>
              </a:rPr>
              <a:t>PORTABILIDADE</a:t>
            </a:r>
          </a:p>
        </p:txBody>
      </p:sp>
      <p:sp>
        <p:nvSpPr>
          <p:cNvPr id="22" name="Retângulo: Cantos Superiores Arredondados 21">
            <a:extLst>
              <a:ext uri="{FF2B5EF4-FFF2-40B4-BE49-F238E27FC236}">
                <a16:creationId xmlns:a16="http://schemas.microsoft.com/office/drawing/2014/main" id="{39ECFB44-299D-A782-38B2-06E0E13BB90A}"/>
              </a:ext>
            </a:extLst>
          </p:cNvPr>
          <p:cNvSpPr/>
          <p:nvPr userDrawn="1"/>
        </p:nvSpPr>
        <p:spPr>
          <a:xfrm rot="5400000">
            <a:off x="796761" y="-259375"/>
            <a:ext cx="5522976" cy="7372530"/>
          </a:xfrm>
          <a:prstGeom prst="round2SameRect">
            <a:avLst>
              <a:gd name="adj1" fmla="val 50000"/>
              <a:gd name="adj2" fmla="val 0"/>
            </a:avLst>
          </a:prstGeom>
          <a:noFill/>
          <a:ln>
            <a:solidFill>
              <a:srgbClr val="CA33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Retângulo: Cantos Superiores Arredondados 25">
            <a:extLst>
              <a:ext uri="{FF2B5EF4-FFF2-40B4-BE49-F238E27FC236}">
                <a16:creationId xmlns:a16="http://schemas.microsoft.com/office/drawing/2014/main" id="{FDBB2849-D900-8FEC-28FF-97E261FABF15}"/>
              </a:ext>
            </a:extLst>
          </p:cNvPr>
          <p:cNvSpPr/>
          <p:nvPr userDrawn="1"/>
        </p:nvSpPr>
        <p:spPr>
          <a:xfrm rot="5400000">
            <a:off x="947056" y="-60893"/>
            <a:ext cx="5081453" cy="6975566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A33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Desenho com traços pretos em fundo branco&#10;&#10;O conteúdo gerado por IA pode estar incorreto.">
            <a:extLst>
              <a:ext uri="{FF2B5EF4-FFF2-40B4-BE49-F238E27FC236}">
                <a16:creationId xmlns:a16="http://schemas.microsoft.com/office/drawing/2014/main" id="{DEE19D42-149A-7329-40A3-E21127988BF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7209" y="138187"/>
            <a:ext cx="583491" cy="21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13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6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Índice">
    <p:bg>
      <p:bgPr>
        <a:solidFill>
          <a:srgbClr val="FF7E79">
            <a:alpha val="32941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Imagem em branco e preto&#10;&#10;O conteúdo gerado por IA pode estar incorreto.">
            <a:extLst>
              <a:ext uri="{FF2B5EF4-FFF2-40B4-BE49-F238E27FC236}">
                <a16:creationId xmlns:a16="http://schemas.microsoft.com/office/drawing/2014/main" id="{FD36DA1C-AEA4-28C0-01C0-8282A06957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" y="0"/>
            <a:ext cx="12188299" cy="6858000"/>
          </a:xfrm>
          <a:prstGeom prst="rect">
            <a:avLst/>
          </a:prstGeom>
        </p:spPr>
      </p:pic>
      <p:sp>
        <p:nvSpPr>
          <p:cNvPr id="22" name="Retângulo: Cantos Superiores Arredondados 21">
            <a:extLst>
              <a:ext uri="{FF2B5EF4-FFF2-40B4-BE49-F238E27FC236}">
                <a16:creationId xmlns:a16="http://schemas.microsoft.com/office/drawing/2014/main" id="{39ECFB44-299D-A782-38B2-06E0E13BB90A}"/>
              </a:ext>
            </a:extLst>
          </p:cNvPr>
          <p:cNvSpPr/>
          <p:nvPr userDrawn="1"/>
        </p:nvSpPr>
        <p:spPr>
          <a:xfrm rot="16200000" flipH="1">
            <a:off x="5871994" y="-259375"/>
            <a:ext cx="5522976" cy="7372530"/>
          </a:xfrm>
          <a:prstGeom prst="round2SameRect">
            <a:avLst>
              <a:gd name="adj1" fmla="val 50000"/>
              <a:gd name="adj2" fmla="val 0"/>
            </a:avLst>
          </a:prstGeom>
          <a:noFill/>
          <a:ln>
            <a:solidFill>
              <a:srgbClr val="CA33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Retângulo: Cantos Superiores Arredondados 25">
            <a:extLst>
              <a:ext uri="{FF2B5EF4-FFF2-40B4-BE49-F238E27FC236}">
                <a16:creationId xmlns:a16="http://schemas.microsoft.com/office/drawing/2014/main" id="{FDBB2849-D900-8FEC-28FF-97E261FABF15}"/>
              </a:ext>
            </a:extLst>
          </p:cNvPr>
          <p:cNvSpPr/>
          <p:nvPr userDrawn="1"/>
        </p:nvSpPr>
        <p:spPr>
          <a:xfrm rot="16200000" flipH="1">
            <a:off x="6163222" y="-60893"/>
            <a:ext cx="5081453" cy="6975566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A33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D659A346-B519-E90C-8812-C65024A1E55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838" b="-650"/>
          <a:stretch>
            <a:fillRect/>
          </a:stretch>
        </p:blipFill>
        <p:spPr>
          <a:xfrm>
            <a:off x="180371" y="143484"/>
            <a:ext cx="11067637" cy="2205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4664752E-F6EE-AFB6-804D-00F9FB48B0FB}"/>
              </a:ext>
            </a:extLst>
          </p:cNvPr>
          <p:cNvSpPr txBox="1"/>
          <p:nvPr userDrawn="1"/>
        </p:nvSpPr>
        <p:spPr>
          <a:xfrm>
            <a:off x="4391586" y="129108"/>
            <a:ext cx="34088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dirty="0">
                <a:latin typeface="KyivType Sans Heavy-" panose="00000900000000000000" pitchFamily="2" charset="0"/>
              </a:rPr>
              <a:t>PORTABILIDADE</a:t>
            </a:r>
          </a:p>
        </p:txBody>
      </p:sp>
      <p:pic>
        <p:nvPicPr>
          <p:cNvPr id="5" name="Imagem 4" descr="Desenho com traços pretos em fundo branco&#10;&#10;O conteúdo gerado por IA pode estar incorreto.">
            <a:extLst>
              <a:ext uri="{FF2B5EF4-FFF2-40B4-BE49-F238E27FC236}">
                <a16:creationId xmlns:a16="http://schemas.microsoft.com/office/drawing/2014/main" id="{6352183B-20B0-1679-4DDB-85BF5ADE9F3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7209" y="138187"/>
            <a:ext cx="583491" cy="21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63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6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Índice">
    <p:bg>
      <p:bgPr>
        <a:solidFill>
          <a:srgbClr val="FF7E79">
            <a:alpha val="32941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Imagem em branco e preto&#10;&#10;O conteúdo gerado por IA pode estar incorreto.">
            <a:extLst>
              <a:ext uri="{FF2B5EF4-FFF2-40B4-BE49-F238E27FC236}">
                <a16:creationId xmlns:a16="http://schemas.microsoft.com/office/drawing/2014/main" id="{FD36DA1C-AEA4-28C0-01C0-8282A06957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" y="0"/>
            <a:ext cx="12188299" cy="6858000"/>
          </a:xfrm>
          <a:prstGeom prst="rect">
            <a:avLst/>
          </a:prstGeom>
        </p:spPr>
      </p:pic>
      <p:sp>
        <p:nvSpPr>
          <p:cNvPr id="22" name="Retângulo: Cantos Superiores Arredondados 21">
            <a:extLst>
              <a:ext uri="{FF2B5EF4-FFF2-40B4-BE49-F238E27FC236}">
                <a16:creationId xmlns:a16="http://schemas.microsoft.com/office/drawing/2014/main" id="{39ECFB44-299D-A782-38B2-06E0E13BB90A}"/>
              </a:ext>
            </a:extLst>
          </p:cNvPr>
          <p:cNvSpPr/>
          <p:nvPr userDrawn="1"/>
        </p:nvSpPr>
        <p:spPr>
          <a:xfrm rot="16200000" flipH="1">
            <a:off x="5871994" y="-259375"/>
            <a:ext cx="5522976" cy="7372530"/>
          </a:xfrm>
          <a:prstGeom prst="round2SameRect">
            <a:avLst>
              <a:gd name="adj1" fmla="val 50000"/>
              <a:gd name="adj2" fmla="val 0"/>
            </a:avLst>
          </a:prstGeom>
          <a:noFill/>
          <a:ln>
            <a:solidFill>
              <a:srgbClr val="CA33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Retângulo: Cantos Superiores Arredondados 25">
            <a:extLst>
              <a:ext uri="{FF2B5EF4-FFF2-40B4-BE49-F238E27FC236}">
                <a16:creationId xmlns:a16="http://schemas.microsoft.com/office/drawing/2014/main" id="{FDBB2849-D900-8FEC-28FF-97E261FABF15}"/>
              </a:ext>
            </a:extLst>
          </p:cNvPr>
          <p:cNvSpPr/>
          <p:nvPr userDrawn="1"/>
        </p:nvSpPr>
        <p:spPr>
          <a:xfrm rot="16200000" flipH="1">
            <a:off x="6163222" y="-60893"/>
            <a:ext cx="5081453" cy="6975566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A33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DCAF80CE-6F69-BF9B-C68A-F4EC81F316A0}"/>
              </a:ext>
            </a:extLst>
          </p:cNvPr>
          <p:cNvSpPr/>
          <p:nvPr userDrawn="1"/>
        </p:nvSpPr>
        <p:spPr>
          <a:xfrm rot="5400000">
            <a:off x="4805600" y="530290"/>
            <a:ext cx="5474576" cy="579742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912728"/>
              </a:avLst>
            </a:prstTxWarp>
            <a:spAutoFit/>
          </a:bodyPr>
          <a:lstStyle/>
          <a:p>
            <a:pPr algn="ctr"/>
            <a:r>
              <a:rPr lang="pt-BR" sz="4800" dirty="0">
                <a:ln w="0"/>
                <a:solidFill>
                  <a:srgbClr val="B72F2C"/>
                </a:solidFill>
                <a:latin typeface="+mj-lt"/>
              </a:rPr>
              <a:t>PORTABILDIADE</a:t>
            </a:r>
            <a:endParaRPr lang="pt-BR" sz="4800" b="0" cap="none" spc="0" dirty="0">
              <a:ln w="0"/>
              <a:solidFill>
                <a:srgbClr val="B72F2C"/>
              </a:solidFill>
              <a:effectLst/>
              <a:latin typeface="+mj-lt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A0C10AF-2727-93EA-5249-C156F27F5B7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06" t="2073" r="23095" b="14796"/>
          <a:stretch>
            <a:fillRect/>
          </a:stretch>
        </p:blipFill>
        <p:spPr>
          <a:xfrm>
            <a:off x="5206455" y="886164"/>
            <a:ext cx="5081454" cy="5081454"/>
          </a:xfrm>
          <a:custGeom>
            <a:avLst/>
            <a:gdLst>
              <a:gd name="connsiteX0" fmla="*/ 2540727 w 5081454"/>
              <a:gd name="connsiteY0" fmla="*/ 0 h 5081454"/>
              <a:gd name="connsiteX1" fmla="*/ 5081454 w 5081454"/>
              <a:gd name="connsiteY1" fmla="*/ 2540727 h 5081454"/>
              <a:gd name="connsiteX2" fmla="*/ 2540727 w 5081454"/>
              <a:gd name="connsiteY2" fmla="*/ 5081454 h 5081454"/>
              <a:gd name="connsiteX3" fmla="*/ 0 w 5081454"/>
              <a:gd name="connsiteY3" fmla="*/ 2540727 h 5081454"/>
              <a:gd name="connsiteX4" fmla="*/ 2540727 w 5081454"/>
              <a:gd name="connsiteY4" fmla="*/ 0 h 5081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454" h="5081454">
                <a:moveTo>
                  <a:pt x="2540727" y="0"/>
                </a:moveTo>
                <a:cubicBezTo>
                  <a:pt x="3943932" y="0"/>
                  <a:pt x="5081454" y="1137522"/>
                  <a:pt x="5081454" y="2540727"/>
                </a:cubicBezTo>
                <a:cubicBezTo>
                  <a:pt x="5081454" y="3943932"/>
                  <a:pt x="3943932" y="5081454"/>
                  <a:pt x="2540727" y="5081454"/>
                </a:cubicBezTo>
                <a:cubicBezTo>
                  <a:pt x="1137522" y="5081454"/>
                  <a:pt x="0" y="3943932"/>
                  <a:pt x="0" y="2540727"/>
                </a:cubicBezTo>
                <a:cubicBezTo>
                  <a:pt x="0" y="1137522"/>
                  <a:pt x="1137522" y="0"/>
                  <a:pt x="2540727" y="0"/>
                </a:cubicBezTo>
                <a:close/>
              </a:path>
            </a:pathLst>
          </a:cu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248444B5-2E30-F8AD-A9C1-A1D237D785BF}"/>
              </a:ext>
            </a:extLst>
          </p:cNvPr>
          <p:cNvSpPr txBox="1"/>
          <p:nvPr userDrawn="1"/>
        </p:nvSpPr>
        <p:spPr>
          <a:xfrm>
            <a:off x="890684" y="1560562"/>
            <a:ext cx="3467839" cy="892552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r>
              <a:rPr lang="pt-BR" sz="2600" dirty="0">
                <a:solidFill>
                  <a:srgbClr val="CA302C"/>
                </a:solidFill>
                <a:latin typeface="AMX Black" pitchFamily="2" charset="0"/>
              </a:rPr>
              <a:t>Com a claro, isso não é mais um problema!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39FD146B-8B1F-FCD8-B1C5-3E09612A944E}"/>
              </a:ext>
            </a:extLst>
          </p:cNvPr>
          <p:cNvSpPr txBox="1"/>
          <p:nvPr userDrawn="1"/>
        </p:nvSpPr>
        <p:spPr>
          <a:xfrm>
            <a:off x="890684" y="2568016"/>
            <a:ext cx="2902840" cy="1200329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>
              <a:spcAft>
                <a:spcPts val="800"/>
              </a:spcAft>
            </a:pPr>
            <a:r>
              <a:rPr lang="pt-BR" dirty="0">
                <a:solidFill>
                  <a:srgbClr val="101010"/>
                </a:solidFill>
              </a:rPr>
              <a:t>Com um processo simples, o cliente pode manter seu número e aproveitar todos os benefícios de ser Claro.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5C04DD4-B041-6001-FBF8-5DAB82E5A303}"/>
              </a:ext>
            </a:extLst>
          </p:cNvPr>
          <p:cNvSpPr txBox="1"/>
          <p:nvPr userDrawn="1"/>
        </p:nvSpPr>
        <p:spPr>
          <a:xfrm>
            <a:off x="890684" y="4046538"/>
            <a:ext cx="3195638" cy="369332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>
              <a:spcAft>
                <a:spcPts val="800"/>
              </a:spcAft>
            </a:pPr>
            <a:r>
              <a:rPr lang="pt-BR" b="1" dirty="0">
                <a:solidFill>
                  <a:srgbClr val="101010"/>
                </a:solidFill>
              </a:rPr>
              <a:t>Esse processo é chamado de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7B07264E-32FE-6035-F562-4C134E15FDD7}"/>
              </a:ext>
            </a:extLst>
          </p:cNvPr>
          <p:cNvSpPr txBox="1"/>
          <p:nvPr userDrawn="1"/>
        </p:nvSpPr>
        <p:spPr>
          <a:xfrm>
            <a:off x="890684" y="4404886"/>
            <a:ext cx="3653256" cy="964367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>
              <a:lnSpc>
                <a:spcPts val="3400"/>
              </a:lnSpc>
            </a:pPr>
            <a:r>
              <a:rPr lang="pt-BR" sz="3000" b="1" dirty="0">
                <a:solidFill>
                  <a:srgbClr val="101010"/>
                </a:solidFill>
                <a:latin typeface="+mj-lt"/>
              </a:rPr>
              <a:t>PORTABILIDADE</a:t>
            </a:r>
          </a:p>
          <a:p>
            <a:pPr>
              <a:lnSpc>
                <a:spcPts val="3400"/>
              </a:lnSpc>
            </a:pPr>
            <a:r>
              <a:rPr lang="pt-BR" sz="3000" b="1" dirty="0">
                <a:solidFill>
                  <a:srgbClr val="101010"/>
                </a:solidFill>
                <a:latin typeface="+mj-lt"/>
              </a:rPr>
              <a:t>NUMÉRICA</a:t>
            </a: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15F6A114-058C-B40E-E0B6-B4A50476045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5838" b="-650"/>
          <a:stretch>
            <a:fillRect/>
          </a:stretch>
        </p:blipFill>
        <p:spPr>
          <a:xfrm>
            <a:off x="180371" y="143484"/>
            <a:ext cx="11067637" cy="220500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D691542E-428B-EFB6-0192-51DAA24DF509}"/>
              </a:ext>
            </a:extLst>
          </p:cNvPr>
          <p:cNvSpPr txBox="1"/>
          <p:nvPr userDrawn="1"/>
        </p:nvSpPr>
        <p:spPr>
          <a:xfrm>
            <a:off x="4391586" y="129108"/>
            <a:ext cx="34088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dirty="0">
                <a:latin typeface="KyivType Sans Heavy-" panose="00000900000000000000" pitchFamily="2" charset="0"/>
              </a:rPr>
              <a:t>PORTABILIDADE</a:t>
            </a:r>
          </a:p>
        </p:txBody>
      </p:sp>
      <p:pic>
        <p:nvPicPr>
          <p:cNvPr id="12" name="Imagem 11" descr="Desenho com traços pretos em fundo branco&#10;&#10;O conteúdo gerado por IA pode estar incorreto.">
            <a:extLst>
              <a:ext uri="{FF2B5EF4-FFF2-40B4-BE49-F238E27FC236}">
                <a16:creationId xmlns:a16="http://schemas.microsoft.com/office/drawing/2014/main" id="{69AA3409-3987-E0E1-4C51-915DEA8536B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7209" y="138187"/>
            <a:ext cx="583491" cy="21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19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9933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83" r:id="rId2"/>
    <p:sldLayoutId id="2147483706" r:id="rId3"/>
    <p:sldLayoutId id="2147483690" r:id="rId4"/>
    <p:sldLayoutId id="2147483697" r:id="rId5"/>
    <p:sldLayoutId id="2147483705" r:id="rId6"/>
    <p:sldLayoutId id="2147483674" r:id="rId7"/>
    <p:sldLayoutId id="2147483691" r:id="rId8"/>
    <p:sldLayoutId id="2147483692" r:id="rId9"/>
    <p:sldLayoutId id="2147483687" r:id="rId10"/>
    <p:sldLayoutId id="2147483689" r:id="rId11"/>
    <p:sldLayoutId id="2147483702" r:id="rId12"/>
    <p:sldLayoutId id="2147483675" r:id="rId13"/>
    <p:sldLayoutId id="2147483684" r:id="rId14"/>
    <p:sldLayoutId id="2147483693" r:id="rId15"/>
    <p:sldLayoutId id="2147483694" r:id="rId16"/>
    <p:sldLayoutId id="2147483695" r:id="rId17"/>
    <p:sldLayoutId id="2147483688" r:id="rId18"/>
    <p:sldLayoutId id="2147483704" r:id="rId19"/>
    <p:sldLayoutId id="2147483703" r:id="rId20"/>
    <p:sldLayoutId id="2147483701" r:id="rId21"/>
    <p:sldLayoutId id="2147483700" r:id="rId22"/>
    <p:sldLayoutId id="2147483699" r:id="rId23"/>
    <p:sldLayoutId id="2147483698" r:id="rId24"/>
    <p:sldLayoutId id="2147483676" r:id="rId25"/>
    <p:sldLayoutId id="2147483685" r:id="rId26"/>
    <p:sldLayoutId id="2147483696" r:id="rId27"/>
    <p:sldLayoutId id="2147483680" r:id="rId28"/>
    <p:sldLayoutId id="2147483681" r:id="rId29"/>
    <p:sldLayoutId id="2147483682" r:id="rId3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A656B17B-076E-0D0B-FF66-156833463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82C9664-6027-37B6-7D82-EA51ADEBAC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5CA3918-29AF-098D-9D8B-42B5F6ADA3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AMX" pitchFamily="2" charset="0"/>
              </a:defRPr>
            </a:lvl1pPr>
          </a:lstStyle>
          <a:p>
            <a:fld id="{12921503-CE0B-4713-B8A5-D96C0C8384B3}" type="datetimeFigureOut">
              <a:rPr lang="pt-BR" smtClean="0"/>
              <a:pPr/>
              <a:t>15/05/2026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65F5772-421A-61AF-8691-0B49169C72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AMX" pitchFamily="2" charset="0"/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E4AB706-19AF-0606-BD3E-6B898CBCA7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AMX" pitchFamily="2" charset="0"/>
              </a:defRPr>
            </a:lvl1pPr>
          </a:lstStyle>
          <a:p>
            <a:fld id="{66644200-9933-432F-BB17-EFE6EB8BD19A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66093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MX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MX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MX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MX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MX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MX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image" Target="../media/image18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.sv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0" Type="http://schemas.openxmlformats.org/officeDocument/2006/relationships/image" Target="../media/image16.svg"/><Relationship Id="rId4" Type="http://schemas.openxmlformats.org/officeDocument/2006/relationships/image" Target="../media/image10.svg"/><Relationship Id="rId9" Type="http://schemas.openxmlformats.org/officeDocument/2006/relationships/image" Target="../media/image15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sv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svg"/><Relationship Id="rId5" Type="http://schemas.openxmlformats.org/officeDocument/2006/relationships/image" Target="../media/image40.svg"/><Relationship Id="rId4" Type="http://schemas.openxmlformats.org/officeDocument/2006/relationships/image" Target="../media/image39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sv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sv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svg"/><Relationship Id="rId5" Type="http://schemas.openxmlformats.org/officeDocument/2006/relationships/image" Target="../media/image48.svg"/><Relationship Id="rId4" Type="http://schemas.openxmlformats.org/officeDocument/2006/relationships/image" Target="../media/image47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svg"/><Relationship Id="rId5" Type="http://schemas.openxmlformats.org/officeDocument/2006/relationships/image" Target="../media/image55.svg"/><Relationship Id="rId4" Type="http://schemas.openxmlformats.org/officeDocument/2006/relationships/image" Target="../media/image54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7.svg"/><Relationship Id="rId4" Type="http://schemas.openxmlformats.org/officeDocument/2006/relationships/image" Target="../media/image56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sv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svg"/><Relationship Id="rId5" Type="http://schemas.openxmlformats.org/officeDocument/2006/relationships/image" Target="../media/image40.svg"/><Relationship Id="rId4" Type="http://schemas.openxmlformats.org/officeDocument/2006/relationships/image" Target="../media/image39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58.svg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0.svg"/><Relationship Id="rId5" Type="http://schemas.openxmlformats.org/officeDocument/2006/relationships/image" Target="../media/image12.svg"/><Relationship Id="rId10" Type="http://schemas.openxmlformats.org/officeDocument/2006/relationships/image" Target="../media/image17.svg"/><Relationship Id="rId4" Type="http://schemas.openxmlformats.org/officeDocument/2006/relationships/image" Target="../media/image59.svg"/><Relationship Id="rId9" Type="http://schemas.openxmlformats.org/officeDocument/2006/relationships/image" Target="../media/image18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7" Type="http://schemas.openxmlformats.org/officeDocument/2006/relationships/image" Target="../media/image41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0.svg"/><Relationship Id="rId5" Type="http://schemas.openxmlformats.org/officeDocument/2006/relationships/image" Target="../media/image39.svg"/><Relationship Id="rId4" Type="http://schemas.openxmlformats.org/officeDocument/2006/relationships/image" Target="../media/image50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7" Type="http://schemas.openxmlformats.org/officeDocument/2006/relationships/image" Target="../media/image41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0.svg"/><Relationship Id="rId5" Type="http://schemas.openxmlformats.org/officeDocument/2006/relationships/image" Target="../media/image39.svg"/><Relationship Id="rId4" Type="http://schemas.openxmlformats.org/officeDocument/2006/relationships/image" Target="../media/image50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7" Type="http://schemas.openxmlformats.org/officeDocument/2006/relationships/image" Target="../media/image41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0.svg"/><Relationship Id="rId5" Type="http://schemas.openxmlformats.org/officeDocument/2006/relationships/image" Target="../media/image39.svg"/><Relationship Id="rId4" Type="http://schemas.openxmlformats.org/officeDocument/2006/relationships/image" Target="../media/image50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7" Type="http://schemas.openxmlformats.org/officeDocument/2006/relationships/image" Target="../media/image41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0.svg"/><Relationship Id="rId5" Type="http://schemas.openxmlformats.org/officeDocument/2006/relationships/image" Target="../media/image39.svg"/><Relationship Id="rId4" Type="http://schemas.openxmlformats.org/officeDocument/2006/relationships/image" Target="../media/image50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7" Type="http://schemas.openxmlformats.org/officeDocument/2006/relationships/image" Target="../media/image41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0.svg"/><Relationship Id="rId5" Type="http://schemas.openxmlformats.org/officeDocument/2006/relationships/image" Target="../media/image39.svg"/><Relationship Id="rId4" Type="http://schemas.openxmlformats.org/officeDocument/2006/relationships/image" Target="../media/image49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7" Type="http://schemas.openxmlformats.org/officeDocument/2006/relationships/image" Target="../media/image41.sv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0.svg"/><Relationship Id="rId5" Type="http://schemas.openxmlformats.org/officeDocument/2006/relationships/image" Target="../media/image39.svg"/><Relationship Id="rId4" Type="http://schemas.openxmlformats.org/officeDocument/2006/relationships/image" Target="../media/image50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7" Type="http://schemas.openxmlformats.org/officeDocument/2006/relationships/image" Target="../media/image41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0.svg"/><Relationship Id="rId5" Type="http://schemas.openxmlformats.org/officeDocument/2006/relationships/image" Target="../media/image39.svg"/><Relationship Id="rId4" Type="http://schemas.openxmlformats.org/officeDocument/2006/relationships/image" Target="../media/image50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7" Type="http://schemas.openxmlformats.org/officeDocument/2006/relationships/image" Target="../media/image41.sv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0.svg"/><Relationship Id="rId5" Type="http://schemas.openxmlformats.org/officeDocument/2006/relationships/image" Target="../media/image39.svg"/><Relationship Id="rId4" Type="http://schemas.openxmlformats.org/officeDocument/2006/relationships/image" Target="../media/image50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7" Type="http://schemas.openxmlformats.org/officeDocument/2006/relationships/image" Target="../media/image41.sv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0.svg"/><Relationship Id="rId5" Type="http://schemas.openxmlformats.org/officeDocument/2006/relationships/image" Target="../media/image39.svg"/><Relationship Id="rId4" Type="http://schemas.openxmlformats.org/officeDocument/2006/relationships/image" Target="../media/image50.sv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sv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svg"/><Relationship Id="rId5" Type="http://schemas.openxmlformats.org/officeDocument/2006/relationships/image" Target="../media/image40.svg"/><Relationship Id="rId4" Type="http://schemas.openxmlformats.org/officeDocument/2006/relationships/image" Target="../media/image3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sv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1.svg"/><Relationship Id="rId5" Type="http://schemas.openxmlformats.org/officeDocument/2006/relationships/image" Target="../media/image40.svg"/><Relationship Id="rId4" Type="http://schemas.openxmlformats.org/officeDocument/2006/relationships/image" Target="../media/image39.sv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sv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svg"/><Relationship Id="rId5" Type="http://schemas.openxmlformats.org/officeDocument/2006/relationships/image" Target="../media/image40.svg"/><Relationship Id="rId4" Type="http://schemas.openxmlformats.org/officeDocument/2006/relationships/image" Target="../media/image39.sv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sv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3.sv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3.sv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sv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svg"/><Relationship Id="rId5" Type="http://schemas.openxmlformats.org/officeDocument/2006/relationships/image" Target="../media/image40.svg"/><Relationship Id="rId4" Type="http://schemas.openxmlformats.org/officeDocument/2006/relationships/image" Target="../media/image39.sv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sv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1.svg"/><Relationship Id="rId5" Type="http://schemas.openxmlformats.org/officeDocument/2006/relationships/image" Target="../media/image40.svg"/><Relationship Id="rId4" Type="http://schemas.openxmlformats.org/officeDocument/2006/relationships/image" Target="../media/image39.sv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sv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1.svg"/><Relationship Id="rId5" Type="http://schemas.openxmlformats.org/officeDocument/2006/relationships/image" Target="../media/image40.svg"/><Relationship Id="rId4" Type="http://schemas.openxmlformats.org/officeDocument/2006/relationships/image" Target="../media/image39.sv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21.sv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sv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1.svg"/><Relationship Id="rId5" Type="http://schemas.openxmlformats.org/officeDocument/2006/relationships/image" Target="../media/image40.svg"/><Relationship Id="rId4" Type="http://schemas.openxmlformats.org/officeDocument/2006/relationships/image" Target="../media/image39.sv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sv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1.svg"/><Relationship Id="rId5" Type="http://schemas.openxmlformats.org/officeDocument/2006/relationships/image" Target="../media/image40.svg"/><Relationship Id="rId4" Type="http://schemas.openxmlformats.org/officeDocument/2006/relationships/image" Target="../media/image39.sv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sv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1.svg"/><Relationship Id="rId5" Type="http://schemas.openxmlformats.org/officeDocument/2006/relationships/image" Target="../media/image40.svg"/><Relationship Id="rId4" Type="http://schemas.openxmlformats.org/officeDocument/2006/relationships/image" Target="../media/image39.sv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sv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1.svg"/><Relationship Id="rId5" Type="http://schemas.openxmlformats.org/officeDocument/2006/relationships/image" Target="../media/image40.svg"/><Relationship Id="rId4" Type="http://schemas.openxmlformats.org/officeDocument/2006/relationships/image" Target="../media/image39.sv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6.jpeg"/><Relationship Id="rId7" Type="http://schemas.openxmlformats.org/officeDocument/2006/relationships/image" Target="../media/image40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svg"/><Relationship Id="rId5" Type="http://schemas.openxmlformats.org/officeDocument/2006/relationships/image" Target="../media/image38.svg"/><Relationship Id="rId4" Type="http://schemas.openxmlformats.org/officeDocument/2006/relationships/image" Target="../media/image37.sv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6.jpeg"/><Relationship Id="rId7" Type="http://schemas.openxmlformats.org/officeDocument/2006/relationships/image" Target="../media/image40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svg"/><Relationship Id="rId11" Type="http://schemas.openxmlformats.org/officeDocument/2006/relationships/image" Target="../media/image44.svg"/><Relationship Id="rId5" Type="http://schemas.openxmlformats.org/officeDocument/2006/relationships/image" Target="../media/image38.svg"/><Relationship Id="rId10" Type="http://schemas.openxmlformats.org/officeDocument/2006/relationships/image" Target="../media/image41.svg"/><Relationship Id="rId4" Type="http://schemas.openxmlformats.org/officeDocument/2006/relationships/image" Target="../media/image37.svg"/><Relationship Id="rId9" Type="http://schemas.openxmlformats.org/officeDocument/2006/relationships/image" Target="../media/image4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sv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svg"/><Relationship Id="rId5" Type="http://schemas.openxmlformats.org/officeDocument/2006/relationships/image" Target="../media/image48.svg"/><Relationship Id="rId4" Type="http://schemas.openxmlformats.org/officeDocument/2006/relationships/image" Target="../media/image47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Imagem 119" descr="Pessoa com a mão no queixo&#10;&#10;O conteúdo gerado por IA pode estar incorreto.">
            <a:extLst>
              <a:ext uri="{FF2B5EF4-FFF2-40B4-BE49-F238E27FC236}">
                <a16:creationId xmlns:a16="http://schemas.microsoft.com/office/drawing/2014/main" id="{1A5BDFD0-E29D-1DE9-9D82-8F447759BE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014" y="981747"/>
            <a:ext cx="9663972" cy="4632436"/>
          </a:xfrm>
          <a:prstGeom prst="rect">
            <a:avLst/>
          </a:prstGeom>
        </p:spPr>
      </p:pic>
      <p:sp>
        <p:nvSpPr>
          <p:cNvPr id="4" name="Gráfico 2">
            <a:extLst>
              <a:ext uri="{FF2B5EF4-FFF2-40B4-BE49-F238E27FC236}">
                <a16:creationId xmlns:a16="http://schemas.microsoft.com/office/drawing/2014/main" id="{ECE7F7BC-CD55-A4A8-FF43-72E9232B146E}"/>
              </a:ext>
            </a:extLst>
          </p:cNvPr>
          <p:cNvSpPr/>
          <p:nvPr/>
        </p:nvSpPr>
        <p:spPr>
          <a:xfrm>
            <a:off x="1257300" y="976312"/>
            <a:ext cx="9681876" cy="4905470"/>
          </a:xfrm>
          <a:custGeom>
            <a:avLst/>
            <a:gdLst>
              <a:gd name="connsiteX0" fmla="*/ 9300876 w 9681876"/>
              <a:gd name="connsiteY0" fmla="*/ 9525 h 4905470"/>
              <a:gd name="connsiteX1" fmla="*/ 9672351 w 9681876"/>
              <a:gd name="connsiteY1" fmla="*/ 381000 h 4905470"/>
              <a:gd name="connsiteX2" fmla="*/ 9672351 w 9681876"/>
              <a:gd name="connsiteY2" fmla="*/ 4524471 h 4905470"/>
              <a:gd name="connsiteX3" fmla="*/ 9300876 w 9681876"/>
              <a:gd name="connsiteY3" fmla="*/ 4895946 h 4905470"/>
              <a:gd name="connsiteX4" fmla="*/ 381000 w 9681876"/>
              <a:gd name="connsiteY4" fmla="*/ 4895946 h 4905470"/>
              <a:gd name="connsiteX5" fmla="*/ 9525 w 9681876"/>
              <a:gd name="connsiteY5" fmla="*/ 4524471 h 4905470"/>
              <a:gd name="connsiteX6" fmla="*/ 9525 w 9681876"/>
              <a:gd name="connsiteY6" fmla="*/ 381000 h 4905470"/>
              <a:gd name="connsiteX7" fmla="*/ 381000 w 9681876"/>
              <a:gd name="connsiteY7" fmla="*/ 9525 h 4905470"/>
              <a:gd name="connsiteX8" fmla="*/ 9300876 w 9681876"/>
              <a:gd name="connsiteY8" fmla="*/ 9525 h 4905470"/>
              <a:gd name="connsiteX9" fmla="*/ 9300876 w 9681876"/>
              <a:gd name="connsiteY9" fmla="*/ 0 h 4905470"/>
              <a:gd name="connsiteX10" fmla="*/ 381000 w 9681876"/>
              <a:gd name="connsiteY10" fmla="*/ 0 h 4905470"/>
              <a:gd name="connsiteX11" fmla="*/ 0 w 9681876"/>
              <a:gd name="connsiteY11" fmla="*/ 381000 h 4905470"/>
              <a:gd name="connsiteX12" fmla="*/ 0 w 9681876"/>
              <a:gd name="connsiteY12" fmla="*/ 4524471 h 4905470"/>
              <a:gd name="connsiteX13" fmla="*/ 381000 w 9681876"/>
              <a:gd name="connsiteY13" fmla="*/ 4905471 h 4905470"/>
              <a:gd name="connsiteX14" fmla="*/ 9300876 w 9681876"/>
              <a:gd name="connsiteY14" fmla="*/ 4905471 h 4905470"/>
              <a:gd name="connsiteX15" fmla="*/ 9681876 w 9681876"/>
              <a:gd name="connsiteY15" fmla="*/ 4524471 h 4905470"/>
              <a:gd name="connsiteX16" fmla="*/ 9681876 w 9681876"/>
              <a:gd name="connsiteY16" fmla="*/ 381000 h 4905470"/>
              <a:gd name="connsiteX17" fmla="*/ 9300876 w 9681876"/>
              <a:gd name="connsiteY17" fmla="*/ 0 h 4905470"/>
              <a:gd name="connsiteX18" fmla="*/ 9300876 w 9681876"/>
              <a:gd name="connsiteY18" fmla="*/ 0 h 4905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9681876" h="4905470">
                <a:moveTo>
                  <a:pt x="9300876" y="9525"/>
                </a:moveTo>
                <a:cubicBezTo>
                  <a:pt x="9505664" y="9525"/>
                  <a:pt x="9672351" y="176213"/>
                  <a:pt x="9672351" y="381000"/>
                </a:cubicBezTo>
                <a:lnTo>
                  <a:pt x="9672351" y="4524471"/>
                </a:lnTo>
                <a:cubicBezTo>
                  <a:pt x="9672351" y="4729258"/>
                  <a:pt x="9505664" y="4895946"/>
                  <a:pt x="9300876" y="4895946"/>
                </a:cubicBezTo>
                <a:lnTo>
                  <a:pt x="381000" y="4895946"/>
                </a:lnTo>
                <a:cubicBezTo>
                  <a:pt x="176213" y="4895946"/>
                  <a:pt x="9525" y="4729258"/>
                  <a:pt x="9525" y="4524471"/>
                </a:cubicBezTo>
                <a:lnTo>
                  <a:pt x="9525" y="381000"/>
                </a:lnTo>
                <a:cubicBezTo>
                  <a:pt x="9525" y="176213"/>
                  <a:pt x="176213" y="9525"/>
                  <a:pt x="381000" y="9525"/>
                </a:cubicBezTo>
                <a:lnTo>
                  <a:pt x="9300876" y="9525"/>
                </a:lnTo>
                <a:moveTo>
                  <a:pt x="9300876" y="0"/>
                </a:moveTo>
                <a:lnTo>
                  <a:pt x="381000" y="0"/>
                </a:lnTo>
                <a:cubicBezTo>
                  <a:pt x="170593" y="0"/>
                  <a:pt x="0" y="170593"/>
                  <a:pt x="0" y="381000"/>
                </a:cubicBezTo>
                <a:lnTo>
                  <a:pt x="0" y="4524471"/>
                </a:lnTo>
                <a:cubicBezTo>
                  <a:pt x="0" y="4734878"/>
                  <a:pt x="170593" y="4905471"/>
                  <a:pt x="381000" y="4905471"/>
                </a:cubicBezTo>
                <a:lnTo>
                  <a:pt x="9300876" y="4905471"/>
                </a:lnTo>
                <a:cubicBezTo>
                  <a:pt x="9511284" y="4905471"/>
                  <a:pt x="9681876" y="4734878"/>
                  <a:pt x="9681876" y="4524471"/>
                </a:cubicBezTo>
                <a:lnTo>
                  <a:pt x="9681876" y="381000"/>
                </a:lnTo>
                <a:cubicBezTo>
                  <a:pt x="9681876" y="170593"/>
                  <a:pt x="9511284" y="0"/>
                  <a:pt x="9300876" y="0"/>
                </a:cubicBezTo>
                <a:lnTo>
                  <a:pt x="9300876" y="0"/>
                </a:lnTo>
                <a:close/>
              </a:path>
            </a:pathLst>
          </a:custGeom>
          <a:solidFill>
            <a:schemeClr val="bg1"/>
          </a:solidFill>
          <a:ln w="3175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32" name="Elipse 31">
            <a:extLst>
              <a:ext uri="{FF2B5EF4-FFF2-40B4-BE49-F238E27FC236}">
                <a16:creationId xmlns:a16="http://schemas.microsoft.com/office/drawing/2014/main" id="{E6BDCCAE-EE0A-906C-B3BA-5E8B098503F1}"/>
              </a:ext>
            </a:extLst>
          </p:cNvPr>
          <p:cNvSpPr/>
          <p:nvPr/>
        </p:nvSpPr>
        <p:spPr>
          <a:xfrm>
            <a:off x="1576738" y="1162400"/>
            <a:ext cx="209200" cy="209200"/>
          </a:xfrm>
          <a:prstGeom prst="ellipse">
            <a:avLst/>
          </a:prstGeom>
          <a:noFill/>
          <a:ln w="6350"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Elipse 32">
            <a:extLst>
              <a:ext uri="{FF2B5EF4-FFF2-40B4-BE49-F238E27FC236}">
                <a16:creationId xmlns:a16="http://schemas.microsoft.com/office/drawing/2014/main" id="{6B75A171-DB3F-47C5-3A94-190387B0742E}"/>
              </a:ext>
            </a:extLst>
          </p:cNvPr>
          <p:cNvSpPr/>
          <p:nvPr/>
        </p:nvSpPr>
        <p:spPr>
          <a:xfrm>
            <a:off x="1831055" y="1162400"/>
            <a:ext cx="209200" cy="209200"/>
          </a:xfrm>
          <a:prstGeom prst="ellipse">
            <a:avLst/>
          </a:prstGeom>
          <a:noFill/>
          <a:ln w="6350"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Elipse 34">
            <a:extLst>
              <a:ext uri="{FF2B5EF4-FFF2-40B4-BE49-F238E27FC236}">
                <a16:creationId xmlns:a16="http://schemas.microsoft.com/office/drawing/2014/main" id="{422AC9BE-362C-E4DD-BFA8-E566F9511298}"/>
              </a:ext>
            </a:extLst>
          </p:cNvPr>
          <p:cNvSpPr/>
          <p:nvPr/>
        </p:nvSpPr>
        <p:spPr>
          <a:xfrm>
            <a:off x="2079658" y="1162400"/>
            <a:ext cx="209200" cy="209200"/>
          </a:xfrm>
          <a:prstGeom prst="ellipse">
            <a:avLst/>
          </a:prstGeom>
          <a:noFill/>
          <a:ln w="6350"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4" name="Gráfico 113">
            <a:extLst>
              <a:ext uri="{FF2B5EF4-FFF2-40B4-BE49-F238E27FC236}">
                <a16:creationId xmlns:a16="http://schemas.microsoft.com/office/drawing/2014/main" id="{F101427A-B817-7C7B-7CF2-330DA9ACD31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73348" y="2928915"/>
            <a:ext cx="1104900" cy="400050"/>
          </a:xfrm>
          <a:prstGeom prst="rect">
            <a:avLst/>
          </a:prstGeom>
        </p:spPr>
      </p:pic>
      <p:sp>
        <p:nvSpPr>
          <p:cNvPr id="115" name="CaixaDeTexto 114">
            <a:extLst>
              <a:ext uri="{FF2B5EF4-FFF2-40B4-BE49-F238E27FC236}">
                <a16:creationId xmlns:a16="http://schemas.microsoft.com/office/drawing/2014/main" id="{8D8098EC-211C-A3BE-1210-94199E0EA8E8}"/>
              </a:ext>
            </a:extLst>
          </p:cNvPr>
          <p:cNvSpPr txBox="1"/>
          <p:nvPr/>
        </p:nvSpPr>
        <p:spPr>
          <a:xfrm>
            <a:off x="5235044" y="3381720"/>
            <a:ext cx="548864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500"/>
              </a:lnSpc>
            </a:pPr>
            <a:r>
              <a:rPr lang="pt-BR" sz="4400" dirty="0">
                <a:solidFill>
                  <a:srgbClr val="FFFFFF"/>
                </a:solidFill>
                <a:latin typeface="+mj-lt"/>
              </a:rPr>
              <a:t>PORTABILIDADE</a:t>
            </a:r>
          </a:p>
          <a:p>
            <a:pPr>
              <a:lnSpc>
                <a:spcPts val="4500"/>
              </a:lnSpc>
            </a:pPr>
            <a:r>
              <a:rPr lang="pt-BR" sz="4400" dirty="0">
                <a:solidFill>
                  <a:srgbClr val="FFFFFF"/>
                </a:solidFill>
                <a:latin typeface="+mj-lt"/>
              </a:rPr>
              <a:t>FI LOJAS</a:t>
            </a:r>
          </a:p>
        </p:txBody>
      </p:sp>
      <p:cxnSp>
        <p:nvCxnSpPr>
          <p:cNvPr id="28" name="Conector reto 27">
            <a:extLst>
              <a:ext uri="{FF2B5EF4-FFF2-40B4-BE49-F238E27FC236}">
                <a16:creationId xmlns:a16="http://schemas.microsoft.com/office/drawing/2014/main" id="{4FB9AB37-FA86-19B7-1875-6E2A54B12C35}"/>
              </a:ext>
            </a:extLst>
          </p:cNvPr>
          <p:cNvCxnSpPr>
            <a:cxnSpLocks/>
          </p:cNvCxnSpPr>
          <p:nvPr/>
        </p:nvCxnSpPr>
        <p:spPr>
          <a:xfrm>
            <a:off x="1257300" y="1509235"/>
            <a:ext cx="9681876" cy="0"/>
          </a:xfrm>
          <a:prstGeom prst="line">
            <a:avLst/>
          </a:prstGeom>
          <a:ln w="31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m 4" descr="Texto&#10;&#10;O conteúdo gerado por IA pode estar incorreto.">
            <a:extLst>
              <a:ext uri="{FF2B5EF4-FFF2-40B4-BE49-F238E27FC236}">
                <a16:creationId xmlns:a16="http://schemas.microsoft.com/office/drawing/2014/main" id="{4B0EBC94-A77E-E431-88B2-1DABA1FDBF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0613" y="1087117"/>
            <a:ext cx="776427" cy="291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40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931B5670-DFE4-04C8-50DB-432A09082C4C}"/>
              </a:ext>
            </a:extLst>
          </p:cNvPr>
          <p:cNvSpPr/>
          <p:nvPr/>
        </p:nvSpPr>
        <p:spPr>
          <a:xfrm rot="16200000">
            <a:off x="1488388" y="530289"/>
            <a:ext cx="5474576" cy="579742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912728"/>
              </a:avLst>
            </a:prstTxWarp>
            <a:spAutoFit/>
          </a:bodyPr>
          <a:lstStyle/>
          <a:p>
            <a:pPr algn="ctr"/>
            <a:r>
              <a:rPr lang="pt-BR" sz="3600" dirty="0">
                <a:ln w="0"/>
                <a:solidFill>
                  <a:srgbClr val="C99543"/>
                </a:solidFill>
                <a:effectLst/>
                <a:latin typeface="+mj-lt"/>
              </a:rPr>
              <a:t>DADOS NECESSÁRIOS</a:t>
            </a:r>
            <a:endParaRPr lang="pt-BR" sz="3600" b="0" cap="none" spc="0" dirty="0">
              <a:ln w="0"/>
              <a:solidFill>
                <a:srgbClr val="C99543"/>
              </a:solidFill>
              <a:effectLst/>
              <a:latin typeface="+mj-lt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C7E6768-57D5-D1F4-BE2F-20BDAB432A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98" t="3293" r="6655" b="10653"/>
          <a:stretch>
            <a:fillRect/>
          </a:stretch>
        </p:blipFill>
        <p:spPr>
          <a:xfrm flipH="1">
            <a:off x="1468830" y="886164"/>
            <a:ext cx="5081454" cy="5081454"/>
          </a:xfrm>
          <a:custGeom>
            <a:avLst/>
            <a:gdLst>
              <a:gd name="connsiteX0" fmla="*/ 2540727 w 5081454"/>
              <a:gd name="connsiteY0" fmla="*/ 0 h 5081454"/>
              <a:gd name="connsiteX1" fmla="*/ 5081454 w 5081454"/>
              <a:gd name="connsiteY1" fmla="*/ 2540727 h 5081454"/>
              <a:gd name="connsiteX2" fmla="*/ 2540727 w 5081454"/>
              <a:gd name="connsiteY2" fmla="*/ 5081454 h 5081454"/>
              <a:gd name="connsiteX3" fmla="*/ 0 w 5081454"/>
              <a:gd name="connsiteY3" fmla="*/ 2540727 h 5081454"/>
              <a:gd name="connsiteX4" fmla="*/ 2540727 w 5081454"/>
              <a:gd name="connsiteY4" fmla="*/ 0 h 5081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454" h="5081454">
                <a:moveTo>
                  <a:pt x="2540727" y="0"/>
                </a:moveTo>
                <a:cubicBezTo>
                  <a:pt x="3943932" y="0"/>
                  <a:pt x="5081454" y="1137522"/>
                  <a:pt x="5081454" y="2540727"/>
                </a:cubicBezTo>
                <a:cubicBezTo>
                  <a:pt x="5081454" y="3943932"/>
                  <a:pt x="3943932" y="5081454"/>
                  <a:pt x="2540727" y="5081454"/>
                </a:cubicBezTo>
                <a:cubicBezTo>
                  <a:pt x="1137522" y="5081454"/>
                  <a:pt x="0" y="3943932"/>
                  <a:pt x="0" y="2540727"/>
                </a:cubicBezTo>
                <a:cubicBezTo>
                  <a:pt x="0" y="1137522"/>
                  <a:pt x="1137522" y="0"/>
                  <a:pt x="2540727" y="0"/>
                </a:cubicBezTo>
                <a:close/>
              </a:path>
            </a:pathLst>
          </a:cu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3E14F4D5-A0AC-4878-09A5-834CE41ECFDE}"/>
              </a:ext>
            </a:extLst>
          </p:cNvPr>
          <p:cNvSpPr txBox="1"/>
          <p:nvPr/>
        </p:nvSpPr>
        <p:spPr>
          <a:xfrm>
            <a:off x="7532848" y="1726081"/>
            <a:ext cx="3506358" cy="369332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>
              <a:spcAft>
                <a:spcPts val="800"/>
              </a:spcAft>
            </a:pPr>
            <a:r>
              <a:rPr lang="pt-BR" dirty="0">
                <a:solidFill>
                  <a:srgbClr val="101010"/>
                </a:solidFill>
              </a:rPr>
              <a:t>O que é necessário para realizar:</a:t>
            </a:r>
            <a:endParaRPr lang="pt-BR" b="1" i="1" dirty="0">
              <a:solidFill>
                <a:srgbClr val="101010"/>
              </a:solidFill>
            </a:endParaRP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6E29E80E-03CA-B59A-A001-B9CD61FDDF1D}"/>
              </a:ext>
            </a:extLst>
          </p:cNvPr>
          <p:cNvSpPr/>
          <p:nvPr/>
        </p:nvSpPr>
        <p:spPr>
          <a:xfrm>
            <a:off x="7410428" y="2352136"/>
            <a:ext cx="494581" cy="494581"/>
          </a:xfrm>
          <a:prstGeom prst="ellipse">
            <a:avLst/>
          </a:prstGeom>
          <a:solidFill>
            <a:srgbClr val="E1D6B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rgbClr val="C99543"/>
                </a:solidFill>
              </a:rPr>
              <a:t>1</a:t>
            </a:r>
          </a:p>
        </p:txBody>
      </p: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8B0E2A28-2E24-7A92-8C09-5486CEB4BBC5}"/>
              </a:ext>
            </a:extLst>
          </p:cNvPr>
          <p:cNvGrpSpPr/>
          <p:nvPr/>
        </p:nvGrpSpPr>
        <p:grpSpPr>
          <a:xfrm>
            <a:off x="7410427" y="2352134"/>
            <a:ext cx="3727626" cy="494581"/>
            <a:chOff x="7410427" y="2352134"/>
            <a:chExt cx="3727626" cy="494581"/>
          </a:xfrm>
        </p:grpSpPr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C71D8F89-9285-C6D1-B30A-E7DD933A83AA}"/>
                </a:ext>
              </a:extLst>
            </p:cNvPr>
            <p:cNvSpPr txBox="1"/>
            <p:nvPr/>
          </p:nvSpPr>
          <p:spPr>
            <a:xfrm>
              <a:off x="7962496" y="2425776"/>
              <a:ext cx="3153524" cy="369332"/>
            </a:xfrm>
            <a:prstGeom prst="rect">
              <a:avLst/>
            </a:prstGeom>
            <a:noFill/>
          </p:spPr>
          <p:txBody>
            <a:bodyPr wrap="square" lIns="36000" rtlCol="0">
              <a:spAutoFit/>
            </a:bodyPr>
            <a:lstStyle/>
            <a:p>
              <a:r>
                <a:rPr lang="pt-BR" b="1" dirty="0">
                  <a:solidFill>
                    <a:srgbClr val="101010"/>
                  </a:solidFill>
                </a:rPr>
                <a:t>CPF do titular</a:t>
              </a:r>
            </a:p>
          </p:txBody>
        </p:sp>
        <p:sp>
          <p:nvSpPr>
            <p:cNvPr id="13" name="Retângulo: Cantos Superiores Arredondados 12">
              <a:extLst>
                <a:ext uri="{FF2B5EF4-FFF2-40B4-BE49-F238E27FC236}">
                  <a16:creationId xmlns:a16="http://schemas.microsoft.com/office/drawing/2014/main" id="{3A5E1F0A-32A4-6CFB-D2FD-763E6D70FC13}"/>
                </a:ext>
              </a:extLst>
            </p:cNvPr>
            <p:cNvSpPr/>
            <p:nvPr/>
          </p:nvSpPr>
          <p:spPr>
            <a:xfrm rot="16200000">
              <a:off x="9026949" y="735612"/>
              <a:ext cx="494581" cy="3727626"/>
            </a:xfrm>
            <a:prstGeom prst="round2SameRect">
              <a:avLst>
                <a:gd name="adj1" fmla="val 50000"/>
                <a:gd name="adj2" fmla="val 0"/>
              </a:avLst>
            </a:prstGeom>
            <a:noFill/>
            <a:ln w="9525">
              <a:solidFill>
                <a:srgbClr val="E1D6B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5" name="Elipse 14">
            <a:extLst>
              <a:ext uri="{FF2B5EF4-FFF2-40B4-BE49-F238E27FC236}">
                <a16:creationId xmlns:a16="http://schemas.microsoft.com/office/drawing/2014/main" id="{50375B9F-D652-1097-D59E-E9B7B5951EF3}"/>
              </a:ext>
            </a:extLst>
          </p:cNvPr>
          <p:cNvSpPr/>
          <p:nvPr/>
        </p:nvSpPr>
        <p:spPr>
          <a:xfrm>
            <a:off x="7410428" y="3090266"/>
            <a:ext cx="494581" cy="494581"/>
          </a:xfrm>
          <a:prstGeom prst="ellipse">
            <a:avLst/>
          </a:prstGeom>
          <a:solidFill>
            <a:srgbClr val="E1D6B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rgbClr val="C99543"/>
                </a:solidFill>
              </a:rPr>
              <a:t>2</a:t>
            </a:r>
          </a:p>
        </p:txBody>
      </p: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681D27B6-2B2A-8E48-90D9-12F83BECC2AD}"/>
              </a:ext>
            </a:extLst>
          </p:cNvPr>
          <p:cNvGrpSpPr/>
          <p:nvPr/>
        </p:nvGrpSpPr>
        <p:grpSpPr>
          <a:xfrm>
            <a:off x="7410427" y="3090264"/>
            <a:ext cx="3727626" cy="494581"/>
            <a:chOff x="7410427" y="2352134"/>
            <a:chExt cx="3727626" cy="494581"/>
          </a:xfrm>
        </p:grpSpPr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68B40245-98E4-EA6A-E698-F0D6C7FCD1F6}"/>
                </a:ext>
              </a:extLst>
            </p:cNvPr>
            <p:cNvSpPr txBox="1"/>
            <p:nvPr/>
          </p:nvSpPr>
          <p:spPr>
            <a:xfrm>
              <a:off x="7962496" y="2425776"/>
              <a:ext cx="3153524" cy="369332"/>
            </a:xfrm>
            <a:prstGeom prst="rect">
              <a:avLst/>
            </a:prstGeom>
            <a:noFill/>
          </p:spPr>
          <p:txBody>
            <a:bodyPr wrap="square" lIns="36000" rtlCol="0">
              <a:spAutoFit/>
            </a:bodyPr>
            <a:lstStyle/>
            <a:p>
              <a:r>
                <a:rPr lang="pt-BR" b="1" dirty="0">
                  <a:solidFill>
                    <a:srgbClr val="101010"/>
                  </a:solidFill>
                </a:rPr>
                <a:t>Número de telefone</a:t>
              </a:r>
            </a:p>
          </p:txBody>
        </p:sp>
        <p:sp>
          <p:nvSpPr>
            <p:cNvPr id="18" name="Retângulo: Cantos Superiores Arredondados 17">
              <a:extLst>
                <a:ext uri="{FF2B5EF4-FFF2-40B4-BE49-F238E27FC236}">
                  <a16:creationId xmlns:a16="http://schemas.microsoft.com/office/drawing/2014/main" id="{0ACD437E-CDD8-F611-055D-25154B7798B6}"/>
                </a:ext>
              </a:extLst>
            </p:cNvPr>
            <p:cNvSpPr/>
            <p:nvPr/>
          </p:nvSpPr>
          <p:spPr>
            <a:xfrm rot="16200000">
              <a:off x="9026949" y="735612"/>
              <a:ext cx="494581" cy="3727626"/>
            </a:xfrm>
            <a:prstGeom prst="round2SameRect">
              <a:avLst>
                <a:gd name="adj1" fmla="val 50000"/>
                <a:gd name="adj2" fmla="val 0"/>
              </a:avLst>
            </a:prstGeom>
            <a:noFill/>
            <a:ln w="9525">
              <a:solidFill>
                <a:srgbClr val="E1D6B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9" name="Elipse 18">
            <a:extLst>
              <a:ext uri="{FF2B5EF4-FFF2-40B4-BE49-F238E27FC236}">
                <a16:creationId xmlns:a16="http://schemas.microsoft.com/office/drawing/2014/main" id="{F7365CF5-169E-7BB3-F5A3-CBC45F0D2600}"/>
              </a:ext>
            </a:extLst>
          </p:cNvPr>
          <p:cNvSpPr/>
          <p:nvPr/>
        </p:nvSpPr>
        <p:spPr>
          <a:xfrm>
            <a:off x="7410428" y="3828395"/>
            <a:ext cx="494581" cy="494581"/>
          </a:xfrm>
          <a:prstGeom prst="ellipse">
            <a:avLst/>
          </a:prstGeom>
          <a:solidFill>
            <a:srgbClr val="E1D6B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rgbClr val="C99543"/>
                </a:solidFill>
              </a:rPr>
              <a:t>3</a:t>
            </a:r>
          </a:p>
        </p:txBody>
      </p: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626EEFDB-24CC-E66D-8D6A-5867779873EF}"/>
              </a:ext>
            </a:extLst>
          </p:cNvPr>
          <p:cNvGrpSpPr/>
          <p:nvPr/>
        </p:nvGrpSpPr>
        <p:grpSpPr>
          <a:xfrm>
            <a:off x="7410427" y="3828393"/>
            <a:ext cx="3727626" cy="494581"/>
            <a:chOff x="7410427" y="2352134"/>
            <a:chExt cx="3727626" cy="494581"/>
          </a:xfrm>
        </p:grpSpPr>
        <p:sp>
          <p:nvSpPr>
            <p:cNvPr id="21" name="CaixaDeTexto 20">
              <a:extLst>
                <a:ext uri="{FF2B5EF4-FFF2-40B4-BE49-F238E27FC236}">
                  <a16:creationId xmlns:a16="http://schemas.microsoft.com/office/drawing/2014/main" id="{2F6FC2F7-C0FC-1403-AAA7-2AF1B63F8257}"/>
                </a:ext>
              </a:extLst>
            </p:cNvPr>
            <p:cNvSpPr txBox="1"/>
            <p:nvPr/>
          </p:nvSpPr>
          <p:spPr>
            <a:xfrm>
              <a:off x="7962496" y="2425776"/>
              <a:ext cx="3153524" cy="369332"/>
            </a:xfrm>
            <a:prstGeom prst="rect">
              <a:avLst/>
            </a:prstGeom>
            <a:noFill/>
          </p:spPr>
          <p:txBody>
            <a:bodyPr wrap="square" lIns="36000" rtlCol="0">
              <a:spAutoFit/>
            </a:bodyPr>
            <a:lstStyle/>
            <a:p>
              <a:r>
                <a:rPr lang="pt-BR" b="1" dirty="0">
                  <a:solidFill>
                    <a:srgbClr val="101010"/>
                  </a:solidFill>
                </a:rPr>
                <a:t>Nome da operadora doadora</a:t>
              </a:r>
            </a:p>
          </p:txBody>
        </p:sp>
        <p:sp>
          <p:nvSpPr>
            <p:cNvPr id="22" name="Retângulo: Cantos Superiores Arredondados 21">
              <a:extLst>
                <a:ext uri="{FF2B5EF4-FFF2-40B4-BE49-F238E27FC236}">
                  <a16:creationId xmlns:a16="http://schemas.microsoft.com/office/drawing/2014/main" id="{A3360879-DDDC-73FD-77BC-3294CA6D3B51}"/>
                </a:ext>
              </a:extLst>
            </p:cNvPr>
            <p:cNvSpPr/>
            <p:nvPr/>
          </p:nvSpPr>
          <p:spPr>
            <a:xfrm rot="16200000">
              <a:off x="9026949" y="735612"/>
              <a:ext cx="494581" cy="3727626"/>
            </a:xfrm>
            <a:prstGeom prst="round2SameRect">
              <a:avLst>
                <a:gd name="adj1" fmla="val 50000"/>
                <a:gd name="adj2" fmla="val 0"/>
              </a:avLst>
            </a:prstGeom>
            <a:noFill/>
            <a:ln w="9525">
              <a:solidFill>
                <a:srgbClr val="E1D6B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32" name="Imagem 31">
            <a:extLst>
              <a:ext uri="{FF2B5EF4-FFF2-40B4-BE49-F238E27FC236}">
                <a16:creationId xmlns:a16="http://schemas.microsoft.com/office/drawing/2014/main" id="{259DA89E-9C72-6081-EE7C-8B9C688C9D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34" t="8" r="19352" b="21305"/>
          <a:stretch>
            <a:fillRect/>
          </a:stretch>
        </p:blipFill>
        <p:spPr>
          <a:xfrm flipH="1">
            <a:off x="2595715" y="691711"/>
            <a:ext cx="4757224" cy="4647205"/>
          </a:xfrm>
          <a:prstGeom prst="rect">
            <a:avLst/>
          </a:prstGeom>
        </p:spPr>
      </p:pic>
      <p:grpSp>
        <p:nvGrpSpPr>
          <p:cNvPr id="36" name="Agrupar 35">
            <a:extLst>
              <a:ext uri="{FF2B5EF4-FFF2-40B4-BE49-F238E27FC236}">
                <a16:creationId xmlns:a16="http://schemas.microsoft.com/office/drawing/2014/main" id="{D2D88EB9-C4DD-E5CB-5421-FCD2F1AA081D}"/>
              </a:ext>
            </a:extLst>
          </p:cNvPr>
          <p:cNvGrpSpPr/>
          <p:nvPr/>
        </p:nvGrpSpPr>
        <p:grpSpPr>
          <a:xfrm>
            <a:off x="7329701" y="5044707"/>
            <a:ext cx="3808353" cy="623321"/>
            <a:chOff x="7329701" y="5044707"/>
            <a:chExt cx="3808353" cy="623321"/>
          </a:xfrm>
        </p:grpSpPr>
        <p:sp>
          <p:nvSpPr>
            <p:cNvPr id="33" name="CaixaDeTexto 32">
              <a:extLst>
                <a:ext uri="{FF2B5EF4-FFF2-40B4-BE49-F238E27FC236}">
                  <a16:creationId xmlns:a16="http://schemas.microsoft.com/office/drawing/2014/main" id="{C78A08DC-112C-EC8B-D176-37865B58428E}"/>
                </a:ext>
              </a:extLst>
            </p:cNvPr>
            <p:cNvSpPr txBox="1"/>
            <p:nvPr/>
          </p:nvSpPr>
          <p:spPr>
            <a:xfrm>
              <a:off x="7636625" y="5135350"/>
              <a:ext cx="3402581" cy="44203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lIns="432000" tIns="36000" rIns="0" bIns="36000" rtlCol="0">
              <a:spAutoFit/>
            </a:bodyPr>
            <a:lstStyle/>
            <a:p>
              <a:r>
                <a:rPr lang="pt-BR" sz="1200" dirty="0">
                  <a:solidFill>
                    <a:srgbClr val="101010"/>
                  </a:solidFill>
                </a:rPr>
                <a:t>A linha do cliente deve estar </a:t>
              </a:r>
              <a:r>
                <a:rPr lang="pt-BR" sz="1200" b="1" dirty="0">
                  <a:solidFill>
                    <a:srgbClr val="101010"/>
                  </a:solidFill>
                </a:rPr>
                <a:t>ATIVA, </a:t>
              </a:r>
              <a:r>
                <a:rPr lang="pt-BR" sz="1200" dirty="0">
                  <a:solidFill>
                    <a:srgbClr val="101010"/>
                  </a:solidFill>
                </a:rPr>
                <a:t>isto é, não pode estar cancelada e/ou desabilitada.</a:t>
              </a:r>
            </a:p>
          </p:txBody>
        </p:sp>
        <p:sp>
          <p:nvSpPr>
            <p:cNvPr id="34" name="Retângulo: Cantos Superiores Arredondados 33">
              <a:extLst>
                <a:ext uri="{FF2B5EF4-FFF2-40B4-BE49-F238E27FC236}">
                  <a16:creationId xmlns:a16="http://schemas.microsoft.com/office/drawing/2014/main" id="{DB5D88EB-E085-12E9-3363-EC06D388FAF4}"/>
                </a:ext>
              </a:extLst>
            </p:cNvPr>
            <p:cNvSpPr/>
            <p:nvPr/>
          </p:nvSpPr>
          <p:spPr>
            <a:xfrm rot="16200000">
              <a:off x="8922217" y="3452191"/>
              <a:ext cx="623321" cy="3808353"/>
            </a:xfrm>
            <a:prstGeom prst="round2SameRect">
              <a:avLst>
                <a:gd name="adj1" fmla="val 50000"/>
                <a:gd name="adj2" fmla="val 0"/>
              </a:avLst>
            </a:prstGeom>
            <a:noFill/>
            <a:ln w="9525">
              <a:solidFill>
                <a:srgbClr val="10101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4" name="Elipse 23">
            <a:extLst>
              <a:ext uri="{FF2B5EF4-FFF2-40B4-BE49-F238E27FC236}">
                <a16:creationId xmlns:a16="http://schemas.microsoft.com/office/drawing/2014/main" id="{EC82F82A-5D1D-D38C-348D-A27953CDB12C}"/>
              </a:ext>
            </a:extLst>
          </p:cNvPr>
          <p:cNvSpPr/>
          <p:nvPr/>
        </p:nvSpPr>
        <p:spPr>
          <a:xfrm>
            <a:off x="7329698" y="5044708"/>
            <a:ext cx="623322" cy="623322"/>
          </a:xfrm>
          <a:prstGeom prst="ellipse">
            <a:avLst/>
          </a:prstGeom>
          <a:solidFill>
            <a:srgbClr val="10101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t-BR" sz="3600" dirty="0">
                <a:solidFill>
                  <a:srgbClr val="CA332F"/>
                </a:solidFill>
                <a:latin typeface="AMX Medium" pitchFamily="2" charset="0"/>
              </a:rPr>
              <a:t>!</a:t>
            </a:r>
            <a:endParaRPr lang="pt-BR" sz="3200" dirty="0">
              <a:solidFill>
                <a:srgbClr val="CA332F"/>
              </a:solidFill>
              <a:latin typeface="AMX Medium" pitchFamily="2" charset="0"/>
            </a:endParaRPr>
          </a:p>
        </p:txBody>
      </p:sp>
      <p:sp>
        <p:nvSpPr>
          <p:cNvPr id="35" name="Retângulo 34">
            <a:extLst>
              <a:ext uri="{FF2B5EF4-FFF2-40B4-BE49-F238E27FC236}">
                <a16:creationId xmlns:a16="http://schemas.microsoft.com/office/drawing/2014/main" id="{E4EE4E0D-4BDD-227B-5082-EC6D969EE4CE}"/>
              </a:ext>
            </a:extLst>
          </p:cNvPr>
          <p:cNvSpPr/>
          <p:nvPr/>
        </p:nvSpPr>
        <p:spPr>
          <a:xfrm rot="18788007">
            <a:off x="7169425" y="4847634"/>
            <a:ext cx="976583" cy="103417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912728"/>
              </a:avLst>
            </a:prstTxWarp>
            <a:spAutoFit/>
          </a:bodyPr>
          <a:lstStyle/>
          <a:p>
            <a:pPr algn="ctr"/>
            <a:r>
              <a:rPr lang="pt-BR" sz="1400" dirty="0">
                <a:ln w="0"/>
                <a:solidFill>
                  <a:srgbClr val="CA332F"/>
                </a:solidFill>
                <a:effectLst/>
                <a:latin typeface="+mj-lt"/>
              </a:rPr>
              <a:t>ATENÇÃO!</a:t>
            </a:r>
            <a:endParaRPr lang="pt-BR" sz="1400" b="0" cap="none" spc="0" dirty="0">
              <a:ln w="0"/>
              <a:solidFill>
                <a:srgbClr val="CA332F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68212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25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2" grpId="0" animBg="1"/>
      <p:bldP spid="15" grpId="0" animBg="1"/>
      <p:bldP spid="19" grpId="0" animBg="1"/>
      <p:bldP spid="24" grpId="0" animBg="1"/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Agrupar 119">
            <a:extLst>
              <a:ext uri="{FF2B5EF4-FFF2-40B4-BE49-F238E27FC236}">
                <a16:creationId xmlns:a16="http://schemas.microsoft.com/office/drawing/2014/main" id="{E6230202-7511-49CF-E994-02422FC75E82}"/>
              </a:ext>
            </a:extLst>
          </p:cNvPr>
          <p:cNvGrpSpPr/>
          <p:nvPr/>
        </p:nvGrpSpPr>
        <p:grpSpPr>
          <a:xfrm>
            <a:off x="2539551" y="534075"/>
            <a:ext cx="7112898" cy="865848"/>
            <a:chOff x="2539551" y="534075"/>
            <a:chExt cx="7112898" cy="865848"/>
          </a:xfrm>
        </p:grpSpPr>
        <p:grpSp>
          <p:nvGrpSpPr>
            <p:cNvPr id="6" name="Agrupar 5">
              <a:extLst>
                <a:ext uri="{FF2B5EF4-FFF2-40B4-BE49-F238E27FC236}">
                  <a16:creationId xmlns:a16="http://schemas.microsoft.com/office/drawing/2014/main" id="{566E8B79-FB2B-BBDA-5414-4568230F52E7}"/>
                </a:ext>
              </a:extLst>
            </p:cNvPr>
            <p:cNvGrpSpPr/>
            <p:nvPr/>
          </p:nvGrpSpPr>
          <p:grpSpPr>
            <a:xfrm>
              <a:off x="2539551" y="534075"/>
              <a:ext cx="7112898" cy="865848"/>
              <a:chOff x="2532808" y="534075"/>
              <a:chExt cx="7112898" cy="865848"/>
            </a:xfrm>
          </p:grpSpPr>
          <p:sp>
            <p:nvSpPr>
              <p:cNvPr id="4" name="Retângulo: Cantos Arredondados 3">
                <a:extLst>
                  <a:ext uri="{FF2B5EF4-FFF2-40B4-BE49-F238E27FC236}">
                    <a16:creationId xmlns:a16="http://schemas.microsoft.com/office/drawing/2014/main" id="{1DEA5277-82F3-83E3-8F0A-E2739EEAF1CC}"/>
                  </a:ext>
                </a:extLst>
              </p:cNvPr>
              <p:cNvSpPr/>
              <p:nvPr/>
            </p:nvSpPr>
            <p:spPr>
              <a:xfrm>
                <a:off x="2638004" y="631079"/>
                <a:ext cx="6902506" cy="671841"/>
              </a:xfrm>
              <a:prstGeom prst="roundRect">
                <a:avLst>
                  <a:gd name="adj" fmla="val 25098"/>
                </a:avLst>
              </a:prstGeom>
              <a:solidFill>
                <a:srgbClr val="E1D6B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5" name="Retângulo: Cantos Arredondados 4">
                <a:extLst>
                  <a:ext uri="{FF2B5EF4-FFF2-40B4-BE49-F238E27FC236}">
                    <a16:creationId xmlns:a16="http://schemas.microsoft.com/office/drawing/2014/main" id="{B0E4952C-69CF-A03E-CB41-1F6BDFC93034}"/>
                  </a:ext>
                </a:extLst>
              </p:cNvPr>
              <p:cNvSpPr/>
              <p:nvPr/>
            </p:nvSpPr>
            <p:spPr>
              <a:xfrm>
                <a:off x="2532808" y="534075"/>
                <a:ext cx="7112898" cy="865848"/>
              </a:xfrm>
              <a:prstGeom prst="roundRect">
                <a:avLst>
                  <a:gd name="adj" fmla="val 25098"/>
                </a:avLst>
              </a:prstGeom>
              <a:noFill/>
              <a:ln w="9525">
                <a:solidFill>
                  <a:srgbClr val="E1D6BE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A2550E57-C34F-E490-1298-AF1ABD522577}"/>
                </a:ext>
              </a:extLst>
            </p:cNvPr>
            <p:cNvSpPr txBox="1"/>
            <p:nvPr/>
          </p:nvSpPr>
          <p:spPr>
            <a:xfrm>
              <a:off x="2651974" y="797722"/>
              <a:ext cx="6888052" cy="338554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pt-BR" sz="2200" dirty="0">
                  <a:solidFill>
                    <a:srgbClr val="CA332F"/>
                  </a:solidFill>
                  <a:latin typeface="+mj-lt"/>
                </a:rPr>
                <a:t>CLARO FIXO (HFC) E CLARO FIXO (GPON)</a:t>
              </a:r>
            </a:p>
          </p:txBody>
        </p:sp>
      </p:grp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E620C646-3F01-716E-D4C7-D4CE73047684}"/>
              </a:ext>
            </a:extLst>
          </p:cNvPr>
          <p:cNvSpPr/>
          <p:nvPr/>
        </p:nvSpPr>
        <p:spPr>
          <a:xfrm>
            <a:off x="2576675" y="1553186"/>
            <a:ext cx="7038650" cy="359229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21" name="Agrupar 120">
            <a:extLst>
              <a:ext uri="{FF2B5EF4-FFF2-40B4-BE49-F238E27FC236}">
                <a16:creationId xmlns:a16="http://schemas.microsoft.com/office/drawing/2014/main" id="{1193E0F9-B7E9-94BA-DC75-EFD6E3C346FC}"/>
              </a:ext>
            </a:extLst>
          </p:cNvPr>
          <p:cNvGrpSpPr/>
          <p:nvPr/>
        </p:nvGrpSpPr>
        <p:grpSpPr>
          <a:xfrm>
            <a:off x="4628403" y="1594299"/>
            <a:ext cx="1551860" cy="276999"/>
            <a:chOff x="4628403" y="1594299"/>
            <a:chExt cx="1551860" cy="276999"/>
          </a:xfrm>
        </p:grpSpPr>
        <p:sp>
          <p:nvSpPr>
            <p:cNvPr id="9" name="Retângulo: Cantos Arredondados 8">
              <a:extLst>
                <a:ext uri="{FF2B5EF4-FFF2-40B4-BE49-F238E27FC236}">
                  <a16:creationId xmlns:a16="http://schemas.microsoft.com/office/drawing/2014/main" id="{927F5AD5-B977-A39D-E807-3CE8EEF5F815}"/>
                </a:ext>
              </a:extLst>
            </p:cNvPr>
            <p:cNvSpPr/>
            <p:nvPr/>
          </p:nvSpPr>
          <p:spPr>
            <a:xfrm>
              <a:off x="4628403" y="1668703"/>
              <a:ext cx="891864" cy="135467"/>
            </a:xfrm>
            <a:prstGeom prst="roundRect">
              <a:avLst>
                <a:gd name="adj" fmla="val 50000"/>
              </a:avLst>
            </a:prstGeom>
            <a:solidFill>
              <a:srgbClr val="DEA44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78030712-45AE-8BC7-D32B-C02DCF71C7A6}"/>
                </a:ext>
              </a:extLst>
            </p:cNvPr>
            <p:cNvSpPr txBox="1"/>
            <p:nvPr/>
          </p:nvSpPr>
          <p:spPr>
            <a:xfrm>
              <a:off x="5541188" y="1594299"/>
              <a:ext cx="639075" cy="276999"/>
            </a:xfrm>
            <a:prstGeom prst="rect">
              <a:avLst/>
            </a:prstGeom>
            <a:noFill/>
          </p:spPr>
          <p:txBody>
            <a:bodyPr wrap="square" lIns="36000" rtlCol="0">
              <a:spAutoFit/>
            </a:bodyPr>
            <a:lstStyle/>
            <a:p>
              <a:r>
                <a:rPr lang="pt-BR" sz="1200" b="1" i="1" dirty="0">
                  <a:solidFill>
                    <a:srgbClr val="DEA449"/>
                  </a:solidFill>
                  <a:latin typeface="AMX Light" pitchFamily="2" charset="0"/>
                </a:rPr>
                <a:t>CLIENTE</a:t>
              </a:r>
            </a:p>
          </p:txBody>
        </p:sp>
      </p:grp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F44872A0-9638-9D52-0ECA-CAFF14575EA9}"/>
              </a:ext>
            </a:extLst>
          </p:cNvPr>
          <p:cNvSpPr txBox="1"/>
          <p:nvPr/>
        </p:nvSpPr>
        <p:spPr>
          <a:xfrm>
            <a:off x="2706292" y="1578911"/>
            <a:ext cx="1922111" cy="307777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>
              <a:spcAft>
                <a:spcPts val="800"/>
              </a:spcAft>
            </a:pPr>
            <a:r>
              <a:rPr lang="pt-BR" sz="1400" dirty="0">
                <a:solidFill>
                  <a:srgbClr val="101010"/>
                </a:solidFill>
              </a:rPr>
              <a:t>Quem faz cada passo?</a:t>
            </a:r>
          </a:p>
        </p:txBody>
      </p:sp>
      <p:pic>
        <p:nvPicPr>
          <p:cNvPr id="17" name="Gráfico 16">
            <a:extLst>
              <a:ext uri="{FF2B5EF4-FFF2-40B4-BE49-F238E27FC236}">
                <a16:creationId xmlns:a16="http://schemas.microsoft.com/office/drawing/2014/main" id="{B7BACBD0-6736-F13F-5708-C7DE21950C0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4412" y="2106791"/>
            <a:ext cx="10163175" cy="3838575"/>
          </a:xfrm>
          <a:prstGeom prst="rect">
            <a:avLst/>
          </a:prstGeom>
        </p:spPr>
      </p:pic>
      <p:sp>
        <p:nvSpPr>
          <p:cNvPr id="25" name="Retângulo 24">
            <a:extLst>
              <a:ext uri="{FF2B5EF4-FFF2-40B4-BE49-F238E27FC236}">
                <a16:creationId xmlns:a16="http://schemas.microsoft.com/office/drawing/2014/main" id="{DF36468F-CE14-5715-39DF-93260603B7E2}"/>
              </a:ext>
            </a:extLst>
          </p:cNvPr>
          <p:cNvSpPr/>
          <p:nvPr/>
        </p:nvSpPr>
        <p:spPr>
          <a:xfrm rot="18788007">
            <a:off x="1340064" y="2695910"/>
            <a:ext cx="976583" cy="103417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912728"/>
              </a:avLst>
            </a:prstTxWarp>
            <a:spAutoFit/>
          </a:bodyPr>
          <a:lstStyle/>
          <a:p>
            <a:pPr algn="ctr"/>
            <a:r>
              <a:rPr lang="pt-BR" sz="1400" dirty="0">
                <a:ln w="0"/>
                <a:solidFill>
                  <a:srgbClr val="DAC5AA"/>
                </a:solidFill>
                <a:effectLst/>
                <a:latin typeface="+mj-lt"/>
              </a:rPr>
              <a:t>1ª ETAPA</a:t>
            </a:r>
            <a:endParaRPr lang="pt-BR" sz="1400" b="0" cap="none" spc="0" dirty="0">
              <a:ln w="0"/>
              <a:solidFill>
                <a:srgbClr val="DAC5AA"/>
              </a:solidFill>
              <a:effectLst/>
              <a:latin typeface="+mj-lt"/>
            </a:endParaRPr>
          </a:p>
        </p:txBody>
      </p:sp>
      <p:grpSp>
        <p:nvGrpSpPr>
          <p:cNvPr id="30" name="Agrupar 29">
            <a:extLst>
              <a:ext uri="{FF2B5EF4-FFF2-40B4-BE49-F238E27FC236}">
                <a16:creationId xmlns:a16="http://schemas.microsoft.com/office/drawing/2014/main" id="{BADA4EA8-47CF-BFD0-F51E-2BA08356C3AF}"/>
              </a:ext>
            </a:extLst>
          </p:cNvPr>
          <p:cNvGrpSpPr/>
          <p:nvPr/>
        </p:nvGrpSpPr>
        <p:grpSpPr>
          <a:xfrm>
            <a:off x="1451110" y="2825910"/>
            <a:ext cx="873049" cy="873049"/>
            <a:chOff x="1451110" y="2825910"/>
            <a:chExt cx="873049" cy="873049"/>
          </a:xfrm>
        </p:grpSpPr>
        <p:sp>
          <p:nvSpPr>
            <p:cNvPr id="24" name="Elipse 23">
              <a:extLst>
                <a:ext uri="{FF2B5EF4-FFF2-40B4-BE49-F238E27FC236}">
                  <a16:creationId xmlns:a16="http://schemas.microsoft.com/office/drawing/2014/main" id="{BED87995-6399-B4A1-1214-0E23774EA000}"/>
                </a:ext>
              </a:extLst>
            </p:cNvPr>
            <p:cNvSpPr/>
            <p:nvPr/>
          </p:nvSpPr>
          <p:spPr>
            <a:xfrm>
              <a:off x="1451110" y="2825910"/>
              <a:ext cx="873049" cy="873049"/>
            </a:xfrm>
            <a:prstGeom prst="ellipse">
              <a:avLst/>
            </a:prstGeom>
            <a:solidFill>
              <a:srgbClr val="DEA44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pt-BR" sz="3200" dirty="0">
                <a:solidFill>
                  <a:srgbClr val="CA332F"/>
                </a:solidFill>
                <a:latin typeface="AMX Medium" pitchFamily="2" charset="0"/>
              </a:endParaRPr>
            </a:p>
          </p:txBody>
        </p:sp>
        <p:pic>
          <p:nvPicPr>
            <p:cNvPr id="27" name="Gráfico 26">
              <a:extLst>
                <a:ext uri="{FF2B5EF4-FFF2-40B4-BE49-F238E27FC236}">
                  <a16:creationId xmlns:a16="http://schemas.microsoft.com/office/drawing/2014/main" id="{5ADF061D-C9F5-FE88-05D1-779E7153564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13048" y="3090980"/>
              <a:ext cx="333375" cy="342900"/>
            </a:xfrm>
            <a:prstGeom prst="rect">
              <a:avLst/>
            </a:prstGeom>
          </p:spPr>
        </p:pic>
      </p:grpSp>
      <p:grpSp>
        <p:nvGrpSpPr>
          <p:cNvPr id="31" name="Agrupar 30">
            <a:extLst>
              <a:ext uri="{FF2B5EF4-FFF2-40B4-BE49-F238E27FC236}">
                <a16:creationId xmlns:a16="http://schemas.microsoft.com/office/drawing/2014/main" id="{0A6B52A4-DD43-99F5-DCCF-4D018672F6CB}"/>
              </a:ext>
            </a:extLst>
          </p:cNvPr>
          <p:cNvGrpSpPr/>
          <p:nvPr/>
        </p:nvGrpSpPr>
        <p:grpSpPr>
          <a:xfrm>
            <a:off x="1451110" y="2825907"/>
            <a:ext cx="1196271" cy="873048"/>
            <a:chOff x="1451110" y="2825907"/>
            <a:chExt cx="1196271" cy="873048"/>
          </a:xfrm>
        </p:grpSpPr>
        <p:sp>
          <p:nvSpPr>
            <p:cNvPr id="23" name="Retângulo: Cantos Superiores Arredondados 22">
              <a:extLst>
                <a:ext uri="{FF2B5EF4-FFF2-40B4-BE49-F238E27FC236}">
                  <a16:creationId xmlns:a16="http://schemas.microsoft.com/office/drawing/2014/main" id="{3563CFD0-EBE3-3258-5006-AA582837C39C}"/>
                </a:ext>
              </a:extLst>
            </p:cNvPr>
            <p:cNvSpPr/>
            <p:nvPr/>
          </p:nvSpPr>
          <p:spPr>
            <a:xfrm rot="16200000">
              <a:off x="1612722" y="2664295"/>
              <a:ext cx="873048" cy="1196271"/>
            </a:xfrm>
            <a:prstGeom prst="round2SameRect">
              <a:avLst>
                <a:gd name="adj1" fmla="val 50000"/>
                <a:gd name="adj2" fmla="val 0"/>
              </a:avLst>
            </a:prstGeom>
            <a:noFill/>
            <a:ln w="19050">
              <a:solidFill>
                <a:srgbClr val="DEA44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8" name="CaixaDeTexto 27">
              <a:extLst>
                <a:ext uri="{FF2B5EF4-FFF2-40B4-BE49-F238E27FC236}">
                  <a16:creationId xmlns:a16="http://schemas.microsoft.com/office/drawing/2014/main" id="{67AAD373-1CCD-A0BD-A018-CDC02580FB72}"/>
                </a:ext>
              </a:extLst>
            </p:cNvPr>
            <p:cNvSpPr txBox="1"/>
            <p:nvPr/>
          </p:nvSpPr>
          <p:spPr>
            <a:xfrm>
              <a:off x="2345863" y="3059668"/>
              <a:ext cx="296436" cy="369332"/>
            </a:xfrm>
            <a:prstGeom prst="rect">
              <a:avLst/>
            </a:prstGeom>
            <a:noFill/>
          </p:spPr>
          <p:txBody>
            <a:bodyPr wrap="square" lIns="72000" rtlCol="0">
              <a:spAutoFit/>
            </a:bodyPr>
            <a:lstStyle/>
            <a:p>
              <a:r>
                <a:rPr lang="pt-BR" b="1" dirty="0">
                  <a:solidFill>
                    <a:srgbClr val="101010"/>
                  </a:solidFill>
                  <a:latin typeface="+mj-lt"/>
                </a:rPr>
                <a:t>1</a:t>
              </a:r>
            </a:p>
          </p:txBody>
        </p:sp>
      </p:grp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CE4C732F-0613-D683-06EC-FFEFB8EA749F}"/>
              </a:ext>
            </a:extLst>
          </p:cNvPr>
          <p:cNvSpPr txBox="1"/>
          <p:nvPr/>
        </p:nvSpPr>
        <p:spPr>
          <a:xfrm>
            <a:off x="2651974" y="3031597"/>
            <a:ext cx="1610589" cy="461665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pPr>
              <a:spcAft>
                <a:spcPts val="800"/>
              </a:spcAft>
            </a:pPr>
            <a:r>
              <a:rPr lang="pt-BR" sz="1200" dirty="0">
                <a:solidFill>
                  <a:srgbClr val="101010"/>
                </a:solidFill>
              </a:rPr>
              <a:t>O cliente escolhe um de nossos planos. </a:t>
            </a:r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8D83AAF9-2698-FD8E-D7CF-520E8EC96CB1}"/>
              </a:ext>
            </a:extLst>
          </p:cNvPr>
          <p:cNvSpPr/>
          <p:nvPr/>
        </p:nvSpPr>
        <p:spPr>
          <a:xfrm rot="18788007">
            <a:off x="1340064" y="4255403"/>
            <a:ext cx="976583" cy="103417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912728"/>
              </a:avLst>
            </a:prstTxWarp>
            <a:spAutoFit/>
          </a:bodyPr>
          <a:lstStyle/>
          <a:p>
            <a:pPr algn="ctr"/>
            <a:r>
              <a:rPr lang="pt-BR" sz="1400" dirty="0">
                <a:ln w="0"/>
                <a:solidFill>
                  <a:srgbClr val="DAC5AA"/>
                </a:solidFill>
                <a:effectLst/>
                <a:latin typeface="+mj-lt"/>
              </a:rPr>
              <a:t>2</a:t>
            </a:r>
            <a:r>
              <a:rPr lang="pt-BR" sz="1400" dirty="0">
                <a:ln w="0"/>
                <a:solidFill>
                  <a:srgbClr val="DAC5AA"/>
                </a:solidFill>
                <a:latin typeface="+mj-lt"/>
              </a:rPr>
              <a:t>ª</a:t>
            </a:r>
            <a:r>
              <a:rPr lang="pt-BR" sz="1400" dirty="0">
                <a:ln w="0"/>
                <a:solidFill>
                  <a:srgbClr val="DAC5AA"/>
                </a:solidFill>
                <a:effectLst/>
                <a:latin typeface="+mj-lt"/>
              </a:rPr>
              <a:t>  ETAPA</a:t>
            </a:r>
            <a:endParaRPr lang="pt-BR" sz="1400" b="0" cap="none" spc="0" dirty="0">
              <a:ln w="0"/>
              <a:solidFill>
                <a:srgbClr val="DAC5AA"/>
              </a:solidFill>
              <a:effectLst/>
              <a:latin typeface="+mj-lt"/>
            </a:endParaRPr>
          </a:p>
        </p:txBody>
      </p:sp>
      <p:grpSp>
        <p:nvGrpSpPr>
          <p:cNvPr id="36" name="Agrupar 35">
            <a:extLst>
              <a:ext uri="{FF2B5EF4-FFF2-40B4-BE49-F238E27FC236}">
                <a16:creationId xmlns:a16="http://schemas.microsoft.com/office/drawing/2014/main" id="{941B4D39-B028-8DCC-B252-B8A41E66D21C}"/>
              </a:ext>
            </a:extLst>
          </p:cNvPr>
          <p:cNvGrpSpPr/>
          <p:nvPr/>
        </p:nvGrpSpPr>
        <p:grpSpPr>
          <a:xfrm>
            <a:off x="1451110" y="4385400"/>
            <a:ext cx="1196271" cy="873048"/>
            <a:chOff x="1451110" y="2825907"/>
            <a:chExt cx="1196271" cy="873048"/>
          </a:xfrm>
        </p:grpSpPr>
        <p:sp>
          <p:nvSpPr>
            <p:cNvPr id="37" name="Retângulo: Cantos Superiores Arredondados 36">
              <a:extLst>
                <a:ext uri="{FF2B5EF4-FFF2-40B4-BE49-F238E27FC236}">
                  <a16:creationId xmlns:a16="http://schemas.microsoft.com/office/drawing/2014/main" id="{8F4759BA-593D-4E1A-4B0B-080002078BA9}"/>
                </a:ext>
              </a:extLst>
            </p:cNvPr>
            <p:cNvSpPr/>
            <p:nvPr/>
          </p:nvSpPr>
          <p:spPr>
            <a:xfrm rot="16200000">
              <a:off x="1612722" y="2664295"/>
              <a:ext cx="873048" cy="1196271"/>
            </a:xfrm>
            <a:prstGeom prst="round2SameRect">
              <a:avLst>
                <a:gd name="adj1" fmla="val 50000"/>
                <a:gd name="adj2" fmla="val 0"/>
              </a:avLst>
            </a:prstGeom>
            <a:noFill/>
            <a:ln w="19050">
              <a:solidFill>
                <a:srgbClr val="CA332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8" name="CaixaDeTexto 37">
              <a:extLst>
                <a:ext uri="{FF2B5EF4-FFF2-40B4-BE49-F238E27FC236}">
                  <a16:creationId xmlns:a16="http://schemas.microsoft.com/office/drawing/2014/main" id="{E5263F5C-6EEA-CC9F-D3A7-F1DCB2ACC854}"/>
                </a:ext>
              </a:extLst>
            </p:cNvPr>
            <p:cNvSpPr txBox="1"/>
            <p:nvPr/>
          </p:nvSpPr>
          <p:spPr>
            <a:xfrm>
              <a:off x="2328931" y="3059668"/>
              <a:ext cx="29643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72000" rtlCol="0">
              <a:spAutoFit/>
            </a:bodyPr>
            <a:lstStyle/>
            <a:p>
              <a:r>
                <a:rPr lang="pt-BR" b="1" dirty="0">
                  <a:solidFill>
                    <a:srgbClr val="101010"/>
                  </a:solidFill>
                  <a:latin typeface="+mj-lt"/>
                </a:rPr>
                <a:t>2</a:t>
              </a:r>
            </a:p>
          </p:txBody>
        </p:sp>
      </p:grp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D2CC3BC0-15D4-84B2-AE64-A36ECFC69171}"/>
              </a:ext>
            </a:extLst>
          </p:cNvPr>
          <p:cNvSpPr txBox="1"/>
          <p:nvPr/>
        </p:nvSpPr>
        <p:spPr>
          <a:xfrm>
            <a:off x="2651974" y="4405823"/>
            <a:ext cx="1763678" cy="830997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pPr>
              <a:spcAft>
                <a:spcPts val="800"/>
              </a:spcAft>
            </a:pPr>
            <a:r>
              <a:rPr lang="pt-BR" sz="1200" dirty="0">
                <a:solidFill>
                  <a:srgbClr val="101010"/>
                </a:solidFill>
              </a:rPr>
              <a:t>O vendedor especifica no formulário que o cliente está portando </a:t>
            </a:r>
            <a:br>
              <a:rPr lang="pt-BR" sz="1200" dirty="0">
                <a:solidFill>
                  <a:srgbClr val="101010"/>
                </a:solidFill>
              </a:rPr>
            </a:br>
            <a:r>
              <a:rPr lang="pt-BR" sz="1200" dirty="0">
                <a:solidFill>
                  <a:srgbClr val="101010"/>
                </a:solidFill>
              </a:rPr>
              <a:t>o seu número.</a:t>
            </a:r>
          </a:p>
        </p:txBody>
      </p:sp>
      <p:grpSp>
        <p:nvGrpSpPr>
          <p:cNvPr id="42" name="Agrupar 41">
            <a:extLst>
              <a:ext uri="{FF2B5EF4-FFF2-40B4-BE49-F238E27FC236}">
                <a16:creationId xmlns:a16="http://schemas.microsoft.com/office/drawing/2014/main" id="{7AB4A8A8-F7A3-8958-4CA2-EAC65C516FB9}"/>
              </a:ext>
            </a:extLst>
          </p:cNvPr>
          <p:cNvGrpSpPr/>
          <p:nvPr/>
        </p:nvGrpSpPr>
        <p:grpSpPr>
          <a:xfrm>
            <a:off x="1451110" y="4385403"/>
            <a:ext cx="873049" cy="873049"/>
            <a:chOff x="1451110" y="4385403"/>
            <a:chExt cx="873049" cy="873049"/>
          </a:xfrm>
        </p:grpSpPr>
        <p:sp>
          <p:nvSpPr>
            <p:cNvPr id="34" name="Elipse 33">
              <a:extLst>
                <a:ext uri="{FF2B5EF4-FFF2-40B4-BE49-F238E27FC236}">
                  <a16:creationId xmlns:a16="http://schemas.microsoft.com/office/drawing/2014/main" id="{F086C174-DF4A-6D0F-79AD-FC83CEA8AC72}"/>
                </a:ext>
              </a:extLst>
            </p:cNvPr>
            <p:cNvSpPr/>
            <p:nvPr/>
          </p:nvSpPr>
          <p:spPr>
            <a:xfrm>
              <a:off x="1451110" y="4385403"/>
              <a:ext cx="873049" cy="873049"/>
            </a:xfrm>
            <a:prstGeom prst="ellipse">
              <a:avLst/>
            </a:prstGeom>
            <a:solidFill>
              <a:srgbClr val="CA33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pt-BR" sz="3200" dirty="0">
                <a:solidFill>
                  <a:srgbClr val="CA332F"/>
                </a:solidFill>
                <a:latin typeface="AMX Medium" pitchFamily="2" charset="0"/>
              </a:endParaRPr>
            </a:p>
          </p:txBody>
        </p:sp>
        <p:pic>
          <p:nvPicPr>
            <p:cNvPr id="41" name="Gráfico 40">
              <a:extLst>
                <a:ext uri="{FF2B5EF4-FFF2-40B4-BE49-F238E27FC236}">
                  <a16:creationId xmlns:a16="http://schemas.microsoft.com/office/drawing/2014/main" id="{B2683252-C49E-C086-5D1D-EA8A6FCBD7A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727335" y="4609310"/>
              <a:ext cx="304800" cy="409575"/>
            </a:xfrm>
            <a:prstGeom prst="rect">
              <a:avLst/>
            </a:prstGeom>
          </p:spPr>
        </p:pic>
      </p:grpSp>
      <p:sp>
        <p:nvSpPr>
          <p:cNvPr id="43" name="Retângulo 42">
            <a:extLst>
              <a:ext uri="{FF2B5EF4-FFF2-40B4-BE49-F238E27FC236}">
                <a16:creationId xmlns:a16="http://schemas.microsoft.com/office/drawing/2014/main" id="{446AC585-0CC6-2750-195C-F0A6A497B006}"/>
              </a:ext>
            </a:extLst>
          </p:cNvPr>
          <p:cNvSpPr/>
          <p:nvPr/>
        </p:nvSpPr>
        <p:spPr>
          <a:xfrm rot="18788007">
            <a:off x="4806690" y="2381788"/>
            <a:ext cx="976583" cy="103417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912728"/>
              </a:avLst>
            </a:prstTxWarp>
            <a:spAutoFit/>
          </a:bodyPr>
          <a:lstStyle/>
          <a:p>
            <a:pPr algn="ctr"/>
            <a:r>
              <a:rPr lang="pt-BR" sz="1400" dirty="0">
                <a:ln w="0"/>
                <a:solidFill>
                  <a:srgbClr val="DAC5AA"/>
                </a:solidFill>
                <a:effectLst/>
                <a:latin typeface="+mj-lt"/>
              </a:rPr>
              <a:t>3ª ETAPA</a:t>
            </a:r>
            <a:endParaRPr lang="pt-BR" sz="1400" b="0" cap="none" spc="0" dirty="0">
              <a:ln w="0"/>
              <a:solidFill>
                <a:srgbClr val="DAC5AA"/>
              </a:solidFill>
              <a:effectLst/>
              <a:latin typeface="+mj-lt"/>
            </a:endParaRP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1DE2FFD4-74F3-4863-3940-C0C2033BDC57}"/>
              </a:ext>
            </a:extLst>
          </p:cNvPr>
          <p:cNvSpPr txBox="1"/>
          <p:nvPr/>
        </p:nvSpPr>
        <p:spPr>
          <a:xfrm>
            <a:off x="4873364" y="3427780"/>
            <a:ext cx="1298424" cy="461665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pPr>
              <a:spcAft>
                <a:spcPts val="800"/>
              </a:spcAft>
            </a:pPr>
            <a:r>
              <a:rPr lang="pt-BR" sz="1200" dirty="0">
                <a:solidFill>
                  <a:srgbClr val="101010"/>
                </a:solidFill>
              </a:rPr>
              <a:t>Agenda a instalação.</a:t>
            </a:r>
          </a:p>
        </p:txBody>
      </p:sp>
      <p:sp>
        <p:nvSpPr>
          <p:cNvPr id="57" name="CaixaDeTexto 56">
            <a:extLst>
              <a:ext uri="{FF2B5EF4-FFF2-40B4-BE49-F238E27FC236}">
                <a16:creationId xmlns:a16="http://schemas.microsoft.com/office/drawing/2014/main" id="{6FC99B49-75E3-597A-1870-55DC9EC20D59}"/>
              </a:ext>
            </a:extLst>
          </p:cNvPr>
          <p:cNvSpPr txBox="1"/>
          <p:nvPr/>
        </p:nvSpPr>
        <p:spPr>
          <a:xfrm>
            <a:off x="6192617" y="3427780"/>
            <a:ext cx="1541125" cy="461665"/>
          </a:xfrm>
          <a:prstGeom prst="rect">
            <a:avLst/>
          </a:prstGeom>
          <a:noFill/>
        </p:spPr>
        <p:txBody>
          <a:bodyPr wrap="square" lIns="90000" rIns="0" rtlCol="0">
            <a:spAutoFit/>
          </a:bodyPr>
          <a:lstStyle/>
          <a:p>
            <a:pPr>
              <a:spcAft>
                <a:spcPts val="800"/>
              </a:spcAft>
            </a:pPr>
            <a:r>
              <a:rPr lang="pt-BR" sz="1200" dirty="0">
                <a:solidFill>
                  <a:srgbClr val="101010"/>
                </a:solidFill>
              </a:rPr>
              <a:t>Instalação executada e O.S. baixada.</a:t>
            </a:r>
          </a:p>
        </p:txBody>
      </p:sp>
      <p:sp>
        <p:nvSpPr>
          <p:cNvPr id="64" name="CaixaDeTexto 63">
            <a:extLst>
              <a:ext uri="{FF2B5EF4-FFF2-40B4-BE49-F238E27FC236}">
                <a16:creationId xmlns:a16="http://schemas.microsoft.com/office/drawing/2014/main" id="{2DE6CECA-7B08-411F-9B52-F722453653FA}"/>
              </a:ext>
            </a:extLst>
          </p:cNvPr>
          <p:cNvSpPr txBox="1"/>
          <p:nvPr/>
        </p:nvSpPr>
        <p:spPr>
          <a:xfrm>
            <a:off x="7733742" y="3427780"/>
            <a:ext cx="1682066" cy="646331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pPr>
              <a:spcAft>
                <a:spcPts val="800"/>
              </a:spcAft>
            </a:pPr>
            <a:r>
              <a:rPr lang="pt-BR" sz="1200" spc="-50" dirty="0">
                <a:solidFill>
                  <a:srgbClr val="101010"/>
                </a:solidFill>
              </a:rPr>
              <a:t>É gerado o BP (protocolo de solicitação de portabilidade).</a:t>
            </a:r>
          </a:p>
        </p:txBody>
      </p:sp>
      <p:sp>
        <p:nvSpPr>
          <p:cNvPr id="71" name="CaixaDeTexto 70">
            <a:extLst>
              <a:ext uri="{FF2B5EF4-FFF2-40B4-BE49-F238E27FC236}">
                <a16:creationId xmlns:a16="http://schemas.microsoft.com/office/drawing/2014/main" id="{3F1F2302-E8E0-88D3-8126-A43D48761D86}"/>
              </a:ext>
            </a:extLst>
          </p:cNvPr>
          <p:cNvSpPr txBox="1"/>
          <p:nvPr/>
        </p:nvSpPr>
        <p:spPr>
          <a:xfrm>
            <a:off x="9398154" y="3427780"/>
            <a:ext cx="1682065" cy="646331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pPr>
              <a:spcAft>
                <a:spcPts val="800"/>
              </a:spcAft>
            </a:pPr>
            <a:r>
              <a:rPr lang="pt-BR" sz="1200" dirty="0">
                <a:solidFill>
                  <a:srgbClr val="101010"/>
                </a:solidFill>
              </a:rPr>
              <a:t>A EA* envia o pedido da portabilidade para empresa doadora.</a:t>
            </a:r>
          </a:p>
        </p:txBody>
      </p:sp>
      <p:sp>
        <p:nvSpPr>
          <p:cNvPr id="78" name="CaixaDeTexto 77">
            <a:extLst>
              <a:ext uri="{FF2B5EF4-FFF2-40B4-BE49-F238E27FC236}">
                <a16:creationId xmlns:a16="http://schemas.microsoft.com/office/drawing/2014/main" id="{35F6494E-5371-5985-1ECC-2475707E3BDE}"/>
              </a:ext>
            </a:extLst>
          </p:cNvPr>
          <p:cNvSpPr txBox="1"/>
          <p:nvPr/>
        </p:nvSpPr>
        <p:spPr>
          <a:xfrm>
            <a:off x="4815881" y="5118605"/>
            <a:ext cx="1597680" cy="646331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pPr>
              <a:spcAft>
                <a:spcPts val="800"/>
              </a:spcAft>
            </a:pPr>
            <a:r>
              <a:rPr lang="pt-BR" sz="1200" dirty="0">
                <a:solidFill>
                  <a:srgbClr val="101010"/>
                </a:solidFill>
              </a:rPr>
              <a:t>A empresa doadora tem 24h úteis para validar ou rejeitar.</a:t>
            </a:r>
          </a:p>
        </p:txBody>
      </p:sp>
      <p:sp>
        <p:nvSpPr>
          <p:cNvPr id="85" name="CaixaDeTexto 84">
            <a:extLst>
              <a:ext uri="{FF2B5EF4-FFF2-40B4-BE49-F238E27FC236}">
                <a16:creationId xmlns:a16="http://schemas.microsoft.com/office/drawing/2014/main" id="{CD64CF58-6A6C-5F0A-198F-3B916A638A52}"/>
              </a:ext>
            </a:extLst>
          </p:cNvPr>
          <p:cNvSpPr txBox="1"/>
          <p:nvPr/>
        </p:nvSpPr>
        <p:spPr>
          <a:xfrm>
            <a:off x="6521391" y="5118605"/>
            <a:ext cx="1581524" cy="646331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pPr>
              <a:spcAft>
                <a:spcPts val="800"/>
              </a:spcAft>
            </a:pPr>
            <a:r>
              <a:rPr lang="pt-BR" sz="1200" dirty="0">
                <a:solidFill>
                  <a:srgbClr val="101010"/>
                </a:solidFill>
              </a:rPr>
              <a:t>A empresa doadora valida os dados e responde no prazo.</a:t>
            </a:r>
          </a:p>
        </p:txBody>
      </p:sp>
      <p:sp>
        <p:nvSpPr>
          <p:cNvPr id="92" name="CaixaDeTexto 91">
            <a:extLst>
              <a:ext uri="{FF2B5EF4-FFF2-40B4-BE49-F238E27FC236}">
                <a16:creationId xmlns:a16="http://schemas.microsoft.com/office/drawing/2014/main" id="{8C22048C-0293-3315-7A45-006431A96FEF}"/>
              </a:ext>
            </a:extLst>
          </p:cNvPr>
          <p:cNvSpPr txBox="1"/>
          <p:nvPr/>
        </p:nvSpPr>
        <p:spPr>
          <a:xfrm>
            <a:off x="8237175" y="5118605"/>
            <a:ext cx="1775234" cy="646331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pPr>
              <a:spcAft>
                <a:spcPts val="800"/>
              </a:spcAft>
            </a:pPr>
            <a:r>
              <a:rPr lang="pt-BR" sz="1200" dirty="0">
                <a:solidFill>
                  <a:srgbClr val="101010"/>
                </a:solidFill>
              </a:rPr>
              <a:t>A EA* recebe a validação e a portabilidade é executada.</a:t>
            </a:r>
          </a:p>
        </p:txBody>
      </p:sp>
      <p:sp>
        <p:nvSpPr>
          <p:cNvPr id="93" name="CaixaDeTexto 92">
            <a:extLst>
              <a:ext uri="{FF2B5EF4-FFF2-40B4-BE49-F238E27FC236}">
                <a16:creationId xmlns:a16="http://schemas.microsoft.com/office/drawing/2014/main" id="{0FEB2EC7-EA95-74F2-A06D-2D32BC3F69C0}"/>
              </a:ext>
            </a:extLst>
          </p:cNvPr>
          <p:cNvSpPr txBox="1"/>
          <p:nvPr/>
        </p:nvSpPr>
        <p:spPr>
          <a:xfrm>
            <a:off x="9660422" y="5327188"/>
            <a:ext cx="1298424" cy="400110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pPr algn="r">
              <a:spcAft>
                <a:spcPts val="800"/>
              </a:spcAft>
            </a:pPr>
            <a:r>
              <a:rPr lang="pt-BR" sz="1000" i="1" dirty="0">
                <a:solidFill>
                  <a:srgbClr val="101010"/>
                </a:solidFill>
              </a:rPr>
              <a:t>*EA: Entidade Administradora</a:t>
            </a:r>
          </a:p>
        </p:txBody>
      </p:sp>
      <p:grpSp>
        <p:nvGrpSpPr>
          <p:cNvPr id="113" name="Agrupar 112">
            <a:extLst>
              <a:ext uri="{FF2B5EF4-FFF2-40B4-BE49-F238E27FC236}">
                <a16:creationId xmlns:a16="http://schemas.microsoft.com/office/drawing/2014/main" id="{041B68A8-71F0-699F-7C9E-2D319FF2A834}"/>
              </a:ext>
            </a:extLst>
          </p:cNvPr>
          <p:cNvGrpSpPr/>
          <p:nvPr/>
        </p:nvGrpSpPr>
        <p:grpSpPr>
          <a:xfrm>
            <a:off x="4917736" y="2511785"/>
            <a:ext cx="1196271" cy="873052"/>
            <a:chOff x="4917736" y="2511785"/>
            <a:chExt cx="1196271" cy="873052"/>
          </a:xfrm>
        </p:grpSpPr>
        <p:sp>
          <p:nvSpPr>
            <p:cNvPr id="45" name="Elipse 44">
              <a:extLst>
                <a:ext uri="{FF2B5EF4-FFF2-40B4-BE49-F238E27FC236}">
                  <a16:creationId xmlns:a16="http://schemas.microsoft.com/office/drawing/2014/main" id="{F320ED9F-BFE1-BF85-6B70-BC2437032860}"/>
                </a:ext>
              </a:extLst>
            </p:cNvPr>
            <p:cNvSpPr/>
            <p:nvPr/>
          </p:nvSpPr>
          <p:spPr>
            <a:xfrm>
              <a:off x="4917736" y="2511788"/>
              <a:ext cx="873049" cy="873049"/>
            </a:xfrm>
            <a:prstGeom prst="ellipse">
              <a:avLst/>
            </a:prstGeom>
            <a:solidFill>
              <a:srgbClr val="10101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pt-BR" sz="3200" dirty="0">
                <a:solidFill>
                  <a:srgbClr val="CA332F"/>
                </a:solidFill>
                <a:latin typeface="AMX Medium" pitchFamily="2" charset="0"/>
              </a:endParaRPr>
            </a:p>
          </p:txBody>
        </p:sp>
        <p:grpSp>
          <p:nvGrpSpPr>
            <p:cNvPr id="47" name="Agrupar 46">
              <a:extLst>
                <a:ext uri="{FF2B5EF4-FFF2-40B4-BE49-F238E27FC236}">
                  <a16:creationId xmlns:a16="http://schemas.microsoft.com/office/drawing/2014/main" id="{7BC52A09-1D32-D1B6-4412-300B1A6787B2}"/>
                </a:ext>
              </a:extLst>
            </p:cNvPr>
            <p:cNvGrpSpPr/>
            <p:nvPr/>
          </p:nvGrpSpPr>
          <p:grpSpPr>
            <a:xfrm>
              <a:off x="4917736" y="2511785"/>
              <a:ext cx="1196271" cy="873048"/>
              <a:chOff x="1451110" y="2825907"/>
              <a:chExt cx="1196271" cy="873048"/>
            </a:xfrm>
          </p:grpSpPr>
          <p:sp>
            <p:nvSpPr>
              <p:cNvPr id="48" name="Retângulo: Cantos Superiores Arredondados 47">
                <a:extLst>
                  <a:ext uri="{FF2B5EF4-FFF2-40B4-BE49-F238E27FC236}">
                    <a16:creationId xmlns:a16="http://schemas.microsoft.com/office/drawing/2014/main" id="{433AB5D4-D93F-AD22-6C10-FC0AADFCCDC1}"/>
                  </a:ext>
                </a:extLst>
              </p:cNvPr>
              <p:cNvSpPr/>
              <p:nvPr/>
            </p:nvSpPr>
            <p:spPr>
              <a:xfrm rot="16200000">
                <a:off x="1612722" y="2664295"/>
                <a:ext cx="873048" cy="1196271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noFill/>
              <a:ln w="19050">
                <a:solidFill>
                  <a:srgbClr val="10101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49" name="CaixaDeTexto 48">
                <a:extLst>
                  <a:ext uri="{FF2B5EF4-FFF2-40B4-BE49-F238E27FC236}">
                    <a16:creationId xmlns:a16="http://schemas.microsoft.com/office/drawing/2014/main" id="{D271D459-C166-F335-1908-695F32D8A08A}"/>
                  </a:ext>
                </a:extLst>
              </p:cNvPr>
              <p:cNvSpPr txBox="1"/>
              <p:nvPr/>
            </p:nvSpPr>
            <p:spPr>
              <a:xfrm>
                <a:off x="2345863" y="3059668"/>
                <a:ext cx="296436" cy="369332"/>
              </a:xfrm>
              <a:prstGeom prst="rect">
                <a:avLst/>
              </a:prstGeom>
              <a:noFill/>
            </p:spPr>
            <p:txBody>
              <a:bodyPr wrap="square" lIns="72000" rtlCol="0">
                <a:spAutoFit/>
              </a:bodyPr>
              <a:lstStyle/>
              <a:p>
                <a:r>
                  <a:rPr lang="pt-BR" b="1" dirty="0">
                    <a:solidFill>
                      <a:srgbClr val="101010"/>
                    </a:solidFill>
                    <a:latin typeface="+mj-lt"/>
                  </a:rPr>
                  <a:t>3</a:t>
                </a:r>
              </a:p>
            </p:txBody>
          </p:sp>
        </p:grpSp>
        <p:pic>
          <p:nvPicPr>
            <p:cNvPr id="95" name="Gráfico 94">
              <a:extLst>
                <a:ext uri="{FF2B5EF4-FFF2-40B4-BE49-F238E27FC236}">
                  <a16:creationId xmlns:a16="http://schemas.microsoft.com/office/drawing/2014/main" id="{36609CD0-1371-0A68-B046-A48B3C6E8A0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159270" y="2753737"/>
              <a:ext cx="371475" cy="381000"/>
            </a:xfrm>
            <a:prstGeom prst="rect">
              <a:avLst/>
            </a:prstGeom>
          </p:spPr>
        </p:pic>
      </p:grpSp>
      <p:grpSp>
        <p:nvGrpSpPr>
          <p:cNvPr id="122" name="Agrupar 121">
            <a:extLst>
              <a:ext uri="{FF2B5EF4-FFF2-40B4-BE49-F238E27FC236}">
                <a16:creationId xmlns:a16="http://schemas.microsoft.com/office/drawing/2014/main" id="{409AC084-8252-8FA3-F13E-8BCF1D171676}"/>
              </a:ext>
            </a:extLst>
          </p:cNvPr>
          <p:cNvGrpSpPr/>
          <p:nvPr/>
        </p:nvGrpSpPr>
        <p:grpSpPr>
          <a:xfrm>
            <a:off x="6220137" y="1594299"/>
            <a:ext cx="1696766" cy="276999"/>
            <a:chOff x="6220137" y="1594299"/>
            <a:chExt cx="1696766" cy="276999"/>
          </a:xfrm>
        </p:grpSpPr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60EB8E38-66AA-462E-BB01-762F0E0BCD12}"/>
                </a:ext>
              </a:extLst>
            </p:cNvPr>
            <p:cNvSpPr txBox="1"/>
            <p:nvPr/>
          </p:nvSpPr>
          <p:spPr>
            <a:xfrm>
              <a:off x="7118883" y="1594299"/>
              <a:ext cx="798020" cy="276999"/>
            </a:xfrm>
            <a:prstGeom prst="rect">
              <a:avLst/>
            </a:prstGeom>
            <a:noFill/>
          </p:spPr>
          <p:txBody>
            <a:bodyPr wrap="square" lIns="36000" rtlCol="0">
              <a:spAutoFit/>
            </a:bodyPr>
            <a:lstStyle/>
            <a:p>
              <a:r>
                <a:rPr lang="pt-BR" sz="1200" b="1" i="1" dirty="0">
                  <a:solidFill>
                    <a:srgbClr val="CA332F"/>
                  </a:solidFill>
                  <a:latin typeface="AMX Light" pitchFamily="2" charset="0"/>
                </a:rPr>
                <a:t>VENDEDOR</a:t>
              </a:r>
            </a:p>
          </p:txBody>
        </p:sp>
        <p:sp>
          <p:nvSpPr>
            <p:cNvPr id="10" name="Retângulo: Cantos Arredondados 9">
              <a:extLst>
                <a:ext uri="{FF2B5EF4-FFF2-40B4-BE49-F238E27FC236}">
                  <a16:creationId xmlns:a16="http://schemas.microsoft.com/office/drawing/2014/main" id="{A056E5E2-8A79-8B44-DEF3-F70732F180B4}"/>
                </a:ext>
              </a:extLst>
            </p:cNvPr>
            <p:cNvSpPr/>
            <p:nvPr/>
          </p:nvSpPr>
          <p:spPr>
            <a:xfrm>
              <a:off x="6220137" y="1668703"/>
              <a:ext cx="891864" cy="135467"/>
            </a:xfrm>
            <a:prstGeom prst="roundRect">
              <a:avLst>
                <a:gd name="adj" fmla="val 50000"/>
              </a:avLst>
            </a:prstGeom>
            <a:solidFill>
              <a:srgbClr val="CA33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29" name="Agrupar 128">
            <a:extLst>
              <a:ext uri="{FF2B5EF4-FFF2-40B4-BE49-F238E27FC236}">
                <a16:creationId xmlns:a16="http://schemas.microsoft.com/office/drawing/2014/main" id="{6D611C8E-0E1B-087B-A5B2-5FEDE2EFEA3D}"/>
              </a:ext>
            </a:extLst>
          </p:cNvPr>
          <p:cNvGrpSpPr/>
          <p:nvPr/>
        </p:nvGrpSpPr>
        <p:grpSpPr>
          <a:xfrm>
            <a:off x="6294473" y="2511785"/>
            <a:ext cx="1196271" cy="873052"/>
            <a:chOff x="6294473" y="2511785"/>
            <a:chExt cx="1196271" cy="873052"/>
          </a:xfrm>
        </p:grpSpPr>
        <p:grpSp>
          <p:nvGrpSpPr>
            <p:cNvPr id="124" name="Agrupar 123">
              <a:extLst>
                <a:ext uri="{FF2B5EF4-FFF2-40B4-BE49-F238E27FC236}">
                  <a16:creationId xmlns:a16="http://schemas.microsoft.com/office/drawing/2014/main" id="{CE219916-DE08-6AFA-4693-7F02C17FB215}"/>
                </a:ext>
              </a:extLst>
            </p:cNvPr>
            <p:cNvGrpSpPr/>
            <p:nvPr/>
          </p:nvGrpSpPr>
          <p:grpSpPr>
            <a:xfrm>
              <a:off x="6294473" y="2511785"/>
              <a:ext cx="1196271" cy="873052"/>
              <a:chOff x="6294473" y="2511785"/>
              <a:chExt cx="1196271" cy="873052"/>
            </a:xfrm>
          </p:grpSpPr>
          <p:sp>
            <p:nvSpPr>
              <p:cNvPr id="52" name="Elipse 51">
                <a:extLst>
                  <a:ext uri="{FF2B5EF4-FFF2-40B4-BE49-F238E27FC236}">
                    <a16:creationId xmlns:a16="http://schemas.microsoft.com/office/drawing/2014/main" id="{3BFB5956-69B4-8189-DA7D-7B7230AF6C63}"/>
                  </a:ext>
                </a:extLst>
              </p:cNvPr>
              <p:cNvSpPr/>
              <p:nvPr/>
            </p:nvSpPr>
            <p:spPr>
              <a:xfrm>
                <a:off x="6294473" y="2511788"/>
                <a:ext cx="873049" cy="873049"/>
              </a:xfrm>
              <a:prstGeom prst="ellipse">
                <a:avLst/>
              </a:prstGeom>
              <a:solidFill>
                <a:srgbClr val="10101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pt-BR" sz="3200" dirty="0">
                  <a:solidFill>
                    <a:srgbClr val="CA332F"/>
                  </a:solidFill>
                  <a:latin typeface="AMX Medium" pitchFamily="2" charset="0"/>
                </a:endParaRPr>
              </a:p>
            </p:txBody>
          </p:sp>
          <p:grpSp>
            <p:nvGrpSpPr>
              <p:cNvPr id="54" name="Agrupar 53">
                <a:extLst>
                  <a:ext uri="{FF2B5EF4-FFF2-40B4-BE49-F238E27FC236}">
                    <a16:creationId xmlns:a16="http://schemas.microsoft.com/office/drawing/2014/main" id="{C09EFE20-D4D1-57E4-1F2E-616A1CD7DA01}"/>
                  </a:ext>
                </a:extLst>
              </p:cNvPr>
              <p:cNvGrpSpPr/>
              <p:nvPr/>
            </p:nvGrpSpPr>
            <p:grpSpPr>
              <a:xfrm>
                <a:off x="6294473" y="2511785"/>
                <a:ext cx="1196271" cy="873048"/>
                <a:chOff x="1451110" y="2825907"/>
                <a:chExt cx="1196271" cy="873048"/>
              </a:xfrm>
            </p:grpSpPr>
            <p:sp>
              <p:nvSpPr>
                <p:cNvPr id="55" name="Retângulo: Cantos Superiores Arredondados 54">
                  <a:extLst>
                    <a:ext uri="{FF2B5EF4-FFF2-40B4-BE49-F238E27FC236}">
                      <a16:creationId xmlns:a16="http://schemas.microsoft.com/office/drawing/2014/main" id="{2D931188-A90D-9991-D61A-021177400B6D}"/>
                    </a:ext>
                  </a:extLst>
                </p:cNvPr>
                <p:cNvSpPr/>
                <p:nvPr/>
              </p:nvSpPr>
              <p:spPr>
                <a:xfrm rot="16200000">
                  <a:off x="1612722" y="2664295"/>
                  <a:ext cx="873048" cy="1196271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noFill/>
                <a:ln w="19050">
                  <a:solidFill>
                    <a:srgbClr val="10101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56" name="CaixaDeTexto 55">
                  <a:extLst>
                    <a:ext uri="{FF2B5EF4-FFF2-40B4-BE49-F238E27FC236}">
                      <a16:creationId xmlns:a16="http://schemas.microsoft.com/office/drawing/2014/main" id="{EAAE73AB-8209-F255-3AE4-FAE2143C37F6}"/>
                    </a:ext>
                  </a:extLst>
                </p:cNvPr>
                <p:cNvSpPr txBox="1"/>
                <p:nvPr/>
              </p:nvSpPr>
              <p:spPr>
                <a:xfrm>
                  <a:off x="2345863" y="3059668"/>
                  <a:ext cx="296436" cy="369332"/>
                </a:xfrm>
                <a:prstGeom prst="rect">
                  <a:avLst/>
                </a:prstGeom>
                <a:noFill/>
              </p:spPr>
              <p:txBody>
                <a:bodyPr wrap="square" lIns="72000" rtlCol="0">
                  <a:spAutoFit/>
                </a:bodyPr>
                <a:lstStyle/>
                <a:p>
                  <a:r>
                    <a:rPr lang="pt-BR" b="1" dirty="0">
                      <a:solidFill>
                        <a:srgbClr val="101010"/>
                      </a:solidFill>
                      <a:latin typeface="+mj-lt"/>
                    </a:rPr>
                    <a:t>4</a:t>
                  </a:r>
                </a:p>
              </p:txBody>
            </p:sp>
          </p:grpSp>
        </p:grpSp>
        <p:pic>
          <p:nvPicPr>
            <p:cNvPr id="97" name="Gráfico 96">
              <a:extLst>
                <a:ext uri="{FF2B5EF4-FFF2-40B4-BE49-F238E27FC236}">
                  <a16:creationId xmlns:a16="http://schemas.microsoft.com/office/drawing/2014/main" id="{5C50F0F2-2735-8266-3EF1-F8DC6E42E71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507159" y="2722609"/>
              <a:ext cx="447675" cy="447675"/>
            </a:xfrm>
            <a:prstGeom prst="rect">
              <a:avLst/>
            </a:prstGeom>
          </p:spPr>
        </p:pic>
      </p:grpSp>
      <p:grpSp>
        <p:nvGrpSpPr>
          <p:cNvPr id="123" name="Agrupar 122">
            <a:extLst>
              <a:ext uri="{FF2B5EF4-FFF2-40B4-BE49-F238E27FC236}">
                <a16:creationId xmlns:a16="http://schemas.microsoft.com/office/drawing/2014/main" id="{0D18AAFB-943A-D0BF-CC97-50933CB48E34}"/>
              </a:ext>
            </a:extLst>
          </p:cNvPr>
          <p:cNvGrpSpPr/>
          <p:nvPr/>
        </p:nvGrpSpPr>
        <p:grpSpPr>
          <a:xfrm>
            <a:off x="7959652" y="1594299"/>
            <a:ext cx="1700770" cy="276999"/>
            <a:chOff x="7959652" y="1594299"/>
            <a:chExt cx="1700770" cy="276999"/>
          </a:xfrm>
        </p:grpSpPr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E14EFC4E-7A9B-AB7C-F42F-DD6410E9D0AF}"/>
                </a:ext>
              </a:extLst>
            </p:cNvPr>
            <p:cNvSpPr txBox="1"/>
            <p:nvPr/>
          </p:nvSpPr>
          <p:spPr>
            <a:xfrm>
              <a:off x="8862402" y="1594299"/>
              <a:ext cx="798020" cy="276999"/>
            </a:xfrm>
            <a:prstGeom prst="rect">
              <a:avLst/>
            </a:prstGeom>
            <a:noFill/>
          </p:spPr>
          <p:txBody>
            <a:bodyPr wrap="square" lIns="36000" rtlCol="0">
              <a:spAutoFit/>
            </a:bodyPr>
            <a:lstStyle/>
            <a:p>
              <a:r>
                <a:rPr lang="pt-BR" sz="1200" b="1" i="1" dirty="0">
                  <a:solidFill>
                    <a:srgbClr val="101010"/>
                  </a:solidFill>
                  <a:latin typeface="AMX Light" pitchFamily="2" charset="0"/>
                </a:rPr>
                <a:t>CENTRAL</a:t>
              </a:r>
            </a:p>
          </p:txBody>
        </p:sp>
        <p:sp>
          <p:nvSpPr>
            <p:cNvPr id="11" name="Retângulo: Cantos Arredondados 10">
              <a:extLst>
                <a:ext uri="{FF2B5EF4-FFF2-40B4-BE49-F238E27FC236}">
                  <a16:creationId xmlns:a16="http://schemas.microsoft.com/office/drawing/2014/main" id="{CB771801-34C0-D143-33F1-7509172B4553}"/>
                </a:ext>
              </a:extLst>
            </p:cNvPr>
            <p:cNvSpPr/>
            <p:nvPr/>
          </p:nvSpPr>
          <p:spPr>
            <a:xfrm>
              <a:off x="7959652" y="1668703"/>
              <a:ext cx="891864" cy="135467"/>
            </a:xfrm>
            <a:prstGeom prst="roundRect">
              <a:avLst>
                <a:gd name="adj" fmla="val 50000"/>
              </a:avLst>
            </a:prstGeom>
            <a:solidFill>
              <a:srgbClr val="10101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grpSp>
        <p:nvGrpSpPr>
          <p:cNvPr id="125" name="Agrupar 124">
            <a:extLst>
              <a:ext uri="{FF2B5EF4-FFF2-40B4-BE49-F238E27FC236}">
                <a16:creationId xmlns:a16="http://schemas.microsoft.com/office/drawing/2014/main" id="{CB0BD92E-AF22-1E0B-EE63-CCEFD4113BE5}"/>
              </a:ext>
            </a:extLst>
          </p:cNvPr>
          <p:cNvGrpSpPr/>
          <p:nvPr/>
        </p:nvGrpSpPr>
        <p:grpSpPr>
          <a:xfrm>
            <a:off x="7835597" y="2511785"/>
            <a:ext cx="1196271" cy="873052"/>
            <a:chOff x="7835597" y="2511785"/>
            <a:chExt cx="1196271" cy="873052"/>
          </a:xfrm>
        </p:grpSpPr>
        <p:sp>
          <p:nvSpPr>
            <p:cNvPr id="59" name="Elipse 58">
              <a:extLst>
                <a:ext uri="{FF2B5EF4-FFF2-40B4-BE49-F238E27FC236}">
                  <a16:creationId xmlns:a16="http://schemas.microsoft.com/office/drawing/2014/main" id="{A4B30E3C-63FC-ADE6-C33B-7FF2D5E7946E}"/>
                </a:ext>
              </a:extLst>
            </p:cNvPr>
            <p:cNvSpPr/>
            <p:nvPr/>
          </p:nvSpPr>
          <p:spPr>
            <a:xfrm>
              <a:off x="7835597" y="2511788"/>
              <a:ext cx="873049" cy="873049"/>
            </a:xfrm>
            <a:prstGeom prst="ellipse">
              <a:avLst/>
            </a:prstGeom>
            <a:solidFill>
              <a:srgbClr val="10101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pt-BR" sz="3200" dirty="0">
                <a:solidFill>
                  <a:srgbClr val="CA332F"/>
                </a:solidFill>
                <a:latin typeface="AMX Medium" pitchFamily="2" charset="0"/>
              </a:endParaRPr>
            </a:p>
          </p:txBody>
        </p:sp>
        <p:grpSp>
          <p:nvGrpSpPr>
            <p:cNvPr id="61" name="Agrupar 60">
              <a:extLst>
                <a:ext uri="{FF2B5EF4-FFF2-40B4-BE49-F238E27FC236}">
                  <a16:creationId xmlns:a16="http://schemas.microsoft.com/office/drawing/2014/main" id="{9F98C33E-8963-E7D8-0AF8-217B249D57AF}"/>
                </a:ext>
              </a:extLst>
            </p:cNvPr>
            <p:cNvGrpSpPr/>
            <p:nvPr/>
          </p:nvGrpSpPr>
          <p:grpSpPr>
            <a:xfrm>
              <a:off x="7835597" y="2511785"/>
              <a:ext cx="1196271" cy="873048"/>
              <a:chOff x="1451110" y="2825907"/>
              <a:chExt cx="1196271" cy="873048"/>
            </a:xfrm>
          </p:grpSpPr>
          <p:sp>
            <p:nvSpPr>
              <p:cNvPr id="62" name="Retângulo: Cantos Superiores Arredondados 61">
                <a:extLst>
                  <a:ext uri="{FF2B5EF4-FFF2-40B4-BE49-F238E27FC236}">
                    <a16:creationId xmlns:a16="http://schemas.microsoft.com/office/drawing/2014/main" id="{69F214BE-5B81-1C31-D69D-5B20A207E5A8}"/>
                  </a:ext>
                </a:extLst>
              </p:cNvPr>
              <p:cNvSpPr/>
              <p:nvPr/>
            </p:nvSpPr>
            <p:spPr>
              <a:xfrm rot="16200000">
                <a:off x="1612722" y="2664295"/>
                <a:ext cx="873048" cy="1196271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noFill/>
              <a:ln w="19050">
                <a:solidFill>
                  <a:srgbClr val="10101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3" name="CaixaDeTexto 62">
                <a:extLst>
                  <a:ext uri="{FF2B5EF4-FFF2-40B4-BE49-F238E27FC236}">
                    <a16:creationId xmlns:a16="http://schemas.microsoft.com/office/drawing/2014/main" id="{7BCC73BA-3CC2-7141-2CF6-0EC164F34AAD}"/>
                  </a:ext>
                </a:extLst>
              </p:cNvPr>
              <p:cNvSpPr txBox="1"/>
              <p:nvPr/>
            </p:nvSpPr>
            <p:spPr>
              <a:xfrm>
                <a:off x="2345863" y="3059668"/>
                <a:ext cx="296436" cy="369332"/>
              </a:xfrm>
              <a:prstGeom prst="rect">
                <a:avLst/>
              </a:prstGeom>
              <a:noFill/>
            </p:spPr>
            <p:txBody>
              <a:bodyPr wrap="square" lIns="72000" rtlCol="0">
                <a:spAutoFit/>
              </a:bodyPr>
              <a:lstStyle/>
              <a:p>
                <a:r>
                  <a:rPr lang="pt-BR" b="1" dirty="0">
                    <a:solidFill>
                      <a:srgbClr val="101010"/>
                    </a:solidFill>
                    <a:latin typeface="+mj-lt"/>
                  </a:rPr>
                  <a:t>5</a:t>
                </a:r>
              </a:p>
            </p:txBody>
          </p:sp>
        </p:grpSp>
        <p:pic>
          <p:nvPicPr>
            <p:cNvPr id="101" name="Gráfico 100">
              <a:extLst>
                <a:ext uri="{FF2B5EF4-FFF2-40B4-BE49-F238E27FC236}">
                  <a16:creationId xmlns:a16="http://schemas.microsoft.com/office/drawing/2014/main" id="{CEA99822-6804-9020-7FC1-9405B789B61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125353" y="2737100"/>
              <a:ext cx="295275" cy="409575"/>
            </a:xfrm>
            <a:prstGeom prst="rect">
              <a:avLst/>
            </a:prstGeom>
          </p:spPr>
        </p:pic>
      </p:grpSp>
      <p:grpSp>
        <p:nvGrpSpPr>
          <p:cNvPr id="109" name="Agrupar 108">
            <a:extLst>
              <a:ext uri="{FF2B5EF4-FFF2-40B4-BE49-F238E27FC236}">
                <a16:creationId xmlns:a16="http://schemas.microsoft.com/office/drawing/2014/main" id="{0B1099A6-D36B-33FB-D4E3-2595B66ACB30}"/>
              </a:ext>
            </a:extLst>
          </p:cNvPr>
          <p:cNvGrpSpPr/>
          <p:nvPr/>
        </p:nvGrpSpPr>
        <p:grpSpPr>
          <a:xfrm>
            <a:off x="9489585" y="2511785"/>
            <a:ext cx="1206696" cy="873052"/>
            <a:chOff x="9489585" y="2511785"/>
            <a:chExt cx="1206696" cy="873052"/>
          </a:xfrm>
        </p:grpSpPr>
        <p:grpSp>
          <p:nvGrpSpPr>
            <p:cNvPr id="68" name="Agrupar 67">
              <a:extLst>
                <a:ext uri="{FF2B5EF4-FFF2-40B4-BE49-F238E27FC236}">
                  <a16:creationId xmlns:a16="http://schemas.microsoft.com/office/drawing/2014/main" id="{36ACE830-1925-0BDF-1B03-B76674B646B2}"/>
                </a:ext>
              </a:extLst>
            </p:cNvPr>
            <p:cNvGrpSpPr/>
            <p:nvPr/>
          </p:nvGrpSpPr>
          <p:grpSpPr>
            <a:xfrm>
              <a:off x="9500010" y="2511785"/>
              <a:ext cx="1196271" cy="873048"/>
              <a:chOff x="1451110" y="2825907"/>
              <a:chExt cx="1196271" cy="873048"/>
            </a:xfrm>
          </p:grpSpPr>
          <p:sp>
            <p:nvSpPr>
              <p:cNvPr id="69" name="Retângulo: Cantos Superiores Arredondados 68">
                <a:extLst>
                  <a:ext uri="{FF2B5EF4-FFF2-40B4-BE49-F238E27FC236}">
                    <a16:creationId xmlns:a16="http://schemas.microsoft.com/office/drawing/2014/main" id="{E67AE542-0FF7-9CC6-D16E-925C0DC63591}"/>
                  </a:ext>
                </a:extLst>
              </p:cNvPr>
              <p:cNvSpPr/>
              <p:nvPr/>
            </p:nvSpPr>
            <p:spPr>
              <a:xfrm rot="16200000">
                <a:off x="1612722" y="2664295"/>
                <a:ext cx="873048" cy="1196271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noFill/>
              <a:ln w="19050">
                <a:solidFill>
                  <a:srgbClr val="10101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0" name="CaixaDeTexto 69">
                <a:extLst>
                  <a:ext uri="{FF2B5EF4-FFF2-40B4-BE49-F238E27FC236}">
                    <a16:creationId xmlns:a16="http://schemas.microsoft.com/office/drawing/2014/main" id="{2CA58D34-E680-F1B2-0ACD-129E66B6C9F4}"/>
                  </a:ext>
                </a:extLst>
              </p:cNvPr>
              <p:cNvSpPr txBox="1"/>
              <p:nvPr/>
            </p:nvSpPr>
            <p:spPr>
              <a:xfrm>
                <a:off x="2345863" y="3059668"/>
                <a:ext cx="296436" cy="369332"/>
              </a:xfrm>
              <a:prstGeom prst="rect">
                <a:avLst/>
              </a:prstGeom>
              <a:noFill/>
            </p:spPr>
            <p:txBody>
              <a:bodyPr wrap="square" lIns="72000" rtlCol="0">
                <a:spAutoFit/>
              </a:bodyPr>
              <a:lstStyle/>
              <a:p>
                <a:r>
                  <a:rPr lang="pt-BR" b="1" dirty="0">
                    <a:solidFill>
                      <a:srgbClr val="101010"/>
                    </a:solidFill>
                    <a:latin typeface="+mj-lt"/>
                  </a:rPr>
                  <a:t>6</a:t>
                </a:r>
              </a:p>
            </p:txBody>
          </p:sp>
        </p:grpSp>
        <p:sp>
          <p:nvSpPr>
            <p:cNvPr id="108" name="Elipse 107">
              <a:extLst>
                <a:ext uri="{FF2B5EF4-FFF2-40B4-BE49-F238E27FC236}">
                  <a16:creationId xmlns:a16="http://schemas.microsoft.com/office/drawing/2014/main" id="{55995BA8-1587-14DE-A41C-51931AB3AB43}"/>
                </a:ext>
              </a:extLst>
            </p:cNvPr>
            <p:cNvSpPr/>
            <p:nvPr/>
          </p:nvSpPr>
          <p:spPr>
            <a:xfrm>
              <a:off x="9489585" y="2511788"/>
              <a:ext cx="873049" cy="873049"/>
            </a:xfrm>
            <a:prstGeom prst="ellipse">
              <a:avLst/>
            </a:prstGeom>
            <a:solidFill>
              <a:srgbClr val="10101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pt-BR" sz="3200" dirty="0">
                <a:solidFill>
                  <a:srgbClr val="CA332F"/>
                </a:solidFill>
                <a:latin typeface="AMX Medium" pitchFamily="2" charset="0"/>
              </a:endParaRPr>
            </a:p>
          </p:txBody>
        </p:sp>
        <p:pic>
          <p:nvPicPr>
            <p:cNvPr id="107" name="Gráfico 106">
              <a:extLst>
                <a:ext uri="{FF2B5EF4-FFF2-40B4-BE49-F238E27FC236}">
                  <a16:creationId xmlns:a16="http://schemas.microsoft.com/office/drawing/2014/main" id="{B822C1C4-9659-0BE0-7FE3-765462B8EDEB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751533" y="2791028"/>
              <a:ext cx="323850" cy="323850"/>
            </a:xfrm>
            <a:prstGeom prst="rect">
              <a:avLst/>
            </a:prstGeom>
          </p:spPr>
        </p:pic>
      </p:grpSp>
      <p:grpSp>
        <p:nvGrpSpPr>
          <p:cNvPr id="126" name="Agrupar 125">
            <a:extLst>
              <a:ext uri="{FF2B5EF4-FFF2-40B4-BE49-F238E27FC236}">
                <a16:creationId xmlns:a16="http://schemas.microsoft.com/office/drawing/2014/main" id="{DA81C1E7-8733-6167-C58E-153723D90D81}"/>
              </a:ext>
            </a:extLst>
          </p:cNvPr>
          <p:cNvGrpSpPr/>
          <p:nvPr/>
        </p:nvGrpSpPr>
        <p:grpSpPr>
          <a:xfrm>
            <a:off x="4917736" y="4186473"/>
            <a:ext cx="1196271" cy="873052"/>
            <a:chOff x="4917736" y="4186473"/>
            <a:chExt cx="1196271" cy="873052"/>
          </a:xfrm>
        </p:grpSpPr>
        <p:sp>
          <p:nvSpPr>
            <p:cNvPr id="73" name="Elipse 72">
              <a:extLst>
                <a:ext uri="{FF2B5EF4-FFF2-40B4-BE49-F238E27FC236}">
                  <a16:creationId xmlns:a16="http://schemas.microsoft.com/office/drawing/2014/main" id="{6206A805-2471-86FC-14F1-E88369012DD2}"/>
                </a:ext>
              </a:extLst>
            </p:cNvPr>
            <p:cNvSpPr/>
            <p:nvPr/>
          </p:nvSpPr>
          <p:spPr>
            <a:xfrm>
              <a:off x="4917736" y="4186476"/>
              <a:ext cx="873049" cy="873049"/>
            </a:xfrm>
            <a:prstGeom prst="ellipse">
              <a:avLst/>
            </a:prstGeom>
            <a:solidFill>
              <a:srgbClr val="10101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pt-BR" sz="3200" dirty="0">
                <a:solidFill>
                  <a:srgbClr val="CA332F"/>
                </a:solidFill>
                <a:latin typeface="AMX Medium" pitchFamily="2" charset="0"/>
              </a:endParaRPr>
            </a:p>
          </p:txBody>
        </p:sp>
        <p:grpSp>
          <p:nvGrpSpPr>
            <p:cNvPr id="75" name="Agrupar 74">
              <a:extLst>
                <a:ext uri="{FF2B5EF4-FFF2-40B4-BE49-F238E27FC236}">
                  <a16:creationId xmlns:a16="http://schemas.microsoft.com/office/drawing/2014/main" id="{D598E9B6-C9A7-FDFC-74E1-4434FE739054}"/>
                </a:ext>
              </a:extLst>
            </p:cNvPr>
            <p:cNvGrpSpPr/>
            <p:nvPr/>
          </p:nvGrpSpPr>
          <p:grpSpPr>
            <a:xfrm>
              <a:off x="4917736" y="4186473"/>
              <a:ext cx="1196271" cy="873048"/>
              <a:chOff x="1451110" y="2825907"/>
              <a:chExt cx="1196271" cy="873048"/>
            </a:xfrm>
          </p:grpSpPr>
          <p:sp>
            <p:nvSpPr>
              <p:cNvPr id="76" name="Retângulo: Cantos Superiores Arredondados 75">
                <a:extLst>
                  <a:ext uri="{FF2B5EF4-FFF2-40B4-BE49-F238E27FC236}">
                    <a16:creationId xmlns:a16="http://schemas.microsoft.com/office/drawing/2014/main" id="{A0571041-D783-FA09-933F-1AE874387C06}"/>
                  </a:ext>
                </a:extLst>
              </p:cNvPr>
              <p:cNvSpPr/>
              <p:nvPr/>
            </p:nvSpPr>
            <p:spPr>
              <a:xfrm rot="16200000">
                <a:off x="1612722" y="2664295"/>
                <a:ext cx="873048" cy="1196271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noFill/>
              <a:ln w="19050">
                <a:solidFill>
                  <a:srgbClr val="10101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77" name="CaixaDeTexto 76">
                <a:extLst>
                  <a:ext uri="{FF2B5EF4-FFF2-40B4-BE49-F238E27FC236}">
                    <a16:creationId xmlns:a16="http://schemas.microsoft.com/office/drawing/2014/main" id="{1A3D552C-E928-B0D6-094F-899ECCCEEB12}"/>
                  </a:ext>
                </a:extLst>
              </p:cNvPr>
              <p:cNvSpPr txBox="1"/>
              <p:nvPr/>
            </p:nvSpPr>
            <p:spPr>
              <a:xfrm>
                <a:off x="2345863" y="3059668"/>
                <a:ext cx="296436" cy="369332"/>
              </a:xfrm>
              <a:prstGeom prst="rect">
                <a:avLst/>
              </a:prstGeom>
              <a:noFill/>
            </p:spPr>
            <p:txBody>
              <a:bodyPr wrap="square" lIns="72000" rtlCol="0">
                <a:spAutoFit/>
              </a:bodyPr>
              <a:lstStyle/>
              <a:p>
                <a:r>
                  <a:rPr lang="pt-BR" b="1" dirty="0">
                    <a:solidFill>
                      <a:srgbClr val="101010"/>
                    </a:solidFill>
                    <a:latin typeface="+mj-lt"/>
                  </a:rPr>
                  <a:t>7</a:t>
                </a:r>
              </a:p>
            </p:txBody>
          </p:sp>
        </p:grpSp>
        <p:pic>
          <p:nvPicPr>
            <p:cNvPr id="115" name="Gráfico 114">
              <a:extLst>
                <a:ext uri="{FF2B5EF4-FFF2-40B4-BE49-F238E27FC236}">
                  <a16:creationId xmlns:a16="http://schemas.microsoft.com/office/drawing/2014/main" id="{2356EE41-D500-DC6B-43D5-D782FF56F4C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148295" y="4432496"/>
              <a:ext cx="409575" cy="381000"/>
            </a:xfrm>
            <a:prstGeom prst="rect">
              <a:avLst/>
            </a:prstGeom>
          </p:spPr>
        </p:pic>
      </p:grpSp>
      <p:grpSp>
        <p:nvGrpSpPr>
          <p:cNvPr id="127" name="Agrupar 126">
            <a:extLst>
              <a:ext uri="{FF2B5EF4-FFF2-40B4-BE49-F238E27FC236}">
                <a16:creationId xmlns:a16="http://schemas.microsoft.com/office/drawing/2014/main" id="{3612E439-A905-82B7-1335-0D613C775ACD}"/>
              </a:ext>
            </a:extLst>
          </p:cNvPr>
          <p:cNvGrpSpPr/>
          <p:nvPr/>
        </p:nvGrpSpPr>
        <p:grpSpPr>
          <a:xfrm>
            <a:off x="6623246" y="4186473"/>
            <a:ext cx="1196271" cy="873052"/>
            <a:chOff x="6623246" y="4186473"/>
            <a:chExt cx="1196271" cy="873052"/>
          </a:xfrm>
        </p:grpSpPr>
        <p:sp>
          <p:nvSpPr>
            <p:cNvPr id="80" name="Elipse 79">
              <a:extLst>
                <a:ext uri="{FF2B5EF4-FFF2-40B4-BE49-F238E27FC236}">
                  <a16:creationId xmlns:a16="http://schemas.microsoft.com/office/drawing/2014/main" id="{F9AB78E1-9720-2CEB-573C-2D120E1700C1}"/>
                </a:ext>
              </a:extLst>
            </p:cNvPr>
            <p:cNvSpPr/>
            <p:nvPr/>
          </p:nvSpPr>
          <p:spPr>
            <a:xfrm>
              <a:off x="6623246" y="4186476"/>
              <a:ext cx="873049" cy="873049"/>
            </a:xfrm>
            <a:prstGeom prst="ellipse">
              <a:avLst/>
            </a:prstGeom>
            <a:solidFill>
              <a:srgbClr val="10101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pt-BR" sz="3200" dirty="0">
                <a:solidFill>
                  <a:srgbClr val="CA332F"/>
                </a:solidFill>
                <a:latin typeface="AMX Medium" pitchFamily="2" charset="0"/>
              </a:endParaRPr>
            </a:p>
          </p:txBody>
        </p:sp>
        <p:grpSp>
          <p:nvGrpSpPr>
            <p:cNvPr id="82" name="Agrupar 81">
              <a:extLst>
                <a:ext uri="{FF2B5EF4-FFF2-40B4-BE49-F238E27FC236}">
                  <a16:creationId xmlns:a16="http://schemas.microsoft.com/office/drawing/2014/main" id="{05267D51-5144-BDCE-F293-AAFCA457358A}"/>
                </a:ext>
              </a:extLst>
            </p:cNvPr>
            <p:cNvGrpSpPr/>
            <p:nvPr/>
          </p:nvGrpSpPr>
          <p:grpSpPr>
            <a:xfrm>
              <a:off x="6623246" y="4186473"/>
              <a:ext cx="1196271" cy="873048"/>
              <a:chOff x="1451110" y="2825907"/>
              <a:chExt cx="1196271" cy="873048"/>
            </a:xfrm>
          </p:grpSpPr>
          <p:sp>
            <p:nvSpPr>
              <p:cNvPr id="83" name="Retângulo: Cantos Superiores Arredondados 82">
                <a:extLst>
                  <a:ext uri="{FF2B5EF4-FFF2-40B4-BE49-F238E27FC236}">
                    <a16:creationId xmlns:a16="http://schemas.microsoft.com/office/drawing/2014/main" id="{0CE00CEA-1934-78F8-DFB6-2E52561E8FE4}"/>
                  </a:ext>
                </a:extLst>
              </p:cNvPr>
              <p:cNvSpPr/>
              <p:nvPr/>
            </p:nvSpPr>
            <p:spPr>
              <a:xfrm rot="16200000">
                <a:off x="1612722" y="2664295"/>
                <a:ext cx="873048" cy="1196271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noFill/>
              <a:ln w="19050">
                <a:solidFill>
                  <a:srgbClr val="10101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84" name="CaixaDeTexto 83">
                <a:extLst>
                  <a:ext uri="{FF2B5EF4-FFF2-40B4-BE49-F238E27FC236}">
                    <a16:creationId xmlns:a16="http://schemas.microsoft.com/office/drawing/2014/main" id="{7EFF67D1-88A8-2534-62F7-6922B1208CB5}"/>
                  </a:ext>
                </a:extLst>
              </p:cNvPr>
              <p:cNvSpPr txBox="1"/>
              <p:nvPr/>
            </p:nvSpPr>
            <p:spPr>
              <a:xfrm>
                <a:off x="2345863" y="3059668"/>
                <a:ext cx="296436" cy="369332"/>
              </a:xfrm>
              <a:prstGeom prst="rect">
                <a:avLst/>
              </a:prstGeom>
              <a:noFill/>
            </p:spPr>
            <p:txBody>
              <a:bodyPr wrap="square" lIns="72000" rtlCol="0">
                <a:spAutoFit/>
              </a:bodyPr>
              <a:lstStyle/>
              <a:p>
                <a:r>
                  <a:rPr lang="pt-BR" b="1" dirty="0">
                    <a:solidFill>
                      <a:srgbClr val="101010"/>
                    </a:solidFill>
                    <a:latin typeface="+mj-lt"/>
                  </a:rPr>
                  <a:t>8</a:t>
                </a:r>
              </a:p>
            </p:txBody>
          </p:sp>
        </p:grpSp>
        <p:pic>
          <p:nvPicPr>
            <p:cNvPr id="117" name="Gráfico 116">
              <a:extLst>
                <a:ext uri="{FF2B5EF4-FFF2-40B4-BE49-F238E27FC236}">
                  <a16:creationId xmlns:a16="http://schemas.microsoft.com/office/drawing/2014/main" id="{92E38C77-6B60-335B-87C8-CD387E57621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842800" y="4423321"/>
              <a:ext cx="419100" cy="419100"/>
            </a:xfrm>
            <a:prstGeom prst="rect">
              <a:avLst/>
            </a:prstGeom>
          </p:spPr>
        </p:pic>
      </p:grpSp>
      <p:grpSp>
        <p:nvGrpSpPr>
          <p:cNvPr id="128" name="Agrupar 127">
            <a:extLst>
              <a:ext uri="{FF2B5EF4-FFF2-40B4-BE49-F238E27FC236}">
                <a16:creationId xmlns:a16="http://schemas.microsoft.com/office/drawing/2014/main" id="{393B952D-FC2C-A9CC-952D-E91052D08A14}"/>
              </a:ext>
            </a:extLst>
          </p:cNvPr>
          <p:cNvGrpSpPr/>
          <p:nvPr/>
        </p:nvGrpSpPr>
        <p:grpSpPr>
          <a:xfrm>
            <a:off x="8339030" y="4186473"/>
            <a:ext cx="1196271" cy="873052"/>
            <a:chOff x="8339030" y="4186473"/>
            <a:chExt cx="1196271" cy="873052"/>
          </a:xfrm>
        </p:grpSpPr>
        <p:sp>
          <p:nvSpPr>
            <p:cNvPr id="87" name="Elipse 86">
              <a:extLst>
                <a:ext uri="{FF2B5EF4-FFF2-40B4-BE49-F238E27FC236}">
                  <a16:creationId xmlns:a16="http://schemas.microsoft.com/office/drawing/2014/main" id="{ADEC2CBC-6C81-996C-76B5-7B2336E11797}"/>
                </a:ext>
              </a:extLst>
            </p:cNvPr>
            <p:cNvSpPr/>
            <p:nvPr/>
          </p:nvSpPr>
          <p:spPr>
            <a:xfrm>
              <a:off x="8339030" y="4186476"/>
              <a:ext cx="873049" cy="873049"/>
            </a:xfrm>
            <a:prstGeom prst="ellipse">
              <a:avLst/>
            </a:prstGeom>
            <a:solidFill>
              <a:srgbClr val="10101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pt-BR" sz="3200" dirty="0">
                <a:solidFill>
                  <a:srgbClr val="CA332F"/>
                </a:solidFill>
                <a:latin typeface="AMX Medium" pitchFamily="2" charset="0"/>
              </a:endParaRPr>
            </a:p>
          </p:txBody>
        </p:sp>
        <p:grpSp>
          <p:nvGrpSpPr>
            <p:cNvPr id="89" name="Agrupar 88">
              <a:extLst>
                <a:ext uri="{FF2B5EF4-FFF2-40B4-BE49-F238E27FC236}">
                  <a16:creationId xmlns:a16="http://schemas.microsoft.com/office/drawing/2014/main" id="{FE030310-0EFC-FC7E-8EBE-01D434E6DC06}"/>
                </a:ext>
              </a:extLst>
            </p:cNvPr>
            <p:cNvGrpSpPr/>
            <p:nvPr/>
          </p:nvGrpSpPr>
          <p:grpSpPr>
            <a:xfrm>
              <a:off x="8339030" y="4186473"/>
              <a:ext cx="1196271" cy="873048"/>
              <a:chOff x="1451110" y="2825907"/>
              <a:chExt cx="1196271" cy="873048"/>
            </a:xfrm>
          </p:grpSpPr>
          <p:sp>
            <p:nvSpPr>
              <p:cNvPr id="90" name="Retângulo: Cantos Superiores Arredondados 89">
                <a:extLst>
                  <a:ext uri="{FF2B5EF4-FFF2-40B4-BE49-F238E27FC236}">
                    <a16:creationId xmlns:a16="http://schemas.microsoft.com/office/drawing/2014/main" id="{9FF4350F-F717-003C-B8EC-F08F83899BFF}"/>
                  </a:ext>
                </a:extLst>
              </p:cNvPr>
              <p:cNvSpPr/>
              <p:nvPr/>
            </p:nvSpPr>
            <p:spPr>
              <a:xfrm rot="16200000">
                <a:off x="1612722" y="2664295"/>
                <a:ext cx="873048" cy="1196271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noFill/>
              <a:ln w="19050">
                <a:solidFill>
                  <a:srgbClr val="10101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91" name="CaixaDeTexto 90">
                <a:extLst>
                  <a:ext uri="{FF2B5EF4-FFF2-40B4-BE49-F238E27FC236}">
                    <a16:creationId xmlns:a16="http://schemas.microsoft.com/office/drawing/2014/main" id="{6AA6D400-4274-127F-5FC1-3813A49D34BD}"/>
                  </a:ext>
                </a:extLst>
              </p:cNvPr>
              <p:cNvSpPr txBox="1"/>
              <p:nvPr/>
            </p:nvSpPr>
            <p:spPr>
              <a:xfrm>
                <a:off x="2345863" y="3059668"/>
                <a:ext cx="296436" cy="369332"/>
              </a:xfrm>
              <a:prstGeom prst="rect">
                <a:avLst/>
              </a:prstGeom>
              <a:noFill/>
            </p:spPr>
            <p:txBody>
              <a:bodyPr wrap="square" lIns="72000" rtlCol="0">
                <a:spAutoFit/>
              </a:bodyPr>
              <a:lstStyle/>
              <a:p>
                <a:r>
                  <a:rPr lang="pt-BR" b="1" dirty="0">
                    <a:solidFill>
                      <a:srgbClr val="101010"/>
                    </a:solidFill>
                    <a:latin typeface="+mj-lt"/>
                  </a:rPr>
                  <a:t>9</a:t>
                </a:r>
              </a:p>
            </p:txBody>
          </p:sp>
        </p:grpSp>
        <p:pic>
          <p:nvPicPr>
            <p:cNvPr id="119" name="Gráfico 118">
              <a:extLst>
                <a:ext uri="{FF2B5EF4-FFF2-40B4-BE49-F238E27FC236}">
                  <a16:creationId xmlns:a16="http://schemas.microsoft.com/office/drawing/2014/main" id="{B9343504-6F30-0AB5-D07A-A4A21D2F2B1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8635264" y="4416028"/>
              <a:ext cx="323850" cy="4095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03143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50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0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500"/>
                            </p:stCondLst>
                            <p:childTnLst>
                              <p:par>
                                <p:cTn id="7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0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500"/>
                            </p:stCondLst>
                            <p:childTnLst>
                              <p:par>
                                <p:cTn id="8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90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500"/>
                            </p:stCondLst>
                            <p:childTnLst>
                              <p:par>
                                <p:cTn id="9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500"/>
                            </p:stCondLst>
                            <p:childTnLst>
                              <p:par>
                                <p:cTn id="9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1500"/>
                            </p:stCondLst>
                            <p:childTnLst>
                              <p:par>
                                <p:cTn id="10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/>
      <p:bldP spid="25" grpId="0"/>
      <p:bldP spid="29" grpId="0"/>
      <p:bldP spid="32" grpId="0"/>
      <p:bldP spid="39" grpId="0"/>
      <p:bldP spid="43" grpId="0"/>
      <p:bldP spid="50" grpId="0"/>
      <p:bldP spid="57" grpId="0"/>
      <p:bldP spid="64" grpId="0"/>
      <p:bldP spid="71" grpId="0"/>
      <p:bldP spid="78" grpId="0"/>
      <p:bldP spid="85" grpId="0"/>
      <p:bldP spid="92" grpId="0"/>
      <p:bldP spid="9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D30B0BF2-F6DD-401E-9A24-294EB24FB00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900237" y="1123002"/>
            <a:ext cx="8391525" cy="533400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3FEF7B52-D569-6AF3-F7BB-278370A84E5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47887" y="1665262"/>
            <a:ext cx="7896225" cy="3829050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FE1061F0-41E3-0AE2-9EDF-0B8FF79FF44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95475" y="1133475"/>
            <a:ext cx="8401050" cy="4591050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E02E3521-6078-9047-F860-17700C33449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07698" y="1293746"/>
            <a:ext cx="704850" cy="200025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25DEA8FB-E896-5F81-DF70-F7105A27D44C}"/>
              </a:ext>
            </a:extLst>
          </p:cNvPr>
          <p:cNvSpPr txBox="1"/>
          <p:nvPr/>
        </p:nvSpPr>
        <p:spPr>
          <a:xfrm>
            <a:off x="4876737" y="1046161"/>
            <a:ext cx="2438526" cy="586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500"/>
              </a:lnSpc>
            </a:pPr>
            <a:r>
              <a:rPr lang="pt-BR" sz="1600" i="1" dirty="0">
                <a:solidFill>
                  <a:srgbClr val="FFFFFF"/>
                </a:solidFill>
                <a:latin typeface="AMX Light" pitchFamily="2" charset="0"/>
              </a:rPr>
              <a:t>SABER MAIS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AAAB374-56CC-7F91-8631-CCFF832E05E6}"/>
              </a:ext>
            </a:extLst>
          </p:cNvPr>
          <p:cNvSpPr txBox="1"/>
          <p:nvPr/>
        </p:nvSpPr>
        <p:spPr>
          <a:xfrm>
            <a:off x="3109070" y="1924887"/>
            <a:ext cx="5973860" cy="646331"/>
          </a:xfrm>
          <a:prstGeom prst="rect">
            <a:avLst/>
          </a:prstGeom>
          <a:noFill/>
        </p:spPr>
        <p:txBody>
          <a:bodyPr wrap="square" lIns="36000" rtlCol="0">
            <a:spAutoFit/>
          </a:bodyPr>
          <a:lstStyle/>
          <a:p>
            <a:pPr algn="ctr"/>
            <a:r>
              <a:rPr lang="pt-BR" sz="3600" i="1" dirty="0">
                <a:solidFill>
                  <a:srgbClr val="CA302C"/>
                </a:solidFill>
                <a:latin typeface="AMX Black" pitchFamily="2" charset="0"/>
              </a:rPr>
              <a:t>Atenção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BCDB1285-1676-26E9-C817-065ABAF5F90A}"/>
              </a:ext>
            </a:extLst>
          </p:cNvPr>
          <p:cNvSpPr txBox="1"/>
          <p:nvPr/>
        </p:nvSpPr>
        <p:spPr>
          <a:xfrm>
            <a:off x="3208250" y="2646177"/>
            <a:ext cx="5775501" cy="369332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pt-BR" dirty="0">
                <a:solidFill>
                  <a:srgbClr val="101010"/>
                </a:solidFill>
              </a:rPr>
              <a:t>Devemos ter cuidado com equívocos comuns:</a:t>
            </a:r>
          </a:p>
        </p:txBody>
      </p:sp>
      <p:pic>
        <p:nvPicPr>
          <p:cNvPr id="14" name="Gráfico 13">
            <a:extLst>
              <a:ext uri="{FF2B5EF4-FFF2-40B4-BE49-F238E27FC236}">
                <a16:creationId xmlns:a16="http://schemas.microsoft.com/office/drawing/2014/main" id="{7B3D4A81-2936-0B75-FD34-9A0730EAE07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895475" y="1649079"/>
            <a:ext cx="8401050" cy="9525"/>
          </a:xfrm>
          <a:prstGeom prst="rect">
            <a:avLst/>
          </a:prstGeom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E9BFF9E5-1272-E685-6C5C-3993E5DBF55F}"/>
              </a:ext>
            </a:extLst>
          </p:cNvPr>
          <p:cNvSpPr txBox="1"/>
          <p:nvPr/>
        </p:nvSpPr>
        <p:spPr>
          <a:xfrm>
            <a:off x="3606801" y="3201768"/>
            <a:ext cx="5376950" cy="1661993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 marL="285750" indent="-285750">
              <a:spcAft>
                <a:spcPts val="1800"/>
              </a:spcAft>
              <a:buClr>
                <a:srgbClr val="CA332F"/>
              </a:buClr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101010"/>
                </a:solidFill>
              </a:rPr>
              <a:t>Dados do cliente incorretos ou incompletos;</a:t>
            </a:r>
          </a:p>
          <a:p>
            <a:pPr marL="285750" indent="-285750">
              <a:spcAft>
                <a:spcPts val="1800"/>
              </a:spcAft>
              <a:buClr>
                <a:srgbClr val="CA332F"/>
              </a:buClr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101010"/>
                </a:solidFill>
              </a:rPr>
              <a:t>Ter outro processo de portabilidade em andamento para o mesmo número;</a:t>
            </a:r>
          </a:p>
          <a:p>
            <a:pPr marL="285750" indent="-285750">
              <a:spcAft>
                <a:spcPts val="1800"/>
              </a:spcAft>
              <a:buClr>
                <a:srgbClr val="CA332F"/>
              </a:buClr>
              <a:buFont typeface="Arial" panose="020B0604020202020204" pitchFamily="34" charset="0"/>
              <a:buChar char="•"/>
            </a:pPr>
            <a:r>
              <a:rPr lang="pt-BR" dirty="0">
                <a:solidFill>
                  <a:srgbClr val="101010"/>
                </a:solidFill>
              </a:rPr>
              <a:t>Prazo de 3 a 5 dias úteis.</a:t>
            </a:r>
            <a:endParaRPr lang="pt-BR" b="1" dirty="0">
              <a:solidFill>
                <a:srgbClr val="10101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75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8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B58822DA-282F-A8FD-D728-5C7AD89C6F66}"/>
              </a:ext>
            </a:extLst>
          </p:cNvPr>
          <p:cNvSpPr txBox="1"/>
          <p:nvPr/>
        </p:nvSpPr>
        <p:spPr>
          <a:xfrm>
            <a:off x="2651974" y="1724442"/>
            <a:ext cx="6888052" cy="36933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pt-BR" sz="2400" b="1" i="1" dirty="0">
                <a:solidFill>
                  <a:srgbClr val="CA332F"/>
                </a:solidFill>
              </a:rPr>
              <a:t>CLARO FIXO (HFC) E CLARO FIXO (GPON)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085BC6D0-40BD-7793-95EB-A66981B06FB9}"/>
              </a:ext>
            </a:extLst>
          </p:cNvPr>
          <p:cNvSpPr/>
          <p:nvPr/>
        </p:nvSpPr>
        <p:spPr>
          <a:xfrm>
            <a:off x="1842655" y="2479963"/>
            <a:ext cx="8506690" cy="2354684"/>
          </a:xfrm>
          <a:prstGeom prst="roundRect">
            <a:avLst>
              <a:gd name="adj" fmla="val 11296"/>
            </a:avLst>
          </a:prstGeom>
          <a:noFill/>
          <a:ln w="12700">
            <a:solidFill>
              <a:srgbClr val="10101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A77B244C-86E7-3F4D-D553-13A954761AA4}"/>
              </a:ext>
            </a:extLst>
          </p:cNvPr>
          <p:cNvSpPr/>
          <p:nvPr/>
        </p:nvSpPr>
        <p:spPr>
          <a:xfrm>
            <a:off x="3861880" y="2640170"/>
            <a:ext cx="6303523" cy="1933568"/>
          </a:xfrm>
          <a:prstGeom prst="roundRect">
            <a:avLst>
              <a:gd name="adj" fmla="val 13294"/>
            </a:avLst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A3036F28-33E7-5206-F0C2-8F46C0EF97EA}"/>
              </a:ext>
            </a:extLst>
          </p:cNvPr>
          <p:cNvSpPr/>
          <p:nvPr/>
        </p:nvSpPr>
        <p:spPr>
          <a:xfrm>
            <a:off x="2022925" y="3317132"/>
            <a:ext cx="8142478" cy="1386350"/>
          </a:xfrm>
          <a:prstGeom prst="roundRect">
            <a:avLst>
              <a:gd name="adj" fmla="val 22557"/>
            </a:avLst>
          </a:prstGeom>
          <a:solidFill>
            <a:srgbClr val="E1D6BE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2DE7D0A5-10C6-A92E-DF5B-BE3F74228517}"/>
              </a:ext>
            </a:extLst>
          </p:cNvPr>
          <p:cNvSpPr txBox="1"/>
          <p:nvPr/>
        </p:nvSpPr>
        <p:spPr>
          <a:xfrm>
            <a:off x="3861880" y="2846196"/>
            <a:ext cx="1253328" cy="36933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pt-BR" sz="1200" b="1" dirty="0">
                <a:solidFill>
                  <a:srgbClr val="101010"/>
                </a:solidFill>
              </a:rPr>
              <a:t>ILIMITADO</a:t>
            </a:r>
          </a:p>
          <a:p>
            <a:pPr algn="ctr"/>
            <a:r>
              <a:rPr lang="pt-BR" sz="1200" b="1" dirty="0">
                <a:solidFill>
                  <a:srgbClr val="101010"/>
                </a:solidFill>
              </a:rPr>
              <a:t>BRASIL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4D740C0A-2337-5BCD-04F8-9383B9ABF219}"/>
              </a:ext>
            </a:extLst>
          </p:cNvPr>
          <p:cNvSpPr txBox="1"/>
          <p:nvPr/>
        </p:nvSpPr>
        <p:spPr>
          <a:xfrm>
            <a:off x="5208760" y="2846196"/>
            <a:ext cx="1019743" cy="36933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pt-BR" sz="1200" b="1" dirty="0">
                <a:solidFill>
                  <a:srgbClr val="101010"/>
                </a:solidFill>
              </a:rPr>
              <a:t>ILIMITADO</a:t>
            </a:r>
          </a:p>
          <a:p>
            <a:pPr algn="ctr"/>
            <a:r>
              <a:rPr lang="pt-BR" sz="1200" b="1" dirty="0">
                <a:solidFill>
                  <a:srgbClr val="101010"/>
                </a:solidFill>
              </a:rPr>
              <a:t>MUNDO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12CF0C4E-CB14-6BFD-FBB7-AB5E8A9685B3}"/>
              </a:ext>
            </a:extLst>
          </p:cNvPr>
          <p:cNvSpPr txBox="1"/>
          <p:nvPr/>
        </p:nvSpPr>
        <p:spPr>
          <a:xfrm>
            <a:off x="6457048" y="2846196"/>
            <a:ext cx="1113186" cy="36933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pt-BR" sz="1200" b="1" dirty="0">
                <a:solidFill>
                  <a:srgbClr val="101010"/>
                </a:solidFill>
              </a:rPr>
              <a:t>4 LINHAS DE</a:t>
            </a:r>
          </a:p>
          <a:p>
            <a:pPr algn="ctr"/>
            <a:r>
              <a:rPr lang="pt-BR" sz="1200" b="1" dirty="0">
                <a:solidFill>
                  <a:srgbClr val="101010"/>
                </a:solidFill>
              </a:rPr>
              <a:t>EXTENSÃO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0E380FE2-0516-C84E-EDA0-13C782F3DFEA}"/>
              </a:ext>
            </a:extLst>
          </p:cNvPr>
          <p:cNvSpPr txBox="1"/>
          <p:nvPr/>
        </p:nvSpPr>
        <p:spPr>
          <a:xfrm>
            <a:off x="7623855" y="2846196"/>
            <a:ext cx="1232278" cy="36933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pt-BR" sz="1200" b="1" dirty="0">
                <a:solidFill>
                  <a:srgbClr val="101010"/>
                </a:solidFill>
              </a:rPr>
              <a:t>SERVIÇOS</a:t>
            </a:r>
          </a:p>
          <a:p>
            <a:pPr algn="ctr"/>
            <a:r>
              <a:rPr lang="pt-BR" sz="1200" b="1" dirty="0">
                <a:solidFill>
                  <a:srgbClr val="101010"/>
                </a:solidFill>
              </a:rPr>
              <a:t>INTELIGENTES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7C694533-788D-85C2-2C81-BB461708E28B}"/>
              </a:ext>
            </a:extLst>
          </p:cNvPr>
          <p:cNvSpPr txBox="1"/>
          <p:nvPr/>
        </p:nvSpPr>
        <p:spPr>
          <a:xfrm>
            <a:off x="8856133" y="2938529"/>
            <a:ext cx="1280227" cy="18466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pt-BR" sz="1200" b="1" dirty="0">
                <a:solidFill>
                  <a:srgbClr val="101010"/>
                </a:solidFill>
              </a:rPr>
              <a:t>PORTABILIDADE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5E8E5C78-81CB-98FE-5CB2-61D93BF079C4}"/>
              </a:ext>
            </a:extLst>
          </p:cNvPr>
          <p:cNvSpPr txBox="1"/>
          <p:nvPr/>
        </p:nvSpPr>
        <p:spPr>
          <a:xfrm>
            <a:off x="2022925" y="3623740"/>
            <a:ext cx="1909152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pt-BR" sz="1400" b="1" dirty="0">
                <a:solidFill>
                  <a:srgbClr val="CA332F"/>
                </a:solidFill>
              </a:rPr>
              <a:t>CLARO FIXO (HFC)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8E06BC42-E08A-1E7A-F016-01788567B27B}"/>
              </a:ext>
            </a:extLst>
          </p:cNvPr>
          <p:cNvSpPr txBox="1"/>
          <p:nvPr/>
        </p:nvSpPr>
        <p:spPr>
          <a:xfrm>
            <a:off x="2022925" y="4243479"/>
            <a:ext cx="1909152" cy="21544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pt-BR" sz="1400" b="1" dirty="0">
                <a:solidFill>
                  <a:srgbClr val="CA332F"/>
                </a:solidFill>
              </a:rPr>
              <a:t>CLARO FIXO (GPON)</a:t>
            </a:r>
          </a:p>
        </p:txBody>
      </p: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A21B7529-0501-66B2-7A23-D67A0BB6EBCF}"/>
              </a:ext>
            </a:extLst>
          </p:cNvPr>
          <p:cNvCxnSpPr/>
          <p:nvPr/>
        </p:nvCxnSpPr>
        <p:spPr>
          <a:xfrm>
            <a:off x="3881141" y="3390144"/>
            <a:ext cx="0" cy="1240325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B6383F8D-114C-1FE3-0BD6-92A61E3A0F64}"/>
              </a:ext>
            </a:extLst>
          </p:cNvPr>
          <p:cNvCxnSpPr/>
          <p:nvPr/>
        </p:nvCxnSpPr>
        <p:spPr>
          <a:xfrm>
            <a:off x="5116361" y="3390144"/>
            <a:ext cx="0" cy="1240325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D450A14A-1D57-1D1D-DD6A-A6E4DC460F71}"/>
              </a:ext>
            </a:extLst>
          </p:cNvPr>
          <p:cNvCxnSpPr/>
          <p:nvPr/>
        </p:nvCxnSpPr>
        <p:spPr>
          <a:xfrm>
            <a:off x="6365740" y="3390144"/>
            <a:ext cx="0" cy="1240325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7CA33129-4C4B-7D67-3341-527F7FC79FE5}"/>
              </a:ext>
            </a:extLst>
          </p:cNvPr>
          <p:cNvCxnSpPr/>
          <p:nvPr/>
        </p:nvCxnSpPr>
        <p:spPr>
          <a:xfrm>
            <a:off x="7624171" y="3390144"/>
            <a:ext cx="0" cy="1240325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to 20">
            <a:extLst>
              <a:ext uri="{FF2B5EF4-FFF2-40B4-BE49-F238E27FC236}">
                <a16:creationId xmlns:a16="http://schemas.microsoft.com/office/drawing/2014/main" id="{0BD6A61A-02A8-47CC-738C-AC26CD85B367}"/>
              </a:ext>
            </a:extLst>
          </p:cNvPr>
          <p:cNvCxnSpPr/>
          <p:nvPr/>
        </p:nvCxnSpPr>
        <p:spPr>
          <a:xfrm>
            <a:off x="8864496" y="3390144"/>
            <a:ext cx="0" cy="1240325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Gráfico 22">
            <a:extLst>
              <a:ext uri="{FF2B5EF4-FFF2-40B4-BE49-F238E27FC236}">
                <a16:creationId xmlns:a16="http://schemas.microsoft.com/office/drawing/2014/main" id="{37AF77AD-81A8-BC63-8F67-4D3475D8ACB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271767" y="3494492"/>
            <a:ext cx="485775" cy="333375"/>
          </a:xfrm>
          <a:prstGeom prst="rect">
            <a:avLst/>
          </a:prstGeom>
        </p:spPr>
      </p:pic>
      <p:pic>
        <p:nvPicPr>
          <p:cNvPr id="24" name="Gráfico 23">
            <a:extLst>
              <a:ext uri="{FF2B5EF4-FFF2-40B4-BE49-F238E27FC236}">
                <a16:creationId xmlns:a16="http://schemas.microsoft.com/office/drawing/2014/main" id="{D0C898B5-2C6F-5BD8-C9EB-9D4D0C135D6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271767" y="4189353"/>
            <a:ext cx="485775" cy="333375"/>
          </a:xfrm>
          <a:prstGeom prst="rect">
            <a:avLst/>
          </a:prstGeom>
        </p:spPr>
      </p:pic>
      <p:pic>
        <p:nvPicPr>
          <p:cNvPr id="25" name="Gráfico 24">
            <a:extLst>
              <a:ext uri="{FF2B5EF4-FFF2-40B4-BE49-F238E27FC236}">
                <a16:creationId xmlns:a16="http://schemas.microsoft.com/office/drawing/2014/main" id="{914DB80A-0C94-5336-AF82-F7CE7BD31F2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456051" y="3494492"/>
            <a:ext cx="485775" cy="333375"/>
          </a:xfrm>
          <a:prstGeom prst="rect">
            <a:avLst/>
          </a:prstGeom>
        </p:spPr>
      </p:pic>
      <p:pic>
        <p:nvPicPr>
          <p:cNvPr id="26" name="Gráfico 25">
            <a:extLst>
              <a:ext uri="{FF2B5EF4-FFF2-40B4-BE49-F238E27FC236}">
                <a16:creationId xmlns:a16="http://schemas.microsoft.com/office/drawing/2014/main" id="{6FDB8D84-AE9F-F109-2B4F-3DD73CB1477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456051" y="4189353"/>
            <a:ext cx="485775" cy="333375"/>
          </a:xfrm>
          <a:prstGeom prst="rect">
            <a:avLst/>
          </a:prstGeom>
        </p:spPr>
      </p:pic>
      <p:pic>
        <p:nvPicPr>
          <p:cNvPr id="27" name="Gráfico 26">
            <a:extLst>
              <a:ext uri="{FF2B5EF4-FFF2-40B4-BE49-F238E27FC236}">
                <a16:creationId xmlns:a16="http://schemas.microsoft.com/office/drawing/2014/main" id="{8D1D2144-B741-295E-479C-A9EC6ED26A1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705429" y="3494492"/>
            <a:ext cx="485775" cy="333375"/>
          </a:xfrm>
          <a:prstGeom prst="rect">
            <a:avLst/>
          </a:prstGeom>
        </p:spPr>
      </p:pic>
      <p:pic>
        <p:nvPicPr>
          <p:cNvPr id="29" name="Gráfico 28">
            <a:extLst>
              <a:ext uri="{FF2B5EF4-FFF2-40B4-BE49-F238E27FC236}">
                <a16:creationId xmlns:a16="http://schemas.microsoft.com/office/drawing/2014/main" id="{31394F07-FE9C-3AA5-AC4F-DBB095F4CBB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001446" y="3494492"/>
            <a:ext cx="485775" cy="333375"/>
          </a:xfrm>
          <a:prstGeom prst="rect">
            <a:avLst/>
          </a:prstGeom>
        </p:spPr>
      </p:pic>
      <p:pic>
        <p:nvPicPr>
          <p:cNvPr id="30" name="Gráfico 29">
            <a:extLst>
              <a:ext uri="{FF2B5EF4-FFF2-40B4-BE49-F238E27FC236}">
                <a16:creationId xmlns:a16="http://schemas.microsoft.com/office/drawing/2014/main" id="{B0A0B823-5D23-C829-C1A5-80F36AAF19A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001446" y="4189353"/>
            <a:ext cx="485775" cy="333375"/>
          </a:xfrm>
          <a:prstGeom prst="rect">
            <a:avLst/>
          </a:prstGeom>
        </p:spPr>
      </p:pic>
      <p:pic>
        <p:nvPicPr>
          <p:cNvPr id="31" name="Gráfico 30">
            <a:extLst>
              <a:ext uri="{FF2B5EF4-FFF2-40B4-BE49-F238E27FC236}">
                <a16:creationId xmlns:a16="http://schemas.microsoft.com/office/drawing/2014/main" id="{3E8BC82B-3FB5-4746-CEFC-D10E2AF46BC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297138" y="3494492"/>
            <a:ext cx="485775" cy="333375"/>
          </a:xfrm>
          <a:prstGeom prst="rect">
            <a:avLst/>
          </a:prstGeom>
        </p:spPr>
      </p:pic>
      <p:pic>
        <p:nvPicPr>
          <p:cNvPr id="32" name="Gráfico 31">
            <a:extLst>
              <a:ext uri="{FF2B5EF4-FFF2-40B4-BE49-F238E27FC236}">
                <a16:creationId xmlns:a16="http://schemas.microsoft.com/office/drawing/2014/main" id="{208D2CD0-A583-E6CF-4311-59302B4E9DA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297138" y="4189353"/>
            <a:ext cx="485775" cy="333375"/>
          </a:xfrm>
          <a:prstGeom prst="rect">
            <a:avLst/>
          </a:prstGeom>
        </p:spPr>
      </p:pic>
      <p:pic>
        <p:nvPicPr>
          <p:cNvPr id="34" name="Gráfico 33">
            <a:extLst>
              <a:ext uri="{FF2B5EF4-FFF2-40B4-BE49-F238E27FC236}">
                <a16:creationId xmlns:a16="http://schemas.microsoft.com/office/drawing/2014/main" id="{9B12E996-2910-24C1-3F53-F56B663E0D6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93392" y="4235929"/>
            <a:ext cx="323850" cy="32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14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35C635-D824-63EF-9451-F30E7802F0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áfico 4">
            <a:extLst>
              <a:ext uri="{FF2B5EF4-FFF2-40B4-BE49-F238E27FC236}">
                <a16:creationId xmlns:a16="http://schemas.microsoft.com/office/drawing/2014/main" id="{34EE52DB-C26D-8DD9-A350-405F38FC68A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433512" y="1438275"/>
            <a:ext cx="9324975" cy="3981450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55C46A10-CEB7-E7BD-32D4-30B88979728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57300" y="1404937"/>
            <a:ext cx="9677400" cy="4124325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F5568542-E3DF-8239-40BB-1DB467063A5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57300" y="1404937"/>
            <a:ext cx="9677400" cy="533400"/>
          </a:xfrm>
          <a:prstGeom prst="rect">
            <a:avLst/>
          </a:prstGeom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id="{805EDE8F-54C3-E508-B3D9-BD720645B7D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76176" y="1602517"/>
            <a:ext cx="704850" cy="200025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6A53F66F-B65D-6E91-6B4C-BAA49D7F10D9}"/>
              </a:ext>
            </a:extLst>
          </p:cNvPr>
          <p:cNvSpPr txBox="1"/>
          <p:nvPr/>
        </p:nvSpPr>
        <p:spPr>
          <a:xfrm>
            <a:off x="9404653" y="1572505"/>
            <a:ext cx="1219263" cy="2462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/>
            <a:r>
              <a:rPr lang="pt-BR" sz="1600" i="1" dirty="0">
                <a:solidFill>
                  <a:srgbClr val="CA332F"/>
                </a:solidFill>
                <a:latin typeface="AMX Light" pitchFamily="2" charset="0"/>
              </a:rPr>
              <a:t>ÍNDICE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C901FC87-AC35-E09D-CE15-54FF43FBF56D}"/>
              </a:ext>
            </a:extLst>
          </p:cNvPr>
          <p:cNvSpPr txBox="1"/>
          <p:nvPr/>
        </p:nvSpPr>
        <p:spPr>
          <a:xfrm>
            <a:off x="3109070" y="2514435"/>
            <a:ext cx="5973860" cy="584775"/>
          </a:xfrm>
          <a:prstGeom prst="rect">
            <a:avLst/>
          </a:prstGeom>
          <a:noFill/>
        </p:spPr>
        <p:txBody>
          <a:bodyPr wrap="square" lIns="36000" rtlCol="0">
            <a:spAutoFit/>
          </a:bodyPr>
          <a:lstStyle/>
          <a:p>
            <a:pPr algn="ctr"/>
            <a:r>
              <a:rPr lang="pt-BR" sz="3200" dirty="0">
                <a:solidFill>
                  <a:srgbClr val="FFFFFF"/>
                </a:solidFill>
                <a:latin typeface="+mj-lt"/>
              </a:rPr>
              <a:t>PORTABILIDADE</a:t>
            </a:r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9455DD4B-1B34-58A3-0C0D-1216F28D475E}"/>
              </a:ext>
            </a:extLst>
          </p:cNvPr>
          <p:cNvSpPr/>
          <p:nvPr/>
        </p:nvSpPr>
        <p:spPr>
          <a:xfrm>
            <a:off x="3814119" y="3429000"/>
            <a:ext cx="4572000" cy="516924"/>
          </a:xfrm>
          <a:prstGeom prst="roundRect">
            <a:avLst>
              <a:gd name="adj" fmla="val 50000"/>
            </a:avLst>
          </a:prstGeom>
          <a:solidFill>
            <a:srgbClr val="10101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15382D18-866E-8CB9-8DCA-B5E3B01ADEE9}"/>
              </a:ext>
            </a:extLst>
          </p:cNvPr>
          <p:cNvSpPr txBox="1"/>
          <p:nvPr/>
        </p:nvSpPr>
        <p:spPr>
          <a:xfrm>
            <a:off x="3991992" y="3502796"/>
            <a:ext cx="4051496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pt-BR" dirty="0">
                <a:solidFill>
                  <a:srgbClr val="DEA449"/>
                </a:solidFill>
                <a:latin typeface="AMX Black" pitchFamily="2" charset="0"/>
              </a:rPr>
              <a:t>FONE FIXO</a:t>
            </a:r>
          </a:p>
        </p:txBody>
      </p:sp>
      <p:sp>
        <p:nvSpPr>
          <p:cNvPr id="20" name="Retângulo: Cantos Arredondados 19">
            <a:extLst>
              <a:ext uri="{FF2B5EF4-FFF2-40B4-BE49-F238E27FC236}">
                <a16:creationId xmlns:a16="http://schemas.microsoft.com/office/drawing/2014/main" id="{C823B3D7-6382-E4FF-1E3D-7FE00E9E03AD}"/>
              </a:ext>
            </a:extLst>
          </p:cNvPr>
          <p:cNvSpPr/>
          <p:nvPr/>
        </p:nvSpPr>
        <p:spPr>
          <a:xfrm>
            <a:off x="3814119" y="4145692"/>
            <a:ext cx="4572000" cy="516924"/>
          </a:xfrm>
          <a:prstGeom prst="roundRect">
            <a:avLst>
              <a:gd name="adj" fmla="val 50000"/>
            </a:avLst>
          </a:prstGeom>
          <a:solidFill>
            <a:srgbClr val="10101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7162EAE7-6182-2173-C7A3-66175803418B}"/>
              </a:ext>
            </a:extLst>
          </p:cNvPr>
          <p:cNvSpPr txBox="1"/>
          <p:nvPr/>
        </p:nvSpPr>
        <p:spPr>
          <a:xfrm>
            <a:off x="3991992" y="4219488"/>
            <a:ext cx="4051496" cy="369332"/>
          </a:xfrm>
          <a:prstGeom prst="rect">
            <a:avLst/>
          </a:prstGeom>
          <a:noFill/>
        </p:spPr>
        <p:txBody>
          <a:bodyPr wrap="square" lIns="36000" rtlCol="0">
            <a:spAutoFit/>
          </a:bodyPr>
          <a:lstStyle/>
          <a:p>
            <a:r>
              <a:rPr lang="pt-BR" dirty="0">
                <a:solidFill>
                  <a:srgbClr val="DEA449"/>
                </a:solidFill>
                <a:latin typeface="AMX Black" pitchFamily="2" charset="0"/>
              </a:rPr>
              <a:t>MÓVEL</a:t>
            </a:r>
          </a:p>
        </p:txBody>
      </p:sp>
      <p:pic>
        <p:nvPicPr>
          <p:cNvPr id="23" name="Gráfico 22">
            <a:extLst>
              <a:ext uri="{FF2B5EF4-FFF2-40B4-BE49-F238E27FC236}">
                <a16:creationId xmlns:a16="http://schemas.microsoft.com/office/drawing/2014/main" id="{A1F94CA4-CC75-B751-0E82-9EA4F9204EB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19019" y="3563637"/>
            <a:ext cx="257175" cy="247650"/>
          </a:xfrm>
          <a:prstGeom prst="rect">
            <a:avLst/>
          </a:prstGeom>
        </p:spPr>
      </p:pic>
      <p:pic>
        <p:nvPicPr>
          <p:cNvPr id="24" name="Gráfico 23">
            <a:extLst>
              <a:ext uri="{FF2B5EF4-FFF2-40B4-BE49-F238E27FC236}">
                <a16:creationId xmlns:a16="http://schemas.microsoft.com/office/drawing/2014/main" id="{64169FA9-EAD0-227C-C750-4124085F677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19019" y="4280329"/>
            <a:ext cx="257175" cy="24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89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  <p:bldP spid="20" grpId="0" animBg="1"/>
      <p:bldP spid="21" grpId="0"/>
      <p:bldP spid="21" grpId="1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54832C-AEF0-CA26-AD44-62165ECBE9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ACED77E0-55C0-1338-67A6-E81A0D3644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9" t="4396" r="25228" b="5864"/>
          <a:stretch>
            <a:fillRect/>
          </a:stretch>
        </p:blipFill>
        <p:spPr>
          <a:xfrm>
            <a:off x="5206455" y="886164"/>
            <a:ext cx="5081454" cy="5081454"/>
          </a:xfrm>
          <a:custGeom>
            <a:avLst/>
            <a:gdLst>
              <a:gd name="connsiteX0" fmla="*/ 2540727 w 5081454"/>
              <a:gd name="connsiteY0" fmla="*/ 0 h 5081454"/>
              <a:gd name="connsiteX1" fmla="*/ 5081454 w 5081454"/>
              <a:gd name="connsiteY1" fmla="*/ 2540727 h 5081454"/>
              <a:gd name="connsiteX2" fmla="*/ 2540727 w 5081454"/>
              <a:gd name="connsiteY2" fmla="*/ 5081454 h 5081454"/>
              <a:gd name="connsiteX3" fmla="*/ 0 w 5081454"/>
              <a:gd name="connsiteY3" fmla="*/ 2540727 h 5081454"/>
              <a:gd name="connsiteX4" fmla="*/ 2540727 w 5081454"/>
              <a:gd name="connsiteY4" fmla="*/ 0 h 5081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454" h="5081454">
                <a:moveTo>
                  <a:pt x="2540727" y="0"/>
                </a:moveTo>
                <a:cubicBezTo>
                  <a:pt x="3943932" y="0"/>
                  <a:pt x="5081454" y="1137522"/>
                  <a:pt x="5081454" y="2540727"/>
                </a:cubicBezTo>
                <a:cubicBezTo>
                  <a:pt x="5081454" y="3943932"/>
                  <a:pt x="3943932" y="5081454"/>
                  <a:pt x="2540727" y="5081454"/>
                </a:cubicBezTo>
                <a:cubicBezTo>
                  <a:pt x="1137522" y="5081454"/>
                  <a:pt x="0" y="3943932"/>
                  <a:pt x="0" y="2540727"/>
                </a:cubicBezTo>
                <a:cubicBezTo>
                  <a:pt x="0" y="1137522"/>
                  <a:pt x="1137522" y="0"/>
                  <a:pt x="2540727" y="0"/>
                </a:cubicBezTo>
                <a:close/>
              </a:path>
            </a:pathLst>
          </a:cu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250FC9E8-DCB2-6ACC-B06E-6E0763A25E35}"/>
              </a:ext>
            </a:extLst>
          </p:cNvPr>
          <p:cNvSpPr txBox="1"/>
          <p:nvPr/>
        </p:nvSpPr>
        <p:spPr>
          <a:xfrm>
            <a:off x="750332" y="1572694"/>
            <a:ext cx="4051496" cy="1138773"/>
          </a:xfrm>
          <a:prstGeom prst="rect">
            <a:avLst/>
          </a:prstGeom>
          <a:noFill/>
        </p:spPr>
        <p:txBody>
          <a:bodyPr wrap="square" lIns="36000" rtlCol="0">
            <a:spAutoFit/>
          </a:bodyPr>
          <a:lstStyle/>
          <a:p>
            <a:r>
              <a:rPr lang="pt-BR" sz="3600" dirty="0">
                <a:solidFill>
                  <a:srgbClr val="CA302C"/>
                </a:solidFill>
                <a:latin typeface="AMX Black" pitchFamily="2" charset="0"/>
              </a:rPr>
              <a:t>Portabilidade </a:t>
            </a:r>
          </a:p>
          <a:p>
            <a:r>
              <a:rPr lang="pt-BR" sz="3200" i="1" dirty="0">
                <a:solidFill>
                  <a:srgbClr val="CA302C"/>
                </a:solidFill>
                <a:latin typeface="AMX Light" pitchFamily="2" charset="0"/>
              </a:rPr>
              <a:t>Móvel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845B8132-AD18-A878-7E7A-8C9E010F6E63}"/>
              </a:ext>
            </a:extLst>
          </p:cNvPr>
          <p:cNvSpPr txBox="1"/>
          <p:nvPr/>
        </p:nvSpPr>
        <p:spPr>
          <a:xfrm>
            <a:off x="750332" y="2796635"/>
            <a:ext cx="3326368" cy="1477328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>
              <a:spcAft>
                <a:spcPts val="800"/>
              </a:spcAft>
            </a:pPr>
            <a:r>
              <a:rPr lang="pt-BR" dirty="0">
                <a:solidFill>
                  <a:srgbClr val="101010"/>
                </a:solidFill>
              </a:rPr>
              <a:t>Para realizar a portabilidade numérica é importante estar por dentro das condições e saber quais são os dados necessários para a transição.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19E343AE-14D0-B3C5-AFBE-A3F0267D8D8B}"/>
              </a:ext>
            </a:extLst>
          </p:cNvPr>
          <p:cNvSpPr/>
          <p:nvPr/>
        </p:nvSpPr>
        <p:spPr>
          <a:xfrm rot="5400000">
            <a:off x="4816751" y="530290"/>
            <a:ext cx="5474576" cy="579742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912728"/>
              </a:avLst>
            </a:prstTxWarp>
            <a:spAutoFit/>
          </a:bodyPr>
          <a:lstStyle/>
          <a:p>
            <a:pPr algn="ctr"/>
            <a:r>
              <a:rPr lang="pt-BR" sz="4000" dirty="0">
                <a:ln w="0"/>
                <a:solidFill>
                  <a:srgbClr val="B72F2C"/>
                </a:solidFill>
                <a:latin typeface="+mj-lt"/>
              </a:rPr>
              <a:t>Vamos lá • Vamos lá</a:t>
            </a:r>
            <a:endParaRPr lang="pt-BR" sz="4000" b="0" cap="none" spc="0" dirty="0">
              <a:ln w="0"/>
              <a:solidFill>
                <a:srgbClr val="B72F2C"/>
              </a:solidFill>
              <a:effectLst/>
              <a:latin typeface="+mj-lt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E3B02D78-36E0-2F1A-BDEE-D63661F516FA}"/>
              </a:ext>
            </a:extLst>
          </p:cNvPr>
          <p:cNvSpPr txBox="1"/>
          <p:nvPr/>
        </p:nvSpPr>
        <p:spPr>
          <a:xfrm>
            <a:off x="750332" y="4469113"/>
            <a:ext cx="3506358" cy="707886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r>
              <a:rPr lang="pt-BR" sz="2000" b="1" i="1" dirty="0">
                <a:solidFill>
                  <a:srgbClr val="101010"/>
                </a:solidFill>
              </a:rPr>
              <a:t>VAMOS VER AGORA</a:t>
            </a:r>
          </a:p>
          <a:p>
            <a:r>
              <a:rPr lang="pt-BR" sz="2000" b="1" i="1" dirty="0">
                <a:solidFill>
                  <a:srgbClr val="101010"/>
                </a:solidFill>
              </a:rPr>
              <a:t>QUAIS SÃO ELES!</a:t>
            </a:r>
          </a:p>
        </p:txBody>
      </p:sp>
    </p:spTree>
    <p:extLst>
      <p:ext uri="{BB962C8B-B14F-4D97-AF65-F5344CB8AC3E}">
        <p14:creationId xmlns:p14="http://schemas.microsoft.com/office/powerpoint/2010/main" val="2825405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87A79A-355D-0C3B-634D-5A072B241A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ráfico 6">
            <a:extLst>
              <a:ext uri="{FF2B5EF4-FFF2-40B4-BE49-F238E27FC236}">
                <a16:creationId xmlns:a16="http://schemas.microsoft.com/office/drawing/2014/main" id="{459E4C10-7C94-8EBE-A787-70FCD7B5AB79}"/>
              </a:ext>
            </a:extLst>
          </p:cNvPr>
          <p:cNvSpPr/>
          <p:nvPr/>
        </p:nvSpPr>
        <p:spPr>
          <a:xfrm>
            <a:off x="982579" y="1404937"/>
            <a:ext cx="10231572" cy="4495109"/>
          </a:xfrm>
          <a:prstGeom prst="roundRect">
            <a:avLst>
              <a:gd name="adj" fmla="val 8415"/>
            </a:avLst>
          </a:prstGeom>
          <a:noFill/>
          <a:ln w="10059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0AE2641A-E813-637E-2CB9-362821910C4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4029" y="1404937"/>
            <a:ext cx="9883942" cy="4368845"/>
          </a:xfrm>
          <a:prstGeom prst="rect">
            <a:avLst/>
          </a:prstGeom>
        </p:spPr>
      </p:pic>
      <p:pic>
        <p:nvPicPr>
          <p:cNvPr id="29" name="Gráfico 28">
            <a:extLst>
              <a:ext uri="{FF2B5EF4-FFF2-40B4-BE49-F238E27FC236}">
                <a16:creationId xmlns:a16="http://schemas.microsoft.com/office/drawing/2014/main" id="{EEB68B9B-084E-3EDA-3E4E-6FE95E6622B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1075" y="1404937"/>
            <a:ext cx="10229850" cy="533400"/>
          </a:xfrm>
          <a:prstGeom prst="rect">
            <a:avLst/>
          </a:prstGeom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id="{1DC8A47F-1495-1C34-D3B7-7C687039DD1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76176" y="1602517"/>
            <a:ext cx="704850" cy="200025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8FF6F28F-EB23-C8F3-F0A5-B1B4A57208DB}"/>
              </a:ext>
            </a:extLst>
          </p:cNvPr>
          <p:cNvSpPr txBox="1"/>
          <p:nvPr/>
        </p:nvSpPr>
        <p:spPr>
          <a:xfrm>
            <a:off x="9404653" y="1572505"/>
            <a:ext cx="1219263" cy="2462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/>
            <a:r>
              <a:rPr lang="pt-BR" sz="1600" i="1" dirty="0">
                <a:solidFill>
                  <a:srgbClr val="F6EDEA"/>
                </a:solidFill>
                <a:latin typeface="AMX Light" pitchFamily="2" charset="0"/>
              </a:rPr>
              <a:t>SUB ÍNDICE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5768D26B-DC6F-7AE4-11A5-CC4F2DE39841}"/>
              </a:ext>
            </a:extLst>
          </p:cNvPr>
          <p:cNvSpPr txBox="1"/>
          <p:nvPr/>
        </p:nvSpPr>
        <p:spPr>
          <a:xfrm>
            <a:off x="3109070" y="2514435"/>
            <a:ext cx="5973860" cy="584775"/>
          </a:xfrm>
          <a:prstGeom prst="rect">
            <a:avLst/>
          </a:prstGeom>
          <a:noFill/>
        </p:spPr>
        <p:txBody>
          <a:bodyPr wrap="square" lIns="36000" rtlCol="0">
            <a:spAutoFit/>
          </a:bodyPr>
          <a:lstStyle/>
          <a:p>
            <a:pPr algn="ctr"/>
            <a:r>
              <a:rPr lang="pt-BR" sz="3200" dirty="0">
                <a:solidFill>
                  <a:srgbClr val="101010"/>
                </a:solidFill>
                <a:latin typeface="+mj-lt"/>
              </a:rPr>
              <a:t>PORTABILIDADE MÓVEL</a:t>
            </a:r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D7BC09C0-84F9-7A9D-AD3A-33DA33D54143}"/>
              </a:ext>
            </a:extLst>
          </p:cNvPr>
          <p:cNvSpPr/>
          <p:nvPr/>
        </p:nvSpPr>
        <p:spPr>
          <a:xfrm>
            <a:off x="1398303" y="3429000"/>
            <a:ext cx="4572000" cy="516924"/>
          </a:xfrm>
          <a:prstGeom prst="roundRect">
            <a:avLst>
              <a:gd name="adj" fmla="val 50000"/>
            </a:avLst>
          </a:prstGeom>
          <a:solidFill>
            <a:srgbClr val="10101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1A54C411-0B86-C77B-8703-F03E9EDFB946}"/>
              </a:ext>
            </a:extLst>
          </p:cNvPr>
          <p:cNvSpPr txBox="1"/>
          <p:nvPr/>
        </p:nvSpPr>
        <p:spPr>
          <a:xfrm>
            <a:off x="1576176" y="3502796"/>
            <a:ext cx="4051496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pt-BR" dirty="0">
                <a:solidFill>
                  <a:srgbClr val="DEA449"/>
                </a:solidFill>
                <a:latin typeface="AMX Black" pitchFamily="2" charset="0"/>
              </a:rPr>
              <a:t>CONDIÇÕES E DADOS NECESSÁRIOS</a:t>
            </a:r>
          </a:p>
        </p:txBody>
      </p:sp>
      <p:sp>
        <p:nvSpPr>
          <p:cNvPr id="20" name="Retângulo: Cantos Arredondados 19">
            <a:extLst>
              <a:ext uri="{FF2B5EF4-FFF2-40B4-BE49-F238E27FC236}">
                <a16:creationId xmlns:a16="http://schemas.microsoft.com/office/drawing/2014/main" id="{4707862B-D7AB-1EDD-F365-15160CB8FE15}"/>
              </a:ext>
            </a:extLst>
          </p:cNvPr>
          <p:cNvSpPr/>
          <p:nvPr/>
        </p:nvSpPr>
        <p:spPr>
          <a:xfrm>
            <a:off x="1398303" y="4145692"/>
            <a:ext cx="4572000" cy="516924"/>
          </a:xfrm>
          <a:prstGeom prst="roundRect">
            <a:avLst>
              <a:gd name="adj" fmla="val 50000"/>
            </a:avLst>
          </a:prstGeom>
          <a:solidFill>
            <a:srgbClr val="10101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4C2DBD98-7766-09C2-F4F0-B352A6CCCB0B}"/>
              </a:ext>
            </a:extLst>
          </p:cNvPr>
          <p:cNvSpPr txBox="1"/>
          <p:nvPr/>
        </p:nvSpPr>
        <p:spPr>
          <a:xfrm>
            <a:off x="1576176" y="4219488"/>
            <a:ext cx="4051496" cy="369332"/>
          </a:xfrm>
          <a:prstGeom prst="rect">
            <a:avLst/>
          </a:prstGeom>
          <a:noFill/>
        </p:spPr>
        <p:txBody>
          <a:bodyPr wrap="square" lIns="36000" rtlCol="0">
            <a:spAutoFit/>
          </a:bodyPr>
          <a:lstStyle/>
          <a:p>
            <a:r>
              <a:rPr lang="pt-BR" dirty="0">
                <a:solidFill>
                  <a:srgbClr val="DEA449"/>
                </a:solidFill>
                <a:latin typeface="AMX Black" pitchFamily="2" charset="0"/>
              </a:rPr>
              <a:t>FLUXO</a:t>
            </a:r>
          </a:p>
        </p:txBody>
      </p:sp>
      <p:pic>
        <p:nvPicPr>
          <p:cNvPr id="23" name="Gráfico 22">
            <a:extLst>
              <a:ext uri="{FF2B5EF4-FFF2-40B4-BE49-F238E27FC236}">
                <a16:creationId xmlns:a16="http://schemas.microsoft.com/office/drawing/2014/main" id="{D0387D14-DA18-4316-888B-70EFC69943C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03203" y="3563637"/>
            <a:ext cx="257175" cy="247650"/>
          </a:xfrm>
          <a:prstGeom prst="rect">
            <a:avLst/>
          </a:prstGeom>
        </p:spPr>
      </p:pic>
      <p:pic>
        <p:nvPicPr>
          <p:cNvPr id="24" name="Gráfico 23">
            <a:extLst>
              <a:ext uri="{FF2B5EF4-FFF2-40B4-BE49-F238E27FC236}">
                <a16:creationId xmlns:a16="http://schemas.microsoft.com/office/drawing/2014/main" id="{B7A0D297-C84E-74B4-D82D-0E37FAEFAB3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03203" y="4280329"/>
            <a:ext cx="257175" cy="247650"/>
          </a:xfrm>
          <a:prstGeom prst="rect">
            <a:avLst/>
          </a:prstGeom>
        </p:spPr>
      </p:pic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CC11EA3F-ABCE-B71F-7288-3A7A7DBBA1D5}"/>
              </a:ext>
            </a:extLst>
          </p:cNvPr>
          <p:cNvSpPr/>
          <p:nvPr/>
        </p:nvSpPr>
        <p:spPr>
          <a:xfrm>
            <a:off x="1398303" y="4860396"/>
            <a:ext cx="4572000" cy="516924"/>
          </a:xfrm>
          <a:prstGeom prst="roundRect">
            <a:avLst>
              <a:gd name="adj" fmla="val 50000"/>
            </a:avLst>
          </a:prstGeom>
          <a:solidFill>
            <a:srgbClr val="10101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2613706B-37D9-CA8E-94DA-CAACDB150C86}"/>
              </a:ext>
            </a:extLst>
          </p:cNvPr>
          <p:cNvSpPr txBox="1"/>
          <p:nvPr/>
        </p:nvSpPr>
        <p:spPr>
          <a:xfrm>
            <a:off x="1576176" y="4934192"/>
            <a:ext cx="4051496" cy="369332"/>
          </a:xfrm>
          <a:prstGeom prst="rect">
            <a:avLst/>
          </a:prstGeom>
          <a:noFill/>
        </p:spPr>
        <p:txBody>
          <a:bodyPr wrap="square" lIns="36000" rtlCol="0">
            <a:spAutoFit/>
          </a:bodyPr>
          <a:lstStyle/>
          <a:p>
            <a:r>
              <a:rPr lang="pt-BR" dirty="0">
                <a:solidFill>
                  <a:srgbClr val="DEA449"/>
                </a:solidFill>
                <a:latin typeface="AMX Black" pitchFamily="2" charset="0"/>
              </a:rPr>
              <a:t>TIPOS DE PORTABILIDADE</a:t>
            </a:r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F74F89F7-95EC-E528-9C86-95F666CEE6C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03203" y="4995033"/>
            <a:ext cx="257175" cy="247650"/>
          </a:xfrm>
          <a:prstGeom prst="rect">
            <a:avLst/>
          </a:prstGeom>
        </p:spPr>
      </p:pic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EF26E9EF-5525-0E5F-637A-D65433685148}"/>
              </a:ext>
            </a:extLst>
          </p:cNvPr>
          <p:cNvSpPr/>
          <p:nvPr/>
        </p:nvSpPr>
        <p:spPr>
          <a:xfrm>
            <a:off x="6106937" y="3429000"/>
            <a:ext cx="4572000" cy="516924"/>
          </a:xfrm>
          <a:prstGeom prst="roundRect">
            <a:avLst>
              <a:gd name="adj" fmla="val 50000"/>
            </a:avLst>
          </a:prstGeom>
          <a:solidFill>
            <a:srgbClr val="10101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E9770389-E34C-D0C0-7677-A9ACA59B9FC4}"/>
              </a:ext>
            </a:extLst>
          </p:cNvPr>
          <p:cNvSpPr txBox="1"/>
          <p:nvPr/>
        </p:nvSpPr>
        <p:spPr>
          <a:xfrm>
            <a:off x="6284810" y="3502796"/>
            <a:ext cx="4051496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pt-BR" dirty="0">
                <a:solidFill>
                  <a:srgbClr val="DEA449"/>
                </a:solidFill>
                <a:latin typeface="AMX Black" pitchFamily="2" charset="0"/>
              </a:rPr>
              <a:t>SMS PRÉVIO E SMS PORTABILIDADE</a:t>
            </a:r>
          </a:p>
        </p:txBody>
      </p:sp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3F6436D6-F295-2A3F-E251-7F4ED71BD96F}"/>
              </a:ext>
            </a:extLst>
          </p:cNvPr>
          <p:cNvSpPr/>
          <p:nvPr/>
        </p:nvSpPr>
        <p:spPr>
          <a:xfrm>
            <a:off x="6106937" y="4145692"/>
            <a:ext cx="4572000" cy="516924"/>
          </a:xfrm>
          <a:prstGeom prst="roundRect">
            <a:avLst>
              <a:gd name="adj" fmla="val 50000"/>
            </a:avLst>
          </a:prstGeom>
          <a:solidFill>
            <a:srgbClr val="10101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4D77069F-CBF4-792A-088B-254DBC9EE19A}"/>
              </a:ext>
            </a:extLst>
          </p:cNvPr>
          <p:cNvSpPr txBox="1"/>
          <p:nvPr/>
        </p:nvSpPr>
        <p:spPr>
          <a:xfrm>
            <a:off x="6284810" y="4219488"/>
            <a:ext cx="4051496" cy="369332"/>
          </a:xfrm>
          <a:prstGeom prst="rect">
            <a:avLst/>
          </a:prstGeom>
          <a:noFill/>
        </p:spPr>
        <p:txBody>
          <a:bodyPr wrap="square" lIns="36000" rtlCol="0">
            <a:spAutoFit/>
          </a:bodyPr>
          <a:lstStyle/>
          <a:p>
            <a:r>
              <a:rPr lang="pt-BR" dirty="0">
                <a:solidFill>
                  <a:srgbClr val="DEA449"/>
                </a:solidFill>
                <a:latin typeface="AMX Black" pitchFamily="2" charset="0"/>
              </a:rPr>
              <a:t>CPF DIVERGENTE</a:t>
            </a:r>
          </a:p>
        </p:txBody>
      </p:sp>
      <p:pic>
        <p:nvPicPr>
          <p:cNvPr id="19" name="Gráfico 18">
            <a:extLst>
              <a:ext uri="{FF2B5EF4-FFF2-40B4-BE49-F238E27FC236}">
                <a16:creationId xmlns:a16="http://schemas.microsoft.com/office/drawing/2014/main" id="{3FB3F8D4-15A0-D61E-1BCB-4CDE50E088A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11837" y="3563637"/>
            <a:ext cx="257175" cy="247650"/>
          </a:xfrm>
          <a:prstGeom prst="rect">
            <a:avLst/>
          </a:prstGeom>
        </p:spPr>
      </p:pic>
      <p:pic>
        <p:nvPicPr>
          <p:cNvPr id="22" name="Gráfico 21">
            <a:extLst>
              <a:ext uri="{FF2B5EF4-FFF2-40B4-BE49-F238E27FC236}">
                <a16:creationId xmlns:a16="http://schemas.microsoft.com/office/drawing/2014/main" id="{7B7586F2-FB24-767C-584C-588A1F508C2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11837" y="4280329"/>
            <a:ext cx="257175" cy="247650"/>
          </a:xfrm>
          <a:prstGeom prst="rect">
            <a:avLst/>
          </a:prstGeom>
        </p:spPr>
      </p:pic>
      <p:sp>
        <p:nvSpPr>
          <p:cNvPr id="25" name="Retângulo: Cantos Arredondados 24">
            <a:extLst>
              <a:ext uri="{FF2B5EF4-FFF2-40B4-BE49-F238E27FC236}">
                <a16:creationId xmlns:a16="http://schemas.microsoft.com/office/drawing/2014/main" id="{1C4DE718-66F4-508F-F75C-947F14F53984}"/>
              </a:ext>
            </a:extLst>
          </p:cNvPr>
          <p:cNvSpPr/>
          <p:nvPr/>
        </p:nvSpPr>
        <p:spPr>
          <a:xfrm>
            <a:off x="6106937" y="4860396"/>
            <a:ext cx="4572000" cy="516924"/>
          </a:xfrm>
          <a:prstGeom prst="roundRect">
            <a:avLst>
              <a:gd name="adj" fmla="val 50000"/>
            </a:avLst>
          </a:prstGeom>
          <a:solidFill>
            <a:srgbClr val="10101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51BB43E4-602C-2C46-68E9-A1E9CAECF55D}"/>
              </a:ext>
            </a:extLst>
          </p:cNvPr>
          <p:cNvSpPr txBox="1"/>
          <p:nvPr/>
        </p:nvSpPr>
        <p:spPr>
          <a:xfrm>
            <a:off x="6266148" y="4962780"/>
            <a:ext cx="4051496" cy="292388"/>
          </a:xfrm>
          <a:prstGeom prst="rect">
            <a:avLst/>
          </a:prstGeom>
          <a:noFill/>
        </p:spPr>
        <p:txBody>
          <a:bodyPr wrap="square" lIns="36000" rtlCol="0">
            <a:spAutoFit/>
          </a:bodyPr>
          <a:lstStyle/>
          <a:p>
            <a:r>
              <a:rPr lang="pt-BR" sz="1300" dirty="0">
                <a:solidFill>
                  <a:srgbClr val="DEA449"/>
                </a:solidFill>
                <a:latin typeface="AMX Black" pitchFamily="2" charset="0"/>
              </a:rPr>
              <a:t>REAGENDAMENTOS E INFORMAÇÕES ADICIONAIS</a:t>
            </a:r>
          </a:p>
        </p:txBody>
      </p:sp>
      <p:pic>
        <p:nvPicPr>
          <p:cNvPr id="27" name="Gráfico 26">
            <a:extLst>
              <a:ext uri="{FF2B5EF4-FFF2-40B4-BE49-F238E27FC236}">
                <a16:creationId xmlns:a16="http://schemas.microsoft.com/office/drawing/2014/main" id="{C98DB7C2-FCB7-1747-0879-EBFE173A9AB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11837" y="4995033"/>
            <a:ext cx="257175" cy="24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91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  <p:bldP spid="20" grpId="0" animBg="1"/>
      <p:bldP spid="21" grpId="0"/>
      <p:bldP spid="4" grpId="0" animBg="1"/>
      <p:bldP spid="6" grpId="0"/>
      <p:bldP spid="10" grpId="0" animBg="1"/>
      <p:bldP spid="15" grpId="0"/>
      <p:bldP spid="17" grpId="0" animBg="1"/>
      <p:bldP spid="18" grpId="0"/>
      <p:bldP spid="25" grpId="0" animBg="1"/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81D236-8B36-6999-B8F6-BEFD310D9D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FA97A64-6576-47F9-675A-187F4206A52F}"/>
              </a:ext>
            </a:extLst>
          </p:cNvPr>
          <p:cNvSpPr/>
          <p:nvPr/>
        </p:nvSpPr>
        <p:spPr>
          <a:xfrm rot="16200000">
            <a:off x="1488388" y="530289"/>
            <a:ext cx="5474576" cy="579742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912728"/>
              </a:avLst>
            </a:prstTxWarp>
            <a:spAutoFit/>
          </a:bodyPr>
          <a:lstStyle/>
          <a:p>
            <a:pPr algn="ctr"/>
            <a:r>
              <a:rPr lang="pt-BR" sz="3600" dirty="0">
                <a:ln w="0"/>
                <a:solidFill>
                  <a:srgbClr val="B72F2C"/>
                </a:solidFill>
                <a:effectLst/>
                <a:latin typeface="+mj-lt"/>
              </a:rPr>
              <a:t>DADOS NECESSÁRIOS</a:t>
            </a:r>
            <a:endParaRPr lang="pt-BR" sz="3600" b="0" cap="none" spc="0" dirty="0">
              <a:ln w="0"/>
              <a:solidFill>
                <a:srgbClr val="B72F2C"/>
              </a:solidFill>
              <a:effectLst/>
              <a:latin typeface="+mj-lt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06BB050-DFFD-1221-8325-C2DD3B35CD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98" t="3293" r="6655" b="10653"/>
          <a:stretch>
            <a:fillRect/>
          </a:stretch>
        </p:blipFill>
        <p:spPr>
          <a:xfrm flipH="1">
            <a:off x="1468830" y="886164"/>
            <a:ext cx="5081454" cy="5081454"/>
          </a:xfrm>
          <a:custGeom>
            <a:avLst/>
            <a:gdLst>
              <a:gd name="connsiteX0" fmla="*/ 2540727 w 5081454"/>
              <a:gd name="connsiteY0" fmla="*/ 0 h 5081454"/>
              <a:gd name="connsiteX1" fmla="*/ 5081454 w 5081454"/>
              <a:gd name="connsiteY1" fmla="*/ 2540727 h 5081454"/>
              <a:gd name="connsiteX2" fmla="*/ 2540727 w 5081454"/>
              <a:gd name="connsiteY2" fmla="*/ 5081454 h 5081454"/>
              <a:gd name="connsiteX3" fmla="*/ 0 w 5081454"/>
              <a:gd name="connsiteY3" fmla="*/ 2540727 h 5081454"/>
              <a:gd name="connsiteX4" fmla="*/ 2540727 w 5081454"/>
              <a:gd name="connsiteY4" fmla="*/ 0 h 5081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454" h="5081454">
                <a:moveTo>
                  <a:pt x="2540727" y="0"/>
                </a:moveTo>
                <a:cubicBezTo>
                  <a:pt x="3943932" y="0"/>
                  <a:pt x="5081454" y="1137522"/>
                  <a:pt x="5081454" y="2540727"/>
                </a:cubicBezTo>
                <a:cubicBezTo>
                  <a:pt x="5081454" y="3943932"/>
                  <a:pt x="3943932" y="5081454"/>
                  <a:pt x="2540727" y="5081454"/>
                </a:cubicBezTo>
                <a:cubicBezTo>
                  <a:pt x="1137522" y="5081454"/>
                  <a:pt x="0" y="3943932"/>
                  <a:pt x="0" y="2540727"/>
                </a:cubicBezTo>
                <a:cubicBezTo>
                  <a:pt x="0" y="1137522"/>
                  <a:pt x="1137522" y="0"/>
                  <a:pt x="2540727" y="0"/>
                </a:cubicBezTo>
                <a:close/>
              </a:path>
            </a:pathLst>
          </a:cu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368BC2A3-DF3F-CB89-335E-523702C11105}"/>
              </a:ext>
            </a:extLst>
          </p:cNvPr>
          <p:cNvSpPr txBox="1"/>
          <p:nvPr/>
        </p:nvSpPr>
        <p:spPr>
          <a:xfrm>
            <a:off x="7475359" y="1149752"/>
            <a:ext cx="3506358" cy="369332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>
              <a:spcAft>
                <a:spcPts val="800"/>
              </a:spcAft>
            </a:pPr>
            <a:r>
              <a:rPr lang="pt-BR" dirty="0">
                <a:solidFill>
                  <a:srgbClr val="101010"/>
                </a:solidFill>
              </a:rPr>
              <a:t>Dados necessários:</a:t>
            </a:r>
            <a:endParaRPr lang="pt-BR" b="1" i="1" dirty="0">
              <a:solidFill>
                <a:srgbClr val="101010"/>
              </a:solidFill>
            </a:endParaRP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4CE95A2B-4725-34F5-3B59-8E1401F70895}"/>
              </a:ext>
            </a:extLst>
          </p:cNvPr>
          <p:cNvSpPr/>
          <p:nvPr/>
        </p:nvSpPr>
        <p:spPr>
          <a:xfrm>
            <a:off x="7352939" y="1775807"/>
            <a:ext cx="494581" cy="494581"/>
          </a:xfrm>
          <a:prstGeom prst="ellipse">
            <a:avLst/>
          </a:prstGeom>
          <a:solidFill>
            <a:srgbClr val="E1D6B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rgbClr val="CA332F"/>
                </a:solidFill>
              </a:rPr>
              <a:t>1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41253C70-6433-8778-4D87-F616A4A593C4}"/>
              </a:ext>
            </a:extLst>
          </p:cNvPr>
          <p:cNvSpPr txBox="1"/>
          <p:nvPr/>
        </p:nvSpPr>
        <p:spPr>
          <a:xfrm>
            <a:off x="7905007" y="1849447"/>
            <a:ext cx="3153524" cy="353943"/>
          </a:xfrm>
          <a:prstGeom prst="rect">
            <a:avLst/>
          </a:prstGeom>
          <a:noFill/>
        </p:spPr>
        <p:txBody>
          <a:bodyPr wrap="square" lIns="36000" rtlCol="0">
            <a:spAutoFit/>
          </a:bodyPr>
          <a:lstStyle/>
          <a:p>
            <a:r>
              <a:rPr lang="pt-BR" sz="1700" b="1" dirty="0">
                <a:solidFill>
                  <a:srgbClr val="101010"/>
                </a:solidFill>
              </a:rPr>
              <a:t>Nome Completo</a:t>
            </a: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618121DC-18DF-3C48-5FD8-45930A0AB891}"/>
              </a:ext>
            </a:extLst>
          </p:cNvPr>
          <p:cNvSpPr/>
          <p:nvPr/>
        </p:nvSpPr>
        <p:spPr>
          <a:xfrm>
            <a:off x="7352939" y="2513937"/>
            <a:ext cx="494581" cy="494581"/>
          </a:xfrm>
          <a:prstGeom prst="ellipse">
            <a:avLst/>
          </a:prstGeom>
          <a:solidFill>
            <a:srgbClr val="E1D6B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rgbClr val="CA332F"/>
                </a:solidFill>
              </a:rPr>
              <a:t>2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43A4CB44-99C1-6AD0-8E25-1B5ADB861B90}"/>
              </a:ext>
            </a:extLst>
          </p:cNvPr>
          <p:cNvSpPr txBox="1"/>
          <p:nvPr/>
        </p:nvSpPr>
        <p:spPr>
          <a:xfrm>
            <a:off x="7905007" y="2479751"/>
            <a:ext cx="4229504" cy="615553"/>
          </a:xfrm>
          <a:prstGeom prst="rect">
            <a:avLst/>
          </a:prstGeom>
          <a:noFill/>
        </p:spPr>
        <p:txBody>
          <a:bodyPr wrap="square" lIns="36000" rtlCol="0">
            <a:spAutoFit/>
          </a:bodyPr>
          <a:lstStyle/>
          <a:p>
            <a:r>
              <a:rPr lang="pt-BR" sz="1700" b="1" dirty="0">
                <a:solidFill>
                  <a:srgbClr val="101010"/>
                </a:solidFill>
              </a:rPr>
              <a:t>Número do documento de identidade </a:t>
            </a:r>
          </a:p>
          <a:p>
            <a:r>
              <a:rPr lang="pt-BR" sz="1700" b="1" dirty="0">
                <a:solidFill>
                  <a:srgbClr val="101010"/>
                </a:solidFill>
              </a:rPr>
              <a:t>e CPF, no caso de pessoa Física </a:t>
            </a:r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E8730089-7471-A5DF-111B-91F1BEFAE789}"/>
              </a:ext>
            </a:extLst>
          </p:cNvPr>
          <p:cNvSpPr/>
          <p:nvPr/>
        </p:nvSpPr>
        <p:spPr>
          <a:xfrm>
            <a:off x="7352939" y="3348523"/>
            <a:ext cx="494581" cy="494581"/>
          </a:xfrm>
          <a:prstGeom prst="ellipse">
            <a:avLst/>
          </a:prstGeom>
          <a:solidFill>
            <a:srgbClr val="E1D6B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rgbClr val="CA332F"/>
                </a:solidFill>
              </a:rPr>
              <a:t>3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C27AC234-850C-DC20-719F-14ECD3F6B226}"/>
              </a:ext>
            </a:extLst>
          </p:cNvPr>
          <p:cNvSpPr txBox="1"/>
          <p:nvPr/>
        </p:nvSpPr>
        <p:spPr>
          <a:xfrm>
            <a:off x="7905007" y="3252067"/>
            <a:ext cx="4017362" cy="877163"/>
          </a:xfrm>
          <a:prstGeom prst="rect">
            <a:avLst/>
          </a:prstGeom>
          <a:noFill/>
        </p:spPr>
        <p:txBody>
          <a:bodyPr wrap="square" lIns="36000" rtlCol="0">
            <a:spAutoFit/>
          </a:bodyPr>
          <a:lstStyle/>
          <a:p>
            <a:r>
              <a:rPr lang="pt-BR" sz="1700" b="1" dirty="0">
                <a:solidFill>
                  <a:srgbClr val="101010"/>
                </a:solidFill>
              </a:rPr>
              <a:t>Número do registro no cadastro do </a:t>
            </a:r>
          </a:p>
          <a:p>
            <a:r>
              <a:rPr lang="pt-BR" sz="1700" b="1" dirty="0">
                <a:solidFill>
                  <a:srgbClr val="101010"/>
                </a:solidFill>
              </a:rPr>
              <a:t>Ministério da Fazenda, no caso </a:t>
            </a:r>
          </a:p>
          <a:p>
            <a:r>
              <a:rPr lang="pt-BR" sz="1700" b="1" dirty="0">
                <a:solidFill>
                  <a:srgbClr val="101010"/>
                </a:solidFill>
              </a:rPr>
              <a:t>de pessoa Jurídica</a:t>
            </a:r>
          </a:p>
        </p:txBody>
      </p:sp>
      <p:pic>
        <p:nvPicPr>
          <p:cNvPr id="32" name="Imagem 31">
            <a:extLst>
              <a:ext uri="{FF2B5EF4-FFF2-40B4-BE49-F238E27FC236}">
                <a16:creationId xmlns:a16="http://schemas.microsoft.com/office/drawing/2014/main" id="{2E45CE5D-190F-B679-2C81-2F93101208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34" t="8" r="19352" b="21305"/>
          <a:stretch>
            <a:fillRect/>
          </a:stretch>
        </p:blipFill>
        <p:spPr>
          <a:xfrm flipH="1">
            <a:off x="2595715" y="691711"/>
            <a:ext cx="4757224" cy="4647205"/>
          </a:xfrm>
          <a:prstGeom prst="rect">
            <a:avLst/>
          </a:prstGeom>
        </p:spPr>
      </p:pic>
      <p:sp>
        <p:nvSpPr>
          <p:cNvPr id="6" name="Elipse 5">
            <a:extLst>
              <a:ext uri="{FF2B5EF4-FFF2-40B4-BE49-F238E27FC236}">
                <a16:creationId xmlns:a16="http://schemas.microsoft.com/office/drawing/2014/main" id="{522171A8-B1B2-4122-74BF-285D5F333123}"/>
              </a:ext>
            </a:extLst>
          </p:cNvPr>
          <p:cNvSpPr/>
          <p:nvPr/>
        </p:nvSpPr>
        <p:spPr>
          <a:xfrm>
            <a:off x="7352939" y="4230085"/>
            <a:ext cx="494581" cy="494581"/>
          </a:xfrm>
          <a:prstGeom prst="ellipse">
            <a:avLst/>
          </a:prstGeom>
          <a:solidFill>
            <a:srgbClr val="E1D6B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rgbClr val="CA332F"/>
                </a:solidFill>
              </a:rPr>
              <a:t>4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3D86E784-72B6-3FA6-E175-AD066B0971B2}"/>
              </a:ext>
            </a:extLst>
          </p:cNvPr>
          <p:cNvSpPr txBox="1"/>
          <p:nvPr/>
        </p:nvSpPr>
        <p:spPr>
          <a:xfrm>
            <a:off x="7905007" y="4303725"/>
            <a:ext cx="3153524" cy="353943"/>
          </a:xfrm>
          <a:prstGeom prst="rect">
            <a:avLst/>
          </a:prstGeom>
          <a:noFill/>
        </p:spPr>
        <p:txBody>
          <a:bodyPr wrap="square" lIns="36000" rtlCol="0">
            <a:spAutoFit/>
          </a:bodyPr>
          <a:lstStyle/>
          <a:p>
            <a:r>
              <a:rPr lang="pt-BR" sz="1700" b="1" dirty="0">
                <a:solidFill>
                  <a:srgbClr val="101010"/>
                </a:solidFill>
              </a:rPr>
              <a:t>Código de acesso</a:t>
            </a: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69B50092-BD05-114F-544B-650043365FF8}"/>
              </a:ext>
            </a:extLst>
          </p:cNvPr>
          <p:cNvSpPr/>
          <p:nvPr/>
        </p:nvSpPr>
        <p:spPr>
          <a:xfrm>
            <a:off x="7352939" y="4968215"/>
            <a:ext cx="494581" cy="494581"/>
          </a:xfrm>
          <a:prstGeom prst="ellipse">
            <a:avLst/>
          </a:prstGeom>
          <a:solidFill>
            <a:srgbClr val="E1D6B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rgbClr val="CA332F"/>
                </a:solidFill>
              </a:rPr>
              <a:t>5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880BA446-73F8-886F-B3D9-ACC0C45D3722}"/>
              </a:ext>
            </a:extLst>
          </p:cNvPr>
          <p:cNvSpPr txBox="1"/>
          <p:nvPr/>
        </p:nvSpPr>
        <p:spPr>
          <a:xfrm>
            <a:off x="7905007" y="5041855"/>
            <a:ext cx="3153524" cy="353943"/>
          </a:xfrm>
          <a:prstGeom prst="rect">
            <a:avLst/>
          </a:prstGeom>
          <a:noFill/>
        </p:spPr>
        <p:txBody>
          <a:bodyPr wrap="square" lIns="36000" rtlCol="0">
            <a:spAutoFit/>
          </a:bodyPr>
          <a:lstStyle/>
          <a:p>
            <a:r>
              <a:rPr lang="pt-BR" sz="1700" b="1" dirty="0">
                <a:solidFill>
                  <a:srgbClr val="101010"/>
                </a:solidFill>
              </a:rPr>
              <a:t>Endereço completo</a:t>
            </a: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AA5EDD63-0471-B8F2-11F4-C65E48712341}"/>
              </a:ext>
            </a:extLst>
          </p:cNvPr>
          <p:cNvSpPr/>
          <p:nvPr/>
        </p:nvSpPr>
        <p:spPr>
          <a:xfrm>
            <a:off x="7352939" y="5706344"/>
            <a:ext cx="494581" cy="494581"/>
          </a:xfrm>
          <a:prstGeom prst="ellipse">
            <a:avLst/>
          </a:prstGeom>
          <a:solidFill>
            <a:srgbClr val="E1D6B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rgbClr val="CA332F"/>
                </a:solidFill>
              </a:rPr>
              <a:t>6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FFD4541F-8C27-7E58-E2B3-49CAFD13A990}"/>
              </a:ext>
            </a:extLst>
          </p:cNvPr>
          <p:cNvSpPr txBox="1"/>
          <p:nvPr/>
        </p:nvSpPr>
        <p:spPr>
          <a:xfrm>
            <a:off x="7905007" y="5779984"/>
            <a:ext cx="3153524" cy="353943"/>
          </a:xfrm>
          <a:prstGeom prst="rect">
            <a:avLst/>
          </a:prstGeom>
          <a:noFill/>
        </p:spPr>
        <p:txBody>
          <a:bodyPr wrap="square" lIns="36000" rtlCol="0">
            <a:spAutoFit/>
          </a:bodyPr>
          <a:lstStyle/>
          <a:p>
            <a:r>
              <a:rPr lang="pt-BR" sz="1700" b="1" dirty="0">
                <a:solidFill>
                  <a:srgbClr val="101010"/>
                </a:solidFill>
              </a:rPr>
              <a:t>Nome da Prestadora Doadora</a:t>
            </a:r>
          </a:p>
        </p:txBody>
      </p:sp>
    </p:spTree>
    <p:extLst>
      <p:ext uri="{BB962C8B-B14F-4D97-AF65-F5344CB8AC3E}">
        <p14:creationId xmlns:p14="http://schemas.microsoft.com/office/powerpoint/2010/main" val="329698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2" grpId="0" animBg="1"/>
      <p:bldP spid="10" grpId="0"/>
      <p:bldP spid="15" grpId="0" animBg="1"/>
      <p:bldP spid="17" grpId="0"/>
      <p:bldP spid="19" grpId="0" animBg="1"/>
      <p:bldP spid="21" grpId="0"/>
      <p:bldP spid="6" grpId="0" animBg="1"/>
      <p:bldP spid="7" grpId="0"/>
      <p:bldP spid="8" grpId="0" animBg="1"/>
      <p:bldP spid="9" grpId="0"/>
      <p:bldP spid="23" grpId="0" animBg="1"/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88167D-BD8F-E601-3AFE-2BCEFF7AF8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E4EF542-7884-82FA-9920-45B57C83F4E6}"/>
              </a:ext>
            </a:extLst>
          </p:cNvPr>
          <p:cNvSpPr/>
          <p:nvPr/>
        </p:nvSpPr>
        <p:spPr>
          <a:xfrm rot="16200000">
            <a:off x="1488388" y="530289"/>
            <a:ext cx="5474576" cy="579742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912728"/>
              </a:avLst>
            </a:prstTxWarp>
            <a:spAutoFit/>
          </a:bodyPr>
          <a:lstStyle/>
          <a:p>
            <a:pPr algn="ctr"/>
            <a:r>
              <a:rPr lang="pt-BR" sz="3600" dirty="0">
                <a:ln w="0"/>
                <a:solidFill>
                  <a:srgbClr val="B72F2C"/>
                </a:solidFill>
                <a:effectLst/>
                <a:latin typeface="+mj-lt"/>
              </a:rPr>
              <a:t>DADOS NECESSÁRIOS</a:t>
            </a:r>
            <a:endParaRPr lang="pt-BR" sz="3600" b="0" cap="none" spc="0" dirty="0">
              <a:ln w="0"/>
              <a:solidFill>
                <a:srgbClr val="B72F2C"/>
              </a:solidFill>
              <a:effectLst/>
              <a:latin typeface="+mj-lt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3515456-DAEC-85D6-B761-AB497D3EE4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98" t="3293" r="6655" b="10653"/>
          <a:stretch>
            <a:fillRect/>
          </a:stretch>
        </p:blipFill>
        <p:spPr>
          <a:xfrm flipH="1">
            <a:off x="1468830" y="886164"/>
            <a:ext cx="5081454" cy="5081454"/>
          </a:xfrm>
          <a:custGeom>
            <a:avLst/>
            <a:gdLst>
              <a:gd name="connsiteX0" fmla="*/ 2540727 w 5081454"/>
              <a:gd name="connsiteY0" fmla="*/ 0 h 5081454"/>
              <a:gd name="connsiteX1" fmla="*/ 5081454 w 5081454"/>
              <a:gd name="connsiteY1" fmla="*/ 2540727 h 5081454"/>
              <a:gd name="connsiteX2" fmla="*/ 2540727 w 5081454"/>
              <a:gd name="connsiteY2" fmla="*/ 5081454 h 5081454"/>
              <a:gd name="connsiteX3" fmla="*/ 0 w 5081454"/>
              <a:gd name="connsiteY3" fmla="*/ 2540727 h 5081454"/>
              <a:gd name="connsiteX4" fmla="*/ 2540727 w 5081454"/>
              <a:gd name="connsiteY4" fmla="*/ 0 h 5081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454" h="5081454">
                <a:moveTo>
                  <a:pt x="2540727" y="0"/>
                </a:moveTo>
                <a:cubicBezTo>
                  <a:pt x="3943932" y="0"/>
                  <a:pt x="5081454" y="1137522"/>
                  <a:pt x="5081454" y="2540727"/>
                </a:cubicBezTo>
                <a:cubicBezTo>
                  <a:pt x="5081454" y="3943932"/>
                  <a:pt x="3943932" y="5081454"/>
                  <a:pt x="2540727" y="5081454"/>
                </a:cubicBezTo>
                <a:cubicBezTo>
                  <a:pt x="1137522" y="5081454"/>
                  <a:pt x="0" y="3943932"/>
                  <a:pt x="0" y="2540727"/>
                </a:cubicBezTo>
                <a:cubicBezTo>
                  <a:pt x="0" y="1137522"/>
                  <a:pt x="1137522" y="0"/>
                  <a:pt x="2540727" y="0"/>
                </a:cubicBezTo>
                <a:close/>
              </a:path>
            </a:pathLst>
          </a:cu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BE54636F-9DBE-6C58-8E53-D0426C525CA5}"/>
              </a:ext>
            </a:extLst>
          </p:cNvPr>
          <p:cNvSpPr txBox="1"/>
          <p:nvPr/>
        </p:nvSpPr>
        <p:spPr>
          <a:xfrm>
            <a:off x="7475359" y="1739254"/>
            <a:ext cx="3506358" cy="369332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>
              <a:spcAft>
                <a:spcPts val="800"/>
              </a:spcAft>
            </a:pPr>
            <a:r>
              <a:rPr lang="pt-BR" dirty="0">
                <a:solidFill>
                  <a:srgbClr val="101010"/>
                </a:solidFill>
              </a:rPr>
              <a:t>Condições necessárias:</a:t>
            </a:r>
            <a:endParaRPr lang="pt-BR" b="1" i="1" dirty="0">
              <a:solidFill>
                <a:srgbClr val="101010"/>
              </a:solidFill>
            </a:endParaRPr>
          </a:p>
        </p:txBody>
      </p:sp>
      <p:pic>
        <p:nvPicPr>
          <p:cNvPr id="32" name="Imagem 31">
            <a:extLst>
              <a:ext uri="{FF2B5EF4-FFF2-40B4-BE49-F238E27FC236}">
                <a16:creationId xmlns:a16="http://schemas.microsoft.com/office/drawing/2014/main" id="{0A7457AF-DFB8-AF00-C1C1-85D8275FAD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34" t="8" r="19352" b="21305"/>
          <a:stretch>
            <a:fillRect/>
          </a:stretch>
        </p:blipFill>
        <p:spPr>
          <a:xfrm flipH="1">
            <a:off x="2595715" y="691711"/>
            <a:ext cx="4757224" cy="4647205"/>
          </a:xfrm>
          <a:prstGeom prst="rect">
            <a:avLst/>
          </a:prstGeom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id="{DB4E4B4B-7828-5A8B-5F5A-B0CB9E58A91C}"/>
              </a:ext>
            </a:extLst>
          </p:cNvPr>
          <p:cNvSpPr/>
          <p:nvPr/>
        </p:nvSpPr>
        <p:spPr>
          <a:xfrm>
            <a:off x="7410428" y="2352136"/>
            <a:ext cx="494581" cy="494581"/>
          </a:xfrm>
          <a:prstGeom prst="ellipse">
            <a:avLst/>
          </a:prstGeom>
          <a:solidFill>
            <a:srgbClr val="E1D6B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rgbClr val="CA332F"/>
                </a:solidFill>
              </a:rPr>
              <a:t>1</a:t>
            </a: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B5C0228A-66B7-2D87-2C93-FFBCBB84EB22}"/>
              </a:ext>
            </a:extLst>
          </p:cNvPr>
          <p:cNvGrpSpPr/>
          <p:nvPr/>
        </p:nvGrpSpPr>
        <p:grpSpPr>
          <a:xfrm>
            <a:off x="7410427" y="2352134"/>
            <a:ext cx="3727626" cy="494581"/>
            <a:chOff x="7410427" y="2352134"/>
            <a:chExt cx="3727626" cy="494581"/>
          </a:xfrm>
        </p:grpSpPr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035BC4AC-D3BB-4220-C9DC-C5474A45CFC6}"/>
                </a:ext>
              </a:extLst>
            </p:cNvPr>
            <p:cNvSpPr txBox="1"/>
            <p:nvPr/>
          </p:nvSpPr>
          <p:spPr>
            <a:xfrm>
              <a:off x="7962496" y="2425776"/>
              <a:ext cx="3153524" cy="369332"/>
            </a:xfrm>
            <a:prstGeom prst="rect">
              <a:avLst/>
            </a:prstGeom>
            <a:noFill/>
          </p:spPr>
          <p:txBody>
            <a:bodyPr wrap="square" lIns="36000" rtlCol="0">
              <a:spAutoFit/>
            </a:bodyPr>
            <a:lstStyle/>
            <a:p>
              <a:r>
                <a:rPr lang="pt-BR" b="1" dirty="0">
                  <a:solidFill>
                    <a:srgbClr val="101010"/>
                  </a:solidFill>
                </a:rPr>
                <a:t>Mesmo </a:t>
              </a:r>
              <a:r>
                <a:rPr lang="pt-BR" b="1" i="1" dirty="0">
                  <a:solidFill>
                    <a:srgbClr val="101010"/>
                  </a:solidFill>
                </a:rPr>
                <a:t>DDD</a:t>
              </a:r>
            </a:p>
          </p:txBody>
        </p:sp>
        <p:sp>
          <p:nvSpPr>
            <p:cNvPr id="14" name="Retângulo: Cantos Superiores Arredondados 13">
              <a:extLst>
                <a:ext uri="{FF2B5EF4-FFF2-40B4-BE49-F238E27FC236}">
                  <a16:creationId xmlns:a16="http://schemas.microsoft.com/office/drawing/2014/main" id="{00363E70-1A05-8720-5C53-94644B468DBF}"/>
                </a:ext>
              </a:extLst>
            </p:cNvPr>
            <p:cNvSpPr/>
            <p:nvPr/>
          </p:nvSpPr>
          <p:spPr>
            <a:xfrm rot="16200000">
              <a:off x="9026949" y="735612"/>
              <a:ext cx="494581" cy="3727626"/>
            </a:xfrm>
            <a:prstGeom prst="round2SameRect">
              <a:avLst>
                <a:gd name="adj1" fmla="val 50000"/>
                <a:gd name="adj2" fmla="val 0"/>
              </a:avLst>
            </a:prstGeom>
            <a:noFill/>
            <a:ln w="9525">
              <a:solidFill>
                <a:srgbClr val="E1D6B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6" name="Elipse 15">
            <a:extLst>
              <a:ext uri="{FF2B5EF4-FFF2-40B4-BE49-F238E27FC236}">
                <a16:creationId xmlns:a16="http://schemas.microsoft.com/office/drawing/2014/main" id="{4905C528-E593-4DAB-E5CF-2E37358DF9BB}"/>
              </a:ext>
            </a:extLst>
          </p:cNvPr>
          <p:cNvSpPr/>
          <p:nvPr/>
        </p:nvSpPr>
        <p:spPr>
          <a:xfrm>
            <a:off x="7410428" y="3090266"/>
            <a:ext cx="494581" cy="494581"/>
          </a:xfrm>
          <a:prstGeom prst="ellipse">
            <a:avLst/>
          </a:prstGeom>
          <a:solidFill>
            <a:srgbClr val="E1D6B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rgbClr val="CA332F"/>
                </a:solidFill>
              </a:rPr>
              <a:t>2</a:t>
            </a:r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CA08A7EC-450B-19FB-F6BC-B9725B809A58}"/>
              </a:ext>
            </a:extLst>
          </p:cNvPr>
          <p:cNvGrpSpPr/>
          <p:nvPr/>
        </p:nvGrpSpPr>
        <p:grpSpPr>
          <a:xfrm>
            <a:off x="7410427" y="3090264"/>
            <a:ext cx="3727626" cy="494581"/>
            <a:chOff x="7410427" y="2352134"/>
            <a:chExt cx="3727626" cy="494581"/>
          </a:xfrm>
        </p:grpSpPr>
        <p:sp>
          <p:nvSpPr>
            <p:cNvPr id="20" name="CaixaDeTexto 19">
              <a:extLst>
                <a:ext uri="{FF2B5EF4-FFF2-40B4-BE49-F238E27FC236}">
                  <a16:creationId xmlns:a16="http://schemas.microsoft.com/office/drawing/2014/main" id="{0D4CB45E-258D-1A65-B8CB-1BFEC2E4B958}"/>
                </a:ext>
              </a:extLst>
            </p:cNvPr>
            <p:cNvSpPr txBox="1"/>
            <p:nvPr/>
          </p:nvSpPr>
          <p:spPr>
            <a:xfrm>
              <a:off x="7962496" y="2425776"/>
              <a:ext cx="3153524" cy="369332"/>
            </a:xfrm>
            <a:prstGeom prst="rect">
              <a:avLst/>
            </a:prstGeom>
            <a:noFill/>
          </p:spPr>
          <p:txBody>
            <a:bodyPr wrap="square" lIns="36000" rtlCol="0">
              <a:spAutoFit/>
            </a:bodyPr>
            <a:lstStyle/>
            <a:p>
              <a:r>
                <a:rPr lang="pt-BR" b="1" dirty="0">
                  <a:solidFill>
                    <a:srgbClr val="101010"/>
                  </a:solidFill>
                </a:rPr>
                <a:t>Mesmo </a:t>
              </a:r>
              <a:r>
                <a:rPr lang="pt-BR" b="1" i="1" dirty="0">
                  <a:solidFill>
                    <a:srgbClr val="101010"/>
                  </a:solidFill>
                </a:rPr>
                <a:t>SEGMENTO</a:t>
              </a:r>
            </a:p>
          </p:txBody>
        </p:sp>
        <p:sp>
          <p:nvSpPr>
            <p:cNvPr id="22" name="Retângulo: Cantos Superiores Arredondados 21">
              <a:extLst>
                <a:ext uri="{FF2B5EF4-FFF2-40B4-BE49-F238E27FC236}">
                  <a16:creationId xmlns:a16="http://schemas.microsoft.com/office/drawing/2014/main" id="{8FB35267-B167-D260-6A2E-8F614889358C}"/>
                </a:ext>
              </a:extLst>
            </p:cNvPr>
            <p:cNvSpPr/>
            <p:nvPr/>
          </p:nvSpPr>
          <p:spPr>
            <a:xfrm rot="16200000">
              <a:off x="9026949" y="735612"/>
              <a:ext cx="494581" cy="3727626"/>
            </a:xfrm>
            <a:prstGeom prst="round2SameRect">
              <a:avLst>
                <a:gd name="adj1" fmla="val 50000"/>
                <a:gd name="adj2" fmla="val 0"/>
              </a:avLst>
            </a:prstGeom>
            <a:noFill/>
            <a:ln w="9525">
              <a:solidFill>
                <a:srgbClr val="E1D6B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4" name="Elipse 23">
            <a:extLst>
              <a:ext uri="{FF2B5EF4-FFF2-40B4-BE49-F238E27FC236}">
                <a16:creationId xmlns:a16="http://schemas.microsoft.com/office/drawing/2014/main" id="{7DE9CE61-4AE8-13BA-DE4D-FD7A07B94B72}"/>
              </a:ext>
            </a:extLst>
          </p:cNvPr>
          <p:cNvSpPr/>
          <p:nvPr/>
        </p:nvSpPr>
        <p:spPr>
          <a:xfrm>
            <a:off x="7410428" y="3828395"/>
            <a:ext cx="494581" cy="494581"/>
          </a:xfrm>
          <a:prstGeom prst="ellipse">
            <a:avLst/>
          </a:prstGeom>
          <a:solidFill>
            <a:srgbClr val="E1D6B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rgbClr val="CA332F"/>
                </a:solidFill>
              </a:rPr>
              <a:t>3</a:t>
            </a:r>
          </a:p>
        </p:txBody>
      </p: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4092B23B-4518-C2E8-671A-F7BF0F02146D}"/>
              </a:ext>
            </a:extLst>
          </p:cNvPr>
          <p:cNvGrpSpPr/>
          <p:nvPr/>
        </p:nvGrpSpPr>
        <p:grpSpPr>
          <a:xfrm>
            <a:off x="7410427" y="3828393"/>
            <a:ext cx="3727626" cy="494581"/>
            <a:chOff x="7410427" y="2352134"/>
            <a:chExt cx="3727626" cy="494581"/>
          </a:xfrm>
        </p:grpSpPr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id="{F66F9B89-B3B8-C3DD-BB36-02F9C4711966}"/>
                </a:ext>
              </a:extLst>
            </p:cNvPr>
            <p:cNvSpPr txBox="1"/>
            <p:nvPr/>
          </p:nvSpPr>
          <p:spPr>
            <a:xfrm>
              <a:off x="7962496" y="2425776"/>
              <a:ext cx="3153524" cy="369332"/>
            </a:xfrm>
            <a:prstGeom prst="rect">
              <a:avLst/>
            </a:prstGeom>
            <a:noFill/>
          </p:spPr>
          <p:txBody>
            <a:bodyPr wrap="square" lIns="36000" rtlCol="0">
              <a:spAutoFit/>
            </a:bodyPr>
            <a:lstStyle/>
            <a:p>
              <a:r>
                <a:rPr lang="pt-BR" b="1" dirty="0">
                  <a:solidFill>
                    <a:srgbClr val="101010"/>
                  </a:solidFill>
                </a:rPr>
                <a:t>Linha </a:t>
              </a:r>
              <a:r>
                <a:rPr lang="pt-BR" b="1" i="1" dirty="0">
                  <a:solidFill>
                    <a:srgbClr val="101010"/>
                  </a:solidFill>
                </a:rPr>
                <a:t>ATIVA</a:t>
              </a:r>
            </a:p>
          </p:txBody>
        </p:sp>
        <p:sp>
          <p:nvSpPr>
            <p:cNvPr id="28" name="Retângulo: Cantos Superiores Arredondados 27">
              <a:extLst>
                <a:ext uri="{FF2B5EF4-FFF2-40B4-BE49-F238E27FC236}">
                  <a16:creationId xmlns:a16="http://schemas.microsoft.com/office/drawing/2014/main" id="{97A1AAA8-C91D-0B90-1D05-7CFEBFF319F1}"/>
                </a:ext>
              </a:extLst>
            </p:cNvPr>
            <p:cNvSpPr/>
            <p:nvPr/>
          </p:nvSpPr>
          <p:spPr>
            <a:xfrm rot="16200000">
              <a:off x="9026949" y="735612"/>
              <a:ext cx="494581" cy="3727626"/>
            </a:xfrm>
            <a:prstGeom prst="round2SameRect">
              <a:avLst>
                <a:gd name="adj1" fmla="val 50000"/>
                <a:gd name="adj2" fmla="val 0"/>
              </a:avLst>
            </a:prstGeom>
            <a:noFill/>
            <a:ln w="9525">
              <a:solidFill>
                <a:srgbClr val="E1D6B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9" name="Elipse 28">
            <a:extLst>
              <a:ext uri="{FF2B5EF4-FFF2-40B4-BE49-F238E27FC236}">
                <a16:creationId xmlns:a16="http://schemas.microsoft.com/office/drawing/2014/main" id="{9C6B37E3-384E-84E4-DFAB-8857C67F5A3D}"/>
              </a:ext>
            </a:extLst>
          </p:cNvPr>
          <p:cNvSpPr/>
          <p:nvPr/>
        </p:nvSpPr>
        <p:spPr>
          <a:xfrm>
            <a:off x="7410428" y="4566523"/>
            <a:ext cx="494581" cy="494581"/>
          </a:xfrm>
          <a:prstGeom prst="ellipse">
            <a:avLst/>
          </a:prstGeom>
          <a:solidFill>
            <a:srgbClr val="E1D6B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rgbClr val="CA332F"/>
                </a:solidFill>
              </a:rPr>
              <a:t>4</a:t>
            </a:r>
          </a:p>
        </p:txBody>
      </p:sp>
      <p:grpSp>
        <p:nvGrpSpPr>
          <p:cNvPr id="30" name="Agrupar 29">
            <a:extLst>
              <a:ext uri="{FF2B5EF4-FFF2-40B4-BE49-F238E27FC236}">
                <a16:creationId xmlns:a16="http://schemas.microsoft.com/office/drawing/2014/main" id="{AA12A24C-86EA-5D9E-778E-5B0637353E08}"/>
              </a:ext>
            </a:extLst>
          </p:cNvPr>
          <p:cNvGrpSpPr/>
          <p:nvPr/>
        </p:nvGrpSpPr>
        <p:grpSpPr>
          <a:xfrm>
            <a:off x="7410427" y="4566521"/>
            <a:ext cx="3727626" cy="494581"/>
            <a:chOff x="7410427" y="2352134"/>
            <a:chExt cx="3727626" cy="494581"/>
          </a:xfrm>
        </p:grpSpPr>
        <p:sp>
          <p:nvSpPr>
            <p:cNvPr id="31" name="CaixaDeTexto 30">
              <a:extLst>
                <a:ext uri="{FF2B5EF4-FFF2-40B4-BE49-F238E27FC236}">
                  <a16:creationId xmlns:a16="http://schemas.microsoft.com/office/drawing/2014/main" id="{D32EC9BA-7471-FFD0-D439-2A004C37A325}"/>
                </a:ext>
              </a:extLst>
            </p:cNvPr>
            <p:cNvSpPr txBox="1"/>
            <p:nvPr/>
          </p:nvSpPr>
          <p:spPr>
            <a:xfrm>
              <a:off x="7962496" y="2425776"/>
              <a:ext cx="3153524" cy="369332"/>
            </a:xfrm>
            <a:prstGeom prst="rect">
              <a:avLst/>
            </a:prstGeom>
            <a:noFill/>
          </p:spPr>
          <p:txBody>
            <a:bodyPr wrap="square" lIns="36000" rtlCol="0">
              <a:spAutoFit/>
            </a:bodyPr>
            <a:lstStyle/>
            <a:p>
              <a:r>
                <a:rPr lang="pt-BR" b="1" dirty="0">
                  <a:solidFill>
                    <a:srgbClr val="101010"/>
                  </a:solidFill>
                </a:rPr>
                <a:t>Mesma </a:t>
              </a:r>
              <a:r>
                <a:rPr lang="pt-BR" b="1" i="1" dirty="0">
                  <a:solidFill>
                    <a:srgbClr val="101010"/>
                  </a:solidFill>
                </a:rPr>
                <a:t>TITULARIDADE</a:t>
              </a:r>
              <a:r>
                <a:rPr lang="pt-BR" b="1" dirty="0">
                  <a:solidFill>
                    <a:srgbClr val="101010"/>
                  </a:solidFill>
                </a:rPr>
                <a:t> e </a:t>
              </a:r>
              <a:r>
                <a:rPr lang="pt-BR" b="1" i="1" dirty="0">
                  <a:solidFill>
                    <a:srgbClr val="101010"/>
                  </a:solidFill>
                </a:rPr>
                <a:t>CPF</a:t>
              </a:r>
            </a:p>
          </p:txBody>
        </p:sp>
        <p:sp>
          <p:nvSpPr>
            <p:cNvPr id="33" name="Retângulo: Cantos Superiores Arredondados 32">
              <a:extLst>
                <a:ext uri="{FF2B5EF4-FFF2-40B4-BE49-F238E27FC236}">
                  <a16:creationId xmlns:a16="http://schemas.microsoft.com/office/drawing/2014/main" id="{F99CD7FB-12DA-3728-9F9D-F1D4DAD5FD63}"/>
                </a:ext>
              </a:extLst>
            </p:cNvPr>
            <p:cNvSpPr/>
            <p:nvPr/>
          </p:nvSpPr>
          <p:spPr>
            <a:xfrm rot="16200000">
              <a:off x="9026949" y="735612"/>
              <a:ext cx="494581" cy="3727626"/>
            </a:xfrm>
            <a:prstGeom prst="round2SameRect">
              <a:avLst>
                <a:gd name="adj1" fmla="val 50000"/>
                <a:gd name="adj2" fmla="val 0"/>
              </a:avLst>
            </a:prstGeom>
            <a:noFill/>
            <a:ln w="9525">
              <a:solidFill>
                <a:srgbClr val="E1D6B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350096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4" grpId="0" animBg="1"/>
      <p:bldP spid="16" grpId="0" animBg="1"/>
      <p:bldP spid="24" grpId="0" animBg="1"/>
      <p:bldP spid="2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0E4BAA-4580-8488-94E2-C627FB0CC9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AC9CA453-5B1C-B0BC-9422-B32319D126D6}"/>
              </a:ext>
            </a:extLst>
          </p:cNvPr>
          <p:cNvSpPr/>
          <p:nvPr/>
        </p:nvSpPr>
        <p:spPr>
          <a:xfrm rot="16200000">
            <a:off x="1488388" y="530289"/>
            <a:ext cx="5474576" cy="579742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912728"/>
              </a:avLst>
            </a:prstTxWarp>
            <a:spAutoFit/>
          </a:bodyPr>
          <a:lstStyle/>
          <a:p>
            <a:pPr algn="ctr"/>
            <a:r>
              <a:rPr lang="pt-BR" sz="3600" dirty="0">
                <a:ln w="0"/>
                <a:solidFill>
                  <a:srgbClr val="B72F2C"/>
                </a:solidFill>
                <a:effectLst/>
                <a:latin typeface="+mj-lt"/>
              </a:rPr>
              <a:t>DADOS NECESSÁRIOS</a:t>
            </a:r>
            <a:endParaRPr lang="pt-BR" sz="3600" b="0" cap="none" spc="0" dirty="0">
              <a:ln w="0"/>
              <a:solidFill>
                <a:srgbClr val="B72F2C"/>
              </a:solidFill>
              <a:effectLst/>
              <a:latin typeface="+mj-lt"/>
            </a:endParaRPr>
          </a:p>
        </p:txBody>
      </p: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2B620315-4E0B-B78D-9EAA-58A5076DD563}"/>
              </a:ext>
            </a:extLst>
          </p:cNvPr>
          <p:cNvGrpSpPr/>
          <p:nvPr/>
        </p:nvGrpSpPr>
        <p:grpSpPr>
          <a:xfrm>
            <a:off x="7124387" y="2784861"/>
            <a:ext cx="1196271" cy="873048"/>
            <a:chOff x="1451110" y="2825907"/>
            <a:chExt cx="1196271" cy="873048"/>
          </a:xfrm>
        </p:grpSpPr>
        <p:sp>
          <p:nvSpPr>
            <p:cNvPr id="21" name="Retângulo: Cantos Superiores Arredondados 20">
              <a:extLst>
                <a:ext uri="{FF2B5EF4-FFF2-40B4-BE49-F238E27FC236}">
                  <a16:creationId xmlns:a16="http://schemas.microsoft.com/office/drawing/2014/main" id="{EC736C1A-035E-A186-7A61-C8E704B8F077}"/>
                </a:ext>
              </a:extLst>
            </p:cNvPr>
            <p:cNvSpPr/>
            <p:nvPr/>
          </p:nvSpPr>
          <p:spPr>
            <a:xfrm rot="16200000">
              <a:off x="1612722" y="2664295"/>
              <a:ext cx="873048" cy="1196271"/>
            </a:xfrm>
            <a:prstGeom prst="round2SameRect">
              <a:avLst>
                <a:gd name="adj1" fmla="val 50000"/>
                <a:gd name="adj2" fmla="val 0"/>
              </a:avLst>
            </a:prstGeom>
            <a:noFill/>
            <a:ln w="19050">
              <a:solidFill>
                <a:srgbClr val="DEA44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id="{DCA3B854-6A1B-A5FF-7715-5FE7DF959886}"/>
                </a:ext>
              </a:extLst>
            </p:cNvPr>
            <p:cNvSpPr txBox="1"/>
            <p:nvPr/>
          </p:nvSpPr>
          <p:spPr>
            <a:xfrm>
              <a:off x="2345863" y="3059668"/>
              <a:ext cx="296436" cy="369332"/>
            </a:xfrm>
            <a:prstGeom prst="rect">
              <a:avLst/>
            </a:prstGeom>
            <a:noFill/>
          </p:spPr>
          <p:txBody>
            <a:bodyPr wrap="square" lIns="72000" rtlCol="0">
              <a:spAutoFit/>
            </a:bodyPr>
            <a:lstStyle/>
            <a:p>
              <a:r>
                <a:rPr lang="pt-BR" b="1" dirty="0">
                  <a:solidFill>
                    <a:srgbClr val="101010"/>
                  </a:solidFill>
                  <a:latin typeface="+mj-lt"/>
                </a:rPr>
                <a:t>1</a:t>
              </a:r>
            </a:p>
          </p:txBody>
        </p:sp>
      </p:grp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47B0D4AB-2B5C-E371-2C09-CFE16F82D3BE}"/>
              </a:ext>
            </a:extLst>
          </p:cNvPr>
          <p:cNvSpPr txBox="1"/>
          <p:nvPr/>
        </p:nvSpPr>
        <p:spPr>
          <a:xfrm>
            <a:off x="8325251" y="2784856"/>
            <a:ext cx="3214611" cy="892552"/>
          </a:xfrm>
          <a:prstGeom prst="rect">
            <a:avLst/>
          </a:prstGeom>
          <a:noFill/>
        </p:spPr>
        <p:txBody>
          <a:bodyPr wrap="square" lIns="90000" tIns="0" bIns="0" rtlCol="0">
            <a:spAutoFit/>
          </a:bodyPr>
          <a:lstStyle/>
          <a:p>
            <a:pPr>
              <a:spcAft>
                <a:spcPts val="200"/>
              </a:spcAft>
            </a:pPr>
            <a:r>
              <a:rPr lang="pt-BR" sz="1300" b="1" dirty="0">
                <a:solidFill>
                  <a:srgbClr val="DEA449"/>
                </a:solidFill>
              </a:rPr>
              <a:t>Chip Físico</a:t>
            </a:r>
          </a:p>
          <a:p>
            <a:pPr>
              <a:lnSpc>
                <a:spcPts val="1300"/>
              </a:lnSpc>
              <a:spcAft>
                <a:spcPts val="200"/>
              </a:spcAft>
            </a:pPr>
            <a:r>
              <a:rPr lang="pt-BR" sz="1200" dirty="0">
                <a:solidFill>
                  <a:srgbClr val="101010"/>
                </a:solidFill>
              </a:rPr>
              <a:t>Se o cliente utiliza um chip físico convencional em seu dispositivo, deve manter o chip no aparelho para receber o SMS e responder SIM para seguir com a portabilidade.</a:t>
            </a:r>
          </a:p>
        </p:txBody>
      </p:sp>
      <p:grpSp>
        <p:nvGrpSpPr>
          <p:cNvPr id="45" name="Agrupar 44">
            <a:extLst>
              <a:ext uri="{FF2B5EF4-FFF2-40B4-BE49-F238E27FC236}">
                <a16:creationId xmlns:a16="http://schemas.microsoft.com/office/drawing/2014/main" id="{2E6BCA89-69DD-EB62-9115-14BF56E78A3E}"/>
              </a:ext>
            </a:extLst>
          </p:cNvPr>
          <p:cNvGrpSpPr/>
          <p:nvPr/>
        </p:nvGrpSpPr>
        <p:grpSpPr>
          <a:xfrm>
            <a:off x="7124387" y="4221775"/>
            <a:ext cx="1196271" cy="873048"/>
            <a:chOff x="1451110" y="2825907"/>
            <a:chExt cx="1196271" cy="873048"/>
          </a:xfrm>
        </p:grpSpPr>
        <p:sp>
          <p:nvSpPr>
            <p:cNvPr id="46" name="Retângulo: Cantos Superiores Arredondados 45">
              <a:extLst>
                <a:ext uri="{FF2B5EF4-FFF2-40B4-BE49-F238E27FC236}">
                  <a16:creationId xmlns:a16="http://schemas.microsoft.com/office/drawing/2014/main" id="{62EE9FA9-E730-B46F-A3F4-851B415F6EE5}"/>
                </a:ext>
              </a:extLst>
            </p:cNvPr>
            <p:cNvSpPr/>
            <p:nvPr/>
          </p:nvSpPr>
          <p:spPr>
            <a:xfrm rot="16200000">
              <a:off x="1612722" y="2664295"/>
              <a:ext cx="873048" cy="1196271"/>
            </a:xfrm>
            <a:prstGeom prst="round2SameRect">
              <a:avLst>
                <a:gd name="adj1" fmla="val 50000"/>
                <a:gd name="adj2" fmla="val 0"/>
              </a:avLst>
            </a:prstGeom>
            <a:noFill/>
            <a:ln w="19050">
              <a:solidFill>
                <a:srgbClr val="CA332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7" name="CaixaDeTexto 46">
              <a:extLst>
                <a:ext uri="{FF2B5EF4-FFF2-40B4-BE49-F238E27FC236}">
                  <a16:creationId xmlns:a16="http://schemas.microsoft.com/office/drawing/2014/main" id="{52821461-1E68-67AA-0877-45C73CD88A23}"/>
                </a:ext>
              </a:extLst>
            </p:cNvPr>
            <p:cNvSpPr txBox="1"/>
            <p:nvPr/>
          </p:nvSpPr>
          <p:spPr>
            <a:xfrm>
              <a:off x="2345863" y="3059668"/>
              <a:ext cx="296436" cy="369332"/>
            </a:xfrm>
            <a:prstGeom prst="rect">
              <a:avLst/>
            </a:prstGeom>
            <a:noFill/>
          </p:spPr>
          <p:txBody>
            <a:bodyPr wrap="square" lIns="72000" rtlCol="0">
              <a:spAutoFit/>
            </a:bodyPr>
            <a:lstStyle/>
            <a:p>
              <a:r>
                <a:rPr lang="pt-BR" b="1" dirty="0">
                  <a:solidFill>
                    <a:srgbClr val="101010"/>
                  </a:solidFill>
                  <a:latin typeface="+mj-lt"/>
                </a:rPr>
                <a:t>1</a:t>
              </a:r>
            </a:p>
          </p:txBody>
        </p:sp>
      </p:grp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4B5134F3-79E6-2904-AA81-BF4515063CAD}"/>
              </a:ext>
            </a:extLst>
          </p:cNvPr>
          <p:cNvSpPr txBox="1"/>
          <p:nvPr/>
        </p:nvSpPr>
        <p:spPr>
          <a:xfrm>
            <a:off x="8325251" y="4221770"/>
            <a:ext cx="3444719" cy="964367"/>
          </a:xfrm>
          <a:prstGeom prst="rect">
            <a:avLst/>
          </a:prstGeom>
          <a:noFill/>
        </p:spPr>
        <p:txBody>
          <a:bodyPr wrap="square" lIns="90000" tIns="0" bIns="0" rtlCol="0">
            <a:spAutoFit/>
          </a:bodyPr>
          <a:lstStyle/>
          <a:p>
            <a:pPr>
              <a:spcAft>
                <a:spcPts val="200"/>
              </a:spcAft>
            </a:pPr>
            <a:r>
              <a:rPr lang="pt-BR" sz="1300" b="1" dirty="0" err="1">
                <a:solidFill>
                  <a:srgbClr val="CA332F"/>
                </a:solidFill>
              </a:rPr>
              <a:t>eSIM</a:t>
            </a:r>
            <a:endParaRPr lang="pt-BR" sz="1300" b="1" dirty="0">
              <a:solidFill>
                <a:srgbClr val="CA332F"/>
              </a:solidFill>
            </a:endParaRPr>
          </a:p>
          <a:p>
            <a:pPr>
              <a:spcAft>
                <a:spcPts val="200"/>
              </a:spcAft>
            </a:pPr>
            <a:r>
              <a:rPr lang="pt-BR" sz="1200" dirty="0">
                <a:solidFill>
                  <a:srgbClr val="101010"/>
                </a:solidFill>
              </a:rPr>
              <a:t>Se o cliente possui um dispositivo que suporta </a:t>
            </a:r>
            <a:r>
              <a:rPr lang="pt-BR" sz="1200" dirty="0" err="1">
                <a:solidFill>
                  <a:srgbClr val="101010"/>
                </a:solidFill>
              </a:rPr>
              <a:t>eSIM</a:t>
            </a:r>
            <a:r>
              <a:rPr lang="pt-BR" sz="1200" dirty="0">
                <a:solidFill>
                  <a:srgbClr val="101010"/>
                </a:solidFill>
              </a:rPr>
              <a:t> (um chip virtual embutido), o cliente precisa manter o </a:t>
            </a:r>
            <a:r>
              <a:rPr lang="pt-BR" sz="1200" dirty="0" err="1">
                <a:solidFill>
                  <a:srgbClr val="101010"/>
                </a:solidFill>
              </a:rPr>
              <a:t>eSIM</a:t>
            </a:r>
            <a:r>
              <a:rPr lang="pt-BR" sz="1200" dirty="0">
                <a:solidFill>
                  <a:srgbClr val="101010"/>
                </a:solidFill>
              </a:rPr>
              <a:t> ativo da antiga Operadora para responder ao SMS de portabilidade.</a:t>
            </a:r>
          </a:p>
        </p:txBody>
      </p:sp>
      <p:pic>
        <p:nvPicPr>
          <p:cNvPr id="49" name="Imagem 48">
            <a:extLst>
              <a:ext uri="{FF2B5EF4-FFF2-40B4-BE49-F238E27FC236}">
                <a16:creationId xmlns:a16="http://schemas.microsoft.com/office/drawing/2014/main" id="{4596AA2D-88A3-7540-72D4-6395A1DE83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9" t="4396" r="25228" b="5864"/>
          <a:stretch>
            <a:fillRect/>
          </a:stretch>
        </p:blipFill>
        <p:spPr>
          <a:xfrm>
            <a:off x="1465947" y="886164"/>
            <a:ext cx="5081454" cy="5081454"/>
          </a:xfrm>
          <a:custGeom>
            <a:avLst/>
            <a:gdLst>
              <a:gd name="connsiteX0" fmla="*/ 2540727 w 5081454"/>
              <a:gd name="connsiteY0" fmla="*/ 0 h 5081454"/>
              <a:gd name="connsiteX1" fmla="*/ 5081454 w 5081454"/>
              <a:gd name="connsiteY1" fmla="*/ 2540727 h 5081454"/>
              <a:gd name="connsiteX2" fmla="*/ 2540727 w 5081454"/>
              <a:gd name="connsiteY2" fmla="*/ 5081454 h 5081454"/>
              <a:gd name="connsiteX3" fmla="*/ 0 w 5081454"/>
              <a:gd name="connsiteY3" fmla="*/ 2540727 h 5081454"/>
              <a:gd name="connsiteX4" fmla="*/ 2540727 w 5081454"/>
              <a:gd name="connsiteY4" fmla="*/ 0 h 5081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454" h="5081454">
                <a:moveTo>
                  <a:pt x="2540727" y="0"/>
                </a:moveTo>
                <a:cubicBezTo>
                  <a:pt x="3943932" y="0"/>
                  <a:pt x="5081454" y="1137522"/>
                  <a:pt x="5081454" y="2540727"/>
                </a:cubicBezTo>
                <a:cubicBezTo>
                  <a:pt x="5081454" y="3943932"/>
                  <a:pt x="3943932" y="5081454"/>
                  <a:pt x="2540727" y="5081454"/>
                </a:cubicBezTo>
                <a:cubicBezTo>
                  <a:pt x="1137522" y="5081454"/>
                  <a:pt x="0" y="3943932"/>
                  <a:pt x="0" y="2540727"/>
                </a:cubicBezTo>
                <a:cubicBezTo>
                  <a:pt x="0" y="1137522"/>
                  <a:pt x="1137522" y="0"/>
                  <a:pt x="2540727" y="0"/>
                </a:cubicBezTo>
                <a:close/>
              </a:path>
            </a:pathLst>
          </a:custGeom>
        </p:spPr>
      </p:pic>
      <p:grpSp>
        <p:nvGrpSpPr>
          <p:cNvPr id="52" name="Agrupar 51">
            <a:extLst>
              <a:ext uri="{FF2B5EF4-FFF2-40B4-BE49-F238E27FC236}">
                <a16:creationId xmlns:a16="http://schemas.microsoft.com/office/drawing/2014/main" id="{8FF126FA-B365-7FEE-819D-1A0A1FB72DDD}"/>
              </a:ext>
            </a:extLst>
          </p:cNvPr>
          <p:cNvGrpSpPr/>
          <p:nvPr/>
        </p:nvGrpSpPr>
        <p:grpSpPr>
          <a:xfrm>
            <a:off x="7124387" y="2784864"/>
            <a:ext cx="873049" cy="873049"/>
            <a:chOff x="7124387" y="2663841"/>
            <a:chExt cx="873049" cy="873049"/>
          </a:xfrm>
        </p:grpSpPr>
        <p:sp>
          <p:nvSpPr>
            <p:cNvPr id="15" name="Elipse 14">
              <a:extLst>
                <a:ext uri="{FF2B5EF4-FFF2-40B4-BE49-F238E27FC236}">
                  <a16:creationId xmlns:a16="http://schemas.microsoft.com/office/drawing/2014/main" id="{7DBE4E44-71F1-1983-D841-F467A81585F2}"/>
                </a:ext>
              </a:extLst>
            </p:cNvPr>
            <p:cNvSpPr/>
            <p:nvPr/>
          </p:nvSpPr>
          <p:spPr>
            <a:xfrm>
              <a:off x="7124387" y="2663841"/>
              <a:ext cx="873049" cy="873049"/>
            </a:xfrm>
            <a:prstGeom prst="ellipse">
              <a:avLst/>
            </a:prstGeom>
            <a:solidFill>
              <a:srgbClr val="DEA44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pt-BR" sz="3200" dirty="0">
                <a:solidFill>
                  <a:srgbClr val="CA332F"/>
                </a:solidFill>
                <a:latin typeface="AMX Medium" pitchFamily="2" charset="0"/>
              </a:endParaRPr>
            </a:p>
          </p:txBody>
        </p:sp>
        <p:pic>
          <p:nvPicPr>
            <p:cNvPr id="51" name="Gráfico 50">
              <a:extLst>
                <a:ext uri="{FF2B5EF4-FFF2-40B4-BE49-F238E27FC236}">
                  <a16:creationId xmlns:a16="http://schemas.microsoft.com/office/drawing/2014/main" id="{66EF04ED-91CA-26DB-540E-BA340BBE3C2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394223" y="2853881"/>
              <a:ext cx="333375" cy="485775"/>
            </a:xfrm>
            <a:prstGeom prst="rect">
              <a:avLst/>
            </a:prstGeom>
          </p:spPr>
        </p:pic>
      </p:grpSp>
      <p:grpSp>
        <p:nvGrpSpPr>
          <p:cNvPr id="55" name="Agrupar 54">
            <a:extLst>
              <a:ext uri="{FF2B5EF4-FFF2-40B4-BE49-F238E27FC236}">
                <a16:creationId xmlns:a16="http://schemas.microsoft.com/office/drawing/2014/main" id="{44FDE689-E93A-9204-A735-30A3A9D74292}"/>
              </a:ext>
            </a:extLst>
          </p:cNvPr>
          <p:cNvGrpSpPr/>
          <p:nvPr/>
        </p:nvGrpSpPr>
        <p:grpSpPr>
          <a:xfrm>
            <a:off x="7124387" y="4221778"/>
            <a:ext cx="873049" cy="873049"/>
            <a:chOff x="7124387" y="4100755"/>
            <a:chExt cx="873049" cy="873049"/>
          </a:xfrm>
        </p:grpSpPr>
        <p:sp>
          <p:nvSpPr>
            <p:cNvPr id="43" name="Elipse 42">
              <a:extLst>
                <a:ext uri="{FF2B5EF4-FFF2-40B4-BE49-F238E27FC236}">
                  <a16:creationId xmlns:a16="http://schemas.microsoft.com/office/drawing/2014/main" id="{268F683D-FD54-15B1-7FF3-3CB2F7B832F4}"/>
                </a:ext>
              </a:extLst>
            </p:cNvPr>
            <p:cNvSpPr/>
            <p:nvPr/>
          </p:nvSpPr>
          <p:spPr>
            <a:xfrm>
              <a:off x="7124387" y="4100755"/>
              <a:ext cx="873049" cy="873049"/>
            </a:xfrm>
            <a:prstGeom prst="ellipse">
              <a:avLst/>
            </a:prstGeom>
            <a:solidFill>
              <a:srgbClr val="CA33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pt-BR" sz="3200" dirty="0">
                <a:solidFill>
                  <a:srgbClr val="CA332F"/>
                </a:solidFill>
                <a:latin typeface="AMX Medium" pitchFamily="2" charset="0"/>
              </a:endParaRPr>
            </a:p>
          </p:txBody>
        </p:sp>
        <p:pic>
          <p:nvPicPr>
            <p:cNvPr id="54" name="Gráfico 53">
              <a:extLst>
                <a:ext uri="{FF2B5EF4-FFF2-40B4-BE49-F238E27FC236}">
                  <a16:creationId xmlns:a16="http://schemas.microsoft.com/office/drawing/2014/main" id="{091FA183-3B13-802A-FAB1-D92BA0E21E3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337074" y="4322962"/>
              <a:ext cx="447675" cy="428625"/>
            </a:xfrm>
            <a:prstGeom prst="rect">
              <a:avLst/>
            </a:prstGeom>
          </p:spPr>
        </p:pic>
      </p:grpSp>
      <p:grpSp>
        <p:nvGrpSpPr>
          <p:cNvPr id="56" name="Agrupar 55">
            <a:extLst>
              <a:ext uri="{FF2B5EF4-FFF2-40B4-BE49-F238E27FC236}">
                <a16:creationId xmlns:a16="http://schemas.microsoft.com/office/drawing/2014/main" id="{21207E43-1E1B-A43E-C7DE-A8740AD9BAC2}"/>
              </a:ext>
            </a:extLst>
          </p:cNvPr>
          <p:cNvGrpSpPr/>
          <p:nvPr/>
        </p:nvGrpSpPr>
        <p:grpSpPr>
          <a:xfrm>
            <a:off x="7124392" y="1519515"/>
            <a:ext cx="4725944" cy="763676"/>
            <a:chOff x="7329703" y="5044706"/>
            <a:chExt cx="3702258" cy="623321"/>
          </a:xfrm>
        </p:grpSpPr>
        <p:sp>
          <p:nvSpPr>
            <p:cNvPr id="57" name="CaixaDeTexto 56">
              <a:extLst>
                <a:ext uri="{FF2B5EF4-FFF2-40B4-BE49-F238E27FC236}">
                  <a16:creationId xmlns:a16="http://schemas.microsoft.com/office/drawing/2014/main" id="{C8910C04-0D6D-346D-9617-B0741301A476}"/>
                </a:ext>
              </a:extLst>
            </p:cNvPr>
            <p:cNvSpPr txBox="1"/>
            <p:nvPr/>
          </p:nvSpPr>
          <p:spPr>
            <a:xfrm>
              <a:off x="7636625" y="5104173"/>
              <a:ext cx="3321166" cy="51152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lIns="432000" tIns="36000" rIns="0" bIns="36000" rtlCol="0">
              <a:spAutoFit/>
            </a:bodyPr>
            <a:lstStyle/>
            <a:p>
              <a:r>
                <a:rPr lang="pt-BR" sz="1200" dirty="0"/>
                <a:t>Oriente o cliente a responder o SMS de portabilidade. </a:t>
              </a:r>
            </a:p>
            <a:p>
              <a:r>
                <a:rPr lang="pt-BR" sz="1200" dirty="0"/>
                <a:t>Eles têm duas opções: usar o chip físico ou o </a:t>
              </a:r>
              <a:r>
                <a:rPr lang="pt-BR" sz="1200" dirty="0" err="1"/>
                <a:t>e-SIM</a:t>
              </a:r>
              <a:r>
                <a:rPr lang="pt-BR" sz="1200" dirty="0"/>
                <a:t>, dependendo do dispositivo que possui.</a:t>
              </a:r>
            </a:p>
          </p:txBody>
        </p:sp>
        <p:sp>
          <p:nvSpPr>
            <p:cNvPr id="58" name="Retângulo: Cantos Superiores Arredondados 57">
              <a:extLst>
                <a:ext uri="{FF2B5EF4-FFF2-40B4-BE49-F238E27FC236}">
                  <a16:creationId xmlns:a16="http://schemas.microsoft.com/office/drawing/2014/main" id="{089C3504-DC69-35EC-E21F-DEF505E70AC1}"/>
                </a:ext>
              </a:extLst>
            </p:cNvPr>
            <p:cNvSpPr/>
            <p:nvPr/>
          </p:nvSpPr>
          <p:spPr>
            <a:xfrm rot="16200000">
              <a:off x="8869171" y="3505238"/>
              <a:ext cx="623321" cy="3702258"/>
            </a:xfrm>
            <a:prstGeom prst="round2SameRect">
              <a:avLst>
                <a:gd name="adj1" fmla="val 50000"/>
                <a:gd name="adj2" fmla="val 0"/>
              </a:avLst>
            </a:prstGeom>
            <a:noFill/>
            <a:ln w="19050">
              <a:solidFill>
                <a:srgbClr val="10101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59" name="Elipse 58">
            <a:extLst>
              <a:ext uri="{FF2B5EF4-FFF2-40B4-BE49-F238E27FC236}">
                <a16:creationId xmlns:a16="http://schemas.microsoft.com/office/drawing/2014/main" id="{06FB8B3A-B43D-0952-3CB4-5372EE1206B2}"/>
              </a:ext>
            </a:extLst>
          </p:cNvPr>
          <p:cNvSpPr/>
          <p:nvPr/>
        </p:nvSpPr>
        <p:spPr>
          <a:xfrm>
            <a:off x="7124387" y="1519517"/>
            <a:ext cx="795672" cy="763677"/>
          </a:xfrm>
          <a:prstGeom prst="ellipse">
            <a:avLst/>
          </a:prstGeom>
          <a:solidFill>
            <a:srgbClr val="10101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t-BR" sz="4800" dirty="0">
                <a:solidFill>
                  <a:srgbClr val="CA332F"/>
                </a:solidFill>
                <a:latin typeface="AMX Medium" pitchFamily="2" charset="0"/>
              </a:rPr>
              <a:t>!</a:t>
            </a:r>
            <a:endParaRPr lang="pt-BR" sz="4400" dirty="0">
              <a:solidFill>
                <a:srgbClr val="CA332F"/>
              </a:solidFill>
              <a:latin typeface="AMX Medium" pitchFamily="2" charset="0"/>
            </a:endParaRPr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id="{D40F9B72-50B0-8388-8C9A-F14CC1029C03}"/>
              </a:ext>
            </a:extLst>
          </p:cNvPr>
          <p:cNvSpPr/>
          <p:nvPr/>
        </p:nvSpPr>
        <p:spPr>
          <a:xfrm rot="18788007">
            <a:off x="6990874" y="1360674"/>
            <a:ext cx="976583" cy="103417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912728"/>
              </a:avLst>
            </a:prstTxWarp>
            <a:spAutoFit/>
          </a:bodyPr>
          <a:lstStyle/>
          <a:p>
            <a:pPr algn="ctr"/>
            <a:r>
              <a:rPr lang="pt-BR" sz="1400" dirty="0">
                <a:ln w="0"/>
                <a:solidFill>
                  <a:srgbClr val="CA332F"/>
                </a:solidFill>
                <a:effectLst/>
                <a:latin typeface="+mj-lt"/>
              </a:rPr>
              <a:t>ATENÇÃO!</a:t>
            </a:r>
            <a:endParaRPr lang="pt-BR" sz="1400" b="0" cap="none" spc="0" dirty="0">
              <a:ln w="0"/>
              <a:solidFill>
                <a:srgbClr val="CA332F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00005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5" grpId="0"/>
      <p:bldP spid="48" grpId="0"/>
      <p:bldP spid="59" grpId="0" animBg="1"/>
      <p:bldP spid="6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A39948-2C27-5288-3569-B3E96F11B7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F02C1F80-ED64-91B2-122A-07A5F2BB2058}"/>
              </a:ext>
            </a:extLst>
          </p:cNvPr>
          <p:cNvSpPr txBox="1"/>
          <p:nvPr/>
        </p:nvSpPr>
        <p:spPr>
          <a:xfrm>
            <a:off x="2336704" y="2807701"/>
            <a:ext cx="751859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1" i="0" u="none" strike="noStrike" kern="1200" cap="none" spc="0" normalizeH="0" baseline="0" noProof="0" dirty="0">
                <a:ln>
                  <a:noFill/>
                </a:ln>
                <a:solidFill>
                  <a:srgbClr val="DA291C"/>
                </a:solidFill>
                <a:effectLst/>
                <a:uLnTx/>
                <a:uFillTx/>
                <a:latin typeface="AMX Black" pitchFamily="2" charset="0"/>
                <a:ea typeface="+mn-ea"/>
                <a:cs typeface="+mn-cs"/>
              </a:rPr>
              <a:t>Aprender, impulsiona!</a:t>
            </a:r>
          </a:p>
        </p:txBody>
      </p:sp>
      <p:sp>
        <p:nvSpPr>
          <p:cNvPr id="17" name="CaixaDeTexto 23">
            <a:extLst>
              <a:ext uri="{FF2B5EF4-FFF2-40B4-BE49-F238E27FC236}">
                <a16:creationId xmlns:a16="http://schemas.microsoft.com/office/drawing/2014/main" id="{73852FBB-649A-DBB9-4FA9-016E79DBE736}"/>
              </a:ext>
            </a:extLst>
          </p:cNvPr>
          <p:cNvSpPr txBox="1"/>
          <p:nvPr/>
        </p:nvSpPr>
        <p:spPr>
          <a:xfrm rot="5400000">
            <a:off x="5757446" y="1938876"/>
            <a:ext cx="677108" cy="526616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l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2D2926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rPr>
              <a:t>TRILHA PRINCIPAL | TEAMS</a:t>
            </a:r>
            <a:endParaRPr kumimoji="0" lang="pt-BR" sz="3200" b="0" i="1" u="none" strike="noStrike" kern="1200" cap="none" spc="0" normalizeH="0" baseline="0" noProof="0" dirty="0">
              <a:ln>
                <a:noFill/>
              </a:ln>
              <a:solidFill>
                <a:srgbClr val="2D2926"/>
              </a:solidFill>
              <a:effectLst/>
              <a:uLnTx/>
              <a:uFillTx/>
              <a:latin typeface="AMX" pitchFamily="2" charset="0"/>
              <a:ea typeface="+mn-ea"/>
              <a:cs typeface="+mn-cs"/>
            </a:endParaRPr>
          </a:p>
        </p:txBody>
      </p:sp>
      <p:cxnSp>
        <p:nvCxnSpPr>
          <p:cNvPr id="3" name="Conector Reto 30">
            <a:extLst>
              <a:ext uri="{FF2B5EF4-FFF2-40B4-BE49-F238E27FC236}">
                <a16:creationId xmlns:a16="http://schemas.microsoft.com/office/drawing/2014/main" id="{17AEE8F8-328D-DE12-1E4E-2C9EC7D5F78D}"/>
              </a:ext>
            </a:extLst>
          </p:cNvPr>
          <p:cNvCxnSpPr>
            <a:cxnSpLocks/>
          </p:cNvCxnSpPr>
          <p:nvPr/>
        </p:nvCxnSpPr>
        <p:spPr>
          <a:xfrm>
            <a:off x="2148114" y="4119523"/>
            <a:ext cx="7953829" cy="0"/>
          </a:xfrm>
          <a:prstGeom prst="line">
            <a:avLst/>
          </a:prstGeom>
          <a:ln w="6350">
            <a:gradFill flip="none" rotWithShape="1">
              <a:gsLst>
                <a:gs pos="0">
                  <a:schemeClr val="bg1"/>
                </a:gs>
                <a:gs pos="51000">
                  <a:schemeClr val="bg2">
                    <a:lumMod val="25000"/>
                  </a:schemeClr>
                </a:gs>
                <a:gs pos="81000">
                  <a:schemeClr val="bg2">
                    <a:lumMod val="25000"/>
                  </a:schemeClr>
                </a:gs>
                <a:gs pos="21000">
                  <a:schemeClr val="bg2">
                    <a:lumMod val="2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3605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CC05BA-F9C6-2DED-369C-A9AFE2727F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09F86390-BECD-EB32-CF11-922926C5A10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900237" y="1123002"/>
            <a:ext cx="8391525" cy="533400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A355A20F-7669-A8A0-8F07-D878D89AE07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47887" y="1665262"/>
            <a:ext cx="7896225" cy="3829050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93CAE123-C02F-66B8-ECB1-050AB2C2AF0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95475" y="1133475"/>
            <a:ext cx="8401050" cy="4591050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F33028FF-6FF8-D356-D98A-1741218CF4B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07698" y="1293746"/>
            <a:ext cx="704850" cy="200025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AE20297A-FEF8-98A4-ABA6-1246ED0ABCC1}"/>
              </a:ext>
            </a:extLst>
          </p:cNvPr>
          <p:cNvSpPr txBox="1"/>
          <p:nvPr/>
        </p:nvSpPr>
        <p:spPr>
          <a:xfrm>
            <a:off x="4876737" y="1046161"/>
            <a:ext cx="2438526" cy="586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500"/>
              </a:lnSpc>
            </a:pPr>
            <a:r>
              <a:rPr lang="pt-BR" sz="1600" i="1" dirty="0">
                <a:solidFill>
                  <a:srgbClr val="FFFFFF"/>
                </a:solidFill>
                <a:latin typeface="AMX Light" pitchFamily="2" charset="0"/>
              </a:rPr>
              <a:t>SABER MAIS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7F0B988A-A677-ABC6-7E41-EF3CC3BE195C}"/>
              </a:ext>
            </a:extLst>
          </p:cNvPr>
          <p:cNvSpPr txBox="1"/>
          <p:nvPr/>
        </p:nvSpPr>
        <p:spPr>
          <a:xfrm>
            <a:off x="3109070" y="1924887"/>
            <a:ext cx="5973860" cy="646331"/>
          </a:xfrm>
          <a:prstGeom prst="rect">
            <a:avLst/>
          </a:prstGeom>
          <a:noFill/>
        </p:spPr>
        <p:txBody>
          <a:bodyPr wrap="square" lIns="36000" rtlCol="0">
            <a:spAutoFit/>
          </a:bodyPr>
          <a:lstStyle/>
          <a:p>
            <a:pPr algn="ctr"/>
            <a:r>
              <a:rPr lang="pt-BR" sz="3600" i="1" dirty="0">
                <a:solidFill>
                  <a:srgbClr val="CA302C"/>
                </a:solidFill>
                <a:latin typeface="AMX Black" pitchFamily="2" charset="0"/>
              </a:rPr>
              <a:t>Atenção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ED392BDE-5A32-E6EA-3473-F732C9225185}"/>
              </a:ext>
            </a:extLst>
          </p:cNvPr>
          <p:cNvSpPr txBox="1"/>
          <p:nvPr/>
        </p:nvSpPr>
        <p:spPr>
          <a:xfrm>
            <a:off x="3208250" y="2830843"/>
            <a:ext cx="5775501" cy="923330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pt-BR" dirty="0">
                <a:solidFill>
                  <a:srgbClr val="101010"/>
                </a:solidFill>
              </a:rPr>
              <a:t>Independentemente da opção escolhida, é essencial que o cliente siga as orientações cuidadosamente para garantir o processo de portabilidade.</a:t>
            </a:r>
          </a:p>
        </p:txBody>
      </p:sp>
      <p:pic>
        <p:nvPicPr>
          <p:cNvPr id="14" name="Gráfico 13">
            <a:extLst>
              <a:ext uri="{FF2B5EF4-FFF2-40B4-BE49-F238E27FC236}">
                <a16:creationId xmlns:a16="http://schemas.microsoft.com/office/drawing/2014/main" id="{7F247858-B6C3-B665-4BEA-187A9367CF9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895475" y="1649079"/>
            <a:ext cx="8401050" cy="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8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A3E189-D147-2838-329A-F5D6CCBE7C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C87728AA-E6F9-90F5-C3E5-93CDF02E19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9" t="4396" r="25228" b="5864"/>
          <a:stretch>
            <a:fillRect/>
          </a:stretch>
        </p:blipFill>
        <p:spPr>
          <a:xfrm>
            <a:off x="5206455" y="886164"/>
            <a:ext cx="5081454" cy="5081454"/>
          </a:xfrm>
          <a:custGeom>
            <a:avLst/>
            <a:gdLst>
              <a:gd name="connsiteX0" fmla="*/ 2540727 w 5081454"/>
              <a:gd name="connsiteY0" fmla="*/ 0 h 5081454"/>
              <a:gd name="connsiteX1" fmla="*/ 5081454 w 5081454"/>
              <a:gd name="connsiteY1" fmla="*/ 2540727 h 5081454"/>
              <a:gd name="connsiteX2" fmla="*/ 2540727 w 5081454"/>
              <a:gd name="connsiteY2" fmla="*/ 5081454 h 5081454"/>
              <a:gd name="connsiteX3" fmla="*/ 0 w 5081454"/>
              <a:gd name="connsiteY3" fmla="*/ 2540727 h 5081454"/>
              <a:gd name="connsiteX4" fmla="*/ 2540727 w 5081454"/>
              <a:gd name="connsiteY4" fmla="*/ 0 h 5081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454" h="5081454">
                <a:moveTo>
                  <a:pt x="2540727" y="0"/>
                </a:moveTo>
                <a:cubicBezTo>
                  <a:pt x="3943932" y="0"/>
                  <a:pt x="5081454" y="1137522"/>
                  <a:pt x="5081454" y="2540727"/>
                </a:cubicBezTo>
                <a:cubicBezTo>
                  <a:pt x="5081454" y="3943932"/>
                  <a:pt x="3943932" y="5081454"/>
                  <a:pt x="2540727" y="5081454"/>
                </a:cubicBezTo>
                <a:cubicBezTo>
                  <a:pt x="1137522" y="5081454"/>
                  <a:pt x="0" y="3943932"/>
                  <a:pt x="0" y="2540727"/>
                </a:cubicBezTo>
                <a:cubicBezTo>
                  <a:pt x="0" y="1137522"/>
                  <a:pt x="1137522" y="0"/>
                  <a:pt x="2540727" y="0"/>
                </a:cubicBezTo>
                <a:close/>
              </a:path>
            </a:pathLst>
          </a:cu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D73DDD0F-6580-3E40-5A88-B1E420432F3D}"/>
              </a:ext>
            </a:extLst>
          </p:cNvPr>
          <p:cNvSpPr txBox="1"/>
          <p:nvPr/>
        </p:nvSpPr>
        <p:spPr>
          <a:xfrm>
            <a:off x="750332" y="1300983"/>
            <a:ext cx="4051496" cy="1200329"/>
          </a:xfrm>
          <a:prstGeom prst="rect">
            <a:avLst/>
          </a:prstGeom>
          <a:noFill/>
        </p:spPr>
        <p:txBody>
          <a:bodyPr wrap="square" lIns="36000" rtlCol="0">
            <a:spAutoFit/>
          </a:bodyPr>
          <a:lstStyle/>
          <a:p>
            <a:r>
              <a:rPr lang="pt-BR" sz="3600" dirty="0">
                <a:solidFill>
                  <a:srgbClr val="CA302C"/>
                </a:solidFill>
                <a:latin typeface="AMX Black" pitchFamily="2" charset="0"/>
              </a:rPr>
              <a:t>Atenção no processo </a:t>
            </a:r>
            <a:endParaRPr lang="pt-BR" sz="3200" i="1" dirty="0">
              <a:solidFill>
                <a:srgbClr val="CA302C"/>
              </a:solidFill>
              <a:latin typeface="AMX Light" pitchFamily="2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4344E64-EB0D-B89F-AF9A-3EA9EAA88447}"/>
              </a:ext>
            </a:extLst>
          </p:cNvPr>
          <p:cNvSpPr txBox="1"/>
          <p:nvPr/>
        </p:nvSpPr>
        <p:spPr>
          <a:xfrm>
            <a:off x="750331" y="2576395"/>
            <a:ext cx="3619963" cy="1477328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r>
              <a:rPr lang="pt-BR" dirty="0"/>
              <a:t>A importância de conhecer e realizar com atenção o procedimento de Portabilidade está em evitar reclamações e problemas com o nosso cliente.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FC1610CA-5280-B69D-6A52-CBA9D09C85E4}"/>
              </a:ext>
            </a:extLst>
          </p:cNvPr>
          <p:cNvSpPr/>
          <p:nvPr/>
        </p:nvSpPr>
        <p:spPr>
          <a:xfrm rot="5400000">
            <a:off x="4805600" y="530290"/>
            <a:ext cx="5474576" cy="579742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912728"/>
              </a:avLst>
            </a:prstTxWarp>
            <a:spAutoFit/>
          </a:bodyPr>
          <a:lstStyle/>
          <a:p>
            <a:pPr algn="ctr"/>
            <a:r>
              <a:rPr lang="pt-BR" sz="4800" dirty="0">
                <a:ln w="0"/>
                <a:solidFill>
                  <a:srgbClr val="B72F2C"/>
                </a:solidFill>
                <a:latin typeface="+mj-lt"/>
              </a:rPr>
              <a:t>PORTABILDIADE</a:t>
            </a:r>
            <a:endParaRPr lang="pt-BR" sz="4800" b="0" cap="none" spc="0" dirty="0">
              <a:ln w="0"/>
              <a:solidFill>
                <a:srgbClr val="B72F2C"/>
              </a:solidFill>
              <a:effectLst/>
              <a:latin typeface="+mj-lt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309F8CB-B697-11D2-D5D8-12A84DFCFF14}"/>
              </a:ext>
            </a:extLst>
          </p:cNvPr>
          <p:cNvSpPr txBox="1"/>
          <p:nvPr/>
        </p:nvSpPr>
        <p:spPr>
          <a:xfrm>
            <a:off x="750331" y="4053723"/>
            <a:ext cx="4051496" cy="1200329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r>
              <a:rPr lang="pt-BR" dirty="0"/>
              <a:t>Sempre que alguma informação do cliente ou da linha telefônica está incorreta ou divergente, ocorre CONFLITO na esteira de portabilidade.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DECD2BE-1928-146A-4464-85280E8D46FF}"/>
              </a:ext>
            </a:extLst>
          </p:cNvPr>
          <p:cNvSpPr txBox="1"/>
          <p:nvPr/>
        </p:nvSpPr>
        <p:spPr>
          <a:xfrm>
            <a:off x="750331" y="5254052"/>
            <a:ext cx="4456124" cy="646331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r>
              <a:rPr lang="pt-BR" dirty="0"/>
              <a:t>Logo, muitos conflitos são evitados a partir da </a:t>
            </a:r>
            <a:r>
              <a:rPr lang="pt-BR" b="1" dirty="0"/>
              <a:t>ATENÇÃO</a:t>
            </a:r>
            <a:r>
              <a:rPr lang="pt-BR" dirty="0"/>
              <a:t> e </a:t>
            </a:r>
            <a:r>
              <a:rPr lang="pt-BR" b="1" dirty="0"/>
              <a:t>CUIDADO</a:t>
            </a:r>
            <a:r>
              <a:rPr lang="pt-BR" dirty="0"/>
              <a:t> com o cadastro.</a:t>
            </a:r>
          </a:p>
        </p:txBody>
      </p:sp>
    </p:spTree>
    <p:extLst>
      <p:ext uri="{BB962C8B-B14F-4D97-AF65-F5344CB8AC3E}">
        <p14:creationId xmlns:p14="http://schemas.microsoft.com/office/powerpoint/2010/main" val="166924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770875-268F-4C9B-261A-A208EC7A05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21D894D-406A-F5DC-174A-46CE55951C69}"/>
              </a:ext>
            </a:extLst>
          </p:cNvPr>
          <p:cNvSpPr/>
          <p:nvPr/>
        </p:nvSpPr>
        <p:spPr>
          <a:xfrm rot="16200000">
            <a:off x="1488388" y="530289"/>
            <a:ext cx="5474576" cy="579742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912728"/>
              </a:avLst>
            </a:prstTxWarp>
            <a:spAutoFit/>
          </a:bodyPr>
          <a:lstStyle/>
          <a:p>
            <a:pPr algn="ctr"/>
            <a:r>
              <a:rPr lang="pt-BR" sz="3600" dirty="0">
                <a:ln w="0"/>
                <a:solidFill>
                  <a:srgbClr val="B72F2C"/>
                </a:solidFill>
                <a:latin typeface="+mj-lt"/>
              </a:rPr>
              <a:t>FLUXO DA PROCESSO</a:t>
            </a:r>
            <a:endParaRPr lang="pt-BR" sz="3600" b="0" cap="none" spc="0" dirty="0">
              <a:ln w="0"/>
              <a:solidFill>
                <a:srgbClr val="B72F2C"/>
              </a:solidFill>
              <a:effectLst/>
              <a:latin typeface="+mj-lt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5999998-3DF6-6BB9-46EC-235FCD37BE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98" t="3293" r="6655" b="10653"/>
          <a:stretch>
            <a:fillRect/>
          </a:stretch>
        </p:blipFill>
        <p:spPr>
          <a:xfrm flipH="1">
            <a:off x="1468830" y="886164"/>
            <a:ext cx="5081454" cy="5081454"/>
          </a:xfrm>
          <a:custGeom>
            <a:avLst/>
            <a:gdLst>
              <a:gd name="connsiteX0" fmla="*/ 2540727 w 5081454"/>
              <a:gd name="connsiteY0" fmla="*/ 0 h 5081454"/>
              <a:gd name="connsiteX1" fmla="*/ 5081454 w 5081454"/>
              <a:gd name="connsiteY1" fmla="*/ 2540727 h 5081454"/>
              <a:gd name="connsiteX2" fmla="*/ 2540727 w 5081454"/>
              <a:gd name="connsiteY2" fmla="*/ 5081454 h 5081454"/>
              <a:gd name="connsiteX3" fmla="*/ 0 w 5081454"/>
              <a:gd name="connsiteY3" fmla="*/ 2540727 h 5081454"/>
              <a:gd name="connsiteX4" fmla="*/ 2540727 w 5081454"/>
              <a:gd name="connsiteY4" fmla="*/ 0 h 5081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454" h="5081454">
                <a:moveTo>
                  <a:pt x="2540727" y="0"/>
                </a:moveTo>
                <a:cubicBezTo>
                  <a:pt x="3943932" y="0"/>
                  <a:pt x="5081454" y="1137522"/>
                  <a:pt x="5081454" y="2540727"/>
                </a:cubicBezTo>
                <a:cubicBezTo>
                  <a:pt x="5081454" y="3943932"/>
                  <a:pt x="3943932" y="5081454"/>
                  <a:pt x="2540727" y="5081454"/>
                </a:cubicBezTo>
                <a:cubicBezTo>
                  <a:pt x="1137522" y="5081454"/>
                  <a:pt x="0" y="3943932"/>
                  <a:pt x="0" y="2540727"/>
                </a:cubicBezTo>
                <a:cubicBezTo>
                  <a:pt x="0" y="1137522"/>
                  <a:pt x="1137522" y="0"/>
                  <a:pt x="2540727" y="0"/>
                </a:cubicBezTo>
                <a:close/>
              </a:path>
            </a:pathLst>
          </a:custGeom>
        </p:spPr>
      </p:pic>
      <p:pic>
        <p:nvPicPr>
          <p:cNvPr id="32" name="Imagem 31">
            <a:extLst>
              <a:ext uri="{FF2B5EF4-FFF2-40B4-BE49-F238E27FC236}">
                <a16:creationId xmlns:a16="http://schemas.microsoft.com/office/drawing/2014/main" id="{54EB31AA-168E-0175-78B3-369EB4A542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34" t="8" r="19352" b="21305"/>
          <a:stretch>
            <a:fillRect/>
          </a:stretch>
        </p:blipFill>
        <p:spPr>
          <a:xfrm flipH="1">
            <a:off x="2595715" y="691711"/>
            <a:ext cx="4757224" cy="4647205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44D7F69C-CF73-B0AC-1D0C-B8B39C209101}"/>
              </a:ext>
            </a:extLst>
          </p:cNvPr>
          <p:cNvSpPr txBox="1"/>
          <p:nvPr/>
        </p:nvSpPr>
        <p:spPr>
          <a:xfrm>
            <a:off x="7550052" y="1938095"/>
            <a:ext cx="4146254" cy="1077218"/>
          </a:xfrm>
          <a:prstGeom prst="rect">
            <a:avLst/>
          </a:prstGeom>
          <a:noFill/>
        </p:spPr>
        <p:txBody>
          <a:bodyPr wrap="square" lIns="36000" rtlCol="0">
            <a:spAutoFit/>
          </a:bodyPr>
          <a:lstStyle/>
          <a:p>
            <a:r>
              <a:rPr lang="pt-BR" sz="3200" dirty="0">
                <a:solidFill>
                  <a:srgbClr val="CA302C"/>
                </a:solidFill>
                <a:latin typeface="AMX Black" pitchFamily="2" charset="0"/>
              </a:rPr>
              <a:t>Fluxo da Portabilidade Móvel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721AAAA5-D5A9-D861-927C-0DB29A9AFF84}"/>
              </a:ext>
            </a:extLst>
          </p:cNvPr>
          <p:cNvSpPr txBox="1"/>
          <p:nvPr/>
        </p:nvSpPr>
        <p:spPr>
          <a:xfrm>
            <a:off x="7550051" y="3015313"/>
            <a:ext cx="3621817" cy="1477328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>
              <a:spcAft>
                <a:spcPts val="800"/>
              </a:spcAft>
            </a:pPr>
            <a:r>
              <a:rPr lang="pt-BR" dirty="0">
                <a:solidFill>
                  <a:srgbClr val="101010"/>
                </a:solidFill>
              </a:rPr>
              <a:t>Desde março de 2010, se uma solicitação de </a:t>
            </a:r>
            <a:r>
              <a:rPr lang="pt-BR" dirty="0" err="1">
                <a:solidFill>
                  <a:srgbClr val="101010"/>
                </a:solidFill>
              </a:rPr>
              <a:t>port</a:t>
            </a:r>
            <a:r>
              <a:rPr lang="pt-BR" dirty="0">
                <a:solidFill>
                  <a:srgbClr val="101010"/>
                </a:solidFill>
              </a:rPr>
              <a:t> out não for autenticada no prazo de 24h úteis, a ABRT autoriza tacitamente a migração do número.</a:t>
            </a:r>
          </a:p>
        </p:txBody>
      </p:sp>
    </p:spTree>
    <p:extLst>
      <p:ext uri="{BB962C8B-B14F-4D97-AF65-F5344CB8AC3E}">
        <p14:creationId xmlns:p14="http://schemas.microsoft.com/office/powerpoint/2010/main" val="163005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2979F988-89EB-D9EE-F359-C422FE9E4FAB}"/>
              </a:ext>
            </a:extLst>
          </p:cNvPr>
          <p:cNvSpPr/>
          <p:nvPr/>
        </p:nvSpPr>
        <p:spPr>
          <a:xfrm>
            <a:off x="2576675" y="1553186"/>
            <a:ext cx="7038650" cy="359229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6E237889-D5A8-5383-35C0-230ABC353D9F}"/>
              </a:ext>
            </a:extLst>
          </p:cNvPr>
          <p:cNvGrpSpPr/>
          <p:nvPr/>
        </p:nvGrpSpPr>
        <p:grpSpPr>
          <a:xfrm>
            <a:off x="4628403" y="1594299"/>
            <a:ext cx="1551860" cy="276999"/>
            <a:chOff x="4628403" y="1594299"/>
            <a:chExt cx="1551860" cy="276999"/>
          </a:xfrm>
        </p:grpSpPr>
        <p:sp>
          <p:nvSpPr>
            <p:cNvPr id="9" name="Retângulo: Cantos Arredondados 8">
              <a:extLst>
                <a:ext uri="{FF2B5EF4-FFF2-40B4-BE49-F238E27FC236}">
                  <a16:creationId xmlns:a16="http://schemas.microsoft.com/office/drawing/2014/main" id="{0CE74A02-3025-EDC0-0BEC-1DFAFBADF04B}"/>
                </a:ext>
              </a:extLst>
            </p:cNvPr>
            <p:cNvSpPr/>
            <p:nvPr/>
          </p:nvSpPr>
          <p:spPr>
            <a:xfrm>
              <a:off x="4628403" y="1668703"/>
              <a:ext cx="891864" cy="135467"/>
            </a:xfrm>
            <a:prstGeom prst="roundRect">
              <a:avLst>
                <a:gd name="adj" fmla="val 50000"/>
              </a:avLst>
            </a:prstGeom>
            <a:solidFill>
              <a:srgbClr val="DEA44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4CA36AA5-53FD-1724-15F2-92292CD67046}"/>
                </a:ext>
              </a:extLst>
            </p:cNvPr>
            <p:cNvSpPr txBox="1"/>
            <p:nvPr/>
          </p:nvSpPr>
          <p:spPr>
            <a:xfrm>
              <a:off x="5541188" y="1594299"/>
              <a:ext cx="639075" cy="276999"/>
            </a:xfrm>
            <a:prstGeom prst="rect">
              <a:avLst/>
            </a:prstGeom>
            <a:noFill/>
          </p:spPr>
          <p:txBody>
            <a:bodyPr wrap="square" lIns="36000" rtlCol="0">
              <a:spAutoFit/>
            </a:bodyPr>
            <a:lstStyle/>
            <a:p>
              <a:r>
                <a:rPr lang="pt-BR" sz="1200" b="1" i="1" dirty="0">
                  <a:solidFill>
                    <a:srgbClr val="DEA449"/>
                  </a:solidFill>
                  <a:latin typeface="AMX Light" pitchFamily="2" charset="0"/>
                </a:rPr>
                <a:t>CLIENTE</a:t>
              </a:r>
            </a:p>
          </p:txBody>
        </p:sp>
      </p:grp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536420B3-C137-3272-F75C-F29C7E3E8929}"/>
              </a:ext>
            </a:extLst>
          </p:cNvPr>
          <p:cNvSpPr txBox="1"/>
          <p:nvPr/>
        </p:nvSpPr>
        <p:spPr>
          <a:xfrm>
            <a:off x="2706292" y="1578911"/>
            <a:ext cx="1922111" cy="307777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>
              <a:spcAft>
                <a:spcPts val="800"/>
              </a:spcAft>
            </a:pPr>
            <a:r>
              <a:rPr lang="pt-BR" sz="1400" dirty="0">
                <a:solidFill>
                  <a:srgbClr val="101010"/>
                </a:solidFill>
              </a:rPr>
              <a:t>Quem faz cada passo?</a:t>
            </a:r>
          </a:p>
        </p:txBody>
      </p:sp>
      <p:sp>
        <p:nvSpPr>
          <p:cNvPr id="92" name="Forma Livre: Forma 91">
            <a:extLst>
              <a:ext uri="{FF2B5EF4-FFF2-40B4-BE49-F238E27FC236}">
                <a16:creationId xmlns:a16="http://schemas.microsoft.com/office/drawing/2014/main" id="{D07F6190-10CF-10A6-6E0C-B4EA438FFE98}"/>
              </a:ext>
            </a:extLst>
          </p:cNvPr>
          <p:cNvSpPr/>
          <p:nvPr/>
        </p:nvSpPr>
        <p:spPr>
          <a:xfrm>
            <a:off x="398981" y="2106791"/>
            <a:ext cx="11396494" cy="4183543"/>
          </a:xfrm>
          <a:custGeom>
            <a:avLst/>
            <a:gdLst>
              <a:gd name="connsiteX0" fmla="*/ 11097495 w 11396494"/>
              <a:gd name="connsiteY0" fmla="*/ 10382 h 4183543"/>
              <a:gd name="connsiteX1" fmla="*/ 11385816 w 11396494"/>
              <a:gd name="connsiteY1" fmla="*/ 290690 h 4183543"/>
              <a:gd name="connsiteX2" fmla="*/ 11385816 w 11396494"/>
              <a:gd name="connsiteY2" fmla="*/ 3892854 h 4183543"/>
              <a:gd name="connsiteX3" fmla="*/ 11097495 w 11396494"/>
              <a:gd name="connsiteY3" fmla="*/ 4173162 h 4183543"/>
              <a:gd name="connsiteX4" fmla="*/ 299000 w 11396494"/>
              <a:gd name="connsiteY4" fmla="*/ 4173162 h 4183543"/>
              <a:gd name="connsiteX5" fmla="*/ 10679 w 11396494"/>
              <a:gd name="connsiteY5" fmla="*/ 3892854 h 4183543"/>
              <a:gd name="connsiteX6" fmla="*/ 10679 w 11396494"/>
              <a:gd name="connsiteY6" fmla="*/ 290690 h 4183543"/>
              <a:gd name="connsiteX7" fmla="*/ 299000 w 11396494"/>
              <a:gd name="connsiteY7" fmla="*/ 10382 h 4183543"/>
              <a:gd name="connsiteX8" fmla="*/ 11097495 w 11396494"/>
              <a:gd name="connsiteY8" fmla="*/ 10382 h 4183543"/>
              <a:gd name="connsiteX9" fmla="*/ 11097495 w 11396494"/>
              <a:gd name="connsiteY9" fmla="*/ 0 h 4183543"/>
              <a:gd name="connsiteX10" fmla="*/ 299000 w 11396494"/>
              <a:gd name="connsiteY10" fmla="*/ 0 h 4183543"/>
              <a:gd name="connsiteX11" fmla="*/ 0 w 11396494"/>
              <a:gd name="connsiteY11" fmla="*/ 290690 h 4183543"/>
              <a:gd name="connsiteX12" fmla="*/ 0 w 11396494"/>
              <a:gd name="connsiteY12" fmla="*/ 3892854 h 4183543"/>
              <a:gd name="connsiteX13" fmla="*/ 299000 w 11396494"/>
              <a:gd name="connsiteY13" fmla="*/ 4183544 h 4183543"/>
              <a:gd name="connsiteX14" fmla="*/ 11097495 w 11396494"/>
              <a:gd name="connsiteY14" fmla="*/ 4183544 h 4183543"/>
              <a:gd name="connsiteX15" fmla="*/ 11396495 w 11396494"/>
              <a:gd name="connsiteY15" fmla="*/ 3892854 h 4183543"/>
              <a:gd name="connsiteX16" fmla="*/ 11396495 w 11396494"/>
              <a:gd name="connsiteY16" fmla="*/ 290690 h 4183543"/>
              <a:gd name="connsiteX17" fmla="*/ 11097495 w 11396494"/>
              <a:gd name="connsiteY17" fmla="*/ 0 h 4183543"/>
              <a:gd name="connsiteX18" fmla="*/ 11097495 w 11396494"/>
              <a:gd name="connsiteY18" fmla="*/ 0 h 4183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1396494" h="4183543">
                <a:moveTo>
                  <a:pt x="11097495" y="10382"/>
                </a:moveTo>
                <a:cubicBezTo>
                  <a:pt x="11256499" y="10382"/>
                  <a:pt x="11385816" y="136105"/>
                  <a:pt x="11385816" y="290690"/>
                </a:cubicBezTo>
                <a:lnTo>
                  <a:pt x="11385816" y="3892854"/>
                </a:lnTo>
                <a:cubicBezTo>
                  <a:pt x="11385816" y="4047438"/>
                  <a:pt x="11256499" y="4173162"/>
                  <a:pt x="11097495" y="4173162"/>
                </a:cubicBezTo>
                <a:lnTo>
                  <a:pt x="299000" y="4173162"/>
                </a:lnTo>
                <a:cubicBezTo>
                  <a:pt x="139996" y="4173162"/>
                  <a:pt x="10679" y="4047438"/>
                  <a:pt x="10679" y="3892854"/>
                </a:cubicBezTo>
                <a:lnTo>
                  <a:pt x="10679" y="290690"/>
                </a:lnTo>
                <a:cubicBezTo>
                  <a:pt x="10679" y="136105"/>
                  <a:pt x="139996" y="10382"/>
                  <a:pt x="299000" y="10382"/>
                </a:cubicBezTo>
                <a:lnTo>
                  <a:pt x="11097495" y="10382"/>
                </a:lnTo>
                <a:moveTo>
                  <a:pt x="11097495" y="0"/>
                </a:moveTo>
                <a:lnTo>
                  <a:pt x="299000" y="0"/>
                </a:lnTo>
                <a:cubicBezTo>
                  <a:pt x="133909" y="0"/>
                  <a:pt x="0" y="130187"/>
                  <a:pt x="0" y="290690"/>
                </a:cubicBezTo>
                <a:lnTo>
                  <a:pt x="0" y="3892854"/>
                </a:lnTo>
                <a:cubicBezTo>
                  <a:pt x="0" y="4053356"/>
                  <a:pt x="133909" y="4183544"/>
                  <a:pt x="299000" y="4183544"/>
                </a:cubicBezTo>
                <a:lnTo>
                  <a:pt x="11097495" y="4183544"/>
                </a:lnTo>
                <a:cubicBezTo>
                  <a:pt x="11262585" y="4183544"/>
                  <a:pt x="11396495" y="4053356"/>
                  <a:pt x="11396495" y="3892854"/>
                </a:cubicBezTo>
                <a:lnTo>
                  <a:pt x="11396495" y="290690"/>
                </a:lnTo>
                <a:cubicBezTo>
                  <a:pt x="11396495" y="130187"/>
                  <a:pt x="11262585" y="0"/>
                  <a:pt x="11097495" y="0"/>
                </a:cubicBezTo>
                <a:lnTo>
                  <a:pt x="11097495" y="0"/>
                </a:lnTo>
                <a:close/>
              </a:path>
            </a:pathLst>
          </a:custGeom>
          <a:solidFill>
            <a:srgbClr val="FFFFFF"/>
          </a:solidFill>
          <a:ln w="10677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4A5F36BE-6AF9-7B42-0515-7A5D4CBFAF29}"/>
              </a:ext>
            </a:extLst>
          </p:cNvPr>
          <p:cNvGrpSpPr/>
          <p:nvPr/>
        </p:nvGrpSpPr>
        <p:grpSpPr>
          <a:xfrm>
            <a:off x="715205" y="2401134"/>
            <a:ext cx="1196271" cy="873048"/>
            <a:chOff x="1451110" y="2825907"/>
            <a:chExt cx="1196271" cy="873048"/>
          </a:xfrm>
        </p:grpSpPr>
        <p:sp>
          <p:nvSpPr>
            <p:cNvPr id="18" name="Retângulo: Cantos Superiores Arredondados 17">
              <a:extLst>
                <a:ext uri="{FF2B5EF4-FFF2-40B4-BE49-F238E27FC236}">
                  <a16:creationId xmlns:a16="http://schemas.microsoft.com/office/drawing/2014/main" id="{1E199BCB-306E-14DA-8C95-2D25634F67DB}"/>
                </a:ext>
              </a:extLst>
            </p:cNvPr>
            <p:cNvSpPr/>
            <p:nvPr/>
          </p:nvSpPr>
          <p:spPr>
            <a:xfrm rot="16200000">
              <a:off x="1612722" y="2664295"/>
              <a:ext cx="873048" cy="1196271"/>
            </a:xfrm>
            <a:prstGeom prst="round2SameRect">
              <a:avLst>
                <a:gd name="adj1" fmla="val 50000"/>
                <a:gd name="adj2" fmla="val 0"/>
              </a:avLst>
            </a:prstGeom>
            <a:noFill/>
            <a:ln w="19050">
              <a:solidFill>
                <a:srgbClr val="DEA44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51FA32F7-C320-3725-1337-E5AE8AD6DFAF}"/>
                </a:ext>
              </a:extLst>
            </p:cNvPr>
            <p:cNvSpPr txBox="1"/>
            <p:nvPr/>
          </p:nvSpPr>
          <p:spPr>
            <a:xfrm>
              <a:off x="2345863" y="3059668"/>
              <a:ext cx="296436" cy="369332"/>
            </a:xfrm>
            <a:prstGeom prst="rect">
              <a:avLst/>
            </a:prstGeom>
            <a:noFill/>
          </p:spPr>
          <p:txBody>
            <a:bodyPr wrap="square" lIns="72000" rtlCol="0">
              <a:spAutoFit/>
            </a:bodyPr>
            <a:lstStyle/>
            <a:p>
              <a:r>
                <a:rPr lang="pt-BR" b="1" dirty="0">
                  <a:solidFill>
                    <a:srgbClr val="101010"/>
                  </a:solidFill>
                  <a:latin typeface="+mj-lt"/>
                </a:rPr>
                <a:t>1</a:t>
              </a:r>
            </a:p>
          </p:txBody>
        </p:sp>
      </p:grp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F7949347-F419-FF07-9F07-D751F4C904B5}"/>
              </a:ext>
            </a:extLst>
          </p:cNvPr>
          <p:cNvSpPr txBox="1"/>
          <p:nvPr/>
        </p:nvSpPr>
        <p:spPr>
          <a:xfrm>
            <a:off x="1916069" y="2379505"/>
            <a:ext cx="2054554" cy="789960"/>
          </a:xfrm>
          <a:prstGeom prst="rect">
            <a:avLst/>
          </a:prstGeom>
          <a:noFill/>
        </p:spPr>
        <p:txBody>
          <a:bodyPr wrap="square" lIns="90000" tIns="0" bIns="0" rtlCol="0" anchor="ctr">
            <a:spAutoFit/>
          </a:bodyPr>
          <a:lstStyle/>
          <a:p>
            <a:pPr>
              <a:spcAft>
                <a:spcPts val="400"/>
              </a:spcAft>
            </a:pPr>
            <a:r>
              <a:rPr lang="pt-BR" sz="1200" b="1" dirty="0">
                <a:solidFill>
                  <a:srgbClr val="C99543"/>
                </a:solidFill>
              </a:rPr>
              <a:t>Solicita portabilidade</a:t>
            </a:r>
          </a:p>
          <a:p>
            <a:pPr>
              <a:spcAft>
                <a:spcPts val="400"/>
              </a:spcAft>
            </a:pPr>
            <a:r>
              <a:rPr lang="pt-BR" sz="1200" dirty="0">
                <a:solidFill>
                  <a:srgbClr val="101010"/>
                </a:solidFill>
              </a:rPr>
              <a:t>O cliente pede para manter o seu número atual numa nova operadora.</a:t>
            </a:r>
          </a:p>
        </p:txBody>
      </p:sp>
      <p:grpSp>
        <p:nvGrpSpPr>
          <p:cNvPr id="44" name="Agrupar 43">
            <a:extLst>
              <a:ext uri="{FF2B5EF4-FFF2-40B4-BE49-F238E27FC236}">
                <a16:creationId xmlns:a16="http://schemas.microsoft.com/office/drawing/2014/main" id="{D912F2E6-B0C8-D826-C4FC-7CA19BE2BDBC}"/>
              </a:ext>
            </a:extLst>
          </p:cNvPr>
          <p:cNvGrpSpPr/>
          <p:nvPr/>
        </p:nvGrpSpPr>
        <p:grpSpPr>
          <a:xfrm>
            <a:off x="6220137" y="1594299"/>
            <a:ext cx="1696766" cy="276999"/>
            <a:chOff x="6220137" y="1594299"/>
            <a:chExt cx="1696766" cy="276999"/>
          </a:xfrm>
        </p:grpSpPr>
        <p:sp>
          <p:nvSpPr>
            <p:cNvPr id="45" name="CaixaDeTexto 44">
              <a:extLst>
                <a:ext uri="{FF2B5EF4-FFF2-40B4-BE49-F238E27FC236}">
                  <a16:creationId xmlns:a16="http://schemas.microsoft.com/office/drawing/2014/main" id="{1ECCE28C-A379-AF22-4E43-7F75C3DE8353}"/>
                </a:ext>
              </a:extLst>
            </p:cNvPr>
            <p:cNvSpPr txBox="1"/>
            <p:nvPr/>
          </p:nvSpPr>
          <p:spPr>
            <a:xfrm>
              <a:off x="7118883" y="1594299"/>
              <a:ext cx="798020" cy="276999"/>
            </a:xfrm>
            <a:prstGeom prst="rect">
              <a:avLst/>
            </a:prstGeom>
            <a:noFill/>
          </p:spPr>
          <p:txBody>
            <a:bodyPr wrap="square" lIns="36000" rtlCol="0">
              <a:spAutoFit/>
            </a:bodyPr>
            <a:lstStyle/>
            <a:p>
              <a:r>
                <a:rPr lang="pt-BR" sz="1200" b="1" i="1" dirty="0">
                  <a:solidFill>
                    <a:srgbClr val="CA332F"/>
                  </a:solidFill>
                  <a:latin typeface="AMX Light" pitchFamily="2" charset="0"/>
                </a:rPr>
                <a:t>VENDEDOR</a:t>
              </a:r>
            </a:p>
          </p:txBody>
        </p:sp>
        <p:sp>
          <p:nvSpPr>
            <p:cNvPr id="46" name="Retângulo: Cantos Arredondados 45">
              <a:extLst>
                <a:ext uri="{FF2B5EF4-FFF2-40B4-BE49-F238E27FC236}">
                  <a16:creationId xmlns:a16="http://schemas.microsoft.com/office/drawing/2014/main" id="{9AA47AEC-5E14-077E-3C77-00B1E58F67DF}"/>
                </a:ext>
              </a:extLst>
            </p:cNvPr>
            <p:cNvSpPr/>
            <p:nvPr/>
          </p:nvSpPr>
          <p:spPr>
            <a:xfrm>
              <a:off x="6220137" y="1668703"/>
              <a:ext cx="891864" cy="135467"/>
            </a:xfrm>
            <a:prstGeom prst="roundRect">
              <a:avLst>
                <a:gd name="adj" fmla="val 50000"/>
              </a:avLst>
            </a:prstGeom>
            <a:solidFill>
              <a:srgbClr val="CA33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54" name="Agrupar 53">
            <a:extLst>
              <a:ext uri="{FF2B5EF4-FFF2-40B4-BE49-F238E27FC236}">
                <a16:creationId xmlns:a16="http://schemas.microsoft.com/office/drawing/2014/main" id="{958119A7-E650-F6C0-0705-4572F9D423F7}"/>
              </a:ext>
            </a:extLst>
          </p:cNvPr>
          <p:cNvGrpSpPr/>
          <p:nvPr/>
        </p:nvGrpSpPr>
        <p:grpSpPr>
          <a:xfrm>
            <a:off x="7959652" y="1594299"/>
            <a:ext cx="1700770" cy="276999"/>
            <a:chOff x="7959652" y="1594299"/>
            <a:chExt cx="1700770" cy="276999"/>
          </a:xfrm>
        </p:grpSpPr>
        <p:sp>
          <p:nvSpPr>
            <p:cNvPr id="55" name="CaixaDeTexto 54">
              <a:extLst>
                <a:ext uri="{FF2B5EF4-FFF2-40B4-BE49-F238E27FC236}">
                  <a16:creationId xmlns:a16="http://schemas.microsoft.com/office/drawing/2014/main" id="{4786330D-95A9-4642-05C3-04BB5E17BB44}"/>
                </a:ext>
              </a:extLst>
            </p:cNvPr>
            <p:cNvSpPr txBox="1"/>
            <p:nvPr/>
          </p:nvSpPr>
          <p:spPr>
            <a:xfrm>
              <a:off x="8862402" y="1594299"/>
              <a:ext cx="798020" cy="276999"/>
            </a:xfrm>
            <a:prstGeom prst="rect">
              <a:avLst/>
            </a:prstGeom>
            <a:noFill/>
          </p:spPr>
          <p:txBody>
            <a:bodyPr wrap="square" lIns="36000" rtlCol="0">
              <a:spAutoFit/>
            </a:bodyPr>
            <a:lstStyle/>
            <a:p>
              <a:r>
                <a:rPr lang="pt-BR" sz="1200" b="1" i="1" dirty="0">
                  <a:solidFill>
                    <a:srgbClr val="101010"/>
                  </a:solidFill>
                  <a:latin typeface="AMX Light" pitchFamily="2" charset="0"/>
                </a:rPr>
                <a:t>CENTRAL</a:t>
              </a:r>
            </a:p>
          </p:txBody>
        </p:sp>
        <p:sp>
          <p:nvSpPr>
            <p:cNvPr id="56" name="Retângulo: Cantos Arredondados 55">
              <a:extLst>
                <a:ext uri="{FF2B5EF4-FFF2-40B4-BE49-F238E27FC236}">
                  <a16:creationId xmlns:a16="http://schemas.microsoft.com/office/drawing/2014/main" id="{07C7A79C-86B9-202C-7518-03DDC26B6B83}"/>
                </a:ext>
              </a:extLst>
            </p:cNvPr>
            <p:cNvSpPr/>
            <p:nvPr/>
          </p:nvSpPr>
          <p:spPr>
            <a:xfrm>
              <a:off x="7959652" y="1668703"/>
              <a:ext cx="891864" cy="135467"/>
            </a:xfrm>
            <a:prstGeom prst="roundRect">
              <a:avLst>
                <a:gd name="adj" fmla="val 50000"/>
              </a:avLst>
            </a:prstGeom>
            <a:solidFill>
              <a:srgbClr val="10101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grpSp>
        <p:nvGrpSpPr>
          <p:cNvPr id="90" name="Agrupar 89">
            <a:extLst>
              <a:ext uri="{FF2B5EF4-FFF2-40B4-BE49-F238E27FC236}">
                <a16:creationId xmlns:a16="http://schemas.microsoft.com/office/drawing/2014/main" id="{168F615B-DACC-1AAE-54F7-BAA963E550D0}"/>
              </a:ext>
            </a:extLst>
          </p:cNvPr>
          <p:cNvGrpSpPr/>
          <p:nvPr/>
        </p:nvGrpSpPr>
        <p:grpSpPr>
          <a:xfrm>
            <a:off x="4815881" y="534075"/>
            <a:ext cx="2553107" cy="865848"/>
            <a:chOff x="4815881" y="534075"/>
            <a:chExt cx="2553107" cy="865848"/>
          </a:xfrm>
        </p:grpSpPr>
        <p:sp>
          <p:nvSpPr>
            <p:cNvPr id="5" name="Retângulo: Cantos Superiores Arredondados 4">
              <a:extLst>
                <a:ext uri="{FF2B5EF4-FFF2-40B4-BE49-F238E27FC236}">
                  <a16:creationId xmlns:a16="http://schemas.microsoft.com/office/drawing/2014/main" id="{7DC21D4B-AD5C-C30D-636C-33489B6A3A29}"/>
                </a:ext>
              </a:extLst>
            </p:cNvPr>
            <p:cNvSpPr/>
            <p:nvPr/>
          </p:nvSpPr>
          <p:spPr>
            <a:xfrm>
              <a:off x="4917736" y="877631"/>
              <a:ext cx="2344164" cy="425289"/>
            </a:xfrm>
            <a:prstGeom prst="round2SameRect">
              <a:avLst>
                <a:gd name="adj1" fmla="val 0"/>
                <a:gd name="adj2" fmla="val 30623"/>
              </a:avLst>
            </a:prstGeom>
            <a:solidFill>
              <a:srgbClr val="E1D6B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" name="Retângulo: Cantos Arredondados 5">
              <a:extLst>
                <a:ext uri="{FF2B5EF4-FFF2-40B4-BE49-F238E27FC236}">
                  <a16:creationId xmlns:a16="http://schemas.microsoft.com/office/drawing/2014/main" id="{9DFC4594-2648-568E-61A1-AA5558B90ECF}"/>
                </a:ext>
              </a:extLst>
            </p:cNvPr>
            <p:cNvSpPr/>
            <p:nvPr/>
          </p:nvSpPr>
          <p:spPr>
            <a:xfrm>
              <a:off x="4815881" y="534075"/>
              <a:ext cx="2553107" cy="865848"/>
            </a:xfrm>
            <a:prstGeom prst="roundRect">
              <a:avLst>
                <a:gd name="adj" fmla="val 25098"/>
              </a:avLst>
            </a:prstGeom>
            <a:noFill/>
            <a:ln w="9525">
              <a:solidFill>
                <a:srgbClr val="E1D6B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" name="CaixaDeTexto 3">
              <a:extLst>
                <a:ext uri="{FF2B5EF4-FFF2-40B4-BE49-F238E27FC236}">
                  <a16:creationId xmlns:a16="http://schemas.microsoft.com/office/drawing/2014/main" id="{EA74F79C-CE26-9551-38EE-C407CE412080}"/>
                </a:ext>
              </a:extLst>
            </p:cNvPr>
            <p:cNvSpPr txBox="1"/>
            <p:nvPr/>
          </p:nvSpPr>
          <p:spPr>
            <a:xfrm>
              <a:off x="5405469" y="896842"/>
              <a:ext cx="1368697" cy="338554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pt-BR" sz="2200" dirty="0">
                  <a:solidFill>
                    <a:srgbClr val="CA332F"/>
                  </a:solidFill>
                  <a:latin typeface="+mj-lt"/>
                </a:rPr>
                <a:t>FLUXO</a:t>
              </a:r>
            </a:p>
          </p:txBody>
        </p:sp>
        <p:sp>
          <p:nvSpPr>
            <p:cNvPr id="89" name="CaixaDeTexto 88">
              <a:extLst>
                <a:ext uri="{FF2B5EF4-FFF2-40B4-BE49-F238E27FC236}">
                  <a16:creationId xmlns:a16="http://schemas.microsoft.com/office/drawing/2014/main" id="{D7697213-4DC4-267F-FDB7-F1F0F444B5D2}"/>
                </a:ext>
              </a:extLst>
            </p:cNvPr>
            <p:cNvSpPr txBox="1"/>
            <p:nvPr/>
          </p:nvSpPr>
          <p:spPr>
            <a:xfrm>
              <a:off x="5217336" y="567354"/>
              <a:ext cx="1757329" cy="276999"/>
            </a:xfrm>
            <a:prstGeom prst="rect">
              <a:avLst/>
            </a:prstGeom>
            <a:noFill/>
          </p:spPr>
          <p:txBody>
            <a:bodyPr wrap="square" lIns="36000" rtlCol="0">
              <a:spAutoFit/>
            </a:bodyPr>
            <a:lstStyle/>
            <a:p>
              <a:pPr algn="ctr"/>
              <a:r>
                <a:rPr lang="pt-BR" sz="1200" i="1" dirty="0">
                  <a:solidFill>
                    <a:srgbClr val="101010"/>
                  </a:solidFill>
                  <a:latin typeface="AMX Light" pitchFamily="2" charset="0"/>
                </a:rPr>
                <a:t>PORTABILIDADE MÓVEL</a:t>
              </a:r>
            </a:p>
          </p:txBody>
        </p:sp>
      </p:grpSp>
      <p:grpSp>
        <p:nvGrpSpPr>
          <p:cNvPr id="97" name="Agrupar 96">
            <a:extLst>
              <a:ext uri="{FF2B5EF4-FFF2-40B4-BE49-F238E27FC236}">
                <a16:creationId xmlns:a16="http://schemas.microsoft.com/office/drawing/2014/main" id="{54775EBA-545A-8DFA-3B10-58DA6AF2A9AF}"/>
              </a:ext>
            </a:extLst>
          </p:cNvPr>
          <p:cNvGrpSpPr/>
          <p:nvPr/>
        </p:nvGrpSpPr>
        <p:grpSpPr>
          <a:xfrm>
            <a:off x="3979698" y="2401134"/>
            <a:ext cx="1196271" cy="873048"/>
            <a:chOff x="1451110" y="2825907"/>
            <a:chExt cx="1196271" cy="873048"/>
          </a:xfrm>
        </p:grpSpPr>
        <p:sp>
          <p:nvSpPr>
            <p:cNvPr id="98" name="Retângulo: Cantos Superiores Arredondados 97">
              <a:extLst>
                <a:ext uri="{FF2B5EF4-FFF2-40B4-BE49-F238E27FC236}">
                  <a16:creationId xmlns:a16="http://schemas.microsoft.com/office/drawing/2014/main" id="{97F3536F-4153-BBCE-73AF-1A626263EFA7}"/>
                </a:ext>
              </a:extLst>
            </p:cNvPr>
            <p:cNvSpPr/>
            <p:nvPr/>
          </p:nvSpPr>
          <p:spPr>
            <a:xfrm rot="16200000">
              <a:off x="1612722" y="2664295"/>
              <a:ext cx="873048" cy="1196271"/>
            </a:xfrm>
            <a:prstGeom prst="round2SameRect">
              <a:avLst>
                <a:gd name="adj1" fmla="val 50000"/>
                <a:gd name="adj2" fmla="val 0"/>
              </a:avLst>
            </a:prstGeom>
            <a:noFill/>
            <a:ln w="19050">
              <a:solidFill>
                <a:srgbClr val="CA332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99" name="CaixaDeTexto 98">
              <a:extLst>
                <a:ext uri="{FF2B5EF4-FFF2-40B4-BE49-F238E27FC236}">
                  <a16:creationId xmlns:a16="http://schemas.microsoft.com/office/drawing/2014/main" id="{90F4594F-2522-FC10-F5F8-BA279F44AC26}"/>
                </a:ext>
              </a:extLst>
            </p:cNvPr>
            <p:cNvSpPr txBox="1"/>
            <p:nvPr/>
          </p:nvSpPr>
          <p:spPr>
            <a:xfrm>
              <a:off x="2345863" y="3059668"/>
              <a:ext cx="296436" cy="369332"/>
            </a:xfrm>
            <a:prstGeom prst="rect">
              <a:avLst/>
            </a:prstGeom>
            <a:noFill/>
          </p:spPr>
          <p:txBody>
            <a:bodyPr wrap="square" lIns="72000" rtlCol="0">
              <a:spAutoFit/>
            </a:bodyPr>
            <a:lstStyle/>
            <a:p>
              <a:r>
                <a:rPr lang="pt-BR" b="1" dirty="0">
                  <a:solidFill>
                    <a:srgbClr val="101010"/>
                  </a:solidFill>
                  <a:latin typeface="+mj-lt"/>
                </a:rPr>
                <a:t>2</a:t>
              </a:r>
            </a:p>
          </p:txBody>
        </p:sp>
      </p:grpSp>
      <p:sp>
        <p:nvSpPr>
          <p:cNvPr id="100" name="CaixaDeTexto 99">
            <a:extLst>
              <a:ext uri="{FF2B5EF4-FFF2-40B4-BE49-F238E27FC236}">
                <a16:creationId xmlns:a16="http://schemas.microsoft.com/office/drawing/2014/main" id="{25CC949F-1468-2874-8067-FD5DA0E85FF1}"/>
              </a:ext>
            </a:extLst>
          </p:cNvPr>
          <p:cNvSpPr txBox="1"/>
          <p:nvPr/>
        </p:nvSpPr>
        <p:spPr>
          <a:xfrm>
            <a:off x="5193319" y="2386817"/>
            <a:ext cx="2978143" cy="1210588"/>
          </a:xfrm>
          <a:prstGeom prst="rect">
            <a:avLst/>
          </a:prstGeom>
          <a:noFill/>
        </p:spPr>
        <p:txBody>
          <a:bodyPr wrap="square" lIns="90000" tIns="0" bIns="0" rtlCol="0" anchor="ctr">
            <a:spAutoFit/>
          </a:bodyPr>
          <a:lstStyle/>
          <a:p>
            <a:pPr>
              <a:spcAft>
                <a:spcPts val="400"/>
              </a:spcAft>
            </a:pPr>
            <a:r>
              <a:rPr lang="pt-BR" sz="1200" b="1" dirty="0">
                <a:solidFill>
                  <a:srgbClr val="CA332F"/>
                </a:solidFill>
              </a:rPr>
              <a:t>Agenda a janela</a:t>
            </a:r>
          </a:p>
          <a:p>
            <a:pPr>
              <a:spcAft>
                <a:spcPts val="400"/>
              </a:spcAft>
            </a:pPr>
            <a:r>
              <a:rPr lang="pt-BR" sz="1200" dirty="0">
                <a:solidFill>
                  <a:srgbClr val="101010"/>
                </a:solidFill>
              </a:rPr>
              <a:t>A nova operadora agenda a data da Janela, período de 2 horas em que o telefone do cliente ficará mudo para ser ativado. </a:t>
            </a:r>
          </a:p>
          <a:p>
            <a:pPr>
              <a:spcAft>
                <a:spcPts val="400"/>
              </a:spcAft>
            </a:pPr>
            <a:r>
              <a:rPr lang="pt-BR" sz="1200" b="1" dirty="0">
                <a:solidFill>
                  <a:srgbClr val="101010"/>
                </a:solidFill>
              </a:rPr>
              <a:t>Será recusado se: </a:t>
            </a:r>
            <a:r>
              <a:rPr lang="pt-BR" sz="1200" dirty="0">
                <a:solidFill>
                  <a:srgbClr val="101010"/>
                </a:solidFill>
              </a:rPr>
              <a:t>nº inexistente; dados incorretos; pedido já ativado.</a:t>
            </a:r>
          </a:p>
        </p:txBody>
      </p:sp>
      <p:grpSp>
        <p:nvGrpSpPr>
          <p:cNvPr id="104" name="Agrupar 103">
            <a:extLst>
              <a:ext uri="{FF2B5EF4-FFF2-40B4-BE49-F238E27FC236}">
                <a16:creationId xmlns:a16="http://schemas.microsoft.com/office/drawing/2014/main" id="{D0559E8A-50B5-298E-81A3-1800011B09E0}"/>
              </a:ext>
            </a:extLst>
          </p:cNvPr>
          <p:cNvGrpSpPr/>
          <p:nvPr/>
        </p:nvGrpSpPr>
        <p:grpSpPr>
          <a:xfrm>
            <a:off x="8218412" y="2401134"/>
            <a:ext cx="1196271" cy="873048"/>
            <a:chOff x="1451110" y="2825907"/>
            <a:chExt cx="1196271" cy="873048"/>
          </a:xfrm>
        </p:grpSpPr>
        <p:sp>
          <p:nvSpPr>
            <p:cNvPr id="105" name="Retângulo: Cantos Superiores Arredondados 104">
              <a:extLst>
                <a:ext uri="{FF2B5EF4-FFF2-40B4-BE49-F238E27FC236}">
                  <a16:creationId xmlns:a16="http://schemas.microsoft.com/office/drawing/2014/main" id="{8923B911-8529-7650-F311-156A5A21D6BF}"/>
                </a:ext>
              </a:extLst>
            </p:cNvPr>
            <p:cNvSpPr/>
            <p:nvPr/>
          </p:nvSpPr>
          <p:spPr>
            <a:xfrm rot="16200000">
              <a:off x="1612722" y="2664295"/>
              <a:ext cx="873048" cy="1196271"/>
            </a:xfrm>
            <a:prstGeom prst="round2SameRect">
              <a:avLst>
                <a:gd name="adj1" fmla="val 50000"/>
                <a:gd name="adj2" fmla="val 0"/>
              </a:avLst>
            </a:prstGeom>
            <a:noFill/>
            <a:ln w="19050">
              <a:solidFill>
                <a:srgbClr val="CA332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6" name="CaixaDeTexto 105">
              <a:extLst>
                <a:ext uri="{FF2B5EF4-FFF2-40B4-BE49-F238E27FC236}">
                  <a16:creationId xmlns:a16="http://schemas.microsoft.com/office/drawing/2014/main" id="{62AE0E08-F2A8-DB89-8D1F-FA89E39D798E}"/>
                </a:ext>
              </a:extLst>
            </p:cNvPr>
            <p:cNvSpPr txBox="1"/>
            <p:nvPr/>
          </p:nvSpPr>
          <p:spPr>
            <a:xfrm>
              <a:off x="2345863" y="3059668"/>
              <a:ext cx="296436" cy="369332"/>
            </a:xfrm>
            <a:prstGeom prst="rect">
              <a:avLst/>
            </a:prstGeom>
            <a:noFill/>
          </p:spPr>
          <p:txBody>
            <a:bodyPr wrap="square" lIns="72000" rtlCol="0">
              <a:spAutoFit/>
            </a:bodyPr>
            <a:lstStyle/>
            <a:p>
              <a:r>
                <a:rPr lang="pt-BR" b="1" dirty="0">
                  <a:solidFill>
                    <a:srgbClr val="101010"/>
                  </a:solidFill>
                  <a:latin typeface="+mj-lt"/>
                </a:rPr>
                <a:t>3</a:t>
              </a:r>
            </a:p>
          </p:txBody>
        </p:sp>
      </p:grpSp>
      <p:sp>
        <p:nvSpPr>
          <p:cNvPr id="107" name="CaixaDeTexto 106">
            <a:extLst>
              <a:ext uri="{FF2B5EF4-FFF2-40B4-BE49-F238E27FC236}">
                <a16:creationId xmlns:a16="http://schemas.microsoft.com/office/drawing/2014/main" id="{BA052AAA-817D-3C98-49E3-8DD6A7DA6AC4}"/>
              </a:ext>
            </a:extLst>
          </p:cNvPr>
          <p:cNvSpPr txBox="1"/>
          <p:nvPr/>
        </p:nvSpPr>
        <p:spPr>
          <a:xfrm>
            <a:off x="9419275" y="2386817"/>
            <a:ext cx="2223225" cy="974626"/>
          </a:xfrm>
          <a:prstGeom prst="rect">
            <a:avLst/>
          </a:prstGeom>
          <a:noFill/>
        </p:spPr>
        <p:txBody>
          <a:bodyPr wrap="square" lIns="90000" tIns="0" bIns="0" rtlCol="0" anchor="ctr">
            <a:spAutoFit/>
          </a:bodyPr>
          <a:lstStyle/>
          <a:p>
            <a:pPr>
              <a:spcAft>
                <a:spcPts val="400"/>
              </a:spcAft>
            </a:pPr>
            <a:r>
              <a:rPr lang="pt-BR" sz="1200" b="1" dirty="0">
                <a:solidFill>
                  <a:srgbClr val="CA332F"/>
                </a:solidFill>
              </a:rPr>
              <a:t>Emissão do ticket</a:t>
            </a:r>
          </a:p>
          <a:p>
            <a:pPr>
              <a:spcAft>
                <a:spcPts val="400"/>
              </a:spcAft>
            </a:pPr>
            <a:r>
              <a:rPr lang="pt-BR" sz="1200" dirty="0">
                <a:solidFill>
                  <a:srgbClr val="101010"/>
                </a:solidFill>
              </a:rPr>
              <a:t>A nova operadora abre o Bilhete de Portabilidade (BP) com os dados de identificação dele para validar.</a:t>
            </a:r>
          </a:p>
        </p:txBody>
      </p:sp>
      <p:grpSp>
        <p:nvGrpSpPr>
          <p:cNvPr id="111" name="Agrupar 110">
            <a:extLst>
              <a:ext uri="{FF2B5EF4-FFF2-40B4-BE49-F238E27FC236}">
                <a16:creationId xmlns:a16="http://schemas.microsoft.com/office/drawing/2014/main" id="{A91FC7B3-DB8E-7C1B-A054-5A47A045D22C}"/>
              </a:ext>
            </a:extLst>
          </p:cNvPr>
          <p:cNvGrpSpPr/>
          <p:nvPr/>
        </p:nvGrpSpPr>
        <p:grpSpPr>
          <a:xfrm>
            <a:off x="1667679" y="3839516"/>
            <a:ext cx="1196271" cy="873048"/>
            <a:chOff x="1451110" y="2825907"/>
            <a:chExt cx="1196271" cy="873048"/>
          </a:xfrm>
        </p:grpSpPr>
        <p:sp>
          <p:nvSpPr>
            <p:cNvPr id="112" name="Retângulo: Cantos Superiores Arredondados 111">
              <a:extLst>
                <a:ext uri="{FF2B5EF4-FFF2-40B4-BE49-F238E27FC236}">
                  <a16:creationId xmlns:a16="http://schemas.microsoft.com/office/drawing/2014/main" id="{55D7D59F-30D5-B6BC-9736-4824DF853EB0}"/>
                </a:ext>
              </a:extLst>
            </p:cNvPr>
            <p:cNvSpPr/>
            <p:nvPr/>
          </p:nvSpPr>
          <p:spPr>
            <a:xfrm rot="16200000">
              <a:off x="1612722" y="2664295"/>
              <a:ext cx="873048" cy="1196271"/>
            </a:xfrm>
            <a:prstGeom prst="round2SameRect">
              <a:avLst>
                <a:gd name="adj1" fmla="val 50000"/>
                <a:gd name="adj2" fmla="val 0"/>
              </a:avLst>
            </a:prstGeom>
            <a:noFill/>
            <a:ln w="19050">
              <a:solidFill>
                <a:srgbClr val="10101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3" name="CaixaDeTexto 112">
              <a:extLst>
                <a:ext uri="{FF2B5EF4-FFF2-40B4-BE49-F238E27FC236}">
                  <a16:creationId xmlns:a16="http://schemas.microsoft.com/office/drawing/2014/main" id="{A11DF14D-F5B3-F86E-FA22-0CB152483182}"/>
                </a:ext>
              </a:extLst>
            </p:cNvPr>
            <p:cNvSpPr txBox="1"/>
            <p:nvPr/>
          </p:nvSpPr>
          <p:spPr>
            <a:xfrm>
              <a:off x="2345863" y="3059668"/>
              <a:ext cx="296436" cy="369332"/>
            </a:xfrm>
            <a:prstGeom prst="rect">
              <a:avLst/>
            </a:prstGeom>
            <a:noFill/>
          </p:spPr>
          <p:txBody>
            <a:bodyPr wrap="square" lIns="72000" rtlCol="0">
              <a:spAutoFit/>
            </a:bodyPr>
            <a:lstStyle/>
            <a:p>
              <a:r>
                <a:rPr lang="pt-BR" b="1" dirty="0">
                  <a:solidFill>
                    <a:srgbClr val="101010"/>
                  </a:solidFill>
                  <a:latin typeface="+mj-lt"/>
                </a:rPr>
                <a:t>4</a:t>
              </a:r>
            </a:p>
          </p:txBody>
        </p:sp>
      </p:grpSp>
      <p:sp>
        <p:nvSpPr>
          <p:cNvPr id="114" name="CaixaDeTexto 113">
            <a:extLst>
              <a:ext uri="{FF2B5EF4-FFF2-40B4-BE49-F238E27FC236}">
                <a16:creationId xmlns:a16="http://schemas.microsoft.com/office/drawing/2014/main" id="{01F65FB2-51B2-5E62-1C9D-25E6B958385B}"/>
              </a:ext>
            </a:extLst>
          </p:cNvPr>
          <p:cNvSpPr txBox="1"/>
          <p:nvPr/>
        </p:nvSpPr>
        <p:spPr>
          <a:xfrm>
            <a:off x="2868542" y="3824985"/>
            <a:ext cx="3740697" cy="1025922"/>
          </a:xfrm>
          <a:prstGeom prst="rect">
            <a:avLst/>
          </a:prstGeom>
          <a:noFill/>
        </p:spPr>
        <p:txBody>
          <a:bodyPr wrap="square" lIns="90000" tIns="0" bIns="0" rtlCol="0" anchor="ctr">
            <a:spAutoFit/>
          </a:bodyPr>
          <a:lstStyle/>
          <a:p>
            <a:pPr>
              <a:spcAft>
                <a:spcPts val="400"/>
              </a:spcAft>
            </a:pPr>
            <a:r>
              <a:rPr lang="pt-BR" sz="1200" b="1" dirty="0">
                <a:solidFill>
                  <a:srgbClr val="101010"/>
                </a:solidFill>
              </a:rPr>
              <a:t>SMS de Portabilidade</a:t>
            </a:r>
          </a:p>
          <a:p>
            <a:pPr>
              <a:spcAft>
                <a:spcPts val="400"/>
              </a:spcAft>
            </a:pPr>
            <a:r>
              <a:rPr lang="pt-BR" sz="1200" dirty="0">
                <a:solidFill>
                  <a:srgbClr val="101010"/>
                </a:solidFill>
              </a:rPr>
              <a:t>É enviado um SMS informando a solicitação de portabilidade, que não permite resposta.</a:t>
            </a:r>
          </a:p>
          <a:p>
            <a:pPr>
              <a:spcAft>
                <a:spcPts val="400"/>
              </a:spcAft>
            </a:pPr>
            <a:r>
              <a:rPr lang="pt-BR" sz="1200" dirty="0">
                <a:solidFill>
                  <a:srgbClr val="101010"/>
                </a:solidFill>
              </a:rPr>
              <a:t>E em seguida é enviado outro SMS, que permite resposta, questionando a solicitação de portabilidade.</a:t>
            </a:r>
          </a:p>
        </p:txBody>
      </p:sp>
      <p:grpSp>
        <p:nvGrpSpPr>
          <p:cNvPr id="118" name="Agrupar 117">
            <a:extLst>
              <a:ext uri="{FF2B5EF4-FFF2-40B4-BE49-F238E27FC236}">
                <a16:creationId xmlns:a16="http://schemas.microsoft.com/office/drawing/2014/main" id="{78254363-D86C-4A13-E60F-2281FDC0D3EE}"/>
              </a:ext>
            </a:extLst>
          </p:cNvPr>
          <p:cNvGrpSpPr/>
          <p:nvPr/>
        </p:nvGrpSpPr>
        <p:grpSpPr>
          <a:xfrm>
            <a:off x="6932463" y="3839516"/>
            <a:ext cx="1196271" cy="873048"/>
            <a:chOff x="1451110" y="2825907"/>
            <a:chExt cx="1196271" cy="873048"/>
          </a:xfrm>
        </p:grpSpPr>
        <p:sp>
          <p:nvSpPr>
            <p:cNvPr id="119" name="Retângulo: Cantos Superiores Arredondados 118">
              <a:extLst>
                <a:ext uri="{FF2B5EF4-FFF2-40B4-BE49-F238E27FC236}">
                  <a16:creationId xmlns:a16="http://schemas.microsoft.com/office/drawing/2014/main" id="{21000BBD-D0A4-23A4-87E3-D374FCD441E4}"/>
                </a:ext>
              </a:extLst>
            </p:cNvPr>
            <p:cNvSpPr/>
            <p:nvPr/>
          </p:nvSpPr>
          <p:spPr>
            <a:xfrm rot="16200000">
              <a:off x="1612722" y="2664295"/>
              <a:ext cx="873048" cy="1196271"/>
            </a:xfrm>
            <a:prstGeom prst="round2SameRect">
              <a:avLst>
                <a:gd name="adj1" fmla="val 50000"/>
                <a:gd name="adj2" fmla="val 0"/>
              </a:avLst>
            </a:prstGeom>
            <a:noFill/>
            <a:ln w="19050">
              <a:solidFill>
                <a:srgbClr val="10101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20" name="CaixaDeTexto 119">
              <a:extLst>
                <a:ext uri="{FF2B5EF4-FFF2-40B4-BE49-F238E27FC236}">
                  <a16:creationId xmlns:a16="http://schemas.microsoft.com/office/drawing/2014/main" id="{CA83D719-3FCB-4148-115A-F9F376B880CC}"/>
                </a:ext>
              </a:extLst>
            </p:cNvPr>
            <p:cNvSpPr txBox="1"/>
            <p:nvPr/>
          </p:nvSpPr>
          <p:spPr>
            <a:xfrm>
              <a:off x="2345863" y="3059668"/>
              <a:ext cx="296436" cy="369332"/>
            </a:xfrm>
            <a:prstGeom prst="rect">
              <a:avLst/>
            </a:prstGeom>
            <a:noFill/>
          </p:spPr>
          <p:txBody>
            <a:bodyPr wrap="square" lIns="72000" rtlCol="0">
              <a:spAutoFit/>
            </a:bodyPr>
            <a:lstStyle/>
            <a:p>
              <a:r>
                <a:rPr lang="pt-BR" b="1" dirty="0">
                  <a:solidFill>
                    <a:srgbClr val="101010"/>
                  </a:solidFill>
                  <a:latin typeface="+mj-lt"/>
                </a:rPr>
                <a:t>5</a:t>
              </a:r>
            </a:p>
          </p:txBody>
        </p:sp>
      </p:grpSp>
      <p:sp>
        <p:nvSpPr>
          <p:cNvPr id="121" name="CaixaDeTexto 120">
            <a:extLst>
              <a:ext uri="{FF2B5EF4-FFF2-40B4-BE49-F238E27FC236}">
                <a16:creationId xmlns:a16="http://schemas.microsoft.com/office/drawing/2014/main" id="{7445119F-FCBA-6556-1259-1A486AB20CD5}"/>
              </a:ext>
            </a:extLst>
          </p:cNvPr>
          <p:cNvSpPr txBox="1"/>
          <p:nvPr/>
        </p:nvSpPr>
        <p:spPr>
          <a:xfrm>
            <a:off x="8133327" y="3829687"/>
            <a:ext cx="3122808" cy="789960"/>
          </a:xfrm>
          <a:prstGeom prst="rect">
            <a:avLst/>
          </a:prstGeom>
          <a:noFill/>
        </p:spPr>
        <p:txBody>
          <a:bodyPr wrap="square" lIns="90000" tIns="0" bIns="0" rtlCol="0" anchor="ctr">
            <a:spAutoFit/>
          </a:bodyPr>
          <a:lstStyle/>
          <a:p>
            <a:pPr>
              <a:spcAft>
                <a:spcPts val="400"/>
              </a:spcAft>
            </a:pPr>
            <a:r>
              <a:rPr lang="pt-BR" sz="1200" b="1" dirty="0">
                <a:solidFill>
                  <a:srgbClr val="101010"/>
                </a:solidFill>
              </a:rPr>
              <a:t>Solicitação de dados</a:t>
            </a:r>
          </a:p>
          <a:p>
            <a:pPr>
              <a:spcAft>
                <a:spcPts val="400"/>
              </a:spcAft>
            </a:pPr>
            <a:r>
              <a:rPr lang="pt-BR" sz="1200" dirty="0">
                <a:solidFill>
                  <a:srgbClr val="101010"/>
                </a:solidFill>
              </a:rPr>
              <a:t>Entidade Administradora (empresa que administra a portabilidade entre as operadoras) solicita confirmação de dados.</a:t>
            </a:r>
          </a:p>
        </p:txBody>
      </p:sp>
      <p:grpSp>
        <p:nvGrpSpPr>
          <p:cNvPr id="125" name="Agrupar 124">
            <a:extLst>
              <a:ext uri="{FF2B5EF4-FFF2-40B4-BE49-F238E27FC236}">
                <a16:creationId xmlns:a16="http://schemas.microsoft.com/office/drawing/2014/main" id="{842E9555-0FB0-6AB2-2B4D-A263606A9179}"/>
              </a:ext>
            </a:extLst>
          </p:cNvPr>
          <p:cNvGrpSpPr/>
          <p:nvPr/>
        </p:nvGrpSpPr>
        <p:grpSpPr>
          <a:xfrm>
            <a:off x="1289970" y="5175157"/>
            <a:ext cx="1196271" cy="873048"/>
            <a:chOff x="1451110" y="2825907"/>
            <a:chExt cx="1196271" cy="873048"/>
          </a:xfrm>
        </p:grpSpPr>
        <p:sp>
          <p:nvSpPr>
            <p:cNvPr id="126" name="Retângulo: Cantos Superiores Arredondados 125">
              <a:extLst>
                <a:ext uri="{FF2B5EF4-FFF2-40B4-BE49-F238E27FC236}">
                  <a16:creationId xmlns:a16="http://schemas.microsoft.com/office/drawing/2014/main" id="{A4BB3653-1D4D-A0DB-AD00-43E7DC70D4DA}"/>
                </a:ext>
              </a:extLst>
            </p:cNvPr>
            <p:cNvSpPr/>
            <p:nvPr/>
          </p:nvSpPr>
          <p:spPr>
            <a:xfrm rot="16200000">
              <a:off x="1612722" y="2664295"/>
              <a:ext cx="873048" cy="1196271"/>
            </a:xfrm>
            <a:prstGeom prst="round2SameRect">
              <a:avLst>
                <a:gd name="adj1" fmla="val 50000"/>
                <a:gd name="adj2" fmla="val 0"/>
              </a:avLst>
            </a:prstGeom>
            <a:noFill/>
            <a:ln w="19050">
              <a:solidFill>
                <a:srgbClr val="10101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27" name="CaixaDeTexto 126">
              <a:extLst>
                <a:ext uri="{FF2B5EF4-FFF2-40B4-BE49-F238E27FC236}">
                  <a16:creationId xmlns:a16="http://schemas.microsoft.com/office/drawing/2014/main" id="{C9ACB93D-276E-6922-2249-55F6B1654070}"/>
                </a:ext>
              </a:extLst>
            </p:cNvPr>
            <p:cNvSpPr txBox="1"/>
            <p:nvPr/>
          </p:nvSpPr>
          <p:spPr>
            <a:xfrm>
              <a:off x="2345863" y="3059668"/>
              <a:ext cx="296436" cy="369332"/>
            </a:xfrm>
            <a:prstGeom prst="rect">
              <a:avLst/>
            </a:prstGeom>
            <a:noFill/>
          </p:spPr>
          <p:txBody>
            <a:bodyPr wrap="square" lIns="72000" rtlCol="0">
              <a:spAutoFit/>
            </a:bodyPr>
            <a:lstStyle/>
            <a:p>
              <a:r>
                <a:rPr lang="pt-BR" b="1" dirty="0">
                  <a:solidFill>
                    <a:srgbClr val="101010"/>
                  </a:solidFill>
                  <a:latin typeface="+mj-lt"/>
                </a:rPr>
                <a:t>6</a:t>
              </a:r>
            </a:p>
          </p:txBody>
        </p:sp>
      </p:grpSp>
      <p:sp>
        <p:nvSpPr>
          <p:cNvPr id="128" name="CaixaDeTexto 127">
            <a:extLst>
              <a:ext uri="{FF2B5EF4-FFF2-40B4-BE49-F238E27FC236}">
                <a16:creationId xmlns:a16="http://schemas.microsoft.com/office/drawing/2014/main" id="{8569D829-F811-AD81-3E6E-16FACDD2F5F8}"/>
              </a:ext>
            </a:extLst>
          </p:cNvPr>
          <p:cNvSpPr txBox="1"/>
          <p:nvPr/>
        </p:nvSpPr>
        <p:spPr>
          <a:xfrm>
            <a:off x="2490834" y="5172563"/>
            <a:ext cx="2054554" cy="789960"/>
          </a:xfrm>
          <a:prstGeom prst="rect">
            <a:avLst/>
          </a:prstGeom>
          <a:noFill/>
        </p:spPr>
        <p:txBody>
          <a:bodyPr wrap="square" lIns="90000" tIns="0" bIns="0" rtlCol="0" anchor="ctr">
            <a:spAutoFit/>
          </a:bodyPr>
          <a:lstStyle/>
          <a:p>
            <a:pPr>
              <a:spcAft>
                <a:spcPts val="400"/>
              </a:spcAft>
            </a:pPr>
            <a:r>
              <a:rPr lang="pt-BR" sz="1200" b="1" dirty="0">
                <a:solidFill>
                  <a:srgbClr val="101010"/>
                </a:solidFill>
              </a:rPr>
              <a:t>Confirmação de dados</a:t>
            </a:r>
          </a:p>
          <a:p>
            <a:pPr>
              <a:spcAft>
                <a:spcPts val="400"/>
              </a:spcAft>
            </a:pPr>
            <a:r>
              <a:rPr lang="pt-BR" sz="1200" dirty="0">
                <a:solidFill>
                  <a:srgbClr val="101010"/>
                </a:solidFill>
              </a:rPr>
              <a:t>Operadora do cliente (Doadora) autentica o BP junto a Administradora.</a:t>
            </a:r>
          </a:p>
        </p:txBody>
      </p:sp>
      <p:grpSp>
        <p:nvGrpSpPr>
          <p:cNvPr id="132" name="Agrupar 131">
            <a:extLst>
              <a:ext uri="{FF2B5EF4-FFF2-40B4-BE49-F238E27FC236}">
                <a16:creationId xmlns:a16="http://schemas.microsoft.com/office/drawing/2014/main" id="{691BFBC5-6EDD-DA2A-46D5-FD00B747530D}"/>
              </a:ext>
            </a:extLst>
          </p:cNvPr>
          <p:cNvGrpSpPr/>
          <p:nvPr/>
        </p:nvGrpSpPr>
        <p:grpSpPr>
          <a:xfrm>
            <a:off x="4708734" y="5175157"/>
            <a:ext cx="1196271" cy="873048"/>
            <a:chOff x="1451110" y="2825907"/>
            <a:chExt cx="1196271" cy="873048"/>
          </a:xfrm>
        </p:grpSpPr>
        <p:sp>
          <p:nvSpPr>
            <p:cNvPr id="133" name="Retângulo: Cantos Superiores Arredondados 132">
              <a:extLst>
                <a:ext uri="{FF2B5EF4-FFF2-40B4-BE49-F238E27FC236}">
                  <a16:creationId xmlns:a16="http://schemas.microsoft.com/office/drawing/2014/main" id="{9E16BF55-8527-0026-6B6C-1F6993EF3D0E}"/>
                </a:ext>
              </a:extLst>
            </p:cNvPr>
            <p:cNvSpPr/>
            <p:nvPr/>
          </p:nvSpPr>
          <p:spPr>
            <a:xfrm rot="16200000">
              <a:off x="1612722" y="2664295"/>
              <a:ext cx="873048" cy="1196271"/>
            </a:xfrm>
            <a:prstGeom prst="round2SameRect">
              <a:avLst>
                <a:gd name="adj1" fmla="val 50000"/>
                <a:gd name="adj2" fmla="val 0"/>
              </a:avLst>
            </a:prstGeom>
            <a:noFill/>
            <a:ln w="19050">
              <a:solidFill>
                <a:srgbClr val="10101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34" name="CaixaDeTexto 133">
              <a:extLst>
                <a:ext uri="{FF2B5EF4-FFF2-40B4-BE49-F238E27FC236}">
                  <a16:creationId xmlns:a16="http://schemas.microsoft.com/office/drawing/2014/main" id="{57B8D4CE-AB9B-D2BF-2842-2A662A7EF3BB}"/>
                </a:ext>
              </a:extLst>
            </p:cNvPr>
            <p:cNvSpPr txBox="1"/>
            <p:nvPr/>
          </p:nvSpPr>
          <p:spPr>
            <a:xfrm>
              <a:off x="2345863" y="3059668"/>
              <a:ext cx="296436" cy="369332"/>
            </a:xfrm>
            <a:prstGeom prst="rect">
              <a:avLst/>
            </a:prstGeom>
            <a:noFill/>
          </p:spPr>
          <p:txBody>
            <a:bodyPr wrap="square" lIns="72000" rtlCol="0">
              <a:spAutoFit/>
            </a:bodyPr>
            <a:lstStyle/>
            <a:p>
              <a:r>
                <a:rPr lang="pt-BR" b="1" dirty="0">
                  <a:solidFill>
                    <a:srgbClr val="101010"/>
                  </a:solidFill>
                  <a:latin typeface="+mj-lt"/>
                </a:rPr>
                <a:t>7</a:t>
              </a:r>
            </a:p>
          </p:txBody>
        </p:sp>
      </p:grpSp>
      <p:sp>
        <p:nvSpPr>
          <p:cNvPr id="135" name="CaixaDeTexto 134">
            <a:extLst>
              <a:ext uri="{FF2B5EF4-FFF2-40B4-BE49-F238E27FC236}">
                <a16:creationId xmlns:a16="http://schemas.microsoft.com/office/drawing/2014/main" id="{7B395D79-1308-C51C-C76C-9FD9E8F6C8D7}"/>
              </a:ext>
            </a:extLst>
          </p:cNvPr>
          <p:cNvSpPr txBox="1"/>
          <p:nvPr/>
        </p:nvSpPr>
        <p:spPr>
          <a:xfrm>
            <a:off x="5909598" y="5172563"/>
            <a:ext cx="2054554" cy="605294"/>
          </a:xfrm>
          <a:prstGeom prst="rect">
            <a:avLst/>
          </a:prstGeom>
          <a:noFill/>
        </p:spPr>
        <p:txBody>
          <a:bodyPr wrap="square" lIns="90000" tIns="0" bIns="0" rtlCol="0" anchor="ctr">
            <a:spAutoFit/>
          </a:bodyPr>
          <a:lstStyle/>
          <a:p>
            <a:pPr>
              <a:spcAft>
                <a:spcPts val="400"/>
              </a:spcAft>
            </a:pPr>
            <a:r>
              <a:rPr lang="pt-BR" sz="1200" b="1" dirty="0">
                <a:solidFill>
                  <a:srgbClr val="101010"/>
                </a:solidFill>
              </a:rPr>
              <a:t>Confirma a janela</a:t>
            </a:r>
          </a:p>
          <a:p>
            <a:pPr>
              <a:spcAft>
                <a:spcPts val="400"/>
              </a:spcAft>
            </a:pPr>
            <a:r>
              <a:rPr lang="pt-BR" sz="1200" dirty="0">
                <a:solidFill>
                  <a:srgbClr val="101010"/>
                </a:solidFill>
              </a:rPr>
              <a:t>Entidade Administradora confirma a Janela.</a:t>
            </a:r>
          </a:p>
        </p:txBody>
      </p:sp>
      <p:grpSp>
        <p:nvGrpSpPr>
          <p:cNvPr id="139" name="Agrupar 138">
            <a:extLst>
              <a:ext uri="{FF2B5EF4-FFF2-40B4-BE49-F238E27FC236}">
                <a16:creationId xmlns:a16="http://schemas.microsoft.com/office/drawing/2014/main" id="{D00B8471-F32C-F561-CE56-29CFEAA18B7A}"/>
              </a:ext>
            </a:extLst>
          </p:cNvPr>
          <p:cNvGrpSpPr/>
          <p:nvPr/>
        </p:nvGrpSpPr>
        <p:grpSpPr>
          <a:xfrm>
            <a:off x="8099206" y="5175157"/>
            <a:ext cx="1196271" cy="873048"/>
            <a:chOff x="1451110" y="2825907"/>
            <a:chExt cx="1196271" cy="873048"/>
          </a:xfrm>
        </p:grpSpPr>
        <p:sp>
          <p:nvSpPr>
            <p:cNvPr id="140" name="Retângulo: Cantos Superiores Arredondados 139">
              <a:extLst>
                <a:ext uri="{FF2B5EF4-FFF2-40B4-BE49-F238E27FC236}">
                  <a16:creationId xmlns:a16="http://schemas.microsoft.com/office/drawing/2014/main" id="{4132B400-052C-95C2-4821-3218BFC8A484}"/>
                </a:ext>
              </a:extLst>
            </p:cNvPr>
            <p:cNvSpPr/>
            <p:nvPr/>
          </p:nvSpPr>
          <p:spPr>
            <a:xfrm rot="16200000">
              <a:off x="1612722" y="2664295"/>
              <a:ext cx="873048" cy="1196271"/>
            </a:xfrm>
            <a:prstGeom prst="round2SameRect">
              <a:avLst>
                <a:gd name="adj1" fmla="val 50000"/>
                <a:gd name="adj2" fmla="val 0"/>
              </a:avLst>
            </a:prstGeom>
            <a:noFill/>
            <a:ln w="19050">
              <a:solidFill>
                <a:srgbClr val="CA332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41" name="CaixaDeTexto 140">
              <a:extLst>
                <a:ext uri="{FF2B5EF4-FFF2-40B4-BE49-F238E27FC236}">
                  <a16:creationId xmlns:a16="http://schemas.microsoft.com/office/drawing/2014/main" id="{F3246066-937B-B732-8AEF-E51DF1FB97E8}"/>
                </a:ext>
              </a:extLst>
            </p:cNvPr>
            <p:cNvSpPr txBox="1"/>
            <p:nvPr/>
          </p:nvSpPr>
          <p:spPr>
            <a:xfrm>
              <a:off x="2345863" y="3059668"/>
              <a:ext cx="296436" cy="369332"/>
            </a:xfrm>
            <a:prstGeom prst="rect">
              <a:avLst/>
            </a:prstGeom>
            <a:noFill/>
          </p:spPr>
          <p:txBody>
            <a:bodyPr wrap="square" lIns="72000" rtlCol="0">
              <a:spAutoFit/>
            </a:bodyPr>
            <a:lstStyle/>
            <a:p>
              <a:r>
                <a:rPr lang="pt-BR" b="1" dirty="0">
                  <a:solidFill>
                    <a:srgbClr val="101010"/>
                  </a:solidFill>
                  <a:latin typeface="+mj-lt"/>
                </a:rPr>
                <a:t>8</a:t>
              </a:r>
            </a:p>
          </p:txBody>
        </p:sp>
      </p:grpSp>
      <p:sp>
        <p:nvSpPr>
          <p:cNvPr id="142" name="CaixaDeTexto 141">
            <a:extLst>
              <a:ext uri="{FF2B5EF4-FFF2-40B4-BE49-F238E27FC236}">
                <a16:creationId xmlns:a16="http://schemas.microsoft.com/office/drawing/2014/main" id="{99F37E41-E0B4-E2BD-FDDE-614E60096092}"/>
              </a:ext>
            </a:extLst>
          </p:cNvPr>
          <p:cNvSpPr txBox="1"/>
          <p:nvPr/>
        </p:nvSpPr>
        <p:spPr>
          <a:xfrm>
            <a:off x="9300070" y="5153528"/>
            <a:ext cx="2054554" cy="789960"/>
          </a:xfrm>
          <a:prstGeom prst="rect">
            <a:avLst/>
          </a:prstGeom>
          <a:noFill/>
        </p:spPr>
        <p:txBody>
          <a:bodyPr wrap="square" lIns="90000" tIns="0" bIns="0" rtlCol="0" anchor="ctr">
            <a:spAutoFit/>
          </a:bodyPr>
          <a:lstStyle/>
          <a:p>
            <a:pPr>
              <a:spcAft>
                <a:spcPts val="400"/>
              </a:spcAft>
            </a:pPr>
            <a:r>
              <a:rPr lang="pt-BR" sz="1200" b="1" dirty="0">
                <a:solidFill>
                  <a:srgbClr val="CA332F"/>
                </a:solidFill>
              </a:rPr>
              <a:t>Troca de operadora</a:t>
            </a:r>
          </a:p>
          <a:p>
            <a:pPr>
              <a:spcAft>
                <a:spcPts val="400"/>
              </a:spcAft>
            </a:pPr>
            <a:r>
              <a:rPr lang="pt-BR" sz="1200" dirty="0">
                <a:solidFill>
                  <a:srgbClr val="101010"/>
                </a:solidFill>
              </a:rPr>
              <a:t>Cliente realiza troca de operadora mantendo o mesmo número.</a:t>
            </a:r>
          </a:p>
        </p:txBody>
      </p:sp>
      <p:grpSp>
        <p:nvGrpSpPr>
          <p:cNvPr id="160" name="Agrupar 159">
            <a:extLst>
              <a:ext uri="{FF2B5EF4-FFF2-40B4-BE49-F238E27FC236}">
                <a16:creationId xmlns:a16="http://schemas.microsoft.com/office/drawing/2014/main" id="{62FBD248-8D27-CCEA-71E7-494A1DA5252A}"/>
              </a:ext>
            </a:extLst>
          </p:cNvPr>
          <p:cNvGrpSpPr/>
          <p:nvPr/>
        </p:nvGrpSpPr>
        <p:grpSpPr>
          <a:xfrm>
            <a:off x="715205" y="2401137"/>
            <a:ext cx="873049" cy="873049"/>
            <a:chOff x="715205" y="2401137"/>
            <a:chExt cx="873049" cy="873049"/>
          </a:xfrm>
        </p:grpSpPr>
        <p:sp>
          <p:nvSpPr>
            <p:cNvPr id="15" name="Elipse 14">
              <a:extLst>
                <a:ext uri="{FF2B5EF4-FFF2-40B4-BE49-F238E27FC236}">
                  <a16:creationId xmlns:a16="http://schemas.microsoft.com/office/drawing/2014/main" id="{348E4C90-AD18-B690-E27B-528DC7E70AAC}"/>
                </a:ext>
              </a:extLst>
            </p:cNvPr>
            <p:cNvSpPr/>
            <p:nvPr/>
          </p:nvSpPr>
          <p:spPr>
            <a:xfrm>
              <a:off x="715205" y="2401137"/>
              <a:ext cx="873049" cy="873049"/>
            </a:xfrm>
            <a:prstGeom prst="ellipse">
              <a:avLst/>
            </a:prstGeom>
            <a:solidFill>
              <a:srgbClr val="DEA44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pt-BR" sz="3200" dirty="0">
                <a:solidFill>
                  <a:srgbClr val="CA332F"/>
                </a:solidFill>
                <a:latin typeface="AMX Medium" pitchFamily="2" charset="0"/>
              </a:endParaRPr>
            </a:p>
          </p:txBody>
        </p:sp>
        <p:pic>
          <p:nvPicPr>
            <p:cNvPr id="144" name="Gráfico 143">
              <a:extLst>
                <a:ext uri="{FF2B5EF4-FFF2-40B4-BE49-F238E27FC236}">
                  <a16:creationId xmlns:a16="http://schemas.microsoft.com/office/drawing/2014/main" id="{9C06BFEB-8260-B0BE-66A2-786A15E4F64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10904" y="2628107"/>
              <a:ext cx="257175" cy="419100"/>
            </a:xfrm>
            <a:prstGeom prst="rect">
              <a:avLst/>
            </a:prstGeom>
          </p:spPr>
        </p:pic>
      </p:grpSp>
      <p:grpSp>
        <p:nvGrpSpPr>
          <p:cNvPr id="166" name="Agrupar 165">
            <a:extLst>
              <a:ext uri="{FF2B5EF4-FFF2-40B4-BE49-F238E27FC236}">
                <a16:creationId xmlns:a16="http://schemas.microsoft.com/office/drawing/2014/main" id="{71B63CF8-038E-8E88-5145-91569B18CF31}"/>
              </a:ext>
            </a:extLst>
          </p:cNvPr>
          <p:cNvGrpSpPr/>
          <p:nvPr/>
        </p:nvGrpSpPr>
        <p:grpSpPr>
          <a:xfrm>
            <a:off x="8218412" y="2401137"/>
            <a:ext cx="873049" cy="873049"/>
            <a:chOff x="8218412" y="2401137"/>
            <a:chExt cx="873049" cy="873049"/>
          </a:xfrm>
        </p:grpSpPr>
        <p:sp>
          <p:nvSpPr>
            <p:cNvPr id="102" name="Elipse 101">
              <a:extLst>
                <a:ext uri="{FF2B5EF4-FFF2-40B4-BE49-F238E27FC236}">
                  <a16:creationId xmlns:a16="http://schemas.microsoft.com/office/drawing/2014/main" id="{5FB8BADD-EE2E-756A-B886-9CF9F133C1CE}"/>
                </a:ext>
              </a:extLst>
            </p:cNvPr>
            <p:cNvSpPr/>
            <p:nvPr/>
          </p:nvSpPr>
          <p:spPr>
            <a:xfrm>
              <a:off x="8218412" y="2401137"/>
              <a:ext cx="873049" cy="873049"/>
            </a:xfrm>
            <a:prstGeom prst="ellipse">
              <a:avLst/>
            </a:prstGeom>
            <a:solidFill>
              <a:srgbClr val="CA33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pt-BR" sz="3200" dirty="0">
                <a:solidFill>
                  <a:srgbClr val="CA332F"/>
                </a:solidFill>
                <a:latin typeface="AMX Medium" pitchFamily="2" charset="0"/>
              </a:endParaRPr>
            </a:p>
          </p:txBody>
        </p:sp>
        <p:pic>
          <p:nvPicPr>
            <p:cNvPr id="148" name="Gráfico 147">
              <a:extLst>
                <a:ext uri="{FF2B5EF4-FFF2-40B4-BE49-F238E27FC236}">
                  <a16:creationId xmlns:a16="http://schemas.microsoft.com/office/drawing/2014/main" id="{DC38A27B-84D9-7290-AD48-B3E79EEC2AD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402523" y="2693622"/>
              <a:ext cx="504825" cy="257175"/>
            </a:xfrm>
            <a:prstGeom prst="rect">
              <a:avLst/>
            </a:prstGeom>
          </p:spPr>
        </p:pic>
      </p:grpSp>
      <p:grpSp>
        <p:nvGrpSpPr>
          <p:cNvPr id="167" name="Agrupar 166">
            <a:extLst>
              <a:ext uri="{FF2B5EF4-FFF2-40B4-BE49-F238E27FC236}">
                <a16:creationId xmlns:a16="http://schemas.microsoft.com/office/drawing/2014/main" id="{90110B11-9A1C-0469-F245-F6C0734B3761}"/>
              </a:ext>
            </a:extLst>
          </p:cNvPr>
          <p:cNvGrpSpPr/>
          <p:nvPr/>
        </p:nvGrpSpPr>
        <p:grpSpPr>
          <a:xfrm>
            <a:off x="3979698" y="2401137"/>
            <a:ext cx="873049" cy="873049"/>
            <a:chOff x="3979698" y="2401137"/>
            <a:chExt cx="873049" cy="873049"/>
          </a:xfrm>
        </p:grpSpPr>
        <p:sp>
          <p:nvSpPr>
            <p:cNvPr id="95" name="Elipse 94">
              <a:extLst>
                <a:ext uri="{FF2B5EF4-FFF2-40B4-BE49-F238E27FC236}">
                  <a16:creationId xmlns:a16="http://schemas.microsoft.com/office/drawing/2014/main" id="{25DC59F7-5674-FA14-52CE-F332FE5F6FFE}"/>
                </a:ext>
              </a:extLst>
            </p:cNvPr>
            <p:cNvSpPr/>
            <p:nvPr/>
          </p:nvSpPr>
          <p:spPr>
            <a:xfrm>
              <a:off x="3979698" y="2401137"/>
              <a:ext cx="873049" cy="873049"/>
            </a:xfrm>
            <a:prstGeom prst="ellipse">
              <a:avLst/>
            </a:prstGeom>
            <a:solidFill>
              <a:srgbClr val="CA33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pt-BR" sz="3200" dirty="0">
                <a:solidFill>
                  <a:srgbClr val="CA332F"/>
                </a:solidFill>
                <a:latin typeface="AMX Medium" pitchFamily="2" charset="0"/>
              </a:endParaRPr>
            </a:p>
          </p:txBody>
        </p:sp>
        <p:pic>
          <p:nvPicPr>
            <p:cNvPr id="149" name="Gráfico 148">
              <a:extLst>
                <a:ext uri="{FF2B5EF4-FFF2-40B4-BE49-F238E27FC236}">
                  <a16:creationId xmlns:a16="http://schemas.microsoft.com/office/drawing/2014/main" id="{180AC678-2277-FC3E-A19F-5D904D4A8CB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218047" y="2619907"/>
              <a:ext cx="371475" cy="381000"/>
            </a:xfrm>
            <a:prstGeom prst="rect">
              <a:avLst/>
            </a:prstGeom>
          </p:spPr>
        </p:pic>
      </p:grpSp>
      <p:grpSp>
        <p:nvGrpSpPr>
          <p:cNvPr id="162" name="Agrupar 161">
            <a:extLst>
              <a:ext uri="{FF2B5EF4-FFF2-40B4-BE49-F238E27FC236}">
                <a16:creationId xmlns:a16="http://schemas.microsoft.com/office/drawing/2014/main" id="{30BE3346-6972-EEE2-D129-7EEB6840BB3E}"/>
              </a:ext>
            </a:extLst>
          </p:cNvPr>
          <p:cNvGrpSpPr/>
          <p:nvPr/>
        </p:nvGrpSpPr>
        <p:grpSpPr>
          <a:xfrm>
            <a:off x="1667679" y="3839519"/>
            <a:ext cx="873049" cy="873049"/>
            <a:chOff x="1667679" y="3839519"/>
            <a:chExt cx="873049" cy="873049"/>
          </a:xfrm>
        </p:grpSpPr>
        <p:sp>
          <p:nvSpPr>
            <p:cNvPr id="109" name="Elipse 108">
              <a:extLst>
                <a:ext uri="{FF2B5EF4-FFF2-40B4-BE49-F238E27FC236}">
                  <a16:creationId xmlns:a16="http://schemas.microsoft.com/office/drawing/2014/main" id="{0EA0FD8D-65F4-4C5C-2043-2C24D197DC25}"/>
                </a:ext>
              </a:extLst>
            </p:cNvPr>
            <p:cNvSpPr/>
            <p:nvPr/>
          </p:nvSpPr>
          <p:spPr>
            <a:xfrm>
              <a:off x="1667679" y="3839519"/>
              <a:ext cx="873049" cy="873049"/>
            </a:xfrm>
            <a:prstGeom prst="ellipse">
              <a:avLst/>
            </a:prstGeom>
            <a:solidFill>
              <a:srgbClr val="10101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pt-BR" sz="3200" dirty="0">
                <a:solidFill>
                  <a:srgbClr val="CA332F"/>
                </a:solidFill>
                <a:latin typeface="AMX Medium" pitchFamily="2" charset="0"/>
              </a:endParaRPr>
            </a:p>
          </p:txBody>
        </p:sp>
        <p:pic>
          <p:nvPicPr>
            <p:cNvPr id="151" name="Gráfico 150">
              <a:extLst>
                <a:ext uri="{FF2B5EF4-FFF2-40B4-BE49-F238E27FC236}">
                  <a16:creationId xmlns:a16="http://schemas.microsoft.com/office/drawing/2014/main" id="{D0076333-6F47-1CF0-5580-DE8FA76DAB9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896279" y="4147451"/>
              <a:ext cx="400050" cy="257175"/>
            </a:xfrm>
            <a:prstGeom prst="rect">
              <a:avLst/>
            </a:prstGeom>
          </p:spPr>
        </p:pic>
      </p:grpSp>
      <p:grpSp>
        <p:nvGrpSpPr>
          <p:cNvPr id="165" name="Agrupar 164">
            <a:extLst>
              <a:ext uri="{FF2B5EF4-FFF2-40B4-BE49-F238E27FC236}">
                <a16:creationId xmlns:a16="http://schemas.microsoft.com/office/drawing/2014/main" id="{544430E9-655F-AC01-6991-7C7C4B197E5B}"/>
              </a:ext>
            </a:extLst>
          </p:cNvPr>
          <p:cNvGrpSpPr/>
          <p:nvPr/>
        </p:nvGrpSpPr>
        <p:grpSpPr>
          <a:xfrm>
            <a:off x="6932463" y="3839519"/>
            <a:ext cx="873049" cy="873049"/>
            <a:chOff x="6932463" y="3839519"/>
            <a:chExt cx="873049" cy="873049"/>
          </a:xfrm>
        </p:grpSpPr>
        <p:sp>
          <p:nvSpPr>
            <p:cNvPr id="116" name="Elipse 115">
              <a:extLst>
                <a:ext uri="{FF2B5EF4-FFF2-40B4-BE49-F238E27FC236}">
                  <a16:creationId xmlns:a16="http://schemas.microsoft.com/office/drawing/2014/main" id="{9651AF4D-A359-4D48-9226-0BA12CE14921}"/>
                </a:ext>
              </a:extLst>
            </p:cNvPr>
            <p:cNvSpPr/>
            <p:nvPr/>
          </p:nvSpPr>
          <p:spPr>
            <a:xfrm>
              <a:off x="6932463" y="3839519"/>
              <a:ext cx="873049" cy="873049"/>
            </a:xfrm>
            <a:prstGeom prst="ellipse">
              <a:avLst/>
            </a:prstGeom>
            <a:solidFill>
              <a:srgbClr val="10101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pt-BR" sz="3200" dirty="0">
                <a:solidFill>
                  <a:srgbClr val="CA332F"/>
                </a:solidFill>
                <a:latin typeface="AMX Medium" pitchFamily="2" charset="0"/>
              </a:endParaRPr>
            </a:p>
          </p:txBody>
        </p:sp>
        <p:pic>
          <p:nvPicPr>
            <p:cNvPr id="153" name="Gráfico 152">
              <a:extLst>
                <a:ext uri="{FF2B5EF4-FFF2-40B4-BE49-F238E27FC236}">
                  <a16:creationId xmlns:a16="http://schemas.microsoft.com/office/drawing/2014/main" id="{3FFB728F-AD63-800A-5EE4-2E359D68542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205395" y="4071250"/>
              <a:ext cx="304800" cy="409575"/>
            </a:xfrm>
            <a:prstGeom prst="rect">
              <a:avLst/>
            </a:prstGeom>
          </p:spPr>
        </p:pic>
      </p:grpSp>
      <p:grpSp>
        <p:nvGrpSpPr>
          <p:cNvPr id="161" name="Agrupar 160">
            <a:extLst>
              <a:ext uri="{FF2B5EF4-FFF2-40B4-BE49-F238E27FC236}">
                <a16:creationId xmlns:a16="http://schemas.microsoft.com/office/drawing/2014/main" id="{2940E99B-60DB-6750-3A4D-D832E8714A34}"/>
              </a:ext>
            </a:extLst>
          </p:cNvPr>
          <p:cNvGrpSpPr/>
          <p:nvPr/>
        </p:nvGrpSpPr>
        <p:grpSpPr>
          <a:xfrm>
            <a:off x="1289970" y="5175160"/>
            <a:ext cx="873049" cy="873049"/>
            <a:chOff x="1289970" y="5175160"/>
            <a:chExt cx="873049" cy="873049"/>
          </a:xfrm>
        </p:grpSpPr>
        <p:sp>
          <p:nvSpPr>
            <p:cNvPr id="123" name="Elipse 122">
              <a:extLst>
                <a:ext uri="{FF2B5EF4-FFF2-40B4-BE49-F238E27FC236}">
                  <a16:creationId xmlns:a16="http://schemas.microsoft.com/office/drawing/2014/main" id="{8A60362F-4AF9-4F85-246F-880A63B347BC}"/>
                </a:ext>
              </a:extLst>
            </p:cNvPr>
            <p:cNvSpPr/>
            <p:nvPr/>
          </p:nvSpPr>
          <p:spPr>
            <a:xfrm>
              <a:off x="1289970" y="5175160"/>
              <a:ext cx="873049" cy="873049"/>
            </a:xfrm>
            <a:prstGeom prst="ellipse">
              <a:avLst/>
            </a:prstGeom>
            <a:solidFill>
              <a:srgbClr val="10101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pt-BR" sz="3200" dirty="0">
                <a:solidFill>
                  <a:srgbClr val="CA332F"/>
                </a:solidFill>
                <a:latin typeface="AMX Medium" pitchFamily="2" charset="0"/>
              </a:endParaRPr>
            </a:p>
          </p:txBody>
        </p:sp>
        <p:pic>
          <p:nvPicPr>
            <p:cNvPr id="155" name="Gráfico 154">
              <a:extLst>
                <a:ext uri="{FF2B5EF4-FFF2-40B4-BE49-F238E27FC236}">
                  <a16:creationId xmlns:a16="http://schemas.microsoft.com/office/drawing/2014/main" id="{266126DF-6D94-DA1C-A1C6-E0D7D1BD5FA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564466" y="5410674"/>
              <a:ext cx="295275" cy="409575"/>
            </a:xfrm>
            <a:prstGeom prst="rect">
              <a:avLst/>
            </a:prstGeom>
          </p:spPr>
        </p:pic>
      </p:grpSp>
      <p:grpSp>
        <p:nvGrpSpPr>
          <p:cNvPr id="164" name="Agrupar 163">
            <a:extLst>
              <a:ext uri="{FF2B5EF4-FFF2-40B4-BE49-F238E27FC236}">
                <a16:creationId xmlns:a16="http://schemas.microsoft.com/office/drawing/2014/main" id="{8D3AFFB8-639B-DFA0-2BC8-F0327419B16B}"/>
              </a:ext>
            </a:extLst>
          </p:cNvPr>
          <p:cNvGrpSpPr/>
          <p:nvPr/>
        </p:nvGrpSpPr>
        <p:grpSpPr>
          <a:xfrm>
            <a:off x="8099206" y="5175160"/>
            <a:ext cx="873049" cy="873049"/>
            <a:chOff x="8099206" y="5175160"/>
            <a:chExt cx="873049" cy="873049"/>
          </a:xfrm>
        </p:grpSpPr>
        <p:sp>
          <p:nvSpPr>
            <p:cNvPr id="137" name="Elipse 136">
              <a:extLst>
                <a:ext uri="{FF2B5EF4-FFF2-40B4-BE49-F238E27FC236}">
                  <a16:creationId xmlns:a16="http://schemas.microsoft.com/office/drawing/2014/main" id="{74B98EF7-F161-C9E0-9A65-4838718FFBC8}"/>
                </a:ext>
              </a:extLst>
            </p:cNvPr>
            <p:cNvSpPr/>
            <p:nvPr/>
          </p:nvSpPr>
          <p:spPr>
            <a:xfrm>
              <a:off x="8099206" y="5175160"/>
              <a:ext cx="873049" cy="873049"/>
            </a:xfrm>
            <a:prstGeom prst="ellipse">
              <a:avLst/>
            </a:prstGeom>
            <a:solidFill>
              <a:srgbClr val="CA33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pt-BR" sz="3200" dirty="0">
                <a:solidFill>
                  <a:srgbClr val="CA332F"/>
                </a:solidFill>
                <a:latin typeface="AMX Medium" pitchFamily="2" charset="0"/>
              </a:endParaRPr>
            </a:p>
          </p:txBody>
        </p:sp>
        <p:pic>
          <p:nvPicPr>
            <p:cNvPr id="157" name="Gráfico 156">
              <a:extLst>
                <a:ext uri="{FF2B5EF4-FFF2-40B4-BE49-F238E27FC236}">
                  <a16:creationId xmlns:a16="http://schemas.microsoft.com/office/drawing/2014/main" id="{A03DF082-5E13-0972-9DAB-0103BAEBF2F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391183" y="5410674"/>
              <a:ext cx="323850" cy="409575"/>
            </a:xfrm>
            <a:prstGeom prst="rect">
              <a:avLst/>
            </a:prstGeom>
          </p:spPr>
        </p:pic>
      </p:grpSp>
      <p:grpSp>
        <p:nvGrpSpPr>
          <p:cNvPr id="163" name="Agrupar 162">
            <a:extLst>
              <a:ext uri="{FF2B5EF4-FFF2-40B4-BE49-F238E27FC236}">
                <a16:creationId xmlns:a16="http://schemas.microsoft.com/office/drawing/2014/main" id="{2F8C78DF-D33A-0276-2EB1-943E08BCA6D4}"/>
              </a:ext>
            </a:extLst>
          </p:cNvPr>
          <p:cNvGrpSpPr/>
          <p:nvPr/>
        </p:nvGrpSpPr>
        <p:grpSpPr>
          <a:xfrm>
            <a:off x="4708734" y="5175160"/>
            <a:ext cx="873049" cy="873049"/>
            <a:chOff x="4708734" y="5175160"/>
            <a:chExt cx="873049" cy="873049"/>
          </a:xfrm>
        </p:grpSpPr>
        <p:sp>
          <p:nvSpPr>
            <p:cNvPr id="130" name="Elipse 129">
              <a:extLst>
                <a:ext uri="{FF2B5EF4-FFF2-40B4-BE49-F238E27FC236}">
                  <a16:creationId xmlns:a16="http://schemas.microsoft.com/office/drawing/2014/main" id="{F4724AA2-091A-0157-97DD-74281063EBC1}"/>
                </a:ext>
              </a:extLst>
            </p:cNvPr>
            <p:cNvSpPr/>
            <p:nvPr/>
          </p:nvSpPr>
          <p:spPr>
            <a:xfrm>
              <a:off x="4708734" y="5175160"/>
              <a:ext cx="873049" cy="873049"/>
            </a:xfrm>
            <a:prstGeom prst="ellipse">
              <a:avLst/>
            </a:prstGeom>
            <a:solidFill>
              <a:srgbClr val="10101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pt-BR" sz="3200" dirty="0">
                <a:solidFill>
                  <a:srgbClr val="CA332F"/>
                </a:solidFill>
                <a:latin typeface="AMX Medium" pitchFamily="2" charset="0"/>
              </a:endParaRPr>
            </a:p>
          </p:txBody>
        </p:sp>
        <p:pic>
          <p:nvPicPr>
            <p:cNvPr id="159" name="Gráfico 158">
              <a:extLst>
                <a:ext uri="{FF2B5EF4-FFF2-40B4-BE49-F238E27FC236}">
                  <a16:creationId xmlns:a16="http://schemas.microsoft.com/office/drawing/2014/main" id="{7B9E1874-4C1F-6FB0-B72C-90A4DA9EE6F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927165" y="5415663"/>
              <a:ext cx="419100" cy="4191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8611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500"/>
                            </p:stCondLst>
                            <p:childTnLst>
                              <p:par>
                                <p:cTn id="8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90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9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0"/>
                            </p:stCondLst>
                            <p:childTnLst>
                              <p:par>
                                <p:cTn id="9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5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1500"/>
                            </p:stCondLst>
                            <p:childTnLst>
                              <p:par>
                                <p:cTn id="10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25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3500"/>
                            </p:stCondLst>
                            <p:childTnLst>
                              <p:par>
                                <p:cTn id="1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  <p:bldP spid="20" grpId="0"/>
      <p:bldP spid="100" grpId="0"/>
      <p:bldP spid="107" grpId="0"/>
      <p:bldP spid="114" grpId="0"/>
      <p:bldP spid="121" grpId="0"/>
      <p:bldP spid="128" grpId="0"/>
      <p:bldP spid="135" grpId="0"/>
      <p:bldP spid="14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64882D-C5AD-2723-797F-3839C3D2C6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C4F20C2B-A327-5E12-5BAA-C8098CAF6241}"/>
              </a:ext>
            </a:extLst>
          </p:cNvPr>
          <p:cNvSpPr/>
          <p:nvPr/>
        </p:nvSpPr>
        <p:spPr>
          <a:xfrm rot="16200000">
            <a:off x="1488388" y="530289"/>
            <a:ext cx="5474576" cy="579742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912728"/>
              </a:avLst>
            </a:prstTxWarp>
            <a:spAutoFit/>
          </a:bodyPr>
          <a:lstStyle/>
          <a:p>
            <a:pPr algn="ctr"/>
            <a:r>
              <a:rPr lang="pt-BR" sz="3600" dirty="0">
                <a:ln w="0"/>
                <a:solidFill>
                  <a:srgbClr val="B72F2C"/>
                </a:solidFill>
                <a:latin typeface="+mj-lt"/>
              </a:rPr>
              <a:t>FLUXO DA PROCESSO</a:t>
            </a:r>
            <a:endParaRPr lang="pt-BR" sz="3600" b="0" cap="none" spc="0" dirty="0">
              <a:ln w="0"/>
              <a:solidFill>
                <a:srgbClr val="B72F2C"/>
              </a:solidFill>
              <a:effectLst/>
              <a:latin typeface="+mj-lt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BB9E0EF-0788-4941-9082-39DFCE6790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98" t="3293" r="6655" b="10653"/>
          <a:stretch>
            <a:fillRect/>
          </a:stretch>
        </p:blipFill>
        <p:spPr>
          <a:xfrm flipH="1">
            <a:off x="1468830" y="886164"/>
            <a:ext cx="5081454" cy="5081454"/>
          </a:xfrm>
          <a:custGeom>
            <a:avLst/>
            <a:gdLst>
              <a:gd name="connsiteX0" fmla="*/ 2540727 w 5081454"/>
              <a:gd name="connsiteY0" fmla="*/ 0 h 5081454"/>
              <a:gd name="connsiteX1" fmla="*/ 5081454 w 5081454"/>
              <a:gd name="connsiteY1" fmla="*/ 2540727 h 5081454"/>
              <a:gd name="connsiteX2" fmla="*/ 2540727 w 5081454"/>
              <a:gd name="connsiteY2" fmla="*/ 5081454 h 5081454"/>
              <a:gd name="connsiteX3" fmla="*/ 0 w 5081454"/>
              <a:gd name="connsiteY3" fmla="*/ 2540727 h 5081454"/>
              <a:gd name="connsiteX4" fmla="*/ 2540727 w 5081454"/>
              <a:gd name="connsiteY4" fmla="*/ 0 h 5081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454" h="5081454">
                <a:moveTo>
                  <a:pt x="2540727" y="0"/>
                </a:moveTo>
                <a:cubicBezTo>
                  <a:pt x="3943932" y="0"/>
                  <a:pt x="5081454" y="1137522"/>
                  <a:pt x="5081454" y="2540727"/>
                </a:cubicBezTo>
                <a:cubicBezTo>
                  <a:pt x="5081454" y="3943932"/>
                  <a:pt x="3943932" y="5081454"/>
                  <a:pt x="2540727" y="5081454"/>
                </a:cubicBezTo>
                <a:cubicBezTo>
                  <a:pt x="1137522" y="5081454"/>
                  <a:pt x="0" y="3943932"/>
                  <a:pt x="0" y="2540727"/>
                </a:cubicBezTo>
                <a:cubicBezTo>
                  <a:pt x="0" y="1137522"/>
                  <a:pt x="1137522" y="0"/>
                  <a:pt x="2540727" y="0"/>
                </a:cubicBezTo>
                <a:close/>
              </a:path>
            </a:pathLst>
          </a:custGeom>
        </p:spPr>
      </p:pic>
      <p:pic>
        <p:nvPicPr>
          <p:cNvPr id="32" name="Imagem 31">
            <a:extLst>
              <a:ext uri="{FF2B5EF4-FFF2-40B4-BE49-F238E27FC236}">
                <a16:creationId xmlns:a16="http://schemas.microsoft.com/office/drawing/2014/main" id="{826BB095-A1BD-2C7F-9C17-9405A79EEC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34" t="8" r="19352" b="21305"/>
          <a:stretch>
            <a:fillRect/>
          </a:stretch>
        </p:blipFill>
        <p:spPr>
          <a:xfrm flipH="1">
            <a:off x="2595715" y="691711"/>
            <a:ext cx="4757224" cy="4647205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32F71A7C-3EF7-E182-FC88-0BBAA2D78E0B}"/>
              </a:ext>
            </a:extLst>
          </p:cNvPr>
          <p:cNvSpPr txBox="1"/>
          <p:nvPr/>
        </p:nvSpPr>
        <p:spPr>
          <a:xfrm>
            <a:off x="7550052" y="1487929"/>
            <a:ext cx="4146254" cy="584775"/>
          </a:xfrm>
          <a:prstGeom prst="rect">
            <a:avLst/>
          </a:prstGeom>
          <a:noFill/>
        </p:spPr>
        <p:txBody>
          <a:bodyPr wrap="square" lIns="36000" rtlCol="0">
            <a:spAutoFit/>
          </a:bodyPr>
          <a:lstStyle/>
          <a:p>
            <a:r>
              <a:rPr lang="pt-BR" sz="3200" dirty="0">
                <a:solidFill>
                  <a:srgbClr val="CA302C"/>
                </a:solidFill>
                <a:latin typeface="AMX Black" pitchFamily="2" charset="0"/>
              </a:rPr>
              <a:t>Processo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C3F8743-ABB8-6859-4405-27E08446E5B5}"/>
              </a:ext>
            </a:extLst>
          </p:cNvPr>
          <p:cNvSpPr txBox="1"/>
          <p:nvPr/>
        </p:nvSpPr>
        <p:spPr>
          <a:xfrm>
            <a:off x="7550051" y="2171251"/>
            <a:ext cx="3613249" cy="3580467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r>
              <a:rPr lang="pt-BR" dirty="0">
                <a:solidFill>
                  <a:srgbClr val="101010"/>
                </a:solidFill>
              </a:rPr>
              <a:t>Para ser um cliente Claro trazendo o número de outra operadora,</a:t>
            </a:r>
          </a:p>
          <a:p>
            <a:pPr>
              <a:spcAft>
                <a:spcPts val="800"/>
              </a:spcAft>
            </a:pPr>
            <a:r>
              <a:rPr lang="pt-BR" dirty="0">
                <a:solidFill>
                  <a:srgbClr val="101010"/>
                </a:solidFill>
              </a:rPr>
              <a:t>o cliente deve entrar em contato pelos seguintes canais:</a:t>
            </a:r>
          </a:p>
          <a:p>
            <a:pPr marL="285750" indent="-285750">
              <a:spcAft>
                <a:spcPts val="800"/>
              </a:spcAft>
              <a:buClr>
                <a:srgbClr val="CA332F"/>
              </a:buClr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101010"/>
                </a:solidFill>
              </a:rPr>
              <a:t>Agente Autorizado;</a:t>
            </a:r>
          </a:p>
          <a:p>
            <a:pPr marL="285750" indent="-285750">
              <a:spcAft>
                <a:spcPts val="800"/>
              </a:spcAft>
              <a:buClr>
                <a:srgbClr val="CA332F"/>
              </a:buClr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101010"/>
                </a:solidFill>
              </a:rPr>
              <a:t>Loja Própria;</a:t>
            </a:r>
          </a:p>
          <a:p>
            <a:pPr marL="285750" indent="-285750">
              <a:spcAft>
                <a:spcPts val="800"/>
              </a:spcAft>
              <a:buClr>
                <a:srgbClr val="CA332F"/>
              </a:buClr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101010"/>
                </a:solidFill>
              </a:rPr>
              <a:t>Recarga;</a:t>
            </a:r>
          </a:p>
          <a:p>
            <a:pPr marL="285750" indent="-285750">
              <a:spcAft>
                <a:spcPts val="800"/>
              </a:spcAft>
              <a:buClr>
                <a:srgbClr val="CA332F"/>
              </a:buClr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101010"/>
                </a:solidFill>
              </a:rPr>
              <a:t>Varejo;</a:t>
            </a:r>
          </a:p>
          <a:p>
            <a:pPr marL="285750" indent="-285750">
              <a:spcAft>
                <a:spcPts val="800"/>
              </a:spcAft>
              <a:buClr>
                <a:srgbClr val="CA332F"/>
              </a:buClr>
              <a:buFont typeface="Arial" panose="020B0604020202020204" pitchFamily="34" charset="0"/>
              <a:buChar char="•"/>
            </a:pPr>
            <a:r>
              <a:rPr lang="pt-BR" b="1" dirty="0">
                <a:solidFill>
                  <a:srgbClr val="101010"/>
                </a:solidFill>
              </a:rPr>
              <a:t>Televendas;</a:t>
            </a:r>
          </a:p>
          <a:p>
            <a:pPr marL="285750" indent="-285750">
              <a:spcAft>
                <a:spcPts val="800"/>
              </a:spcAft>
              <a:buClr>
                <a:srgbClr val="CA332F"/>
              </a:buClr>
              <a:buFont typeface="Arial" panose="020B0604020202020204" pitchFamily="34" charset="0"/>
              <a:buChar char="•"/>
            </a:pPr>
            <a:r>
              <a:rPr lang="pt-BR" b="1" dirty="0" err="1">
                <a:solidFill>
                  <a:srgbClr val="101010"/>
                </a:solidFill>
              </a:rPr>
              <a:t>PaP</a:t>
            </a:r>
            <a:r>
              <a:rPr lang="pt-BR" b="1" dirty="0">
                <a:solidFill>
                  <a:srgbClr val="101010"/>
                </a:solidFill>
              </a:rPr>
              <a:t> Indireto.</a:t>
            </a:r>
          </a:p>
        </p:txBody>
      </p:sp>
    </p:spTree>
    <p:extLst>
      <p:ext uri="{BB962C8B-B14F-4D97-AF65-F5344CB8AC3E}">
        <p14:creationId xmlns:p14="http://schemas.microsoft.com/office/powerpoint/2010/main" val="1284196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25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7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25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75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0E5E23-7D16-26ED-76D0-5C03148043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2982E454-66CE-445A-9923-37E351070D3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A332F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0895C325-8E72-15D7-E9F0-D61BD5F6F1C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0237" y="1123002"/>
            <a:ext cx="8391525" cy="533400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AE5929C5-F17E-9E5D-BE2F-F62FE3BEECA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47887" y="1665262"/>
            <a:ext cx="7896225" cy="3829050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027C8E9E-EEC4-CA44-9D5D-85A5040A854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95475" y="1133475"/>
            <a:ext cx="8401050" cy="4591050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618BC72C-B519-B389-2916-B8EA1B63440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07698" y="1293746"/>
            <a:ext cx="704850" cy="200025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8D4459D3-D8C4-CBCC-B069-7A91B9F240C6}"/>
              </a:ext>
            </a:extLst>
          </p:cNvPr>
          <p:cNvSpPr txBox="1"/>
          <p:nvPr/>
        </p:nvSpPr>
        <p:spPr>
          <a:xfrm>
            <a:off x="4876737" y="1046161"/>
            <a:ext cx="2438526" cy="586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500"/>
              </a:lnSpc>
            </a:pPr>
            <a:r>
              <a:rPr lang="pt-BR" sz="1600" i="1" dirty="0">
                <a:solidFill>
                  <a:srgbClr val="FFFFFF"/>
                </a:solidFill>
                <a:latin typeface="AMX Light" pitchFamily="2" charset="0"/>
              </a:rPr>
              <a:t>SABER MAIS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3C43493F-BEAF-7DA2-C911-60A1A8884B5A}"/>
              </a:ext>
            </a:extLst>
          </p:cNvPr>
          <p:cNvSpPr txBox="1"/>
          <p:nvPr/>
        </p:nvSpPr>
        <p:spPr>
          <a:xfrm>
            <a:off x="2477118" y="1924887"/>
            <a:ext cx="7237764" cy="1077218"/>
          </a:xfrm>
          <a:prstGeom prst="rect">
            <a:avLst/>
          </a:prstGeom>
          <a:noFill/>
        </p:spPr>
        <p:txBody>
          <a:bodyPr wrap="square" lIns="36000" rtlCol="0">
            <a:spAutoFit/>
          </a:bodyPr>
          <a:lstStyle/>
          <a:p>
            <a:pPr algn="ctr"/>
            <a:r>
              <a:rPr lang="pt-BR" sz="3200" dirty="0">
                <a:solidFill>
                  <a:srgbClr val="CA302C"/>
                </a:solidFill>
                <a:latin typeface="AMX Black" pitchFamily="2" charset="0"/>
              </a:rPr>
              <a:t>RESOLUÇÃO GERAL PORTABILIDADE ART. 50. PARÁGRAFO 3º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3FC163BD-68D4-7EC5-211C-DE5375294B3A}"/>
              </a:ext>
            </a:extLst>
          </p:cNvPr>
          <p:cNvSpPr txBox="1"/>
          <p:nvPr/>
        </p:nvSpPr>
        <p:spPr>
          <a:xfrm>
            <a:off x="3451145" y="3285450"/>
            <a:ext cx="5289707" cy="1477328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pt-BR" dirty="0">
                <a:solidFill>
                  <a:srgbClr val="101010"/>
                </a:solidFill>
              </a:rPr>
              <a:t>“A habilitação na Prestadora Receptora deve ser feita presencialmente ou utilizando outros métodos seguros de identificação, mediante apresentação de documentos que comprovem os dados informados da Solicitação de Portabilidade.”</a:t>
            </a:r>
            <a:endParaRPr lang="pt-BR" b="1" dirty="0">
              <a:solidFill>
                <a:srgbClr val="101010"/>
              </a:solidFill>
            </a:endParaRPr>
          </a:p>
        </p:txBody>
      </p:sp>
      <p:pic>
        <p:nvPicPr>
          <p:cNvPr id="14" name="Gráfico 13">
            <a:extLst>
              <a:ext uri="{FF2B5EF4-FFF2-40B4-BE49-F238E27FC236}">
                <a16:creationId xmlns:a16="http://schemas.microsoft.com/office/drawing/2014/main" id="{240A2C58-53D2-CA88-2433-9FA9E0F5D4A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895475" y="1649079"/>
            <a:ext cx="8401050" cy="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229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40201A-87FC-D68C-3CB2-E45869A4FC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EF6EBF06-B7E2-CD08-15DA-D5589CC737C4}"/>
              </a:ext>
            </a:extLst>
          </p:cNvPr>
          <p:cNvSpPr/>
          <p:nvPr/>
        </p:nvSpPr>
        <p:spPr>
          <a:xfrm rot="16200000">
            <a:off x="1488388" y="530289"/>
            <a:ext cx="5474576" cy="579742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912728"/>
              </a:avLst>
            </a:prstTxWarp>
            <a:spAutoFit/>
          </a:bodyPr>
          <a:lstStyle/>
          <a:p>
            <a:pPr algn="ctr"/>
            <a:r>
              <a:rPr lang="pt-BR" sz="4400" dirty="0">
                <a:ln w="0"/>
                <a:solidFill>
                  <a:srgbClr val="B72F2C"/>
                </a:solidFill>
                <a:latin typeface="+mj-lt"/>
              </a:rPr>
              <a:t>TIPOS • TIPOS</a:t>
            </a:r>
            <a:endParaRPr lang="pt-BR" sz="4400" b="0" cap="none" spc="0" dirty="0">
              <a:ln w="0"/>
              <a:solidFill>
                <a:srgbClr val="B72F2C"/>
              </a:solidFill>
              <a:effectLst/>
              <a:latin typeface="+mj-lt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9C57C61-7847-FD4F-5AD0-20C81C279C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98" t="3293" r="6655" b="10653"/>
          <a:stretch>
            <a:fillRect/>
          </a:stretch>
        </p:blipFill>
        <p:spPr>
          <a:xfrm flipH="1">
            <a:off x="1468830" y="886164"/>
            <a:ext cx="5081454" cy="5081454"/>
          </a:xfrm>
          <a:custGeom>
            <a:avLst/>
            <a:gdLst>
              <a:gd name="connsiteX0" fmla="*/ 2540727 w 5081454"/>
              <a:gd name="connsiteY0" fmla="*/ 0 h 5081454"/>
              <a:gd name="connsiteX1" fmla="*/ 5081454 w 5081454"/>
              <a:gd name="connsiteY1" fmla="*/ 2540727 h 5081454"/>
              <a:gd name="connsiteX2" fmla="*/ 2540727 w 5081454"/>
              <a:gd name="connsiteY2" fmla="*/ 5081454 h 5081454"/>
              <a:gd name="connsiteX3" fmla="*/ 0 w 5081454"/>
              <a:gd name="connsiteY3" fmla="*/ 2540727 h 5081454"/>
              <a:gd name="connsiteX4" fmla="*/ 2540727 w 5081454"/>
              <a:gd name="connsiteY4" fmla="*/ 0 h 5081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454" h="5081454">
                <a:moveTo>
                  <a:pt x="2540727" y="0"/>
                </a:moveTo>
                <a:cubicBezTo>
                  <a:pt x="3943932" y="0"/>
                  <a:pt x="5081454" y="1137522"/>
                  <a:pt x="5081454" y="2540727"/>
                </a:cubicBezTo>
                <a:cubicBezTo>
                  <a:pt x="5081454" y="3943932"/>
                  <a:pt x="3943932" y="5081454"/>
                  <a:pt x="2540727" y="5081454"/>
                </a:cubicBezTo>
                <a:cubicBezTo>
                  <a:pt x="1137522" y="5081454"/>
                  <a:pt x="0" y="3943932"/>
                  <a:pt x="0" y="2540727"/>
                </a:cubicBezTo>
                <a:cubicBezTo>
                  <a:pt x="0" y="1137522"/>
                  <a:pt x="1137522" y="0"/>
                  <a:pt x="2540727" y="0"/>
                </a:cubicBezTo>
                <a:close/>
              </a:path>
            </a:pathLst>
          </a:custGeom>
        </p:spPr>
      </p:pic>
      <p:pic>
        <p:nvPicPr>
          <p:cNvPr id="32" name="Imagem 31">
            <a:extLst>
              <a:ext uri="{FF2B5EF4-FFF2-40B4-BE49-F238E27FC236}">
                <a16:creationId xmlns:a16="http://schemas.microsoft.com/office/drawing/2014/main" id="{A60F0AB9-82F4-E73C-12DE-4C0337AC4F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34" t="8" r="19352" b="21305"/>
          <a:stretch>
            <a:fillRect/>
          </a:stretch>
        </p:blipFill>
        <p:spPr>
          <a:xfrm flipH="1">
            <a:off x="2595715" y="691711"/>
            <a:ext cx="4757224" cy="4647205"/>
          </a:xfrm>
          <a:prstGeom prst="rect">
            <a:avLst/>
          </a:prstGeom>
        </p:spPr>
      </p:pic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537952ED-4B1A-194E-773E-9DE9E92DAE2D}"/>
              </a:ext>
            </a:extLst>
          </p:cNvPr>
          <p:cNvSpPr/>
          <p:nvPr/>
        </p:nvSpPr>
        <p:spPr>
          <a:xfrm>
            <a:off x="7550051" y="2985872"/>
            <a:ext cx="3870779" cy="516924"/>
          </a:xfrm>
          <a:prstGeom prst="roundRect">
            <a:avLst>
              <a:gd name="adj" fmla="val 50000"/>
            </a:avLst>
          </a:prstGeom>
          <a:solidFill>
            <a:srgbClr val="10101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47548AA-2645-A87E-78CF-7583E3B1DD01}"/>
              </a:ext>
            </a:extLst>
          </p:cNvPr>
          <p:cNvSpPr txBox="1"/>
          <p:nvPr/>
        </p:nvSpPr>
        <p:spPr>
          <a:xfrm>
            <a:off x="7778604" y="3059668"/>
            <a:ext cx="3299596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pt-BR" dirty="0">
                <a:solidFill>
                  <a:srgbClr val="DEA449"/>
                </a:solidFill>
                <a:latin typeface="AMX Black" pitchFamily="2" charset="0"/>
              </a:rPr>
              <a:t>SEM NÚMERO PROVISÓRIO</a:t>
            </a:r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2F40D1C3-858F-DFB8-43B4-FCC76302FEB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53731" y="3120509"/>
            <a:ext cx="257175" cy="247650"/>
          </a:xfrm>
          <a:prstGeom prst="rect">
            <a:avLst/>
          </a:prstGeom>
        </p:spPr>
      </p:pic>
      <p:grpSp>
        <p:nvGrpSpPr>
          <p:cNvPr id="15" name="Agrupar 14">
            <a:extLst>
              <a:ext uri="{FF2B5EF4-FFF2-40B4-BE49-F238E27FC236}">
                <a16:creationId xmlns:a16="http://schemas.microsoft.com/office/drawing/2014/main" id="{DF8D40FF-2B9B-CCB0-A7EC-D16297A2A4F0}"/>
              </a:ext>
            </a:extLst>
          </p:cNvPr>
          <p:cNvGrpSpPr/>
          <p:nvPr/>
        </p:nvGrpSpPr>
        <p:grpSpPr>
          <a:xfrm>
            <a:off x="7550051" y="3682557"/>
            <a:ext cx="3870779" cy="516924"/>
            <a:chOff x="7550051" y="3682557"/>
            <a:chExt cx="3870779" cy="516924"/>
          </a:xfrm>
        </p:grpSpPr>
        <p:sp>
          <p:nvSpPr>
            <p:cNvPr id="9" name="Retângulo: Cantos Arredondados 8">
              <a:extLst>
                <a:ext uri="{FF2B5EF4-FFF2-40B4-BE49-F238E27FC236}">
                  <a16:creationId xmlns:a16="http://schemas.microsoft.com/office/drawing/2014/main" id="{5AC906B3-2D1C-8EBD-53A8-E9D8AFD8067B}"/>
                </a:ext>
              </a:extLst>
            </p:cNvPr>
            <p:cNvSpPr/>
            <p:nvPr/>
          </p:nvSpPr>
          <p:spPr>
            <a:xfrm>
              <a:off x="7550051" y="3682557"/>
              <a:ext cx="3870779" cy="516924"/>
            </a:xfrm>
            <a:prstGeom prst="roundRect">
              <a:avLst>
                <a:gd name="adj" fmla="val 50000"/>
              </a:avLst>
            </a:prstGeom>
            <a:solidFill>
              <a:srgbClr val="10101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CD3A53D3-996C-8BFA-11BB-07CDFFB11DEC}"/>
                </a:ext>
              </a:extLst>
            </p:cNvPr>
            <p:cNvSpPr txBox="1"/>
            <p:nvPr/>
          </p:nvSpPr>
          <p:spPr>
            <a:xfrm>
              <a:off x="7778604" y="3756353"/>
              <a:ext cx="3299596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pt-BR" dirty="0">
                  <a:solidFill>
                    <a:srgbClr val="DEA449"/>
                  </a:solidFill>
                  <a:latin typeface="AMX Black" pitchFamily="2" charset="0"/>
                </a:rPr>
                <a:t>COM NÚMERO PROVISÓRIO</a:t>
              </a:r>
            </a:p>
          </p:txBody>
        </p:sp>
        <p:pic>
          <p:nvPicPr>
            <p:cNvPr id="11" name="Gráfico 10">
              <a:extLst>
                <a:ext uri="{FF2B5EF4-FFF2-40B4-BE49-F238E27FC236}">
                  <a16:creationId xmlns:a16="http://schemas.microsoft.com/office/drawing/2014/main" id="{6BEB4622-DBD1-2C65-3ED0-BEB719ACE87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953731" y="3817194"/>
              <a:ext cx="257175" cy="247650"/>
            </a:xfrm>
            <a:prstGeom prst="rect">
              <a:avLst/>
            </a:prstGeom>
          </p:spPr>
        </p:pic>
      </p:grp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72B00D2E-8C02-13D2-4821-4A46E0F04B3D}"/>
              </a:ext>
            </a:extLst>
          </p:cNvPr>
          <p:cNvGrpSpPr/>
          <p:nvPr/>
        </p:nvGrpSpPr>
        <p:grpSpPr>
          <a:xfrm>
            <a:off x="7550051" y="4379242"/>
            <a:ext cx="3870779" cy="516924"/>
            <a:chOff x="7550051" y="4379242"/>
            <a:chExt cx="3870779" cy="516924"/>
          </a:xfrm>
        </p:grpSpPr>
        <p:sp>
          <p:nvSpPr>
            <p:cNvPr id="12" name="Retângulo: Cantos Arredondados 11">
              <a:extLst>
                <a:ext uri="{FF2B5EF4-FFF2-40B4-BE49-F238E27FC236}">
                  <a16:creationId xmlns:a16="http://schemas.microsoft.com/office/drawing/2014/main" id="{20348049-0F5A-7AF5-8252-7DFF209F53E3}"/>
                </a:ext>
              </a:extLst>
            </p:cNvPr>
            <p:cNvSpPr/>
            <p:nvPr/>
          </p:nvSpPr>
          <p:spPr>
            <a:xfrm>
              <a:off x="7550051" y="4379242"/>
              <a:ext cx="3870779" cy="516924"/>
            </a:xfrm>
            <a:prstGeom prst="roundRect">
              <a:avLst>
                <a:gd name="adj" fmla="val 50000"/>
              </a:avLst>
            </a:prstGeom>
            <a:solidFill>
              <a:srgbClr val="10101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345A3447-E9C5-7795-F379-808283B800AB}"/>
                </a:ext>
              </a:extLst>
            </p:cNvPr>
            <p:cNvSpPr txBox="1"/>
            <p:nvPr/>
          </p:nvSpPr>
          <p:spPr>
            <a:xfrm>
              <a:off x="7778604" y="4453038"/>
              <a:ext cx="3299596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pt-BR" dirty="0">
                  <a:solidFill>
                    <a:srgbClr val="DEA449"/>
                  </a:solidFill>
                  <a:latin typeface="AMX Black" pitchFamily="2" charset="0"/>
                </a:rPr>
                <a:t>SMS</a:t>
              </a:r>
            </a:p>
          </p:txBody>
        </p:sp>
        <p:pic>
          <p:nvPicPr>
            <p:cNvPr id="14" name="Gráfico 13">
              <a:extLst>
                <a:ext uri="{FF2B5EF4-FFF2-40B4-BE49-F238E27FC236}">
                  <a16:creationId xmlns:a16="http://schemas.microsoft.com/office/drawing/2014/main" id="{C7C1E203-733C-E601-340B-1334859F252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953731" y="4513879"/>
              <a:ext cx="257175" cy="247650"/>
            </a:xfrm>
            <a:prstGeom prst="rect">
              <a:avLst/>
            </a:prstGeom>
          </p:spPr>
        </p:pic>
      </p:grpSp>
      <p:sp>
        <p:nvSpPr>
          <p:cNvPr id="6" name="CaixaDeTexto 5">
            <a:extLst>
              <a:ext uri="{FF2B5EF4-FFF2-40B4-BE49-F238E27FC236}">
                <a16:creationId xmlns:a16="http://schemas.microsoft.com/office/drawing/2014/main" id="{27645447-32DC-8C96-167D-BC864C1E6C8D}"/>
              </a:ext>
            </a:extLst>
          </p:cNvPr>
          <p:cNvSpPr txBox="1"/>
          <p:nvPr/>
        </p:nvSpPr>
        <p:spPr>
          <a:xfrm>
            <a:off x="7550052" y="1805095"/>
            <a:ext cx="4146254" cy="1077218"/>
          </a:xfrm>
          <a:prstGeom prst="rect">
            <a:avLst/>
          </a:prstGeom>
          <a:noFill/>
        </p:spPr>
        <p:txBody>
          <a:bodyPr wrap="square" lIns="36000" rtlCol="0">
            <a:spAutoFit/>
          </a:bodyPr>
          <a:lstStyle/>
          <a:p>
            <a:r>
              <a:rPr lang="pt-BR" sz="3200" dirty="0">
                <a:solidFill>
                  <a:srgbClr val="CA302C"/>
                </a:solidFill>
                <a:latin typeface="AMX Black" pitchFamily="2" charset="0"/>
              </a:rPr>
              <a:t>Tipos de Portabilidade Móvel</a:t>
            </a:r>
          </a:p>
        </p:txBody>
      </p:sp>
    </p:spTree>
    <p:extLst>
      <p:ext uri="{BB962C8B-B14F-4D97-AF65-F5344CB8AC3E}">
        <p14:creationId xmlns:p14="http://schemas.microsoft.com/office/powerpoint/2010/main" val="448974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5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build="allAtOnce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C7AC1D-F503-55FF-45C1-96407FD9AB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0AD3F653-C333-9354-4A63-879617C6E75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A332F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7847AB06-9937-7683-25EC-04FD2140BF7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0237" y="1123002"/>
            <a:ext cx="8391525" cy="533400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859D1DC3-13E2-F352-D2A0-0DE60FCEE2A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47887" y="1665262"/>
            <a:ext cx="7896225" cy="3829050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1139BE6B-F891-171B-46A1-225046575A2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95475" y="1133475"/>
            <a:ext cx="8401050" cy="4591050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59A3B6F5-BB24-4D1F-4F3E-E2623202C70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07698" y="1293746"/>
            <a:ext cx="704850" cy="200025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B8F1A323-3F06-B44C-3E8C-9C97B64DBBF8}"/>
              </a:ext>
            </a:extLst>
          </p:cNvPr>
          <p:cNvSpPr txBox="1"/>
          <p:nvPr/>
        </p:nvSpPr>
        <p:spPr>
          <a:xfrm>
            <a:off x="4876737" y="1046161"/>
            <a:ext cx="2438526" cy="586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500"/>
              </a:lnSpc>
            </a:pPr>
            <a:r>
              <a:rPr lang="pt-BR" sz="1600" i="1" dirty="0">
                <a:solidFill>
                  <a:srgbClr val="FFFFFF"/>
                </a:solidFill>
                <a:latin typeface="AMX Light" pitchFamily="2" charset="0"/>
              </a:rPr>
              <a:t>SABER MAIS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02C8B75F-1467-8795-0F68-CFE77F44A21F}"/>
              </a:ext>
            </a:extLst>
          </p:cNvPr>
          <p:cNvSpPr txBox="1"/>
          <p:nvPr/>
        </p:nvSpPr>
        <p:spPr>
          <a:xfrm>
            <a:off x="2628479" y="1924887"/>
            <a:ext cx="6935042" cy="584775"/>
          </a:xfrm>
          <a:prstGeom prst="rect">
            <a:avLst/>
          </a:prstGeom>
          <a:noFill/>
        </p:spPr>
        <p:txBody>
          <a:bodyPr wrap="square" lIns="36000" rtlCol="0">
            <a:spAutoFit/>
          </a:bodyPr>
          <a:lstStyle/>
          <a:p>
            <a:pPr algn="ctr"/>
            <a:r>
              <a:rPr lang="pt-BR" sz="3200" i="1" dirty="0">
                <a:solidFill>
                  <a:srgbClr val="CA302C"/>
                </a:solidFill>
                <a:latin typeface="AMX Black" pitchFamily="2" charset="0"/>
              </a:rPr>
              <a:t>SEM NÚMERO PROVISÓRIO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AEC17BFB-4778-CE70-DAD7-602421E5D1F0}"/>
              </a:ext>
            </a:extLst>
          </p:cNvPr>
          <p:cNvSpPr txBox="1"/>
          <p:nvPr/>
        </p:nvSpPr>
        <p:spPr>
          <a:xfrm>
            <a:off x="2912548" y="2665809"/>
            <a:ext cx="6378655" cy="1815882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pt-BR" sz="1600" dirty="0">
                <a:solidFill>
                  <a:srgbClr val="101010"/>
                </a:solidFill>
              </a:rPr>
              <a:t>É a opção obrigatória para portabilidade de linhas </a:t>
            </a:r>
            <a:r>
              <a:rPr lang="pt-BR" sz="1600" b="1" dirty="0">
                <a:solidFill>
                  <a:srgbClr val="101010"/>
                </a:solidFill>
              </a:rPr>
              <a:t>pré-pagas</a:t>
            </a:r>
            <a:r>
              <a:rPr lang="pt-BR" sz="1600" dirty="0">
                <a:solidFill>
                  <a:srgbClr val="101010"/>
                </a:solidFill>
              </a:rPr>
              <a:t> (a não ser que o cliente já tenha uma linha Claro – nesse caso, pode usar a opção SMS). Se o cliente preferir não ter número provisório, não poderá usar os serviços da Claro. A linha ficará com o status </a:t>
            </a:r>
            <a:r>
              <a:rPr lang="pt-BR" sz="1600" b="1" dirty="0" err="1">
                <a:solidFill>
                  <a:srgbClr val="101010"/>
                </a:solidFill>
              </a:rPr>
              <a:t>pré</a:t>
            </a:r>
            <a:r>
              <a:rPr lang="pt-BR" sz="1600" b="1" dirty="0">
                <a:solidFill>
                  <a:srgbClr val="101010"/>
                </a:solidFill>
              </a:rPr>
              <a:t>-ativo</a:t>
            </a:r>
            <a:r>
              <a:rPr lang="pt-BR" sz="1600" dirty="0">
                <a:solidFill>
                  <a:srgbClr val="101010"/>
                </a:solidFill>
              </a:rPr>
              <a:t> no sistema até que a portabilidade aconteça na data e hora estipulada no </a:t>
            </a:r>
            <a:r>
              <a:rPr lang="pt-BR" sz="1600" b="1" dirty="0">
                <a:solidFill>
                  <a:srgbClr val="101010"/>
                </a:solidFill>
              </a:rPr>
              <a:t>BP</a:t>
            </a:r>
            <a:r>
              <a:rPr lang="pt-BR" sz="1600" b="1" dirty="0">
                <a:solidFill>
                  <a:srgbClr val="CA332F"/>
                </a:solidFill>
              </a:rPr>
              <a:t>*</a:t>
            </a:r>
            <a:r>
              <a:rPr lang="pt-BR" sz="1600" dirty="0">
                <a:solidFill>
                  <a:srgbClr val="101010"/>
                </a:solidFill>
              </a:rPr>
              <a:t>.</a:t>
            </a:r>
            <a:r>
              <a:rPr lang="pt-BR" sz="1600" b="1" dirty="0">
                <a:solidFill>
                  <a:srgbClr val="101010"/>
                </a:solidFill>
              </a:rPr>
              <a:t> </a:t>
            </a:r>
            <a:br>
              <a:rPr lang="pt-BR" sz="1600" b="1" dirty="0">
                <a:solidFill>
                  <a:srgbClr val="101010"/>
                </a:solidFill>
              </a:rPr>
            </a:br>
            <a:r>
              <a:rPr lang="pt-BR" sz="1600" dirty="0">
                <a:solidFill>
                  <a:srgbClr val="101010"/>
                </a:solidFill>
              </a:rPr>
              <a:t>O número portado será cancelado na doadora e ativado nos sistemas. Depois, o cliente conseguirá usar os serviços da Claro normalmente.</a:t>
            </a:r>
            <a:endParaRPr lang="pt-BR" sz="1600" b="1" dirty="0">
              <a:solidFill>
                <a:srgbClr val="101010"/>
              </a:solidFill>
            </a:endParaRPr>
          </a:p>
        </p:txBody>
      </p:sp>
      <p:pic>
        <p:nvPicPr>
          <p:cNvPr id="14" name="Gráfico 13">
            <a:extLst>
              <a:ext uri="{FF2B5EF4-FFF2-40B4-BE49-F238E27FC236}">
                <a16:creationId xmlns:a16="http://schemas.microsoft.com/office/drawing/2014/main" id="{0EB4D4BA-EC86-D96F-02A3-131AD6F0E54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895475" y="1649079"/>
            <a:ext cx="8401050" cy="9525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C5D65598-0C46-1F20-D24F-F496260623A2}"/>
              </a:ext>
            </a:extLst>
          </p:cNvPr>
          <p:cNvSpPr txBox="1"/>
          <p:nvPr/>
        </p:nvSpPr>
        <p:spPr>
          <a:xfrm>
            <a:off x="2912548" y="4669518"/>
            <a:ext cx="6378655" cy="523220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pt-BR" sz="1400" b="1" dirty="0">
                <a:solidFill>
                  <a:srgbClr val="CA332F"/>
                </a:solidFill>
              </a:rPr>
              <a:t>*BP – Bilhete de Portabilidade: </a:t>
            </a:r>
            <a:r>
              <a:rPr lang="pt-BR" sz="1400" dirty="0">
                <a:solidFill>
                  <a:srgbClr val="101010"/>
                </a:solidFill>
              </a:rPr>
              <a:t>É o protocolo de solicitação da portabilidade. Contém os dados de identificação do cliente e é gerado pela operadora receptora.</a:t>
            </a:r>
            <a:endParaRPr lang="pt-BR" sz="1400" b="1" dirty="0">
              <a:solidFill>
                <a:srgbClr val="10101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848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F030D0-3BF7-09CC-DE20-7DBF99CB55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28B3242A-36CE-4B6A-B1B7-FB427AA5F9D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A332F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A9749FF8-2AF4-2EE5-6D09-6534562A77D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0237" y="1123002"/>
            <a:ext cx="8391525" cy="533400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3626819B-8CA7-A635-5DE6-860424441B2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47887" y="1665262"/>
            <a:ext cx="7896225" cy="3829050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348DEEC6-6785-4CCD-6442-7BE4A46C514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95475" y="1133475"/>
            <a:ext cx="8401050" cy="4591050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F72D90A2-0549-1907-AFB9-02CFBF05DC3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07698" y="1293746"/>
            <a:ext cx="704850" cy="200025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799010C4-BBC1-989A-DA6A-673A5819C1A9}"/>
              </a:ext>
            </a:extLst>
          </p:cNvPr>
          <p:cNvSpPr txBox="1"/>
          <p:nvPr/>
        </p:nvSpPr>
        <p:spPr>
          <a:xfrm>
            <a:off x="4876737" y="1046161"/>
            <a:ext cx="2438526" cy="586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500"/>
              </a:lnSpc>
            </a:pPr>
            <a:r>
              <a:rPr lang="pt-BR" sz="1600" i="1" dirty="0">
                <a:solidFill>
                  <a:srgbClr val="FFFFFF"/>
                </a:solidFill>
                <a:latin typeface="AMX Light" pitchFamily="2" charset="0"/>
              </a:rPr>
              <a:t>SABER MAIS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401563F5-15E8-DE84-6F83-5C99FF74A4FD}"/>
              </a:ext>
            </a:extLst>
          </p:cNvPr>
          <p:cNvSpPr txBox="1"/>
          <p:nvPr/>
        </p:nvSpPr>
        <p:spPr>
          <a:xfrm>
            <a:off x="2628479" y="1924887"/>
            <a:ext cx="6935042" cy="584775"/>
          </a:xfrm>
          <a:prstGeom prst="rect">
            <a:avLst/>
          </a:prstGeom>
          <a:noFill/>
        </p:spPr>
        <p:txBody>
          <a:bodyPr wrap="square" lIns="36000" rtlCol="0">
            <a:spAutoFit/>
          </a:bodyPr>
          <a:lstStyle/>
          <a:p>
            <a:pPr algn="ctr"/>
            <a:r>
              <a:rPr lang="pt-BR" sz="3200" i="1" dirty="0">
                <a:solidFill>
                  <a:srgbClr val="CA302C"/>
                </a:solidFill>
                <a:latin typeface="AMX Black" pitchFamily="2" charset="0"/>
              </a:rPr>
              <a:t>COM NÚMERO PROVISÓRIO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831C1CC4-6565-6873-972E-A2054279C5D8}"/>
              </a:ext>
            </a:extLst>
          </p:cNvPr>
          <p:cNvSpPr txBox="1"/>
          <p:nvPr/>
        </p:nvSpPr>
        <p:spPr>
          <a:xfrm>
            <a:off x="2692038" y="2584103"/>
            <a:ext cx="6807922" cy="2139047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pt-BR" sz="1600" dirty="0">
                <a:solidFill>
                  <a:srgbClr val="101010"/>
                </a:solidFill>
              </a:rPr>
              <a:t> Opção exclusiva para </a:t>
            </a:r>
            <a:r>
              <a:rPr lang="pt-BR" sz="1600" b="1" dirty="0">
                <a:solidFill>
                  <a:srgbClr val="101010"/>
                </a:solidFill>
              </a:rPr>
              <a:t>planos controle </a:t>
            </a:r>
            <a:r>
              <a:rPr lang="pt-BR" sz="1600" dirty="0">
                <a:solidFill>
                  <a:srgbClr val="101010"/>
                </a:solidFill>
              </a:rPr>
              <a:t>ou</a:t>
            </a:r>
            <a:r>
              <a:rPr lang="pt-BR" sz="1600" b="1" dirty="0">
                <a:solidFill>
                  <a:srgbClr val="101010"/>
                </a:solidFill>
              </a:rPr>
              <a:t> pós-pagos</a:t>
            </a:r>
            <a:r>
              <a:rPr lang="pt-BR" sz="1600" dirty="0">
                <a:solidFill>
                  <a:srgbClr val="101010"/>
                </a:solidFill>
              </a:rPr>
              <a:t>. Nesse caso, o cliente continua a usar a linha normalmente até a portabilidade acontecer.   Durante o período, o cliente utiliza um número provisório, até que sua linha seja totalmente cancelada na operadora doadora. A cobrança do plano inicia a partir da ativação do número provisório.</a:t>
            </a:r>
          </a:p>
          <a:p>
            <a:pPr algn="ctr">
              <a:spcAft>
                <a:spcPts val="600"/>
              </a:spcAft>
            </a:pPr>
            <a:r>
              <a:rPr lang="pt-BR" sz="1600" dirty="0">
                <a:solidFill>
                  <a:srgbClr val="101010"/>
                </a:solidFill>
              </a:rPr>
              <a:t>A linha ficará com status ativo no sistema, o que permite que o cliente utilize os benefícios do seu plano. A outra linha fica ativa na operadora doadora até que a portabilidade aconteça na data e hora estipulada no </a:t>
            </a:r>
            <a:r>
              <a:rPr lang="pt-BR" sz="1600" b="1" dirty="0">
                <a:solidFill>
                  <a:srgbClr val="101010"/>
                </a:solidFill>
              </a:rPr>
              <a:t>BP</a:t>
            </a:r>
            <a:r>
              <a:rPr lang="pt-BR" sz="1600" b="1" dirty="0">
                <a:solidFill>
                  <a:srgbClr val="CA332F"/>
                </a:solidFill>
              </a:rPr>
              <a:t>*</a:t>
            </a:r>
            <a:r>
              <a:rPr lang="pt-BR" sz="1600" dirty="0">
                <a:solidFill>
                  <a:srgbClr val="101010"/>
                </a:solidFill>
              </a:rPr>
              <a:t>.</a:t>
            </a:r>
          </a:p>
        </p:txBody>
      </p:sp>
      <p:pic>
        <p:nvPicPr>
          <p:cNvPr id="14" name="Gráfico 13">
            <a:extLst>
              <a:ext uri="{FF2B5EF4-FFF2-40B4-BE49-F238E27FC236}">
                <a16:creationId xmlns:a16="http://schemas.microsoft.com/office/drawing/2014/main" id="{041A3150-761D-CB89-B9EC-71BAB663ACC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895475" y="1649079"/>
            <a:ext cx="8401050" cy="9525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B0C70F11-E343-7F20-00EF-DD746F8B28F6}"/>
              </a:ext>
            </a:extLst>
          </p:cNvPr>
          <p:cNvSpPr txBox="1"/>
          <p:nvPr/>
        </p:nvSpPr>
        <p:spPr>
          <a:xfrm>
            <a:off x="2912548" y="4766667"/>
            <a:ext cx="6378655" cy="523220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pt-BR" sz="1400" b="1" dirty="0">
                <a:solidFill>
                  <a:srgbClr val="CA332F"/>
                </a:solidFill>
              </a:rPr>
              <a:t>*BP – Bilhete de Portabilidade: </a:t>
            </a:r>
            <a:r>
              <a:rPr lang="pt-BR" sz="1400" dirty="0">
                <a:solidFill>
                  <a:srgbClr val="101010"/>
                </a:solidFill>
              </a:rPr>
              <a:t>É o protocolo de solicitação da portabilidade. Contém os dados de identificação do cliente e é gerado pela operadora receptora.</a:t>
            </a:r>
            <a:endParaRPr lang="pt-BR" sz="1400" b="1" dirty="0">
              <a:solidFill>
                <a:srgbClr val="101010"/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40B8466-D7A3-4013-A5E9-00B64B49A85D}"/>
              </a:ext>
            </a:extLst>
          </p:cNvPr>
          <p:cNvSpPr txBox="1"/>
          <p:nvPr/>
        </p:nvSpPr>
        <p:spPr>
          <a:xfrm>
            <a:off x="5653549" y="5531575"/>
            <a:ext cx="6371303" cy="116955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t-BR" sz="1400" dirty="0"/>
              <a:t>Inserir um lembrete:</a:t>
            </a:r>
            <a:br>
              <a:rPr lang="pt-BR" sz="1400" dirty="0"/>
            </a:br>
            <a:r>
              <a:rPr lang="pt-BR" sz="1400" dirty="0"/>
              <a:t>* Reforçar a importância de sempre ativar a portabilidade pós ou controle, com o número provisório. Para evitar que o cliente não tenha a possibilidade de cancelar o plano ou ter o plano cancelado sem multa.</a:t>
            </a:r>
            <a:br>
              <a:rPr lang="pt-BR" sz="1400" dirty="0"/>
            </a:b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325411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3BEDBB-EB9A-5BDF-03EC-25A3AFAA77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1EFAF8E0-D4E4-73EC-C427-BDEC39FA6A8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A332F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AF4396D9-AAEC-3CFD-60F5-14608598CBD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0237" y="1123002"/>
            <a:ext cx="8391525" cy="533400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6D050BB5-892A-4D50-015E-327579326FF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47887" y="1665262"/>
            <a:ext cx="7896225" cy="3829050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E5DF2DC5-8C7D-4725-D9AC-056302D368D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95475" y="1133475"/>
            <a:ext cx="8401050" cy="4591050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C124A476-79D4-5E4D-7AC3-FFD6BC42908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07698" y="1293746"/>
            <a:ext cx="704850" cy="200025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A048417B-AAA6-9286-2328-108048F492B8}"/>
              </a:ext>
            </a:extLst>
          </p:cNvPr>
          <p:cNvSpPr txBox="1"/>
          <p:nvPr/>
        </p:nvSpPr>
        <p:spPr>
          <a:xfrm>
            <a:off x="4876737" y="1046161"/>
            <a:ext cx="2438526" cy="586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500"/>
              </a:lnSpc>
            </a:pPr>
            <a:r>
              <a:rPr lang="pt-BR" sz="1600" i="1" dirty="0">
                <a:solidFill>
                  <a:srgbClr val="FFFFFF"/>
                </a:solidFill>
                <a:latin typeface="AMX Light" pitchFamily="2" charset="0"/>
              </a:rPr>
              <a:t>SABER MAIS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4B34F32B-7A77-7BAF-2418-C24C78836BBA}"/>
              </a:ext>
            </a:extLst>
          </p:cNvPr>
          <p:cNvSpPr txBox="1"/>
          <p:nvPr/>
        </p:nvSpPr>
        <p:spPr>
          <a:xfrm>
            <a:off x="2628479" y="1914109"/>
            <a:ext cx="6935042" cy="584775"/>
          </a:xfrm>
          <a:prstGeom prst="rect">
            <a:avLst/>
          </a:prstGeom>
          <a:noFill/>
        </p:spPr>
        <p:txBody>
          <a:bodyPr wrap="square" lIns="36000" rtlCol="0">
            <a:spAutoFit/>
          </a:bodyPr>
          <a:lstStyle/>
          <a:p>
            <a:pPr algn="ctr"/>
            <a:r>
              <a:rPr lang="pt-BR" sz="3200" i="1" dirty="0">
                <a:solidFill>
                  <a:srgbClr val="CA302C"/>
                </a:solidFill>
                <a:latin typeface="AMX Black" pitchFamily="2" charset="0"/>
              </a:rPr>
              <a:t>SMS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B10DF6ED-72F9-1F8C-9244-BED770B40B70}"/>
              </a:ext>
            </a:extLst>
          </p:cNvPr>
          <p:cNvSpPr txBox="1"/>
          <p:nvPr/>
        </p:nvSpPr>
        <p:spPr>
          <a:xfrm>
            <a:off x="2730871" y="2840229"/>
            <a:ext cx="6730258" cy="1477328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pt-BR" sz="1600" b="1" dirty="0">
                <a:solidFill>
                  <a:srgbClr val="CA332F"/>
                </a:solidFill>
              </a:rPr>
              <a:t>•</a:t>
            </a:r>
            <a:r>
              <a:rPr lang="pt-BR" sz="1600" b="1" dirty="0">
                <a:solidFill>
                  <a:srgbClr val="101010"/>
                </a:solidFill>
              </a:rPr>
              <a:t> </a:t>
            </a:r>
            <a:r>
              <a:rPr lang="pt-BR" sz="1600" dirty="0">
                <a:solidFill>
                  <a:srgbClr val="101010"/>
                </a:solidFill>
              </a:rPr>
              <a:t>O cliente compra um chip Claro e ativa normalmente no aparelho celular.</a:t>
            </a:r>
          </a:p>
          <a:p>
            <a:pPr algn="ctr">
              <a:spcAft>
                <a:spcPts val="600"/>
              </a:spcAft>
            </a:pPr>
            <a:r>
              <a:rPr lang="pt-BR" sz="1600" b="1" dirty="0">
                <a:solidFill>
                  <a:srgbClr val="CA332F"/>
                </a:solidFill>
              </a:rPr>
              <a:t>•</a:t>
            </a:r>
            <a:r>
              <a:rPr lang="pt-BR" sz="1600" b="1" dirty="0">
                <a:solidFill>
                  <a:srgbClr val="101010"/>
                </a:solidFill>
              </a:rPr>
              <a:t> </a:t>
            </a:r>
            <a:r>
              <a:rPr lang="pt-BR" sz="1600" dirty="0">
                <a:solidFill>
                  <a:srgbClr val="101010"/>
                </a:solidFill>
              </a:rPr>
              <a:t>Envia um SMS para 1970 com o DDD e o número de celular da outra operadora que deseja portar.</a:t>
            </a:r>
          </a:p>
          <a:p>
            <a:pPr algn="ctr">
              <a:spcAft>
                <a:spcPts val="600"/>
              </a:spcAft>
            </a:pPr>
            <a:r>
              <a:rPr lang="pt-BR" sz="1600" b="1" dirty="0">
                <a:solidFill>
                  <a:srgbClr val="CA332F"/>
                </a:solidFill>
              </a:rPr>
              <a:t>• </a:t>
            </a:r>
            <a:r>
              <a:rPr lang="pt-BR" sz="1600" dirty="0">
                <a:solidFill>
                  <a:srgbClr val="101010"/>
                </a:solidFill>
              </a:rPr>
              <a:t>Ele receberá um SMS solicitando o CPF de cadastro e deve retornar o número do titular (sem pontuação).</a:t>
            </a:r>
          </a:p>
        </p:txBody>
      </p:sp>
      <p:pic>
        <p:nvPicPr>
          <p:cNvPr id="14" name="Gráfico 13">
            <a:extLst>
              <a:ext uri="{FF2B5EF4-FFF2-40B4-BE49-F238E27FC236}">
                <a16:creationId xmlns:a16="http://schemas.microsoft.com/office/drawing/2014/main" id="{77C8B53A-3D63-9150-39C5-A0EB1F76AAA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05414" y="1649079"/>
            <a:ext cx="8401050" cy="952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8AC21C55-F752-8614-C51D-6A448F15C2E2}"/>
              </a:ext>
            </a:extLst>
          </p:cNvPr>
          <p:cNvSpPr txBox="1"/>
          <p:nvPr/>
        </p:nvSpPr>
        <p:spPr>
          <a:xfrm>
            <a:off x="2628479" y="2349477"/>
            <a:ext cx="6935042" cy="400110"/>
          </a:xfrm>
          <a:prstGeom prst="rect">
            <a:avLst/>
          </a:prstGeom>
          <a:noFill/>
        </p:spPr>
        <p:txBody>
          <a:bodyPr wrap="square" lIns="36000" rtlCol="0">
            <a:spAutoFit/>
          </a:bodyPr>
          <a:lstStyle/>
          <a:p>
            <a:pPr algn="ctr"/>
            <a:r>
              <a:rPr lang="pt-BR" sz="2000" i="1" dirty="0">
                <a:solidFill>
                  <a:srgbClr val="CA302C"/>
                </a:solidFill>
                <a:latin typeface="AMX Light" pitchFamily="2" charset="0"/>
              </a:rPr>
              <a:t>SMS 1970</a:t>
            </a: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EEED9B1E-5F27-974F-3296-1FE83C0FD08E}"/>
              </a:ext>
            </a:extLst>
          </p:cNvPr>
          <p:cNvGrpSpPr/>
          <p:nvPr/>
        </p:nvGrpSpPr>
        <p:grpSpPr>
          <a:xfrm>
            <a:off x="4266199" y="4694641"/>
            <a:ext cx="3808353" cy="623321"/>
            <a:chOff x="7329701" y="5044707"/>
            <a:chExt cx="3808353" cy="623321"/>
          </a:xfrm>
        </p:grpSpPr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CC74E200-F41A-D062-3C36-34C34942C81F}"/>
                </a:ext>
              </a:extLst>
            </p:cNvPr>
            <p:cNvSpPr txBox="1"/>
            <p:nvPr/>
          </p:nvSpPr>
          <p:spPr>
            <a:xfrm>
              <a:off x="7636625" y="5135350"/>
              <a:ext cx="3402581" cy="44203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lIns="432000" tIns="36000" rIns="0" bIns="36000" rtlCol="0">
              <a:spAutoFit/>
            </a:bodyPr>
            <a:lstStyle/>
            <a:p>
              <a:r>
                <a:rPr lang="pt-BR" sz="1200" dirty="0">
                  <a:solidFill>
                    <a:srgbClr val="101010"/>
                  </a:solidFill>
                </a:rPr>
                <a:t>Esse tipo de portabilidade só é válido para portabilidade de plano </a:t>
              </a:r>
              <a:r>
                <a:rPr lang="pt-BR" sz="1200" dirty="0" err="1">
                  <a:solidFill>
                    <a:srgbClr val="101010"/>
                  </a:solidFill>
                </a:rPr>
                <a:t>pré</a:t>
              </a:r>
              <a:r>
                <a:rPr lang="pt-BR" sz="1200" dirty="0">
                  <a:solidFill>
                    <a:srgbClr val="101010"/>
                  </a:solidFill>
                </a:rPr>
                <a:t> para </a:t>
              </a:r>
              <a:r>
                <a:rPr lang="pt-BR" sz="1200" dirty="0" err="1">
                  <a:solidFill>
                    <a:srgbClr val="101010"/>
                  </a:solidFill>
                </a:rPr>
                <a:t>pré</a:t>
              </a:r>
              <a:r>
                <a:rPr lang="pt-BR" sz="1200" dirty="0">
                  <a:solidFill>
                    <a:srgbClr val="101010"/>
                  </a:solidFill>
                </a:rPr>
                <a:t>.</a:t>
              </a:r>
            </a:p>
          </p:txBody>
        </p:sp>
        <p:sp>
          <p:nvSpPr>
            <p:cNvPr id="15" name="Retângulo: Cantos Superiores Arredondados 14">
              <a:extLst>
                <a:ext uri="{FF2B5EF4-FFF2-40B4-BE49-F238E27FC236}">
                  <a16:creationId xmlns:a16="http://schemas.microsoft.com/office/drawing/2014/main" id="{479D6A5B-21EB-A41B-EA99-D7321C11309C}"/>
                </a:ext>
              </a:extLst>
            </p:cNvPr>
            <p:cNvSpPr/>
            <p:nvPr/>
          </p:nvSpPr>
          <p:spPr>
            <a:xfrm rot="16200000">
              <a:off x="8922217" y="3452191"/>
              <a:ext cx="623321" cy="3808353"/>
            </a:xfrm>
            <a:prstGeom prst="round2SameRect">
              <a:avLst>
                <a:gd name="adj1" fmla="val 50000"/>
                <a:gd name="adj2" fmla="val 0"/>
              </a:avLst>
            </a:prstGeom>
            <a:noFill/>
            <a:ln w="9525">
              <a:solidFill>
                <a:srgbClr val="10101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6" name="Elipse 15">
            <a:extLst>
              <a:ext uri="{FF2B5EF4-FFF2-40B4-BE49-F238E27FC236}">
                <a16:creationId xmlns:a16="http://schemas.microsoft.com/office/drawing/2014/main" id="{50D59FD4-695F-7027-BDB5-DD9250490A52}"/>
              </a:ext>
            </a:extLst>
          </p:cNvPr>
          <p:cNvSpPr/>
          <p:nvPr/>
        </p:nvSpPr>
        <p:spPr>
          <a:xfrm>
            <a:off x="4266196" y="4694642"/>
            <a:ext cx="623322" cy="623322"/>
          </a:xfrm>
          <a:prstGeom prst="ellipse">
            <a:avLst/>
          </a:prstGeom>
          <a:solidFill>
            <a:srgbClr val="10101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t-BR" sz="3600" dirty="0">
                <a:solidFill>
                  <a:srgbClr val="CA332F"/>
                </a:solidFill>
                <a:latin typeface="AMX Medium" pitchFamily="2" charset="0"/>
              </a:rPr>
              <a:t>!</a:t>
            </a:r>
            <a:endParaRPr lang="pt-BR" sz="3200" dirty="0">
              <a:solidFill>
                <a:srgbClr val="CA332F"/>
              </a:solidFill>
              <a:latin typeface="AMX Medium" pitchFamily="2" charset="0"/>
            </a:endParaRP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EFC7823A-DAF6-9812-7D74-18F2206E2D7F}"/>
              </a:ext>
            </a:extLst>
          </p:cNvPr>
          <p:cNvSpPr/>
          <p:nvPr/>
        </p:nvSpPr>
        <p:spPr>
          <a:xfrm rot="18788007">
            <a:off x="4105923" y="4497568"/>
            <a:ext cx="976583" cy="103417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912728"/>
              </a:avLst>
            </a:prstTxWarp>
            <a:spAutoFit/>
          </a:bodyPr>
          <a:lstStyle/>
          <a:p>
            <a:pPr algn="ctr"/>
            <a:r>
              <a:rPr lang="pt-BR" sz="1400" dirty="0">
                <a:ln w="0"/>
                <a:solidFill>
                  <a:srgbClr val="CA332F"/>
                </a:solidFill>
                <a:effectLst/>
                <a:latin typeface="+mj-lt"/>
              </a:rPr>
              <a:t>ATENÇÃO!</a:t>
            </a:r>
            <a:endParaRPr lang="pt-BR" sz="1400" b="0" cap="none" spc="0" dirty="0">
              <a:ln w="0"/>
              <a:solidFill>
                <a:srgbClr val="CA332F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473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3" grpId="0"/>
      <p:bldP spid="16" grpId="0" animBg="1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71A006-333B-E143-5847-465D37DEE7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AEE91303-54FB-05A5-8073-AB3A31B11149}"/>
              </a:ext>
            </a:extLst>
          </p:cNvPr>
          <p:cNvGrpSpPr/>
          <p:nvPr/>
        </p:nvGrpSpPr>
        <p:grpSpPr>
          <a:xfrm>
            <a:off x="2978944" y="171776"/>
            <a:ext cx="7367906" cy="677108"/>
            <a:chOff x="2978944" y="171776"/>
            <a:chExt cx="7367906" cy="677108"/>
          </a:xfrm>
        </p:grpSpPr>
        <p:sp>
          <p:nvSpPr>
            <p:cNvPr id="10" name="CaixaDeTexto 23">
              <a:extLst>
                <a:ext uri="{FF2B5EF4-FFF2-40B4-BE49-F238E27FC236}">
                  <a16:creationId xmlns:a16="http://schemas.microsoft.com/office/drawing/2014/main" id="{98A5FC35-3FB4-CE7C-0B08-3935E7271E94}"/>
                </a:ext>
              </a:extLst>
            </p:cNvPr>
            <p:cNvSpPr txBox="1"/>
            <p:nvPr/>
          </p:nvSpPr>
          <p:spPr>
            <a:xfrm rot="5400000">
              <a:off x="5273475" y="-2122755"/>
              <a:ext cx="677108" cy="5266169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marL="0" marR="0" lvl="0" indent="0" algn="l" defTabSz="4571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0"/>
                  <a:ea typeface="+mn-ea"/>
                  <a:cs typeface="+mn-cs"/>
                </a:rPr>
                <a:t>TRILHA PRINCIPAL | </a:t>
              </a:r>
              <a:r>
                <a:rPr kumimoji="0" lang="pt-B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A291C"/>
                  </a:solidFill>
                  <a:effectLst/>
                  <a:uLnTx/>
                  <a:uFillTx/>
                  <a:latin typeface="AMX" pitchFamily="2" charset="0"/>
                  <a:ea typeface="+mn-ea"/>
                  <a:cs typeface="+mn-cs"/>
                </a:rPr>
                <a:t>TEAMS</a:t>
              </a:r>
              <a:endParaRPr kumimoji="0" lang="pt-BR" sz="3200" b="0" i="1" u="none" strike="noStrike" kern="1200" cap="none" spc="0" normalizeH="0" baseline="0" noProof="0" dirty="0">
                <a:ln>
                  <a:noFill/>
                </a:ln>
                <a:solidFill>
                  <a:srgbClr val="DA291C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C667BF44-012E-CEF5-9F0B-67FF374044EE}"/>
                </a:ext>
              </a:extLst>
            </p:cNvPr>
            <p:cNvSpPr txBox="1"/>
            <p:nvPr/>
          </p:nvSpPr>
          <p:spPr>
            <a:xfrm>
              <a:off x="8245114" y="310274"/>
              <a:ext cx="210173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/>
                  <a:ea typeface="+mn-ea"/>
                  <a:cs typeface="+mn-cs"/>
                </a:rPr>
                <a:t>Onde estamos:</a:t>
              </a:r>
            </a:p>
          </p:txBody>
        </p:sp>
      </p:grpSp>
      <p:grpSp>
        <p:nvGrpSpPr>
          <p:cNvPr id="3" name="Agrupar 2">
            <a:extLst>
              <a:ext uri="{FF2B5EF4-FFF2-40B4-BE49-F238E27FC236}">
                <a16:creationId xmlns:a16="http://schemas.microsoft.com/office/drawing/2014/main" id="{6C7E0195-9EFE-61EE-982E-2BDE51425B1B}"/>
              </a:ext>
            </a:extLst>
          </p:cNvPr>
          <p:cNvGrpSpPr/>
          <p:nvPr/>
        </p:nvGrpSpPr>
        <p:grpSpPr>
          <a:xfrm>
            <a:off x="1866896" y="890929"/>
            <a:ext cx="10325111" cy="5795295"/>
            <a:chOff x="1866896" y="890929"/>
            <a:chExt cx="10325111" cy="5795295"/>
          </a:xfrm>
        </p:grpSpPr>
        <p:sp>
          <p:nvSpPr>
            <p:cNvPr id="21" name="Retângulo: Cantos Superiores Arredondados 20">
              <a:extLst>
                <a:ext uri="{FF2B5EF4-FFF2-40B4-BE49-F238E27FC236}">
                  <a16:creationId xmlns:a16="http://schemas.microsoft.com/office/drawing/2014/main" id="{485D274E-817B-12C3-C1FA-A774F037F139}"/>
                </a:ext>
              </a:extLst>
            </p:cNvPr>
            <p:cNvSpPr/>
            <p:nvPr/>
          </p:nvSpPr>
          <p:spPr>
            <a:xfrm rot="16200000">
              <a:off x="4131808" y="-1373975"/>
              <a:ext cx="5795295" cy="10325103"/>
            </a:xfrm>
            <a:prstGeom prst="round2SameRect">
              <a:avLst>
                <a:gd name="adj1" fmla="val 2633"/>
                <a:gd name="adj2" fmla="val 0"/>
              </a:avLst>
            </a:prstGeom>
            <a:solidFill>
              <a:srgbClr val="2D292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6" name="CaixaDeTexto 25">
              <a:extLst>
                <a:ext uri="{FF2B5EF4-FFF2-40B4-BE49-F238E27FC236}">
                  <a16:creationId xmlns:a16="http://schemas.microsoft.com/office/drawing/2014/main" id="{0F31A893-9496-F275-4D14-AF1A579BC764}"/>
                </a:ext>
              </a:extLst>
            </p:cNvPr>
            <p:cNvSpPr txBox="1"/>
            <p:nvPr/>
          </p:nvSpPr>
          <p:spPr>
            <a:xfrm>
              <a:off x="2645485" y="1078053"/>
              <a:ext cx="469610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 Black" pitchFamily="2" charset="0"/>
                  <a:ea typeface="+mn-ea"/>
                  <a:cs typeface="+mn-cs"/>
                </a:rPr>
                <a:t>Aprender, impulsiona!</a:t>
              </a:r>
            </a:p>
          </p:txBody>
        </p:sp>
        <p:cxnSp>
          <p:nvCxnSpPr>
            <p:cNvPr id="27" name="Conector Reto 12">
              <a:extLst>
                <a:ext uri="{FF2B5EF4-FFF2-40B4-BE49-F238E27FC236}">
                  <a16:creationId xmlns:a16="http://schemas.microsoft.com/office/drawing/2014/main" id="{3F9A0F51-9962-BBD3-6841-398C017A8FA2}"/>
                </a:ext>
              </a:extLst>
            </p:cNvPr>
            <p:cNvCxnSpPr>
              <a:cxnSpLocks/>
            </p:cNvCxnSpPr>
            <p:nvPr/>
          </p:nvCxnSpPr>
          <p:spPr>
            <a:xfrm>
              <a:off x="2645485" y="1785939"/>
              <a:ext cx="4962806" cy="0"/>
            </a:xfrm>
            <a:prstGeom prst="line">
              <a:avLst/>
            </a:prstGeom>
            <a:ln w="6350">
              <a:gradFill flip="none" rotWithShape="1">
                <a:gsLst>
                  <a:gs pos="63000">
                    <a:schemeClr val="bg1"/>
                  </a:gs>
                  <a:gs pos="100000">
                    <a:srgbClr val="262626">
                      <a:alpha val="0"/>
                    </a:srgbClr>
                  </a:gs>
                  <a:gs pos="0">
                    <a:schemeClr val="bg2">
                      <a:lumMod val="25000"/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tângulo 32">
              <a:extLst>
                <a:ext uri="{FF2B5EF4-FFF2-40B4-BE49-F238E27FC236}">
                  <a16:creationId xmlns:a16="http://schemas.microsoft.com/office/drawing/2014/main" id="{F053B16F-17C6-C23C-288A-0F1472E957EA}"/>
                </a:ext>
              </a:extLst>
            </p:cNvPr>
            <p:cNvSpPr/>
            <p:nvPr/>
          </p:nvSpPr>
          <p:spPr>
            <a:xfrm>
              <a:off x="1866896" y="4563775"/>
              <a:ext cx="6790105" cy="406343"/>
            </a:xfrm>
            <a:prstGeom prst="rect">
              <a:avLst/>
            </a:prstGeom>
            <a:solidFill>
              <a:srgbClr val="DA291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1BB815F3-1418-6F97-406A-4CBF3F414D4C}"/>
                </a:ext>
              </a:extLst>
            </p:cNvPr>
            <p:cNvSpPr/>
            <p:nvPr/>
          </p:nvSpPr>
          <p:spPr>
            <a:xfrm>
              <a:off x="2978944" y="1843391"/>
              <a:ext cx="7961786" cy="43527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marR="0" lvl="0" indent="-342900" algn="l" defTabSz="914400" rtl="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t-BR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MX" pitchFamily="2" charset="0"/>
                  <a:ea typeface="+mn-ea"/>
                  <a:cs typeface="+mn-cs"/>
                </a:rPr>
                <a:t>Multi</a:t>
              </a:r>
              <a:r>
                <a:rPr kumimoji="0" lang="pt-B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MX" pitchFamily="2" charset="0"/>
                  <a:ea typeface="+mn-ea"/>
                  <a:cs typeface="+mn-cs"/>
                </a:rPr>
                <a:t>;</a:t>
              </a:r>
            </a:p>
            <a:p>
              <a:pPr marL="342900" marR="0" lvl="0" indent="-342900" algn="l" defTabSz="914400" rtl="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t-B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MX" pitchFamily="2" charset="0"/>
                  <a:ea typeface="+mn-ea"/>
                  <a:cs typeface="+mn-cs"/>
                </a:rPr>
                <a:t>Banda Larga;</a:t>
              </a:r>
            </a:p>
            <a:p>
              <a:pPr marL="342900" marR="0" lvl="0" indent="-342900" algn="l" defTabSz="914400" rtl="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t-B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MX" pitchFamily="2" charset="0"/>
                  <a:ea typeface="+mn-ea"/>
                  <a:cs typeface="+mn-cs"/>
                </a:rPr>
                <a:t>Fone Fixo;</a:t>
              </a:r>
            </a:p>
            <a:p>
              <a:pPr marL="342900" marR="0" lvl="0" indent="-342900" algn="l" defTabSz="914400" rtl="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t-B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MX" pitchFamily="2" charset="0"/>
                  <a:ea typeface="+mn-ea"/>
                  <a:cs typeface="+mn-cs"/>
                </a:rPr>
                <a:t>TV;</a:t>
              </a:r>
            </a:p>
            <a:p>
              <a:pPr marL="342900" marR="0" lvl="0" indent="-342900" algn="l" defTabSz="914400" rtl="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t-B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MX" pitchFamily="2" charset="0"/>
                  <a:ea typeface="+mn-ea"/>
                  <a:cs typeface="+mn-cs"/>
                </a:rPr>
                <a:t>Pós;</a:t>
              </a:r>
            </a:p>
            <a:p>
              <a:pPr marL="342900" marR="0" lvl="0" indent="-342900" algn="l" defTabSz="914400" rtl="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t-B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MX" pitchFamily="2" charset="0"/>
                  <a:ea typeface="+mn-ea"/>
                  <a:cs typeface="+mn-cs"/>
                </a:rPr>
                <a:t>Controle;</a:t>
              </a:r>
            </a:p>
            <a:p>
              <a:pPr marL="342900" marR="0" lvl="0" indent="-342900" algn="l" defTabSz="914400" rtl="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t-BR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MX" pitchFamily="2" charset="0"/>
                  <a:ea typeface="+mn-ea"/>
                  <a:cs typeface="+mn-cs"/>
                </a:rPr>
                <a:t>SVAs</a:t>
              </a:r>
              <a:r>
                <a:rPr kumimoji="0" lang="pt-B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MX" pitchFamily="2" charset="0"/>
                  <a:ea typeface="+mn-ea"/>
                  <a:cs typeface="+mn-cs"/>
                </a:rPr>
                <a:t>;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t-B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0"/>
                  <a:ea typeface="+mn-ea"/>
                  <a:cs typeface="+mn-cs"/>
                </a:rPr>
                <a:t>Portabilidade;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t-B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0"/>
                  <a:ea typeface="+mn-ea"/>
                  <a:cs typeface="+mn-cs"/>
                </a:rPr>
                <a:t>Vida Inteligente;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0"/>
                  <a:ea typeface="+mn-ea"/>
                  <a:cs typeface="+mn-cs"/>
                </a:rPr>
                <a:t>Internet 5G;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0"/>
                  <a:ea typeface="+mn-ea"/>
                  <a:cs typeface="+mn-cs"/>
                </a:rPr>
                <a:t>Claro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0"/>
                  <a:ea typeface="+mn-ea"/>
                  <a:cs typeface="+mn-cs"/>
                </a:rPr>
                <a:t>empresas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0"/>
                  <a:ea typeface="+mn-ea"/>
                  <a:cs typeface="+mn-cs"/>
                </a:rPr>
                <a:t>em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0"/>
                  <a:ea typeface="+mn-ea"/>
                  <a:cs typeface="+mn-cs"/>
                </a:rPr>
                <a:t> LP.</a:t>
              </a:r>
              <a:endPara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32" name="Triângulo isósceles 31">
              <a:extLst>
                <a:ext uri="{FF2B5EF4-FFF2-40B4-BE49-F238E27FC236}">
                  <a16:creationId xmlns:a16="http://schemas.microsoft.com/office/drawing/2014/main" id="{64C54339-0986-C175-4190-CB5E8B13713D}"/>
                </a:ext>
              </a:extLst>
            </p:cNvPr>
            <p:cNvSpPr/>
            <p:nvPr/>
          </p:nvSpPr>
          <p:spPr>
            <a:xfrm rot="5400000">
              <a:off x="2516266" y="4637300"/>
              <a:ext cx="258437" cy="227127"/>
            </a:xfrm>
            <a:prstGeom prst="triangle">
              <a:avLst/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260175F4-E896-9807-E01E-481A6E11EAA5}"/>
                </a:ext>
              </a:extLst>
            </p:cNvPr>
            <p:cNvSpPr/>
            <p:nvPr/>
          </p:nvSpPr>
          <p:spPr>
            <a:xfrm>
              <a:off x="9699039" y="906146"/>
              <a:ext cx="2492961" cy="933263"/>
            </a:xfrm>
            <a:prstGeom prst="rect">
              <a:avLst/>
            </a:prstGeom>
            <a:solidFill>
              <a:srgbClr val="DA291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0"/>
                  <a:ea typeface="+mn-ea"/>
                  <a:cs typeface="+mn-cs"/>
                </a:rPr>
                <a:t>Objetivo:</a:t>
              </a:r>
              <a:r>
                <a:rPr kumimoji="0" lang="pt-BR" sz="1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0"/>
                  <a:ea typeface="+mn-ea"/>
                  <a:cs typeface="+mn-cs"/>
                </a:rPr>
                <a:t>  </a:t>
              </a:r>
              <a:r>
                <a:rPr kumimoji="0" lang="pt-B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0"/>
                  <a:ea typeface="+mn-ea"/>
                  <a:cs typeface="+mn-cs"/>
                </a:rPr>
                <a:t>Entender os produtos e enxergar oportunidades de venda.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1619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19ABEF-CF64-029C-C964-97A478C778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75E8E52D-DEF0-FC03-C260-DC593B931E2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A332F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09DFE5D5-343F-9613-C48F-CDA72E8CFBF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47887" y="1665262"/>
            <a:ext cx="7896225" cy="3829050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1150B613-8570-7CAA-E37C-4223632FA1F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00237" y="1123002"/>
            <a:ext cx="8391525" cy="533400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545BC747-FC05-1A62-726C-2E1A915D6AC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95475" y="1133475"/>
            <a:ext cx="8401050" cy="4591050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69C09084-46E5-9106-C73E-6E32C395C82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07698" y="1293746"/>
            <a:ext cx="704850" cy="200025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9201D0F0-05C3-BAD2-1EC8-40EF1C11E61F}"/>
              </a:ext>
            </a:extLst>
          </p:cNvPr>
          <p:cNvSpPr txBox="1"/>
          <p:nvPr/>
        </p:nvSpPr>
        <p:spPr>
          <a:xfrm>
            <a:off x="4876737" y="1046161"/>
            <a:ext cx="2438526" cy="586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500"/>
              </a:lnSpc>
            </a:pPr>
            <a:r>
              <a:rPr lang="pt-BR" sz="1600" i="1" dirty="0">
                <a:solidFill>
                  <a:srgbClr val="FFFFFF"/>
                </a:solidFill>
                <a:latin typeface="AMX Light" pitchFamily="2" charset="0"/>
              </a:rPr>
              <a:t>SABER MAIS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2CEF8380-E525-2E9F-0780-2622374325C5}"/>
              </a:ext>
            </a:extLst>
          </p:cNvPr>
          <p:cNvSpPr txBox="1"/>
          <p:nvPr/>
        </p:nvSpPr>
        <p:spPr>
          <a:xfrm>
            <a:off x="3996149" y="1914109"/>
            <a:ext cx="4199703" cy="584775"/>
          </a:xfrm>
          <a:prstGeom prst="rect">
            <a:avLst/>
          </a:prstGeom>
          <a:noFill/>
        </p:spPr>
        <p:txBody>
          <a:bodyPr wrap="square" lIns="36000" rtlCol="0">
            <a:spAutoFit/>
          </a:bodyPr>
          <a:lstStyle/>
          <a:p>
            <a:pPr algn="ctr"/>
            <a:r>
              <a:rPr lang="pt-BR" sz="3200" i="1" dirty="0">
                <a:solidFill>
                  <a:srgbClr val="CA302C"/>
                </a:solidFill>
                <a:latin typeface="AMX Black" pitchFamily="2" charset="0"/>
              </a:rPr>
              <a:t>SMS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7C6FE81A-8FCB-433A-1BC7-237FBCDFBB4B}"/>
              </a:ext>
            </a:extLst>
          </p:cNvPr>
          <p:cNvSpPr txBox="1"/>
          <p:nvPr/>
        </p:nvSpPr>
        <p:spPr>
          <a:xfrm>
            <a:off x="3152823" y="2822102"/>
            <a:ext cx="5886355" cy="1154162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pt-BR" sz="1600" b="1" dirty="0">
                <a:solidFill>
                  <a:srgbClr val="101010"/>
                </a:solidFill>
              </a:rPr>
              <a:t>Pronto! </a:t>
            </a:r>
            <a:r>
              <a:rPr lang="pt-BR" sz="1600" dirty="0">
                <a:solidFill>
                  <a:srgbClr val="101010"/>
                </a:solidFill>
              </a:rPr>
              <a:t>O cliente receberá em até 8 horas, um SMS com a data que a portabilidade irá acontecer.</a:t>
            </a:r>
          </a:p>
          <a:p>
            <a:pPr algn="ctr">
              <a:spcAft>
                <a:spcPts val="600"/>
              </a:spcAft>
            </a:pPr>
            <a:r>
              <a:rPr lang="pt-BR" sz="1600" dirty="0">
                <a:solidFill>
                  <a:srgbClr val="101010"/>
                </a:solidFill>
              </a:rPr>
              <a:t>Ao final do processo, o número que era da outra operadora </a:t>
            </a:r>
            <a:r>
              <a:rPr lang="pt-BR" sz="1600" b="1" dirty="0">
                <a:solidFill>
                  <a:srgbClr val="101010"/>
                </a:solidFill>
              </a:rPr>
              <a:t>substituirá o número do chip que o cliente comprou.</a:t>
            </a:r>
          </a:p>
        </p:txBody>
      </p:sp>
      <p:pic>
        <p:nvPicPr>
          <p:cNvPr id="14" name="Gráfico 13">
            <a:extLst>
              <a:ext uri="{FF2B5EF4-FFF2-40B4-BE49-F238E27FC236}">
                <a16:creationId xmlns:a16="http://schemas.microsoft.com/office/drawing/2014/main" id="{DE1FD027-B6C6-4A64-AF41-D90B4B3AC85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05414" y="1649079"/>
            <a:ext cx="8401050" cy="952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701441CA-3084-EB81-22F7-78CFA36E4A14}"/>
              </a:ext>
            </a:extLst>
          </p:cNvPr>
          <p:cNvSpPr txBox="1"/>
          <p:nvPr/>
        </p:nvSpPr>
        <p:spPr>
          <a:xfrm>
            <a:off x="3996149" y="2349477"/>
            <a:ext cx="4199703" cy="400110"/>
          </a:xfrm>
          <a:prstGeom prst="rect">
            <a:avLst/>
          </a:prstGeom>
          <a:noFill/>
        </p:spPr>
        <p:txBody>
          <a:bodyPr wrap="square" lIns="36000" rtlCol="0">
            <a:spAutoFit/>
          </a:bodyPr>
          <a:lstStyle/>
          <a:p>
            <a:pPr algn="ctr"/>
            <a:r>
              <a:rPr lang="pt-BR" sz="2000" i="1" dirty="0">
                <a:solidFill>
                  <a:srgbClr val="CA302C"/>
                </a:solidFill>
                <a:latin typeface="AMX Light" pitchFamily="2" charset="0"/>
              </a:rPr>
              <a:t>SMS 1970</a:t>
            </a:r>
          </a:p>
        </p:txBody>
      </p:sp>
    </p:spTree>
    <p:extLst>
      <p:ext uri="{BB962C8B-B14F-4D97-AF65-F5344CB8AC3E}">
        <p14:creationId xmlns:p14="http://schemas.microsoft.com/office/powerpoint/2010/main" val="319867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6C2827-6CAE-BC30-2458-7901859B81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E8B1955F-2042-DE4F-D487-2DC3EF33C78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A332F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EE1696B6-80BB-41EF-5A98-3CEB02B1E89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0237" y="1123002"/>
            <a:ext cx="8391525" cy="533400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3FE9BCE9-D800-CDF3-B776-AE6F1F9B980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47887" y="1665262"/>
            <a:ext cx="7896225" cy="3829050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2C1CE157-66A8-B28C-FCEC-6511D8BD92C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95475" y="1133475"/>
            <a:ext cx="8401050" cy="4591050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839639F4-67A4-7C28-1DFD-4F948042EAA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07698" y="1293746"/>
            <a:ext cx="704850" cy="200025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2A395AF3-EF8A-5B46-015F-48816DE1DFD3}"/>
              </a:ext>
            </a:extLst>
          </p:cNvPr>
          <p:cNvSpPr txBox="1"/>
          <p:nvPr/>
        </p:nvSpPr>
        <p:spPr>
          <a:xfrm>
            <a:off x="4876737" y="1046161"/>
            <a:ext cx="2438526" cy="586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500"/>
              </a:lnSpc>
            </a:pPr>
            <a:r>
              <a:rPr lang="pt-BR" sz="1600" i="1" dirty="0">
                <a:solidFill>
                  <a:srgbClr val="FFFFFF"/>
                </a:solidFill>
                <a:latin typeface="AMX Light" pitchFamily="2" charset="0"/>
              </a:rPr>
              <a:t>SABER MAIS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12685142-1B4E-A7EC-0F94-CB1D885069A7}"/>
              </a:ext>
            </a:extLst>
          </p:cNvPr>
          <p:cNvSpPr txBox="1"/>
          <p:nvPr/>
        </p:nvSpPr>
        <p:spPr>
          <a:xfrm>
            <a:off x="2628479" y="1914109"/>
            <a:ext cx="6935042" cy="584775"/>
          </a:xfrm>
          <a:prstGeom prst="rect">
            <a:avLst/>
          </a:prstGeom>
          <a:noFill/>
        </p:spPr>
        <p:txBody>
          <a:bodyPr wrap="square" lIns="36000" rtlCol="0">
            <a:spAutoFit/>
          </a:bodyPr>
          <a:lstStyle/>
          <a:p>
            <a:pPr algn="ctr"/>
            <a:r>
              <a:rPr lang="pt-BR" sz="3200" i="1" dirty="0">
                <a:solidFill>
                  <a:srgbClr val="CA302C"/>
                </a:solidFill>
                <a:latin typeface="AMX Black" pitchFamily="2" charset="0"/>
              </a:rPr>
              <a:t>SMS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CCDB0B2D-CBBE-1A7F-D72C-E54E46AD2B7A}"/>
              </a:ext>
            </a:extLst>
          </p:cNvPr>
          <p:cNvSpPr txBox="1"/>
          <p:nvPr/>
        </p:nvSpPr>
        <p:spPr>
          <a:xfrm>
            <a:off x="2730871" y="2840229"/>
            <a:ext cx="6730258" cy="338554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pt-BR" sz="1600" dirty="0">
                <a:solidFill>
                  <a:srgbClr val="101010"/>
                </a:solidFill>
              </a:rPr>
              <a:t>Nesse momento, inicia o </a:t>
            </a:r>
            <a:r>
              <a:rPr lang="pt-BR" sz="1600" b="1" dirty="0">
                <a:solidFill>
                  <a:srgbClr val="101010"/>
                </a:solidFill>
              </a:rPr>
              <a:t>PROCESSO DO SMS DE PORTABILIDADE</a:t>
            </a:r>
            <a:r>
              <a:rPr lang="pt-BR" sz="1600" dirty="0">
                <a:solidFill>
                  <a:srgbClr val="101010"/>
                </a:solidFill>
              </a:rPr>
              <a:t>, confira:</a:t>
            </a:r>
          </a:p>
        </p:txBody>
      </p:sp>
      <p:pic>
        <p:nvPicPr>
          <p:cNvPr id="14" name="Gráfico 13">
            <a:extLst>
              <a:ext uri="{FF2B5EF4-FFF2-40B4-BE49-F238E27FC236}">
                <a16:creationId xmlns:a16="http://schemas.microsoft.com/office/drawing/2014/main" id="{834812E4-CB1A-4948-AE33-0AD6449F738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05414" y="1649079"/>
            <a:ext cx="8401050" cy="952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DB3EF6C3-ACEC-5E0F-CE9D-4F9028B13988}"/>
              </a:ext>
            </a:extLst>
          </p:cNvPr>
          <p:cNvSpPr txBox="1"/>
          <p:nvPr/>
        </p:nvSpPr>
        <p:spPr>
          <a:xfrm>
            <a:off x="2628479" y="2349477"/>
            <a:ext cx="6935042" cy="400110"/>
          </a:xfrm>
          <a:prstGeom prst="rect">
            <a:avLst/>
          </a:prstGeom>
          <a:noFill/>
        </p:spPr>
        <p:txBody>
          <a:bodyPr wrap="square" lIns="36000" rtlCol="0">
            <a:spAutoFit/>
          </a:bodyPr>
          <a:lstStyle/>
          <a:p>
            <a:pPr algn="ctr"/>
            <a:r>
              <a:rPr lang="pt-BR" sz="2000" i="1" dirty="0">
                <a:solidFill>
                  <a:srgbClr val="CA302C"/>
                </a:solidFill>
                <a:latin typeface="AMX Light" pitchFamily="2" charset="0"/>
              </a:rPr>
              <a:t>SMS DE PORTABILIDADE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5748D66C-0565-665A-C37C-7A44038017A5}"/>
              </a:ext>
            </a:extLst>
          </p:cNvPr>
          <p:cNvSpPr txBox="1"/>
          <p:nvPr/>
        </p:nvSpPr>
        <p:spPr>
          <a:xfrm>
            <a:off x="2912548" y="4766667"/>
            <a:ext cx="6378655" cy="523220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pt-BR" sz="1400" b="1" dirty="0">
                <a:solidFill>
                  <a:srgbClr val="CA332F"/>
                </a:solidFill>
              </a:rPr>
              <a:t>*BP – Bilhete de Portabilidade: </a:t>
            </a:r>
            <a:r>
              <a:rPr lang="pt-BR" sz="1400" dirty="0">
                <a:solidFill>
                  <a:srgbClr val="101010"/>
                </a:solidFill>
              </a:rPr>
              <a:t>É o protocolo de solicitação da portabilidade. Contém os dados de identificação do cliente e é gerado pela operadora receptora.</a:t>
            </a:r>
            <a:endParaRPr lang="pt-BR" sz="1400" b="1" dirty="0">
              <a:solidFill>
                <a:srgbClr val="101010"/>
              </a:solidFill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22519879-78F2-01FE-EC06-7B3703E5B118}"/>
              </a:ext>
            </a:extLst>
          </p:cNvPr>
          <p:cNvSpPr txBox="1"/>
          <p:nvPr/>
        </p:nvSpPr>
        <p:spPr>
          <a:xfrm>
            <a:off x="3009417" y="3178783"/>
            <a:ext cx="6173167" cy="1400383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pt-BR" sz="1600" dirty="0">
                <a:solidFill>
                  <a:srgbClr val="101010"/>
                </a:solidFill>
              </a:rPr>
              <a:t>Para evitar reclamações envolvendo a portabilidade indevida – aquela que não foi solicitada pelo cliente, foi desenvolvido um novo processo que é o SMS de Portabilidade.</a:t>
            </a:r>
          </a:p>
          <a:p>
            <a:pPr algn="ctr">
              <a:spcAft>
                <a:spcPts val="600"/>
              </a:spcAft>
            </a:pPr>
            <a:r>
              <a:rPr lang="pt-BR" sz="1600" dirty="0">
                <a:solidFill>
                  <a:srgbClr val="101010"/>
                </a:solidFill>
              </a:rPr>
              <a:t>Ele consiste em um SMS enviado ao cliente após a geração do </a:t>
            </a:r>
            <a:r>
              <a:rPr lang="pt-BR" sz="1600" b="1" dirty="0">
                <a:solidFill>
                  <a:srgbClr val="101010"/>
                </a:solidFill>
              </a:rPr>
              <a:t>BP</a:t>
            </a:r>
            <a:r>
              <a:rPr lang="pt-BR" sz="1600" b="1" dirty="0">
                <a:solidFill>
                  <a:srgbClr val="CA332F"/>
                </a:solidFill>
              </a:rPr>
              <a:t>*</a:t>
            </a:r>
            <a:r>
              <a:rPr lang="pt-BR" sz="1600" dirty="0">
                <a:solidFill>
                  <a:srgbClr val="101010"/>
                </a:solidFill>
              </a:rPr>
              <a:t>,           para validar a solicitação.</a:t>
            </a:r>
          </a:p>
        </p:txBody>
      </p:sp>
    </p:spTree>
    <p:extLst>
      <p:ext uri="{BB962C8B-B14F-4D97-AF65-F5344CB8AC3E}">
        <p14:creationId xmlns:p14="http://schemas.microsoft.com/office/powerpoint/2010/main" val="1230686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" grpId="0"/>
      <p:bldP spid="2" grpId="0"/>
      <p:bldP spid="1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BDC9E0-1163-2B5E-F538-9E118A58A4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44B7FDD7-4320-51C1-D1E0-DD0B7666381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A332F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47EEEBC7-AC0F-F480-6532-9D0FC9E5EDF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0237" y="1123002"/>
            <a:ext cx="8391525" cy="533400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0AF725C2-0E4D-9D4F-385D-4B0E3B3B5F4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47887" y="1665262"/>
            <a:ext cx="7896225" cy="3829050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44211F58-87A3-8586-94CD-4BFED20FE2E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95475" y="1133475"/>
            <a:ext cx="8401050" cy="4591050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313AABF4-B265-1C43-389F-74C2EE164B4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07698" y="1293746"/>
            <a:ext cx="704850" cy="200025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F8CB13F5-2AE7-A6A1-452A-C845D3A60C76}"/>
              </a:ext>
            </a:extLst>
          </p:cNvPr>
          <p:cNvSpPr txBox="1"/>
          <p:nvPr/>
        </p:nvSpPr>
        <p:spPr>
          <a:xfrm>
            <a:off x="4876737" y="1046161"/>
            <a:ext cx="2438526" cy="586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500"/>
              </a:lnSpc>
            </a:pPr>
            <a:r>
              <a:rPr lang="pt-BR" sz="1600" i="1" dirty="0">
                <a:solidFill>
                  <a:srgbClr val="FFFFFF"/>
                </a:solidFill>
                <a:latin typeface="AMX Light" pitchFamily="2" charset="0"/>
              </a:rPr>
              <a:t>SABER MAIS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77B2943A-313A-C9F5-2B77-D88AC027A77C}"/>
              </a:ext>
            </a:extLst>
          </p:cNvPr>
          <p:cNvSpPr txBox="1"/>
          <p:nvPr/>
        </p:nvSpPr>
        <p:spPr>
          <a:xfrm>
            <a:off x="2628479" y="1914109"/>
            <a:ext cx="6935042" cy="584775"/>
          </a:xfrm>
          <a:prstGeom prst="rect">
            <a:avLst/>
          </a:prstGeom>
          <a:noFill/>
        </p:spPr>
        <p:txBody>
          <a:bodyPr wrap="square" lIns="36000" rtlCol="0">
            <a:spAutoFit/>
          </a:bodyPr>
          <a:lstStyle/>
          <a:p>
            <a:pPr algn="ctr"/>
            <a:r>
              <a:rPr lang="pt-BR" sz="3200" i="1" dirty="0">
                <a:solidFill>
                  <a:srgbClr val="CA302C"/>
                </a:solidFill>
                <a:latin typeface="AMX Black" pitchFamily="2" charset="0"/>
              </a:rPr>
              <a:t>SMS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76F8144E-7B50-C580-1158-DBF351DF117C}"/>
              </a:ext>
            </a:extLst>
          </p:cNvPr>
          <p:cNvSpPr txBox="1"/>
          <p:nvPr/>
        </p:nvSpPr>
        <p:spPr>
          <a:xfrm>
            <a:off x="3296940" y="2840229"/>
            <a:ext cx="5598120" cy="1400383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pt-BR" sz="1600" dirty="0">
                <a:solidFill>
                  <a:srgbClr val="101010"/>
                </a:solidFill>
              </a:rPr>
              <a:t>A Claro enviará um </a:t>
            </a:r>
            <a:r>
              <a:rPr lang="pt-BR" sz="1600" b="1" dirty="0">
                <a:solidFill>
                  <a:srgbClr val="101010"/>
                </a:solidFill>
              </a:rPr>
              <a:t>SMS para confirmar a portabilidade </a:t>
            </a:r>
            <a:r>
              <a:rPr lang="pt-BR" sz="1600" dirty="0">
                <a:solidFill>
                  <a:srgbClr val="101010"/>
                </a:solidFill>
              </a:rPr>
              <a:t>e o cliente precisará </a:t>
            </a:r>
            <a:r>
              <a:rPr lang="pt-BR" sz="1600" b="1" dirty="0">
                <a:solidFill>
                  <a:srgbClr val="101010"/>
                </a:solidFill>
              </a:rPr>
              <a:t>responder com a palavra SIM</a:t>
            </a:r>
            <a:r>
              <a:rPr lang="pt-BR" sz="1600" dirty="0">
                <a:solidFill>
                  <a:srgbClr val="101010"/>
                </a:solidFill>
              </a:rPr>
              <a:t>. Em seguida, a solicitação será processada.</a:t>
            </a:r>
          </a:p>
          <a:p>
            <a:pPr algn="ctr">
              <a:spcAft>
                <a:spcPts val="600"/>
              </a:spcAft>
            </a:pPr>
            <a:r>
              <a:rPr lang="pt-BR" sz="1600" dirty="0">
                <a:solidFill>
                  <a:srgbClr val="101010"/>
                </a:solidFill>
              </a:rPr>
              <a:t>Ao final do processo, o número que era da outra operadora </a:t>
            </a:r>
            <a:r>
              <a:rPr lang="pt-BR" sz="1600" b="1" dirty="0">
                <a:solidFill>
                  <a:srgbClr val="101010"/>
                </a:solidFill>
              </a:rPr>
              <a:t>substituirá o número do chip que o cliente comprou.</a:t>
            </a:r>
          </a:p>
        </p:txBody>
      </p:sp>
      <p:pic>
        <p:nvPicPr>
          <p:cNvPr id="14" name="Gráfico 13">
            <a:extLst>
              <a:ext uri="{FF2B5EF4-FFF2-40B4-BE49-F238E27FC236}">
                <a16:creationId xmlns:a16="http://schemas.microsoft.com/office/drawing/2014/main" id="{DDB54E10-A7FE-A88B-F451-2E4D33C5345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05414" y="1649079"/>
            <a:ext cx="8401050" cy="952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BCFD3B94-A8F5-8FCE-B967-A3FAF8D2406B}"/>
              </a:ext>
            </a:extLst>
          </p:cNvPr>
          <p:cNvSpPr txBox="1"/>
          <p:nvPr/>
        </p:nvSpPr>
        <p:spPr>
          <a:xfrm>
            <a:off x="2628479" y="2349477"/>
            <a:ext cx="6935042" cy="400110"/>
          </a:xfrm>
          <a:prstGeom prst="rect">
            <a:avLst/>
          </a:prstGeom>
          <a:noFill/>
        </p:spPr>
        <p:txBody>
          <a:bodyPr wrap="square" lIns="36000" rtlCol="0">
            <a:spAutoFit/>
          </a:bodyPr>
          <a:lstStyle/>
          <a:p>
            <a:pPr algn="ctr"/>
            <a:r>
              <a:rPr lang="pt-BR" sz="2000" i="1" dirty="0">
                <a:solidFill>
                  <a:srgbClr val="CA302C"/>
                </a:solidFill>
                <a:latin typeface="AMX Light" pitchFamily="2" charset="0"/>
              </a:rPr>
              <a:t>SMS DE PORTABILIDADE</a:t>
            </a:r>
          </a:p>
        </p:txBody>
      </p:sp>
    </p:spTree>
    <p:extLst>
      <p:ext uri="{BB962C8B-B14F-4D97-AF65-F5344CB8AC3E}">
        <p14:creationId xmlns:p14="http://schemas.microsoft.com/office/powerpoint/2010/main" val="322924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FB2CE5-BF61-3ABF-371A-21CA30AB1A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106B2AE7-BAE9-A84D-B5D2-02D5681B664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A332F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23CDB88F-F309-A7F9-0FD3-BC5E5B643ED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0237" y="1123002"/>
            <a:ext cx="8391525" cy="533400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65D41030-EA79-BEA1-21C4-2AEC094EDF6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47887" y="1665262"/>
            <a:ext cx="7896225" cy="3829050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3DC38C44-AB9C-20E5-2D3C-9806572C439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95475" y="1133475"/>
            <a:ext cx="8401050" cy="4591050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7B820351-5135-1BE3-A64C-1BD71EC075A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07698" y="1293746"/>
            <a:ext cx="704850" cy="200025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B897EFFC-D86F-70E2-BCC0-C6FFB24BC5A7}"/>
              </a:ext>
            </a:extLst>
          </p:cNvPr>
          <p:cNvSpPr txBox="1"/>
          <p:nvPr/>
        </p:nvSpPr>
        <p:spPr>
          <a:xfrm>
            <a:off x="4876737" y="1046161"/>
            <a:ext cx="2438526" cy="586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500"/>
              </a:lnSpc>
            </a:pPr>
            <a:r>
              <a:rPr lang="pt-BR" sz="1600" i="1" dirty="0">
                <a:solidFill>
                  <a:srgbClr val="FFFFFF"/>
                </a:solidFill>
                <a:latin typeface="AMX Light" pitchFamily="2" charset="0"/>
              </a:rPr>
              <a:t>SABER MAIS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18CC1EFB-2656-96FA-7804-78B959BAA9E0}"/>
              </a:ext>
            </a:extLst>
          </p:cNvPr>
          <p:cNvSpPr txBox="1"/>
          <p:nvPr/>
        </p:nvSpPr>
        <p:spPr>
          <a:xfrm>
            <a:off x="2628479" y="1914109"/>
            <a:ext cx="6935042" cy="584775"/>
          </a:xfrm>
          <a:prstGeom prst="rect">
            <a:avLst/>
          </a:prstGeom>
          <a:noFill/>
        </p:spPr>
        <p:txBody>
          <a:bodyPr wrap="square" lIns="36000" rtlCol="0">
            <a:spAutoFit/>
          </a:bodyPr>
          <a:lstStyle/>
          <a:p>
            <a:pPr algn="ctr"/>
            <a:r>
              <a:rPr lang="pt-BR" sz="3200" i="1" dirty="0">
                <a:solidFill>
                  <a:srgbClr val="CA302C"/>
                </a:solidFill>
                <a:latin typeface="AMX Black" pitchFamily="2" charset="0"/>
              </a:rPr>
              <a:t>SMS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6E25018F-058C-665C-538B-947F51B19621}"/>
              </a:ext>
            </a:extLst>
          </p:cNvPr>
          <p:cNvSpPr txBox="1"/>
          <p:nvPr/>
        </p:nvSpPr>
        <p:spPr>
          <a:xfrm>
            <a:off x="2722414" y="2605289"/>
            <a:ext cx="6747172" cy="1477328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pt-BR" sz="1600" dirty="0">
                <a:solidFill>
                  <a:srgbClr val="101010"/>
                </a:solidFill>
              </a:rPr>
              <a:t>Essa forma de Portabilidade só funciona quando for </a:t>
            </a:r>
            <a:r>
              <a:rPr lang="pt-BR" sz="1600" b="1" dirty="0">
                <a:solidFill>
                  <a:srgbClr val="101010"/>
                </a:solidFill>
              </a:rPr>
              <a:t>de plano para plano!</a:t>
            </a:r>
          </a:p>
          <a:p>
            <a:pPr algn="ctr">
              <a:spcAft>
                <a:spcPts val="600"/>
              </a:spcAft>
            </a:pPr>
            <a:r>
              <a:rPr lang="pt-BR" sz="1600" b="1" dirty="0">
                <a:solidFill>
                  <a:srgbClr val="101010"/>
                </a:solidFill>
              </a:rPr>
              <a:t>Ex.: </a:t>
            </a:r>
            <a:r>
              <a:rPr lang="pt-BR" sz="1600" b="1" dirty="0" err="1">
                <a:solidFill>
                  <a:srgbClr val="101010"/>
                </a:solidFill>
              </a:rPr>
              <a:t>Pré</a:t>
            </a:r>
            <a:r>
              <a:rPr lang="pt-BR" sz="1600" b="1" dirty="0">
                <a:solidFill>
                  <a:srgbClr val="101010"/>
                </a:solidFill>
              </a:rPr>
              <a:t> para </a:t>
            </a:r>
            <a:r>
              <a:rPr lang="pt-BR" sz="1600" b="1" dirty="0" err="1">
                <a:solidFill>
                  <a:srgbClr val="101010"/>
                </a:solidFill>
              </a:rPr>
              <a:t>Pré</a:t>
            </a:r>
            <a:r>
              <a:rPr lang="pt-BR" sz="1600" b="1" dirty="0">
                <a:solidFill>
                  <a:srgbClr val="101010"/>
                </a:solidFill>
              </a:rPr>
              <a:t>.</a:t>
            </a:r>
          </a:p>
          <a:p>
            <a:pPr algn="ctr">
              <a:spcAft>
                <a:spcPts val="600"/>
              </a:spcAft>
            </a:pPr>
            <a:r>
              <a:rPr lang="pt-BR" sz="1600" dirty="0">
                <a:solidFill>
                  <a:srgbClr val="101010"/>
                </a:solidFill>
              </a:rPr>
              <a:t>O prazo de cadastro no banco de dados para os clientes com ou sem portabilidade é diferente. Isso pode causar a impossibilidade de cadastro na tentativa de acessar o App.</a:t>
            </a:r>
            <a:endParaRPr lang="pt-BR" sz="1600" b="1" dirty="0">
              <a:solidFill>
                <a:srgbClr val="101010"/>
              </a:solidFill>
            </a:endParaRPr>
          </a:p>
        </p:txBody>
      </p:sp>
      <p:pic>
        <p:nvPicPr>
          <p:cNvPr id="14" name="Gráfico 13">
            <a:extLst>
              <a:ext uri="{FF2B5EF4-FFF2-40B4-BE49-F238E27FC236}">
                <a16:creationId xmlns:a16="http://schemas.microsoft.com/office/drawing/2014/main" id="{C8D4218E-64D0-DBCF-EC12-8EBB98699DD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05414" y="1649079"/>
            <a:ext cx="8401050" cy="9525"/>
          </a:xfrm>
          <a:prstGeom prst="rect">
            <a:avLst/>
          </a:prstGeom>
        </p:spPr>
      </p:pic>
      <p:grpSp>
        <p:nvGrpSpPr>
          <p:cNvPr id="16" name="Agrupar 15">
            <a:extLst>
              <a:ext uri="{FF2B5EF4-FFF2-40B4-BE49-F238E27FC236}">
                <a16:creationId xmlns:a16="http://schemas.microsoft.com/office/drawing/2014/main" id="{5D08277D-461E-0C8F-B9C0-4AF2EE946349}"/>
              </a:ext>
            </a:extLst>
          </p:cNvPr>
          <p:cNvGrpSpPr/>
          <p:nvPr/>
        </p:nvGrpSpPr>
        <p:grpSpPr>
          <a:xfrm>
            <a:off x="2882348" y="4250459"/>
            <a:ext cx="2991678" cy="864704"/>
            <a:chOff x="2882348" y="4250459"/>
            <a:chExt cx="2991678" cy="864704"/>
          </a:xfrm>
        </p:grpSpPr>
        <p:sp>
          <p:nvSpPr>
            <p:cNvPr id="2" name="Retângulo: Cantos Arredondados 1">
              <a:extLst>
                <a:ext uri="{FF2B5EF4-FFF2-40B4-BE49-F238E27FC236}">
                  <a16:creationId xmlns:a16="http://schemas.microsoft.com/office/drawing/2014/main" id="{8B23968A-7B21-40FC-AD59-A6D879ECC8E1}"/>
                </a:ext>
              </a:extLst>
            </p:cNvPr>
            <p:cNvSpPr/>
            <p:nvPr/>
          </p:nvSpPr>
          <p:spPr>
            <a:xfrm>
              <a:off x="2882348" y="4250459"/>
              <a:ext cx="2991678" cy="864704"/>
            </a:xfrm>
            <a:prstGeom prst="roundRect">
              <a:avLst>
                <a:gd name="adj" fmla="val 50000"/>
              </a:avLst>
            </a:prstGeom>
            <a:noFill/>
            <a:ln w="14605">
              <a:solidFill>
                <a:srgbClr val="DEA44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" name="Forma Livre: Forma 5">
              <a:extLst>
                <a:ext uri="{FF2B5EF4-FFF2-40B4-BE49-F238E27FC236}">
                  <a16:creationId xmlns:a16="http://schemas.microsoft.com/office/drawing/2014/main" id="{9D7F7B77-1346-4236-C1FD-171F931DC20C}"/>
                </a:ext>
              </a:extLst>
            </p:cNvPr>
            <p:cNvSpPr/>
            <p:nvPr/>
          </p:nvSpPr>
          <p:spPr>
            <a:xfrm rot="10800000">
              <a:off x="2882348" y="4250459"/>
              <a:ext cx="429736" cy="864704"/>
            </a:xfrm>
            <a:custGeom>
              <a:avLst/>
              <a:gdLst>
                <a:gd name="connsiteX0" fmla="*/ 0 w 775251"/>
                <a:gd name="connsiteY0" fmla="*/ 0 h 1559942"/>
                <a:gd name="connsiteX1" fmla="*/ 74803 w 775251"/>
                <a:gd name="connsiteY1" fmla="*/ 3777 h 1559942"/>
                <a:gd name="connsiteX2" fmla="*/ 775251 w 775251"/>
                <a:gd name="connsiteY2" fmla="*/ 779971 h 1559942"/>
                <a:gd name="connsiteX3" fmla="*/ 74803 w 775251"/>
                <a:gd name="connsiteY3" fmla="*/ 1556165 h 1559942"/>
                <a:gd name="connsiteX4" fmla="*/ 0 w 775251"/>
                <a:gd name="connsiteY4" fmla="*/ 1559942 h 155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5251" h="1559942">
                  <a:moveTo>
                    <a:pt x="0" y="0"/>
                  </a:moveTo>
                  <a:lnTo>
                    <a:pt x="74803" y="3777"/>
                  </a:lnTo>
                  <a:cubicBezTo>
                    <a:pt x="468234" y="43732"/>
                    <a:pt x="775251" y="375998"/>
                    <a:pt x="775251" y="779971"/>
                  </a:cubicBezTo>
                  <a:cubicBezTo>
                    <a:pt x="775251" y="1183945"/>
                    <a:pt x="468234" y="1516210"/>
                    <a:pt x="74803" y="1556165"/>
                  </a:cubicBezTo>
                  <a:lnTo>
                    <a:pt x="0" y="1559942"/>
                  </a:lnTo>
                  <a:close/>
                </a:path>
              </a:pathLst>
            </a:custGeom>
            <a:solidFill>
              <a:srgbClr val="DEA44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/>
            </a:p>
          </p:txBody>
        </p:sp>
      </p:grpSp>
      <p:sp>
        <p:nvSpPr>
          <p:cNvPr id="7" name="CaixaDeTexto 6">
            <a:extLst>
              <a:ext uri="{FF2B5EF4-FFF2-40B4-BE49-F238E27FC236}">
                <a16:creationId xmlns:a16="http://schemas.microsoft.com/office/drawing/2014/main" id="{E3E7DA1E-3938-01C8-3EE7-0A15E338E566}"/>
              </a:ext>
            </a:extLst>
          </p:cNvPr>
          <p:cNvSpPr txBox="1"/>
          <p:nvPr/>
        </p:nvSpPr>
        <p:spPr>
          <a:xfrm>
            <a:off x="3423608" y="4420916"/>
            <a:ext cx="2450417" cy="307777"/>
          </a:xfrm>
          <a:prstGeom prst="rect">
            <a:avLst/>
          </a:prstGeom>
          <a:noFill/>
        </p:spPr>
        <p:txBody>
          <a:bodyPr wrap="square" lIns="36000" rtlCol="0">
            <a:spAutoFit/>
          </a:bodyPr>
          <a:lstStyle/>
          <a:p>
            <a:r>
              <a:rPr lang="pt-BR" sz="1400" dirty="0">
                <a:solidFill>
                  <a:srgbClr val="DEA449"/>
                </a:solidFill>
                <a:latin typeface="+mj-lt"/>
              </a:rPr>
              <a:t>SEM PORTABILIDADE</a:t>
            </a:r>
            <a:endParaRPr lang="pt-BR" dirty="0">
              <a:solidFill>
                <a:srgbClr val="DEA449"/>
              </a:solidFill>
              <a:latin typeface="+mj-lt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A83CE0A9-958E-675B-A5D2-B78EFFEAAECA}"/>
              </a:ext>
            </a:extLst>
          </p:cNvPr>
          <p:cNvSpPr txBox="1"/>
          <p:nvPr/>
        </p:nvSpPr>
        <p:spPr>
          <a:xfrm>
            <a:off x="3423609" y="4683486"/>
            <a:ext cx="2561940" cy="276999"/>
          </a:xfrm>
          <a:prstGeom prst="rect">
            <a:avLst/>
          </a:prstGeom>
          <a:noFill/>
        </p:spPr>
        <p:txBody>
          <a:bodyPr wrap="square" lIns="36000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BR" sz="1200" dirty="0">
                <a:solidFill>
                  <a:srgbClr val="101010"/>
                </a:solidFill>
              </a:rPr>
              <a:t>Até 24h após a ativação da linha.</a:t>
            </a:r>
            <a:endParaRPr lang="pt-BR" sz="1200" b="1" dirty="0">
              <a:solidFill>
                <a:srgbClr val="101010"/>
              </a:solidFill>
            </a:endParaRPr>
          </a:p>
        </p:txBody>
      </p: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812B119C-8FED-81D8-BA01-4286C5BDB61A}"/>
              </a:ext>
            </a:extLst>
          </p:cNvPr>
          <p:cNvGrpSpPr/>
          <p:nvPr/>
        </p:nvGrpSpPr>
        <p:grpSpPr>
          <a:xfrm>
            <a:off x="6407468" y="4250459"/>
            <a:ext cx="2991678" cy="864704"/>
            <a:chOff x="2882348" y="4250459"/>
            <a:chExt cx="2991678" cy="864704"/>
          </a:xfrm>
        </p:grpSpPr>
        <p:sp>
          <p:nvSpPr>
            <p:cNvPr id="18" name="Retângulo: Cantos Arredondados 17">
              <a:extLst>
                <a:ext uri="{FF2B5EF4-FFF2-40B4-BE49-F238E27FC236}">
                  <a16:creationId xmlns:a16="http://schemas.microsoft.com/office/drawing/2014/main" id="{F533A0C9-4032-0D9A-994A-BCCAC1427F5E}"/>
                </a:ext>
              </a:extLst>
            </p:cNvPr>
            <p:cNvSpPr/>
            <p:nvPr/>
          </p:nvSpPr>
          <p:spPr>
            <a:xfrm>
              <a:off x="2882348" y="4250459"/>
              <a:ext cx="2991678" cy="864704"/>
            </a:xfrm>
            <a:prstGeom prst="roundRect">
              <a:avLst>
                <a:gd name="adj" fmla="val 50000"/>
              </a:avLst>
            </a:prstGeom>
            <a:noFill/>
            <a:ln w="14605">
              <a:solidFill>
                <a:srgbClr val="CA332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Forma Livre: Forma 18">
              <a:extLst>
                <a:ext uri="{FF2B5EF4-FFF2-40B4-BE49-F238E27FC236}">
                  <a16:creationId xmlns:a16="http://schemas.microsoft.com/office/drawing/2014/main" id="{EFF6E794-EFF9-16E5-C80E-B417B066AEA3}"/>
                </a:ext>
              </a:extLst>
            </p:cNvPr>
            <p:cNvSpPr/>
            <p:nvPr/>
          </p:nvSpPr>
          <p:spPr>
            <a:xfrm rot="10800000">
              <a:off x="2882348" y="4250459"/>
              <a:ext cx="429736" cy="864704"/>
            </a:xfrm>
            <a:custGeom>
              <a:avLst/>
              <a:gdLst>
                <a:gd name="connsiteX0" fmla="*/ 0 w 775251"/>
                <a:gd name="connsiteY0" fmla="*/ 0 h 1559942"/>
                <a:gd name="connsiteX1" fmla="*/ 74803 w 775251"/>
                <a:gd name="connsiteY1" fmla="*/ 3777 h 1559942"/>
                <a:gd name="connsiteX2" fmla="*/ 775251 w 775251"/>
                <a:gd name="connsiteY2" fmla="*/ 779971 h 1559942"/>
                <a:gd name="connsiteX3" fmla="*/ 74803 w 775251"/>
                <a:gd name="connsiteY3" fmla="*/ 1556165 h 1559942"/>
                <a:gd name="connsiteX4" fmla="*/ 0 w 775251"/>
                <a:gd name="connsiteY4" fmla="*/ 1559942 h 155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5251" h="1559942">
                  <a:moveTo>
                    <a:pt x="0" y="0"/>
                  </a:moveTo>
                  <a:lnTo>
                    <a:pt x="74803" y="3777"/>
                  </a:lnTo>
                  <a:cubicBezTo>
                    <a:pt x="468234" y="43732"/>
                    <a:pt x="775251" y="375998"/>
                    <a:pt x="775251" y="779971"/>
                  </a:cubicBezTo>
                  <a:cubicBezTo>
                    <a:pt x="775251" y="1183945"/>
                    <a:pt x="468234" y="1516210"/>
                    <a:pt x="74803" y="1556165"/>
                  </a:cubicBezTo>
                  <a:lnTo>
                    <a:pt x="0" y="1559942"/>
                  </a:lnTo>
                  <a:close/>
                </a:path>
              </a:pathLst>
            </a:custGeom>
            <a:solidFill>
              <a:srgbClr val="CA332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pt-BR"/>
            </a:p>
          </p:txBody>
        </p:sp>
      </p:grp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AF7FB59B-41C8-30BE-07C7-D47BB2189F8A}"/>
              </a:ext>
            </a:extLst>
          </p:cNvPr>
          <p:cNvSpPr txBox="1"/>
          <p:nvPr/>
        </p:nvSpPr>
        <p:spPr>
          <a:xfrm>
            <a:off x="6948728" y="4327303"/>
            <a:ext cx="2450417" cy="307777"/>
          </a:xfrm>
          <a:prstGeom prst="rect">
            <a:avLst/>
          </a:prstGeom>
          <a:noFill/>
        </p:spPr>
        <p:txBody>
          <a:bodyPr wrap="square" lIns="36000" rtlCol="0">
            <a:spAutoFit/>
          </a:bodyPr>
          <a:lstStyle/>
          <a:p>
            <a:r>
              <a:rPr lang="pt-BR" sz="1400" dirty="0">
                <a:solidFill>
                  <a:srgbClr val="CA332F"/>
                </a:solidFill>
                <a:latin typeface="+mj-lt"/>
              </a:rPr>
              <a:t>COM PORTABILIDADE</a:t>
            </a:r>
            <a:endParaRPr lang="pt-BR" dirty="0">
              <a:solidFill>
                <a:srgbClr val="CA332F"/>
              </a:solidFill>
              <a:latin typeface="+mj-lt"/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F117C803-5D45-7785-4386-60B7227C1DD0}"/>
              </a:ext>
            </a:extLst>
          </p:cNvPr>
          <p:cNvSpPr txBox="1"/>
          <p:nvPr/>
        </p:nvSpPr>
        <p:spPr>
          <a:xfrm>
            <a:off x="6948729" y="4589873"/>
            <a:ext cx="2561940" cy="461665"/>
          </a:xfrm>
          <a:prstGeom prst="rect">
            <a:avLst/>
          </a:prstGeom>
          <a:noFill/>
        </p:spPr>
        <p:txBody>
          <a:bodyPr wrap="square" lIns="36000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BR" sz="1200" dirty="0">
                <a:solidFill>
                  <a:srgbClr val="101010"/>
                </a:solidFill>
              </a:rPr>
              <a:t>Até 72h após a portabilidade definitiva (linha do cliente).</a:t>
            </a:r>
            <a:endParaRPr lang="pt-BR" sz="1200" b="1" dirty="0">
              <a:solidFill>
                <a:srgbClr val="10101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656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7" grpId="0"/>
      <p:bldP spid="15" grpId="0"/>
      <p:bldP spid="20" grpId="0"/>
      <p:bldP spid="2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BEB3CC-4CAC-1504-B87F-8C89916BB5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0AF81115-A20C-B156-0CFE-EA0302C0FE4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A332F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BF2D65A2-D345-E174-674A-3B1DE58CB48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00237" y="1123002"/>
            <a:ext cx="8391525" cy="533400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E74EAC09-C53A-0D79-21A3-D0C91881057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47887" y="1665262"/>
            <a:ext cx="7896225" cy="3829050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225C5B6C-0015-3A52-FC6A-F3002086FED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95475" y="1133475"/>
            <a:ext cx="8401050" cy="4591050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C18AACB6-3E4D-FB3E-E855-E0205BFBC84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07698" y="1293746"/>
            <a:ext cx="704850" cy="200025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524B8CCC-112C-4976-BBCE-2601E46BC1FB}"/>
              </a:ext>
            </a:extLst>
          </p:cNvPr>
          <p:cNvSpPr txBox="1"/>
          <p:nvPr/>
        </p:nvSpPr>
        <p:spPr>
          <a:xfrm>
            <a:off x="4876737" y="1046161"/>
            <a:ext cx="2438526" cy="586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500"/>
              </a:lnSpc>
            </a:pPr>
            <a:r>
              <a:rPr lang="pt-BR" sz="1600" i="1" dirty="0">
                <a:solidFill>
                  <a:srgbClr val="FFFFFF"/>
                </a:solidFill>
                <a:latin typeface="AMX Light" pitchFamily="2" charset="0"/>
              </a:rPr>
              <a:t>SABER MAIS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F01EB222-BE76-98D4-F066-735740960F3C}"/>
              </a:ext>
            </a:extLst>
          </p:cNvPr>
          <p:cNvSpPr txBox="1"/>
          <p:nvPr/>
        </p:nvSpPr>
        <p:spPr>
          <a:xfrm>
            <a:off x="2628479" y="1914109"/>
            <a:ext cx="6935042" cy="584775"/>
          </a:xfrm>
          <a:prstGeom prst="rect">
            <a:avLst/>
          </a:prstGeom>
          <a:noFill/>
        </p:spPr>
        <p:txBody>
          <a:bodyPr wrap="square" lIns="36000" rtlCol="0">
            <a:spAutoFit/>
          </a:bodyPr>
          <a:lstStyle/>
          <a:p>
            <a:pPr algn="ctr"/>
            <a:r>
              <a:rPr lang="pt-BR" sz="3200" i="1" dirty="0">
                <a:solidFill>
                  <a:srgbClr val="CA302C"/>
                </a:solidFill>
                <a:latin typeface="AMX Black" pitchFamily="2" charset="0"/>
              </a:rPr>
              <a:t>SMS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9020D6FD-75D0-771B-4EBA-3633492F3B37}"/>
              </a:ext>
            </a:extLst>
          </p:cNvPr>
          <p:cNvSpPr txBox="1"/>
          <p:nvPr/>
        </p:nvSpPr>
        <p:spPr>
          <a:xfrm>
            <a:off x="2722414" y="2605289"/>
            <a:ext cx="6747172" cy="1800493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pt-BR" sz="1600" b="1" i="1" dirty="0">
                <a:solidFill>
                  <a:srgbClr val="CA332F"/>
                </a:solidFill>
              </a:rPr>
              <a:t>Quem traz o número para o Claro </a:t>
            </a:r>
            <a:r>
              <a:rPr lang="pt-BR" sz="1600" b="1" i="1" dirty="0" err="1">
                <a:solidFill>
                  <a:srgbClr val="CA332F"/>
                </a:solidFill>
              </a:rPr>
              <a:t>pré</a:t>
            </a:r>
            <a:r>
              <a:rPr lang="pt-BR" sz="1600" b="1" i="1" dirty="0">
                <a:solidFill>
                  <a:srgbClr val="CA332F"/>
                </a:solidFill>
              </a:rPr>
              <a:t> ganha 10GB por 30 dias!</a:t>
            </a:r>
          </a:p>
          <a:p>
            <a:pPr algn="ctr">
              <a:spcAft>
                <a:spcPts val="600"/>
              </a:spcAft>
            </a:pPr>
            <a:r>
              <a:rPr lang="pt-BR" sz="1600" dirty="0">
                <a:solidFill>
                  <a:srgbClr val="101010"/>
                </a:solidFill>
              </a:rPr>
              <a:t>Após terminar o processo de portabilidade ao fazer qualquer valor de recarga, o bônus é inserido para o cliente automaticamente.</a:t>
            </a:r>
          </a:p>
          <a:p>
            <a:pPr algn="ctr">
              <a:spcAft>
                <a:spcPts val="600"/>
              </a:spcAft>
            </a:pPr>
            <a:r>
              <a:rPr lang="pt-BR" sz="1600" b="1" dirty="0">
                <a:solidFill>
                  <a:srgbClr val="101010"/>
                </a:solidFill>
              </a:rPr>
              <a:t>Para contratar a promoção, você precisa ter saldo suficiente.</a:t>
            </a:r>
          </a:p>
          <a:p>
            <a:pPr algn="ctr">
              <a:spcAft>
                <a:spcPts val="600"/>
              </a:spcAft>
            </a:pPr>
            <a:r>
              <a:rPr lang="pt-BR" sz="1600" dirty="0">
                <a:solidFill>
                  <a:srgbClr val="101010"/>
                </a:solidFill>
              </a:rPr>
              <a:t>A promoção se renova automaticamente, mas se você não tiver saldo, precisará fazer uma nova recarga de valor maior ou igual ao da promoção.</a:t>
            </a:r>
            <a:endParaRPr lang="pt-BR" sz="1600" b="1" dirty="0">
              <a:solidFill>
                <a:srgbClr val="101010"/>
              </a:solidFill>
            </a:endParaRPr>
          </a:p>
        </p:txBody>
      </p:sp>
      <p:pic>
        <p:nvPicPr>
          <p:cNvPr id="14" name="Gráfico 13">
            <a:extLst>
              <a:ext uri="{FF2B5EF4-FFF2-40B4-BE49-F238E27FC236}">
                <a16:creationId xmlns:a16="http://schemas.microsoft.com/office/drawing/2014/main" id="{96AD9EA4-B3B4-6525-85A1-5A3DA610A30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05414" y="1649079"/>
            <a:ext cx="8401050" cy="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27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FFE8AE-B9D6-5603-2343-A6E1E50D86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B8434904-302A-BD8B-EB3E-256DA0DCF7D1}"/>
              </a:ext>
            </a:extLst>
          </p:cNvPr>
          <p:cNvSpPr/>
          <p:nvPr/>
        </p:nvSpPr>
        <p:spPr>
          <a:xfrm rot="16200000">
            <a:off x="1488388" y="530289"/>
            <a:ext cx="5474576" cy="579742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912728"/>
              </a:avLst>
            </a:prstTxWarp>
            <a:spAutoFit/>
          </a:bodyPr>
          <a:lstStyle/>
          <a:p>
            <a:pPr algn="ctr"/>
            <a:r>
              <a:rPr lang="pt-BR" sz="4400" dirty="0">
                <a:ln w="0"/>
                <a:solidFill>
                  <a:srgbClr val="B72F2C"/>
                </a:solidFill>
                <a:latin typeface="+mj-lt"/>
              </a:rPr>
              <a:t>SMS • SMS • SMS </a:t>
            </a:r>
            <a:endParaRPr lang="pt-BR" sz="4400" b="0" cap="none" spc="0" dirty="0">
              <a:ln w="0"/>
              <a:solidFill>
                <a:srgbClr val="B72F2C"/>
              </a:solidFill>
              <a:effectLst/>
              <a:latin typeface="+mj-lt"/>
            </a:endParaRPr>
          </a:p>
        </p:txBody>
      </p:sp>
      <p:pic>
        <p:nvPicPr>
          <p:cNvPr id="49" name="Imagem 48">
            <a:extLst>
              <a:ext uri="{FF2B5EF4-FFF2-40B4-BE49-F238E27FC236}">
                <a16:creationId xmlns:a16="http://schemas.microsoft.com/office/drawing/2014/main" id="{A442F10D-27C3-E063-605D-9B5970592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9" t="4396" r="25228" b="5864"/>
          <a:stretch>
            <a:fillRect/>
          </a:stretch>
        </p:blipFill>
        <p:spPr>
          <a:xfrm>
            <a:off x="1465947" y="886164"/>
            <a:ext cx="5081454" cy="5081454"/>
          </a:xfrm>
          <a:custGeom>
            <a:avLst/>
            <a:gdLst>
              <a:gd name="connsiteX0" fmla="*/ 2540727 w 5081454"/>
              <a:gd name="connsiteY0" fmla="*/ 0 h 5081454"/>
              <a:gd name="connsiteX1" fmla="*/ 5081454 w 5081454"/>
              <a:gd name="connsiteY1" fmla="*/ 2540727 h 5081454"/>
              <a:gd name="connsiteX2" fmla="*/ 2540727 w 5081454"/>
              <a:gd name="connsiteY2" fmla="*/ 5081454 h 5081454"/>
              <a:gd name="connsiteX3" fmla="*/ 0 w 5081454"/>
              <a:gd name="connsiteY3" fmla="*/ 2540727 h 5081454"/>
              <a:gd name="connsiteX4" fmla="*/ 2540727 w 5081454"/>
              <a:gd name="connsiteY4" fmla="*/ 0 h 5081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454" h="5081454">
                <a:moveTo>
                  <a:pt x="2540727" y="0"/>
                </a:moveTo>
                <a:cubicBezTo>
                  <a:pt x="3943932" y="0"/>
                  <a:pt x="5081454" y="1137522"/>
                  <a:pt x="5081454" y="2540727"/>
                </a:cubicBezTo>
                <a:cubicBezTo>
                  <a:pt x="5081454" y="3943932"/>
                  <a:pt x="3943932" y="5081454"/>
                  <a:pt x="2540727" y="5081454"/>
                </a:cubicBezTo>
                <a:cubicBezTo>
                  <a:pt x="1137522" y="5081454"/>
                  <a:pt x="0" y="3943932"/>
                  <a:pt x="0" y="2540727"/>
                </a:cubicBezTo>
                <a:cubicBezTo>
                  <a:pt x="0" y="1137522"/>
                  <a:pt x="1137522" y="0"/>
                  <a:pt x="2540727" y="0"/>
                </a:cubicBezTo>
                <a:close/>
              </a:path>
            </a:pathLst>
          </a:cu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342E07AD-C819-1714-7830-C72E662864A5}"/>
              </a:ext>
            </a:extLst>
          </p:cNvPr>
          <p:cNvSpPr txBox="1"/>
          <p:nvPr/>
        </p:nvSpPr>
        <p:spPr>
          <a:xfrm>
            <a:off x="7263369" y="2372482"/>
            <a:ext cx="4291321" cy="584775"/>
          </a:xfrm>
          <a:prstGeom prst="rect">
            <a:avLst/>
          </a:prstGeom>
          <a:noFill/>
        </p:spPr>
        <p:txBody>
          <a:bodyPr wrap="square" lIns="36000" rtlCol="0">
            <a:spAutoFit/>
          </a:bodyPr>
          <a:lstStyle/>
          <a:p>
            <a:r>
              <a:rPr lang="pt-BR" sz="3200" dirty="0">
                <a:solidFill>
                  <a:srgbClr val="CA302C"/>
                </a:solidFill>
                <a:latin typeface="AMX Black" pitchFamily="2" charset="0"/>
              </a:rPr>
              <a:t>SMS de Portabilidade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1B18579-FB86-A078-982A-9F44987644EE}"/>
              </a:ext>
            </a:extLst>
          </p:cNvPr>
          <p:cNvSpPr txBox="1"/>
          <p:nvPr/>
        </p:nvSpPr>
        <p:spPr>
          <a:xfrm>
            <a:off x="7263369" y="3015313"/>
            <a:ext cx="3825545" cy="1200329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>
              <a:spcAft>
                <a:spcPts val="800"/>
              </a:spcAft>
            </a:pPr>
            <a:r>
              <a:rPr lang="pt-BR" dirty="0">
                <a:solidFill>
                  <a:srgbClr val="101010"/>
                </a:solidFill>
              </a:rPr>
              <a:t>Independentemente do tipo de solicitação da portabilidade escolhida, sempre precisará realizar o processo do SMS de Portabilidade.</a:t>
            </a:r>
          </a:p>
        </p:txBody>
      </p:sp>
    </p:spTree>
    <p:extLst>
      <p:ext uri="{BB962C8B-B14F-4D97-AF65-F5344CB8AC3E}">
        <p14:creationId xmlns:p14="http://schemas.microsoft.com/office/powerpoint/2010/main" val="514209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E2187F-F7C5-D736-905B-C39F9632FA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D13D8CE3-42F0-43AB-B870-1C16D79D5180}"/>
              </a:ext>
            </a:extLst>
          </p:cNvPr>
          <p:cNvSpPr/>
          <p:nvPr/>
        </p:nvSpPr>
        <p:spPr>
          <a:xfrm rot="16200000">
            <a:off x="1488388" y="530289"/>
            <a:ext cx="5474576" cy="579742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912728"/>
              </a:avLst>
            </a:prstTxWarp>
            <a:spAutoFit/>
          </a:bodyPr>
          <a:lstStyle/>
          <a:p>
            <a:pPr algn="ctr"/>
            <a:r>
              <a:rPr lang="pt-BR" sz="4400" dirty="0">
                <a:ln w="0"/>
                <a:solidFill>
                  <a:srgbClr val="B72F2C"/>
                </a:solidFill>
                <a:latin typeface="+mj-lt"/>
              </a:rPr>
              <a:t>SMS • SMS • SMS </a:t>
            </a:r>
            <a:endParaRPr lang="pt-BR" sz="4400" b="0" cap="none" spc="0" dirty="0">
              <a:ln w="0"/>
              <a:solidFill>
                <a:srgbClr val="B72F2C"/>
              </a:solidFill>
              <a:effectLst/>
              <a:latin typeface="+mj-lt"/>
            </a:endParaRPr>
          </a:p>
        </p:txBody>
      </p:sp>
      <p:pic>
        <p:nvPicPr>
          <p:cNvPr id="49" name="Imagem 48">
            <a:extLst>
              <a:ext uri="{FF2B5EF4-FFF2-40B4-BE49-F238E27FC236}">
                <a16:creationId xmlns:a16="http://schemas.microsoft.com/office/drawing/2014/main" id="{95E6F3EA-5385-9DE4-B8D0-0BFEACAD0D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9" t="4396" r="25228" b="5864"/>
          <a:stretch>
            <a:fillRect/>
          </a:stretch>
        </p:blipFill>
        <p:spPr>
          <a:xfrm>
            <a:off x="1465947" y="886164"/>
            <a:ext cx="5081454" cy="5081454"/>
          </a:xfrm>
          <a:custGeom>
            <a:avLst/>
            <a:gdLst>
              <a:gd name="connsiteX0" fmla="*/ 2540727 w 5081454"/>
              <a:gd name="connsiteY0" fmla="*/ 0 h 5081454"/>
              <a:gd name="connsiteX1" fmla="*/ 5081454 w 5081454"/>
              <a:gd name="connsiteY1" fmla="*/ 2540727 h 5081454"/>
              <a:gd name="connsiteX2" fmla="*/ 2540727 w 5081454"/>
              <a:gd name="connsiteY2" fmla="*/ 5081454 h 5081454"/>
              <a:gd name="connsiteX3" fmla="*/ 0 w 5081454"/>
              <a:gd name="connsiteY3" fmla="*/ 2540727 h 5081454"/>
              <a:gd name="connsiteX4" fmla="*/ 2540727 w 5081454"/>
              <a:gd name="connsiteY4" fmla="*/ 0 h 5081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454" h="5081454">
                <a:moveTo>
                  <a:pt x="2540727" y="0"/>
                </a:moveTo>
                <a:cubicBezTo>
                  <a:pt x="3943932" y="0"/>
                  <a:pt x="5081454" y="1137522"/>
                  <a:pt x="5081454" y="2540727"/>
                </a:cubicBezTo>
                <a:cubicBezTo>
                  <a:pt x="5081454" y="3943932"/>
                  <a:pt x="3943932" y="5081454"/>
                  <a:pt x="2540727" y="5081454"/>
                </a:cubicBezTo>
                <a:cubicBezTo>
                  <a:pt x="1137522" y="5081454"/>
                  <a:pt x="0" y="3943932"/>
                  <a:pt x="0" y="2540727"/>
                </a:cubicBezTo>
                <a:cubicBezTo>
                  <a:pt x="0" y="1137522"/>
                  <a:pt x="1137522" y="0"/>
                  <a:pt x="2540727" y="0"/>
                </a:cubicBezTo>
                <a:close/>
              </a:path>
            </a:pathLst>
          </a:cu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AEC94D5F-8EAF-12B6-C12D-2952F60463DE}"/>
              </a:ext>
            </a:extLst>
          </p:cNvPr>
          <p:cNvSpPr txBox="1"/>
          <p:nvPr/>
        </p:nvSpPr>
        <p:spPr>
          <a:xfrm>
            <a:off x="7263370" y="2372482"/>
            <a:ext cx="4146254" cy="584775"/>
          </a:xfrm>
          <a:prstGeom prst="rect">
            <a:avLst/>
          </a:prstGeom>
          <a:noFill/>
        </p:spPr>
        <p:txBody>
          <a:bodyPr wrap="square" lIns="36000" rtlCol="0">
            <a:spAutoFit/>
          </a:bodyPr>
          <a:lstStyle/>
          <a:p>
            <a:r>
              <a:rPr lang="pt-BR" sz="3200" dirty="0">
                <a:solidFill>
                  <a:srgbClr val="CA302C"/>
                </a:solidFill>
                <a:latin typeface="AMX Black" pitchFamily="2" charset="0"/>
              </a:rPr>
              <a:t>Novidade!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4AC122A-BE49-D0B3-0E10-CF7AD14BA756}"/>
              </a:ext>
            </a:extLst>
          </p:cNvPr>
          <p:cNvSpPr txBox="1"/>
          <p:nvPr/>
        </p:nvSpPr>
        <p:spPr>
          <a:xfrm>
            <a:off x="7263369" y="3015313"/>
            <a:ext cx="3840060" cy="2308324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>
              <a:spcAft>
                <a:spcPts val="800"/>
              </a:spcAft>
            </a:pPr>
            <a:r>
              <a:rPr lang="pt-BR" dirty="0">
                <a:solidFill>
                  <a:srgbClr val="101010"/>
                </a:solidFill>
              </a:rPr>
              <a:t>Agora o cliente pode enviar um SMS com a palavra Portabilidade para o número 7678. Ele receberá a resposta no mesmo momento, ou seja, é possível acompanhar esse processo com o cliente. Com isso garantimos a primeira etapa da portabilidade que é o Token.</a:t>
            </a:r>
          </a:p>
        </p:txBody>
      </p:sp>
    </p:spTree>
    <p:extLst>
      <p:ext uri="{BB962C8B-B14F-4D97-AF65-F5344CB8AC3E}">
        <p14:creationId xmlns:p14="http://schemas.microsoft.com/office/powerpoint/2010/main" val="3141711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FEBB1D-CDF0-FFFE-147E-0DA02BC755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0A3D50A9-EAE4-EBE6-A12B-F344DF877413}"/>
              </a:ext>
            </a:extLst>
          </p:cNvPr>
          <p:cNvSpPr/>
          <p:nvPr/>
        </p:nvSpPr>
        <p:spPr>
          <a:xfrm rot="16200000">
            <a:off x="1488388" y="530289"/>
            <a:ext cx="5474576" cy="579742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912728"/>
              </a:avLst>
            </a:prstTxWarp>
            <a:spAutoFit/>
          </a:bodyPr>
          <a:lstStyle/>
          <a:p>
            <a:pPr algn="ctr"/>
            <a:r>
              <a:rPr lang="pt-BR" sz="4400" dirty="0">
                <a:ln w="0"/>
                <a:solidFill>
                  <a:srgbClr val="B72F2C"/>
                </a:solidFill>
                <a:latin typeface="+mj-lt"/>
              </a:rPr>
              <a:t>SMS • SMS • SMS </a:t>
            </a:r>
            <a:endParaRPr lang="pt-BR" sz="4400" b="0" cap="none" spc="0" dirty="0">
              <a:ln w="0"/>
              <a:solidFill>
                <a:srgbClr val="B72F2C"/>
              </a:solidFill>
              <a:effectLst/>
              <a:latin typeface="+mj-lt"/>
            </a:endParaRPr>
          </a:p>
        </p:txBody>
      </p:sp>
      <p:pic>
        <p:nvPicPr>
          <p:cNvPr id="49" name="Imagem 48">
            <a:extLst>
              <a:ext uri="{FF2B5EF4-FFF2-40B4-BE49-F238E27FC236}">
                <a16:creationId xmlns:a16="http://schemas.microsoft.com/office/drawing/2014/main" id="{B8967394-38B3-9A08-4646-E68E86C3A3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9" t="4396" r="25228" b="5864"/>
          <a:stretch>
            <a:fillRect/>
          </a:stretch>
        </p:blipFill>
        <p:spPr>
          <a:xfrm>
            <a:off x="1465947" y="886164"/>
            <a:ext cx="5081454" cy="5081454"/>
          </a:xfrm>
          <a:custGeom>
            <a:avLst/>
            <a:gdLst>
              <a:gd name="connsiteX0" fmla="*/ 2540727 w 5081454"/>
              <a:gd name="connsiteY0" fmla="*/ 0 h 5081454"/>
              <a:gd name="connsiteX1" fmla="*/ 5081454 w 5081454"/>
              <a:gd name="connsiteY1" fmla="*/ 2540727 h 5081454"/>
              <a:gd name="connsiteX2" fmla="*/ 2540727 w 5081454"/>
              <a:gd name="connsiteY2" fmla="*/ 5081454 h 5081454"/>
              <a:gd name="connsiteX3" fmla="*/ 0 w 5081454"/>
              <a:gd name="connsiteY3" fmla="*/ 2540727 h 5081454"/>
              <a:gd name="connsiteX4" fmla="*/ 2540727 w 5081454"/>
              <a:gd name="connsiteY4" fmla="*/ 0 h 5081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454" h="5081454">
                <a:moveTo>
                  <a:pt x="2540727" y="0"/>
                </a:moveTo>
                <a:cubicBezTo>
                  <a:pt x="3943932" y="0"/>
                  <a:pt x="5081454" y="1137522"/>
                  <a:pt x="5081454" y="2540727"/>
                </a:cubicBezTo>
                <a:cubicBezTo>
                  <a:pt x="5081454" y="3943932"/>
                  <a:pt x="3943932" y="5081454"/>
                  <a:pt x="2540727" y="5081454"/>
                </a:cubicBezTo>
                <a:cubicBezTo>
                  <a:pt x="1137522" y="5081454"/>
                  <a:pt x="0" y="3943932"/>
                  <a:pt x="0" y="2540727"/>
                </a:cubicBezTo>
                <a:cubicBezTo>
                  <a:pt x="0" y="1137522"/>
                  <a:pt x="1137522" y="0"/>
                  <a:pt x="2540727" y="0"/>
                </a:cubicBezTo>
                <a:close/>
              </a:path>
            </a:pathLst>
          </a:cu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27BC0771-0FA1-1CAA-FE6C-877640928662}"/>
              </a:ext>
            </a:extLst>
          </p:cNvPr>
          <p:cNvSpPr txBox="1"/>
          <p:nvPr/>
        </p:nvSpPr>
        <p:spPr>
          <a:xfrm>
            <a:off x="7263369" y="1805934"/>
            <a:ext cx="3840060" cy="3241913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>
              <a:spcAft>
                <a:spcPts val="800"/>
              </a:spcAft>
            </a:pPr>
            <a:r>
              <a:rPr lang="pt-BR" dirty="0">
                <a:solidFill>
                  <a:srgbClr val="101010"/>
                </a:solidFill>
              </a:rPr>
              <a:t>O tempo de resposta entre o envio da palavra “Portabilidade” e o nome da operadora receptora deverá ser de até 30 minutos.</a:t>
            </a:r>
          </a:p>
          <a:p>
            <a:pPr>
              <a:spcAft>
                <a:spcPts val="800"/>
              </a:spcAft>
            </a:pPr>
            <a:r>
              <a:rPr lang="pt-BR" dirty="0">
                <a:solidFill>
                  <a:srgbClr val="101010"/>
                </a:solidFill>
              </a:rPr>
              <a:t>Após o envio da palavra “Claro” o bilhete de portabilidade deverá ser aberto em até 2 horas, caso não seja aberto nesse período, o SMS prévio será invalidado e após a criação do bilhete a portabilidade entrará no fluxo do paralelismo.</a:t>
            </a:r>
          </a:p>
        </p:txBody>
      </p:sp>
    </p:spTree>
    <p:extLst>
      <p:ext uri="{BB962C8B-B14F-4D97-AF65-F5344CB8AC3E}">
        <p14:creationId xmlns:p14="http://schemas.microsoft.com/office/powerpoint/2010/main" val="281349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BD7C8D-D87D-CD64-085C-9F76F34C0B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E47E0189-052D-1AB6-EDCC-77B7AA6D0D60}"/>
              </a:ext>
            </a:extLst>
          </p:cNvPr>
          <p:cNvSpPr/>
          <p:nvPr/>
        </p:nvSpPr>
        <p:spPr>
          <a:xfrm rot="5400000">
            <a:off x="5560974" y="530290"/>
            <a:ext cx="5474576" cy="579742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912728"/>
              </a:avLst>
            </a:prstTxWarp>
            <a:spAutoFit/>
          </a:bodyPr>
          <a:lstStyle/>
          <a:p>
            <a:pPr algn="ctr"/>
            <a:r>
              <a:rPr lang="pt-BR" sz="4400" dirty="0">
                <a:ln w="0"/>
                <a:solidFill>
                  <a:srgbClr val="B72F2C"/>
                </a:solidFill>
                <a:latin typeface="+mj-lt"/>
              </a:rPr>
              <a:t>PORTABILDIADE</a:t>
            </a:r>
            <a:endParaRPr lang="pt-BR" sz="4400" b="0" cap="none" spc="0" dirty="0">
              <a:ln w="0"/>
              <a:solidFill>
                <a:srgbClr val="B72F2C"/>
              </a:solidFill>
              <a:effectLst/>
              <a:latin typeface="+mj-lt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11CAC478-07EE-3B73-2946-5DEE7410CF99}"/>
              </a:ext>
            </a:extLst>
          </p:cNvPr>
          <p:cNvSpPr txBox="1"/>
          <p:nvPr/>
        </p:nvSpPr>
        <p:spPr>
          <a:xfrm>
            <a:off x="918136" y="751346"/>
            <a:ext cx="4697471" cy="892552"/>
          </a:xfrm>
          <a:prstGeom prst="rect">
            <a:avLst/>
          </a:prstGeom>
          <a:noFill/>
        </p:spPr>
        <p:txBody>
          <a:bodyPr wrap="square" lIns="36000" rtlCol="0">
            <a:spAutoFit/>
          </a:bodyPr>
          <a:lstStyle/>
          <a:p>
            <a:r>
              <a:rPr lang="pt-BR" sz="2600" dirty="0">
                <a:solidFill>
                  <a:srgbClr val="CA302C"/>
                </a:solidFill>
                <a:latin typeface="AMX Black" pitchFamily="2" charset="0"/>
              </a:rPr>
              <a:t>SMS Prévio e </a:t>
            </a:r>
          </a:p>
          <a:p>
            <a:r>
              <a:rPr lang="pt-BR" sz="2600" dirty="0">
                <a:solidFill>
                  <a:srgbClr val="CA302C"/>
                </a:solidFill>
                <a:latin typeface="AMX Black" pitchFamily="2" charset="0"/>
              </a:rPr>
              <a:t>SMS de Portabilidade</a:t>
            </a:r>
          </a:p>
        </p:txBody>
      </p: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656B49BF-347C-89D9-E7B3-1810D0322D8A}"/>
              </a:ext>
            </a:extLst>
          </p:cNvPr>
          <p:cNvGrpSpPr/>
          <p:nvPr/>
        </p:nvGrpSpPr>
        <p:grpSpPr>
          <a:xfrm>
            <a:off x="769687" y="1789504"/>
            <a:ext cx="4219757" cy="1162417"/>
            <a:chOff x="769687" y="1789504"/>
            <a:chExt cx="4219757" cy="1162417"/>
          </a:xfrm>
        </p:grpSpPr>
        <p:sp>
          <p:nvSpPr>
            <p:cNvPr id="12" name="Retângulo: Cantos Superiores Arredondados 11">
              <a:extLst>
                <a:ext uri="{FF2B5EF4-FFF2-40B4-BE49-F238E27FC236}">
                  <a16:creationId xmlns:a16="http://schemas.microsoft.com/office/drawing/2014/main" id="{02AE69F1-8166-0F1E-66C9-8FA9C7BE25A1}"/>
                </a:ext>
              </a:extLst>
            </p:cNvPr>
            <p:cNvSpPr/>
            <p:nvPr/>
          </p:nvSpPr>
          <p:spPr>
            <a:xfrm rot="16200000">
              <a:off x="2298356" y="260835"/>
              <a:ext cx="1162417" cy="4219756"/>
            </a:xfrm>
            <a:prstGeom prst="round2SameRect">
              <a:avLst>
                <a:gd name="adj1" fmla="val 50000"/>
                <a:gd name="adj2" fmla="val 0"/>
              </a:avLst>
            </a:prstGeom>
            <a:noFill/>
            <a:ln w="19050">
              <a:solidFill>
                <a:srgbClr val="CA332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0CC293FE-2411-7390-DC10-E56AD923F2A1}"/>
                </a:ext>
              </a:extLst>
            </p:cNvPr>
            <p:cNvSpPr txBox="1"/>
            <p:nvPr/>
          </p:nvSpPr>
          <p:spPr>
            <a:xfrm>
              <a:off x="2017312" y="2005153"/>
              <a:ext cx="2972132" cy="733534"/>
            </a:xfrm>
            <a:prstGeom prst="rect">
              <a:avLst/>
            </a:prstGeom>
            <a:noFill/>
          </p:spPr>
          <p:txBody>
            <a:bodyPr wrap="square" lIns="90000" tIns="0" bIns="0" rtlCol="0">
              <a:spAutoFit/>
            </a:bodyPr>
            <a:lstStyle/>
            <a:p>
              <a:pPr>
                <a:spcAft>
                  <a:spcPts val="200"/>
                </a:spcAft>
              </a:pPr>
              <a:r>
                <a:rPr lang="pt-BR" b="1" dirty="0">
                  <a:solidFill>
                    <a:srgbClr val="CA332F"/>
                  </a:solidFill>
                </a:rPr>
                <a:t>Status</a:t>
              </a:r>
            </a:p>
            <a:p>
              <a:pPr>
                <a:spcAft>
                  <a:spcPts val="200"/>
                </a:spcAft>
              </a:pPr>
              <a:r>
                <a:rPr lang="pt-BR" sz="1400" spc="-40" dirty="0">
                  <a:solidFill>
                    <a:srgbClr val="101010"/>
                  </a:solidFill>
                </a:rPr>
                <a:t>Cliente envia </a:t>
              </a:r>
              <a:r>
                <a:rPr lang="pt-BR" sz="1400" b="1" spc="-40" dirty="0">
                  <a:solidFill>
                    <a:srgbClr val="101010"/>
                  </a:solidFill>
                </a:rPr>
                <a:t>SMS</a:t>
              </a:r>
              <a:r>
                <a:rPr lang="pt-BR" sz="1400" spc="-40" dirty="0">
                  <a:solidFill>
                    <a:srgbClr val="101010"/>
                  </a:solidFill>
                </a:rPr>
                <a:t> para o número </a:t>
              </a:r>
              <a:r>
                <a:rPr lang="pt-BR" sz="1400" b="1" spc="-40" dirty="0">
                  <a:solidFill>
                    <a:srgbClr val="101010"/>
                  </a:solidFill>
                </a:rPr>
                <a:t>7678</a:t>
              </a:r>
              <a:r>
                <a:rPr lang="pt-BR" sz="1400" spc="-40" dirty="0">
                  <a:solidFill>
                    <a:srgbClr val="101010"/>
                  </a:solidFill>
                </a:rPr>
                <a:t> com a palavra </a:t>
              </a:r>
              <a:r>
                <a:rPr lang="pt-BR" sz="1400" b="1" spc="-40" dirty="0">
                  <a:solidFill>
                    <a:srgbClr val="CA332F"/>
                  </a:solidFill>
                </a:rPr>
                <a:t>PORTABILIDADE</a:t>
              </a:r>
              <a:r>
                <a:rPr lang="pt-BR" sz="1400" spc="-40" dirty="0">
                  <a:solidFill>
                    <a:srgbClr val="101010"/>
                  </a:solidFill>
                </a:rPr>
                <a:t>.</a:t>
              </a:r>
            </a:p>
          </p:txBody>
        </p:sp>
      </p:grpSp>
      <p:sp>
        <p:nvSpPr>
          <p:cNvPr id="16" name="Elipse 15">
            <a:extLst>
              <a:ext uri="{FF2B5EF4-FFF2-40B4-BE49-F238E27FC236}">
                <a16:creationId xmlns:a16="http://schemas.microsoft.com/office/drawing/2014/main" id="{743D67C8-3B6A-C5FA-32C5-4C416A6F99E0}"/>
              </a:ext>
            </a:extLst>
          </p:cNvPr>
          <p:cNvSpPr/>
          <p:nvPr/>
        </p:nvSpPr>
        <p:spPr>
          <a:xfrm>
            <a:off x="769686" y="1789509"/>
            <a:ext cx="1162418" cy="1162418"/>
          </a:xfrm>
          <a:prstGeom prst="ellipse">
            <a:avLst/>
          </a:prstGeom>
          <a:solidFill>
            <a:srgbClr val="CA33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t-BR" sz="4000" dirty="0">
                <a:solidFill>
                  <a:srgbClr val="FFFFFF"/>
                </a:solidFill>
                <a:latin typeface="+mj-lt"/>
              </a:rPr>
              <a:t>1</a:t>
            </a:r>
          </a:p>
        </p:txBody>
      </p:sp>
      <p:grpSp>
        <p:nvGrpSpPr>
          <p:cNvPr id="25" name="Agrupar 24">
            <a:extLst>
              <a:ext uri="{FF2B5EF4-FFF2-40B4-BE49-F238E27FC236}">
                <a16:creationId xmlns:a16="http://schemas.microsoft.com/office/drawing/2014/main" id="{72E513B7-1510-750B-0238-176BC474260C}"/>
              </a:ext>
            </a:extLst>
          </p:cNvPr>
          <p:cNvGrpSpPr/>
          <p:nvPr/>
        </p:nvGrpSpPr>
        <p:grpSpPr>
          <a:xfrm>
            <a:off x="769687" y="3240618"/>
            <a:ext cx="4219756" cy="1162417"/>
            <a:chOff x="769687" y="3240618"/>
            <a:chExt cx="4219756" cy="1162417"/>
          </a:xfrm>
        </p:grpSpPr>
        <p:sp>
          <p:nvSpPr>
            <p:cNvPr id="18" name="Retângulo: Cantos Superiores Arredondados 17">
              <a:extLst>
                <a:ext uri="{FF2B5EF4-FFF2-40B4-BE49-F238E27FC236}">
                  <a16:creationId xmlns:a16="http://schemas.microsoft.com/office/drawing/2014/main" id="{15C04419-C614-7F00-1E69-A2D63E1DC8A9}"/>
                </a:ext>
              </a:extLst>
            </p:cNvPr>
            <p:cNvSpPr/>
            <p:nvPr/>
          </p:nvSpPr>
          <p:spPr>
            <a:xfrm rot="16200000">
              <a:off x="2298356" y="1711949"/>
              <a:ext cx="1162417" cy="4219756"/>
            </a:xfrm>
            <a:prstGeom prst="round2SameRect">
              <a:avLst>
                <a:gd name="adj1" fmla="val 50000"/>
                <a:gd name="adj2" fmla="val 0"/>
              </a:avLst>
            </a:prstGeom>
            <a:noFill/>
            <a:ln w="19050">
              <a:solidFill>
                <a:srgbClr val="CA332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0FF48445-3295-2ED7-0B77-23AA74F3FA8A}"/>
                </a:ext>
              </a:extLst>
            </p:cNvPr>
            <p:cNvSpPr txBox="1"/>
            <p:nvPr/>
          </p:nvSpPr>
          <p:spPr>
            <a:xfrm>
              <a:off x="2017312" y="3347338"/>
              <a:ext cx="2793227" cy="948978"/>
            </a:xfrm>
            <a:prstGeom prst="rect">
              <a:avLst/>
            </a:prstGeom>
            <a:noFill/>
          </p:spPr>
          <p:txBody>
            <a:bodyPr wrap="square" lIns="90000" tIns="0" bIns="0" rtlCol="0">
              <a:spAutoFit/>
            </a:bodyPr>
            <a:lstStyle/>
            <a:p>
              <a:pPr>
                <a:spcAft>
                  <a:spcPts val="200"/>
                </a:spcAft>
              </a:pPr>
              <a:r>
                <a:rPr lang="pt-BR" b="1" dirty="0">
                  <a:solidFill>
                    <a:srgbClr val="CA332F"/>
                  </a:solidFill>
                </a:rPr>
                <a:t>1º SMS</a:t>
              </a:r>
            </a:p>
            <a:p>
              <a:pPr>
                <a:spcAft>
                  <a:spcPts val="200"/>
                </a:spcAft>
              </a:pPr>
              <a:r>
                <a:rPr lang="pt-BR" sz="1400" spc="-40" dirty="0">
                  <a:solidFill>
                    <a:srgbClr val="101010"/>
                  </a:solidFill>
                </a:rPr>
                <a:t>Recebe um </a:t>
              </a:r>
              <a:r>
                <a:rPr lang="pt-BR" sz="1400" b="1" spc="-40" dirty="0">
                  <a:solidFill>
                    <a:srgbClr val="101010"/>
                  </a:solidFill>
                </a:rPr>
                <a:t>SMS</a:t>
              </a:r>
              <a:r>
                <a:rPr lang="pt-BR" sz="1400" spc="-40" dirty="0">
                  <a:solidFill>
                    <a:srgbClr val="101010"/>
                  </a:solidFill>
                </a:rPr>
                <a:t> de retorno, solicitando o </a:t>
              </a:r>
              <a:r>
                <a:rPr lang="pt-BR" sz="1400" b="1" spc="-40" dirty="0">
                  <a:solidFill>
                    <a:srgbClr val="101010"/>
                  </a:solidFill>
                </a:rPr>
                <a:t>nome da operadora </a:t>
              </a:r>
              <a:r>
                <a:rPr lang="pt-BR" sz="1400" spc="-40" dirty="0">
                  <a:solidFill>
                    <a:srgbClr val="101010"/>
                  </a:solidFill>
                </a:rPr>
                <a:t>que ele deseja portar.</a:t>
              </a:r>
            </a:p>
          </p:txBody>
        </p:sp>
      </p:grpSp>
      <p:sp>
        <p:nvSpPr>
          <p:cNvPr id="20" name="Elipse 19">
            <a:extLst>
              <a:ext uri="{FF2B5EF4-FFF2-40B4-BE49-F238E27FC236}">
                <a16:creationId xmlns:a16="http://schemas.microsoft.com/office/drawing/2014/main" id="{F79B668A-4E59-77F7-40D2-84D80DD54560}"/>
              </a:ext>
            </a:extLst>
          </p:cNvPr>
          <p:cNvSpPr/>
          <p:nvPr/>
        </p:nvSpPr>
        <p:spPr>
          <a:xfrm>
            <a:off x="769686" y="3240623"/>
            <a:ext cx="1162418" cy="1162418"/>
          </a:xfrm>
          <a:prstGeom prst="ellipse">
            <a:avLst/>
          </a:prstGeom>
          <a:solidFill>
            <a:srgbClr val="CA33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t-BR" sz="4000" dirty="0">
                <a:solidFill>
                  <a:srgbClr val="FFFFFF"/>
                </a:solidFill>
                <a:latin typeface="+mj-lt"/>
              </a:rPr>
              <a:t>2</a:t>
            </a:r>
          </a:p>
        </p:txBody>
      </p: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EBDD835C-A536-A0C6-FD1E-81419C192F69}"/>
              </a:ext>
            </a:extLst>
          </p:cNvPr>
          <p:cNvGrpSpPr/>
          <p:nvPr/>
        </p:nvGrpSpPr>
        <p:grpSpPr>
          <a:xfrm>
            <a:off x="769687" y="4761305"/>
            <a:ext cx="4219756" cy="1162417"/>
            <a:chOff x="769687" y="4761305"/>
            <a:chExt cx="4219756" cy="1162417"/>
          </a:xfrm>
        </p:grpSpPr>
        <p:sp>
          <p:nvSpPr>
            <p:cNvPr id="21" name="Retângulo: Cantos Superiores Arredondados 20">
              <a:extLst>
                <a:ext uri="{FF2B5EF4-FFF2-40B4-BE49-F238E27FC236}">
                  <a16:creationId xmlns:a16="http://schemas.microsoft.com/office/drawing/2014/main" id="{F1423E61-E45F-F113-BC6B-4F8D9311CFAA}"/>
                </a:ext>
              </a:extLst>
            </p:cNvPr>
            <p:cNvSpPr/>
            <p:nvPr/>
          </p:nvSpPr>
          <p:spPr>
            <a:xfrm rot="16200000">
              <a:off x="2298356" y="3232636"/>
              <a:ext cx="1162417" cy="4219756"/>
            </a:xfrm>
            <a:prstGeom prst="round2SameRect">
              <a:avLst>
                <a:gd name="adj1" fmla="val 50000"/>
                <a:gd name="adj2" fmla="val 0"/>
              </a:avLst>
            </a:prstGeom>
            <a:noFill/>
            <a:ln w="19050">
              <a:solidFill>
                <a:srgbClr val="CA332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01495F19-34F1-7A9A-11C0-1ED558CA6562}"/>
                </a:ext>
              </a:extLst>
            </p:cNvPr>
            <p:cNvSpPr txBox="1"/>
            <p:nvPr/>
          </p:nvSpPr>
          <p:spPr>
            <a:xfrm>
              <a:off x="2017312" y="4868025"/>
              <a:ext cx="2564628" cy="948978"/>
            </a:xfrm>
            <a:prstGeom prst="rect">
              <a:avLst/>
            </a:prstGeom>
            <a:noFill/>
          </p:spPr>
          <p:txBody>
            <a:bodyPr wrap="square" lIns="90000" tIns="0" bIns="0" rtlCol="0">
              <a:spAutoFit/>
            </a:bodyPr>
            <a:lstStyle/>
            <a:p>
              <a:pPr>
                <a:spcAft>
                  <a:spcPts val="200"/>
                </a:spcAft>
              </a:pPr>
              <a:r>
                <a:rPr lang="pt-BR" b="1" dirty="0">
                  <a:solidFill>
                    <a:srgbClr val="CA332F"/>
                  </a:solidFill>
                </a:rPr>
                <a:t>2º SMS</a:t>
              </a:r>
            </a:p>
            <a:p>
              <a:pPr>
                <a:spcAft>
                  <a:spcPts val="200"/>
                </a:spcAft>
              </a:pPr>
              <a:r>
                <a:rPr lang="pt-BR" sz="1400" spc="-40" dirty="0">
                  <a:solidFill>
                    <a:srgbClr val="101010"/>
                  </a:solidFill>
                </a:rPr>
                <a:t>Cliente responde o </a:t>
              </a:r>
              <a:r>
                <a:rPr lang="pt-BR" sz="1400" b="1" spc="-40" dirty="0">
                  <a:solidFill>
                    <a:srgbClr val="101010"/>
                  </a:solidFill>
                </a:rPr>
                <a:t>SMS 7678 </a:t>
              </a:r>
              <a:r>
                <a:rPr lang="pt-BR" sz="1400" spc="-40" dirty="0">
                  <a:solidFill>
                    <a:srgbClr val="101010"/>
                  </a:solidFill>
                </a:rPr>
                <a:t>com a palavra </a:t>
              </a:r>
              <a:r>
                <a:rPr lang="pt-BR" sz="1400" b="1" spc="-40" dirty="0">
                  <a:solidFill>
                    <a:srgbClr val="CA332F"/>
                  </a:solidFill>
                </a:rPr>
                <a:t>CLARO</a:t>
              </a:r>
              <a:r>
                <a:rPr lang="pt-BR" sz="1400" spc="-40" dirty="0">
                  <a:solidFill>
                    <a:srgbClr val="101010"/>
                  </a:solidFill>
                </a:rPr>
                <a:t> para confirmar a solicitação.</a:t>
              </a:r>
            </a:p>
          </p:txBody>
        </p:sp>
      </p:grpSp>
      <p:sp>
        <p:nvSpPr>
          <p:cNvPr id="23" name="Elipse 22">
            <a:extLst>
              <a:ext uri="{FF2B5EF4-FFF2-40B4-BE49-F238E27FC236}">
                <a16:creationId xmlns:a16="http://schemas.microsoft.com/office/drawing/2014/main" id="{5A591063-70D8-639E-3FDE-BA24B33282B3}"/>
              </a:ext>
            </a:extLst>
          </p:cNvPr>
          <p:cNvSpPr/>
          <p:nvPr/>
        </p:nvSpPr>
        <p:spPr>
          <a:xfrm>
            <a:off x="769686" y="4761310"/>
            <a:ext cx="1162418" cy="1162418"/>
          </a:xfrm>
          <a:prstGeom prst="ellipse">
            <a:avLst/>
          </a:prstGeom>
          <a:solidFill>
            <a:srgbClr val="CA33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t-BR" sz="4000" dirty="0">
                <a:solidFill>
                  <a:srgbClr val="FFFFFF"/>
                </a:solidFill>
                <a:latin typeface="+mj-lt"/>
              </a:rPr>
              <a:t>3</a:t>
            </a:r>
          </a:p>
        </p:txBody>
      </p:sp>
      <p:grpSp>
        <p:nvGrpSpPr>
          <p:cNvPr id="33" name="Agrupar 32">
            <a:extLst>
              <a:ext uri="{FF2B5EF4-FFF2-40B4-BE49-F238E27FC236}">
                <a16:creationId xmlns:a16="http://schemas.microsoft.com/office/drawing/2014/main" id="{D135C1F5-230E-E99D-FDE1-F2E4F957F637}"/>
              </a:ext>
            </a:extLst>
          </p:cNvPr>
          <p:cNvGrpSpPr/>
          <p:nvPr/>
        </p:nvGrpSpPr>
        <p:grpSpPr>
          <a:xfrm>
            <a:off x="5966080" y="886164"/>
            <a:ext cx="5081454" cy="5081454"/>
            <a:chOff x="5966080" y="886164"/>
            <a:chExt cx="5081454" cy="5081454"/>
          </a:xfrm>
        </p:grpSpPr>
        <p:sp>
          <p:nvSpPr>
            <p:cNvPr id="27" name="Elipse 26">
              <a:extLst>
                <a:ext uri="{FF2B5EF4-FFF2-40B4-BE49-F238E27FC236}">
                  <a16:creationId xmlns:a16="http://schemas.microsoft.com/office/drawing/2014/main" id="{2A7E97A9-E07B-BD72-C71A-22AFAEF5C1F1}"/>
                </a:ext>
              </a:extLst>
            </p:cNvPr>
            <p:cNvSpPr/>
            <p:nvPr/>
          </p:nvSpPr>
          <p:spPr>
            <a:xfrm>
              <a:off x="5966080" y="886164"/>
              <a:ext cx="5081454" cy="5081454"/>
            </a:xfrm>
            <a:prstGeom prst="ellipse">
              <a:avLst/>
            </a:prstGeom>
            <a:solidFill>
              <a:srgbClr val="EEEEE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32" name="Imagem 31" descr="Interface gráfica do usuário, Texto, Aplicativo, chat ou mensagem de texto&#10;&#10;O conteúdo gerado por IA pode estar incorreto.">
              <a:extLst>
                <a:ext uri="{FF2B5EF4-FFF2-40B4-BE49-F238E27FC236}">
                  <a16:creationId xmlns:a16="http://schemas.microsoft.com/office/drawing/2014/main" id="{49E6750D-DB49-3D19-9C75-FE655130BF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954"/>
            <a:stretch>
              <a:fillRect/>
            </a:stretch>
          </p:blipFill>
          <p:spPr>
            <a:xfrm>
              <a:off x="6689249" y="1643898"/>
              <a:ext cx="3635115" cy="4323720"/>
            </a:xfrm>
            <a:custGeom>
              <a:avLst/>
              <a:gdLst>
                <a:gd name="connsiteX0" fmla="*/ 8658 w 3635115"/>
                <a:gd name="connsiteY0" fmla="*/ 0 h 4323720"/>
                <a:gd name="connsiteX1" fmla="*/ 3626459 w 3635115"/>
                <a:gd name="connsiteY1" fmla="*/ 0 h 4323720"/>
                <a:gd name="connsiteX2" fmla="*/ 3635115 w 3635115"/>
                <a:gd name="connsiteY2" fmla="*/ 9524 h 4323720"/>
                <a:gd name="connsiteX3" fmla="*/ 3635115 w 3635115"/>
                <a:gd name="connsiteY3" fmla="*/ 3556462 h 4323720"/>
                <a:gd name="connsiteX4" fmla="*/ 3614123 w 3635115"/>
                <a:gd name="connsiteY4" fmla="*/ 3579559 h 4323720"/>
                <a:gd name="connsiteX5" fmla="*/ 1817558 w 3635115"/>
                <a:gd name="connsiteY5" fmla="*/ 4323720 h 4323720"/>
                <a:gd name="connsiteX6" fmla="*/ 20993 w 3635115"/>
                <a:gd name="connsiteY6" fmla="*/ 3579559 h 4323720"/>
                <a:gd name="connsiteX7" fmla="*/ 0 w 3635115"/>
                <a:gd name="connsiteY7" fmla="*/ 3556461 h 4323720"/>
                <a:gd name="connsiteX8" fmla="*/ 0 w 3635115"/>
                <a:gd name="connsiteY8" fmla="*/ 9525 h 4323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35115" h="4323720">
                  <a:moveTo>
                    <a:pt x="8658" y="0"/>
                  </a:moveTo>
                  <a:lnTo>
                    <a:pt x="3626459" y="0"/>
                  </a:lnTo>
                  <a:lnTo>
                    <a:pt x="3635115" y="9524"/>
                  </a:lnTo>
                  <a:lnTo>
                    <a:pt x="3635115" y="3556462"/>
                  </a:lnTo>
                  <a:lnTo>
                    <a:pt x="3614123" y="3579559"/>
                  </a:lnTo>
                  <a:cubicBezTo>
                    <a:pt x="3154342" y="4039340"/>
                    <a:pt x="2519160" y="4323720"/>
                    <a:pt x="1817558" y="4323720"/>
                  </a:cubicBezTo>
                  <a:cubicBezTo>
                    <a:pt x="1115956" y="4323720"/>
                    <a:pt x="480774" y="4039340"/>
                    <a:pt x="20993" y="3579559"/>
                  </a:cubicBezTo>
                  <a:lnTo>
                    <a:pt x="0" y="3556461"/>
                  </a:lnTo>
                  <a:lnTo>
                    <a:pt x="0" y="9525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592358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2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75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6" grpId="0" animBg="1"/>
      <p:bldP spid="20" grpId="0" animBg="1"/>
      <p:bldP spid="2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BC0C48-98EA-6DD7-C55F-5EA6C7C159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4796D991-2B1F-44B0-2C9D-4C2BF681728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900237" y="1123002"/>
            <a:ext cx="8391525" cy="533400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A4BC892D-FB96-C87F-77C0-C8B3FC991A3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47887" y="1665262"/>
            <a:ext cx="7896225" cy="3829050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7CEC89DA-87E6-CBA9-7539-1C2FAC7835E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95475" y="1133475"/>
            <a:ext cx="8401050" cy="4591050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B673C6EE-16AE-4F24-5318-1D3B217A574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07698" y="1293746"/>
            <a:ext cx="704850" cy="200025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72D54D4E-A6FD-8EBE-D7BC-536ED795D1BC}"/>
              </a:ext>
            </a:extLst>
          </p:cNvPr>
          <p:cNvSpPr txBox="1"/>
          <p:nvPr/>
        </p:nvSpPr>
        <p:spPr>
          <a:xfrm>
            <a:off x="4876737" y="1046161"/>
            <a:ext cx="2438526" cy="586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500"/>
              </a:lnSpc>
            </a:pPr>
            <a:r>
              <a:rPr lang="pt-BR" sz="1600" i="1" dirty="0">
                <a:solidFill>
                  <a:srgbClr val="FFFFFF"/>
                </a:solidFill>
                <a:latin typeface="AMX Light" pitchFamily="2" charset="0"/>
              </a:rPr>
              <a:t>SABER MAIS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A553A9DB-68C2-3C36-B266-D1ACD2D2DEEC}"/>
              </a:ext>
            </a:extLst>
          </p:cNvPr>
          <p:cNvSpPr txBox="1"/>
          <p:nvPr/>
        </p:nvSpPr>
        <p:spPr>
          <a:xfrm>
            <a:off x="3109070" y="1924887"/>
            <a:ext cx="5973860" cy="646331"/>
          </a:xfrm>
          <a:prstGeom prst="rect">
            <a:avLst/>
          </a:prstGeom>
          <a:noFill/>
        </p:spPr>
        <p:txBody>
          <a:bodyPr wrap="square" lIns="36000" rtlCol="0">
            <a:spAutoFit/>
          </a:bodyPr>
          <a:lstStyle/>
          <a:p>
            <a:pPr algn="ctr"/>
            <a:r>
              <a:rPr lang="pt-BR" sz="3600" i="1" dirty="0">
                <a:solidFill>
                  <a:srgbClr val="CA302C"/>
                </a:solidFill>
                <a:latin typeface="AMX Black" pitchFamily="2" charset="0"/>
              </a:rPr>
              <a:t>Atenção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39B46DB1-798C-47F3-89D2-955724419642}"/>
              </a:ext>
            </a:extLst>
          </p:cNvPr>
          <p:cNvSpPr txBox="1"/>
          <p:nvPr/>
        </p:nvSpPr>
        <p:spPr>
          <a:xfrm>
            <a:off x="2861844" y="2830843"/>
            <a:ext cx="6468312" cy="1354217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pt-BR" dirty="0"/>
              <a:t>Não pode haver erro de digitação nas palavras PORTABILIDADE e CLARO (podem ser maiúsculas ou minúsculas). </a:t>
            </a:r>
          </a:p>
          <a:p>
            <a:pPr algn="ctr">
              <a:spcAft>
                <a:spcPts val="1200"/>
              </a:spcAft>
            </a:pPr>
            <a:r>
              <a:rPr lang="pt-BR" dirty="0"/>
              <a:t>Responder “</a:t>
            </a:r>
            <a:r>
              <a:rPr lang="pt-BR" b="1" dirty="0"/>
              <a:t>SIM</a:t>
            </a:r>
            <a:r>
              <a:rPr lang="pt-BR" dirty="0"/>
              <a:t>” para o </a:t>
            </a:r>
            <a:r>
              <a:rPr lang="pt-BR" b="1" dirty="0">
                <a:solidFill>
                  <a:srgbClr val="CA332F"/>
                </a:solidFill>
              </a:rPr>
              <a:t>7678</a:t>
            </a:r>
            <a:r>
              <a:rPr lang="pt-BR" dirty="0"/>
              <a:t> antes da abertura do bilhete não validará a autorização de portabilidade.</a:t>
            </a:r>
          </a:p>
        </p:txBody>
      </p:sp>
      <p:pic>
        <p:nvPicPr>
          <p:cNvPr id="14" name="Gráfico 13">
            <a:extLst>
              <a:ext uri="{FF2B5EF4-FFF2-40B4-BE49-F238E27FC236}">
                <a16:creationId xmlns:a16="http://schemas.microsoft.com/office/drawing/2014/main" id="{71C937CD-5882-F3CD-6AEB-0AEA63E9627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895475" y="1649079"/>
            <a:ext cx="8401050" cy="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510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922BB42B-459E-2BBD-742A-F86EC7D9700D}"/>
              </a:ext>
            </a:extLst>
          </p:cNvPr>
          <p:cNvSpPr/>
          <p:nvPr/>
        </p:nvSpPr>
        <p:spPr>
          <a:xfrm rot="16200000">
            <a:off x="1922951" y="530289"/>
            <a:ext cx="5474576" cy="579742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912728"/>
              </a:avLst>
            </a:prstTxWarp>
            <a:spAutoFit/>
          </a:bodyPr>
          <a:lstStyle/>
          <a:p>
            <a:pPr algn="ctr"/>
            <a:r>
              <a:rPr lang="pt-BR" sz="4400" dirty="0">
                <a:ln w="0"/>
                <a:solidFill>
                  <a:srgbClr val="B72F2C"/>
                </a:solidFill>
                <a:effectLst/>
                <a:latin typeface="+mj-lt"/>
              </a:rPr>
              <a:t>OLÁ • OLÁ • OLÁ</a:t>
            </a:r>
            <a:endParaRPr lang="pt-BR" sz="4400" b="0" cap="none" spc="0" dirty="0">
              <a:ln w="0"/>
              <a:solidFill>
                <a:srgbClr val="B72F2C"/>
              </a:solidFill>
              <a:effectLst/>
              <a:latin typeface="+mj-lt"/>
            </a:endParaRPr>
          </a:p>
        </p:txBody>
      </p:sp>
      <p:pic>
        <p:nvPicPr>
          <p:cNvPr id="8" name="Imagem 7" descr="Mulher com os braços para cima&#10;&#10;O conteúdo gerado por IA pode estar incorreto.">
            <a:extLst>
              <a:ext uri="{FF2B5EF4-FFF2-40B4-BE49-F238E27FC236}">
                <a16:creationId xmlns:a16="http://schemas.microsoft.com/office/drawing/2014/main" id="{A50D6ADA-FDED-C9CF-9AC2-0A48410C422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96" t="2576" r="16606" b="7871"/>
          <a:stretch>
            <a:fillRect/>
          </a:stretch>
        </p:blipFill>
        <p:spPr>
          <a:xfrm>
            <a:off x="1903393" y="886164"/>
            <a:ext cx="5081454" cy="5081454"/>
          </a:xfrm>
          <a:custGeom>
            <a:avLst/>
            <a:gdLst>
              <a:gd name="connsiteX0" fmla="*/ 2540727 w 5081454"/>
              <a:gd name="connsiteY0" fmla="*/ 0 h 5081454"/>
              <a:gd name="connsiteX1" fmla="*/ 5081454 w 5081454"/>
              <a:gd name="connsiteY1" fmla="*/ 2540727 h 5081454"/>
              <a:gd name="connsiteX2" fmla="*/ 2540727 w 5081454"/>
              <a:gd name="connsiteY2" fmla="*/ 5081454 h 5081454"/>
              <a:gd name="connsiteX3" fmla="*/ 0 w 5081454"/>
              <a:gd name="connsiteY3" fmla="*/ 2540727 h 5081454"/>
              <a:gd name="connsiteX4" fmla="*/ 2540727 w 5081454"/>
              <a:gd name="connsiteY4" fmla="*/ 0 h 5081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454" h="5081454">
                <a:moveTo>
                  <a:pt x="2540727" y="0"/>
                </a:moveTo>
                <a:cubicBezTo>
                  <a:pt x="3943932" y="0"/>
                  <a:pt x="5081454" y="1137522"/>
                  <a:pt x="5081454" y="2540727"/>
                </a:cubicBezTo>
                <a:cubicBezTo>
                  <a:pt x="5081454" y="3943932"/>
                  <a:pt x="3943932" y="5081454"/>
                  <a:pt x="2540727" y="5081454"/>
                </a:cubicBezTo>
                <a:cubicBezTo>
                  <a:pt x="1137522" y="5081454"/>
                  <a:pt x="0" y="3943932"/>
                  <a:pt x="0" y="2540727"/>
                </a:cubicBezTo>
                <a:cubicBezTo>
                  <a:pt x="0" y="1137522"/>
                  <a:pt x="1137522" y="0"/>
                  <a:pt x="2540727" y="0"/>
                </a:cubicBezTo>
                <a:close/>
              </a:path>
            </a:pathLst>
          </a:cu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48EB96B4-38EE-C60F-058C-4007CE3F8B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97" r="16606" b="17537"/>
          <a:stretch>
            <a:fillRect/>
          </a:stretch>
        </p:blipFill>
        <p:spPr>
          <a:xfrm>
            <a:off x="1903394" y="740000"/>
            <a:ext cx="5081454" cy="4679165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322DEF3-4A4C-BA9D-D16D-D259B5ABBC40}"/>
              </a:ext>
            </a:extLst>
          </p:cNvPr>
          <p:cNvSpPr txBox="1"/>
          <p:nvPr/>
        </p:nvSpPr>
        <p:spPr>
          <a:xfrm>
            <a:off x="7687159" y="1863132"/>
            <a:ext cx="4051496" cy="646331"/>
          </a:xfrm>
          <a:prstGeom prst="rect">
            <a:avLst/>
          </a:prstGeom>
          <a:noFill/>
        </p:spPr>
        <p:txBody>
          <a:bodyPr wrap="square" lIns="36000" rtlCol="0">
            <a:spAutoFit/>
          </a:bodyPr>
          <a:lstStyle/>
          <a:p>
            <a:r>
              <a:rPr lang="pt-BR" sz="3600" dirty="0">
                <a:solidFill>
                  <a:srgbClr val="CA302C"/>
                </a:solidFill>
                <a:latin typeface="AMX Black" pitchFamily="2" charset="0"/>
              </a:rPr>
              <a:t>Olá!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5165ADB6-ACF7-BE4B-4CC7-520CA8FDFC46}"/>
              </a:ext>
            </a:extLst>
          </p:cNvPr>
          <p:cNvSpPr txBox="1"/>
          <p:nvPr/>
        </p:nvSpPr>
        <p:spPr>
          <a:xfrm>
            <a:off x="7687159" y="2715183"/>
            <a:ext cx="3506358" cy="1754326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>
              <a:spcAft>
                <a:spcPts val="800"/>
              </a:spcAft>
            </a:pPr>
            <a:r>
              <a:rPr lang="pt-BR" dirty="0">
                <a:solidFill>
                  <a:srgbClr val="101010"/>
                </a:solidFill>
              </a:rPr>
              <a:t>Hoje, vamos conhecer os detalhes dos processos de portabilidade    e conferir como podemos        </a:t>
            </a:r>
            <a:r>
              <a:rPr lang="pt-BR" b="1" i="1" dirty="0">
                <a:solidFill>
                  <a:srgbClr val="101010"/>
                </a:solidFill>
              </a:rPr>
              <a:t>TRAZER SOLUÇÕES INCRÍVEIS PARA OS NOSSOS CLIENTES E, ASSIM, ENCANTÁ-LOS.</a:t>
            </a:r>
          </a:p>
        </p:txBody>
      </p:sp>
    </p:spTree>
    <p:extLst>
      <p:ext uri="{BB962C8B-B14F-4D97-AF65-F5344CB8AC3E}">
        <p14:creationId xmlns:p14="http://schemas.microsoft.com/office/powerpoint/2010/main" val="174928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EBE21C-3B3C-F0C7-99E0-221CEC781B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0CDBCA26-67D7-BEB6-619A-92082C3AB387}"/>
              </a:ext>
            </a:extLst>
          </p:cNvPr>
          <p:cNvSpPr/>
          <p:nvPr/>
        </p:nvSpPr>
        <p:spPr>
          <a:xfrm rot="16200000">
            <a:off x="1488388" y="530289"/>
            <a:ext cx="5474576" cy="579742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912728"/>
              </a:avLst>
            </a:prstTxWarp>
            <a:spAutoFit/>
          </a:bodyPr>
          <a:lstStyle/>
          <a:p>
            <a:pPr algn="ctr"/>
            <a:r>
              <a:rPr lang="pt-BR" sz="5400" dirty="0">
                <a:ln w="0"/>
                <a:solidFill>
                  <a:srgbClr val="B72F2C"/>
                </a:solidFill>
                <a:latin typeface="+mj-lt"/>
              </a:rPr>
              <a:t>ATENÇÃO </a:t>
            </a:r>
            <a:endParaRPr lang="pt-BR" sz="5400" b="0" cap="none" spc="0" dirty="0">
              <a:ln w="0"/>
              <a:solidFill>
                <a:srgbClr val="B72F2C"/>
              </a:solidFill>
              <a:effectLst/>
              <a:latin typeface="+mj-lt"/>
            </a:endParaRPr>
          </a:p>
        </p:txBody>
      </p:sp>
      <p:pic>
        <p:nvPicPr>
          <p:cNvPr id="49" name="Imagem 48">
            <a:extLst>
              <a:ext uri="{FF2B5EF4-FFF2-40B4-BE49-F238E27FC236}">
                <a16:creationId xmlns:a16="http://schemas.microsoft.com/office/drawing/2014/main" id="{2382E689-2EEB-A70C-B5EC-2C93ABB072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90" t="3078" r="25510" b="16491"/>
          <a:stretch>
            <a:fillRect/>
          </a:stretch>
        </p:blipFill>
        <p:spPr>
          <a:xfrm>
            <a:off x="1465947" y="886164"/>
            <a:ext cx="5081454" cy="5081454"/>
          </a:xfrm>
          <a:custGeom>
            <a:avLst/>
            <a:gdLst>
              <a:gd name="connsiteX0" fmla="*/ 2540727 w 5081454"/>
              <a:gd name="connsiteY0" fmla="*/ 0 h 5081454"/>
              <a:gd name="connsiteX1" fmla="*/ 5081454 w 5081454"/>
              <a:gd name="connsiteY1" fmla="*/ 2540727 h 5081454"/>
              <a:gd name="connsiteX2" fmla="*/ 2540727 w 5081454"/>
              <a:gd name="connsiteY2" fmla="*/ 5081454 h 5081454"/>
              <a:gd name="connsiteX3" fmla="*/ 0 w 5081454"/>
              <a:gd name="connsiteY3" fmla="*/ 2540727 h 5081454"/>
              <a:gd name="connsiteX4" fmla="*/ 2540727 w 5081454"/>
              <a:gd name="connsiteY4" fmla="*/ 0 h 5081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454" h="5081454">
                <a:moveTo>
                  <a:pt x="2540727" y="0"/>
                </a:moveTo>
                <a:cubicBezTo>
                  <a:pt x="3943932" y="0"/>
                  <a:pt x="5081454" y="1137522"/>
                  <a:pt x="5081454" y="2540727"/>
                </a:cubicBezTo>
                <a:cubicBezTo>
                  <a:pt x="5081454" y="3943932"/>
                  <a:pt x="3943932" y="5081454"/>
                  <a:pt x="2540727" y="5081454"/>
                </a:cubicBezTo>
                <a:cubicBezTo>
                  <a:pt x="1137522" y="5081454"/>
                  <a:pt x="0" y="3943932"/>
                  <a:pt x="0" y="2540727"/>
                </a:cubicBezTo>
                <a:cubicBezTo>
                  <a:pt x="0" y="1137522"/>
                  <a:pt x="1137522" y="0"/>
                  <a:pt x="2540727" y="0"/>
                </a:cubicBezTo>
                <a:close/>
              </a:path>
            </a:pathLst>
          </a:cu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C210B4AA-9848-C0F6-97F6-A52C3F8F8004}"/>
              </a:ext>
            </a:extLst>
          </p:cNvPr>
          <p:cNvSpPr txBox="1"/>
          <p:nvPr/>
        </p:nvSpPr>
        <p:spPr>
          <a:xfrm>
            <a:off x="7263370" y="1938095"/>
            <a:ext cx="4146254" cy="1077218"/>
          </a:xfrm>
          <a:prstGeom prst="rect">
            <a:avLst/>
          </a:prstGeom>
          <a:noFill/>
        </p:spPr>
        <p:txBody>
          <a:bodyPr wrap="square" lIns="36000" rtlCol="0">
            <a:spAutoFit/>
          </a:bodyPr>
          <a:lstStyle/>
          <a:p>
            <a:r>
              <a:rPr lang="pt-BR" sz="3200" dirty="0">
                <a:solidFill>
                  <a:srgbClr val="CA302C"/>
                </a:solidFill>
                <a:latin typeface="AMX Black" pitchFamily="2" charset="0"/>
              </a:rPr>
              <a:t>Portabilidade Indevida 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37FA4CFF-17D8-577A-3F2A-21084D2958E1}"/>
              </a:ext>
            </a:extLst>
          </p:cNvPr>
          <p:cNvSpPr txBox="1"/>
          <p:nvPr/>
        </p:nvSpPr>
        <p:spPr>
          <a:xfrm>
            <a:off x="7263369" y="3015313"/>
            <a:ext cx="4028745" cy="1200329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>
              <a:spcAft>
                <a:spcPts val="800"/>
              </a:spcAft>
            </a:pPr>
            <a:r>
              <a:rPr lang="pt-BR" dirty="0">
                <a:solidFill>
                  <a:srgbClr val="101010"/>
                </a:solidFill>
              </a:rPr>
              <a:t>Existem casos de Portabilidade indevida – aquela que não foi solicitada pelo cliente – poderão ser evitados através do SMS de Portabilidade.</a:t>
            </a:r>
          </a:p>
        </p:txBody>
      </p:sp>
    </p:spTree>
    <p:extLst>
      <p:ext uri="{BB962C8B-B14F-4D97-AF65-F5344CB8AC3E}">
        <p14:creationId xmlns:p14="http://schemas.microsoft.com/office/powerpoint/2010/main" val="284889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F49E57B-A9EB-A624-7842-4B44BBE6E84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A332F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64893780-0EEF-B38F-6773-0239BBAEF1F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900237" y="1123002"/>
            <a:ext cx="8391525" cy="533400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7A62D738-54F8-F57D-6850-32762AB1C0C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47887" y="1665262"/>
            <a:ext cx="7896225" cy="3829050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4C0AA35C-587E-DD4F-53DD-12010F87A3D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95475" y="1133475"/>
            <a:ext cx="8401050" cy="4591050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B08A305C-FFDB-1BCD-8B8D-04543A2D7FD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07698" y="1293746"/>
            <a:ext cx="704850" cy="200025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6F64AE2C-AE10-7184-3B42-3566B5A5289F}"/>
              </a:ext>
            </a:extLst>
          </p:cNvPr>
          <p:cNvSpPr txBox="1"/>
          <p:nvPr/>
        </p:nvSpPr>
        <p:spPr>
          <a:xfrm>
            <a:off x="4876737" y="1046161"/>
            <a:ext cx="2438526" cy="586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500"/>
              </a:lnSpc>
            </a:pPr>
            <a:r>
              <a:rPr lang="pt-BR" sz="1600" i="1" dirty="0">
                <a:solidFill>
                  <a:srgbClr val="FFFFFF"/>
                </a:solidFill>
                <a:latin typeface="AMX Light" pitchFamily="2" charset="0"/>
              </a:rPr>
              <a:t>SABER MAIS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ECC95C4F-895E-875A-C566-F314D54AB3C4}"/>
              </a:ext>
            </a:extLst>
          </p:cNvPr>
          <p:cNvSpPr txBox="1"/>
          <p:nvPr/>
        </p:nvSpPr>
        <p:spPr>
          <a:xfrm>
            <a:off x="2628479" y="1914109"/>
            <a:ext cx="6935042" cy="584775"/>
          </a:xfrm>
          <a:prstGeom prst="rect">
            <a:avLst/>
          </a:prstGeom>
          <a:noFill/>
        </p:spPr>
        <p:txBody>
          <a:bodyPr wrap="square" lIns="36000" rtlCol="0">
            <a:spAutoFit/>
          </a:bodyPr>
          <a:lstStyle/>
          <a:p>
            <a:pPr algn="ctr"/>
            <a:r>
              <a:rPr lang="pt-BR" sz="3200" i="1" dirty="0">
                <a:solidFill>
                  <a:srgbClr val="CA302C"/>
                </a:solidFill>
                <a:latin typeface="AMX Black" pitchFamily="2" charset="0"/>
              </a:rPr>
              <a:t>SMS DE PORTABILIDADE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F73E9CD3-1640-6F64-20EC-C694105C36F2}"/>
              </a:ext>
            </a:extLst>
          </p:cNvPr>
          <p:cNvSpPr txBox="1"/>
          <p:nvPr/>
        </p:nvSpPr>
        <p:spPr>
          <a:xfrm>
            <a:off x="2722414" y="2605289"/>
            <a:ext cx="6747172" cy="1892826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pt-BR" sz="1600" dirty="0">
                <a:solidFill>
                  <a:srgbClr val="101010"/>
                </a:solidFill>
              </a:rPr>
              <a:t>Um SMS é enviado ao cliente após a geração do bilhete de portabilidade, para que ele possa validar a solicitação. Daí a importância do cliente estar com o número ativo na doadora e no aparelho, pois o SMS será enviado no número a ser portado.</a:t>
            </a:r>
          </a:p>
          <a:p>
            <a:pPr algn="ctr">
              <a:spcAft>
                <a:spcPts val="600"/>
              </a:spcAft>
            </a:pPr>
            <a:r>
              <a:rPr lang="pt-BR" sz="1600" dirty="0">
                <a:solidFill>
                  <a:srgbClr val="101010"/>
                </a:solidFill>
              </a:rPr>
              <a:t>O envio do SMS é realizado pela Entidade Administradora (ABR) para 100% das vendas com portabilidade e é feito por linha, se forem portadas 3 linhas da mesma família serão enviados 3 SMS.</a:t>
            </a:r>
            <a:endParaRPr lang="pt-BR" sz="1600" b="1" dirty="0">
              <a:solidFill>
                <a:srgbClr val="101010"/>
              </a:solidFill>
            </a:endParaRP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7532D2E6-8E89-655F-2082-D5F9D127D9A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05414" y="1649079"/>
            <a:ext cx="8401050" cy="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7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B19AB4-ED03-FC5D-4BB3-861AA11F93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F35B1C17-D3E8-34C1-C08D-69BBE9B9744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900237" y="1123002"/>
            <a:ext cx="8391525" cy="533400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DBFD58C7-EC35-39A8-40FF-E62E43B6C3B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47887" y="1665262"/>
            <a:ext cx="7896225" cy="3829050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E3203568-9B3B-CA80-41C0-C7811058C2E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95475" y="1133475"/>
            <a:ext cx="8401050" cy="4591050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A62D3CFF-4B77-8893-F6B5-303877A5E05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07698" y="1293746"/>
            <a:ext cx="704850" cy="200025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09712BBA-8C1D-6552-5F29-DD6FE2943F2D}"/>
              </a:ext>
            </a:extLst>
          </p:cNvPr>
          <p:cNvSpPr txBox="1"/>
          <p:nvPr/>
        </p:nvSpPr>
        <p:spPr>
          <a:xfrm>
            <a:off x="4876737" y="1046161"/>
            <a:ext cx="2438526" cy="586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500"/>
              </a:lnSpc>
            </a:pPr>
            <a:r>
              <a:rPr lang="pt-BR" sz="1600" i="1" dirty="0">
                <a:solidFill>
                  <a:srgbClr val="FFFFFF"/>
                </a:solidFill>
                <a:latin typeface="AMX Light" pitchFamily="2" charset="0"/>
              </a:rPr>
              <a:t>SABER MAIS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323C5EFD-7804-72F9-BCD9-AACBAA346C7C}"/>
              </a:ext>
            </a:extLst>
          </p:cNvPr>
          <p:cNvSpPr txBox="1"/>
          <p:nvPr/>
        </p:nvSpPr>
        <p:spPr>
          <a:xfrm>
            <a:off x="3109070" y="1924887"/>
            <a:ext cx="5973860" cy="646331"/>
          </a:xfrm>
          <a:prstGeom prst="rect">
            <a:avLst/>
          </a:prstGeom>
          <a:noFill/>
        </p:spPr>
        <p:txBody>
          <a:bodyPr wrap="square" lIns="36000" rtlCol="0">
            <a:spAutoFit/>
          </a:bodyPr>
          <a:lstStyle/>
          <a:p>
            <a:pPr algn="ctr"/>
            <a:r>
              <a:rPr lang="pt-BR" sz="3600" i="1" dirty="0">
                <a:solidFill>
                  <a:srgbClr val="CA302C"/>
                </a:solidFill>
                <a:latin typeface="AMX Black" pitchFamily="2" charset="0"/>
              </a:rPr>
              <a:t>Atenção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4BB0CD44-F3AA-1EED-9C63-08B443523E17}"/>
              </a:ext>
            </a:extLst>
          </p:cNvPr>
          <p:cNvSpPr txBox="1"/>
          <p:nvPr/>
        </p:nvSpPr>
        <p:spPr>
          <a:xfrm>
            <a:off x="3208250" y="2830843"/>
            <a:ext cx="5775501" cy="1477328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 algn="ctr"/>
            <a:r>
              <a:rPr lang="pt-BR" dirty="0"/>
              <a:t>Caso alguma linha tenha conflito por divergência de documentação, o cliente só irá receber o SMS para validar a solicitação, após a tratativa desse conflito. </a:t>
            </a:r>
            <a:br>
              <a:rPr lang="pt-BR" dirty="0"/>
            </a:br>
            <a:r>
              <a:rPr lang="pt-BR" dirty="0"/>
              <a:t>As demais linhas que não constarem  esse conflito receberão o SMS normalmente.</a:t>
            </a:r>
          </a:p>
        </p:txBody>
      </p:sp>
      <p:pic>
        <p:nvPicPr>
          <p:cNvPr id="14" name="Gráfico 13">
            <a:extLst>
              <a:ext uri="{FF2B5EF4-FFF2-40B4-BE49-F238E27FC236}">
                <a16:creationId xmlns:a16="http://schemas.microsoft.com/office/drawing/2014/main" id="{3B7F8797-5262-9DC1-07FA-486D40AC08D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895475" y="1649079"/>
            <a:ext cx="8401050" cy="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608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8C33F8-8499-562E-1266-F5C3A2943F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EDB914E8-B619-78C8-1180-3696133EE025}"/>
              </a:ext>
            </a:extLst>
          </p:cNvPr>
          <p:cNvSpPr/>
          <p:nvPr/>
        </p:nvSpPr>
        <p:spPr>
          <a:xfrm rot="5400000">
            <a:off x="5560974" y="530290"/>
            <a:ext cx="5474576" cy="579742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912728"/>
              </a:avLst>
            </a:prstTxWarp>
            <a:spAutoFit/>
          </a:bodyPr>
          <a:lstStyle/>
          <a:p>
            <a:pPr algn="ctr"/>
            <a:r>
              <a:rPr lang="pt-BR" sz="4400" dirty="0">
                <a:ln w="0"/>
                <a:solidFill>
                  <a:srgbClr val="B72F2C"/>
                </a:solidFill>
                <a:latin typeface="+mj-lt"/>
              </a:rPr>
              <a:t>PORTABILDIADE</a:t>
            </a:r>
            <a:endParaRPr lang="pt-BR" sz="4400" b="0" cap="none" spc="0" dirty="0">
              <a:ln w="0"/>
              <a:solidFill>
                <a:srgbClr val="B72F2C"/>
              </a:solidFill>
              <a:effectLst/>
              <a:latin typeface="+mj-lt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1DF52006-EBBC-2E64-25D3-E0CA51836558}"/>
              </a:ext>
            </a:extLst>
          </p:cNvPr>
          <p:cNvSpPr txBox="1"/>
          <p:nvPr/>
        </p:nvSpPr>
        <p:spPr>
          <a:xfrm>
            <a:off x="826696" y="1025666"/>
            <a:ext cx="4697471" cy="892552"/>
          </a:xfrm>
          <a:prstGeom prst="rect">
            <a:avLst/>
          </a:prstGeom>
          <a:noFill/>
        </p:spPr>
        <p:txBody>
          <a:bodyPr wrap="square" lIns="36000" rtlCol="0">
            <a:spAutoFit/>
          </a:bodyPr>
          <a:lstStyle/>
          <a:p>
            <a:r>
              <a:rPr lang="pt-BR" sz="2600" dirty="0">
                <a:solidFill>
                  <a:srgbClr val="CA302C"/>
                </a:solidFill>
                <a:latin typeface="AMX Black" pitchFamily="2" charset="0"/>
              </a:rPr>
              <a:t>SMS Prévio e </a:t>
            </a:r>
          </a:p>
          <a:p>
            <a:r>
              <a:rPr lang="pt-BR" sz="2600" dirty="0">
                <a:solidFill>
                  <a:srgbClr val="CA302C"/>
                </a:solidFill>
                <a:latin typeface="AMX Black" pitchFamily="2" charset="0"/>
              </a:rPr>
              <a:t>SMS de Portabilidade</a:t>
            </a:r>
          </a:p>
        </p:txBody>
      </p: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79E75879-3851-0676-9869-7C9CB03A911D}"/>
              </a:ext>
            </a:extLst>
          </p:cNvPr>
          <p:cNvGrpSpPr/>
          <p:nvPr/>
        </p:nvGrpSpPr>
        <p:grpSpPr>
          <a:xfrm>
            <a:off x="879415" y="2063824"/>
            <a:ext cx="3330848" cy="1162417"/>
            <a:chOff x="769687" y="1789504"/>
            <a:chExt cx="3330848" cy="1162417"/>
          </a:xfrm>
        </p:grpSpPr>
        <p:sp>
          <p:nvSpPr>
            <p:cNvPr id="12" name="Retângulo: Cantos Superiores Arredondados 11">
              <a:extLst>
                <a:ext uri="{FF2B5EF4-FFF2-40B4-BE49-F238E27FC236}">
                  <a16:creationId xmlns:a16="http://schemas.microsoft.com/office/drawing/2014/main" id="{10B6EFD2-289E-F4D7-3722-C865FEBFC5EB}"/>
                </a:ext>
              </a:extLst>
            </p:cNvPr>
            <p:cNvSpPr/>
            <p:nvPr/>
          </p:nvSpPr>
          <p:spPr>
            <a:xfrm rot="16200000">
              <a:off x="1853902" y="705289"/>
              <a:ext cx="1162417" cy="3330848"/>
            </a:xfrm>
            <a:prstGeom prst="round2SameRect">
              <a:avLst>
                <a:gd name="adj1" fmla="val 50000"/>
                <a:gd name="adj2" fmla="val 0"/>
              </a:avLst>
            </a:prstGeom>
            <a:noFill/>
            <a:ln w="19050">
              <a:solidFill>
                <a:srgbClr val="CA332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AA8A6DA6-7C33-F8E3-295F-5C5527D7A5C0}"/>
                </a:ext>
              </a:extLst>
            </p:cNvPr>
            <p:cNvSpPr txBox="1"/>
            <p:nvPr/>
          </p:nvSpPr>
          <p:spPr>
            <a:xfrm>
              <a:off x="1967072" y="2015201"/>
              <a:ext cx="2133461" cy="733534"/>
            </a:xfrm>
            <a:prstGeom prst="rect">
              <a:avLst/>
            </a:prstGeom>
            <a:noFill/>
          </p:spPr>
          <p:txBody>
            <a:bodyPr wrap="square" lIns="90000" tIns="0" bIns="0" rtlCol="0">
              <a:spAutoFit/>
            </a:bodyPr>
            <a:lstStyle/>
            <a:p>
              <a:pPr>
                <a:spcAft>
                  <a:spcPts val="200"/>
                </a:spcAft>
              </a:pPr>
              <a:r>
                <a:rPr lang="pt-BR" b="1" dirty="0">
                  <a:solidFill>
                    <a:srgbClr val="CA332F"/>
                  </a:solidFill>
                </a:rPr>
                <a:t>Status</a:t>
              </a:r>
            </a:p>
            <a:p>
              <a:pPr>
                <a:spcAft>
                  <a:spcPts val="200"/>
                </a:spcAft>
              </a:pPr>
              <a:r>
                <a:rPr lang="pt-BR" sz="1400" spc="-40" dirty="0">
                  <a:solidFill>
                    <a:srgbClr val="101010"/>
                  </a:solidFill>
                </a:rPr>
                <a:t>SMS enviado, aguardando retorno do cliente...</a:t>
              </a:r>
            </a:p>
          </p:txBody>
        </p:sp>
      </p:grpSp>
      <p:sp>
        <p:nvSpPr>
          <p:cNvPr id="16" name="Elipse 15">
            <a:extLst>
              <a:ext uri="{FF2B5EF4-FFF2-40B4-BE49-F238E27FC236}">
                <a16:creationId xmlns:a16="http://schemas.microsoft.com/office/drawing/2014/main" id="{7DAB816D-F17E-6A97-3971-8AE349DCD0E4}"/>
              </a:ext>
            </a:extLst>
          </p:cNvPr>
          <p:cNvSpPr/>
          <p:nvPr/>
        </p:nvSpPr>
        <p:spPr>
          <a:xfrm>
            <a:off x="879414" y="2063829"/>
            <a:ext cx="1162418" cy="1162418"/>
          </a:xfrm>
          <a:prstGeom prst="ellipse">
            <a:avLst/>
          </a:prstGeom>
          <a:solidFill>
            <a:srgbClr val="CA33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t-BR" sz="4000" dirty="0">
                <a:solidFill>
                  <a:srgbClr val="FFFFFF"/>
                </a:solidFill>
                <a:latin typeface="+mj-lt"/>
              </a:rPr>
              <a:t>0</a:t>
            </a:r>
          </a:p>
        </p:txBody>
      </p:sp>
      <p:pic>
        <p:nvPicPr>
          <p:cNvPr id="5" name="Imagem 4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04E0334F-3738-C477-E70D-C2BB325B8BE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0" t="4661" r="15958" b="21244"/>
          <a:stretch>
            <a:fillRect/>
          </a:stretch>
        </p:blipFill>
        <p:spPr>
          <a:xfrm>
            <a:off x="5966080" y="886164"/>
            <a:ext cx="5081454" cy="5081454"/>
          </a:xfrm>
          <a:custGeom>
            <a:avLst/>
            <a:gdLst>
              <a:gd name="connsiteX0" fmla="*/ 2540727 w 5081454"/>
              <a:gd name="connsiteY0" fmla="*/ 0 h 5081454"/>
              <a:gd name="connsiteX1" fmla="*/ 5081454 w 5081454"/>
              <a:gd name="connsiteY1" fmla="*/ 2540727 h 5081454"/>
              <a:gd name="connsiteX2" fmla="*/ 2540727 w 5081454"/>
              <a:gd name="connsiteY2" fmla="*/ 5081454 h 5081454"/>
              <a:gd name="connsiteX3" fmla="*/ 0 w 5081454"/>
              <a:gd name="connsiteY3" fmla="*/ 2540727 h 5081454"/>
              <a:gd name="connsiteX4" fmla="*/ 2540727 w 5081454"/>
              <a:gd name="connsiteY4" fmla="*/ 0 h 5081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454" h="5081454">
                <a:moveTo>
                  <a:pt x="2540727" y="0"/>
                </a:moveTo>
                <a:cubicBezTo>
                  <a:pt x="3943932" y="0"/>
                  <a:pt x="5081454" y="1137522"/>
                  <a:pt x="5081454" y="2540727"/>
                </a:cubicBezTo>
                <a:cubicBezTo>
                  <a:pt x="5081454" y="3943932"/>
                  <a:pt x="3943932" y="5081454"/>
                  <a:pt x="2540727" y="5081454"/>
                </a:cubicBezTo>
                <a:cubicBezTo>
                  <a:pt x="1137522" y="5081454"/>
                  <a:pt x="0" y="3943932"/>
                  <a:pt x="0" y="2540727"/>
                </a:cubicBezTo>
                <a:cubicBezTo>
                  <a:pt x="0" y="1137522"/>
                  <a:pt x="1137522" y="0"/>
                  <a:pt x="2540727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52379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1BB4CA-9306-F72F-0543-6D6425F1ED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ráfico 30">
            <a:extLst>
              <a:ext uri="{FF2B5EF4-FFF2-40B4-BE49-F238E27FC236}">
                <a16:creationId xmlns:a16="http://schemas.microsoft.com/office/drawing/2014/main" id="{97BF44C0-EB31-599B-B459-6E4DFDE3423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r="56977"/>
          <a:stretch>
            <a:fillRect/>
          </a:stretch>
        </p:blipFill>
        <p:spPr>
          <a:xfrm>
            <a:off x="877684" y="2656288"/>
            <a:ext cx="471258" cy="1409700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741F5AC0-8512-5193-2EB0-7DF9FD5FD522}"/>
              </a:ext>
            </a:extLst>
          </p:cNvPr>
          <p:cNvSpPr/>
          <p:nvPr/>
        </p:nvSpPr>
        <p:spPr>
          <a:xfrm rot="5400000">
            <a:off x="5560974" y="530290"/>
            <a:ext cx="5474576" cy="579742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912728"/>
              </a:avLst>
            </a:prstTxWarp>
            <a:spAutoFit/>
          </a:bodyPr>
          <a:lstStyle/>
          <a:p>
            <a:pPr algn="ctr"/>
            <a:r>
              <a:rPr lang="pt-BR" sz="4400" dirty="0">
                <a:ln w="0"/>
                <a:solidFill>
                  <a:srgbClr val="B72F2C"/>
                </a:solidFill>
                <a:latin typeface="+mj-lt"/>
              </a:rPr>
              <a:t>PORTABILDIADE</a:t>
            </a:r>
            <a:endParaRPr lang="pt-BR" sz="4400" b="0" cap="none" spc="0" dirty="0">
              <a:ln w="0"/>
              <a:solidFill>
                <a:srgbClr val="B72F2C"/>
              </a:solidFill>
              <a:effectLst/>
              <a:latin typeface="+mj-lt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B3D88BAB-DC00-8CEB-82F5-14BAE7CC7DC3}"/>
              </a:ext>
            </a:extLst>
          </p:cNvPr>
          <p:cNvSpPr txBox="1"/>
          <p:nvPr/>
        </p:nvSpPr>
        <p:spPr>
          <a:xfrm>
            <a:off x="826696" y="1025666"/>
            <a:ext cx="4697471" cy="892552"/>
          </a:xfrm>
          <a:prstGeom prst="rect">
            <a:avLst/>
          </a:prstGeom>
          <a:noFill/>
        </p:spPr>
        <p:txBody>
          <a:bodyPr wrap="square" lIns="36000" rtlCol="0">
            <a:spAutoFit/>
          </a:bodyPr>
          <a:lstStyle/>
          <a:p>
            <a:r>
              <a:rPr lang="pt-BR" sz="2600" dirty="0">
                <a:solidFill>
                  <a:srgbClr val="CA302C"/>
                </a:solidFill>
                <a:latin typeface="AMX Black" pitchFamily="2" charset="0"/>
              </a:rPr>
              <a:t>SMS Prévio e </a:t>
            </a:r>
          </a:p>
          <a:p>
            <a:r>
              <a:rPr lang="pt-BR" sz="2600" dirty="0">
                <a:solidFill>
                  <a:srgbClr val="CA302C"/>
                </a:solidFill>
                <a:latin typeface="AMX Black" pitchFamily="2" charset="0"/>
              </a:rPr>
              <a:t>SMS de Portabilidade</a:t>
            </a:r>
          </a:p>
        </p:txBody>
      </p: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F22C0890-8433-9718-AB3E-4C98A82293DC}"/>
              </a:ext>
            </a:extLst>
          </p:cNvPr>
          <p:cNvGrpSpPr/>
          <p:nvPr/>
        </p:nvGrpSpPr>
        <p:grpSpPr>
          <a:xfrm>
            <a:off x="879415" y="2063824"/>
            <a:ext cx="3330848" cy="1162417"/>
            <a:chOff x="769687" y="1789504"/>
            <a:chExt cx="3330848" cy="1162417"/>
          </a:xfrm>
        </p:grpSpPr>
        <p:sp>
          <p:nvSpPr>
            <p:cNvPr id="12" name="Retângulo: Cantos Superiores Arredondados 11">
              <a:extLst>
                <a:ext uri="{FF2B5EF4-FFF2-40B4-BE49-F238E27FC236}">
                  <a16:creationId xmlns:a16="http://schemas.microsoft.com/office/drawing/2014/main" id="{367DF918-9029-88F8-0B59-E4D23B1BDDB3}"/>
                </a:ext>
              </a:extLst>
            </p:cNvPr>
            <p:cNvSpPr/>
            <p:nvPr/>
          </p:nvSpPr>
          <p:spPr>
            <a:xfrm rot="16200000">
              <a:off x="1853902" y="705289"/>
              <a:ext cx="1162417" cy="3330848"/>
            </a:xfrm>
            <a:prstGeom prst="round2SameRect">
              <a:avLst>
                <a:gd name="adj1" fmla="val 50000"/>
                <a:gd name="adj2" fmla="val 0"/>
              </a:avLst>
            </a:prstGeom>
            <a:noFill/>
            <a:ln w="19050">
              <a:solidFill>
                <a:srgbClr val="10101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F8C1B10A-583E-CFA3-97B0-0BCEBAFDCD63}"/>
                </a:ext>
              </a:extLst>
            </p:cNvPr>
            <p:cNvSpPr txBox="1"/>
            <p:nvPr/>
          </p:nvSpPr>
          <p:spPr>
            <a:xfrm>
              <a:off x="1967072" y="2015201"/>
              <a:ext cx="2133461" cy="733534"/>
            </a:xfrm>
            <a:prstGeom prst="rect">
              <a:avLst/>
            </a:prstGeom>
            <a:noFill/>
          </p:spPr>
          <p:txBody>
            <a:bodyPr wrap="square" lIns="90000" tIns="0" bIns="0" rtlCol="0">
              <a:spAutoFit/>
            </a:bodyPr>
            <a:lstStyle/>
            <a:p>
              <a:pPr>
                <a:spcAft>
                  <a:spcPts val="200"/>
                </a:spcAft>
              </a:pPr>
              <a:r>
                <a:rPr lang="pt-BR" b="1" dirty="0">
                  <a:solidFill>
                    <a:srgbClr val="101010"/>
                  </a:solidFill>
                </a:rPr>
                <a:t>Status</a:t>
              </a:r>
            </a:p>
            <a:p>
              <a:pPr>
                <a:spcAft>
                  <a:spcPts val="200"/>
                </a:spcAft>
              </a:pPr>
              <a:r>
                <a:rPr lang="pt-BR" sz="1400" spc="-40" dirty="0">
                  <a:solidFill>
                    <a:srgbClr val="101010"/>
                  </a:solidFill>
                </a:rPr>
                <a:t>SMS enviado, aguardando retorno do cliente...</a:t>
              </a:r>
            </a:p>
          </p:txBody>
        </p:sp>
      </p:grpSp>
      <p:sp>
        <p:nvSpPr>
          <p:cNvPr id="16" name="Elipse 15">
            <a:extLst>
              <a:ext uri="{FF2B5EF4-FFF2-40B4-BE49-F238E27FC236}">
                <a16:creationId xmlns:a16="http://schemas.microsoft.com/office/drawing/2014/main" id="{C6323CAF-AD4D-6ED9-96CA-9FBBC5430DAF}"/>
              </a:ext>
            </a:extLst>
          </p:cNvPr>
          <p:cNvSpPr/>
          <p:nvPr/>
        </p:nvSpPr>
        <p:spPr>
          <a:xfrm>
            <a:off x="879414" y="2063829"/>
            <a:ext cx="1162418" cy="1162418"/>
          </a:xfrm>
          <a:prstGeom prst="ellipse">
            <a:avLst/>
          </a:prstGeom>
          <a:solidFill>
            <a:srgbClr val="10101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t-BR" sz="4000" dirty="0">
                <a:solidFill>
                  <a:srgbClr val="FFFFFF"/>
                </a:solidFill>
                <a:latin typeface="+mj-lt"/>
              </a:rPr>
              <a:t>0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D816CA8-B364-CAEC-0125-2739EF136D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5" t="4473" r="16454" b="22227"/>
          <a:stretch>
            <a:fillRect/>
          </a:stretch>
        </p:blipFill>
        <p:spPr>
          <a:xfrm>
            <a:off x="5966080" y="886164"/>
            <a:ext cx="5081454" cy="5081454"/>
          </a:xfrm>
          <a:custGeom>
            <a:avLst/>
            <a:gdLst>
              <a:gd name="connsiteX0" fmla="*/ 2540727 w 5081454"/>
              <a:gd name="connsiteY0" fmla="*/ 0 h 5081454"/>
              <a:gd name="connsiteX1" fmla="*/ 5081454 w 5081454"/>
              <a:gd name="connsiteY1" fmla="*/ 2540727 h 5081454"/>
              <a:gd name="connsiteX2" fmla="*/ 2540727 w 5081454"/>
              <a:gd name="connsiteY2" fmla="*/ 5081454 h 5081454"/>
              <a:gd name="connsiteX3" fmla="*/ 0 w 5081454"/>
              <a:gd name="connsiteY3" fmla="*/ 2540727 h 5081454"/>
              <a:gd name="connsiteX4" fmla="*/ 2540727 w 5081454"/>
              <a:gd name="connsiteY4" fmla="*/ 0 h 5081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454" h="5081454">
                <a:moveTo>
                  <a:pt x="2540727" y="0"/>
                </a:moveTo>
                <a:cubicBezTo>
                  <a:pt x="3943932" y="0"/>
                  <a:pt x="5081454" y="1137522"/>
                  <a:pt x="5081454" y="2540727"/>
                </a:cubicBezTo>
                <a:cubicBezTo>
                  <a:pt x="5081454" y="3943932"/>
                  <a:pt x="3943932" y="5081454"/>
                  <a:pt x="2540727" y="5081454"/>
                </a:cubicBezTo>
                <a:cubicBezTo>
                  <a:pt x="1137522" y="5081454"/>
                  <a:pt x="0" y="3943932"/>
                  <a:pt x="0" y="2540727"/>
                </a:cubicBezTo>
                <a:cubicBezTo>
                  <a:pt x="0" y="1137522"/>
                  <a:pt x="1137522" y="0"/>
                  <a:pt x="2540727" y="0"/>
                </a:cubicBezTo>
                <a:close/>
              </a:path>
            </a:pathLst>
          </a:custGeom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ED9B2264-39ED-4B46-AE73-DDEA3FC5D9AE}"/>
              </a:ext>
            </a:extLst>
          </p:cNvPr>
          <p:cNvGrpSpPr/>
          <p:nvPr/>
        </p:nvGrpSpPr>
        <p:grpSpPr>
          <a:xfrm>
            <a:off x="1340844" y="3461042"/>
            <a:ext cx="3330848" cy="1162417"/>
            <a:chOff x="769687" y="1789504"/>
            <a:chExt cx="3330848" cy="1162417"/>
          </a:xfrm>
        </p:grpSpPr>
        <p:sp>
          <p:nvSpPr>
            <p:cNvPr id="3" name="Retângulo: Cantos Superiores Arredondados 2">
              <a:extLst>
                <a:ext uri="{FF2B5EF4-FFF2-40B4-BE49-F238E27FC236}">
                  <a16:creationId xmlns:a16="http://schemas.microsoft.com/office/drawing/2014/main" id="{0E0F60B4-66EE-891C-5BD0-FD048448BCA8}"/>
                </a:ext>
              </a:extLst>
            </p:cNvPr>
            <p:cNvSpPr/>
            <p:nvPr/>
          </p:nvSpPr>
          <p:spPr>
            <a:xfrm rot="16200000">
              <a:off x="1853902" y="705289"/>
              <a:ext cx="1162417" cy="3330848"/>
            </a:xfrm>
            <a:prstGeom prst="round2SameRect">
              <a:avLst>
                <a:gd name="adj1" fmla="val 50000"/>
                <a:gd name="adj2" fmla="val 0"/>
              </a:avLst>
            </a:prstGeom>
            <a:noFill/>
            <a:ln w="19050">
              <a:solidFill>
                <a:srgbClr val="CA332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4" name="CaixaDeTexto 3">
              <a:extLst>
                <a:ext uri="{FF2B5EF4-FFF2-40B4-BE49-F238E27FC236}">
                  <a16:creationId xmlns:a16="http://schemas.microsoft.com/office/drawing/2014/main" id="{17BFD7B5-AAF0-5B08-0766-8F685159E88C}"/>
                </a:ext>
              </a:extLst>
            </p:cNvPr>
            <p:cNvSpPr txBox="1"/>
            <p:nvPr/>
          </p:nvSpPr>
          <p:spPr>
            <a:xfrm>
              <a:off x="1967072" y="1896224"/>
              <a:ext cx="2133461" cy="948978"/>
            </a:xfrm>
            <a:prstGeom prst="rect">
              <a:avLst/>
            </a:prstGeom>
            <a:noFill/>
          </p:spPr>
          <p:txBody>
            <a:bodyPr wrap="square" lIns="90000" tIns="0" bIns="0" rtlCol="0">
              <a:spAutoFit/>
            </a:bodyPr>
            <a:lstStyle/>
            <a:p>
              <a:pPr>
                <a:spcAft>
                  <a:spcPts val="200"/>
                </a:spcAft>
              </a:pPr>
              <a:r>
                <a:rPr lang="pt-BR" b="1" dirty="0">
                  <a:solidFill>
                    <a:srgbClr val="CA332F"/>
                  </a:solidFill>
                </a:rPr>
                <a:t>SMS Classe 0</a:t>
              </a:r>
            </a:p>
            <a:p>
              <a:pPr>
                <a:spcAft>
                  <a:spcPts val="200"/>
                </a:spcAft>
              </a:pPr>
              <a:r>
                <a:rPr lang="pt-BR" sz="1400" spc="-40" dirty="0">
                  <a:solidFill>
                    <a:srgbClr val="101010"/>
                  </a:solidFill>
                </a:rPr>
                <a:t>O cliente recebe uma mensagem informativa, que não permite resposta.</a:t>
              </a:r>
            </a:p>
          </p:txBody>
        </p:sp>
      </p:grpSp>
      <p:sp>
        <p:nvSpPr>
          <p:cNvPr id="6" name="Elipse 5">
            <a:extLst>
              <a:ext uri="{FF2B5EF4-FFF2-40B4-BE49-F238E27FC236}">
                <a16:creationId xmlns:a16="http://schemas.microsoft.com/office/drawing/2014/main" id="{6983BF2A-779C-EFFF-8617-D4CEC0387071}"/>
              </a:ext>
            </a:extLst>
          </p:cNvPr>
          <p:cNvSpPr/>
          <p:nvPr/>
        </p:nvSpPr>
        <p:spPr>
          <a:xfrm>
            <a:off x="1340843" y="3461047"/>
            <a:ext cx="1162418" cy="1162418"/>
          </a:xfrm>
          <a:prstGeom prst="ellipse">
            <a:avLst/>
          </a:prstGeom>
          <a:solidFill>
            <a:srgbClr val="CA33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t-BR" sz="4000" dirty="0">
                <a:solidFill>
                  <a:srgbClr val="FFFFFF"/>
                </a:solidFill>
                <a:latin typeface="+mj-lt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12528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CD3D0D-BA2A-B46A-C984-1DECDFCFCB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ráfico 30">
            <a:extLst>
              <a:ext uri="{FF2B5EF4-FFF2-40B4-BE49-F238E27FC236}">
                <a16:creationId xmlns:a16="http://schemas.microsoft.com/office/drawing/2014/main" id="{368D9228-CF21-28DF-E7CD-F8DF31C2F41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r="56977"/>
          <a:stretch>
            <a:fillRect/>
          </a:stretch>
        </p:blipFill>
        <p:spPr>
          <a:xfrm>
            <a:off x="877684" y="2656288"/>
            <a:ext cx="471258" cy="1409700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9751FBB1-4A64-9BDE-C1BB-F842B1C4E142}"/>
              </a:ext>
            </a:extLst>
          </p:cNvPr>
          <p:cNvSpPr/>
          <p:nvPr/>
        </p:nvSpPr>
        <p:spPr>
          <a:xfrm rot="5400000">
            <a:off x="5560974" y="530290"/>
            <a:ext cx="5474576" cy="579742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912728"/>
              </a:avLst>
            </a:prstTxWarp>
            <a:spAutoFit/>
          </a:bodyPr>
          <a:lstStyle/>
          <a:p>
            <a:pPr algn="ctr"/>
            <a:r>
              <a:rPr lang="pt-BR" sz="4400" dirty="0">
                <a:ln w="0"/>
                <a:solidFill>
                  <a:srgbClr val="B72F2C"/>
                </a:solidFill>
                <a:latin typeface="+mj-lt"/>
              </a:rPr>
              <a:t>PORTABILDIADE</a:t>
            </a:r>
            <a:endParaRPr lang="pt-BR" sz="4400" b="0" cap="none" spc="0" dirty="0">
              <a:ln w="0"/>
              <a:solidFill>
                <a:srgbClr val="B72F2C"/>
              </a:solidFill>
              <a:effectLst/>
              <a:latin typeface="+mj-lt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EAA4B8DA-296E-2DA4-3FF5-219D567448C4}"/>
              </a:ext>
            </a:extLst>
          </p:cNvPr>
          <p:cNvSpPr txBox="1"/>
          <p:nvPr/>
        </p:nvSpPr>
        <p:spPr>
          <a:xfrm>
            <a:off x="826696" y="1025666"/>
            <a:ext cx="4697471" cy="892552"/>
          </a:xfrm>
          <a:prstGeom prst="rect">
            <a:avLst/>
          </a:prstGeom>
          <a:noFill/>
        </p:spPr>
        <p:txBody>
          <a:bodyPr wrap="square" lIns="36000" rtlCol="0">
            <a:spAutoFit/>
          </a:bodyPr>
          <a:lstStyle/>
          <a:p>
            <a:r>
              <a:rPr lang="pt-BR" sz="2600" dirty="0">
                <a:solidFill>
                  <a:srgbClr val="CA302C"/>
                </a:solidFill>
                <a:latin typeface="AMX Black" pitchFamily="2" charset="0"/>
              </a:rPr>
              <a:t>SMS Prévio e </a:t>
            </a:r>
          </a:p>
          <a:p>
            <a:r>
              <a:rPr lang="pt-BR" sz="2600" dirty="0">
                <a:solidFill>
                  <a:srgbClr val="CA302C"/>
                </a:solidFill>
                <a:latin typeface="AMX Black" pitchFamily="2" charset="0"/>
              </a:rPr>
              <a:t>SMS de Portabilidade</a:t>
            </a:r>
          </a:p>
        </p:txBody>
      </p: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0CEDC2EA-40A4-558D-76BF-BD61CC9B10A5}"/>
              </a:ext>
            </a:extLst>
          </p:cNvPr>
          <p:cNvGrpSpPr/>
          <p:nvPr/>
        </p:nvGrpSpPr>
        <p:grpSpPr>
          <a:xfrm>
            <a:off x="879415" y="2063824"/>
            <a:ext cx="3330848" cy="1162417"/>
            <a:chOff x="769687" y="1789504"/>
            <a:chExt cx="3330848" cy="1162417"/>
          </a:xfrm>
        </p:grpSpPr>
        <p:sp>
          <p:nvSpPr>
            <p:cNvPr id="12" name="Retângulo: Cantos Superiores Arredondados 11">
              <a:extLst>
                <a:ext uri="{FF2B5EF4-FFF2-40B4-BE49-F238E27FC236}">
                  <a16:creationId xmlns:a16="http://schemas.microsoft.com/office/drawing/2014/main" id="{A9247F0A-9D52-93FD-0393-BB7508AD1BB6}"/>
                </a:ext>
              </a:extLst>
            </p:cNvPr>
            <p:cNvSpPr/>
            <p:nvPr/>
          </p:nvSpPr>
          <p:spPr>
            <a:xfrm rot="16200000">
              <a:off x="1853902" y="705289"/>
              <a:ext cx="1162417" cy="3330848"/>
            </a:xfrm>
            <a:prstGeom prst="round2SameRect">
              <a:avLst>
                <a:gd name="adj1" fmla="val 50000"/>
                <a:gd name="adj2" fmla="val 0"/>
              </a:avLst>
            </a:prstGeom>
            <a:noFill/>
            <a:ln w="19050">
              <a:solidFill>
                <a:srgbClr val="10101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00BD240B-C8E5-C0FC-87EE-F767CB7677F9}"/>
                </a:ext>
              </a:extLst>
            </p:cNvPr>
            <p:cNvSpPr txBox="1"/>
            <p:nvPr/>
          </p:nvSpPr>
          <p:spPr>
            <a:xfrm>
              <a:off x="1967072" y="2015201"/>
              <a:ext cx="2133461" cy="733534"/>
            </a:xfrm>
            <a:prstGeom prst="rect">
              <a:avLst/>
            </a:prstGeom>
            <a:noFill/>
          </p:spPr>
          <p:txBody>
            <a:bodyPr wrap="square" lIns="90000" tIns="0" bIns="0" rtlCol="0">
              <a:spAutoFit/>
            </a:bodyPr>
            <a:lstStyle/>
            <a:p>
              <a:pPr>
                <a:spcAft>
                  <a:spcPts val="200"/>
                </a:spcAft>
              </a:pPr>
              <a:r>
                <a:rPr lang="pt-BR" b="1" dirty="0">
                  <a:solidFill>
                    <a:srgbClr val="101010"/>
                  </a:solidFill>
                </a:rPr>
                <a:t>Status</a:t>
              </a:r>
            </a:p>
            <a:p>
              <a:pPr>
                <a:spcAft>
                  <a:spcPts val="200"/>
                </a:spcAft>
              </a:pPr>
              <a:r>
                <a:rPr lang="pt-BR" sz="1400" spc="-40" dirty="0">
                  <a:solidFill>
                    <a:srgbClr val="101010"/>
                  </a:solidFill>
                </a:rPr>
                <a:t>SMS enviado, aguardando retorno do cliente...</a:t>
              </a:r>
            </a:p>
          </p:txBody>
        </p:sp>
      </p:grpSp>
      <p:sp>
        <p:nvSpPr>
          <p:cNvPr id="16" name="Elipse 15">
            <a:extLst>
              <a:ext uri="{FF2B5EF4-FFF2-40B4-BE49-F238E27FC236}">
                <a16:creationId xmlns:a16="http://schemas.microsoft.com/office/drawing/2014/main" id="{6BEE3C02-E968-3836-0805-10D10E888B0D}"/>
              </a:ext>
            </a:extLst>
          </p:cNvPr>
          <p:cNvSpPr/>
          <p:nvPr/>
        </p:nvSpPr>
        <p:spPr>
          <a:xfrm>
            <a:off x="879414" y="2063829"/>
            <a:ext cx="1162418" cy="1162418"/>
          </a:xfrm>
          <a:prstGeom prst="ellipse">
            <a:avLst/>
          </a:prstGeom>
          <a:solidFill>
            <a:srgbClr val="10101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t-BR" sz="4000" dirty="0">
                <a:solidFill>
                  <a:srgbClr val="FFFFFF"/>
                </a:solidFill>
                <a:latin typeface="+mj-lt"/>
              </a:rPr>
              <a:t>0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610C2AA-CE38-A34B-86BC-9814B93275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7" t="4641" r="16734" b="22551"/>
          <a:stretch>
            <a:fillRect/>
          </a:stretch>
        </p:blipFill>
        <p:spPr>
          <a:xfrm>
            <a:off x="5966080" y="886164"/>
            <a:ext cx="5081454" cy="5081454"/>
          </a:xfrm>
          <a:custGeom>
            <a:avLst/>
            <a:gdLst>
              <a:gd name="connsiteX0" fmla="*/ 2540727 w 5081454"/>
              <a:gd name="connsiteY0" fmla="*/ 0 h 5081454"/>
              <a:gd name="connsiteX1" fmla="*/ 5081454 w 5081454"/>
              <a:gd name="connsiteY1" fmla="*/ 2540727 h 5081454"/>
              <a:gd name="connsiteX2" fmla="*/ 2540727 w 5081454"/>
              <a:gd name="connsiteY2" fmla="*/ 5081454 h 5081454"/>
              <a:gd name="connsiteX3" fmla="*/ 0 w 5081454"/>
              <a:gd name="connsiteY3" fmla="*/ 2540727 h 5081454"/>
              <a:gd name="connsiteX4" fmla="*/ 2540727 w 5081454"/>
              <a:gd name="connsiteY4" fmla="*/ 0 h 5081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454" h="5081454">
                <a:moveTo>
                  <a:pt x="2540727" y="0"/>
                </a:moveTo>
                <a:cubicBezTo>
                  <a:pt x="3943932" y="0"/>
                  <a:pt x="5081454" y="1137522"/>
                  <a:pt x="5081454" y="2540727"/>
                </a:cubicBezTo>
                <a:cubicBezTo>
                  <a:pt x="5081454" y="3943932"/>
                  <a:pt x="3943932" y="5081454"/>
                  <a:pt x="2540727" y="5081454"/>
                </a:cubicBezTo>
                <a:cubicBezTo>
                  <a:pt x="1137522" y="5081454"/>
                  <a:pt x="0" y="3943932"/>
                  <a:pt x="0" y="2540727"/>
                </a:cubicBezTo>
                <a:cubicBezTo>
                  <a:pt x="0" y="1137522"/>
                  <a:pt x="1137522" y="0"/>
                  <a:pt x="2540727" y="0"/>
                </a:cubicBezTo>
                <a:close/>
              </a:path>
            </a:pathLst>
          </a:custGeom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14BD6100-EF6B-2DC5-149A-887F86CAA65A}"/>
              </a:ext>
            </a:extLst>
          </p:cNvPr>
          <p:cNvGrpSpPr/>
          <p:nvPr/>
        </p:nvGrpSpPr>
        <p:grpSpPr>
          <a:xfrm>
            <a:off x="1340844" y="3461042"/>
            <a:ext cx="3330848" cy="1162417"/>
            <a:chOff x="769687" y="1789504"/>
            <a:chExt cx="3330848" cy="1162417"/>
          </a:xfrm>
        </p:grpSpPr>
        <p:sp>
          <p:nvSpPr>
            <p:cNvPr id="3" name="Retângulo: Cantos Superiores Arredondados 2">
              <a:extLst>
                <a:ext uri="{FF2B5EF4-FFF2-40B4-BE49-F238E27FC236}">
                  <a16:creationId xmlns:a16="http://schemas.microsoft.com/office/drawing/2014/main" id="{77883FC2-62D9-DABD-2E38-90D678FE9BD7}"/>
                </a:ext>
              </a:extLst>
            </p:cNvPr>
            <p:cNvSpPr/>
            <p:nvPr/>
          </p:nvSpPr>
          <p:spPr>
            <a:xfrm rot="16200000">
              <a:off x="1853902" y="705289"/>
              <a:ext cx="1162417" cy="3330848"/>
            </a:xfrm>
            <a:prstGeom prst="round2SameRect">
              <a:avLst>
                <a:gd name="adj1" fmla="val 50000"/>
                <a:gd name="adj2" fmla="val 0"/>
              </a:avLst>
            </a:prstGeom>
            <a:noFill/>
            <a:ln w="19050">
              <a:solidFill>
                <a:srgbClr val="10101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4" name="CaixaDeTexto 3">
              <a:extLst>
                <a:ext uri="{FF2B5EF4-FFF2-40B4-BE49-F238E27FC236}">
                  <a16:creationId xmlns:a16="http://schemas.microsoft.com/office/drawing/2014/main" id="{AC89A3B8-3F9C-CA77-D0D4-A3986C9A1575}"/>
                </a:ext>
              </a:extLst>
            </p:cNvPr>
            <p:cNvSpPr txBox="1"/>
            <p:nvPr/>
          </p:nvSpPr>
          <p:spPr>
            <a:xfrm>
              <a:off x="1967072" y="1896224"/>
              <a:ext cx="2133461" cy="948978"/>
            </a:xfrm>
            <a:prstGeom prst="rect">
              <a:avLst/>
            </a:prstGeom>
            <a:noFill/>
          </p:spPr>
          <p:txBody>
            <a:bodyPr wrap="square" lIns="90000" tIns="0" bIns="0" rtlCol="0">
              <a:spAutoFit/>
            </a:bodyPr>
            <a:lstStyle/>
            <a:p>
              <a:pPr>
                <a:spcAft>
                  <a:spcPts val="200"/>
                </a:spcAft>
              </a:pPr>
              <a:r>
                <a:rPr lang="pt-BR" b="1" dirty="0">
                  <a:solidFill>
                    <a:srgbClr val="101010"/>
                  </a:solidFill>
                </a:rPr>
                <a:t>SMS Classe 0</a:t>
              </a:r>
            </a:p>
            <a:p>
              <a:pPr>
                <a:spcAft>
                  <a:spcPts val="200"/>
                </a:spcAft>
              </a:pPr>
              <a:r>
                <a:rPr lang="pt-BR" sz="1400" spc="-40" dirty="0">
                  <a:solidFill>
                    <a:srgbClr val="101010"/>
                  </a:solidFill>
                </a:rPr>
                <a:t>O cliente recebe uma mensagem informativa, que não permite resposta.</a:t>
              </a:r>
            </a:p>
          </p:txBody>
        </p:sp>
      </p:grpSp>
      <p:sp>
        <p:nvSpPr>
          <p:cNvPr id="6" name="Elipse 5">
            <a:extLst>
              <a:ext uri="{FF2B5EF4-FFF2-40B4-BE49-F238E27FC236}">
                <a16:creationId xmlns:a16="http://schemas.microsoft.com/office/drawing/2014/main" id="{951D6D0C-9F91-FDF6-D36D-3FC4E37D9217}"/>
              </a:ext>
            </a:extLst>
          </p:cNvPr>
          <p:cNvSpPr/>
          <p:nvPr/>
        </p:nvSpPr>
        <p:spPr>
          <a:xfrm>
            <a:off x="1340843" y="3461047"/>
            <a:ext cx="1162418" cy="1162418"/>
          </a:xfrm>
          <a:prstGeom prst="ellipse">
            <a:avLst/>
          </a:prstGeom>
          <a:solidFill>
            <a:srgbClr val="10101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t-BR" sz="4000" dirty="0">
                <a:solidFill>
                  <a:srgbClr val="FFFFFF"/>
                </a:solidFill>
                <a:latin typeface="+mj-lt"/>
              </a:rPr>
              <a:t>1</a:t>
            </a: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6C9189B9-A433-EAEA-730A-02BEE3AFBF2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r="56977"/>
          <a:stretch>
            <a:fillRect/>
          </a:stretch>
        </p:blipFill>
        <p:spPr>
          <a:xfrm>
            <a:off x="1348942" y="4000441"/>
            <a:ext cx="471258" cy="1409700"/>
          </a:xfrm>
          <a:prstGeom prst="rect">
            <a:avLst/>
          </a:prstGeom>
        </p:spPr>
      </p:pic>
      <p:grpSp>
        <p:nvGrpSpPr>
          <p:cNvPr id="9" name="Agrupar 8">
            <a:extLst>
              <a:ext uri="{FF2B5EF4-FFF2-40B4-BE49-F238E27FC236}">
                <a16:creationId xmlns:a16="http://schemas.microsoft.com/office/drawing/2014/main" id="{6596BE9E-107E-0482-2B05-EBBA704A7ECC}"/>
              </a:ext>
            </a:extLst>
          </p:cNvPr>
          <p:cNvGrpSpPr/>
          <p:nvPr/>
        </p:nvGrpSpPr>
        <p:grpSpPr>
          <a:xfrm>
            <a:off x="1812102" y="4805195"/>
            <a:ext cx="3330848" cy="1162417"/>
            <a:chOff x="769687" y="1789504"/>
            <a:chExt cx="3330848" cy="1162417"/>
          </a:xfrm>
        </p:grpSpPr>
        <p:sp>
          <p:nvSpPr>
            <p:cNvPr id="11" name="Retângulo: Cantos Superiores Arredondados 10">
              <a:extLst>
                <a:ext uri="{FF2B5EF4-FFF2-40B4-BE49-F238E27FC236}">
                  <a16:creationId xmlns:a16="http://schemas.microsoft.com/office/drawing/2014/main" id="{21CFB3EA-43C9-FD97-6256-2428BE5269D6}"/>
                </a:ext>
              </a:extLst>
            </p:cNvPr>
            <p:cNvSpPr/>
            <p:nvPr/>
          </p:nvSpPr>
          <p:spPr>
            <a:xfrm rot="16200000">
              <a:off x="1853902" y="705289"/>
              <a:ext cx="1162417" cy="3330848"/>
            </a:xfrm>
            <a:prstGeom prst="round2SameRect">
              <a:avLst>
                <a:gd name="adj1" fmla="val 50000"/>
                <a:gd name="adj2" fmla="val 0"/>
              </a:avLst>
            </a:prstGeom>
            <a:noFill/>
            <a:ln w="19050">
              <a:solidFill>
                <a:srgbClr val="CA332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59AA1B6C-DF7F-349D-F5A5-2022F425DD99}"/>
                </a:ext>
              </a:extLst>
            </p:cNvPr>
            <p:cNvSpPr txBox="1"/>
            <p:nvPr/>
          </p:nvSpPr>
          <p:spPr>
            <a:xfrm>
              <a:off x="1967072" y="1896224"/>
              <a:ext cx="2033567" cy="948978"/>
            </a:xfrm>
            <a:prstGeom prst="rect">
              <a:avLst/>
            </a:prstGeom>
            <a:noFill/>
          </p:spPr>
          <p:txBody>
            <a:bodyPr wrap="square" lIns="90000" tIns="0" bIns="0" rtlCol="0">
              <a:spAutoFit/>
            </a:bodyPr>
            <a:lstStyle/>
            <a:p>
              <a:pPr>
                <a:spcAft>
                  <a:spcPts val="200"/>
                </a:spcAft>
              </a:pPr>
              <a:r>
                <a:rPr lang="pt-BR" b="1" dirty="0">
                  <a:solidFill>
                    <a:srgbClr val="CA332F"/>
                  </a:solidFill>
                </a:rPr>
                <a:t>SMS Classe 1</a:t>
              </a:r>
            </a:p>
            <a:p>
              <a:pPr>
                <a:spcAft>
                  <a:spcPts val="200"/>
                </a:spcAft>
              </a:pPr>
              <a:r>
                <a:rPr lang="pt-BR" sz="1400" spc="-40" dirty="0">
                  <a:solidFill>
                    <a:srgbClr val="101010"/>
                  </a:solidFill>
                </a:rPr>
                <a:t>Em seguida, recebe outra mensagem, mas essa permite resposta.</a:t>
              </a:r>
            </a:p>
          </p:txBody>
        </p:sp>
      </p:grpSp>
      <p:sp>
        <p:nvSpPr>
          <p:cNvPr id="15" name="Elipse 14">
            <a:extLst>
              <a:ext uri="{FF2B5EF4-FFF2-40B4-BE49-F238E27FC236}">
                <a16:creationId xmlns:a16="http://schemas.microsoft.com/office/drawing/2014/main" id="{DCE9EF77-BD2D-99A5-3E70-0BA6CE0B704D}"/>
              </a:ext>
            </a:extLst>
          </p:cNvPr>
          <p:cNvSpPr/>
          <p:nvPr/>
        </p:nvSpPr>
        <p:spPr>
          <a:xfrm>
            <a:off x="1812101" y="4805200"/>
            <a:ext cx="1162418" cy="1162418"/>
          </a:xfrm>
          <a:prstGeom prst="ellipse">
            <a:avLst/>
          </a:prstGeom>
          <a:solidFill>
            <a:srgbClr val="CA33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t-BR" sz="4000" dirty="0">
                <a:solidFill>
                  <a:srgbClr val="FFFFFF"/>
                </a:solidFill>
                <a:latin typeface="+mj-lt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77474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FF9549-E894-6825-FB64-2CC0E5DBE7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ráfico 30">
            <a:extLst>
              <a:ext uri="{FF2B5EF4-FFF2-40B4-BE49-F238E27FC236}">
                <a16:creationId xmlns:a16="http://schemas.microsoft.com/office/drawing/2014/main" id="{6DCB46BF-3E57-2120-C74E-2E1091A9A72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r="56977"/>
          <a:stretch>
            <a:fillRect/>
          </a:stretch>
        </p:blipFill>
        <p:spPr>
          <a:xfrm>
            <a:off x="877684" y="2656288"/>
            <a:ext cx="471258" cy="1409700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E35B5B99-1098-2E7F-04E4-F424EACB4758}"/>
              </a:ext>
            </a:extLst>
          </p:cNvPr>
          <p:cNvSpPr/>
          <p:nvPr/>
        </p:nvSpPr>
        <p:spPr>
          <a:xfrm rot="5400000">
            <a:off x="5560974" y="530290"/>
            <a:ext cx="5474576" cy="579742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912728"/>
              </a:avLst>
            </a:prstTxWarp>
            <a:spAutoFit/>
          </a:bodyPr>
          <a:lstStyle/>
          <a:p>
            <a:pPr algn="ctr"/>
            <a:r>
              <a:rPr lang="pt-BR" sz="4400" dirty="0">
                <a:ln w="0"/>
                <a:solidFill>
                  <a:srgbClr val="B72F2C"/>
                </a:solidFill>
                <a:latin typeface="+mj-lt"/>
              </a:rPr>
              <a:t>PORTABILDIADE</a:t>
            </a:r>
            <a:endParaRPr lang="pt-BR" sz="4400" b="0" cap="none" spc="0" dirty="0">
              <a:ln w="0"/>
              <a:solidFill>
                <a:srgbClr val="B72F2C"/>
              </a:solidFill>
              <a:effectLst/>
              <a:latin typeface="+mj-lt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47CF316D-2F07-562C-A3A3-3813D2ABEF4C}"/>
              </a:ext>
            </a:extLst>
          </p:cNvPr>
          <p:cNvSpPr txBox="1"/>
          <p:nvPr/>
        </p:nvSpPr>
        <p:spPr>
          <a:xfrm>
            <a:off x="826696" y="1025666"/>
            <a:ext cx="4697471" cy="892552"/>
          </a:xfrm>
          <a:prstGeom prst="rect">
            <a:avLst/>
          </a:prstGeom>
          <a:noFill/>
        </p:spPr>
        <p:txBody>
          <a:bodyPr wrap="square" lIns="36000" rtlCol="0">
            <a:spAutoFit/>
          </a:bodyPr>
          <a:lstStyle/>
          <a:p>
            <a:r>
              <a:rPr lang="pt-BR" sz="2600" dirty="0">
                <a:solidFill>
                  <a:srgbClr val="CA302C"/>
                </a:solidFill>
                <a:latin typeface="AMX Black" pitchFamily="2" charset="0"/>
              </a:rPr>
              <a:t>SMS Prévio e </a:t>
            </a:r>
          </a:p>
          <a:p>
            <a:r>
              <a:rPr lang="pt-BR" sz="2600" dirty="0">
                <a:solidFill>
                  <a:srgbClr val="CA302C"/>
                </a:solidFill>
                <a:latin typeface="AMX Black" pitchFamily="2" charset="0"/>
              </a:rPr>
              <a:t>SMS de Portabilidade</a:t>
            </a:r>
          </a:p>
        </p:txBody>
      </p: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25C8AAFA-1EA7-1F71-FA24-3D0B686F1A3F}"/>
              </a:ext>
            </a:extLst>
          </p:cNvPr>
          <p:cNvGrpSpPr/>
          <p:nvPr/>
        </p:nvGrpSpPr>
        <p:grpSpPr>
          <a:xfrm>
            <a:off x="879415" y="2063824"/>
            <a:ext cx="3330848" cy="1162417"/>
            <a:chOff x="769687" y="1789504"/>
            <a:chExt cx="3330848" cy="1162417"/>
          </a:xfrm>
        </p:grpSpPr>
        <p:sp>
          <p:nvSpPr>
            <p:cNvPr id="12" name="Retângulo: Cantos Superiores Arredondados 11">
              <a:extLst>
                <a:ext uri="{FF2B5EF4-FFF2-40B4-BE49-F238E27FC236}">
                  <a16:creationId xmlns:a16="http://schemas.microsoft.com/office/drawing/2014/main" id="{A06E47AB-F008-C68B-2CA4-51D71DC3B135}"/>
                </a:ext>
              </a:extLst>
            </p:cNvPr>
            <p:cNvSpPr/>
            <p:nvPr/>
          </p:nvSpPr>
          <p:spPr>
            <a:xfrm rot="16200000">
              <a:off x="1853902" y="705289"/>
              <a:ext cx="1162417" cy="3330848"/>
            </a:xfrm>
            <a:prstGeom prst="round2SameRect">
              <a:avLst>
                <a:gd name="adj1" fmla="val 50000"/>
                <a:gd name="adj2" fmla="val 0"/>
              </a:avLst>
            </a:prstGeom>
            <a:noFill/>
            <a:ln w="19050">
              <a:solidFill>
                <a:srgbClr val="10101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1577B12D-6703-6E20-8EEB-B8BEB7FCDEFD}"/>
                </a:ext>
              </a:extLst>
            </p:cNvPr>
            <p:cNvSpPr txBox="1"/>
            <p:nvPr/>
          </p:nvSpPr>
          <p:spPr>
            <a:xfrm>
              <a:off x="1967072" y="2015201"/>
              <a:ext cx="2133461" cy="733534"/>
            </a:xfrm>
            <a:prstGeom prst="rect">
              <a:avLst/>
            </a:prstGeom>
            <a:noFill/>
          </p:spPr>
          <p:txBody>
            <a:bodyPr wrap="square" lIns="90000" tIns="0" bIns="0" rtlCol="0">
              <a:spAutoFit/>
            </a:bodyPr>
            <a:lstStyle/>
            <a:p>
              <a:pPr>
                <a:spcAft>
                  <a:spcPts val="200"/>
                </a:spcAft>
              </a:pPr>
              <a:r>
                <a:rPr lang="pt-BR" b="1" dirty="0">
                  <a:solidFill>
                    <a:srgbClr val="101010"/>
                  </a:solidFill>
                </a:rPr>
                <a:t>Status</a:t>
              </a:r>
            </a:p>
            <a:p>
              <a:pPr>
                <a:spcAft>
                  <a:spcPts val="200"/>
                </a:spcAft>
              </a:pPr>
              <a:r>
                <a:rPr lang="pt-BR" sz="1400" spc="-40" dirty="0">
                  <a:solidFill>
                    <a:srgbClr val="101010"/>
                  </a:solidFill>
                </a:rPr>
                <a:t>SMS enviado, aguardando retorno do cliente...</a:t>
              </a:r>
            </a:p>
          </p:txBody>
        </p:sp>
      </p:grpSp>
      <p:sp>
        <p:nvSpPr>
          <p:cNvPr id="16" name="Elipse 15">
            <a:extLst>
              <a:ext uri="{FF2B5EF4-FFF2-40B4-BE49-F238E27FC236}">
                <a16:creationId xmlns:a16="http://schemas.microsoft.com/office/drawing/2014/main" id="{A9948E45-DCE5-5637-7F22-AC6D5821A3E7}"/>
              </a:ext>
            </a:extLst>
          </p:cNvPr>
          <p:cNvSpPr/>
          <p:nvPr/>
        </p:nvSpPr>
        <p:spPr>
          <a:xfrm>
            <a:off x="879414" y="2063829"/>
            <a:ext cx="1162418" cy="1162418"/>
          </a:xfrm>
          <a:prstGeom prst="ellipse">
            <a:avLst/>
          </a:prstGeom>
          <a:solidFill>
            <a:srgbClr val="10101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t-BR" sz="4000" dirty="0">
                <a:solidFill>
                  <a:srgbClr val="FFFFFF"/>
                </a:solidFill>
                <a:latin typeface="+mj-lt"/>
              </a:rPr>
              <a:t>0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0A731E8-81EB-1D77-960F-363B07D835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4" t="4684" r="16171" b="22355"/>
          <a:stretch>
            <a:fillRect/>
          </a:stretch>
        </p:blipFill>
        <p:spPr>
          <a:xfrm>
            <a:off x="5966080" y="886164"/>
            <a:ext cx="5081454" cy="5081454"/>
          </a:xfrm>
          <a:custGeom>
            <a:avLst/>
            <a:gdLst>
              <a:gd name="connsiteX0" fmla="*/ 2540727 w 5081454"/>
              <a:gd name="connsiteY0" fmla="*/ 0 h 5081454"/>
              <a:gd name="connsiteX1" fmla="*/ 5081454 w 5081454"/>
              <a:gd name="connsiteY1" fmla="*/ 2540727 h 5081454"/>
              <a:gd name="connsiteX2" fmla="*/ 2540727 w 5081454"/>
              <a:gd name="connsiteY2" fmla="*/ 5081454 h 5081454"/>
              <a:gd name="connsiteX3" fmla="*/ 0 w 5081454"/>
              <a:gd name="connsiteY3" fmla="*/ 2540727 h 5081454"/>
              <a:gd name="connsiteX4" fmla="*/ 2540727 w 5081454"/>
              <a:gd name="connsiteY4" fmla="*/ 0 h 5081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454" h="5081454">
                <a:moveTo>
                  <a:pt x="2540727" y="0"/>
                </a:moveTo>
                <a:cubicBezTo>
                  <a:pt x="3943932" y="0"/>
                  <a:pt x="5081454" y="1137522"/>
                  <a:pt x="5081454" y="2540727"/>
                </a:cubicBezTo>
                <a:cubicBezTo>
                  <a:pt x="5081454" y="3943932"/>
                  <a:pt x="3943932" y="5081454"/>
                  <a:pt x="2540727" y="5081454"/>
                </a:cubicBezTo>
                <a:cubicBezTo>
                  <a:pt x="1137522" y="5081454"/>
                  <a:pt x="0" y="3943932"/>
                  <a:pt x="0" y="2540727"/>
                </a:cubicBezTo>
                <a:cubicBezTo>
                  <a:pt x="0" y="1137522"/>
                  <a:pt x="1137522" y="0"/>
                  <a:pt x="2540727" y="0"/>
                </a:cubicBezTo>
                <a:close/>
              </a:path>
            </a:pathLst>
          </a:custGeom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C4B3E8CD-9D80-F604-B302-19471132709E}"/>
              </a:ext>
            </a:extLst>
          </p:cNvPr>
          <p:cNvGrpSpPr/>
          <p:nvPr/>
        </p:nvGrpSpPr>
        <p:grpSpPr>
          <a:xfrm>
            <a:off x="1340844" y="3461042"/>
            <a:ext cx="3330848" cy="1162417"/>
            <a:chOff x="769687" y="1789504"/>
            <a:chExt cx="3330848" cy="1162417"/>
          </a:xfrm>
        </p:grpSpPr>
        <p:sp>
          <p:nvSpPr>
            <p:cNvPr id="3" name="Retângulo: Cantos Superiores Arredondados 2">
              <a:extLst>
                <a:ext uri="{FF2B5EF4-FFF2-40B4-BE49-F238E27FC236}">
                  <a16:creationId xmlns:a16="http://schemas.microsoft.com/office/drawing/2014/main" id="{0E97DA50-949E-BA85-46EE-44152A365E42}"/>
                </a:ext>
              </a:extLst>
            </p:cNvPr>
            <p:cNvSpPr/>
            <p:nvPr/>
          </p:nvSpPr>
          <p:spPr>
            <a:xfrm rot="16200000">
              <a:off x="1853902" y="705289"/>
              <a:ext cx="1162417" cy="3330848"/>
            </a:xfrm>
            <a:prstGeom prst="round2SameRect">
              <a:avLst>
                <a:gd name="adj1" fmla="val 50000"/>
                <a:gd name="adj2" fmla="val 0"/>
              </a:avLst>
            </a:prstGeom>
            <a:noFill/>
            <a:ln w="19050">
              <a:solidFill>
                <a:srgbClr val="10101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4" name="CaixaDeTexto 3">
              <a:extLst>
                <a:ext uri="{FF2B5EF4-FFF2-40B4-BE49-F238E27FC236}">
                  <a16:creationId xmlns:a16="http://schemas.microsoft.com/office/drawing/2014/main" id="{8C62A008-7CFF-AC5B-D841-C4C8CA89E540}"/>
                </a:ext>
              </a:extLst>
            </p:cNvPr>
            <p:cNvSpPr txBox="1"/>
            <p:nvPr/>
          </p:nvSpPr>
          <p:spPr>
            <a:xfrm>
              <a:off x="1967072" y="1896224"/>
              <a:ext cx="2133461" cy="948978"/>
            </a:xfrm>
            <a:prstGeom prst="rect">
              <a:avLst/>
            </a:prstGeom>
            <a:noFill/>
          </p:spPr>
          <p:txBody>
            <a:bodyPr wrap="square" lIns="90000" tIns="0" bIns="0" rtlCol="0">
              <a:spAutoFit/>
            </a:bodyPr>
            <a:lstStyle/>
            <a:p>
              <a:pPr>
                <a:spcAft>
                  <a:spcPts val="200"/>
                </a:spcAft>
              </a:pPr>
              <a:r>
                <a:rPr lang="pt-BR" b="1" dirty="0">
                  <a:solidFill>
                    <a:srgbClr val="101010"/>
                  </a:solidFill>
                </a:rPr>
                <a:t>SMS Classe 0</a:t>
              </a:r>
            </a:p>
            <a:p>
              <a:pPr>
                <a:spcAft>
                  <a:spcPts val="200"/>
                </a:spcAft>
              </a:pPr>
              <a:r>
                <a:rPr lang="pt-BR" sz="1400" spc="-40" dirty="0">
                  <a:solidFill>
                    <a:srgbClr val="101010"/>
                  </a:solidFill>
                </a:rPr>
                <a:t>O cliente recebe uma mensagem informativa, que não permite resposta.</a:t>
              </a:r>
            </a:p>
          </p:txBody>
        </p:sp>
      </p:grpSp>
      <p:sp>
        <p:nvSpPr>
          <p:cNvPr id="6" name="Elipse 5">
            <a:extLst>
              <a:ext uri="{FF2B5EF4-FFF2-40B4-BE49-F238E27FC236}">
                <a16:creationId xmlns:a16="http://schemas.microsoft.com/office/drawing/2014/main" id="{031FD903-6D22-AA6C-ED61-8AA7FDC9E779}"/>
              </a:ext>
            </a:extLst>
          </p:cNvPr>
          <p:cNvSpPr/>
          <p:nvPr/>
        </p:nvSpPr>
        <p:spPr>
          <a:xfrm>
            <a:off x="1340843" y="3461047"/>
            <a:ext cx="1162418" cy="1162418"/>
          </a:xfrm>
          <a:prstGeom prst="ellipse">
            <a:avLst/>
          </a:prstGeom>
          <a:solidFill>
            <a:srgbClr val="10101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t-BR" sz="4000" dirty="0">
                <a:solidFill>
                  <a:srgbClr val="FFFFFF"/>
                </a:solidFill>
                <a:latin typeface="+mj-lt"/>
              </a:rPr>
              <a:t>1</a:t>
            </a: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1BC1381D-EF7C-F33A-1741-F6B28976FD0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r="56977"/>
          <a:stretch>
            <a:fillRect/>
          </a:stretch>
        </p:blipFill>
        <p:spPr>
          <a:xfrm>
            <a:off x="1348942" y="4000441"/>
            <a:ext cx="471258" cy="1409700"/>
          </a:xfrm>
          <a:prstGeom prst="rect">
            <a:avLst/>
          </a:prstGeom>
        </p:spPr>
      </p:pic>
      <p:grpSp>
        <p:nvGrpSpPr>
          <p:cNvPr id="9" name="Agrupar 8">
            <a:extLst>
              <a:ext uri="{FF2B5EF4-FFF2-40B4-BE49-F238E27FC236}">
                <a16:creationId xmlns:a16="http://schemas.microsoft.com/office/drawing/2014/main" id="{8BE2AB20-BB08-598C-DFB8-3BD8662B6935}"/>
              </a:ext>
            </a:extLst>
          </p:cNvPr>
          <p:cNvGrpSpPr/>
          <p:nvPr/>
        </p:nvGrpSpPr>
        <p:grpSpPr>
          <a:xfrm>
            <a:off x="1812102" y="4805195"/>
            <a:ext cx="3330848" cy="1162417"/>
            <a:chOff x="769687" y="1789504"/>
            <a:chExt cx="3330848" cy="1162417"/>
          </a:xfrm>
        </p:grpSpPr>
        <p:sp>
          <p:nvSpPr>
            <p:cNvPr id="11" name="Retângulo: Cantos Superiores Arredondados 10">
              <a:extLst>
                <a:ext uri="{FF2B5EF4-FFF2-40B4-BE49-F238E27FC236}">
                  <a16:creationId xmlns:a16="http://schemas.microsoft.com/office/drawing/2014/main" id="{80EF7CD7-AD99-2FE1-42B2-8FFBB8BE4979}"/>
                </a:ext>
              </a:extLst>
            </p:cNvPr>
            <p:cNvSpPr/>
            <p:nvPr/>
          </p:nvSpPr>
          <p:spPr>
            <a:xfrm rot="16200000">
              <a:off x="1853902" y="705289"/>
              <a:ext cx="1162417" cy="3330848"/>
            </a:xfrm>
            <a:prstGeom prst="round2SameRect">
              <a:avLst>
                <a:gd name="adj1" fmla="val 50000"/>
                <a:gd name="adj2" fmla="val 0"/>
              </a:avLst>
            </a:prstGeom>
            <a:noFill/>
            <a:ln w="19050">
              <a:solidFill>
                <a:srgbClr val="10101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3" name="CaixaDeTexto 12">
              <a:extLst>
                <a:ext uri="{FF2B5EF4-FFF2-40B4-BE49-F238E27FC236}">
                  <a16:creationId xmlns:a16="http://schemas.microsoft.com/office/drawing/2014/main" id="{2FE0965E-ABE3-B1C6-7A4C-2CBC48F6943E}"/>
                </a:ext>
              </a:extLst>
            </p:cNvPr>
            <p:cNvSpPr txBox="1"/>
            <p:nvPr/>
          </p:nvSpPr>
          <p:spPr>
            <a:xfrm>
              <a:off x="1967072" y="1896224"/>
              <a:ext cx="2033567" cy="948978"/>
            </a:xfrm>
            <a:prstGeom prst="rect">
              <a:avLst/>
            </a:prstGeom>
            <a:noFill/>
          </p:spPr>
          <p:txBody>
            <a:bodyPr wrap="square" lIns="90000" tIns="0" bIns="0" rtlCol="0">
              <a:spAutoFit/>
            </a:bodyPr>
            <a:lstStyle/>
            <a:p>
              <a:pPr>
                <a:spcAft>
                  <a:spcPts val="200"/>
                </a:spcAft>
              </a:pPr>
              <a:r>
                <a:rPr lang="pt-BR" b="1" dirty="0">
                  <a:solidFill>
                    <a:srgbClr val="101010"/>
                  </a:solidFill>
                </a:rPr>
                <a:t>SMS Classe 1</a:t>
              </a:r>
            </a:p>
            <a:p>
              <a:pPr>
                <a:spcAft>
                  <a:spcPts val="200"/>
                </a:spcAft>
              </a:pPr>
              <a:r>
                <a:rPr lang="pt-BR" sz="1400" spc="-40" dirty="0">
                  <a:solidFill>
                    <a:srgbClr val="101010"/>
                  </a:solidFill>
                </a:rPr>
                <a:t>Em seguida, recebe outra mensagem, mas essa permite resposta.</a:t>
              </a:r>
            </a:p>
          </p:txBody>
        </p:sp>
      </p:grpSp>
      <p:sp>
        <p:nvSpPr>
          <p:cNvPr id="15" name="Elipse 14">
            <a:extLst>
              <a:ext uri="{FF2B5EF4-FFF2-40B4-BE49-F238E27FC236}">
                <a16:creationId xmlns:a16="http://schemas.microsoft.com/office/drawing/2014/main" id="{0A691C20-CD58-0877-0BD5-1B74E24BBA6F}"/>
              </a:ext>
            </a:extLst>
          </p:cNvPr>
          <p:cNvSpPr/>
          <p:nvPr/>
        </p:nvSpPr>
        <p:spPr>
          <a:xfrm>
            <a:off x="1812101" y="4805200"/>
            <a:ext cx="1162418" cy="1162418"/>
          </a:xfrm>
          <a:prstGeom prst="ellipse">
            <a:avLst/>
          </a:prstGeom>
          <a:solidFill>
            <a:srgbClr val="10101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t-BR" sz="4000" dirty="0">
                <a:solidFill>
                  <a:srgbClr val="FFFFFF"/>
                </a:solidFill>
                <a:latin typeface="+mj-lt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294872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26AA44-8861-06FC-C647-486E4D3FD4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537355C3-BA66-095D-AF75-3561CFE5FB0B}"/>
              </a:ext>
            </a:extLst>
          </p:cNvPr>
          <p:cNvSpPr/>
          <p:nvPr/>
        </p:nvSpPr>
        <p:spPr>
          <a:xfrm rot="16200000">
            <a:off x="1488388" y="530289"/>
            <a:ext cx="5474576" cy="579742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912728"/>
              </a:avLst>
            </a:prstTxWarp>
            <a:spAutoFit/>
          </a:bodyPr>
          <a:lstStyle/>
          <a:p>
            <a:pPr algn="ctr"/>
            <a:r>
              <a:rPr lang="pt-BR" sz="3600" dirty="0">
                <a:ln w="0"/>
                <a:solidFill>
                  <a:srgbClr val="B72F2C"/>
                </a:solidFill>
                <a:effectLst/>
                <a:latin typeface="+mj-lt"/>
              </a:rPr>
              <a:t>DADOS NECESSÁRIOS</a:t>
            </a:r>
            <a:endParaRPr lang="pt-BR" sz="3600" b="0" cap="none" spc="0" dirty="0">
              <a:ln w="0"/>
              <a:solidFill>
                <a:srgbClr val="B72F2C"/>
              </a:solidFill>
              <a:effectLst/>
              <a:latin typeface="+mj-lt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512C0CF-CD99-3078-70C8-6BD96BD9DC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98" t="3293" r="6655" b="10653"/>
          <a:stretch>
            <a:fillRect/>
          </a:stretch>
        </p:blipFill>
        <p:spPr>
          <a:xfrm flipH="1">
            <a:off x="1468830" y="886164"/>
            <a:ext cx="5081454" cy="5081454"/>
          </a:xfrm>
          <a:custGeom>
            <a:avLst/>
            <a:gdLst>
              <a:gd name="connsiteX0" fmla="*/ 2540727 w 5081454"/>
              <a:gd name="connsiteY0" fmla="*/ 0 h 5081454"/>
              <a:gd name="connsiteX1" fmla="*/ 5081454 w 5081454"/>
              <a:gd name="connsiteY1" fmla="*/ 2540727 h 5081454"/>
              <a:gd name="connsiteX2" fmla="*/ 2540727 w 5081454"/>
              <a:gd name="connsiteY2" fmla="*/ 5081454 h 5081454"/>
              <a:gd name="connsiteX3" fmla="*/ 0 w 5081454"/>
              <a:gd name="connsiteY3" fmla="*/ 2540727 h 5081454"/>
              <a:gd name="connsiteX4" fmla="*/ 2540727 w 5081454"/>
              <a:gd name="connsiteY4" fmla="*/ 0 h 5081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454" h="5081454">
                <a:moveTo>
                  <a:pt x="2540727" y="0"/>
                </a:moveTo>
                <a:cubicBezTo>
                  <a:pt x="3943932" y="0"/>
                  <a:pt x="5081454" y="1137522"/>
                  <a:pt x="5081454" y="2540727"/>
                </a:cubicBezTo>
                <a:cubicBezTo>
                  <a:pt x="5081454" y="3943932"/>
                  <a:pt x="3943932" y="5081454"/>
                  <a:pt x="2540727" y="5081454"/>
                </a:cubicBezTo>
                <a:cubicBezTo>
                  <a:pt x="1137522" y="5081454"/>
                  <a:pt x="0" y="3943932"/>
                  <a:pt x="0" y="2540727"/>
                </a:cubicBezTo>
                <a:cubicBezTo>
                  <a:pt x="0" y="1137522"/>
                  <a:pt x="1137522" y="0"/>
                  <a:pt x="2540727" y="0"/>
                </a:cubicBezTo>
                <a:close/>
              </a:path>
            </a:pathLst>
          </a:cu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D918B55C-115E-38DD-92E2-8EA034399B73}"/>
              </a:ext>
            </a:extLst>
          </p:cNvPr>
          <p:cNvSpPr txBox="1"/>
          <p:nvPr/>
        </p:nvSpPr>
        <p:spPr>
          <a:xfrm>
            <a:off x="7475359" y="1149752"/>
            <a:ext cx="3506358" cy="369332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>
              <a:spcAft>
                <a:spcPts val="800"/>
              </a:spcAft>
            </a:pPr>
            <a:r>
              <a:rPr lang="pt-BR" dirty="0">
                <a:solidFill>
                  <a:srgbClr val="101010"/>
                </a:solidFill>
              </a:rPr>
              <a:t>Possibilidades:</a:t>
            </a:r>
            <a:endParaRPr lang="pt-BR" b="1" i="1" dirty="0">
              <a:solidFill>
                <a:srgbClr val="101010"/>
              </a:solidFill>
            </a:endParaRP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5FF6A24B-2760-8235-5941-38DBD19EF259}"/>
              </a:ext>
            </a:extLst>
          </p:cNvPr>
          <p:cNvSpPr/>
          <p:nvPr/>
        </p:nvSpPr>
        <p:spPr>
          <a:xfrm>
            <a:off x="7352939" y="1775807"/>
            <a:ext cx="494581" cy="494581"/>
          </a:xfrm>
          <a:prstGeom prst="ellipse">
            <a:avLst/>
          </a:prstGeom>
          <a:solidFill>
            <a:srgbClr val="E1D6B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rgbClr val="CA332F"/>
                </a:solidFill>
              </a:rPr>
              <a:t>1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5467C3C6-0415-D970-82E9-66575EF0DFD3}"/>
              </a:ext>
            </a:extLst>
          </p:cNvPr>
          <p:cNvSpPr txBox="1"/>
          <p:nvPr/>
        </p:nvSpPr>
        <p:spPr>
          <a:xfrm>
            <a:off x="7905007" y="1636774"/>
            <a:ext cx="3706422" cy="877163"/>
          </a:xfrm>
          <a:prstGeom prst="rect">
            <a:avLst/>
          </a:prstGeom>
          <a:noFill/>
        </p:spPr>
        <p:txBody>
          <a:bodyPr wrap="square" lIns="36000" rtlCol="0">
            <a:spAutoFit/>
          </a:bodyPr>
          <a:lstStyle/>
          <a:p>
            <a:r>
              <a:rPr lang="pt-BR" sz="1700" b="1" dirty="0">
                <a:solidFill>
                  <a:srgbClr val="101010"/>
                </a:solidFill>
              </a:rPr>
              <a:t>Cliente reconhece a solicitação de portabilidade e responde SIM ao SMS para confirmar o pedido.</a:t>
            </a: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22795F0F-7A5D-791D-E548-67FAD2E3725C}"/>
              </a:ext>
            </a:extLst>
          </p:cNvPr>
          <p:cNvSpPr/>
          <p:nvPr/>
        </p:nvSpPr>
        <p:spPr>
          <a:xfrm>
            <a:off x="7352939" y="2775279"/>
            <a:ext cx="494581" cy="494581"/>
          </a:xfrm>
          <a:prstGeom prst="ellipse">
            <a:avLst/>
          </a:prstGeom>
          <a:solidFill>
            <a:srgbClr val="E1D6B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rgbClr val="CA332F"/>
                </a:solidFill>
              </a:rPr>
              <a:t>2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37A3D5F3-3A8A-E312-F279-9FB9AC240C14}"/>
              </a:ext>
            </a:extLst>
          </p:cNvPr>
          <p:cNvSpPr txBox="1"/>
          <p:nvPr/>
        </p:nvSpPr>
        <p:spPr>
          <a:xfrm>
            <a:off x="7905007" y="2741093"/>
            <a:ext cx="4417622" cy="1138773"/>
          </a:xfrm>
          <a:prstGeom prst="rect">
            <a:avLst/>
          </a:prstGeom>
          <a:noFill/>
        </p:spPr>
        <p:txBody>
          <a:bodyPr wrap="square" lIns="36000" rtlCol="0">
            <a:spAutoFit/>
          </a:bodyPr>
          <a:lstStyle/>
          <a:p>
            <a:r>
              <a:rPr lang="pt-BR" sz="1700" b="1" dirty="0">
                <a:solidFill>
                  <a:srgbClr val="101010"/>
                </a:solidFill>
              </a:rPr>
              <a:t>Cliente não reconhece a solicitação e responde NÃO ao SMS, cancelando automaticamente o pedido de portabilidade.</a:t>
            </a:r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8B37342E-A46A-DA71-980D-25BB91CE9DCC}"/>
              </a:ext>
            </a:extLst>
          </p:cNvPr>
          <p:cNvSpPr/>
          <p:nvPr/>
        </p:nvSpPr>
        <p:spPr>
          <a:xfrm>
            <a:off x="7352939" y="4237758"/>
            <a:ext cx="494581" cy="494581"/>
          </a:xfrm>
          <a:prstGeom prst="ellipse">
            <a:avLst/>
          </a:prstGeom>
          <a:solidFill>
            <a:srgbClr val="E1D6B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rgbClr val="CA332F"/>
                </a:solidFill>
              </a:rPr>
              <a:t>3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6DF47596-FA39-2715-8290-327728E8EDE9}"/>
              </a:ext>
            </a:extLst>
          </p:cNvPr>
          <p:cNvSpPr txBox="1"/>
          <p:nvPr/>
        </p:nvSpPr>
        <p:spPr>
          <a:xfrm>
            <a:off x="7905007" y="4141302"/>
            <a:ext cx="4017362" cy="1138773"/>
          </a:xfrm>
          <a:prstGeom prst="rect">
            <a:avLst/>
          </a:prstGeom>
          <a:noFill/>
        </p:spPr>
        <p:txBody>
          <a:bodyPr wrap="square" lIns="36000" rtlCol="0">
            <a:spAutoFit/>
          </a:bodyPr>
          <a:lstStyle/>
          <a:p>
            <a:r>
              <a:rPr lang="pt-BR" sz="1700" b="1" dirty="0">
                <a:solidFill>
                  <a:srgbClr val="101010"/>
                </a:solidFill>
              </a:rPr>
              <a:t>Cliente não responde o SMS de confirmação dentro do prazo de 24 horas, gerando um conflito e a portabilidade poderá não ocorrer.</a:t>
            </a:r>
          </a:p>
        </p:txBody>
      </p:sp>
      <p:pic>
        <p:nvPicPr>
          <p:cNvPr id="32" name="Imagem 31">
            <a:extLst>
              <a:ext uri="{FF2B5EF4-FFF2-40B4-BE49-F238E27FC236}">
                <a16:creationId xmlns:a16="http://schemas.microsoft.com/office/drawing/2014/main" id="{0CEC030F-5080-EBC4-C64C-1EADF83CD7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34" t="8" r="19352" b="21305"/>
          <a:stretch>
            <a:fillRect/>
          </a:stretch>
        </p:blipFill>
        <p:spPr>
          <a:xfrm flipH="1">
            <a:off x="2595715" y="691711"/>
            <a:ext cx="4757224" cy="4647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89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2" grpId="0" animBg="1"/>
      <p:bldP spid="10" grpId="0"/>
      <p:bldP spid="15" grpId="0" animBg="1"/>
      <p:bldP spid="17" grpId="0"/>
      <p:bldP spid="19" grpId="0" animBg="1"/>
      <p:bldP spid="21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0F643B-1418-081A-4E8A-426DF79565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E365791A-869F-1058-592A-0B72EBA40CD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900237" y="1123002"/>
            <a:ext cx="8391525" cy="533400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0DB3B8C2-2C7B-FCE4-C688-E7D20F38EDC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47887" y="1665262"/>
            <a:ext cx="7896225" cy="3829050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B2D91AE1-56CC-B5AD-4AAB-58B96CE335D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95475" y="1133475"/>
            <a:ext cx="8401050" cy="4591050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76DDE770-128C-7940-26A1-84B2F599743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07698" y="1293746"/>
            <a:ext cx="704850" cy="200025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92FFD152-FCE9-7642-8239-F443FF5B433F}"/>
              </a:ext>
            </a:extLst>
          </p:cNvPr>
          <p:cNvSpPr txBox="1"/>
          <p:nvPr/>
        </p:nvSpPr>
        <p:spPr>
          <a:xfrm>
            <a:off x="4876737" y="1046161"/>
            <a:ext cx="2438526" cy="586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500"/>
              </a:lnSpc>
            </a:pPr>
            <a:r>
              <a:rPr lang="pt-BR" sz="1600" i="1" dirty="0">
                <a:solidFill>
                  <a:srgbClr val="FFFFFF"/>
                </a:solidFill>
                <a:latin typeface="AMX Light" pitchFamily="2" charset="0"/>
              </a:rPr>
              <a:t>SABER MAIS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87EF322D-3AB7-C7E3-2EDA-226434E11176}"/>
              </a:ext>
            </a:extLst>
          </p:cNvPr>
          <p:cNvSpPr txBox="1"/>
          <p:nvPr/>
        </p:nvSpPr>
        <p:spPr>
          <a:xfrm>
            <a:off x="3109070" y="1924887"/>
            <a:ext cx="5973860" cy="646331"/>
          </a:xfrm>
          <a:prstGeom prst="rect">
            <a:avLst/>
          </a:prstGeom>
          <a:noFill/>
        </p:spPr>
        <p:txBody>
          <a:bodyPr wrap="square" lIns="36000" rtlCol="0">
            <a:spAutoFit/>
          </a:bodyPr>
          <a:lstStyle/>
          <a:p>
            <a:pPr algn="ctr"/>
            <a:r>
              <a:rPr lang="pt-BR" sz="3600" i="1" dirty="0">
                <a:solidFill>
                  <a:srgbClr val="CA302C"/>
                </a:solidFill>
                <a:latin typeface="AMX Black" pitchFamily="2" charset="0"/>
              </a:rPr>
              <a:t>Atenção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8B93F6C-967E-1CE7-7555-609587F0D75C}"/>
              </a:ext>
            </a:extLst>
          </p:cNvPr>
          <p:cNvSpPr txBox="1"/>
          <p:nvPr/>
        </p:nvSpPr>
        <p:spPr>
          <a:xfrm>
            <a:off x="2987448" y="2830843"/>
            <a:ext cx="6217104" cy="923330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 algn="ctr"/>
            <a:r>
              <a:rPr lang="pt-BR" dirty="0"/>
              <a:t>Nos casos em que o cliente não responde o SMS de confirmação, se o conflito não for solucionado em até 30 dias, o bilhete será cancelado e a portabilidade não ocorrerá.</a:t>
            </a:r>
          </a:p>
        </p:txBody>
      </p:sp>
      <p:pic>
        <p:nvPicPr>
          <p:cNvPr id="14" name="Gráfico 13">
            <a:extLst>
              <a:ext uri="{FF2B5EF4-FFF2-40B4-BE49-F238E27FC236}">
                <a16:creationId xmlns:a16="http://schemas.microsoft.com/office/drawing/2014/main" id="{F0A009EF-75EB-21AF-65DA-B691EF331BA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895475" y="1649079"/>
            <a:ext cx="8401050" cy="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63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B6F477-B121-845B-5054-466BB58261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1D715F85-54D2-3F6A-52C9-7169A8CEB691}"/>
              </a:ext>
            </a:extLst>
          </p:cNvPr>
          <p:cNvSpPr/>
          <p:nvPr/>
        </p:nvSpPr>
        <p:spPr>
          <a:xfrm rot="16200000">
            <a:off x="1488388" y="530289"/>
            <a:ext cx="5474576" cy="579742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912728"/>
              </a:avLst>
            </a:prstTxWarp>
            <a:spAutoFit/>
          </a:bodyPr>
          <a:lstStyle/>
          <a:p>
            <a:pPr algn="ctr"/>
            <a:r>
              <a:rPr lang="pt-BR" sz="4400" dirty="0">
                <a:ln w="0"/>
                <a:solidFill>
                  <a:srgbClr val="B72F2C"/>
                </a:solidFill>
                <a:latin typeface="+mj-lt"/>
              </a:rPr>
              <a:t>AREAS • ÁREAS </a:t>
            </a:r>
            <a:endParaRPr lang="pt-BR" sz="4400" b="0" cap="none" spc="0" dirty="0">
              <a:ln w="0"/>
              <a:solidFill>
                <a:srgbClr val="B72F2C"/>
              </a:solidFill>
              <a:effectLst/>
              <a:latin typeface="+mj-lt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206DFCFE-1DF3-E76E-3647-9AAFC7BF9EED}"/>
              </a:ext>
            </a:extLst>
          </p:cNvPr>
          <p:cNvSpPr/>
          <p:nvPr/>
        </p:nvSpPr>
        <p:spPr>
          <a:xfrm>
            <a:off x="7124387" y="2376560"/>
            <a:ext cx="4483154" cy="39933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000" dirty="0">
                <a:solidFill>
                  <a:schemeClr val="tx1"/>
                </a:solidFill>
              </a:rPr>
              <a:t>No final do treinamento, baixe o Manual de Portabilidade em caso de CPF divergente para conferir o passo a passo de como realizar a </a:t>
            </a:r>
            <a:r>
              <a:rPr lang="pt-BR" sz="2000" b="1" dirty="0">
                <a:solidFill>
                  <a:schemeClr val="tx1"/>
                </a:solidFill>
              </a:rPr>
              <a:t>portabilidade de</a:t>
            </a:r>
            <a:r>
              <a:rPr lang="pt-BR" sz="2000" dirty="0">
                <a:solidFill>
                  <a:schemeClr val="tx1"/>
                </a:solidFill>
              </a:rPr>
              <a:t> </a:t>
            </a:r>
            <a:r>
              <a:rPr lang="pt-BR" sz="2000" b="1" dirty="0">
                <a:solidFill>
                  <a:schemeClr val="tx1"/>
                </a:solidFill>
              </a:rPr>
              <a:t>linhas dependentes</a:t>
            </a:r>
            <a:r>
              <a:rPr lang="pt-BR" sz="2000" dirty="0">
                <a:solidFill>
                  <a:schemeClr val="tx1"/>
                </a:solidFill>
              </a:rPr>
              <a:t> quando os CPFs são divergentes, sem gerar os conflitos de portabilidade.</a:t>
            </a:r>
          </a:p>
          <a:p>
            <a:endParaRPr lang="pt-BR" dirty="0">
              <a:solidFill>
                <a:schemeClr val="tx1"/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4B8BFDB-0FB4-74F3-3674-A68C17C0AD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9" t="4396" r="25228" b="5864"/>
          <a:stretch>
            <a:fillRect/>
          </a:stretch>
        </p:blipFill>
        <p:spPr>
          <a:xfrm>
            <a:off x="1465947" y="886164"/>
            <a:ext cx="5081454" cy="5081454"/>
          </a:xfrm>
          <a:custGeom>
            <a:avLst/>
            <a:gdLst>
              <a:gd name="connsiteX0" fmla="*/ 2540727 w 5081454"/>
              <a:gd name="connsiteY0" fmla="*/ 0 h 5081454"/>
              <a:gd name="connsiteX1" fmla="*/ 5081454 w 5081454"/>
              <a:gd name="connsiteY1" fmla="*/ 2540727 h 5081454"/>
              <a:gd name="connsiteX2" fmla="*/ 2540727 w 5081454"/>
              <a:gd name="connsiteY2" fmla="*/ 5081454 h 5081454"/>
              <a:gd name="connsiteX3" fmla="*/ 0 w 5081454"/>
              <a:gd name="connsiteY3" fmla="*/ 2540727 h 5081454"/>
              <a:gd name="connsiteX4" fmla="*/ 2540727 w 5081454"/>
              <a:gd name="connsiteY4" fmla="*/ 0 h 5081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454" h="5081454">
                <a:moveTo>
                  <a:pt x="2540727" y="0"/>
                </a:moveTo>
                <a:cubicBezTo>
                  <a:pt x="3943932" y="0"/>
                  <a:pt x="5081454" y="1137522"/>
                  <a:pt x="5081454" y="2540727"/>
                </a:cubicBezTo>
                <a:cubicBezTo>
                  <a:pt x="5081454" y="3943932"/>
                  <a:pt x="3943932" y="5081454"/>
                  <a:pt x="2540727" y="5081454"/>
                </a:cubicBezTo>
                <a:cubicBezTo>
                  <a:pt x="1137522" y="5081454"/>
                  <a:pt x="0" y="3943932"/>
                  <a:pt x="0" y="2540727"/>
                </a:cubicBezTo>
                <a:cubicBezTo>
                  <a:pt x="0" y="1137522"/>
                  <a:pt x="1137522" y="0"/>
                  <a:pt x="2540727" y="0"/>
                </a:cubicBezTo>
                <a:close/>
              </a:path>
            </a:pathLst>
          </a:cu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9462E6F3-9217-C3B5-CFEB-5A8BD21E5DC7}"/>
              </a:ext>
            </a:extLst>
          </p:cNvPr>
          <p:cNvSpPr txBox="1"/>
          <p:nvPr/>
        </p:nvSpPr>
        <p:spPr>
          <a:xfrm>
            <a:off x="7263369" y="2372482"/>
            <a:ext cx="4291321" cy="584775"/>
          </a:xfrm>
          <a:prstGeom prst="rect">
            <a:avLst/>
          </a:prstGeom>
          <a:noFill/>
        </p:spPr>
        <p:txBody>
          <a:bodyPr wrap="square" lIns="36000" rtlCol="0">
            <a:spAutoFit/>
          </a:bodyPr>
          <a:lstStyle/>
          <a:p>
            <a:r>
              <a:rPr lang="pt-BR" sz="3200" dirty="0">
                <a:solidFill>
                  <a:srgbClr val="CA302C"/>
                </a:solidFill>
                <a:latin typeface="AMX Black" pitchFamily="2" charset="0"/>
              </a:rPr>
              <a:t>CPF divergente</a:t>
            </a:r>
          </a:p>
        </p:txBody>
      </p:sp>
    </p:spTree>
    <p:extLst>
      <p:ext uri="{BB962C8B-B14F-4D97-AF65-F5344CB8AC3E}">
        <p14:creationId xmlns:p14="http://schemas.microsoft.com/office/powerpoint/2010/main" val="4214976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5F963C-3B5A-888E-7469-F11A8BD565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B5997E47-4793-893A-6FB9-FC187DFF96D7}"/>
              </a:ext>
            </a:extLst>
          </p:cNvPr>
          <p:cNvSpPr/>
          <p:nvPr/>
        </p:nvSpPr>
        <p:spPr>
          <a:xfrm rot="5400000">
            <a:off x="4756172" y="530290"/>
            <a:ext cx="5474576" cy="579742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912728"/>
              </a:avLst>
            </a:prstTxWarp>
            <a:spAutoFit/>
          </a:bodyPr>
          <a:lstStyle/>
          <a:p>
            <a:pPr algn="ctr"/>
            <a:r>
              <a:rPr lang="pt-BR" sz="3400" dirty="0">
                <a:ln w="0"/>
                <a:solidFill>
                  <a:srgbClr val="B72F2C"/>
                </a:solidFill>
                <a:latin typeface="+mj-lt"/>
              </a:rPr>
              <a:t>VAMOS LÁ • VAMOS LÁ</a:t>
            </a:r>
            <a:endParaRPr lang="pt-BR" sz="3400" b="0" cap="none" spc="0" dirty="0">
              <a:ln w="0"/>
              <a:solidFill>
                <a:srgbClr val="B72F2C"/>
              </a:solidFill>
              <a:effectLst/>
              <a:latin typeface="+mj-lt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BC7182CB-5DE5-982C-5E07-7F32BF7796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9" t="4396" r="25228" b="5864"/>
          <a:stretch>
            <a:fillRect/>
          </a:stretch>
        </p:blipFill>
        <p:spPr>
          <a:xfrm>
            <a:off x="5206455" y="886164"/>
            <a:ext cx="5081454" cy="5081454"/>
          </a:xfrm>
          <a:custGeom>
            <a:avLst/>
            <a:gdLst>
              <a:gd name="connsiteX0" fmla="*/ 2540727 w 5081454"/>
              <a:gd name="connsiteY0" fmla="*/ 0 h 5081454"/>
              <a:gd name="connsiteX1" fmla="*/ 5081454 w 5081454"/>
              <a:gd name="connsiteY1" fmla="*/ 2540727 h 5081454"/>
              <a:gd name="connsiteX2" fmla="*/ 2540727 w 5081454"/>
              <a:gd name="connsiteY2" fmla="*/ 5081454 h 5081454"/>
              <a:gd name="connsiteX3" fmla="*/ 0 w 5081454"/>
              <a:gd name="connsiteY3" fmla="*/ 2540727 h 5081454"/>
              <a:gd name="connsiteX4" fmla="*/ 2540727 w 5081454"/>
              <a:gd name="connsiteY4" fmla="*/ 0 h 5081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454" h="5081454">
                <a:moveTo>
                  <a:pt x="2540727" y="0"/>
                </a:moveTo>
                <a:cubicBezTo>
                  <a:pt x="3943932" y="0"/>
                  <a:pt x="5081454" y="1137522"/>
                  <a:pt x="5081454" y="2540727"/>
                </a:cubicBezTo>
                <a:cubicBezTo>
                  <a:pt x="5081454" y="3943932"/>
                  <a:pt x="3943932" y="5081454"/>
                  <a:pt x="2540727" y="5081454"/>
                </a:cubicBezTo>
                <a:cubicBezTo>
                  <a:pt x="1137522" y="5081454"/>
                  <a:pt x="0" y="3943932"/>
                  <a:pt x="0" y="2540727"/>
                </a:cubicBezTo>
                <a:cubicBezTo>
                  <a:pt x="0" y="1137522"/>
                  <a:pt x="1137522" y="0"/>
                  <a:pt x="2540727" y="0"/>
                </a:cubicBezTo>
                <a:close/>
              </a:path>
            </a:pathLst>
          </a:cu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CD347CAB-43AB-A1CB-49C7-FFDEAC5CC89C}"/>
              </a:ext>
            </a:extLst>
          </p:cNvPr>
          <p:cNvSpPr txBox="1"/>
          <p:nvPr/>
        </p:nvSpPr>
        <p:spPr>
          <a:xfrm>
            <a:off x="750332" y="2277544"/>
            <a:ext cx="4051496" cy="646331"/>
          </a:xfrm>
          <a:prstGeom prst="rect">
            <a:avLst/>
          </a:prstGeom>
          <a:noFill/>
        </p:spPr>
        <p:txBody>
          <a:bodyPr wrap="square" lIns="36000" rtlCol="0">
            <a:spAutoFit/>
          </a:bodyPr>
          <a:lstStyle/>
          <a:p>
            <a:r>
              <a:rPr lang="pt-BR" sz="3600" dirty="0">
                <a:solidFill>
                  <a:srgbClr val="CA302C"/>
                </a:solidFill>
                <a:latin typeface="AMX Black" pitchFamily="2" charset="0"/>
              </a:rPr>
              <a:t>Você sabia?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FECC5EE2-CAA9-3610-BAA2-65B20959C658}"/>
              </a:ext>
            </a:extLst>
          </p:cNvPr>
          <p:cNvSpPr txBox="1"/>
          <p:nvPr/>
        </p:nvSpPr>
        <p:spPr>
          <a:xfrm>
            <a:off x="750332" y="3110509"/>
            <a:ext cx="3506358" cy="1200329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>
              <a:spcAft>
                <a:spcPts val="800"/>
              </a:spcAft>
            </a:pPr>
            <a:r>
              <a:rPr lang="pt-BR" dirty="0">
                <a:solidFill>
                  <a:srgbClr val="101010"/>
                </a:solidFill>
              </a:rPr>
              <a:t>Muitos clientes têm problemas com a operadora atual, mas não realizam a troca por medo de perder o número. </a:t>
            </a:r>
          </a:p>
        </p:txBody>
      </p:sp>
    </p:spTree>
    <p:extLst>
      <p:ext uri="{BB962C8B-B14F-4D97-AF65-F5344CB8AC3E}">
        <p14:creationId xmlns:p14="http://schemas.microsoft.com/office/powerpoint/2010/main" val="197915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0BBF50-1F47-AE8E-A30A-67190B5D49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23A796FB-A7AE-55D5-E185-B10C709A14A0}"/>
              </a:ext>
            </a:extLst>
          </p:cNvPr>
          <p:cNvSpPr/>
          <p:nvPr/>
        </p:nvSpPr>
        <p:spPr>
          <a:xfrm rot="16200000">
            <a:off x="1488388" y="530289"/>
            <a:ext cx="5474576" cy="579742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912728"/>
              </a:avLst>
            </a:prstTxWarp>
            <a:spAutoFit/>
          </a:bodyPr>
          <a:lstStyle/>
          <a:p>
            <a:pPr algn="ctr"/>
            <a:r>
              <a:rPr lang="pt-BR" sz="5400" dirty="0">
                <a:ln w="0"/>
                <a:solidFill>
                  <a:srgbClr val="B72F2C"/>
                </a:solidFill>
                <a:latin typeface="+mj-lt"/>
              </a:rPr>
              <a:t>TIPOS • TIPOS</a:t>
            </a:r>
            <a:endParaRPr lang="pt-BR" sz="5400" b="0" cap="none" spc="0" dirty="0">
              <a:ln w="0"/>
              <a:solidFill>
                <a:srgbClr val="B72F2C"/>
              </a:solidFill>
              <a:effectLst/>
              <a:latin typeface="+mj-lt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CA0A0EA-1F58-946D-459E-3D94A4A221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98" t="3293" r="6655" b="10653"/>
          <a:stretch>
            <a:fillRect/>
          </a:stretch>
        </p:blipFill>
        <p:spPr>
          <a:xfrm flipH="1">
            <a:off x="1468830" y="886164"/>
            <a:ext cx="5081454" cy="5081454"/>
          </a:xfrm>
          <a:custGeom>
            <a:avLst/>
            <a:gdLst>
              <a:gd name="connsiteX0" fmla="*/ 2540727 w 5081454"/>
              <a:gd name="connsiteY0" fmla="*/ 0 h 5081454"/>
              <a:gd name="connsiteX1" fmla="*/ 5081454 w 5081454"/>
              <a:gd name="connsiteY1" fmla="*/ 2540727 h 5081454"/>
              <a:gd name="connsiteX2" fmla="*/ 2540727 w 5081454"/>
              <a:gd name="connsiteY2" fmla="*/ 5081454 h 5081454"/>
              <a:gd name="connsiteX3" fmla="*/ 0 w 5081454"/>
              <a:gd name="connsiteY3" fmla="*/ 2540727 h 5081454"/>
              <a:gd name="connsiteX4" fmla="*/ 2540727 w 5081454"/>
              <a:gd name="connsiteY4" fmla="*/ 0 h 5081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454" h="5081454">
                <a:moveTo>
                  <a:pt x="2540727" y="0"/>
                </a:moveTo>
                <a:cubicBezTo>
                  <a:pt x="3943932" y="0"/>
                  <a:pt x="5081454" y="1137522"/>
                  <a:pt x="5081454" y="2540727"/>
                </a:cubicBezTo>
                <a:cubicBezTo>
                  <a:pt x="5081454" y="3943932"/>
                  <a:pt x="3943932" y="5081454"/>
                  <a:pt x="2540727" y="5081454"/>
                </a:cubicBezTo>
                <a:cubicBezTo>
                  <a:pt x="1137522" y="5081454"/>
                  <a:pt x="0" y="3943932"/>
                  <a:pt x="0" y="2540727"/>
                </a:cubicBezTo>
                <a:cubicBezTo>
                  <a:pt x="0" y="1137522"/>
                  <a:pt x="1137522" y="0"/>
                  <a:pt x="2540727" y="0"/>
                </a:cubicBezTo>
                <a:close/>
              </a:path>
            </a:pathLst>
          </a:custGeom>
        </p:spPr>
      </p:pic>
      <p:pic>
        <p:nvPicPr>
          <p:cNvPr id="32" name="Imagem 31">
            <a:extLst>
              <a:ext uri="{FF2B5EF4-FFF2-40B4-BE49-F238E27FC236}">
                <a16:creationId xmlns:a16="http://schemas.microsoft.com/office/drawing/2014/main" id="{902869C7-3EBC-12D3-6C1C-C42FDC227B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34" t="8" r="19352" b="21305"/>
          <a:stretch>
            <a:fillRect/>
          </a:stretch>
        </p:blipFill>
        <p:spPr>
          <a:xfrm flipH="1">
            <a:off x="2595715" y="691711"/>
            <a:ext cx="4757224" cy="4647205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7902B386-16CF-5A54-2157-0011B4E4232C}"/>
              </a:ext>
            </a:extLst>
          </p:cNvPr>
          <p:cNvSpPr txBox="1"/>
          <p:nvPr/>
        </p:nvSpPr>
        <p:spPr>
          <a:xfrm>
            <a:off x="7398682" y="1877655"/>
            <a:ext cx="4395206" cy="707886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r>
              <a:rPr lang="pt-BR" sz="2000" b="1" dirty="0"/>
              <a:t>Mas e em caso de reagendamento</a:t>
            </a:r>
          </a:p>
          <a:p>
            <a:r>
              <a:rPr lang="pt-BR" sz="2000" b="1" dirty="0"/>
              <a:t>ou cancelamento? </a:t>
            </a:r>
            <a:r>
              <a:rPr lang="pt-BR" sz="2000" b="1" dirty="0">
                <a:solidFill>
                  <a:srgbClr val="CA332F"/>
                </a:solidFill>
              </a:rPr>
              <a:t>Temos a solução!</a:t>
            </a: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E3BF953E-3467-AB97-0B3D-A7DFF3ED2CE4}"/>
              </a:ext>
            </a:extLst>
          </p:cNvPr>
          <p:cNvSpPr/>
          <p:nvPr/>
        </p:nvSpPr>
        <p:spPr>
          <a:xfrm>
            <a:off x="7550051" y="2880252"/>
            <a:ext cx="3870779" cy="516924"/>
          </a:xfrm>
          <a:prstGeom prst="roundRect">
            <a:avLst>
              <a:gd name="adj" fmla="val 50000"/>
            </a:avLst>
          </a:prstGeom>
          <a:solidFill>
            <a:srgbClr val="10101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FA7B229F-7DD2-07F4-CBA1-0BE396B95AC5}"/>
              </a:ext>
            </a:extLst>
          </p:cNvPr>
          <p:cNvSpPr txBox="1"/>
          <p:nvPr/>
        </p:nvSpPr>
        <p:spPr>
          <a:xfrm>
            <a:off x="7778604" y="2954048"/>
            <a:ext cx="3299596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pt-BR" dirty="0">
                <a:solidFill>
                  <a:srgbClr val="DEA449"/>
                </a:solidFill>
                <a:latin typeface="AMX Black" pitchFamily="2" charset="0"/>
              </a:rPr>
              <a:t>REAGENDAMENTOS</a:t>
            </a:r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385F2179-193B-AA80-348A-0E0DDFE2940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53731" y="3014889"/>
            <a:ext cx="257175" cy="247650"/>
          </a:xfrm>
          <a:prstGeom prst="rect">
            <a:avLst/>
          </a:prstGeom>
        </p:spPr>
      </p:pic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28F031E8-141D-19CE-3BD4-0CE4188A141B}"/>
              </a:ext>
            </a:extLst>
          </p:cNvPr>
          <p:cNvSpPr/>
          <p:nvPr/>
        </p:nvSpPr>
        <p:spPr>
          <a:xfrm>
            <a:off x="7550051" y="3576937"/>
            <a:ext cx="3870779" cy="516924"/>
          </a:xfrm>
          <a:prstGeom prst="roundRect">
            <a:avLst>
              <a:gd name="adj" fmla="val 50000"/>
            </a:avLst>
          </a:prstGeom>
          <a:solidFill>
            <a:srgbClr val="10101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EB75E111-468E-325A-72F7-40AF200282C6}"/>
              </a:ext>
            </a:extLst>
          </p:cNvPr>
          <p:cNvSpPr txBox="1"/>
          <p:nvPr/>
        </p:nvSpPr>
        <p:spPr>
          <a:xfrm>
            <a:off x="7778604" y="3650733"/>
            <a:ext cx="3299596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pt-BR" dirty="0">
                <a:solidFill>
                  <a:srgbClr val="DEA449"/>
                </a:solidFill>
                <a:latin typeface="AMX Black" pitchFamily="2" charset="0"/>
              </a:rPr>
              <a:t>CANCELAMENTO</a:t>
            </a: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465A3D4C-E727-E7BF-61BD-DABF2CD43C0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53731" y="3711574"/>
            <a:ext cx="257175" cy="24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04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4" grpId="0" animBg="1"/>
      <p:bldP spid="5" grpId="0" build="allAtOnce"/>
      <p:bldP spid="5" grpId="1" build="allAtOnce"/>
      <p:bldP spid="9" grpId="0" animBg="1"/>
      <p:bldP spid="10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B81881AE-9EDE-D082-17B1-B4F84A6FBD1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A332F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52E0EDA6-E36D-42D3-0DF1-FD6911B856B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900237" y="1123002"/>
            <a:ext cx="8391525" cy="533400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D6601893-2EA6-DE07-B902-C0DB5003DB9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47887" y="1665262"/>
            <a:ext cx="7896225" cy="3829050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B65583AC-ECD1-0074-936C-DAF5B2A3DEC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95475" y="1133475"/>
            <a:ext cx="8401050" cy="4591050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35C74B73-8DBC-5BBE-D4C5-37BAB24727F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07698" y="1293746"/>
            <a:ext cx="704850" cy="200025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CB6C8B1-2EC9-1A43-60E0-7975251C51D8}"/>
              </a:ext>
            </a:extLst>
          </p:cNvPr>
          <p:cNvSpPr txBox="1"/>
          <p:nvPr/>
        </p:nvSpPr>
        <p:spPr>
          <a:xfrm>
            <a:off x="4876737" y="1046161"/>
            <a:ext cx="2438526" cy="586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500"/>
              </a:lnSpc>
            </a:pPr>
            <a:r>
              <a:rPr lang="pt-BR" sz="1600" i="1" dirty="0">
                <a:solidFill>
                  <a:srgbClr val="FFFFFF"/>
                </a:solidFill>
                <a:latin typeface="AMX Light" pitchFamily="2" charset="0"/>
              </a:rPr>
              <a:t>SABER MAIS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887BED47-871A-D6D9-A42F-82133FE2DDF8}"/>
              </a:ext>
            </a:extLst>
          </p:cNvPr>
          <p:cNvSpPr txBox="1"/>
          <p:nvPr/>
        </p:nvSpPr>
        <p:spPr>
          <a:xfrm>
            <a:off x="2628479" y="1914109"/>
            <a:ext cx="6935042" cy="584775"/>
          </a:xfrm>
          <a:prstGeom prst="rect">
            <a:avLst/>
          </a:prstGeom>
          <a:noFill/>
        </p:spPr>
        <p:txBody>
          <a:bodyPr wrap="square" lIns="36000" rtlCol="0">
            <a:spAutoFit/>
          </a:bodyPr>
          <a:lstStyle/>
          <a:p>
            <a:pPr algn="ctr"/>
            <a:r>
              <a:rPr lang="pt-BR" sz="3200" i="1" dirty="0">
                <a:solidFill>
                  <a:srgbClr val="CA302C"/>
                </a:solidFill>
                <a:latin typeface="AMX Black" pitchFamily="2" charset="0"/>
              </a:rPr>
              <a:t>REAGENDAMENTO 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116D844F-6A5D-ADFF-6C8A-8D63827D9FEA}"/>
              </a:ext>
            </a:extLst>
          </p:cNvPr>
          <p:cNvSpPr txBox="1"/>
          <p:nvPr/>
        </p:nvSpPr>
        <p:spPr>
          <a:xfrm>
            <a:off x="2722414" y="2605289"/>
            <a:ext cx="6747172" cy="2292935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pt-BR" sz="1600" dirty="0">
                <a:solidFill>
                  <a:srgbClr val="101010"/>
                </a:solidFill>
              </a:rPr>
              <a:t>O cliente pode solicitar o reagendamento até 4 horas antes da </a:t>
            </a:r>
            <a:r>
              <a:rPr lang="pt-BR" sz="1600" b="1" dirty="0">
                <a:solidFill>
                  <a:srgbClr val="101010"/>
                </a:solidFill>
              </a:rPr>
              <a:t>janela</a:t>
            </a:r>
            <a:r>
              <a:rPr lang="pt-BR" sz="1600" b="1" dirty="0">
                <a:solidFill>
                  <a:srgbClr val="CA332F"/>
                </a:solidFill>
              </a:rPr>
              <a:t>*</a:t>
            </a:r>
            <a:r>
              <a:rPr lang="pt-BR" sz="1600" b="1" dirty="0">
                <a:solidFill>
                  <a:srgbClr val="101010"/>
                </a:solidFill>
              </a:rPr>
              <a:t> </a:t>
            </a:r>
            <a:r>
              <a:rPr lang="pt-BR" sz="1600" dirty="0">
                <a:solidFill>
                  <a:srgbClr val="101010"/>
                </a:solidFill>
              </a:rPr>
              <a:t>escolhida para a portabilidade, via 1052 ou nas lojas.</a:t>
            </a:r>
          </a:p>
          <a:p>
            <a:pPr algn="ctr">
              <a:spcAft>
                <a:spcPts val="600"/>
              </a:spcAft>
            </a:pPr>
            <a:r>
              <a:rPr lang="pt-BR" sz="1600" dirty="0">
                <a:solidFill>
                  <a:srgbClr val="101010"/>
                </a:solidFill>
              </a:rPr>
              <a:t>É importante informar o cliente que a Claro irá entrar em contato para confirmar algumas informações cadastrais. O cliente deve estar atento durante o período para atender a ligação.</a:t>
            </a:r>
          </a:p>
          <a:p>
            <a:pPr algn="ctr">
              <a:spcAft>
                <a:spcPts val="600"/>
              </a:spcAft>
            </a:pPr>
            <a:endParaRPr lang="pt-BR" sz="1600" dirty="0">
              <a:solidFill>
                <a:srgbClr val="101010"/>
              </a:solidFill>
            </a:endParaRPr>
          </a:p>
          <a:p>
            <a:pPr algn="ctr">
              <a:spcAft>
                <a:spcPts val="600"/>
              </a:spcAft>
            </a:pPr>
            <a:r>
              <a:rPr lang="pt-BR" sz="1600" b="1" dirty="0">
                <a:solidFill>
                  <a:srgbClr val="CA332F"/>
                </a:solidFill>
              </a:rPr>
              <a:t>*</a:t>
            </a:r>
            <a:r>
              <a:rPr lang="pt-BR" sz="1600" b="1" dirty="0">
                <a:solidFill>
                  <a:srgbClr val="101010"/>
                </a:solidFill>
              </a:rPr>
              <a:t>Janela de Portabilidade: </a:t>
            </a:r>
            <a:r>
              <a:rPr lang="pt-BR" sz="1600" dirty="0">
                <a:solidFill>
                  <a:srgbClr val="101010"/>
                </a:solidFill>
              </a:rPr>
              <a:t>período de 2 horas em que o telefone pode ficar mudo para ser ativado na operadora receptora.</a:t>
            </a:r>
            <a:endParaRPr lang="pt-BR" sz="1600" b="1" dirty="0">
              <a:solidFill>
                <a:srgbClr val="101010"/>
              </a:solidFill>
            </a:endParaRP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29F93832-934E-DE43-A780-F090F04D027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05414" y="1649079"/>
            <a:ext cx="8401050" cy="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565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uiExpand="1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76EA17-FECF-EA92-67F2-8ABB654BE2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E94C22D8-94E5-7162-5F08-63E382DF3AE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A332F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F1EE13FB-98D4-F962-E2F5-7B5B049C1DB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900237" y="1123002"/>
            <a:ext cx="8391525" cy="533400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8331F0DB-92FF-EADD-65B1-38A7C8147FD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47887" y="1665262"/>
            <a:ext cx="7896225" cy="3829050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72B202C6-8386-6E91-FF1F-1069770D0FA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95475" y="1133475"/>
            <a:ext cx="8401050" cy="4591050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032C3769-6888-74C2-8C1B-4D1A87CA659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07698" y="1293746"/>
            <a:ext cx="704850" cy="200025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50C657EF-FB82-D3D0-E71F-546B6E618FD1}"/>
              </a:ext>
            </a:extLst>
          </p:cNvPr>
          <p:cNvSpPr txBox="1"/>
          <p:nvPr/>
        </p:nvSpPr>
        <p:spPr>
          <a:xfrm>
            <a:off x="4876737" y="1046161"/>
            <a:ext cx="2438526" cy="586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500"/>
              </a:lnSpc>
            </a:pPr>
            <a:r>
              <a:rPr lang="pt-BR" sz="1600" i="1" dirty="0">
                <a:solidFill>
                  <a:srgbClr val="FFFFFF"/>
                </a:solidFill>
                <a:latin typeface="AMX Light" pitchFamily="2" charset="0"/>
              </a:rPr>
              <a:t>SABER MAIS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FB98EB7-9B27-DFC1-E8A6-123C402C218D}"/>
              </a:ext>
            </a:extLst>
          </p:cNvPr>
          <p:cNvSpPr txBox="1"/>
          <p:nvPr/>
        </p:nvSpPr>
        <p:spPr>
          <a:xfrm>
            <a:off x="2628479" y="1914109"/>
            <a:ext cx="6935042" cy="584775"/>
          </a:xfrm>
          <a:prstGeom prst="rect">
            <a:avLst/>
          </a:prstGeom>
          <a:noFill/>
        </p:spPr>
        <p:txBody>
          <a:bodyPr wrap="square" lIns="36000" rtlCol="0">
            <a:spAutoFit/>
          </a:bodyPr>
          <a:lstStyle/>
          <a:p>
            <a:pPr algn="ctr"/>
            <a:r>
              <a:rPr lang="pt-BR" sz="3200" i="1" dirty="0">
                <a:solidFill>
                  <a:srgbClr val="CA302C"/>
                </a:solidFill>
                <a:latin typeface="AMX Black" pitchFamily="2" charset="0"/>
              </a:rPr>
              <a:t>REAGENDAMENTO 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D718A3CC-9842-C8FD-9C12-3CAB9373C25D}"/>
              </a:ext>
            </a:extLst>
          </p:cNvPr>
          <p:cNvSpPr txBox="1"/>
          <p:nvPr/>
        </p:nvSpPr>
        <p:spPr>
          <a:xfrm>
            <a:off x="3210523" y="2605289"/>
            <a:ext cx="5770955" cy="1154162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pt-BR" sz="1600" b="1" dirty="0">
                <a:solidFill>
                  <a:srgbClr val="101010"/>
                </a:solidFill>
                <a:latin typeface="AMX Black" pitchFamily="2" charset="0"/>
              </a:rPr>
              <a:t>MULTI: </a:t>
            </a:r>
            <a:r>
              <a:rPr lang="pt-BR" sz="1600" b="1" dirty="0">
                <a:solidFill>
                  <a:srgbClr val="CA332F"/>
                </a:solidFill>
                <a:latin typeface="AMX Black" pitchFamily="2" charset="0"/>
              </a:rPr>
              <a:t>08007236626</a:t>
            </a:r>
          </a:p>
          <a:p>
            <a:pPr algn="ctr">
              <a:spcAft>
                <a:spcPts val="600"/>
              </a:spcAft>
            </a:pPr>
            <a:r>
              <a:rPr lang="pt-BR" sz="1600" dirty="0">
                <a:solidFill>
                  <a:srgbClr val="101010"/>
                </a:solidFill>
              </a:rPr>
              <a:t>No </a:t>
            </a:r>
            <a:r>
              <a:rPr lang="pt-BR" sz="1600" dirty="0" err="1">
                <a:solidFill>
                  <a:srgbClr val="101010"/>
                </a:solidFill>
              </a:rPr>
              <a:t>Multi</a:t>
            </a:r>
            <a:r>
              <a:rPr lang="pt-BR" sz="1600" dirty="0">
                <a:solidFill>
                  <a:srgbClr val="101010"/>
                </a:solidFill>
              </a:rPr>
              <a:t>, caso haja conflito de divergência de CPF, o cliente pode regularizar no momento da ativação do chip provisório e fazer o reagendamento caso seja necessário.</a:t>
            </a:r>
            <a:endParaRPr lang="pt-BR" sz="1600" b="1" dirty="0">
              <a:solidFill>
                <a:srgbClr val="101010"/>
              </a:solidFill>
            </a:endParaRP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4B176FF1-9B03-F6D8-066A-31C0D0AADFA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05414" y="1649079"/>
            <a:ext cx="8401050" cy="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54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69067F-A054-AF11-922E-97988A4653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: Cantos Superiores Arredondados 14">
            <a:extLst>
              <a:ext uri="{FF2B5EF4-FFF2-40B4-BE49-F238E27FC236}">
                <a16:creationId xmlns:a16="http://schemas.microsoft.com/office/drawing/2014/main" id="{E3841F8F-0B71-8453-B55D-B0E54AE8B674}"/>
              </a:ext>
            </a:extLst>
          </p:cNvPr>
          <p:cNvSpPr>
            <a:spLocks/>
          </p:cNvSpPr>
          <p:nvPr/>
        </p:nvSpPr>
        <p:spPr>
          <a:xfrm rot="5400000">
            <a:off x="508327" y="-60893"/>
            <a:ext cx="5081453" cy="6975566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A33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3BC19B75-CC35-9148-68E3-C28DFE15D1B4}"/>
              </a:ext>
            </a:extLst>
          </p:cNvPr>
          <p:cNvSpPr/>
          <p:nvPr/>
        </p:nvSpPr>
        <p:spPr>
          <a:xfrm rot="16200000">
            <a:off x="1488388" y="530289"/>
            <a:ext cx="5474576" cy="579742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912728"/>
              </a:avLst>
            </a:prstTxWarp>
            <a:spAutoFit/>
          </a:bodyPr>
          <a:lstStyle/>
          <a:p>
            <a:pPr algn="ctr"/>
            <a:r>
              <a:rPr lang="pt-BR" sz="4800" dirty="0">
                <a:ln w="0"/>
                <a:solidFill>
                  <a:srgbClr val="B72F2C"/>
                </a:solidFill>
                <a:latin typeface="+mj-lt"/>
              </a:rPr>
              <a:t>TIPOS • TIPOS</a:t>
            </a:r>
            <a:endParaRPr lang="pt-BR" sz="4800" b="0" cap="none" spc="0" dirty="0">
              <a:ln w="0"/>
              <a:solidFill>
                <a:srgbClr val="B72F2C"/>
              </a:solidFill>
              <a:effectLst/>
              <a:latin typeface="+mj-lt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F9F2DA6-B0AD-91C6-40EA-0D11A83813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98" t="3293" r="6655" b="10653"/>
          <a:stretch>
            <a:fillRect/>
          </a:stretch>
        </p:blipFill>
        <p:spPr>
          <a:xfrm flipH="1">
            <a:off x="1468830" y="886164"/>
            <a:ext cx="5081454" cy="5081454"/>
          </a:xfrm>
          <a:custGeom>
            <a:avLst/>
            <a:gdLst>
              <a:gd name="connsiteX0" fmla="*/ 2540727 w 5081454"/>
              <a:gd name="connsiteY0" fmla="*/ 0 h 5081454"/>
              <a:gd name="connsiteX1" fmla="*/ 5081454 w 5081454"/>
              <a:gd name="connsiteY1" fmla="*/ 2540727 h 5081454"/>
              <a:gd name="connsiteX2" fmla="*/ 2540727 w 5081454"/>
              <a:gd name="connsiteY2" fmla="*/ 5081454 h 5081454"/>
              <a:gd name="connsiteX3" fmla="*/ 0 w 5081454"/>
              <a:gd name="connsiteY3" fmla="*/ 2540727 h 5081454"/>
              <a:gd name="connsiteX4" fmla="*/ 2540727 w 5081454"/>
              <a:gd name="connsiteY4" fmla="*/ 0 h 5081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454" h="5081454">
                <a:moveTo>
                  <a:pt x="2540727" y="0"/>
                </a:moveTo>
                <a:cubicBezTo>
                  <a:pt x="3943932" y="0"/>
                  <a:pt x="5081454" y="1137522"/>
                  <a:pt x="5081454" y="2540727"/>
                </a:cubicBezTo>
                <a:cubicBezTo>
                  <a:pt x="5081454" y="3943932"/>
                  <a:pt x="3943932" y="5081454"/>
                  <a:pt x="2540727" y="5081454"/>
                </a:cubicBezTo>
                <a:cubicBezTo>
                  <a:pt x="1137522" y="5081454"/>
                  <a:pt x="0" y="3943932"/>
                  <a:pt x="0" y="2540727"/>
                </a:cubicBezTo>
                <a:cubicBezTo>
                  <a:pt x="0" y="1137522"/>
                  <a:pt x="1137522" y="0"/>
                  <a:pt x="2540727" y="0"/>
                </a:cubicBezTo>
                <a:close/>
              </a:path>
            </a:pathLst>
          </a:cu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3C82F3E3-123F-453F-3636-442FEDF8F705}"/>
              </a:ext>
            </a:extLst>
          </p:cNvPr>
          <p:cNvSpPr txBox="1"/>
          <p:nvPr/>
        </p:nvSpPr>
        <p:spPr>
          <a:xfrm>
            <a:off x="7398682" y="1877655"/>
            <a:ext cx="4395206" cy="707886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r>
              <a:rPr lang="pt-BR" sz="2000" b="1" dirty="0"/>
              <a:t>Mas e em caso de reagendamento</a:t>
            </a:r>
          </a:p>
          <a:p>
            <a:r>
              <a:rPr lang="pt-BR" sz="2000" b="1" dirty="0"/>
              <a:t>ou cancelamento? </a:t>
            </a:r>
            <a:r>
              <a:rPr lang="pt-BR" sz="2000" b="1" dirty="0">
                <a:solidFill>
                  <a:srgbClr val="CA332F"/>
                </a:solidFill>
              </a:rPr>
              <a:t>Temos a solução!</a:t>
            </a: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2900E48A-75FF-4C1B-B0E0-E150ABD07087}"/>
              </a:ext>
            </a:extLst>
          </p:cNvPr>
          <p:cNvSpPr/>
          <p:nvPr/>
        </p:nvSpPr>
        <p:spPr>
          <a:xfrm>
            <a:off x="7550051" y="2880252"/>
            <a:ext cx="3870779" cy="516924"/>
          </a:xfrm>
          <a:prstGeom prst="roundRect">
            <a:avLst>
              <a:gd name="adj" fmla="val 50000"/>
            </a:avLst>
          </a:prstGeom>
          <a:solidFill>
            <a:srgbClr val="10101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F007319F-695A-802B-3612-E45DF19FA7F2}"/>
              </a:ext>
            </a:extLst>
          </p:cNvPr>
          <p:cNvSpPr txBox="1"/>
          <p:nvPr/>
        </p:nvSpPr>
        <p:spPr>
          <a:xfrm>
            <a:off x="7778604" y="2954048"/>
            <a:ext cx="3299596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pt-BR" dirty="0">
                <a:solidFill>
                  <a:srgbClr val="DEA449"/>
                </a:solidFill>
                <a:latin typeface="AMX Black" pitchFamily="2" charset="0"/>
              </a:rPr>
              <a:t>REAGENDAMENTOS</a:t>
            </a:r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57001FAC-2740-19EA-5CBD-125115C081A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53731" y="3014889"/>
            <a:ext cx="257175" cy="247650"/>
          </a:xfrm>
          <a:prstGeom prst="rect">
            <a:avLst/>
          </a:prstGeom>
        </p:spPr>
      </p:pic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0AAF3429-A658-2A10-C416-9E119BE35A37}"/>
              </a:ext>
            </a:extLst>
          </p:cNvPr>
          <p:cNvSpPr/>
          <p:nvPr/>
        </p:nvSpPr>
        <p:spPr>
          <a:xfrm>
            <a:off x="7550051" y="3576937"/>
            <a:ext cx="3870779" cy="516924"/>
          </a:xfrm>
          <a:prstGeom prst="roundRect">
            <a:avLst>
              <a:gd name="adj" fmla="val 50000"/>
            </a:avLst>
          </a:prstGeom>
          <a:solidFill>
            <a:srgbClr val="10101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4DA930A-17F8-B3D8-2761-2CEB4613A511}"/>
              </a:ext>
            </a:extLst>
          </p:cNvPr>
          <p:cNvSpPr txBox="1"/>
          <p:nvPr/>
        </p:nvSpPr>
        <p:spPr>
          <a:xfrm>
            <a:off x="7778604" y="3650733"/>
            <a:ext cx="3299596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pt-BR" dirty="0">
                <a:solidFill>
                  <a:srgbClr val="DEA449"/>
                </a:solidFill>
                <a:latin typeface="AMX Black" pitchFamily="2" charset="0"/>
              </a:rPr>
              <a:t>CANCELAMENTO</a:t>
            </a: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3372401C-DEB9-1A6C-60A0-C567FD9B245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953731" y="3711574"/>
            <a:ext cx="257175" cy="247650"/>
          </a:xfrm>
          <a:prstGeom prst="rect">
            <a:avLst/>
          </a:prstGeom>
        </p:spPr>
      </p:pic>
      <p:sp>
        <p:nvSpPr>
          <p:cNvPr id="12" name="Retângulo: Cantos Superiores Arredondados 5">
            <a:extLst>
              <a:ext uri="{FF2B5EF4-FFF2-40B4-BE49-F238E27FC236}">
                <a16:creationId xmlns:a16="http://schemas.microsoft.com/office/drawing/2014/main" id="{1ACAF37E-153F-DEC5-261F-E2E178BA1ECF}"/>
              </a:ext>
            </a:extLst>
          </p:cNvPr>
          <p:cNvSpPr>
            <a:spLocks/>
          </p:cNvSpPr>
          <p:nvPr/>
        </p:nvSpPr>
        <p:spPr>
          <a:xfrm rot="5400000">
            <a:off x="358032" y="-259375"/>
            <a:ext cx="5522976" cy="7372530"/>
          </a:xfrm>
          <a:prstGeom prst="round2SameRect">
            <a:avLst>
              <a:gd name="adj1" fmla="val 50000"/>
              <a:gd name="adj2" fmla="val 0"/>
            </a:avLst>
          </a:prstGeom>
          <a:noFill/>
          <a:ln>
            <a:solidFill>
              <a:srgbClr val="CA33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2" name="Imagem 31">
            <a:extLst>
              <a:ext uri="{FF2B5EF4-FFF2-40B4-BE49-F238E27FC236}">
                <a16:creationId xmlns:a16="http://schemas.microsoft.com/office/drawing/2014/main" id="{C38381B2-F2D3-F4D2-2732-B239ED6741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34" t="8" r="19352" b="21305"/>
          <a:stretch>
            <a:fillRect/>
          </a:stretch>
        </p:blipFill>
        <p:spPr>
          <a:xfrm flipH="1">
            <a:off x="2595715" y="691711"/>
            <a:ext cx="4757224" cy="4647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995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B72DCC-565B-41C0-BB37-A3192B7B3C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05E96103-F206-2DEE-D138-D321BFBD2D6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A332F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22F88EC7-AEC1-303F-3C30-52353332D9A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900237" y="1123002"/>
            <a:ext cx="8391525" cy="533400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F9330576-133D-C727-B06A-031D161BBEB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47887" y="1665262"/>
            <a:ext cx="7896225" cy="3829050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4A72DCA6-C714-FD56-56ED-FFAAFB12645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95475" y="1133475"/>
            <a:ext cx="8401050" cy="4591050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5A43B472-A7A3-AA80-19E9-D1DDA676934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07698" y="1293746"/>
            <a:ext cx="704850" cy="200025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5569079-6AAE-0B71-5CE1-B7B3B0A63798}"/>
              </a:ext>
            </a:extLst>
          </p:cNvPr>
          <p:cNvSpPr txBox="1"/>
          <p:nvPr/>
        </p:nvSpPr>
        <p:spPr>
          <a:xfrm>
            <a:off x="4876737" y="1046161"/>
            <a:ext cx="2438526" cy="586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500"/>
              </a:lnSpc>
            </a:pPr>
            <a:r>
              <a:rPr lang="pt-BR" sz="1600" i="1" dirty="0">
                <a:solidFill>
                  <a:srgbClr val="FFFFFF"/>
                </a:solidFill>
                <a:latin typeface="AMX Light" pitchFamily="2" charset="0"/>
              </a:rPr>
              <a:t>SABER MAIS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7F3FF206-4A72-2B27-041D-A97970F3DC8A}"/>
              </a:ext>
            </a:extLst>
          </p:cNvPr>
          <p:cNvSpPr txBox="1"/>
          <p:nvPr/>
        </p:nvSpPr>
        <p:spPr>
          <a:xfrm>
            <a:off x="2628479" y="1914109"/>
            <a:ext cx="6935042" cy="584775"/>
          </a:xfrm>
          <a:prstGeom prst="rect">
            <a:avLst/>
          </a:prstGeom>
          <a:noFill/>
        </p:spPr>
        <p:txBody>
          <a:bodyPr wrap="square" lIns="36000" rtlCol="0">
            <a:spAutoFit/>
          </a:bodyPr>
          <a:lstStyle/>
          <a:p>
            <a:pPr algn="ctr"/>
            <a:r>
              <a:rPr lang="pt-BR" sz="3200" i="1" dirty="0">
                <a:solidFill>
                  <a:srgbClr val="CA302C"/>
                </a:solidFill>
                <a:latin typeface="AMX Black" pitchFamily="2" charset="0"/>
              </a:rPr>
              <a:t>CANCELAMENTO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86A533B4-6EC1-E8BD-57B0-1561956D09F6}"/>
              </a:ext>
            </a:extLst>
          </p:cNvPr>
          <p:cNvSpPr txBox="1"/>
          <p:nvPr/>
        </p:nvSpPr>
        <p:spPr>
          <a:xfrm>
            <a:off x="3131392" y="2605289"/>
            <a:ext cx="5929217" cy="2046714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pt-BR" sz="1600" dirty="0">
                <a:solidFill>
                  <a:srgbClr val="101010"/>
                </a:solidFill>
              </a:rPr>
              <a:t>O cancelamento da portabilidade pode ser realizado até 4 horas antes da sua efetivação, via 1052 ou em loja.</a:t>
            </a:r>
          </a:p>
          <a:p>
            <a:pPr algn="ctr">
              <a:spcAft>
                <a:spcPts val="600"/>
              </a:spcAft>
            </a:pPr>
            <a:r>
              <a:rPr lang="pt-BR" sz="1600" b="1" i="1" dirty="0">
                <a:solidFill>
                  <a:srgbClr val="CA332F"/>
                </a:solidFill>
                <a:latin typeface="AMX Black" pitchFamily="2" charset="0"/>
              </a:rPr>
              <a:t>MULTI: 08007236626</a:t>
            </a:r>
          </a:p>
          <a:p>
            <a:pPr algn="ctr">
              <a:spcAft>
                <a:spcPts val="600"/>
              </a:spcAft>
            </a:pPr>
            <a:r>
              <a:rPr lang="pt-BR" sz="1600" dirty="0">
                <a:solidFill>
                  <a:srgbClr val="101010"/>
                </a:solidFill>
              </a:rPr>
              <a:t>Se o cliente optou por um número provisório ele não será cancelado. Se precisar cancelar o número provisório, o procedimento ocorre normalmente, seguindo as regras de cancelamento da Claro, como em qualquer outra ativação.</a:t>
            </a:r>
            <a:endParaRPr lang="pt-BR" sz="1600" b="1" dirty="0">
              <a:solidFill>
                <a:srgbClr val="101010"/>
              </a:solidFill>
            </a:endParaRP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9F564503-0BB6-0C62-4FBF-0C6AEE626C2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05414" y="1649079"/>
            <a:ext cx="8401050" cy="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23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uiExpand="1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8F0D0F-9A8F-FF54-3F4A-807E9B89B4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746EEAD-070E-82B7-72DD-2E30311AD2BD}"/>
              </a:ext>
            </a:extLst>
          </p:cNvPr>
          <p:cNvSpPr/>
          <p:nvPr/>
        </p:nvSpPr>
        <p:spPr>
          <a:xfrm rot="16200000">
            <a:off x="1488388" y="530289"/>
            <a:ext cx="5474576" cy="579742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912728"/>
              </a:avLst>
            </a:prstTxWarp>
            <a:spAutoFit/>
          </a:bodyPr>
          <a:lstStyle/>
          <a:p>
            <a:pPr algn="ctr"/>
            <a:r>
              <a:rPr lang="pt-BR" sz="4800" dirty="0">
                <a:ln w="0"/>
                <a:solidFill>
                  <a:srgbClr val="B72F2C"/>
                </a:solidFill>
                <a:latin typeface="+mj-lt"/>
              </a:rPr>
              <a:t>TIPOS • TIPOS</a:t>
            </a:r>
            <a:endParaRPr lang="pt-BR" sz="4800" b="0" cap="none" spc="0" dirty="0">
              <a:ln w="0"/>
              <a:solidFill>
                <a:srgbClr val="B72F2C"/>
              </a:solidFill>
              <a:effectLst/>
              <a:latin typeface="+mj-lt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32CD89F-513C-E885-A85F-951663FF94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98" t="3293" r="6655" b="10653"/>
          <a:stretch>
            <a:fillRect/>
          </a:stretch>
        </p:blipFill>
        <p:spPr>
          <a:xfrm flipH="1">
            <a:off x="1468830" y="886164"/>
            <a:ext cx="5081454" cy="5081454"/>
          </a:xfrm>
          <a:custGeom>
            <a:avLst/>
            <a:gdLst>
              <a:gd name="connsiteX0" fmla="*/ 2540727 w 5081454"/>
              <a:gd name="connsiteY0" fmla="*/ 0 h 5081454"/>
              <a:gd name="connsiteX1" fmla="*/ 5081454 w 5081454"/>
              <a:gd name="connsiteY1" fmla="*/ 2540727 h 5081454"/>
              <a:gd name="connsiteX2" fmla="*/ 2540727 w 5081454"/>
              <a:gd name="connsiteY2" fmla="*/ 5081454 h 5081454"/>
              <a:gd name="connsiteX3" fmla="*/ 0 w 5081454"/>
              <a:gd name="connsiteY3" fmla="*/ 2540727 h 5081454"/>
              <a:gd name="connsiteX4" fmla="*/ 2540727 w 5081454"/>
              <a:gd name="connsiteY4" fmla="*/ 0 h 5081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454" h="5081454">
                <a:moveTo>
                  <a:pt x="2540727" y="0"/>
                </a:moveTo>
                <a:cubicBezTo>
                  <a:pt x="3943932" y="0"/>
                  <a:pt x="5081454" y="1137522"/>
                  <a:pt x="5081454" y="2540727"/>
                </a:cubicBezTo>
                <a:cubicBezTo>
                  <a:pt x="5081454" y="3943932"/>
                  <a:pt x="3943932" y="5081454"/>
                  <a:pt x="2540727" y="5081454"/>
                </a:cubicBezTo>
                <a:cubicBezTo>
                  <a:pt x="1137522" y="5081454"/>
                  <a:pt x="0" y="3943932"/>
                  <a:pt x="0" y="2540727"/>
                </a:cubicBezTo>
                <a:cubicBezTo>
                  <a:pt x="0" y="1137522"/>
                  <a:pt x="1137522" y="0"/>
                  <a:pt x="2540727" y="0"/>
                </a:cubicBezTo>
                <a:close/>
              </a:path>
            </a:pathLst>
          </a:custGeom>
        </p:spPr>
      </p:pic>
      <p:pic>
        <p:nvPicPr>
          <p:cNvPr id="32" name="Imagem 31">
            <a:extLst>
              <a:ext uri="{FF2B5EF4-FFF2-40B4-BE49-F238E27FC236}">
                <a16:creationId xmlns:a16="http://schemas.microsoft.com/office/drawing/2014/main" id="{0484E5D0-8CA5-7D8B-947B-1AA6909A43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34" t="8" r="19352" b="21305"/>
          <a:stretch>
            <a:fillRect/>
          </a:stretch>
        </p:blipFill>
        <p:spPr>
          <a:xfrm flipH="1">
            <a:off x="2595715" y="691711"/>
            <a:ext cx="4757224" cy="4647205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D9ED504B-2018-DEB8-1319-5B44F798E9ED}"/>
              </a:ext>
            </a:extLst>
          </p:cNvPr>
          <p:cNvSpPr txBox="1"/>
          <p:nvPr/>
        </p:nvSpPr>
        <p:spPr>
          <a:xfrm>
            <a:off x="7398682" y="1684828"/>
            <a:ext cx="4395206" cy="1015663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r>
              <a:rPr lang="pt-BR" sz="2000" b="1" dirty="0"/>
              <a:t>Aqui vão algumas informações importantes que você pode consultar, caso haja dúvidas:</a:t>
            </a:r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B32DE957-96ED-07B6-77EC-0680A3C8CFF8}"/>
              </a:ext>
            </a:extLst>
          </p:cNvPr>
          <p:cNvSpPr/>
          <p:nvPr/>
        </p:nvSpPr>
        <p:spPr>
          <a:xfrm>
            <a:off x="7444541" y="2880252"/>
            <a:ext cx="3870779" cy="516924"/>
          </a:xfrm>
          <a:prstGeom prst="roundRect">
            <a:avLst>
              <a:gd name="adj" fmla="val 50000"/>
            </a:avLst>
          </a:prstGeom>
          <a:solidFill>
            <a:srgbClr val="10101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31430F04-7E1E-ECBE-BEE3-9370DB3ECD92}"/>
              </a:ext>
            </a:extLst>
          </p:cNvPr>
          <p:cNvSpPr txBox="1"/>
          <p:nvPr/>
        </p:nvSpPr>
        <p:spPr>
          <a:xfrm>
            <a:off x="7673094" y="2954048"/>
            <a:ext cx="3299596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pt-BR" dirty="0">
                <a:solidFill>
                  <a:srgbClr val="DEA449"/>
                </a:solidFill>
                <a:latin typeface="AMX Black" pitchFamily="2" charset="0"/>
              </a:rPr>
              <a:t>ANÁLISE DE CRÉDITO PÓS</a:t>
            </a:r>
          </a:p>
        </p:txBody>
      </p:sp>
      <p:pic>
        <p:nvPicPr>
          <p:cNvPr id="14" name="Gráfico 13">
            <a:extLst>
              <a:ext uri="{FF2B5EF4-FFF2-40B4-BE49-F238E27FC236}">
                <a16:creationId xmlns:a16="http://schemas.microsoft.com/office/drawing/2014/main" id="{54B18872-4AD7-A3FD-45E7-2067DE22FA1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48221" y="3014889"/>
            <a:ext cx="257175" cy="247650"/>
          </a:xfrm>
          <a:prstGeom prst="rect">
            <a:avLst/>
          </a:prstGeom>
        </p:spPr>
      </p:pic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4912C222-60BE-3B92-5593-D142B8F6579F}"/>
              </a:ext>
            </a:extLst>
          </p:cNvPr>
          <p:cNvSpPr/>
          <p:nvPr/>
        </p:nvSpPr>
        <p:spPr>
          <a:xfrm>
            <a:off x="7444541" y="3576937"/>
            <a:ext cx="3870779" cy="516924"/>
          </a:xfrm>
          <a:prstGeom prst="roundRect">
            <a:avLst>
              <a:gd name="adj" fmla="val 50000"/>
            </a:avLst>
          </a:prstGeom>
          <a:solidFill>
            <a:srgbClr val="10101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0C0F3CB1-7AA1-A338-E2A5-3F64B9E29AE2}"/>
              </a:ext>
            </a:extLst>
          </p:cNvPr>
          <p:cNvSpPr txBox="1"/>
          <p:nvPr/>
        </p:nvSpPr>
        <p:spPr>
          <a:xfrm>
            <a:off x="7673094" y="3650733"/>
            <a:ext cx="3299596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pt-BR" dirty="0">
                <a:solidFill>
                  <a:srgbClr val="DEA449"/>
                </a:solidFill>
                <a:latin typeface="AMX Black" pitchFamily="2" charset="0"/>
              </a:rPr>
              <a:t>TERMO DE ADESÃO</a:t>
            </a:r>
          </a:p>
        </p:txBody>
      </p:sp>
      <p:pic>
        <p:nvPicPr>
          <p:cNvPr id="17" name="Gráfico 16">
            <a:extLst>
              <a:ext uri="{FF2B5EF4-FFF2-40B4-BE49-F238E27FC236}">
                <a16:creationId xmlns:a16="http://schemas.microsoft.com/office/drawing/2014/main" id="{549A5DC0-6A00-6AEC-4977-C1D567D1402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48221" y="3711574"/>
            <a:ext cx="257175" cy="247650"/>
          </a:xfrm>
          <a:prstGeom prst="rect">
            <a:avLst/>
          </a:prstGeom>
        </p:spPr>
      </p:pic>
      <p:sp>
        <p:nvSpPr>
          <p:cNvPr id="18" name="Retângulo: Cantos Arredondados 17">
            <a:extLst>
              <a:ext uri="{FF2B5EF4-FFF2-40B4-BE49-F238E27FC236}">
                <a16:creationId xmlns:a16="http://schemas.microsoft.com/office/drawing/2014/main" id="{BE0C154E-7490-AAE6-2061-1238488439A3}"/>
              </a:ext>
            </a:extLst>
          </p:cNvPr>
          <p:cNvSpPr/>
          <p:nvPr/>
        </p:nvSpPr>
        <p:spPr>
          <a:xfrm>
            <a:off x="7444541" y="4273622"/>
            <a:ext cx="3870779" cy="516924"/>
          </a:xfrm>
          <a:prstGeom prst="roundRect">
            <a:avLst>
              <a:gd name="adj" fmla="val 50000"/>
            </a:avLst>
          </a:prstGeom>
          <a:solidFill>
            <a:srgbClr val="10101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F1D97A07-8E76-E613-870C-6C43CD6CE904}"/>
              </a:ext>
            </a:extLst>
          </p:cNvPr>
          <p:cNvSpPr txBox="1"/>
          <p:nvPr/>
        </p:nvSpPr>
        <p:spPr>
          <a:xfrm>
            <a:off x="7673094" y="4347418"/>
            <a:ext cx="3299596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pt-BR" dirty="0">
                <a:solidFill>
                  <a:srgbClr val="DEA449"/>
                </a:solidFill>
                <a:latin typeface="AMX Black" pitchFamily="2" charset="0"/>
              </a:rPr>
              <a:t>CONSULTA DE NÚMERO</a:t>
            </a:r>
          </a:p>
        </p:txBody>
      </p:sp>
      <p:pic>
        <p:nvPicPr>
          <p:cNvPr id="20" name="Gráfico 19">
            <a:extLst>
              <a:ext uri="{FF2B5EF4-FFF2-40B4-BE49-F238E27FC236}">
                <a16:creationId xmlns:a16="http://schemas.microsoft.com/office/drawing/2014/main" id="{DB38661D-D695-9039-B51A-03BA3D570B6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48221" y="4408259"/>
            <a:ext cx="257175" cy="24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186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2" grpId="0" animBg="1"/>
      <p:bldP spid="13" grpId="0"/>
      <p:bldP spid="13" grpId="1"/>
      <p:bldP spid="15" grpId="0" animBg="1"/>
      <p:bldP spid="16" grpId="0"/>
      <p:bldP spid="18" grpId="0" animBg="1"/>
      <p:bldP spid="19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0545181C-77BC-FC34-CF8A-0C3315928DE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A332F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82C9B6D5-C1AC-D0A2-7D43-BF64BFD3B41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900237" y="1123002"/>
            <a:ext cx="8391525" cy="533400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EFCF1C6E-EC90-C552-87F0-A9671079FFC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47887" y="1665262"/>
            <a:ext cx="7896225" cy="3829050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696510D4-F9DC-F8F0-92AC-254629AFB45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95475" y="1133475"/>
            <a:ext cx="8401050" cy="4591050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992AE504-8559-4EA0-AC8D-B034B2AF8FA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07698" y="1293746"/>
            <a:ext cx="704850" cy="200025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5352E8D1-AEB6-F3E7-471F-ACD2A14123FA}"/>
              </a:ext>
            </a:extLst>
          </p:cNvPr>
          <p:cNvSpPr txBox="1"/>
          <p:nvPr/>
        </p:nvSpPr>
        <p:spPr>
          <a:xfrm>
            <a:off x="4876737" y="1046161"/>
            <a:ext cx="2438526" cy="586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500"/>
              </a:lnSpc>
            </a:pPr>
            <a:r>
              <a:rPr lang="pt-BR" sz="1600" i="1" dirty="0">
                <a:solidFill>
                  <a:srgbClr val="FFFFFF"/>
                </a:solidFill>
                <a:latin typeface="AMX Light" pitchFamily="2" charset="0"/>
              </a:rPr>
              <a:t>SABER MAIS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453C4FDA-AEEA-232E-D5D7-FE464B507D9C}"/>
              </a:ext>
            </a:extLst>
          </p:cNvPr>
          <p:cNvSpPr txBox="1"/>
          <p:nvPr/>
        </p:nvSpPr>
        <p:spPr>
          <a:xfrm>
            <a:off x="3131392" y="1914109"/>
            <a:ext cx="5929217" cy="1077218"/>
          </a:xfrm>
          <a:prstGeom prst="rect">
            <a:avLst/>
          </a:prstGeom>
          <a:noFill/>
        </p:spPr>
        <p:txBody>
          <a:bodyPr wrap="square" lIns="36000" rtlCol="0">
            <a:spAutoFit/>
          </a:bodyPr>
          <a:lstStyle/>
          <a:p>
            <a:pPr algn="ctr"/>
            <a:r>
              <a:rPr lang="pt-BR" sz="3200" i="1" dirty="0">
                <a:solidFill>
                  <a:srgbClr val="CA302C"/>
                </a:solidFill>
                <a:latin typeface="AMX Black" pitchFamily="2" charset="0"/>
              </a:rPr>
              <a:t>ANÁLISE DE CRÉDITO PARA CLIENTES PÓS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0F308D1E-6DCF-9DBE-5BC4-0C94151E6B31}"/>
              </a:ext>
            </a:extLst>
          </p:cNvPr>
          <p:cNvSpPr txBox="1"/>
          <p:nvPr/>
        </p:nvSpPr>
        <p:spPr>
          <a:xfrm>
            <a:off x="3353465" y="2997985"/>
            <a:ext cx="5485070" cy="1708160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pt-BR" sz="2000" dirty="0">
                <a:solidFill>
                  <a:srgbClr val="101010"/>
                </a:solidFill>
              </a:rPr>
              <a:t>Todo cliente que optar por um plano pós-pago passa por uma análise de crédito na operadora – e o mesmo vale para o caso de portabilidade.</a:t>
            </a:r>
          </a:p>
          <a:p>
            <a:pPr algn="ctr">
              <a:spcAft>
                <a:spcPts val="600"/>
              </a:spcAft>
            </a:pPr>
            <a:r>
              <a:rPr lang="pt-BR" sz="2000" dirty="0">
                <a:solidFill>
                  <a:srgbClr val="101010"/>
                </a:solidFill>
              </a:rPr>
              <a:t>No </a:t>
            </a:r>
            <a:r>
              <a:rPr lang="pt-BR" sz="2000" dirty="0" err="1">
                <a:solidFill>
                  <a:srgbClr val="101010"/>
                </a:solidFill>
              </a:rPr>
              <a:t>Multi</a:t>
            </a:r>
            <a:r>
              <a:rPr lang="pt-BR" sz="2000" dirty="0">
                <a:solidFill>
                  <a:srgbClr val="101010"/>
                </a:solidFill>
              </a:rPr>
              <a:t>, essa validação ocorre no momento da venda no NET Sales.</a:t>
            </a:r>
            <a:endParaRPr lang="pt-BR" sz="2000" b="1" dirty="0">
              <a:solidFill>
                <a:srgbClr val="101010"/>
              </a:solidFill>
            </a:endParaRP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D7218F29-E086-657D-5C39-61F90E671CA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05414" y="1649079"/>
            <a:ext cx="8401050" cy="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0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uiExpand="1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4B4F8D-B325-B31A-91E6-4ADCEC5767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812CD8BF-6AEA-6E61-3F76-3FAD5D38EF1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A332F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987817A3-2EE8-462D-5D48-5D2EC0326BA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900237" y="1123002"/>
            <a:ext cx="8391525" cy="533400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761657BB-F55C-370A-9978-914B2DF082A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47887" y="1665262"/>
            <a:ext cx="7896225" cy="3829050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80B4EF6D-0C0B-8611-C138-602B0ED11CA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95475" y="1133475"/>
            <a:ext cx="8401050" cy="4591050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B9331D88-6A46-A997-2807-0059E06337E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07698" y="1293746"/>
            <a:ext cx="704850" cy="200025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462A8F97-8481-E201-9960-AA885A30860B}"/>
              </a:ext>
            </a:extLst>
          </p:cNvPr>
          <p:cNvSpPr txBox="1"/>
          <p:nvPr/>
        </p:nvSpPr>
        <p:spPr>
          <a:xfrm>
            <a:off x="4876737" y="1046161"/>
            <a:ext cx="2438526" cy="586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500"/>
              </a:lnSpc>
            </a:pPr>
            <a:r>
              <a:rPr lang="pt-BR" sz="1600" i="1" dirty="0">
                <a:solidFill>
                  <a:srgbClr val="FFFFFF"/>
                </a:solidFill>
                <a:latin typeface="AMX Light" pitchFamily="2" charset="0"/>
              </a:rPr>
              <a:t>SABER MAIS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85FA472B-9B30-E40C-80C7-3E22674C4BBD}"/>
              </a:ext>
            </a:extLst>
          </p:cNvPr>
          <p:cNvSpPr txBox="1"/>
          <p:nvPr/>
        </p:nvSpPr>
        <p:spPr>
          <a:xfrm>
            <a:off x="2276132" y="1914109"/>
            <a:ext cx="7639736" cy="954107"/>
          </a:xfrm>
          <a:prstGeom prst="rect">
            <a:avLst/>
          </a:prstGeom>
          <a:noFill/>
        </p:spPr>
        <p:txBody>
          <a:bodyPr wrap="square" lIns="36000" rtlCol="0">
            <a:spAutoFit/>
          </a:bodyPr>
          <a:lstStyle/>
          <a:p>
            <a:pPr algn="ctr"/>
            <a:r>
              <a:rPr lang="pt-BR" sz="2800" i="1" dirty="0">
                <a:solidFill>
                  <a:srgbClr val="CA302C"/>
                </a:solidFill>
                <a:latin typeface="AMX Black" pitchFamily="2" charset="0"/>
              </a:rPr>
              <a:t>TERMO DE ADESÃO E CONTRATO DE PRESTAÇÃO DE SERVIÇO MÓVEL PESSOAL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3750F7BD-9A02-A628-3E37-5BE26E7ABED2}"/>
              </a:ext>
            </a:extLst>
          </p:cNvPr>
          <p:cNvSpPr txBox="1"/>
          <p:nvPr/>
        </p:nvSpPr>
        <p:spPr>
          <a:xfrm>
            <a:off x="3068848" y="3051066"/>
            <a:ext cx="6054304" cy="1631216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pt-BR" sz="2000" dirty="0">
                <a:solidFill>
                  <a:srgbClr val="101010"/>
                </a:solidFill>
              </a:rPr>
              <a:t>Quando o cliente solicita a portabilidade de número móvel para a Claro, preencha os dados dele no Termo de Adesão e no Contrato de Prestação de Serviço Móvel Pessoal. Esses documentos são indispensáveis na hora de trazer um cliente para a Claro!</a:t>
            </a:r>
            <a:endParaRPr lang="pt-BR" sz="2000" b="1" dirty="0">
              <a:solidFill>
                <a:srgbClr val="101010"/>
              </a:solidFill>
            </a:endParaRP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E10B0B3E-17B1-E65D-6EC2-EAC9709B38D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05414" y="1649079"/>
            <a:ext cx="8401050" cy="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28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uiExpand="1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0EA893-BD4B-225B-4EAB-84DE40C652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D8F284E3-80D0-5DB9-CD38-330D59CD163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A332F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551A9BE9-586E-A7C8-4707-E84402B2453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900237" y="1123002"/>
            <a:ext cx="8391525" cy="533400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2032F00B-214C-F022-FBCD-4108FB52865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47887" y="1665262"/>
            <a:ext cx="7896225" cy="3829050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55BFAF51-E83A-AA03-D351-6A14DEC8CC9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95475" y="1133475"/>
            <a:ext cx="8401050" cy="4591050"/>
          </a:xfrm>
          <a:prstGeom prst="rect">
            <a:avLst/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FF81C325-7964-D62F-8332-F23246CFED5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07698" y="1293746"/>
            <a:ext cx="704850" cy="200025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AD5372F5-404B-7398-66F8-D1699E5AE7FA}"/>
              </a:ext>
            </a:extLst>
          </p:cNvPr>
          <p:cNvSpPr txBox="1"/>
          <p:nvPr/>
        </p:nvSpPr>
        <p:spPr>
          <a:xfrm>
            <a:off x="4876737" y="1046161"/>
            <a:ext cx="2438526" cy="586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500"/>
              </a:lnSpc>
            </a:pPr>
            <a:r>
              <a:rPr lang="pt-BR" sz="1600" i="1" dirty="0">
                <a:solidFill>
                  <a:srgbClr val="FFFFFF"/>
                </a:solidFill>
                <a:latin typeface="AMX Light" pitchFamily="2" charset="0"/>
              </a:rPr>
              <a:t>SABER MAIS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FAED93B-4031-742C-049B-44AD5A344570}"/>
              </a:ext>
            </a:extLst>
          </p:cNvPr>
          <p:cNvSpPr txBox="1"/>
          <p:nvPr/>
        </p:nvSpPr>
        <p:spPr>
          <a:xfrm>
            <a:off x="2508464" y="1914109"/>
            <a:ext cx="7175072" cy="584775"/>
          </a:xfrm>
          <a:prstGeom prst="rect">
            <a:avLst/>
          </a:prstGeom>
          <a:noFill/>
        </p:spPr>
        <p:txBody>
          <a:bodyPr wrap="square" lIns="36000" rtlCol="0">
            <a:spAutoFit/>
          </a:bodyPr>
          <a:lstStyle/>
          <a:p>
            <a:pPr algn="ctr"/>
            <a:r>
              <a:rPr lang="pt-BR" sz="3200" i="1" dirty="0">
                <a:solidFill>
                  <a:srgbClr val="CA302C"/>
                </a:solidFill>
                <a:latin typeface="AMX Black" pitchFamily="2" charset="0"/>
              </a:rPr>
              <a:t>CONSULTA DE NÚMERO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53E04F2-E781-1D39-C28A-6555DBE0687B}"/>
              </a:ext>
            </a:extLst>
          </p:cNvPr>
          <p:cNvSpPr txBox="1"/>
          <p:nvPr/>
        </p:nvSpPr>
        <p:spPr>
          <a:xfrm>
            <a:off x="3181515" y="2577431"/>
            <a:ext cx="5828967" cy="2785378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pt-BR" sz="2000" b="1" dirty="0">
                <a:solidFill>
                  <a:srgbClr val="CA332F"/>
                </a:solidFill>
              </a:rPr>
              <a:t>Pelo cliente: </a:t>
            </a:r>
            <a:r>
              <a:rPr lang="pt-BR" sz="2000" dirty="0">
                <a:solidFill>
                  <a:srgbClr val="101010"/>
                </a:solidFill>
              </a:rPr>
              <a:t>Oriente-o a enviar um SMS para o 150 ou a entrar no site da Claro para realizar a consulta.</a:t>
            </a:r>
          </a:p>
          <a:p>
            <a:pPr algn="ctr">
              <a:spcAft>
                <a:spcPts val="600"/>
              </a:spcAft>
            </a:pPr>
            <a:r>
              <a:rPr lang="pt-BR" sz="2000" b="1" dirty="0">
                <a:solidFill>
                  <a:srgbClr val="CA332F"/>
                </a:solidFill>
              </a:rPr>
              <a:t>Pelo vendedor: </a:t>
            </a:r>
            <a:r>
              <a:rPr lang="pt-BR" sz="2000" dirty="0">
                <a:solidFill>
                  <a:srgbClr val="101010"/>
                </a:solidFill>
              </a:rPr>
              <a:t>Você pode consultar o número pela ABR. Acesse o endereço:</a:t>
            </a:r>
          </a:p>
          <a:p>
            <a:pPr algn="ctr">
              <a:spcAft>
                <a:spcPts val="600"/>
              </a:spcAft>
            </a:pPr>
            <a:r>
              <a:rPr lang="pt-BR" sz="2000" b="1" dirty="0">
                <a:solidFill>
                  <a:srgbClr val="101010"/>
                </a:solidFill>
              </a:rPr>
              <a:t>https://consultanumero.abrtelecom.com.br                                    </a:t>
            </a:r>
          </a:p>
          <a:p>
            <a:pPr algn="ctr">
              <a:spcAft>
                <a:spcPts val="600"/>
              </a:spcAft>
            </a:pPr>
            <a:r>
              <a:rPr lang="pt-BR" sz="2000" dirty="0">
                <a:solidFill>
                  <a:srgbClr val="101010"/>
                </a:solidFill>
              </a:rPr>
              <a:t>Na página, digite o número de telefone desejado e os caracteres de segurança para saber a qual operadora ele pertence.</a:t>
            </a:r>
            <a:endParaRPr lang="pt-BR" sz="2000" b="1" dirty="0">
              <a:solidFill>
                <a:srgbClr val="101010"/>
              </a:solidFill>
            </a:endParaRP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4683695E-C2C4-7BBB-2CB6-F2B28C519CA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05414" y="1649079"/>
            <a:ext cx="8401050" cy="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771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uiExpand="1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B5E4B9-5692-1C7C-2E24-0AEB73093E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59C462A7-C2E2-572E-5B66-BD89CDA06C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6" r="21386" b="11705"/>
          <a:stretch>
            <a:fillRect/>
          </a:stretch>
        </p:blipFill>
        <p:spPr>
          <a:xfrm>
            <a:off x="5206455" y="886164"/>
            <a:ext cx="5081454" cy="5081454"/>
          </a:xfrm>
          <a:custGeom>
            <a:avLst/>
            <a:gdLst>
              <a:gd name="connsiteX0" fmla="*/ 2540727 w 5081454"/>
              <a:gd name="connsiteY0" fmla="*/ 0 h 5081454"/>
              <a:gd name="connsiteX1" fmla="*/ 5081454 w 5081454"/>
              <a:gd name="connsiteY1" fmla="*/ 2540727 h 5081454"/>
              <a:gd name="connsiteX2" fmla="*/ 2540727 w 5081454"/>
              <a:gd name="connsiteY2" fmla="*/ 5081454 h 5081454"/>
              <a:gd name="connsiteX3" fmla="*/ 0 w 5081454"/>
              <a:gd name="connsiteY3" fmla="*/ 2540727 h 5081454"/>
              <a:gd name="connsiteX4" fmla="*/ 2540727 w 5081454"/>
              <a:gd name="connsiteY4" fmla="*/ 0 h 5081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454" h="5081454">
                <a:moveTo>
                  <a:pt x="2540727" y="0"/>
                </a:moveTo>
                <a:cubicBezTo>
                  <a:pt x="3943932" y="0"/>
                  <a:pt x="5081454" y="1137522"/>
                  <a:pt x="5081454" y="2540727"/>
                </a:cubicBezTo>
                <a:cubicBezTo>
                  <a:pt x="5081454" y="3943932"/>
                  <a:pt x="3943932" y="5081454"/>
                  <a:pt x="2540727" y="5081454"/>
                </a:cubicBezTo>
                <a:cubicBezTo>
                  <a:pt x="1137522" y="5081454"/>
                  <a:pt x="0" y="3943932"/>
                  <a:pt x="0" y="2540727"/>
                </a:cubicBezTo>
                <a:cubicBezTo>
                  <a:pt x="0" y="1137522"/>
                  <a:pt x="1137522" y="0"/>
                  <a:pt x="2540727" y="0"/>
                </a:cubicBezTo>
                <a:close/>
              </a:path>
            </a:pathLst>
          </a:cu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93499211-C0CE-21DD-5070-5207C6BDD33C}"/>
              </a:ext>
            </a:extLst>
          </p:cNvPr>
          <p:cNvSpPr txBox="1"/>
          <p:nvPr/>
        </p:nvSpPr>
        <p:spPr>
          <a:xfrm>
            <a:off x="351324" y="1603948"/>
            <a:ext cx="4051496" cy="646331"/>
          </a:xfrm>
          <a:prstGeom prst="rect">
            <a:avLst/>
          </a:prstGeom>
          <a:noFill/>
        </p:spPr>
        <p:txBody>
          <a:bodyPr wrap="square" lIns="36000" rtlCol="0">
            <a:spAutoFit/>
          </a:bodyPr>
          <a:lstStyle/>
          <a:p>
            <a:r>
              <a:rPr lang="pt-BR" sz="3600" dirty="0">
                <a:solidFill>
                  <a:srgbClr val="CA302C"/>
                </a:solidFill>
                <a:latin typeface="AMX Black" pitchFamily="2" charset="0"/>
              </a:rPr>
              <a:t>Muito bem!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00A4F202-9163-7486-F201-9EEBC885F3C9}"/>
              </a:ext>
            </a:extLst>
          </p:cNvPr>
          <p:cNvSpPr txBox="1"/>
          <p:nvPr/>
        </p:nvSpPr>
        <p:spPr>
          <a:xfrm>
            <a:off x="351322" y="2250279"/>
            <a:ext cx="4686193" cy="3801041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BR" b="1" dirty="0"/>
              <a:t>Hoje nós...</a:t>
            </a:r>
          </a:p>
          <a:p>
            <a:pPr>
              <a:spcAft>
                <a:spcPts val="600"/>
              </a:spcAft>
              <a:buClr>
                <a:srgbClr val="CA332F"/>
              </a:buClr>
            </a:pPr>
            <a:r>
              <a:rPr lang="pt-BR" dirty="0"/>
              <a:t>Entendemos como funciona a </a:t>
            </a:r>
            <a:r>
              <a:rPr lang="pt-BR" b="1" dirty="0"/>
              <a:t>Portabilidade</a:t>
            </a:r>
            <a:r>
              <a:rPr lang="pt-BR" dirty="0"/>
              <a:t> para </a:t>
            </a:r>
            <a:r>
              <a:rPr lang="pt-BR" b="1" dirty="0"/>
              <a:t>Fone Fixo</a:t>
            </a:r>
            <a:r>
              <a:rPr lang="pt-BR" dirty="0"/>
              <a:t>,  quais são as condições necessárias e o passo a passo para realização o processo;</a:t>
            </a:r>
          </a:p>
          <a:p>
            <a:pPr>
              <a:spcAft>
                <a:spcPts val="600"/>
              </a:spcAft>
              <a:buClr>
                <a:srgbClr val="CA332F"/>
              </a:buClr>
            </a:pPr>
            <a:r>
              <a:rPr lang="pt-BR" dirty="0"/>
              <a:t>Aprendemos tudo sobre a </a:t>
            </a:r>
            <a:r>
              <a:rPr lang="pt-BR" b="1" dirty="0"/>
              <a:t>Portabilidade Móvel:</a:t>
            </a:r>
          </a:p>
          <a:p>
            <a:pPr marL="285750" indent="-285750">
              <a:spcAft>
                <a:spcPts val="600"/>
              </a:spcAft>
              <a:buClr>
                <a:srgbClr val="CA332F"/>
              </a:buClr>
              <a:buFont typeface="Arial" panose="020B0604020202020204" pitchFamily="34" charset="0"/>
              <a:buChar char="•"/>
            </a:pPr>
            <a:r>
              <a:rPr lang="pt-BR" dirty="0"/>
              <a:t>Condições, fluxo, passo a passo</a:t>
            </a:r>
          </a:p>
          <a:p>
            <a:pPr>
              <a:spcAft>
                <a:spcPts val="600"/>
              </a:spcAft>
              <a:buClr>
                <a:srgbClr val="CA332F"/>
              </a:buClr>
            </a:pPr>
            <a:r>
              <a:rPr lang="pt-BR" dirty="0"/>
              <a:t>Quais são os tipos de portabilidade que existem, como funciona o SMS de Portabilidade e o que fazer em caso de CPF Divergente;</a:t>
            </a:r>
          </a:p>
          <a:p>
            <a:pPr>
              <a:spcAft>
                <a:spcPts val="600"/>
              </a:spcAft>
              <a:buClr>
                <a:srgbClr val="CA332F"/>
              </a:buClr>
            </a:pPr>
            <a:r>
              <a:rPr lang="pt-BR" dirty="0"/>
              <a:t>E também reagendamentos, cancelamentos e outras informações adicionais importantes.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862B8034-F30D-360F-8105-E2FA7B510C7D}"/>
              </a:ext>
            </a:extLst>
          </p:cNvPr>
          <p:cNvSpPr/>
          <p:nvPr/>
        </p:nvSpPr>
        <p:spPr>
          <a:xfrm rot="5400000">
            <a:off x="4805600" y="530290"/>
            <a:ext cx="5474576" cy="579742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912728"/>
              </a:avLst>
            </a:prstTxWarp>
            <a:spAutoFit/>
          </a:bodyPr>
          <a:lstStyle/>
          <a:p>
            <a:pPr algn="ctr"/>
            <a:r>
              <a:rPr lang="pt-BR" sz="4400" dirty="0">
                <a:ln w="0"/>
                <a:solidFill>
                  <a:srgbClr val="B72F2C"/>
                </a:solidFill>
                <a:latin typeface="+mj-lt"/>
              </a:rPr>
              <a:t>RECAPITULANDO</a:t>
            </a:r>
            <a:endParaRPr lang="pt-BR" sz="4400" b="0" cap="none" spc="0" dirty="0">
              <a:ln w="0"/>
              <a:solidFill>
                <a:srgbClr val="B72F2C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177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uiExpand="1" build="allAtOnce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81CE83-5B5A-8E6F-7C33-A52E90899E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97B115A6-28B3-82DB-B02E-FB821303DE2A}"/>
              </a:ext>
            </a:extLst>
          </p:cNvPr>
          <p:cNvSpPr/>
          <p:nvPr/>
        </p:nvSpPr>
        <p:spPr>
          <a:xfrm rot="5400000">
            <a:off x="4756172" y="530290"/>
            <a:ext cx="5474576" cy="579742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912728"/>
              </a:avLst>
            </a:prstTxWarp>
            <a:spAutoFit/>
          </a:bodyPr>
          <a:lstStyle/>
          <a:p>
            <a:pPr algn="ctr"/>
            <a:r>
              <a:rPr lang="pt-BR" sz="3400" dirty="0">
                <a:ln w="0"/>
                <a:solidFill>
                  <a:srgbClr val="B72F2C"/>
                </a:solidFill>
                <a:latin typeface="+mj-lt"/>
              </a:rPr>
              <a:t>VAMOS LÁ • VAMOS LÁ</a:t>
            </a:r>
            <a:endParaRPr lang="pt-BR" sz="3400" b="0" cap="none" spc="0" dirty="0">
              <a:ln w="0"/>
              <a:solidFill>
                <a:srgbClr val="B72F2C"/>
              </a:solidFill>
              <a:effectLst/>
              <a:latin typeface="+mj-lt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B748966E-F787-A010-2BA4-83E1612AFB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9" t="4396" r="25228" b="5864"/>
          <a:stretch>
            <a:fillRect/>
          </a:stretch>
        </p:blipFill>
        <p:spPr>
          <a:xfrm>
            <a:off x="5206455" y="886164"/>
            <a:ext cx="5081454" cy="5081454"/>
          </a:xfrm>
          <a:custGeom>
            <a:avLst/>
            <a:gdLst>
              <a:gd name="connsiteX0" fmla="*/ 2540727 w 5081454"/>
              <a:gd name="connsiteY0" fmla="*/ 0 h 5081454"/>
              <a:gd name="connsiteX1" fmla="*/ 5081454 w 5081454"/>
              <a:gd name="connsiteY1" fmla="*/ 2540727 h 5081454"/>
              <a:gd name="connsiteX2" fmla="*/ 2540727 w 5081454"/>
              <a:gd name="connsiteY2" fmla="*/ 5081454 h 5081454"/>
              <a:gd name="connsiteX3" fmla="*/ 0 w 5081454"/>
              <a:gd name="connsiteY3" fmla="*/ 2540727 h 5081454"/>
              <a:gd name="connsiteX4" fmla="*/ 2540727 w 5081454"/>
              <a:gd name="connsiteY4" fmla="*/ 0 h 5081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454" h="5081454">
                <a:moveTo>
                  <a:pt x="2540727" y="0"/>
                </a:moveTo>
                <a:cubicBezTo>
                  <a:pt x="3943932" y="0"/>
                  <a:pt x="5081454" y="1137522"/>
                  <a:pt x="5081454" y="2540727"/>
                </a:cubicBezTo>
                <a:cubicBezTo>
                  <a:pt x="5081454" y="3943932"/>
                  <a:pt x="3943932" y="5081454"/>
                  <a:pt x="2540727" y="5081454"/>
                </a:cubicBezTo>
                <a:cubicBezTo>
                  <a:pt x="1137522" y="5081454"/>
                  <a:pt x="0" y="3943932"/>
                  <a:pt x="0" y="2540727"/>
                </a:cubicBezTo>
                <a:cubicBezTo>
                  <a:pt x="0" y="1137522"/>
                  <a:pt x="1137522" y="0"/>
                  <a:pt x="2540727" y="0"/>
                </a:cubicBezTo>
                <a:close/>
              </a:path>
            </a:pathLst>
          </a:cu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FA95CB94-D9EC-E181-A26C-D22D647D818D}"/>
              </a:ext>
            </a:extLst>
          </p:cNvPr>
          <p:cNvSpPr txBox="1"/>
          <p:nvPr/>
        </p:nvSpPr>
        <p:spPr>
          <a:xfrm>
            <a:off x="750332" y="2277544"/>
            <a:ext cx="4051496" cy="646331"/>
          </a:xfrm>
          <a:prstGeom prst="rect">
            <a:avLst/>
          </a:prstGeom>
          <a:noFill/>
        </p:spPr>
        <p:txBody>
          <a:bodyPr wrap="square" lIns="36000" rtlCol="0">
            <a:spAutoFit/>
          </a:bodyPr>
          <a:lstStyle/>
          <a:p>
            <a:r>
              <a:rPr lang="pt-BR" sz="3600" dirty="0">
                <a:solidFill>
                  <a:srgbClr val="CA302C"/>
                </a:solidFill>
                <a:latin typeface="AMX Black" pitchFamily="2" charset="0"/>
              </a:rPr>
              <a:t>Você sabia?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0C6FB0B1-17EA-5748-B4E1-5314DD61B235}"/>
              </a:ext>
            </a:extLst>
          </p:cNvPr>
          <p:cNvSpPr txBox="1"/>
          <p:nvPr/>
        </p:nvSpPr>
        <p:spPr>
          <a:xfrm>
            <a:off x="750332" y="3110509"/>
            <a:ext cx="3506358" cy="1200329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>
              <a:spcAft>
                <a:spcPts val="800"/>
              </a:spcAft>
            </a:pPr>
            <a:r>
              <a:rPr lang="pt-BR" dirty="0">
                <a:solidFill>
                  <a:srgbClr val="101010"/>
                </a:solidFill>
              </a:rPr>
              <a:t>Muitos clientes têm problemas com a operadora atual, mas não realizam a troca por medo de perder o número. 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A1C734B0-4E93-7275-CE45-21838B513F22}"/>
              </a:ext>
            </a:extLst>
          </p:cNvPr>
          <p:cNvSpPr/>
          <p:nvPr/>
        </p:nvSpPr>
        <p:spPr>
          <a:xfrm>
            <a:off x="-27709" y="0"/>
            <a:ext cx="12192000" cy="6858000"/>
          </a:xfrm>
          <a:prstGeom prst="rect">
            <a:avLst/>
          </a:prstGeom>
          <a:solidFill>
            <a:srgbClr val="10101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DDC2576B-3CAD-B256-D80F-39F627E957C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00237" y="1123002"/>
            <a:ext cx="8391525" cy="533400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13400B19-3C0E-F5D1-B0D8-EB8D856E78E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47887" y="1665262"/>
            <a:ext cx="7896225" cy="3829050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02DEB4EE-6881-8B5C-A8E0-43D1A542E21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895475" y="1133475"/>
            <a:ext cx="8401050" cy="4591050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E058257A-109E-BA08-783F-E80545DB8B6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07698" y="1293746"/>
            <a:ext cx="704850" cy="200025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B7CB0340-8627-0733-7DBF-6958A27C54EA}"/>
              </a:ext>
            </a:extLst>
          </p:cNvPr>
          <p:cNvSpPr txBox="1"/>
          <p:nvPr/>
        </p:nvSpPr>
        <p:spPr>
          <a:xfrm>
            <a:off x="4876737" y="1046161"/>
            <a:ext cx="2438526" cy="586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500"/>
              </a:lnSpc>
            </a:pPr>
            <a:r>
              <a:rPr lang="pt-BR" sz="1600" i="1" dirty="0">
                <a:solidFill>
                  <a:srgbClr val="FFFFFF"/>
                </a:solidFill>
                <a:latin typeface="AMX Light" pitchFamily="2" charset="0"/>
              </a:rPr>
              <a:t>SABER MAIS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DF0AA5A8-AB05-362D-F9F6-5E0ED72A7308}"/>
              </a:ext>
            </a:extLst>
          </p:cNvPr>
          <p:cNvSpPr txBox="1"/>
          <p:nvPr/>
        </p:nvSpPr>
        <p:spPr>
          <a:xfrm>
            <a:off x="3109070" y="1924887"/>
            <a:ext cx="5973860" cy="646331"/>
          </a:xfrm>
          <a:prstGeom prst="rect">
            <a:avLst/>
          </a:prstGeom>
          <a:noFill/>
        </p:spPr>
        <p:txBody>
          <a:bodyPr wrap="square" lIns="36000" rtlCol="0">
            <a:spAutoFit/>
          </a:bodyPr>
          <a:lstStyle/>
          <a:p>
            <a:pPr algn="ctr"/>
            <a:r>
              <a:rPr lang="pt-BR" sz="3600" dirty="0">
                <a:solidFill>
                  <a:srgbClr val="CA302C"/>
                </a:solidFill>
                <a:latin typeface="AMX Black" pitchFamily="2" charset="0"/>
              </a:rPr>
              <a:t>Portabilidade Numérica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A8C208D4-CBB7-63CE-1CDD-57AB379C32A4}"/>
              </a:ext>
            </a:extLst>
          </p:cNvPr>
          <p:cNvSpPr txBox="1"/>
          <p:nvPr/>
        </p:nvSpPr>
        <p:spPr>
          <a:xfrm>
            <a:off x="3208250" y="2678765"/>
            <a:ext cx="5775501" cy="2492990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pt-BR" dirty="0">
                <a:solidFill>
                  <a:srgbClr val="101010"/>
                </a:solidFill>
              </a:rPr>
              <a:t>A portabilidade numérica é a possibilidade de </a:t>
            </a:r>
            <a:r>
              <a:rPr lang="pt-BR" b="1" dirty="0">
                <a:solidFill>
                  <a:srgbClr val="101010"/>
                </a:solidFill>
              </a:rPr>
              <a:t>trocar de operadora sem perder seu número</a:t>
            </a:r>
            <a:r>
              <a:rPr lang="pt-BR" dirty="0">
                <a:solidFill>
                  <a:srgbClr val="101010"/>
                </a:solidFill>
              </a:rPr>
              <a:t> de telefone atual.</a:t>
            </a:r>
          </a:p>
          <a:p>
            <a:pPr algn="ctr">
              <a:spcAft>
                <a:spcPts val="1800"/>
              </a:spcAft>
            </a:pPr>
            <a:r>
              <a:rPr lang="pt-BR" dirty="0">
                <a:solidFill>
                  <a:srgbClr val="101010"/>
                </a:solidFill>
              </a:rPr>
              <a:t>Dessa forma, o cliente tem a vantagem de não precisar atualizar o número para os amigos e família ou refazer cadastros em sites e empresas!</a:t>
            </a:r>
          </a:p>
          <a:p>
            <a:pPr algn="ctr">
              <a:spcAft>
                <a:spcPts val="1800"/>
              </a:spcAft>
            </a:pPr>
            <a:r>
              <a:rPr lang="pt-BR" b="1" dirty="0">
                <a:solidFill>
                  <a:srgbClr val="101010"/>
                </a:solidFill>
              </a:rPr>
              <a:t>Além disso, o processo de portabilidade                                         para a Claro é simples e rápido.</a:t>
            </a:r>
          </a:p>
        </p:txBody>
      </p:sp>
      <p:pic>
        <p:nvPicPr>
          <p:cNvPr id="14" name="Gráfico 13">
            <a:extLst>
              <a:ext uri="{FF2B5EF4-FFF2-40B4-BE49-F238E27FC236}">
                <a16:creationId xmlns:a16="http://schemas.microsoft.com/office/drawing/2014/main" id="{1AB71366-D667-F825-F0B3-25159363655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895475" y="1649079"/>
            <a:ext cx="8401050" cy="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24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1AECF763-33C5-5351-8B73-D99B9DDBDFE2}"/>
              </a:ext>
            </a:extLst>
          </p:cNvPr>
          <p:cNvSpPr/>
          <p:nvPr/>
        </p:nvSpPr>
        <p:spPr>
          <a:xfrm rot="16200000">
            <a:off x="1825273" y="530289"/>
            <a:ext cx="5474576" cy="579742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912728"/>
              </a:avLst>
            </a:prstTxWarp>
            <a:spAutoFit/>
          </a:bodyPr>
          <a:lstStyle/>
          <a:p>
            <a:pPr algn="ctr"/>
            <a:r>
              <a:rPr lang="pt-BR" sz="4400" dirty="0">
                <a:ln w="0"/>
                <a:solidFill>
                  <a:srgbClr val="DAC5AA"/>
                </a:solidFill>
                <a:latin typeface="+mj-lt"/>
              </a:rPr>
              <a:t>ATÉ A PRÓXIMA!</a:t>
            </a:r>
            <a:endParaRPr lang="pt-BR" sz="4400" b="0" cap="none" spc="0" dirty="0">
              <a:ln w="0"/>
              <a:solidFill>
                <a:srgbClr val="DAC5AA"/>
              </a:solidFill>
              <a:effectLst/>
              <a:latin typeface="+mj-lt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1147C49-4B1E-CECE-8826-C54045FC8B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3" r="19629" b="3618"/>
          <a:stretch>
            <a:fillRect/>
          </a:stretch>
        </p:blipFill>
        <p:spPr>
          <a:xfrm>
            <a:off x="1802832" y="886164"/>
            <a:ext cx="5081454" cy="5081454"/>
          </a:xfrm>
          <a:custGeom>
            <a:avLst/>
            <a:gdLst>
              <a:gd name="connsiteX0" fmla="*/ 2540727 w 5081454"/>
              <a:gd name="connsiteY0" fmla="*/ 0 h 5081454"/>
              <a:gd name="connsiteX1" fmla="*/ 5081454 w 5081454"/>
              <a:gd name="connsiteY1" fmla="*/ 2540727 h 5081454"/>
              <a:gd name="connsiteX2" fmla="*/ 2540727 w 5081454"/>
              <a:gd name="connsiteY2" fmla="*/ 5081454 h 5081454"/>
              <a:gd name="connsiteX3" fmla="*/ 0 w 5081454"/>
              <a:gd name="connsiteY3" fmla="*/ 2540727 h 5081454"/>
              <a:gd name="connsiteX4" fmla="*/ 2540727 w 5081454"/>
              <a:gd name="connsiteY4" fmla="*/ 0 h 5081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454" h="5081454">
                <a:moveTo>
                  <a:pt x="2540727" y="0"/>
                </a:moveTo>
                <a:cubicBezTo>
                  <a:pt x="3943932" y="0"/>
                  <a:pt x="5081454" y="1137522"/>
                  <a:pt x="5081454" y="2540727"/>
                </a:cubicBezTo>
                <a:cubicBezTo>
                  <a:pt x="5081454" y="3943932"/>
                  <a:pt x="3943932" y="5081454"/>
                  <a:pt x="2540727" y="5081454"/>
                </a:cubicBezTo>
                <a:cubicBezTo>
                  <a:pt x="1137522" y="5081454"/>
                  <a:pt x="0" y="3943932"/>
                  <a:pt x="0" y="2540727"/>
                </a:cubicBezTo>
                <a:cubicBezTo>
                  <a:pt x="0" y="1137522"/>
                  <a:pt x="1137522" y="0"/>
                  <a:pt x="2540727" y="0"/>
                </a:cubicBezTo>
                <a:close/>
              </a:path>
            </a:pathLst>
          </a:cu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45A7D98F-B49C-F293-FB36-A7767E40F6B8}"/>
              </a:ext>
            </a:extLst>
          </p:cNvPr>
          <p:cNvSpPr txBox="1"/>
          <p:nvPr/>
        </p:nvSpPr>
        <p:spPr>
          <a:xfrm>
            <a:off x="7600254" y="2351782"/>
            <a:ext cx="4146254" cy="1077218"/>
          </a:xfrm>
          <a:prstGeom prst="rect">
            <a:avLst/>
          </a:prstGeom>
          <a:noFill/>
        </p:spPr>
        <p:txBody>
          <a:bodyPr wrap="square" lIns="36000" rtlCol="0">
            <a:spAutoFit/>
          </a:bodyPr>
          <a:lstStyle/>
          <a:p>
            <a:r>
              <a:rPr lang="pt-BR" sz="3200" i="1" dirty="0">
                <a:solidFill>
                  <a:srgbClr val="E1D6BE"/>
                </a:solidFill>
                <a:latin typeface="AMX Black" pitchFamily="2" charset="0"/>
              </a:rPr>
              <a:t>Material Complementar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AF05F2B6-F064-1EEE-26B1-DE5F7ACEDEF1}"/>
              </a:ext>
            </a:extLst>
          </p:cNvPr>
          <p:cNvSpPr txBox="1"/>
          <p:nvPr/>
        </p:nvSpPr>
        <p:spPr>
          <a:xfrm>
            <a:off x="7600254" y="3429000"/>
            <a:ext cx="3516926" cy="646331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>
              <a:spcAft>
                <a:spcPts val="800"/>
              </a:spcAft>
            </a:pPr>
            <a:r>
              <a:rPr lang="pt-BR" dirty="0">
                <a:solidFill>
                  <a:srgbClr val="FFFFFF"/>
                </a:solidFill>
              </a:rPr>
              <a:t>Não se esqueça de baixar o manual sobre CPF divergente!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85057DD-0E9B-6565-0121-E02A0D0A471C}"/>
              </a:ext>
            </a:extLst>
          </p:cNvPr>
          <p:cNvSpPr txBox="1"/>
          <p:nvPr/>
        </p:nvSpPr>
        <p:spPr>
          <a:xfrm>
            <a:off x="7600254" y="4151586"/>
            <a:ext cx="320438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INSERIR O QR CODE DO MATERIAL POIS NÃO TINHA</a:t>
            </a:r>
          </a:p>
        </p:txBody>
      </p:sp>
    </p:spTree>
    <p:extLst>
      <p:ext uri="{BB962C8B-B14F-4D97-AF65-F5344CB8AC3E}">
        <p14:creationId xmlns:p14="http://schemas.microsoft.com/office/powerpoint/2010/main" val="2288692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0F6DB4-1CF4-E48A-F9DE-409F789CD3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: Cantos Superiores Arredondados 2">
            <a:extLst>
              <a:ext uri="{FF2B5EF4-FFF2-40B4-BE49-F238E27FC236}">
                <a16:creationId xmlns:a16="http://schemas.microsoft.com/office/drawing/2014/main" id="{8F1CABAF-6F11-3E56-2A3C-58957489FB54}"/>
              </a:ext>
            </a:extLst>
          </p:cNvPr>
          <p:cNvSpPr/>
          <p:nvPr/>
        </p:nvSpPr>
        <p:spPr>
          <a:xfrm rot="5400000">
            <a:off x="688473" y="-259375"/>
            <a:ext cx="5522976" cy="7372530"/>
          </a:xfrm>
          <a:prstGeom prst="round2SameRect">
            <a:avLst>
              <a:gd name="adj1" fmla="val 50000"/>
              <a:gd name="adj2" fmla="val 0"/>
            </a:avLst>
          </a:prstGeom>
          <a:noFill/>
          <a:ln>
            <a:solidFill>
              <a:srgbClr val="10101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: Cantos Superiores Arredondados 6">
            <a:extLst>
              <a:ext uri="{FF2B5EF4-FFF2-40B4-BE49-F238E27FC236}">
                <a16:creationId xmlns:a16="http://schemas.microsoft.com/office/drawing/2014/main" id="{8A883483-C5F6-ABDE-EDD8-27E381AD4C72}"/>
              </a:ext>
            </a:extLst>
          </p:cNvPr>
          <p:cNvSpPr/>
          <p:nvPr/>
        </p:nvSpPr>
        <p:spPr>
          <a:xfrm rot="5400000">
            <a:off x="838768" y="-60893"/>
            <a:ext cx="5081453" cy="6975566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E1D6B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1714D4F3-B71D-9E7C-0768-CB6466F9B36F}"/>
              </a:ext>
            </a:extLst>
          </p:cNvPr>
          <p:cNvSpPr/>
          <p:nvPr/>
        </p:nvSpPr>
        <p:spPr>
          <a:xfrm rot="16200000">
            <a:off x="1825273" y="530289"/>
            <a:ext cx="5474576" cy="579742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912728"/>
              </a:avLst>
            </a:prstTxWarp>
            <a:spAutoFit/>
          </a:bodyPr>
          <a:lstStyle/>
          <a:p>
            <a:pPr algn="ctr"/>
            <a:r>
              <a:rPr lang="pt-BR" sz="4400" dirty="0">
                <a:ln w="0"/>
                <a:solidFill>
                  <a:srgbClr val="DAC5AA"/>
                </a:solidFill>
                <a:latin typeface="+mj-lt"/>
              </a:rPr>
              <a:t>ATÉ A PRÓXIMA!</a:t>
            </a:r>
            <a:endParaRPr lang="pt-BR" sz="4400" b="0" cap="none" spc="0" dirty="0">
              <a:ln w="0"/>
              <a:solidFill>
                <a:srgbClr val="DAC5AA"/>
              </a:solidFill>
              <a:effectLst/>
              <a:latin typeface="+mj-lt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BF63891-8197-6845-15A0-BFC7B18BD9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3" r="19629" b="3618"/>
          <a:stretch>
            <a:fillRect/>
          </a:stretch>
        </p:blipFill>
        <p:spPr>
          <a:xfrm>
            <a:off x="1802832" y="886164"/>
            <a:ext cx="5081454" cy="5081454"/>
          </a:xfrm>
          <a:custGeom>
            <a:avLst/>
            <a:gdLst>
              <a:gd name="connsiteX0" fmla="*/ 2540727 w 5081454"/>
              <a:gd name="connsiteY0" fmla="*/ 0 h 5081454"/>
              <a:gd name="connsiteX1" fmla="*/ 5081454 w 5081454"/>
              <a:gd name="connsiteY1" fmla="*/ 2540727 h 5081454"/>
              <a:gd name="connsiteX2" fmla="*/ 2540727 w 5081454"/>
              <a:gd name="connsiteY2" fmla="*/ 5081454 h 5081454"/>
              <a:gd name="connsiteX3" fmla="*/ 0 w 5081454"/>
              <a:gd name="connsiteY3" fmla="*/ 2540727 h 5081454"/>
              <a:gd name="connsiteX4" fmla="*/ 2540727 w 5081454"/>
              <a:gd name="connsiteY4" fmla="*/ 0 h 5081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454" h="5081454">
                <a:moveTo>
                  <a:pt x="2540727" y="0"/>
                </a:moveTo>
                <a:cubicBezTo>
                  <a:pt x="3943932" y="0"/>
                  <a:pt x="5081454" y="1137522"/>
                  <a:pt x="5081454" y="2540727"/>
                </a:cubicBezTo>
                <a:cubicBezTo>
                  <a:pt x="5081454" y="3943932"/>
                  <a:pt x="3943932" y="5081454"/>
                  <a:pt x="2540727" y="5081454"/>
                </a:cubicBezTo>
                <a:cubicBezTo>
                  <a:pt x="1137522" y="5081454"/>
                  <a:pt x="0" y="3943932"/>
                  <a:pt x="0" y="2540727"/>
                </a:cubicBezTo>
                <a:cubicBezTo>
                  <a:pt x="0" y="1137522"/>
                  <a:pt x="1137522" y="0"/>
                  <a:pt x="2540727" y="0"/>
                </a:cubicBezTo>
                <a:close/>
              </a:path>
            </a:pathLst>
          </a:cu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E7F78E71-E565-EBD9-73DE-BB2A810711CC}"/>
              </a:ext>
            </a:extLst>
          </p:cNvPr>
          <p:cNvSpPr txBox="1"/>
          <p:nvPr/>
        </p:nvSpPr>
        <p:spPr>
          <a:xfrm>
            <a:off x="7461272" y="2720550"/>
            <a:ext cx="3962093" cy="1200329"/>
          </a:xfrm>
          <a:prstGeom prst="rect">
            <a:avLst/>
          </a:prstGeom>
          <a:noFill/>
        </p:spPr>
        <p:txBody>
          <a:bodyPr wrap="square" lIns="36000" rtlCol="0">
            <a:spAutoFit/>
          </a:bodyPr>
          <a:lstStyle/>
          <a:p>
            <a:r>
              <a:rPr lang="pt-BR" sz="3600" i="1" dirty="0">
                <a:solidFill>
                  <a:srgbClr val="E1D6BE"/>
                </a:solidFill>
                <a:latin typeface="AMX Black" pitchFamily="2" charset="0"/>
              </a:rPr>
              <a:t>Agradecemos a sua participação!</a:t>
            </a:r>
          </a:p>
        </p:txBody>
      </p:sp>
      <p:grpSp>
        <p:nvGrpSpPr>
          <p:cNvPr id="10" name="Gráfico 7">
            <a:extLst>
              <a:ext uri="{FF2B5EF4-FFF2-40B4-BE49-F238E27FC236}">
                <a16:creationId xmlns:a16="http://schemas.microsoft.com/office/drawing/2014/main" id="{75F21329-DC6F-6F5A-9726-2001E0FB6A70}"/>
              </a:ext>
            </a:extLst>
          </p:cNvPr>
          <p:cNvGrpSpPr/>
          <p:nvPr/>
        </p:nvGrpSpPr>
        <p:grpSpPr>
          <a:xfrm>
            <a:off x="11057455" y="142551"/>
            <a:ext cx="920551" cy="332590"/>
            <a:chOff x="219075" y="142551"/>
            <a:chExt cx="573405" cy="207168"/>
          </a:xfrm>
          <a:solidFill>
            <a:srgbClr val="FFFFFF"/>
          </a:solidFill>
        </p:grpSpPr>
        <p:grpSp>
          <p:nvGrpSpPr>
            <p:cNvPr id="11" name="Gráfico 7">
              <a:extLst>
                <a:ext uri="{FF2B5EF4-FFF2-40B4-BE49-F238E27FC236}">
                  <a16:creationId xmlns:a16="http://schemas.microsoft.com/office/drawing/2014/main" id="{A40F3837-C0A4-0BF0-0A29-97DC7D05C9B0}"/>
                </a:ext>
              </a:extLst>
            </p:cNvPr>
            <p:cNvGrpSpPr/>
            <p:nvPr/>
          </p:nvGrpSpPr>
          <p:grpSpPr>
            <a:xfrm>
              <a:off x="638175" y="142551"/>
              <a:ext cx="154304" cy="148304"/>
              <a:chOff x="638175" y="142551"/>
              <a:chExt cx="154304" cy="148304"/>
            </a:xfrm>
            <a:solidFill>
              <a:srgbClr val="FFFFFF"/>
            </a:solidFill>
          </p:grpSpPr>
          <p:sp>
            <p:nvSpPr>
              <p:cNvPr id="12" name="Forma Livre: Forma 11">
                <a:extLst>
                  <a:ext uri="{FF2B5EF4-FFF2-40B4-BE49-F238E27FC236}">
                    <a16:creationId xmlns:a16="http://schemas.microsoft.com/office/drawing/2014/main" id="{00C9532A-A162-95FB-9565-28A78C0B9E50}"/>
                  </a:ext>
                </a:extLst>
              </p:cNvPr>
              <p:cNvSpPr/>
              <p:nvPr/>
            </p:nvSpPr>
            <p:spPr>
              <a:xfrm>
                <a:off x="691324" y="156267"/>
                <a:ext cx="82867" cy="82962"/>
              </a:xfrm>
              <a:custGeom>
                <a:avLst/>
                <a:gdLst>
                  <a:gd name="connsiteX0" fmla="*/ 17145 w 82867"/>
                  <a:gd name="connsiteY0" fmla="*/ 82963 h 82962"/>
                  <a:gd name="connsiteX1" fmla="*/ 82867 w 82867"/>
                  <a:gd name="connsiteY1" fmla="*/ 17240 h 82962"/>
                  <a:gd name="connsiteX2" fmla="*/ 65627 w 82867"/>
                  <a:gd name="connsiteY2" fmla="*/ 0 h 82962"/>
                  <a:gd name="connsiteX3" fmla="*/ 0 w 82867"/>
                  <a:gd name="connsiteY3" fmla="*/ 65627 h 82962"/>
                  <a:gd name="connsiteX4" fmla="*/ 17145 w 82867"/>
                  <a:gd name="connsiteY4" fmla="*/ 82963 h 82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867" h="82962">
                    <a:moveTo>
                      <a:pt x="17145" y="82963"/>
                    </a:moveTo>
                    <a:lnTo>
                      <a:pt x="82867" y="17240"/>
                    </a:lnTo>
                    <a:lnTo>
                      <a:pt x="65627" y="0"/>
                    </a:lnTo>
                    <a:lnTo>
                      <a:pt x="0" y="65627"/>
                    </a:lnTo>
                    <a:lnTo>
                      <a:pt x="17145" y="82963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3" name="Forma Livre: Forma 12">
                <a:extLst>
                  <a:ext uri="{FF2B5EF4-FFF2-40B4-BE49-F238E27FC236}">
                    <a16:creationId xmlns:a16="http://schemas.microsoft.com/office/drawing/2014/main" id="{1AB70860-CA45-A209-57AB-F52099FD80BC}"/>
                  </a:ext>
                </a:extLst>
              </p:cNvPr>
              <p:cNvSpPr/>
              <p:nvPr/>
            </p:nvSpPr>
            <p:spPr>
              <a:xfrm>
                <a:off x="638175" y="142551"/>
                <a:ext cx="24288" cy="70485"/>
              </a:xfrm>
              <a:custGeom>
                <a:avLst/>
                <a:gdLst>
                  <a:gd name="connsiteX0" fmla="*/ 0 w 24288"/>
                  <a:gd name="connsiteY0" fmla="*/ 0 h 70485"/>
                  <a:gd name="connsiteX1" fmla="*/ 24289 w 24288"/>
                  <a:gd name="connsiteY1" fmla="*/ 0 h 70485"/>
                  <a:gd name="connsiteX2" fmla="*/ 24289 w 24288"/>
                  <a:gd name="connsiteY2" fmla="*/ 70485 h 70485"/>
                  <a:gd name="connsiteX3" fmla="*/ 0 w 24288"/>
                  <a:gd name="connsiteY3" fmla="*/ 70485 h 70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288" h="70485">
                    <a:moveTo>
                      <a:pt x="0" y="0"/>
                    </a:moveTo>
                    <a:lnTo>
                      <a:pt x="24289" y="0"/>
                    </a:lnTo>
                    <a:lnTo>
                      <a:pt x="24289" y="70485"/>
                    </a:lnTo>
                    <a:lnTo>
                      <a:pt x="0" y="70485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4" name="Forma Livre: Forma 13">
                <a:extLst>
                  <a:ext uri="{FF2B5EF4-FFF2-40B4-BE49-F238E27FC236}">
                    <a16:creationId xmlns:a16="http://schemas.microsoft.com/office/drawing/2014/main" id="{60FED57D-25E7-F2E1-4F3F-D83F58593324}"/>
                  </a:ext>
                </a:extLst>
              </p:cNvPr>
              <p:cNvSpPr/>
              <p:nvPr/>
            </p:nvSpPr>
            <p:spPr>
              <a:xfrm>
                <a:off x="720566" y="266471"/>
                <a:ext cx="71913" cy="24384"/>
              </a:xfrm>
              <a:custGeom>
                <a:avLst/>
                <a:gdLst>
                  <a:gd name="connsiteX0" fmla="*/ 0 w 71913"/>
                  <a:gd name="connsiteY0" fmla="*/ 0 h 24384"/>
                  <a:gd name="connsiteX1" fmla="*/ 71914 w 71913"/>
                  <a:gd name="connsiteY1" fmla="*/ 0 h 24384"/>
                  <a:gd name="connsiteX2" fmla="*/ 71914 w 71913"/>
                  <a:gd name="connsiteY2" fmla="*/ 24384 h 24384"/>
                  <a:gd name="connsiteX3" fmla="*/ 0 w 71913"/>
                  <a:gd name="connsiteY3" fmla="*/ 24384 h 24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913" h="24384">
                    <a:moveTo>
                      <a:pt x="0" y="0"/>
                    </a:moveTo>
                    <a:lnTo>
                      <a:pt x="71914" y="0"/>
                    </a:lnTo>
                    <a:lnTo>
                      <a:pt x="71914" y="24384"/>
                    </a:lnTo>
                    <a:lnTo>
                      <a:pt x="0" y="24384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sp>
          <p:nvSpPr>
            <p:cNvPr id="15" name="Forma Livre: Forma 14">
              <a:extLst>
                <a:ext uri="{FF2B5EF4-FFF2-40B4-BE49-F238E27FC236}">
                  <a16:creationId xmlns:a16="http://schemas.microsoft.com/office/drawing/2014/main" id="{8F238222-95E5-BD4F-F4BE-FBCDFEB13077}"/>
                </a:ext>
              </a:extLst>
            </p:cNvPr>
            <p:cNvSpPr/>
            <p:nvPr/>
          </p:nvSpPr>
          <p:spPr>
            <a:xfrm>
              <a:off x="590550" y="235038"/>
              <a:ext cx="113252" cy="114680"/>
            </a:xfrm>
            <a:custGeom>
              <a:avLst/>
              <a:gdLst>
                <a:gd name="connsiteX0" fmla="*/ 77724 w 113252"/>
                <a:gd name="connsiteY0" fmla="*/ 78486 h 114680"/>
                <a:gd name="connsiteX1" fmla="*/ 56578 w 113252"/>
                <a:gd name="connsiteY1" fmla="*/ 87344 h 114680"/>
                <a:gd name="connsiteX2" fmla="*/ 35719 w 113252"/>
                <a:gd name="connsiteY2" fmla="*/ 78486 h 114680"/>
                <a:gd name="connsiteX3" fmla="*/ 26860 w 113252"/>
                <a:gd name="connsiteY3" fmla="*/ 57245 h 114680"/>
                <a:gd name="connsiteX4" fmla="*/ 35719 w 113252"/>
                <a:gd name="connsiteY4" fmla="*/ 35814 h 114680"/>
                <a:gd name="connsiteX5" fmla="*/ 56578 w 113252"/>
                <a:gd name="connsiteY5" fmla="*/ 27146 h 114680"/>
                <a:gd name="connsiteX6" fmla="*/ 78010 w 113252"/>
                <a:gd name="connsiteY6" fmla="*/ 35814 h 114680"/>
                <a:gd name="connsiteX7" fmla="*/ 86677 w 113252"/>
                <a:gd name="connsiteY7" fmla="*/ 57245 h 114680"/>
                <a:gd name="connsiteX8" fmla="*/ 77724 w 113252"/>
                <a:gd name="connsiteY8" fmla="*/ 78486 h 114680"/>
                <a:gd name="connsiteX9" fmla="*/ 96774 w 113252"/>
                <a:gd name="connsiteY9" fmla="*/ 16764 h 114680"/>
                <a:gd name="connsiteX10" fmla="*/ 56483 w 113252"/>
                <a:gd name="connsiteY10" fmla="*/ 0 h 114680"/>
                <a:gd name="connsiteX11" fmla="*/ 16764 w 113252"/>
                <a:gd name="connsiteY11" fmla="*/ 16764 h 114680"/>
                <a:gd name="connsiteX12" fmla="*/ 0 w 113252"/>
                <a:gd name="connsiteY12" fmla="*/ 57340 h 114680"/>
                <a:gd name="connsiteX13" fmla="*/ 16764 w 113252"/>
                <a:gd name="connsiteY13" fmla="*/ 97631 h 114680"/>
                <a:gd name="connsiteX14" fmla="*/ 56483 w 113252"/>
                <a:gd name="connsiteY14" fmla="*/ 114681 h 114680"/>
                <a:gd name="connsiteX15" fmla="*/ 96774 w 113252"/>
                <a:gd name="connsiteY15" fmla="*/ 97631 h 114680"/>
                <a:gd name="connsiteX16" fmla="*/ 113252 w 113252"/>
                <a:gd name="connsiteY16" fmla="*/ 57340 h 114680"/>
                <a:gd name="connsiteX17" fmla="*/ 96774 w 113252"/>
                <a:gd name="connsiteY17" fmla="*/ 16764 h 114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3252" h="114680">
                  <a:moveTo>
                    <a:pt x="77724" y="78486"/>
                  </a:moveTo>
                  <a:cubicBezTo>
                    <a:pt x="72009" y="84487"/>
                    <a:pt x="64960" y="87344"/>
                    <a:pt x="56578" y="87344"/>
                  </a:cubicBezTo>
                  <a:cubicBezTo>
                    <a:pt x="48197" y="87344"/>
                    <a:pt x="41434" y="84487"/>
                    <a:pt x="35719" y="78486"/>
                  </a:cubicBezTo>
                  <a:cubicBezTo>
                    <a:pt x="30004" y="72485"/>
                    <a:pt x="26860" y="65437"/>
                    <a:pt x="26860" y="57245"/>
                  </a:cubicBezTo>
                  <a:cubicBezTo>
                    <a:pt x="26860" y="48673"/>
                    <a:pt x="30004" y="41529"/>
                    <a:pt x="35719" y="35814"/>
                  </a:cubicBezTo>
                  <a:cubicBezTo>
                    <a:pt x="41434" y="29813"/>
                    <a:pt x="48482" y="26956"/>
                    <a:pt x="56578" y="27146"/>
                  </a:cubicBezTo>
                  <a:cubicBezTo>
                    <a:pt x="64960" y="26860"/>
                    <a:pt x="72009" y="29813"/>
                    <a:pt x="78010" y="35814"/>
                  </a:cubicBezTo>
                  <a:cubicBezTo>
                    <a:pt x="83534" y="41529"/>
                    <a:pt x="86392" y="48673"/>
                    <a:pt x="86677" y="57245"/>
                  </a:cubicBezTo>
                  <a:cubicBezTo>
                    <a:pt x="86392" y="65341"/>
                    <a:pt x="83534" y="72390"/>
                    <a:pt x="77724" y="78486"/>
                  </a:cubicBezTo>
                  <a:moveTo>
                    <a:pt x="96774" y="16764"/>
                  </a:moveTo>
                  <a:cubicBezTo>
                    <a:pt x="85534" y="5524"/>
                    <a:pt x="71914" y="0"/>
                    <a:pt x="56483" y="0"/>
                  </a:cubicBezTo>
                  <a:cubicBezTo>
                    <a:pt x="41053" y="0"/>
                    <a:pt x="27718" y="5524"/>
                    <a:pt x="16764" y="16764"/>
                  </a:cubicBezTo>
                  <a:cubicBezTo>
                    <a:pt x="5429" y="28099"/>
                    <a:pt x="0" y="41624"/>
                    <a:pt x="0" y="57340"/>
                  </a:cubicBezTo>
                  <a:cubicBezTo>
                    <a:pt x="0" y="73057"/>
                    <a:pt x="5525" y="86677"/>
                    <a:pt x="16764" y="97631"/>
                  </a:cubicBezTo>
                  <a:cubicBezTo>
                    <a:pt x="27718" y="108966"/>
                    <a:pt x="41053" y="114681"/>
                    <a:pt x="56483" y="114681"/>
                  </a:cubicBezTo>
                  <a:cubicBezTo>
                    <a:pt x="71914" y="114681"/>
                    <a:pt x="85534" y="108966"/>
                    <a:pt x="96774" y="97631"/>
                  </a:cubicBezTo>
                  <a:cubicBezTo>
                    <a:pt x="107728" y="86677"/>
                    <a:pt x="113252" y="73057"/>
                    <a:pt x="113252" y="57340"/>
                  </a:cubicBezTo>
                  <a:cubicBezTo>
                    <a:pt x="113252" y="41624"/>
                    <a:pt x="107728" y="28004"/>
                    <a:pt x="96774" y="16764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" name="Forma Livre: Forma 15">
              <a:extLst>
                <a:ext uri="{FF2B5EF4-FFF2-40B4-BE49-F238E27FC236}">
                  <a16:creationId xmlns:a16="http://schemas.microsoft.com/office/drawing/2014/main" id="{7BE410F4-2E4F-1935-DCDE-FC25AD384D33}"/>
                </a:ext>
              </a:extLst>
            </p:cNvPr>
            <p:cNvSpPr/>
            <p:nvPr/>
          </p:nvSpPr>
          <p:spPr>
            <a:xfrm>
              <a:off x="219075" y="206928"/>
              <a:ext cx="137350" cy="141457"/>
            </a:xfrm>
            <a:custGeom>
              <a:avLst/>
              <a:gdLst>
                <a:gd name="connsiteX0" fmla="*/ 70104 w 137350"/>
                <a:gd name="connsiteY0" fmla="*/ 107 h 141457"/>
                <a:gd name="connsiteX1" fmla="*/ 20669 w 137350"/>
                <a:gd name="connsiteY1" fmla="*/ 20776 h 141457"/>
                <a:gd name="connsiteX2" fmla="*/ 0 w 137350"/>
                <a:gd name="connsiteY2" fmla="*/ 70782 h 141457"/>
                <a:gd name="connsiteX3" fmla="*/ 20669 w 137350"/>
                <a:gd name="connsiteY3" fmla="*/ 121074 h 141457"/>
                <a:gd name="connsiteX4" fmla="*/ 70104 w 137350"/>
                <a:gd name="connsiteY4" fmla="*/ 141458 h 141457"/>
                <a:gd name="connsiteX5" fmla="*/ 112776 w 137350"/>
                <a:gd name="connsiteY5" fmla="*/ 127075 h 141457"/>
                <a:gd name="connsiteX6" fmla="*/ 137351 w 137350"/>
                <a:gd name="connsiteY6" fmla="*/ 89642 h 141457"/>
                <a:gd name="connsiteX7" fmla="*/ 108871 w 137350"/>
                <a:gd name="connsiteY7" fmla="*/ 89642 h 141457"/>
                <a:gd name="connsiteX8" fmla="*/ 93440 w 137350"/>
                <a:gd name="connsiteY8" fmla="*/ 107644 h 141457"/>
                <a:gd name="connsiteX9" fmla="*/ 70104 w 137350"/>
                <a:gd name="connsiteY9" fmla="*/ 114407 h 141457"/>
                <a:gd name="connsiteX10" fmla="*/ 39529 w 137350"/>
                <a:gd name="connsiteY10" fmla="*/ 101548 h 141457"/>
                <a:gd name="connsiteX11" fmla="*/ 26956 w 137350"/>
                <a:gd name="connsiteY11" fmla="*/ 70687 h 141457"/>
                <a:gd name="connsiteX12" fmla="*/ 39529 w 137350"/>
                <a:gd name="connsiteY12" fmla="*/ 39826 h 141457"/>
                <a:gd name="connsiteX13" fmla="*/ 70104 w 137350"/>
                <a:gd name="connsiteY13" fmla="*/ 26967 h 141457"/>
                <a:gd name="connsiteX14" fmla="*/ 93440 w 137350"/>
                <a:gd name="connsiteY14" fmla="*/ 34016 h 141457"/>
                <a:gd name="connsiteX15" fmla="*/ 108871 w 137350"/>
                <a:gd name="connsiteY15" fmla="*/ 52018 h 141457"/>
                <a:gd name="connsiteX16" fmla="*/ 137351 w 137350"/>
                <a:gd name="connsiteY16" fmla="*/ 52018 h 141457"/>
                <a:gd name="connsiteX17" fmla="*/ 112776 w 137350"/>
                <a:gd name="connsiteY17" fmla="*/ 14585 h 141457"/>
                <a:gd name="connsiteX18" fmla="*/ 70104 w 137350"/>
                <a:gd name="connsiteY18" fmla="*/ 11 h 141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7350" h="141457">
                  <a:moveTo>
                    <a:pt x="70104" y="107"/>
                  </a:moveTo>
                  <a:cubicBezTo>
                    <a:pt x="50483" y="-179"/>
                    <a:pt x="34290" y="6679"/>
                    <a:pt x="20669" y="20776"/>
                  </a:cubicBezTo>
                  <a:cubicBezTo>
                    <a:pt x="6858" y="34682"/>
                    <a:pt x="0" y="51161"/>
                    <a:pt x="0" y="70782"/>
                  </a:cubicBezTo>
                  <a:cubicBezTo>
                    <a:pt x="0" y="90404"/>
                    <a:pt x="6763" y="107263"/>
                    <a:pt x="20669" y="121074"/>
                  </a:cubicBezTo>
                  <a:cubicBezTo>
                    <a:pt x="34290" y="134695"/>
                    <a:pt x="50483" y="141458"/>
                    <a:pt x="70104" y="141458"/>
                  </a:cubicBezTo>
                  <a:cubicBezTo>
                    <a:pt x="85820" y="141458"/>
                    <a:pt x="100203" y="136695"/>
                    <a:pt x="112776" y="127075"/>
                  </a:cubicBezTo>
                  <a:cubicBezTo>
                    <a:pt x="125063" y="117074"/>
                    <a:pt x="133160" y="104882"/>
                    <a:pt x="137351" y="89642"/>
                  </a:cubicBezTo>
                  <a:lnTo>
                    <a:pt x="108871" y="89642"/>
                  </a:lnTo>
                  <a:cubicBezTo>
                    <a:pt x="105251" y="96976"/>
                    <a:pt x="100013" y="102977"/>
                    <a:pt x="93440" y="107644"/>
                  </a:cubicBezTo>
                  <a:cubicBezTo>
                    <a:pt x="86106" y="112121"/>
                    <a:pt x="78581" y="114407"/>
                    <a:pt x="70104" y="114407"/>
                  </a:cubicBezTo>
                  <a:cubicBezTo>
                    <a:pt x="58103" y="114407"/>
                    <a:pt x="47911" y="109930"/>
                    <a:pt x="39529" y="101548"/>
                  </a:cubicBezTo>
                  <a:cubicBezTo>
                    <a:pt x="30956" y="92880"/>
                    <a:pt x="26765" y="82688"/>
                    <a:pt x="26956" y="70687"/>
                  </a:cubicBezTo>
                  <a:cubicBezTo>
                    <a:pt x="26670" y="58685"/>
                    <a:pt x="30861" y="48398"/>
                    <a:pt x="39529" y="39826"/>
                  </a:cubicBezTo>
                  <a:cubicBezTo>
                    <a:pt x="47911" y="31444"/>
                    <a:pt x="58103" y="26967"/>
                    <a:pt x="70104" y="26967"/>
                  </a:cubicBezTo>
                  <a:cubicBezTo>
                    <a:pt x="78486" y="26967"/>
                    <a:pt x="86011" y="29253"/>
                    <a:pt x="93440" y="34016"/>
                  </a:cubicBezTo>
                  <a:cubicBezTo>
                    <a:pt x="100013" y="38492"/>
                    <a:pt x="105251" y="44779"/>
                    <a:pt x="108871" y="52018"/>
                  </a:cubicBezTo>
                  <a:lnTo>
                    <a:pt x="137351" y="52018"/>
                  </a:lnTo>
                  <a:cubicBezTo>
                    <a:pt x="133160" y="36873"/>
                    <a:pt x="125063" y="24205"/>
                    <a:pt x="112776" y="14585"/>
                  </a:cubicBezTo>
                  <a:cubicBezTo>
                    <a:pt x="100203" y="4774"/>
                    <a:pt x="85820" y="-274"/>
                    <a:pt x="70104" y="11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7" name="Forma Livre: Forma 16">
              <a:extLst>
                <a:ext uri="{FF2B5EF4-FFF2-40B4-BE49-F238E27FC236}">
                  <a16:creationId xmlns:a16="http://schemas.microsoft.com/office/drawing/2014/main" id="{A12488AA-AEB5-8930-9133-AE86D3E25652}"/>
                </a:ext>
              </a:extLst>
            </p:cNvPr>
            <p:cNvSpPr/>
            <p:nvPr/>
          </p:nvSpPr>
          <p:spPr>
            <a:xfrm>
              <a:off x="413367" y="234741"/>
              <a:ext cx="93553" cy="114406"/>
            </a:xfrm>
            <a:custGeom>
              <a:avLst/>
              <a:gdLst>
                <a:gd name="connsiteX0" fmla="*/ 59835 w 93553"/>
                <a:gd name="connsiteY0" fmla="*/ 61543 h 114406"/>
                <a:gd name="connsiteX1" fmla="*/ 65074 w 93553"/>
                <a:gd name="connsiteY1" fmla="*/ 58685 h 114406"/>
                <a:gd name="connsiteX2" fmla="*/ 65074 w 93553"/>
                <a:gd name="connsiteY2" fmla="*/ 69639 h 114406"/>
                <a:gd name="connsiteX3" fmla="*/ 57454 w 93553"/>
                <a:gd name="connsiteY3" fmla="*/ 89261 h 114406"/>
                <a:gd name="connsiteX4" fmla="*/ 40404 w 93553"/>
                <a:gd name="connsiteY4" fmla="*/ 94785 h 114406"/>
                <a:gd name="connsiteX5" fmla="*/ 30688 w 93553"/>
                <a:gd name="connsiteY5" fmla="*/ 91642 h 114406"/>
                <a:gd name="connsiteX6" fmla="*/ 26783 w 93553"/>
                <a:gd name="connsiteY6" fmla="*/ 80879 h 114406"/>
                <a:gd name="connsiteX7" fmla="*/ 33355 w 93553"/>
                <a:gd name="connsiteY7" fmla="*/ 68592 h 114406"/>
                <a:gd name="connsiteX8" fmla="*/ 46214 w 93553"/>
                <a:gd name="connsiteY8" fmla="*/ 64972 h 114406"/>
                <a:gd name="connsiteX9" fmla="*/ 59835 w 93553"/>
                <a:gd name="connsiteY9" fmla="*/ 61543 h 114406"/>
                <a:gd name="connsiteX10" fmla="*/ 48310 w 93553"/>
                <a:gd name="connsiteY10" fmla="*/ 11 h 114406"/>
                <a:gd name="connsiteX11" fmla="*/ 9829 w 93553"/>
                <a:gd name="connsiteY11" fmla="*/ 14394 h 114406"/>
                <a:gd name="connsiteX12" fmla="*/ 2018 w 93553"/>
                <a:gd name="connsiteY12" fmla="*/ 38207 h 114406"/>
                <a:gd name="connsiteX13" fmla="*/ 29164 w 93553"/>
                <a:gd name="connsiteY13" fmla="*/ 38207 h 114406"/>
                <a:gd name="connsiteX14" fmla="*/ 33070 w 93553"/>
                <a:gd name="connsiteY14" fmla="*/ 28205 h 114406"/>
                <a:gd name="connsiteX15" fmla="*/ 47452 w 93553"/>
                <a:gd name="connsiteY15" fmla="*/ 22967 h 114406"/>
                <a:gd name="connsiteX16" fmla="*/ 60787 w 93553"/>
                <a:gd name="connsiteY16" fmla="*/ 25634 h 114406"/>
                <a:gd name="connsiteX17" fmla="*/ 65550 w 93553"/>
                <a:gd name="connsiteY17" fmla="*/ 34873 h 114406"/>
                <a:gd name="connsiteX18" fmla="*/ 59263 w 93553"/>
                <a:gd name="connsiteY18" fmla="*/ 43255 h 114406"/>
                <a:gd name="connsiteX19" fmla="*/ 38404 w 93553"/>
                <a:gd name="connsiteY19" fmla="*/ 46684 h 114406"/>
                <a:gd name="connsiteX20" fmla="*/ 14877 w 93553"/>
                <a:gd name="connsiteY20" fmla="*/ 53828 h 114406"/>
                <a:gd name="connsiteX21" fmla="*/ 18 w 93553"/>
                <a:gd name="connsiteY21" fmla="*/ 83451 h 114406"/>
                <a:gd name="connsiteX22" fmla="*/ 9162 w 93553"/>
                <a:gd name="connsiteY22" fmla="*/ 106787 h 114406"/>
                <a:gd name="connsiteX23" fmla="*/ 31355 w 93553"/>
                <a:gd name="connsiteY23" fmla="*/ 114407 h 114406"/>
                <a:gd name="connsiteX24" fmla="*/ 66312 w 93553"/>
                <a:gd name="connsiteY24" fmla="*/ 103072 h 114406"/>
                <a:gd name="connsiteX25" fmla="*/ 66312 w 93553"/>
                <a:gd name="connsiteY25" fmla="*/ 114407 h 114406"/>
                <a:gd name="connsiteX26" fmla="*/ 93553 w 93553"/>
                <a:gd name="connsiteY26" fmla="*/ 114407 h 114406"/>
                <a:gd name="connsiteX27" fmla="*/ 93553 w 93553"/>
                <a:gd name="connsiteY27" fmla="*/ 34206 h 114406"/>
                <a:gd name="connsiteX28" fmla="*/ 79933 w 93553"/>
                <a:gd name="connsiteY28" fmla="*/ 7250 h 114406"/>
                <a:gd name="connsiteX29" fmla="*/ 48310 w 93553"/>
                <a:gd name="connsiteY29" fmla="*/ 202 h 114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93553" h="114406">
                  <a:moveTo>
                    <a:pt x="59835" y="61543"/>
                  </a:moveTo>
                  <a:lnTo>
                    <a:pt x="65074" y="58685"/>
                  </a:lnTo>
                  <a:lnTo>
                    <a:pt x="65074" y="69639"/>
                  </a:lnTo>
                  <a:cubicBezTo>
                    <a:pt x="65074" y="78974"/>
                    <a:pt x="62407" y="85546"/>
                    <a:pt x="57454" y="89261"/>
                  </a:cubicBezTo>
                  <a:cubicBezTo>
                    <a:pt x="52215" y="92880"/>
                    <a:pt x="46690" y="94785"/>
                    <a:pt x="40404" y="94785"/>
                  </a:cubicBezTo>
                  <a:cubicBezTo>
                    <a:pt x="36499" y="94785"/>
                    <a:pt x="33355" y="93738"/>
                    <a:pt x="30688" y="91642"/>
                  </a:cubicBezTo>
                  <a:cubicBezTo>
                    <a:pt x="28021" y="89261"/>
                    <a:pt x="26783" y="85832"/>
                    <a:pt x="26783" y="80879"/>
                  </a:cubicBezTo>
                  <a:cubicBezTo>
                    <a:pt x="26783" y="75354"/>
                    <a:pt x="28879" y="71449"/>
                    <a:pt x="33355" y="68592"/>
                  </a:cubicBezTo>
                  <a:cubicBezTo>
                    <a:pt x="36022" y="67067"/>
                    <a:pt x="40404" y="65734"/>
                    <a:pt x="46214" y="64972"/>
                  </a:cubicBezTo>
                  <a:lnTo>
                    <a:pt x="59835" y="61543"/>
                  </a:lnTo>
                  <a:close/>
                  <a:moveTo>
                    <a:pt x="48310" y="11"/>
                  </a:moveTo>
                  <a:cubicBezTo>
                    <a:pt x="29926" y="-274"/>
                    <a:pt x="17163" y="4774"/>
                    <a:pt x="9829" y="14394"/>
                  </a:cubicBezTo>
                  <a:cubicBezTo>
                    <a:pt x="5066" y="20395"/>
                    <a:pt x="2780" y="28301"/>
                    <a:pt x="2018" y="38207"/>
                  </a:cubicBezTo>
                  <a:lnTo>
                    <a:pt x="29164" y="38207"/>
                  </a:lnTo>
                  <a:cubicBezTo>
                    <a:pt x="29736" y="33444"/>
                    <a:pt x="31260" y="30301"/>
                    <a:pt x="33070" y="28205"/>
                  </a:cubicBezTo>
                  <a:cubicBezTo>
                    <a:pt x="35927" y="24491"/>
                    <a:pt x="40690" y="22681"/>
                    <a:pt x="47452" y="22967"/>
                  </a:cubicBezTo>
                  <a:cubicBezTo>
                    <a:pt x="53167" y="22681"/>
                    <a:pt x="57644" y="23729"/>
                    <a:pt x="60787" y="25634"/>
                  </a:cubicBezTo>
                  <a:cubicBezTo>
                    <a:pt x="63931" y="27158"/>
                    <a:pt x="65169" y="30396"/>
                    <a:pt x="65550" y="34873"/>
                  </a:cubicBezTo>
                  <a:cubicBezTo>
                    <a:pt x="65550" y="38492"/>
                    <a:pt x="63454" y="41445"/>
                    <a:pt x="59263" y="43255"/>
                  </a:cubicBezTo>
                  <a:lnTo>
                    <a:pt x="38404" y="46684"/>
                  </a:lnTo>
                  <a:cubicBezTo>
                    <a:pt x="28688" y="48017"/>
                    <a:pt x="20878" y="50303"/>
                    <a:pt x="14877" y="53828"/>
                  </a:cubicBezTo>
                  <a:cubicBezTo>
                    <a:pt x="4685" y="59829"/>
                    <a:pt x="-268" y="69544"/>
                    <a:pt x="18" y="83451"/>
                  </a:cubicBezTo>
                  <a:cubicBezTo>
                    <a:pt x="-268" y="93166"/>
                    <a:pt x="2875" y="100977"/>
                    <a:pt x="9162" y="106787"/>
                  </a:cubicBezTo>
                  <a:cubicBezTo>
                    <a:pt x="14686" y="111549"/>
                    <a:pt x="22211" y="114121"/>
                    <a:pt x="31355" y="114407"/>
                  </a:cubicBezTo>
                  <a:cubicBezTo>
                    <a:pt x="46214" y="114121"/>
                    <a:pt x="58025" y="110502"/>
                    <a:pt x="66312" y="103072"/>
                  </a:cubicBezTo>
                  <a:lnTo>
                    <a:pt x="66312" y="114407"/>
                  </a:lnTo>
                  <a:lnTo>
                    <a:pt x="93553" y="114407"/>
                  </a:lnTo>
                  <a:lnTo>
                    <a:pt x="93553" y="34206"/>
                  </a:lnTo>
                  <a:cubicBezTo>
                    <a:pt x="93553" y="21157"/>
                    <a:pt x="88791" y="12013"/>
                    <a:pt x="79933" y="7250"/>
                  </a:cubicBezTo>
                  <a:cubicBezTo>
                    <a:pt x="70503" y="2297"/>
                    <a:pt x="60025" y="-84"/>
                    <a:pt x="48310" y="202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8" name="Forma Livre: Forma 17">
              <a:extLst>
                <a:ext uri="{FF2B5EF4-FFF2-40B4-BE49-F238E27FC236}">
                  <a16:creationId xmlns:a16="http://schemas.microsoft.com/office/drawing/2014/main" id="{C16CBF73-BF9F-7B02-89E5-F99F071115F2}"/>
                </a:ext>
              </a:extLst>
            </p:cNvPr>
            <p:cNvSpPr/>
            <p:nvPr/>
          </p:nvSpPr>
          <p:spPr>
            <a:xfrm>
              <a:off x="370236" y="207035"/>
              <a:ext cx="27146" cy="141922"/>
            </a:xfrm>
            <a:custGeom>
              <a:avLst/>
              <a:gdLst>
                <a:gd name="connsiteX0" fmla="*/ 0 w 27146"/>
                <a:gd name="connsiteY0" fmla="*/ 0 h 141922"/>
                <a:gd name="connsiteX1" fmla="*/ 27146 w 27146"/>
                <a:gd name="connsiteY1" fmla="*/ 0 h 141922"/>
                <a:gd name="connsiteX2" fmla="*/ 27146 w 27146"/>
                <a:gd name="connsiteY2" fmla="*/ 141923 h 141922"/>
                <a:gd name="connsiteX3" fmla="*/ 0 w 27146"/>
                <a:gd name="connsiteY3" fmla="*/ 141923 h 14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46" h="141922">
                  <a:moveTo>
                    <a:pt x="0" y="0"/>
                  </a:moveTo>
                  <a:lnTo>
                    <a:pt x="27146" y="0"/>
                  </a:lnTo>
                  <a:lnTo>
                    <a:pt x="27146" y="141923"/>
                  </a:lnTo>
                  <a:lnTo>
                    <a:pt x="0" y="14192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" name="Forma Livre: Forma 18">
              <a:extLst>
                <a:ext uri="{FF2B5EF4-FFF2-40B4-BE49-F238E27FC236}">
                  <a16:creationId xmlns:a16="http://schemas.microsoft.com/office/drawing/2014/main" id="{4F17C1BD-8028-3CC5-AF6D-3B9326FD7238}"/>
                </a:ext>
              </a:extLst>
            </p:cNvPr>
            <p:cNvSpPr/>
            <p:nvPr/>
          </p:nvSpPr>
          <p:spPr>
            <a:xfrm>
              <a:off x="525208" y="235229"/>
              <a:ext cx="63150" cy="113728"/>
            </a:xfrm>
            <a:custGeom>
              <a:avLst/>
              <a:gdLst>
                <a:gd name="connsiteX0" fmla="*/ 45244 w 63150"/>
                <a:gd name="connsiteY0" fmla="*/ 3429 h 113728"/>
                <a:gd name="connsiteX1" fmla="*/ 25908 w 63150"/>
                <a:gd name="connsiteY1" fmla="*/ 18859 h 113728"/>
                <a:gd name="connsiteX2" fmla="*/ 25908 w 63150"/>
                <a:gd name="connsiteY2" fmla="*/ 5048 h 113728"/>
                <a:gd name="connsiteX3" fmla="*/ 0 w 63150"/>
                <a:gd name="connsiteY3" fmla="*/ 4763 h 113728"/>
                <a:gd name="connsiteX4" fmla="*/ 0 w 63150"/>
                <a:gd name="connsiteY4" fmla="*/ 113728 h 113728"/>
                <a:gd name="connsiteX5" fmla="*/ 26956 w 63150"/>
                <a:gd name="connsiteY5" fmla="*/ 113728 h 113728"/>
                <a:gd name="connsiteX6" fmla="*/ 26956 w 63150"/>
                <a:gd name="connsiteY6" fmla="*/ 61627 h 113728"/>
                <a:gd name="connsiteX7" fmla="*/ 30385 w 63150"/>
                <a:gd name="connsiteY7" fmla="*/ 42482 h 113728"/>
                <a:gd name="connsiteX8" fmla="*/ 39815 w 63150"/>
                <a:gd name="connsiteY8" fmla="*/ 32004 h 113728"/>
                <a:gd name="connsiteX9" fmla="*/ 54769 w 63150"/>
                <a:gd name="connsiteY9" fmla="*/ 27241 h 113728"/>
                <a:gd name="connsiteX10" fmla="*/ 63151 w 63150"/>
                <a:gd name="connsiteY10" fmla="*/ 27813 h 113728"/>
                <a:gd name="connsiteX11" fmla="*/ 62865 w 63150"/>
                <a:gd name="connsiteY11" fmla="*/ 0 h 113728"/>
                <a:gd name="connsiteX12" fmla="*/ 55817 w 63150"/>
                <a:gd name="connsiteY12" fmla="*/ 571 h 113728"/>
                <a:gd name="connsiteX13" fmla="*/ 45244 w 63150"/>
                <a:gd name="connsiteY13" fmla="*/ 3334 h 113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3150" h="113728">
                  <a:moveTo>
                    <a:pt x="45244" y="3429"/>
                  </a:moveTo>
                  <a:cubicBezTo>
                    <a:pt x="37909" y="6286"/>
                    <a:pt x="31432" y="11335"/>
                    <a:pt x="25908" y="18859"/>
                  </a:cubicBezTo>
                  <a:lnTo>
                    <a:pt x="25908" y="5048"/>
                  </a:lnTo>
                  <a:lnTo>
                    <a:pt x="0" y="4763"/>
                  </a:lnTo>
                  <a:lnTo>
                    <a:pt x="0" y="113728"/>
                  </a:lnTo>
                  <a:lnTo>
                    <a:pt x="26956" y="113728"/>
                  </a:lnTo>
                  <a:lnTo>
                    <a:pt x="26956" y="61627"/>
                  </a:lnTo>
                  <a:cubicBezTo>
                    <a:pt x="26956" y="52769"/>
                    <a:pt x="28004" y="46482"/>
                    <a:pt x="30385" y="42482"/>
                  </a:cubicBezTo>
                  <a:cubicBezTo>
                    <a:pt x="32195" y="38290"/>
                    <a:pt x="35624" y="34862"/>
                    <a:pt x="39815" y="32004"/>
                  </a:cubicBezTo>
                  <a:cubicBezTo>
                    <a:pt x="44577" y="28861"/>
                    <a:pt x="49530" y="27241"/>
                    <a:pt x="54769" y="27241"/>
                  </a:cubicBezTo>
                  <a:lnTo>
                    <a:pt x="63151" y="27813"/>
                  </a:lnTo>
                  <a:lnTo>
                    <a:pt x="62865" y="0"/>
                  </a:lnTo>
                  <a:lnTo>
                    <a:pt x="55817" y="571"/>
                  </a:lnTo>
                  <a:lnTo>
                    <a:pt x="45244" y="333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pic>
        <p:nvPicPr>
          <p:cNvPr id="8" name="Imagem 7" descr="Texto&#10;&#10;O conteúdo gerado por IA pode estar incorreto.">
            <a:extLst>
              <a:ext uri="{FF2B5EF4-FFF2-40B4-BE49-F238E27FC236}">
                <a16:creationId xmlns:a16="http://schemas.microsoft.com/office/drawing/2014/main" id="{39F49F32-5FDB-68A5-5E10-A4229EB8AF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221" y="6352800"/>
            <a:ext cx="883043" cy="331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810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BCA77A-24B4-5D65-C2AB-B7C11D8583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15337744-8E13-B826-2D58-A5960BC1B5AA}"/>
              </a:ext>
            </a:extLst>
          </p:cNvPr>
          <p:cNvSpPr/>
          <p:nvPr/>
        </p:nvSpPr>
        <p:spPr>
          <a:xfrm rot="5400000">
            <a:off x="4756172" y="530290"/>
            <a:ext cx="5474576" cy="579742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912728"/>
              </a:avLst>
            </a:prstTxWarp>
            <a:spAutoFit/>
          </a:bodyPr>
          <a:lstStyle/>
          <a:p>
            <a:pPr algn="ctr"/>
            <a:r>
              <a:rPr lang="pt-BR" sz="3400" dirty="0">
                <a:ln w="0"/>
                <a:solidFill>
                  <a:srgbClr val="B72F2C"/>
                </a:solidFill>
                <a:latin typeface="+mj-lt"/>
              </a:rPr>
              <a:t>VAMOS LÁ • VAMOS LÁ</a:t>
            </a:r>
            <a:endParaRPr lang="pt-BR" sz="3400" b="0" cap="none" spc="0" dirty="0">
              <a:ln w="0"/>
              <a:solidFill>
                <a:srgbClr val="B72F2C"/>
              </a:solidFill>
              <a:effectLst/>
              <a:latin typeface="+mj-lt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B846C9AB-AAE3-2C2A-FF44-C7FDED314F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9" t="4396" r="25228" b="5864"/>
          <a:stretch>
            <a:fillRect/>
          </a:stretch>
        </p:blipFill>
        <p:spPr>
          <a:xfrm>
            <a:off x="5206455" y="886164"/>
            <a:ext cx="5081454" cy="5081454"/>
          </a:xfrm>
          <a:custGeom>
            <a:avLst/>
            <a:gdLst>
              <a:gd name="connsiteX0" fmla="*/ 2540727 w 5081454"/>
              <a:gd name="connsiteY0" fmla="*/ 0 h 5081454"/>
              <a:gd name="connsiteX1" fmla="*/ 5081454 w 5081454"/>
              <a:gd name="connsiteY1" fmla="*/ 2540727 h 5081454"/>
              <a:gd name="connsiteX2" fmla="*/ 2540727 w 5081454"/>
              <a:gd name="connsiteY2" fmla="*/ 5081454 h 5081454"/>
              <a:gd name="connsiteX3" fmla="*/ 0 w 5081454"/>
              <a:gd name="connsiteY3" fmla="*/ 2540727 h 5081454"/>
              <a:gd name="connsiteX4" fmla="*/ 2540727 w 5081454"/>
              <a:gd name="connsiteY4" fmla="*/ 0 h 5081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454" h="5081454">
                <a:moveTo>
                  <a:pt x="2540727" y="0"/>
                </a:moveTo>
                <a:cubicBezTo>
                  <a:pt x="3943932" y="0"/>
                  <a:pt x="5081454" y="1137522"/>
                  <a:pt x="5081454" y="2540727"/>
                </a:cubicBezTo>
                <a:cubicBezTo>
                  <a:pt x="5081454" y="3943932"/>
                  <a:pt x="3943932" y="5081454"/>
                  <a:pt x="2540727" y="5081454"/>
                </a:cubicBezTo>
                <a:cubicBezTo>
                  <a:pt x="1137522" y="5081454"/>
                  <a:pt x="0" y="3943932"/>
                  <a:pt x="0" y="2540727"/>
                </a:cubicBezTo>
                <a:cubicBezTo>
                  <a:pt x="0" y="1137522"/>
                  <a:pt x="1137522" y="0"/>
                  <a:pt x="2540727" y="0"/>
                </a:cubicBezTo>
                <a:close/>
              </a:path>
            </a:pathLst>
          </a:cu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E78B1AD8-49C0-E95F-0AC9-D860A4B2E47A}"/>
              </a:ext>
            </a:extLst>
          </p:cNvPr>
          <p:cNvSpPr txBox="1"/>
          <p:nvPr/>
        </p:nvSpPr>
        <p:spPr>
          <a:xfrm>
            <a:off x="750332" y="2277544"/>
            <a:ext cx="4051496" cy="646331"/>
          </a:xfrm>
          <a:prstGeom prst="rect">
            <a:avLst/>
          </a:prstGeom>
          <a:noFill/>
        </p:spPr>
        <p:txBody>
          <a:bodyPr wrap="square" lIns="36000" rtlCol="0">
            <a:spAutoFit/>
          </a:bodyPr>
          <a:lstStyle/>
          <a:p>
            <a:r>
              <a:rPr lang="pt-BR" sz="3600" dirty="0">
                <a:solidFill>
                  <a:srgbClr val="CA302C"/>
                </a:solidFill>
                <a:latin typeface="AMX Black" pitchFamily="2" charset="0"/>
              </a:rPr>
              <a:t>Você sabia?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BF4F679-B795-6550-2D65-2C52DA482BCE}"/>
              </a:ext>
            </a:extLst>
          </p:cNvPr>
          <p:cNvSpPr txBox="1"/>
          <p:nvPr/>
        </p:nvSpPr>
        <p:spPr>
          <a:xfrm>
            <a:off x="750332" y="3110509"/>
            <a:ext cx="3506358" cy="1200329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>
              <a:spcAft>
                <a:spcPts val="800"/>
              </a:spcAft>
            </a:pPr>
            <a:r>
              <a:rPr lang="pt-BR" dirty="0">
                <a:solidFill>
                  <a:srgbClr val="101010"/>
                </a:solidFill>
              </a:rPr>
              <a:t>Muitos clientes têm problemas com a operadora atual, mas não realizam a troca por medo de perder o número. 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A09EEAD9-E010-C8FA-F2C4-D0C7BB762CD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0101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49C20F27-F9F0-5129-DBD0-FE599840DF6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00237" y="1123002"/>
            <a:ext cx="8391525" cy="533400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F043E6B6-5AF5-913B-170C-1516D9678ED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47887" y="1665262"/>
            <a:ext cx="7896225" cy="3829050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C742E006-502C-A989-5AB0-DD8A521710C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895475" y="1133475"/>
            <a:ext cx="8401050" cy="4591050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77EA2625-977E-3BE3-1790-B9A47569BF1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07698" y="1293746"/>
            <a:ext cx="704850" cy="200025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C711C900-9E06-F946-13D6-B06652CB3F83}"/>
              </a:ext>
            </a:extLst>
          </p:cNvPr>
          <p:cNvSpPr txBox="1"/>
          <p:nvPr/>
        </p:nvSpPr>
        <p:spPr>
          <a:xfrm>
            <a:off x="4876737" y="1046161"/>
            <a:ext cx="2438526" cy="586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500"/>
              </a:lnSpc>
            </a:pPr>
            <a:r>
              <a:rPr lang="pt-BR" sz="1600" i="1" dirty="0">
                <a:solidFill>
                  <a:srgbClr val="FFFFFF"/>
                </a:solidFill>
                <a:latin typeface="AMX Light" pitchFamily="2" charset="0"/>
              </a:rPr>
              <a:t>SABER MAIS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A1EBE9CC-FECF-A339-3FA2-16D281977D8D}"/>
              </a:ext>
            </a:extLst>
          </p:cNvPr>
          <p:cNvSpPr txBox="1"/>
          <p:nvPr/>
        </p:nvSpPr>
        <p:spPr>
          <a:xfrm>
            <a:off x="3109070" y="1924887"/>
            <a:ext cx="5973860" cy="646331"/>
          </a:xfrm>
          <a:prstGeom prst="rect">
            <a:avLst/>
          </a:prstGeom>
          <a:noFill/>
        </p:spPr>
        <p:txBody>
          <a:bodyPr wrap="square" lIns="36000" rtlCol="0">
            <a:spAutoFit/>
          </a:bodyPr>
          <a:lstStyle/>
          <a:p>
            <a:pPr algn="ctr"/>
            <a:r>
              <a:rPr lang="pt-BR" sz="3600" dirty="0">
                <a:solidFill>
                  <a:srgbClr val="CA302C"/>
                </a:solidFill>
                <a:latin typeface="AMX Black" pitchFamily="2" charset="0"/>
              </a:rPr>
              <a:t>Portabilidade Numérica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7B9C992B-9E65-6670-D8C7-ED811DD97806}"/>
              </a:ext>
            </a:extLst>
          </p:cNvPr>
          <p:cNvSpPr txBox="1"/>
          <p:nvPr/>
        </p:nvSpPr>
        <p:spPr>
          <a:xfrm>
            <a:off x="3208250" y="2646177"/>
            <a:ext cx="5775501" cy="369332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pt-BR" dirty="0">
                <a:solidFill>
                  <a:srgbClr val="101010"/>
                </a:solidFill>
              </a:rPr>
              <a:t>Com a portabilidade numérica, o cliente conta com:</a:t>
            </a:r>
            <a:endParaRPr lang="pt-BR" b="1" dirty="0">
              <a:solidFill>
                <a:srgbClr val="101010"/>
              </a:solidFill>
            </a:endParaRPr>
          </a:p>
        </p:txBody>
      </p:sp>
      <p:pic>
        <p:nvPicPr>
          <p:cNvPr id="14" name="Gráfico 13">
            <a:extLst>
              <a:ext uri="{FF2B5EF4-FFF2-40B4-BE49-F238E27FC236}">
                <a16:creationId xmlns:a16="http://schemas.microsoft.com/office/drawing/2014/main" id="{F23A21F6-0C08-561E-323F-E3201499C4A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005614" y="3123740"/>
            <a:ext cx="361950" cy="361950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36EFB024-B3D4-FB6B-35C8-B71CB583570C}"/>
              </a:ext>
            </a:extLst>
          </p:cNvPr>
          <p:cNvSpPr txBox="1"/>
          <p:nvPr/>
        </p:nvSpPr>
        <p:spPr>
          <a:xfrm>
            <a:off x="5543941" y="3166216"/>
            <a:ext cx="1999797" cy="2769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spcAft>
                <a:spcPts val="1800"/>
              </a:spcAft>
            </a:pPr>
            <a:r>
              <a:rPr lang="pt-BR" i="1" dirty="0">
                <a:solidFill>
                  <a:srgbClr val="101010"/>
                </a:solidFill>
              </a:rPr>
              <a:t>PRATICIDADE</a:t>
            </a:r>
          </a:p>
        </p:txBody>
      </p:sp>
      <p:pic>
        <p:nvPicPr>
          <p:cNvPr id="16" name="Gráfico 15">
            <a:extLst>
              <a:ext uri="{FF2B5EF4-FFF2-40B4-BE49-F238E27FC236}">
                <a16:creationId xmlns:a16="http://schemas.microsoft.com/office/drawing/2014/main" id="{A3B0F895-8B96-6D75-9FD3-B5589183BA9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005614" y="3603809"/>
            <a:ext cx="361950" cy="361950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0ADD07FC-E507-B723-A884-D395E7FA6AD4}"/>
              </a:ext>
            </a:extLst>
          </p:cNvPr>
          <p:cNvSpPr txBox="1"/>
          <p:nvPr/>
        </p:nvSpPr>
        <p:spPr>
          <a:xfrm>
            <a:off x="5559894" y="3646285"/>
            <a:ext cx="1589893" cy="27699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spcAft>
                <a:spcPts val="1800"/>
              </a:spcAft>
            </a:pPr>
            <a:r>
              <a:rPr lang="pt-BR" i="1" dirty="0">
                <a:solidFill>
                  <a:srgbClr val="101010"/>
                </a:solidFill>
              </a:rPr>
              <a:t>ESTRESSE</a:t>
            </a:r>
          </a:p>
        </p:txBody>
      </p:sp>
      <p:pic>
        <p:nvPicPr>
          <p:cNvPr id="18" name="Gráfico 17">
            <a:extLst>
              <a:ext uri="{FF2B5EF4-FFF2-40B4-BE49-F238E27FC236}">
                <a16:creationId xmlns:a16="http://schemas.microsoft.com/office/drawing/2014/main" id="{29451691-6B2D-6C6F-EE52-14C1216EFB9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895475" y="1649079"/>
            <a:ext cx="8401050" cy="9525"/>
          </a:xfrm>
          <a:prstGeom prst="rect">
            <a:avLst/>
          </a:prstGeom>
        </p:spPr>
      </p:pic>
      <p:cxnSp>
        <p:nvCxnSpPr>
          <p:cNvPr id="19" name="Conector reto 23">
            <a:extLst>
              <a:ext uri="{FF2B5EF4-FFF2-40B4-BE49-F238E27FC236}">
                <a16:creationId xmlns:a16="http://schemas.microsoft.com/office/drawing/2014/main" id="{48E0F7B2-2EFB-31A3-FF0C-8A588B809140}"/>
              </a:ext>
            </a:extLst>
          </p:cNvPr>
          <p:cNvCxnSpPr>
            <a:cxnSpLocks/>
          </p:cNvCxnSpPr>
          <p:nvPr/>
        </p:nvCxnSpPr>
        <p:spPr>
          <a:xfrm>
            <a:off x="4734911" y="4067503"/>
            <a:ext cx="2722179" cy="0"/>
          </a:xfrm>
          <a:prstGeom prst="line">
            <a:avLst/>
          </a:prstGeom>
          <a:ln w="3175">
            <a:solidFill>
              <a:srgbClr val="10101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27801BF9-002C-5748-C903-9AEA4CE92C5C}"/>
              </a:ext>
            </a:extLst>
          </p:cNvPr>
          <p:cNvSpPr txBox="1"/>
          <p:nvPr/>
        </p:nvSpPr>
        <p:spPr>
          <a:xfrm>
            <a:off x="5543941" y="4186756"/>
            <a:ext cx="1918404" cy="83099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>
              <a:spcAft>
                <a:spcPts val="1800"/>
              </a:spcAft>
            </a:pPr>
            <a:r>
              <a:rPr lang="pt-BR" dirty="0">
                <a:solidFill>
                  <a:srgbClr val="101010"/>
                </a:solidFill>
              </a:rPr>
              <a:t>E ainda aproveita as </a:t>
            </a:r>
            <a:r>
              <a:rPr lang="pt-BR" b="1" i="1" dirty="0">
                <a:solidFill>
                  <a:srgbClr val="101010"/>
                </a:solidFill>
              </a:rPr>
              <a:t>VANTAGENS</a:t>
            </a:r>
            <a:r>
              <a:rPr lang="pt-BR" dirty="0">
                <a:solidFill>
                  <a:srgbClr val="101010"/>
                </a:solidFill>
              </a:rPr>
              <a:t> que tem só na Claro!</a:t>
            </a:r>
          </a:p>
        </p:txBody>
      </p:sp>
      <p:pic>
        <p:nvPicPr>
          <p:cNvPr id="21" name="Gráfico 20">
            <a:extLst>
              <a:ext uri="{FF2B5EF4-FFF2-40B4-BE49-F238E27FC236}">
                <a16:creationId xmlns:a16="http://schemas.microsoft.com/office/drawing/2014/main" id="{F7ABC0B1-57C7-2E7D-C6C0-0FCE806F3A8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005614" y="4235760"/>
            <a:ext cx="36195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1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7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A6C724-0DEA-2187-5ABF-435C488873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áfico 4">
            <a:extLst>
              <a:ext uri="{FF2B5EF4-FFF2-40B4-BE49-F238E27FC236}">
                <a16:creationId xmlns:a16="http://schemas.microsoft.com/office/drawing/2014/main" id="{D75E8F3A-F9C2-2EBC-1D71-7A9DDCD2B2B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433512" y="1438275"/>
            <a:ext cx="9324975" cy="3981450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C2AD2F47-3559-12E3-4D01-72E2ECF098B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57300" y="1404937"/>
            <a:ext cx="9677400" cy="4124325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D2A4EE71-99A2-1CF7-74A4-A7183CB437F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57300" y="1404937"/>
            <a:ext cx="9677400" cy="533400"/>
          </a:xfrm>
          <a:prstGeom prst="rect">
            <a:avLst/>
          </a:prstGeom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id="{AC7B8CA5-B811-8E0E-01DB-CDF4E5D11CA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76176" y="1602517"/>
            <a:ext cx="704850" cy="200025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EFB04DB3-A71B-13BF-6D2A-31CCEDA24FF2}"/>
              </a:ext>
            </a:extLst>
          </p:cNvPr>
          <p:cNvSpPr txBox="1"/>
          <p:nvPr/>
        </p:nvSpPr>
        <p:spPr>
          <a:xfrm>
            <a:off x="9404653" y="1572505"/>
            <a:ext cx="1219263" cy="2462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/>
            <a:r>
              <a:rPr lang="pt-BR" sz="1600" i="1" dirty="0">
                <a:solidFill>
                  <a:srgbClr val="CA332F"/>
                </a:solidFill>
                <a:latin typeface="AMX Light" pitchFamily="2" charset="0"/>
              </a:rPr>
              <a:t>ÍNDICE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D47847B7-7E1F-D0FE-FB28-77612030D398}"/>
              </a:ext>
            </a:extLst>
          </p:cNvPr>
          <p:cNvSpPr txBox="1"/>
          <p:nvPr/>
        </p:nvSpPr>
        <p:spPr>
          <a:xfrm>
            <a:off x="3109070" y="2514435"/>
            <a:ext cx="5973860" cy="584775"/>
          </a:xfrm>
          <a:prstGeom prst="rect">
            <a:avLst/>
          </a:prstGeom>
          <a:noFill/>
        </p:spPr>
        <p:txBody>
          <a:bodyPr wrap="square" lIns="36000" rtlCol="0">
            <a:spAutoFit/>
          </a:bodyPr>
          <a:lstStyle/>
          <a:p>
            <a:pPr algn="ctr"/>
            <a:r>
              <a:rPr lang="pt-BR" sz="3200" dirty="0">
                <a:solidFill>
                  <a:srgbClr val="FFFFFF"/>
                </a:solidFill>
                <a:latin typeface="+mj-lt"/>
              </a:rPr>
              <a:t>PORTABILIDADE</a:t>
            </a:r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7DB50A53-543A-2156-8540-68CD2F2655D5}"/>
              </a:ext>
            </a:extLst>
          </p:cNvPr>
          <p:cNvSpPr/>
          <p:nvPr/>
        </p:nvSpPr>
        <p:spPr>
          <a:xfrm>
            <a:off x="3814119" y="3429000"/>
            <a:ext cx="4572000" cy="516924"/>
          </a:xfrm>
          <a:prstGeom prst="roundRect">
            <a:avLst>
              <a:gd name="adj" fmla="val 50000"/>
            </a:avLst>
          </a:prstGeom>
          <a:solidFill>
            <a:srgbClr val="10101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B7D375D3-CC02-318A-FE0D-8FBBFC0B2260}"/>
              </a:ext>
            </a:extLst>
          </p:cNvPr>
          <p:cNvSpPr txBox="1"/>
          <p:nvPr/>
        </p:nvSpPr>
        <p:spPr>
          <a:xfrm>
            <a:off x="3991992" y="3502796"/>
            <a:ext cx="4051496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pt-BR" dirty="0">
                <a:solidFill>
                  <a:srgbClr val="DEA449"/>
                </a:solidFill>
                <a:latin typeface="AMX Black" pitchFamily="2" charset="0"/>
              </a:rPr>
              <a:t>FONE FIXO</a:t>
            </a:r>
          </a:p>
        </p:txBody>
      </p:sp>
      <p:sp>
        <p:nvSpPr>
          <p:cNvPr id="20" name="Retângulo: Cantos Arredondados 19">
            <a:extLst>
              <a:ext uri="{FF2B5EF4-FFF2-40B4-BE49-F238E27FC236}">
                <a16:creationId xmlns:a16="http://schemas.microsoft.com/office/drawing/2014/main" id="{E7F94EBF-2702-8A69-8072-02486539326E}"/>
              </a:ext>
            </a:extLst>
          </p:cNvPr>
          <p:cNvSpPr/>
          <p:nvPr/>
        </p:nvSpPr>
        <p:spPr>
          <a:xfrm>
            <a:off x="3814119" y="4145692"/>
            <a:ext cx="4572000" cy="516924"/>
          </a:xfrm>
          <a:prstGeom prst="roundRect">
            <a:avLst>
              <a:gd name="adj" fmla="val 50000"/>
            </a:avLst>
          </a:prstGeom>
          <a:solidFill>
            <a:srgbClr val="10101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1EF992C7-191B-7321-F51B-7120C4336944}"/>
              </a:ext>
            </a:extLst>
          </p:cNvPr>
          <p:cNvSpPr txBox="1"/>
          <p:nvPr/>
        </p:nvSpPr>
        <p:spPr>
          <a:xfrm>
            <a:off x="3991992" y="4219488"/>
            <a:ext cx="4051496" cy="369332"/>
          </a:xfrm>
          <a:prstGeom prst="rect">
            <a:avLst/>
          </a:prstGeom>
          <a:noFill/>
        </p:spPr>
        <p:txBody>
          <a:bodyPr wrap="square" lIns="36000" rtlCol="0">
            <a:spAutoFit/>
          </a:bodyPr>
          <a:lstStyle/>
          <a:p>
            <a:r>
              <a:rPr lang="pt-BR" dirty="0">
                <a:solidFill>
                  <a:srgbClr val="DEA449"/>
                </a:solidFill>
                <a:latin typeface="AMX Black" pitchFamily="2" charset="0"/>
              </a:rPr>
              <a:t>MÓVEL</a:t>
            </a:r>
          </a:p>
        </p:txBody>
      </p:sp>
      <p:pic>
        <p:nvPicPr>
          <p:cNvPr id="23" name="Gráfico 22">
            <a:extLst>
              <a:ext uri="{FF2B5EF4-FFF2-40B4-BE49-F238E27FC236}">
                <a16:creationId xmlns:a16="http://schemas.microsoft.com/office/drawing/2014/main" id="{69C88315-1328-9A2E-9A57-B2A2B644839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19019" y="3563637"/>
            <a:ext cx="257175" cy="247650"/>
          </a:xfrm>
          <a:prstGeom prst="rect">
            <a:avLst/>
          </a:prstGeom>
        </p:spPr>
      </p:pic>
      <p:pic>
        <p:nvPicPr>
          <p:cNvPr id="24" name="Gráfico 23">
            <a:extLst>
              <a:ext uri="{FF2B5EF4-FFF2-40B4-BE49-F238E27FC236}">
                <a16:creationId xmlns:a16="http://schemas.microsoft.com/office/drawing/2014/main" id="{EF8A2835-4306-937E-050B-D63DD4DC4A5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19019" y="4280329"/>
            <a:ext cx="257175" cy="24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4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  <p:bldP spid="20" grpId="0" animBg="1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4404E6-1C4B-A790-2A8E-72DFF907CE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CCA6E47E-BCFB-5615-1396-21ACEFD1EE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9" t="4396" r="25228" b="5864"/>
          <a:stretch>
            <a:fillRect/>
          </a:stretch>
        </p:blipFill>
        <p:spPr>
          <a:xfrm>
            <a:off x="5206455" y="886164"/>
            <a:ext cx="5081454" cy="5081454"/>
          </a:xfrm>
          <a:custGeom>
            <a:avLst/>
            <a:gdLst>
              <a:gd name="connsiteX0" fmla="*/ 2540727 w 5081454"/>
              <a:gd name="connsiteY0" fmla="*/ 0 h 5081454"/>
              <a:gd name="connsiteX1" fmla="*/ 5081454 w 5081454"/>
              <a:gd name="connsiteY1" fmla="*/ 2540727 h 5081454"/>
              <a:gd name="connsiteX2" fmla="*/ 2540727 w 5081454"/>
              <a:gd name="connsiteY2" fmla="*/ 5081454 h 5081454"/>
              <a:gd name="connsiteX3" fmla="*/ 0 w 5081454"/>
              <a:gd name="connsiteY3" fmla="*/ 2540727 h 5081454"/>
              <a:gd name="connsiteX4" fmla="*/ 2540727 w 5081454"/>
              <a:gd name="connsiteY4" fmla="*/ 0 h 5081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454" h="5081454">
                <a:moveTo>
                  <a:pt x="2540727" y="0"/>
                </a:moveTo>
                <a:cubicBezTo>
                  <a:pt x="3943932" y="0"/>
                  <a:pt x="5081454" y="1137522"/>
                  <a:pt x="5081454" y="2540727"/>
                </a:cubicBezTo>
                <a:cubicBezTo>
                  <a:pt x="5081454" y="3943932"/>
                  <a:pt x="3943932" y="5081454"/>
                  <a:pt x="2540727" y="5081454"/>
                </a:cubicBezTo>
                <a:cubicBezTo>
                  <a:pt x="1137522" y="5081454"/>
                  <a:pt x="0" y="3943932"/>
                  <a:pt x="0" y="2540727"/>
                </a:cubicBezTo>
                <a:cubicBezTo>
                  <a:pt x="0" y="1137522"/>
                  <a:pt x="1137522" y="0"/>
                  <a:pt x="2540727" y="0"/>
                </a:cubicBezTo>
                <a:close/>
              </a:path>
            </a:pathLst>
          </a:cu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E4AFF29E-161D-A65E-2FFA-5B01F0A1025B}"/>
              </a:ext>
            </a:extLst>
          </p:cNvPr>
          <p:cNvSpPr txBox="1"/>
          <p:nvPr/>
        </p:nvSpPr>
        <p:spPr>
          <a:xfrm>
            <a:off x="750332" y="1572694"/>
            <a:ext cx="4051496" cy="1138773"/>
          </a:xfrm>
          <a:prstGeom prst="rect">
            <a:avLst/>
          </a:prstGeom>
          <a:noFill/>
        </p:spPr>
        <p:txBody>
          <a:bodyPr wrap="square" lIns="36000" rtlCol="0">
            <a:spAutoFit/>
          </a:bodyPr>
          <a:lstStyle/>
          <a:p>
            <a:r>
              <a:rPr lang="pt-BR" sz="3600" dirty="0">
                <a:solidFill>
                  <a:srgbClr val="CA302C"/>
                </a:solidFill>
                <a:latin typeface="AMX Black" pitchFamily="2" charset="0"/>
              </a:rPr>
              <a:t>Portabilidade </a:t>
            </a:r>
          </a:p>
          <a:p>
            <a:r>
              <a:rPr lang="pt-BR" sz="3200" i="1" dirty="0">
                <a:solidFill>
                  <a:srgbClr val="CA302C"/>
                </a:solidFill>
                <a:latin typeface="AMX Light" pitchFamily="2" charset="0"/>
              </a:rPr>
              <a:t>Fone Fixo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2ED557CC-D527-4CFA-0D08-FC107DFCEE14}"/>
              </a:ext>
            </a:extLst>
          </p:cNvPr>
          <p:cNvSpPr txBox="1"/>
          <p:nvPr/>
        </p:nvSpPr>
        <p:spPr>
          <a:xfrm>
            <a:off x="750332" y="2796635"/>
            <a:ext cx="3326368" cy="1477328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pPr>
              <a:spcAft>
                <a:spcPts val="800"/>
              </a:spcAft>
            </a:pPr>
            <a:r>
              <a:rPr lang="pt-BR" dirty="0">
                <a:solidFill>
                  <a:srgbClr val="101010"/>
                </a:solidFill>
              </a:rPr>
              <a:t>Para realizar a portabilidade numérica é importante estar por dentro das condições e saber quais são os dados necessários para a transição.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5AE92C54-948B-1A78-40F8-924EEFA10A32}"/>
              </a:ext>
            </a:extLst>
          </p:cNvPr>
          <p:cNvSpPr/>
          <p:nvPr/>
        </p:nvSpPr>
        <p:spPr>
          <a:xfrm rot="5400000">
            <a:off x="4805600" y="530290"/>
            <a:ext cx="5474576" cy="579742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912728"/>
              </a:avLst>
            </a:prstTxWarp>
            <a:spAutoFit/>
          </a:bodyPr>
          <a:lstStyle/>
          <a:p>
            <a:pPr algn="ctr"/>
            <a:r>
              <a:rPr lang="pt-BR" sz="4800" dirty="0">
                <a:ln w="0"/>
                <a:solidFill>
                  <a:srgbClr val="B72F2C"/>
                </a:solidFill>
                <a:latin typeface="+mj-lt"/>
              </a:rPr>
              <a:t>PORTABILDIADE</a:t>
            </a:r>
            <a:endParaRPr lang="pt-BR" sz="4800" b="0" cap="none" spc="0" dirty="0">
              <a:ln w="0"/>
              <a:solidFill>
                <a:srgbClr val="B72F2C"/>
              </a:solidFill>
              <a:effectLst/>
              <a:latin typeface="+mj-lt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32C27BAB-E2A2-2422-E351-E735D18D377E}"/>
              </a:ext>
            </a:extLst>
          </p:cNvPr>
          <p:cNvSpPr txBox="1"/>
          <p:nvPr/>
        </p:nvSpPr>
        <p:spPr>
          <a:xfrm>
            <a:off x="750332" y="4469113"/>
            <a:ext cx="3506358" cy="707886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r>
              <a:rPr lang="pt-BR" sz="2000" b="1" i="1" dirty="0">
                <a:solidFill>
                  <a:srgbClr val="101010"/>
                </a:solidFill>
              </a:rPr>
              <a:t>VAMOS VER AGORA</a:t>
            </a:r>
          </a:p>
          <a:p>
            <a:r>
              <a:rPr lang="pt-BR" sz="2000" b="1" i="1" dirty="0">
                <a:solidFill>
                  <a:srgbClr val="101010"/>
                </a:solidFill>
              </a:rPr>
              <a:t>QUAIS SÃO ELES!</a:t>
            </a:r>
          </a:p>
        </p:txBody>
      </p:sp>
    </p:spTree>
    <p:extLst>
      <p:ext uri="{BB962C8B-B14F-4D97-AF65-F5344CB8AC3E}">
        <p14:creationId xmlns:p14="http://schemas.microsoft.com/office/powerpoint/2010/main" val="43231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2" grpId="0"/>
    </p:bldLst>
  </p:timing>
</p:sld>
</file>

<file path=ppt/theme/theme1.xml><?xml version="1.0" encoding="utf-8"?>
<a:theme xmlns:a="http://schemas.openxmlformats.org/drawingml/2006/main" name="Template-DI-ofici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ersonalizada 2">
      <a:majorFont>
        <a:latin typeface="KyivType Sans Heavy-"/>
        <a:ea typeface=""/>
        <a:cs typeface=""/>
      </a:majorFont>
      <a:minorFont>
        <a:latin typeface="AMX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5ec3496-d55f-4088-b91d-c078abc80e92">
      <Terms xmlns="http://schemas.microsoft.com/office/infopath/2007/PartnerControls"/>
    </lcf76f155ced4ddcb4097134ff3c332f>
    <TaxCatchAll xmlns="81d509b4-a50c-4eb4-9c41-c741e6a75022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30BAA0BFA4660643A687B2FDCEE2805C" ma:contentTypeVersion="16" ma:contentTypeDescription="Crie um novo documento." ma:contentTypeScope="" ma:versionID="6bb22af931fc60397c74301ec42d8558">
  <xsd:schema xmlns:xsd="http://www.w3.org/2001/XMLSchema" xmlns:xs="http://www.w3.org/2001/XMLSchema" xmlns:p="http://schemas.microsoft.com/office/2006/metadata/properties" xmlns:ns2="05ec3496-d55f-4088-b91d-c078abc80e92" xmlns:ns3="81d509b4-a50c-4eb4-9c41-c741e6a75022" targetNamespace="http://schemas.microsoft.com/office/2006/metadata/properties" ma:root="true" ma:fieldsID="691c8d6bfdcba53aab92b8dfcb9871d2" ns2:_="" ns3:_="">
    <xsd:import namespace="05ec3496-d55f-4088-b91d-c078abc80e92"/>
    <xsd:import namespace="81d509b4-a50c-4eb4-9c41-c741e6a750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ec3496-d55f-4088-b91d-c078abc80e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Marcações de imagem" ma:readOnly="false" ma:fieldId="{5cf76f15-5ced-4ddc-b409-7134ff3c332f}" ma:taxonomyMulti="true" ma:sspId="b62656bb-9f06-4eb9-a633-2fef78b9ad9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d509b4-a50c-4eb4-9c41-c741e6a75022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2c19a5d-29b4-4c37-a0bc-18ab980d9013}" ma:internalName="TaxCatchAll" ma:showField="CatchAllData" ma:web="81d509b4-a50c-4eb4-9c41-c741e6a7502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D777C78-FE16-441F-9E5D-AB4AB6029E06}">
  <ds:schemaRefs>
    <ds:schemaRef ds:uri="http://purl.org/dc/dcmitype/"/>
    <ds:schemaRef ds:uri="81d509b4-a50c-4eb4-9c41-c741e6a75022"/>
    <ds:schemaRef ds:uri="http://schemas.microsoft.com/office/2006/metadata/properties"/>
    <ds:schemaRef ds:uri="http://purl.org/dc/terms/"/>
    <ds:schemaRef ds:uri="05ec3496-d55f-4088-b91d-c078abc80e92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296621C7-E922-41A3-9E8F-B735F2F31F1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5ec3496-d55f-4088-b91d-c078abc80e92"/>
    <ds:schemaRef ds:uri="81d509b4-a50c-4eb4-9c41-c741e6a7502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DF914F0-FEA2-468B-A074-163613240B1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2906</TotalTime>
  <Words>3427</Words>
  <Application>Microsoft Office PowerPoint</Application>
  <PresentationFormat>Widescreen</PresentationFormat>
  <Paragraphs>464</Paragraphs>
  <Slides>61</Slides>
  <Notes>30</Notes>
  <HiddenSlides>0</HiddenSlides>
  <MMClips>0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61</vt:i4>
      </vt:variant>
    </vt:vector>
  </HeadingPairs>
  <TitlesOfParts>
    <vt:vector size="72" baseType="lpstr">
      <vt:lpstr>Arial</vt:lpstr>
      <vt:lpstr>AMX</vt:lpstr>
      <vt:lpstr>AMX Light</vt:lpstr>
      <vt:lpstr>Verdana</vt:lpstr>
      <vt:lpstr>Aptos</vt:lpstr>
      <vt:lpstr>Calibri</vt:lpstr>
      <vt:lpstr>AMX Black</vt:lpstr>
      <vt:lpstr>KyivType Sans Heavy-</vt:lpstr>
      <vt:lpstr>AMX Medium</vt:lpstr>
      <vt:lpstr>Template-DI-oficial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Luiza Guimarães d'Avila</dc:creator>
  <cp:lastModifiedBy>BRUNA MARIA DE ALMEIDA SANTOS</cp:lastModifiedBy>
  <cp:revision>48</cp:revision>
  <dcterms:created xsi:type="dcterms:W3CDTF">2025-07-30T19:10:50Z</dcterms:created>
  <dcterms:modified xsi:type="dcterms:W3CDTF">2026-05-15T19:37:57Z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0x01010030BAA0BFA4660643A687B2FDCEE2805C</vt:lpwstr>
  </property>
  <property fmtid="{D5CDD505-2E9C-101B-9397-08002B2CF9AE}" pid="3" name="MediaServiceImageTags">
    <vt:lpwstr/>
  </property>
</Properties>
</file>