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  <p:sldMasterId id="2147483672" r:id="rId6"/>
  </p:sldMasterIdLst>
  <p:notesMasterIdLst>
    <p:notesMasterId r:id="rId53"/>
  </p:notesMasterIdLst>
  <p:sldIdLst>
    <p:sldId id="256" r:id="rId7"/>
    <p:sldId id="630" r:id="rId8"/>
    <p:sldId id="642" r:id="rId9"/>
    <p:sldId id="258" r:id="rId10"/>
    <p:sldId id="260" r:id="rId11"/>
    <p:sldId id="259" r:id="rId12"/>
    <p:sldId id="266" r:id="rId13"/>
    <p:sldId id="2147470948" r:id="rId14"/>
    <p:sldId id="272" r:id="rId15"/>
    <p:sldId id="278" r:id="rId16"/>
    <p:sldId id="263" r:id="rId17"/>
    <p:sldId id="271" r:id="rId18"/>
    <p:sldId id="2147470953" r:id="rId19"/>
    <p:sldId id="291" r:id="rId20"/>
    <p:sldId id="2147470955" r:id="rId21"/>
    <p:sldId id="2147470996" r:id="rId22"/>
    <p:sldId id="2147470992" r:id="rId23"/>
    <p:sldId id="2147470957" r:id="rId24"/>
    <p:sldId id="2147470961" r:id="rId25"/>
    <p:sldId id="2147470950" r:id="rId26"/>
    <p:sldId id="270" r:id="rId27"/>
    <p:sldId id="2147470991" r:id="rId28"/>
    <p:sldId id="2147470965" r:id="rId29"/>
    <p:sldId id="2147470966" r:id="rId30"/>
    <p:sldId id="2147470964" r:id="rId31"/>
    <p:sldId id="2147470967" r:id="rId32"/>
    <p:sldId id="2147470963" r:id="rId33"/>
    <p:sldId id="2147470994" r:id="rId34"/>
    <p:sldId id="2147470969" r:id="rId35"/>
    <p:sldId id="2147470971" r:id="rId36"/>
    <p:sldId id="317" r:id="rId37"/>
    <p:sldId id="2147470972" r:id="rId38"/>
    <p:sldId id="2147470973" r:id="rId39"/>
    <p:sldId id="2147470974" r:id="rId40"/>
    <p:sldId id="2147470983" r:id="rId41"/>
    <p:sldId id="2147470995" r:id="rId42"/>
    <p:sldId id="2147470946" r:id="rId43"/>
    <p:sldId id="2147470947" r:id="rId44"/>
    <p:sldId id="2147470954" r:id="rId45"/>
    <p:sldId id="2147470985" r:id="rId46"/>
    <p:sldId id="310" r:id="rId47"/>
    <p:sldId id="2147470986" r:id="rId48"/>
    <p:sldId id="2147470987" r:id="rId49"/>
    <p:sldId id="338" r:id="rId50"/>
    <p:sldId id="2147470988" r:id="rId51"/>
    <p:sldId id="2147470989" r:id="rId52"/>
  </p:sldIdLst>
  <p:sldSz cx="12192000" cy="6858000"/>
  <p:notesSz cx="6858000" cy="9144000"/>
  <p:embeddedFontLst>
    <p:embeddedFont>
      <p:font typeface="AMX" pitchFamily="2" charset="0"/>
      <p:regular r:id="rId54"/>
      <p:bold r:id="rId55"/>
      <p:italic r:id="rId56"/>
      <p:boldItalic r:id="rId57"/>
    </p:embeddedFont>
    <p:embeddedFont>
      <p:font typeface="AMX Black" pitchFamily="2" charset="0"/>
      <p:bold r:id="rId58"/>
      <p:italic r:id="rId59"/>
      <p:boldItalic r:id="rId60"/>
    </p:embeddedFont>
    <p:embeddedFont>
      <p:font typeface="AMX Light" pitchFamily="2" charset="0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51B"/>
    <a:srgbClr val="F2F2F2"/>
    <a:srgbClr val="39C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ED501-F779-4769-B37E-6F02F7B38725}" v="162" dt="2026-05-11T18:30:09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3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9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6.fntdata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4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9F11-B798-3749-A3E6-D738125B19D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DE5BE-329D-8147-8996-4C57BC0F5C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9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53CE0-D2AB-1634-DC6F-3B69B0CB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C357A8F-3A55-9B7C-D251-E40E14AF8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B902FB-D837-62D6-C1B8-CFEF1BB54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Adicionar instrução facilitador </a:t>
            </a:r>
          </a:p>
        </p:txBody>
      </p:sp>
    </p:spTree>
    <p:extLst>
      <p:ext uri="{BB962C8B-B14F-4D97-AF65-F5344CB8AC3E}">
        <p14:creationId xmlns:p14="http://schemas.microsoft.com/office/powerpoint/2010/main" val="1583933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C9A39-5FC1-0120-2421-52C6A0C53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4D05C-C056-A618-9EA2-F12A763F3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19F1B9-33A6-D516-0618-A24176AB6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Clientes Claro tv+ </a:t>
            </a:r>
            <a:r>
              <a:rPr lang="pt-BR" sz="1200" dirty="0" err="1"/>
              <a:t>Soundbox</a:t>
            </a:r>
            <a:r>
              <a:rPr lang="pt-BR" sz="1200" dirty="0"/>
              <a:t> têm a opção de contratar o pacote com ou sem fidelidade.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Na contratação sem fidelidade, o cliente deve pagar a taxa de adesão, mas em caso de cancelamento antes de 12 meses, não pagará multa.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Na modalidade com fidelidade, não há taxa de adesão, mas em caso de cancelamento, há pagamento de multa.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2F8FD-1025-6822-8E1D-C68FE3212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15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27FA-EA28-AA3E-AA18-45CC2B26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E14363-2F0D-4CAC-34D5-B4C50694E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F57FAF-3C16-EA84-4928-25654D397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8F8BCB-E1B7-951E-42A8-89BE63637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98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18756-AC7B-91FB-4FA9-90585E3D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7F78346-D791-F139-7D86-37E9EB9A0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00C34AA-32E9-D40A-7711-58F214992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ATENÇÃO FACILITADOR: </a:t>
            </a:r>
            <a:endParaRPr lang="pt-BR" dirty="0"/>
          </a:p>
          <a:p>
            <a:r>
              <a:rPr lang="pt-BR" dirty="0"/>
              <a:t>Segue o link: https://hitssbr-my.sharepoint.com/:f:/g/personal/bruna_leal_globalhitss_com_br/EscleLUzxL1Ipm2O6Zvitm4BodmZ2I1iWLK9wvwEdlIKoA?e=Axlfm8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38B649-4548-228F-73A0-FB72C19E9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93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DE5BE-329D-8147-8996-4C57BC0F5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54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C71B9-F84F-B4F8-6B4E-4402FAEED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13905-21E4-E45D-F67C-9E57F4079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70A8B-DA50-4136-1A40-4F4F63182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CBC31-8E47-F8A4-22F1-2B8FEA1B9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62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71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125EE-8BA6-4592-03F6-B035337E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61875-A41E-F994-5DF0-5ED9EE6B0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D80B3-4940-9B62-30AC-A561E6163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07F74-36D8-44A9-4FFB-8C1D6FF2B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DC22D-FDA6-2194-AD1A-BE83E568B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62A1A-0902-25A5-B77E-B530B63BF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D4815-1D27-D63F-BC4B-EC81F0DDC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367A7-30A0-3AF4-91C6-818F7B7F5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00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5D411-07D5-7FDE-DC37-96832B87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962108-FC46-DFE3-59BB-A6FB6433B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489807-081D-AEB8-5360-823277385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BDCAB-3EA2-A42B-0A3B-9DFCE43B7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44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DE5BE-329D-8147-8996-4C57BC0F5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0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A Claro tv+ reúne o melhor da programação de TV e do streaming, colocando o cliente no centro da experiência, com total liberdade para escolher o que assistir, onde e quando quiser.</a:t>
            </a:r>
          </a:p>
          <a:p>
            <a:endParaRPr lang="pt-BR" dirty="0"/>
          </a:p>
          <a:p>
            <a:r>
              <a:rPr lang="pt-BR" i="1" dirty="0"/>
              <a:t>Pensando nisso, como você pode, em uma conversa inicial com o cliente, identificar suas dores e desejos reais relacionados ao entretenimento, para</a:t>
            </a:r>
            <a:r>
              <a:rPr lang="pt-BR" b="1" i="1" dirty="0"/>
              <a:t> ir além </a:t>
            </a:r>
            <a:r>
              <a:rPr lang="pt-BR" i="1" dirty="0"/>
              <a:t>da simples oferta de um plano e  realmente </a:t>
            </a:r>
            <a:r>
              <a:rPr lang="pt-BR" b="1" i="1" dirty="0"/>
              <a:t>revolucionar a experiência </a:t>
            </a:r>
            <a:r>
              <a:rPr lang="pt-BR" i="1" dirty="0"/>
              <a:t>dele?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57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75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28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1E1A-C9BB-9D43-8F4B-B4BE324CA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0AE67-F062-3953-0F15-FE4C3BD76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7BEE2D-8764-108F-C5E7-944E9B65B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caso queira, mostrar os videos de como ativar os streamings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55461-3240-9479-E955-BB58DC8F4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DE5BE-329D-8147-8996-4C57BC0F5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31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53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Box Claro tv+ seria o plano perfeito, mas App Claro tv+ também funcionaria para este perfil!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33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D4D69-01F8-44B1-98E3-15B17B77D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4B43BA-659F-CAF5-223F-3817A0514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F9682-96A0-C324-91E1-C4E8202AE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Box Claro tv+ seria o plano perfeito, mas App Claro tv+ também funcionaria para este perfil!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4F18C-19E1-BE9B-DA3D-0F9B50893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4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6DD4-A373-1097-8922-83375BA1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3BB63-73D7-C0BB-C74E-1B0B72BF6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89604-4A37-4420-4915-C0D613A88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Box Claro tv+ seria o plano perfeito, mas App Claro tv+ também funcionaria para este perfil!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D47D7-C659-2503-CD03-D210680F9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9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3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+mn-lt"/>
                <a:cs typeface="Segoe UI Symbol"/>
              </a:rPr>
              <a:t>FACILITADOR: sobre o DTH, não é o foco de vendas, mas dar o contexto de que quando não houver cabeamento e nem internet acessível para o cliente conectar a Box. EX: zona rural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31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C3CF6-04D6-035D-FE1B-73A3D5B85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12A71-096C-3796-206A-97A60D1E9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5FFA8-B3C0-132C-51CE-DE139CF6A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643AF-0A74-4C70-3B10-94B71A28F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DE5BE-329D-8147-8996-4C57BC0F5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81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53DAF-0641-8B42-B128-620497409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44092-0ACF-D8EB-41BF-DB7EDC96D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0BFD3-D5FD-2F21-A569-3943409DA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63CD-0B89-0BBF-2409-41A2A6D70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DE5BE-329D-8147-8996-4C57BC0F5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6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3F3C6-859D-6AC8-944B-79F35437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08404-36A7-F9C4-3EF8-928CB23BC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9FC653-8FFC-2D3D-07A6-EB23953F8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 Claro tv + App tem limite de venda de 1 plano por CPF.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A contratação de mais de 1 plano não dá direito a mais acessos no aplicativo, o limite será sempre o cadastro de até 5 dispositivos com 2 acessos simultâneos.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Clientes prospect que adquirem o Claro tv+ App na modalidade single, podem selecionar a opção de pagamento via cartão de crédito pelo aplicativo Claro tv+.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F23AE-6153-BBCB-8BA1-5FA3573FB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44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23C67-032E-DBB0-B282-DB1284876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0C7342-BD28-7351-5E41-006761717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A6E44-ACC1-8CB7-A28C-FEB51B6E3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Clientes Claro tv+ Box têm a opção de contratar o pacote com ou sem fidelidade.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Na contratação sem fidelidade, o cliente deve pagar a taxa de adesão, mas em caso de cancelamento antes de 12 meses, não pagará multa.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Na modalidade com fidelidade, não há taxa de adesão e em caso de cancelamento antes de 12 meses, há pagamento de multa.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Em caso de cancelamento, há pagamento de multa.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B5D55-07C0-E0D3-AF4D-C7887DEAF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DE5BE-329D-8147-8996-4C57BC0F5C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D3F9ED-B2CC-08F8-2EB6-D3AF85C19AA7}"/>
              </a:ext>
            </a:extLst>
          </p:cNvPr>
          <p:cNvSpPr/>
          <p:nvPr userDrawn="1"/>
        </p:nvSpPr>
        <p:spPr>
          <a:xfrm>
            <a:off x="230605" y="429595"/>
            <a:ext cx="11730789" cy="6196263"/>
          </a:xfrm>
          <a:prstGeom prst="roundRect">
            <a:avLst>
              <a:gd name="adj" fmla="val 55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B42D0B9-3BCF-F799-DDF2-566B4354E663}"/>
              </a:ext>
            </a:extLst>
          </p:cNvPr>
          <p:cNvGrpSpPr/>
          <p:nvPr userDrawn="1"/>
        </p:nvGrpSpPr>
        <p:grpSpPr>
          <a:xfrm>
            <a:off x="463549" y="152017"/>
            <a:ext cx="11264496" cy="202157"/>
            <a:chOff x="463549" y="152017"/>
            <a:chExt cx="11264496" cy="202157"/>
          </a:xfrm>
        </p:grpSpPr>
        <p:grpSp>
          <p:nvGrpSpPr>
            <p:cNvPr id="5" name="Graphic 7">
              <a:extLst>
                <a:ext uri="{FF2B5EF4-FFF2-40B4-BE49-F238E27FC236}">
                  <a16:creationId xmlns:a16="http://schemas.microsoft.com/office/drawing/2014/main" id="{7C709BFE-B415-C621-9EB5-F0DC8666067A}"/>
                </a:ext>
              </a:extLst>
            </p:cNvPr>
            <p:cNvGrpSpPr/>
            <p:nvPr/>
          </p:nvGrpSpPr>
          <p:grpSpPr>
            <a:xfrm>
              <a:off x="463549" y="163403"/>
              <a:ext cx="492155" cy="177830"/>
              <a:chOff x="463549" y="163403"/>
              <a:chExt cx="492155" cy="177830"/>
            </a:xfrm>
            <a:solidFill>
              <a:srgbClr val="E1251B"/>
            </a:solidFill>
          </p:grpSpPr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828A94ED-B1EE-9A31-034A-023E18009230}"/>
                  </a:ext>
                </a:extLst>
              </p:cNvPr>
              <p:cNvGrpSpPr/>
              <p:nvPr/>
            </p:nvGrpSpPr>
            <p:grpSpPr>
              <a:xfrm>
                <a:off x="823351" y="163403"/>
                <a:ext cx="132352" cy="127306"/>
                <a:chOff x="823351" y="163403"/>
                <a:chExt cx="132352" cy="127306"/>
              </a:xfrm>
              <a:solidFill>
                <a:srgbClr val="E1251B"/>
              </a:solidFill>
            </p:grpSpPr>
            <p:sp>
              <p:nvSpPr>
                <p:cNvPr id="11" name="Forma Livre: Forma 10">
                  <a:extLst>
                    <a:ext uri="{FF2B5EF4-FFF2-40B4-BE49-F238E27FC236}">
                      <a16:creationId xmlns:a16="http://schemas.microsoft.com/office/drawing/2014/main" id="{4186F77C-7B71-6E49-47DC-445B4BC8E2CA}"/>
                    </a:ext>
                  </a:extLst>
                </p:cNvPr>
                <p:cNvSpPr/>
                <p:nvPr/>
              </p:nvSpPr>
              <p:spPr>
                <a:xfrm>
                  <a:off x="868906" y="175116"/>
                  <a:ext cx="71162" cy="71247"/>
                </a:xfrm>
                <a:custGeom>
                  <a:avLst/>
                  <a:gdLst>
                    <a:gd name="connsiteX0" fmla="*/ 14799 w 71162"/>
                    <a:gd name="connsiteY0" fmla="*/ 71248 h 71247"/>
                    <a:gd name="connsiteX1" fmla="*/ 71163 w 71162"/>
                    <a:gd name="connsiteY1" fmla="*/ 14803 h 71247"/>
                    <a:gd name="connsiteX2" fmla="*/ 56300 w 71162"/>
                    <a:gd name="connsiteY2" fmla="*/ 0 h 71247"/>
                    <a:gd name="connsiteX3" fmla="*/ 0 w 71162"/>
                    <a:gd name="connsiteY3" fmla="*/ 56445 h 7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62" h="71247">
                      <a:moveTo>
                        <a:pt x="14799" y="71248"/>
                      </a:moveTo>
                      <a:lnTo>
                        <a:pt x="71163" y="14803"/>
                      </a:lnTo>
                      <a:lnTo>
                        <a:pt x="56300" y="0"/>
                      </a:lnTo>
                      <a:lnTo>
                        <a:pt x="0" y="56445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" name="Forma Livre: Forma 11">
                  <a:extLst>
                    <a:ext uri="{FF2B5EF4-FFF2-40B4-BE49-F238E27FC236}">
                      <a16:creationId xmlns:a16="http://schemas.microsoft.com/office/drawing/2014/main" id="{05CE9B77-11B4-7907-4FE9-FF223C0E6799}"/>
                    </a:ext>
                  </a:extLst>
                </p:cNvPr>
                <p:cNvSpPr/>
                <p:nvPr/>
              </p:nvSpPr>
              <p:spPr>
                <a:xfrm>
                  <a:off x="823351" y="163403"/>
                  <a:ext cx="20846" cy="60499"/>
                </a:xfrm>
                <a:custGeom>
                  <a:avLst/>
                  <a:gdLst>
                    <a:gd name="connsiteX0" fmla="*/ 0 w 20846"/>
                    <a:gd name="connsiteY0" fmla="*/ 0 h 60499"/>
                    <a:gd name="connsiteX1" fmla="*/ 20847 w 20846"/>
                    <a:gd name="connsiteY1" fmla="*/ 0 h 60499"/>
                    <a:gd name="connsiteX2" fmla="*/ 20847 w 20846"/>
                    <a:gd name="connsiteY2" fmla="*/ 60500 h 60499"/>
                    <a:gd name="connsiteX3" fmla="*/ 0 w 20846"/>
                    <a:gd name="connsiteY3" fmla="*/ 60500 h 6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46" h="60499">
                      <a:moveTo>
                        <a:pt x="0" y="0"/>
                      </a:moveTo>
                      <a:lnTo>
                        <a:pt x="20847" y="0"/>
                      </a:lnTo>
                      <a:lnTo>
                        <a:pt x="20847" y="60500"/>
                      </a:lnTo>
                      <a:lnTo>
                        <a:pt x="0" y="60500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" name="Forma Livre: Forma 12">
                  <a:extLst>
                    <a:ext uri="{FF2B5EF4-FFF2-40B4-BE49-F238E27FC236}">
                      <a16:creationId xmlns:a16="http://schemas.microsoft.com/office/drawing/2014/main" id="{ED2B1947-E842-BD73-6357-E796554ABC5D}"/>
                    </a:ext>
                  </a:extLst>
                </p:cNvPr>
                <p:cNvSpPr/>
                <p:nvPr/>
              </p:nvSpPr>
              <p:spPr>
                <a:xfrm>
                  <a:off x="893999" y="269792"/>
                  <a:ext cx="61704" cy="20917"/>
                </a:xfrm>
                <a:custGeom>
                  <a:avLst/>
                  <a:gdLst>
                    <a:gd name="connsiteX0" fmla="*/ 0 w 61704"/>
                    <a:gd name="connsiteY0" fmla="*/ 0 h 20917"/>
                    <a:gd name="connsiteX1" fmla="*/ 61704 w 61704"/>
                    <a:gd name="connsiteY1" fmla="*/ 0 h 20917"/>
                    <a:gd name="connsiteX2" fmla="*/ 61704 w 61704"/>
                    <a:gd name="connsiteY2" fmla="*/ 20917 h 20917"/>
                    <a:gd name="connsiteX3" fmla="*/ 0 w 61704"/>
                    <a:gd name="connsiteY3" fmla="*/ 20917 h 20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704" h="20917">
                      <a:moveTo>
                        <a:pt x="0" y="0"/>
                      </a:moveTo>
                      <a:lnTo>
                        <a:pt x="61704" y="0"/>
                      </a:lnTo>
                      <a:lnTo>
                        <a:pt x="61704" y="20917"/>
                      </a:lnTo>
                      <a:lnTo>
                        <a:pt x="0" y="20917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42F4B9F0-F31A-33CA-8B46-D55CB539FE2C}"/>
                  </a:ext>
                </a:extLst>
              </p:cNvPr>
              <p:cNvSpPr/>
              <p:nvPr/>
            </p:nvSpPr>
            <p:spPr>
              <a:xfrm>
                <a:off x="782494" y="242760"/>
                <a:ext cx="97157" cy="98472"/>
              </a:xfrm>
              <a:custGeom>
                <a:avLst/>
                <a:gdLst>
                  <a:gd name="connsiteX0" fmla="*/ 66594 w 97157"/>
                  <a:gd name="connsiteY0" fmla="*/ 67451 h 98472"/>
                  <a:gd name="connsiteX1" fmla="*/ 48450 w 97157"/>
                  <a:gd name="connsiteY1" fmla="*/ 75110 h 98472"/>
                  <a:gd name="connsiteX2" fmla="*/ 30498 w 97157"/>
                  <a:gd name="connsiteY2" fmla="*/ 67451 h 98472"/>
                  <a:gd name="connsiteX3" fmla="*/ 22842 w 97157"/>
                  <a:gd name="connsiteY3" fmla="*/ 49236 h 98472"/>
                  <a:gd name="connsiteX4" fmla="*/ 30498 w 97157"/>
                  <a:gd name="connsiteY4" fmla="*/ 30829 h 98472"/>
                  <a:gd name="connsiteX5" fmla="*/ 48450 w 97157"/>
                  <a:gd name="connsiteY5" fmla="*/ 23427 h 98472"/>
                  <a:gd name="connsiteX6" fmla="*/ 66852 w 97157"/>
                  <a:gd name="connsiteY6" fmla="*/ 30829 h 98472"/>
                  <a:gd name="connsiteX7" fmla="*/ 74251 w 97157"/>
                  <a:gd name="connsiteY7" fmla="*/ 49236 h 98472"/>
                  <a:gd name="connsiteX8" fmla="*/ 66594 w 97157"/>
                  <a:gd name="connsiteY8" fmla="*/ 67451 h 98472"/>
                  <a:gd name="connsiteX9" fmla="*/ 83002 w 97157"/>
                  <a:gd name="connsiteY9" fmla="*/ 14417 h 98472"/>
                  <a:gd name="connsiteX10" fmla="*/ 48450 w 97157"/>
                  <a:gd name="connsiteY10" fmla="*/ 0 h 98472"/>
                  <a:gd name="connsiteX11" fmla="*/ 14348 w 97157"/>
                  <a:gd name="connsiteY11" fmla="*/ 14417 h 98472"/>
                  <a:gd name="connsiteX12" fmla="*/ 0 w 97157"/>
                  <a:gd name="connsiteY12" fmla="*/ 49236 h 98472"/>
                  <a:gd name="connsiteX13" fmla="*/ 14348 w 97157"/>
                  <a:gd name="connsiteY13" fmla="*/ 83863 h 98472"/>
                  <a:gd name="connsiteX14" fmla="*/ 48450 w 97157"/>
                  <a:gd name="connsiteY14" fmla="*/ 98473 h 98472"/>
                  <a:gd name="connsiteX15" fmla="*/ 83002 w 97157"/>
                  <a:gd name="connsiteY15" fmla="*/ 83863 h 98472"/>
                  <a:gd name="connsiteX16" fmla="*/ 97157 w 97157"/>
                  <a:gd name="connsiteY16" fmla="*/ 49236 h 98472"/>
                  <a:gd name="connsiteX17" fmla="*/ 83002 w 97157"/>
                  <a:gd name="connsiteY17" fmla="*/ 14417 h 9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157" h="98472">
                    <a:moveTo>
                      <a:pt x="66594" y="67451"/>
                    </a:moveTo>
                    <a:cubicBezTo>
                      <a:pt x="61640" y="72664"/>
                      <a:pt x="55592" y="75110"/>
                      <a:pt x="48450" y="75110"/>
                    </a:cubicBezTo>
                    <a:cubicBezTo>
                      <a:pt x="41501" y="75110"/>
                      <a:pt x="35453" y="72664"/>
                      <a:pt x="30498" y="67451"/>
                    </a:cubicBezTo>
                    <a:cubicBezTo>
                      <a:pt x="25544" y="62302"/>
                      <a:pt x="22842" y="56187"/>
                      <a:pt x="22842" y="49236"/>
                    </a:cubicBezTo>
                    <a:cubicBezTo>
                      <a:pt x="22842" y="41835"/>
                      <a:pt x="25544" y="35720"/>
                      <a:pt x="30498" y="30829"/>
                    </a:cubicBezTo>
                    <a:cubicBezTo>
                      <a:pt x="35453" y="25680"/>
                      <a:pt x="41501" y="23170"/>
                      <a:pt x="48450" y="23427"/>
                    </a:cubicBezTo>
                    <a:cubicBezTo>
                      <a:pt x="55656" y="23170"/>
                      <a:pt x="61704" y="25680"/>
                      <a:pt x="66852" y="30829"/>
                    </a:cubicBezTo>
                    <a:cubicBezTo>
                      <a:pt x="71549" y="35785"/>
                      <a:pt x="74058" y="41835"/>
                      <a:pt x="74251" y="49236"/>
                    </a:cubicBezTo>
                    <a:cubicBezTo>
                      <a:pt x="74058" y="56252"/>
                      <a:pt x="71549" y="62302"/>
                      <a:pt x="66594" y="67451"/>
                    </a:cubicBezTo>
                    <a:moveTo>
                      <a:pt x="83002" y="14417"/>
                    </a:moveTo>
                    <a:cubicBezTo>
                      <a:pt x="73350" y="4763"/>
                      <a:pt x="61704" y="0"/>
                      <a:pt x="48450" y="0"/>
                    </a:cubicBezTo>
                    <a:cubicBezTo>
                      <a:pt x="35195" y="0"/>
                      <a:pt x="23742" y="4763"/>
                      <a:pt x="14348" y="14417"/>
                    </a:cubicBezTo>
                    <a:cubicBezTo>
                      <a:pt x="4697" y="24071"/>
                      <a:pt x="0" y="35785"/>
                      <a:pt x="0" y="49236"/>
                    </a:cubicBezTo>
                    <a:cubicBezTo>
                      <a:pt x="0" y="62752"/>
                      <a:pt x="4697" y="74402"/>
                      <a:pt x="14348" y="83863"/>
                    </a:cubicBezTo>
                    <a:cubicBezTo>
                      <a:pt x="23742" y="93517"/>
                      <a:pt x="35195" y="98473"/>
                      <a:pt x="48450" y="98473"/>
                    </a:cubicBezTo>
                    <a:cubicBezTo>
                      <a:pt x="61704" y="98473"/>
                      <a:pt x="73350" y="93517"/>
                      <a:pt x="83002" y="83863"/>
                    </a:cubicBezTo>
                    <a:cubicBezTo>
                      <a:pt x="92460" y="74402"/>
                      <a:pt x="97157" y="62752"/>
                      <a:pt x="97157" y="49236"/>
                    </a:cubicBezTo>
                    <a:cubicBezTo>
                      <a:pt x="97157" y="35785"/>
                      <a:pt x="92460" y="24071"/>
                      <a:pt x="83002" y="14417"/>
                    </a:cubicBezTo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id="{935D5B12-39CB-C2C2-D315-468732560CC1}"/>
                  </a:ext>
                </a:extLst>
              </p:cNvPr>
              <p:cNvSpPr/>
              <p:nvPr/>
            </p:nvSpPr>
            <p:spPr>
              <a:xfrm>
                <a:off x="463549" y="218742"/>
                <a:ext cx="117875" cy="121460"/>
              </a:xfrm>
              <a:custGeom>
                <a:avLst/>
                <a:gdLst>
                  <a:gd name="connsiteX0" fmla="*/ 60160 w 117875"/>
                  <a:gd name="connsiteY0" fmla="*/ 11 h 121460"/>
                  <a:gd name="connsiteX1" fmla="*/ 17759 w 117875"/>
                  <a:gd name="connsiteY1" fmla="*/ 17775 h 121460"/>
                  <a:gd name="connsiteX2" fmla="*/ 0 w 117875"/>
                  <a:gd name="connsiteY2" fmla="*/ 60704 h 121460"/>
                  <a:gd name="connsiteX3" fmla="*/ 17694 w 117875"/>
                  <a:gd name="connsiteY3" fmla="*/ 103890 h 121460"/>
                  <a:gd name="connsiteX4" fmla="*/ 60096 w 117875"/>
                  <a:gd name="connsiteY4" fmla="*/ 121461 h 121460"/>
                  <a:gd name="connsiteX5" fmla="*/ 96707 w 117875"/>
                  <a:gd name="connsiteY5" fmla="*/ 109103 h 121460"/>
                  <a:gd name="connsiteX6" fmla="*/ 117811 w 117875"/>
                  <a:gd name="connsiteY6" fmla="*/ 76987 h 121460"/>
                  <a:gd name="connsiteX7" fmla="*/ 93361 w 117875"/>
                  <a:gd name="connsiteY7" fmla="*/ 76987 h 121460"/>
                  <a:gd name="connsiteX8" fmla="*/ 80106 w 117875"/>
                  <a:gd name="connsiteY8" fmla="*/ 92498 h 121460"/>
                  <a:gd name="connsiteX9" fmla="*/ 60096 w 117875"/>
                  <a:gd name="connsiteY9" fmla="*/ 98355 h 121460"/>
                  <a:gd name="connsiteX10" fmla="*/ 33844 w 117875"/>
                  <a:gd name="connsiteY10" fmla="*/ 87349 h 121460"/>
                  <a:gd name="connsiteX11" fmla="*/ 23099 w 117875"/>
                  <a:gd name="connsiteY11" fmla="*/ 60832 h 121460"/>
                  <a:gd name="connsiteX12" fmla="*/ 33844 w 117875"/>
                  <a:gd name="connsiteY12" fmla="*/ 34315 h 121460"/>
                  <a:gd name="connsiteX13" fmla="*/ 60160 w 117875"/>
                  <a:gd name="connsiteY13" fmla="*/ 23181 h 121460"/>
                  <a:gd name="connsiteX14" fmla="*/ 80171 w 117875"/>
                  <a:gd name="connsiteY14" fmla="*/ 29231 h 121460"/>
                  <a:gd name="connsiteX15" fmla="*/ 93425 w 117875"/>
                  <a:gd name="connsiteY15" fmla="*/ 44742 h 121460"/>
                  <a:gd name="connsiteX16" fmla="*/ 117875 w 117875"/>
                  <a:gd name="connsiteY16" fmla="*/ 44742 h 121460"/>
                  <a:gd name="connsiteX17" fmla="*/ 96771 w 117875"/>
                  <a:gd name="connsiteY17" fmla="*/ 12626 h 121460"/>
                  <a:gd name="connsiteX18" fmla="*/ 60160 w 117875"/>
                  <a:gd name="connsiteY18" fmla="*/ 11 h 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75" h="121460">
                    <a:moveTo>
                      <a:pt x="60160" y="11"/>
                    </a:moveTo>
                    <a:cubicBezTo>
                      <a:pt x="43367" y="-182"/>
                      <a:pt x="29404" y="5610"/>
                      <a:pt x="17759" y="17775"/>
                    </a:cubicBezTo>
                    <a:cubicBezTo>
                      <a:pt x="5855" y="29681"/>
                      <a:pt x="0" y="43841"/>
                      <a:pt x="0" y="60704"/>
                    </a:cubicBezTo>
                    <a:cubicBezTo>
                      <a:pt x="0" y="77309"/>
                      <a:pt x="5855" y="91983"/>
                      <a:pt x="17694" y="103890"/>
                    </a:cubicBezTo>
                    <a:cubicBezTo>
                      <a:pt x="29340" y="115539"/>
                      <a:pt x="43302" y="121461"/>
                      <a:pt x="60096" y="121461"/>
                    </a:cubicBezTo>
                    <a:cubicBezTo>
                      <a:pt x="73543" y="121461"/>
                      <a:pt x="85897" y="117406"/>
                      <a:pt x="96707" y="109103"/>
                    </a:cubicBezTo>
                    <a:cubicBezTo>
                      <a:pt x="107259" y="100543"/>
                      <a:pt x="114208" y="89988"/>
                      <a:pt x="117811" y="76987"/>
                    </a:cubicBezTo>
                    <a:lnTo>
                      <a:pt x="93361" y="76987"/>
                    </a:lnTo>
                    <a:cubicBezTo>
                      <a:pt x="90208" y="83294"/>
                      <a:pt x="85704" y="88443"/>
                      <a:pt x="80106" y="92498"/>
                    </a:cubicBezTo>
                    <a:cubicBezTo>
                      <a:pt x="73801" y="96360"/>
                      <a:pt x="67302" y="98355"/>
                      <a:pt x="60096" y="98355"/>
                    </a:cubicBezTo>
                    <a:cubicBezTo>
                      <a:pt x="49801" y="98355"/>
                      <a:pt x="41050" y="94558"/>
                      <a:pt x="33844" y="87349"/>
                    </a:cubicBezTo>
                    <a:cubicBezTo>
                      <a:pt x="26445" y="79948"/>
                      <a:pt x="22842" y="71194"/>
                      <a:pt x="23099" y="60832"/>
                    </a:cubicBezTo>
                    <a:cubicBezTo>
                      <a:pt x="22906" y="50470"/>
                      <a:pt x="26509" y="41717"/>
                      <a:pt x="33844" y="34315"/>
                    </a:cubicBezTo>
                    <a:cubicBezTo>
                      <a:pt x="41050" y="26978"/>
                      <a:pt x="49801" y="23181"/>
                      <a:pt x="60160" y="23181"/>
                    </a:cubicBezTo>
                    <a:cubicBezTo>
                      <a:pt x="67367" y="23181"/>
                      <a:pt x="73865" y="25176"/>
                      <a:pt x="80171" y="29231"/>
                    </a:cubicBezTo>
                    <a:cubicBezTo>
                      <a:pt x="85768" y="33028"/>
                      <a:pt x="90272" y="38435"/>
                      <a:pt x="93425" y="44742"/>
                    </a:cubicBezTo>
                    <a:lnTo>
                      <a:pt x="117875" y="44742"/>
                    </a:lnTo>
                    <a:cubicBezTo>
                      <a:pt x="114272" y="31677"/>
                      <a:pt x="107323" y="20928"/>
                      <a:pt x="96771" y="12626"/>
                    </a:cubicBezTo>
                    <a:cubicBezTo>
                      <a:pt x="85961" y="4066"/>
                      <a:pt x="73608" y="-247"/>
                      <a:pt x="60160" y="11"/>
                    </a:cubicBezTo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80774908-6BCD-F86E-842B-BC81A41903F6}"/>
                  </a:ext>
                </a:extLst>
              </p:cNvPr>
              <p:cNvSpPr/>
              <p:nvPr/>
            </p:nvSpPr>
            <p:spPr>
              <a:xfrm>
                <a:off x="630250" y="242545"/>
                <a:ext cx="80373" cy="98043"/>
              </a:xfrm>
              <a:custGeom>
                <a:avLst/>
                <a:gdLst>
                  <a:gd name="connsiteX0" fmla="*/ 51419 w 80373"/>
                  <a:gd name="connsiteY0" fmla="*/ 52862 h 98043"/>
                  <a:gd name="connsiteX1" fmla="*/ 55923 w 80373"/>
                  <a:gd name="connsiteY1" fmla="*/ 50416 h 98043"/>
                  <a:gd name="connsiteX2" fmla="*/ 55923 w 80373"/>
                  <a:gd name="connsiteY2" fmla="*/ 59877 h 98043"/>
                  <a:gd name="connsiteX3" fmla="*/ 49425 w 80373"/>
                  <a:gd name="connsiteY3" fmla="*/ 76740 h 98043"/>
                  <a:gd name="connsiteX4" fmla="*/ 34819 w 80373"/>
                  <a:gd name="connsiteY4" fmla="*/ 81438 h 98043"/>
                  <a:gd name="connsiteX5" fmla="*/ 26519 w 80373"/>
                  <a:gd name="connsiteY5" fmla="*/ 78735 h 98043"/>
                  <a:gd name="connsiteX6" fmla="*/ 23173 w 80373"/>
                  <a:gd name="connsiteY6" fmla="*/ 69532 h 98043"/>
                  <a:gd name="connsiteX7" fmla="*/ 28771 w 80373"/>
                  <a:gd name="connsiteY7" fmla="*/ 58976 h 98043"/>
                  <a:gd name="connsiteX8" fmla="*/ 39773 w 80373"/>
                  <a:gd name="connsiteY8" fmla="*/ 55823 h 98043"/>
                  <a:gd name="connsiteX9" fmla="*/ 51419 w 80373"/>
                  <a:gd name="connsiteY9" fmla="*/ 52862 h 98043"/>
                  <a:gd name="connsiteX10" fmla="*/ 41575 w 80373"/>
                  <a:gd name="connsiteY10" fmla="*/ 21 h 98043"/>
                  <a:gd name="connsiteX11" fmla="*/ 8567 w 80373"/>
                  <a:gd name="connsiteY11" fmla="*/ 12379 h 98043"/>
                  <a:gd name="connsiteX12" fmla="*/ 1811 w 80373"/>
                  <a:gd name="connsiteY12" fmla="*/ 32846 h 98043"/>
                  <a:gd name="connsiteX13" fmla="*/ 25168 w 80373"/>
                  <a:gd name="connsiteY13" fmla="*/ 32846 h 98043"/>
                  <a:gd name="connsiteX14" fmla="*/ 28514 w 80373"/>
                  <a:gd name="connsiteY14" fmla="*/ 24286 h 98043"/>
                  <a:gd name="connsiteX15" fmla="*/ 40867 w 80373"/>
                  <a:gd name="connsiteY15" fmla="*/ 19780 h 98043"/>
                  <a:gd name="connsiteX16" fmla="*/ 52320 w 80373"/>
                  <a:gd name="connsiteY16" fmla="*/ 22033 h 98043"/>
                  <a:gd name="connsiteX17" fmla="*/ 56374 w 80373"/>
                  <a:gd name="connsiteY17" fmla="*/ 29885 h 98043"/>
                  <a:gd name="connsiteX18" fmla="*/ 50969 w 80373"/>
                  <a:gd name="connsiteY18" fmla="*/ 37094 h 98043"/>
                  <a:gd name="connsiteX19" fmla="*/ 33018 w 80373"/>
                  <a:gd name="connsiteY19" fmla="*/ 39990 h 98043"/>
                  <a:gd name="connsiteX20" fmla="*/ 12814 w 80373"/>
                  <a:gd name="connsiteY20" fmla="*/ 46104 h 98043"/>
                  <a:gd name="connsiteX21" fmla="*/ 10 w 80373"/>
                  <a:gd name="connsiteY21" fmla="*/ 71527 h 98043"/>
                  <a:gd name="connsiteX22" fmla="*/ 7860 w 80373"/>
                  <a:gd name="connsiteY22" fmla="*/ 91543 h 98043"/>
                  <a:gd name="connsiteX23" fmla="*/ 26969 w 80373"/>
                  <a:gd name="connsiteY23" fmla="*/ 98044 h 98043"/>
                  <a:gd name="connsiteX24" fmla="*/ 57017 w 80373"/>
                  <a:gd name="connsiteY24" fmla="*/ 88389 h 98043"/>
                  <a:gd name="connsiteX25" fmla="*/ 57017 w 80373"/>
                  <a:gd name="connsiteY25" fmla="*/ 98044 h 98043"/>
                  <a:gd name="connsiteX26" fmla="*/ 80374 w 80373"/>
                  <a:gd name="connsiteY26" fmla="*/ 98044 h 98043"/>
                  <a:gd name="connsiteX27" fmla="*/ 80374 w 80373"/>
                  <a:gd name="connsiteY27" fmla="*/ 29241 h 98043"/>
                  <a:gd name="connsiteX28" fmla="*/ 68663 w 80373"/>
                  <a:gd name="connsiteY28" fmla="*/ 6071 h 98043"/>
                  <a:gd name="connsiteX29" fmla="*/ 41575 w 80373"/>
                  <a:gd name="connsiteY29" fmla="*/ 21 h 9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373" h="98043">
                    <a:moveTo>
                      <a:pt x="51419" y="52862"/>
                    </a:moveTo>
                    <a:lnTo>
                      <a:pt x="55923" y="50416"/>
                    </a:lnTo>
                    <a:lnTo>
                      <a:pt x="55923" y="59877"/>
                    </a:lnTo>
                    <a:cubicBezTo>
                      <a:pt x="55923" y="67923"/>
                      <a:pt x="53671" y="73586"/>
                      <a:pt x="49425" y="76740"/>
                    </a:cubicBezTo>
                    <a:cubicBezTo>
                      <a:pt x="44921" y="79894"/>
                      <a:pt x="40224" y="81438"/>
                      <a:pt x="34819" y="81438"/>
                    </a:cubicBezTo>
                    <a:cubicBezTo>
                      <a:pt x="31473" y="81438"/>
                      <a:pt x="28771" y="80537"/>
                      <a:pt x="26519" y="78735"/>
                    </a:cubicBezTo>
                    <a:cubicBezTo>
                      <a:pt x="24267" y="76676"/>
                      <a:pt x="23173" y="73779"/>
                      <a:pt x="23173" y="69532"/>
                    </a:cubicBezTo>
                    <a:cubicBezTo>
                      <a:pt x="23173" y="64833"/>
                      <a:pt x="24975" y="61422"/>
                      <a:pt x="28771" y="58976"/>
                    </a:cubicBezTo>
                    <a:cubicBezTo>
                      <a:pt x="31023" y="57625"/>
                      <a:pt x="34819" y="56531"/>
                      <a:pt x="39773" y="55823"/>
                    </a:cubicBezTo>
                    <a:lnTo>
                      <a:pt x="51419" y="52862"/>
                    </a:lnTo>
                    <a:close/>
                    <a:moveTo>
                      <a:pt x="41575" y="21"/>
                    </a:moveTo>
                    <a:cubicBezTo>
                      <a:pt x="25876" y="-236"/>
                      <a:pt x="14873" y="4076"/>
                      <a:pt x="8567" y="12379"/>
                    </a:cubicBezTo>
                    <a:cubicBezTo>
                      <a:pt x="4514" y="17528"/>
                      <a:pt x="2519" y="24286"/>
                      <a:pt x="1811" y="32846"/>
                    </a:cubicBezTo>
                    <a:lnTo>
                      <a:pt x="25168" y="32846"/>
                    </a:lnTo>
                    <a:cubicBezTo>
                      <a:pt x="25618" y="28791"/>
                      <a:pt x="26969" y="26088"/>
                      <a:pt x="28514" y="24286"/>
                    </a:cubicBezTo>
                    <a:cubicBezTo>
                      <a:pt x="30959" y="21132"/>
                      <a:pt x="35012" y="19523"/>
                      <a:pt x="40867" y="19780"/>
                    </a:cubicBezTo>
                    <a:cubicBezTo>
                      <a:pt x="45822" y="19523"/>
                      <a:pt x="49618" y="20424"/>
                      <a:pt x="52320" y="22033"/>
                    </a:cubicBezTo>
                    <a:cubicBezTo>
                      <a:pt x="55023" y="23385"/>
                      <a:pt x="56116" y="26088"/>
                      <a:pt x="56374" y="29885"/>
                    </a:cubicBezTo>
                    <a:cubicBezTo>
                      <a:pt x="56374" y="33039"/>
                      <a:pt x="54572" y="35549"/>
                      <a:pt x="50969" y="37094"/>
                    </a:cubicBezTo>
                    <a:lnTo>
                      <a:pt x="33018" y="39990"/>
                    </a:lnTo>
                    <a:cubicBezTo>
                      <a:pt x="24717" y="41148"/>
                      <a:pt x="18026" y="43144"/>
                      <a:pt x="12814" y="46104"/>
                    </a:cubicBezTo>
                    <a:cubicBezTo>
                      <a:pt x="4063" y="51253"/>
                      <a:pt x="-183" y="59556"/>
                      <a:pt x="10" y="71527"/>
                    </a:cubicBezTo>
                    <a:cubicBezTo>
                      <a:pt x="-183" y="79829"/>
                      <a:pt x="2455" y="86587"/>
                      <a:pt x="7860" y="91543"/>
                    </a:cubicBezTo>
                    <a:cubicBezTo>
                      <a:pt x="12557" y="95598"/>
                      <a:pt x="19055" y="97851"/>
                      <a:pt x="26969" y="98044"/>
                    </a:cubicBezTo>
                    <a:cubicBezTo>
                      <a:pt x="39773" y="97786"/>
                      <a:pt x="49811" y="94632"/>
                      <a:pt x="57017" y="88389"/>
                    </a:cubicBezTo>
                    <a:lnTo>
                      <a:pt x="57017" y="98044"/>
                    </a:lnTo>
                    <a:lnTo>
                      <a:pt x="80374" y="98044"/>
                    </a:lnTo>
                    <a:lnTo>
                      <a:pt x="80374" y="29241"/>
                    </a:lnTo>
                    <a:cubicBezTo>
                      <a:pt x="80374" y="17978"/>
                      <a:pt x="76320" y="10126"/>
                      <a:pt x="68663" y="6071"/>
                    </a:cubicBezTo>
                    <a:cubicBezTo>
                      <a:pt x="60620" y="1824"/>
                      <a:pt x="51677" y="-236"/>
                      <a:pt x="41575" y="21"/>
                    </a:cubicBezTo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BA10245F-F8BD-BE2C-49B6-AB9F9DBDA2A6}"/>
                  </a:ext>
                </a:extLst>
              </p:cNvPr>
              <p:cNvSpPr/>
              <p:nvPr/>
            </p:nvSpPr>
            <p:spPr>
              <a:xfrm>
                <a:off x="593263" y="218753"/>
                <a:ext cx="23356" cy="121835"/>
              </a:xfrm>
              <a:custGeom>
                <a:avLst/>
                <a:gdLst>
                  <a:gd name="connsiteX0" fmla="*/ 0 w 23356"/>
                  <a:gd name="connsiteY0" fmla="*/ 0 h 121835"/>
                  <a:gd name="connsiteX1" fmla="*/ 23356 w 23356"/>
                  <a:gd name="connsiteY1" fmla="*/ 0 h 121835"/>
                  <a:gd name="connsiteX2" fmla="*/ 23356 w 23356"/>
                  <a:gd name="connsiteY2" fmla="*/ 121836 h 121835"/>
                  <a:gd name="connsiteX3" fmla="*/ 0 w 23356"/>
                  <a:gd name="connsiteY3" fmla="*/ 121836 h 12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6" h="121835">
                    <a:moveTo>
                      <a:pt x="0" y="0"/>
                    </a:moveTo>
                    <a:lnTo>
                      <a:pt x="23356" y="0"/>
                    </a:lnTo>
                    <a:lnTo>
                      <a:pt x="23356" y="121836"/>
                    </a:lnTo>
                    <a:lnTo>
                      <a:pt x="0" y="121836"/>
                    </a:lnTo>
                    <a:close/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4FDE3B3B-1095-A3A1-AA75-83DCA572DD9C}"/>
                  </a:ext>
                </a:extLst>
              </p:cNvPr>
              <p:cNvSpPr/>
              <p:nvPr/>
            </p:nvSpPr>
            <p:spPr>
              <a:xfrm>
                <a:off x="726387" y="242953"/>
                <a:ext cx="54111" cy="97635"/>
              </a:xfrm>
              <a:custGeom>
                <a:avLst/>
                <a:gdLst>
                  <a:gd name="connsiteX0" fmla="*/ 38798 w 54111"/>
                  <a:gd name="connsiteY0" fmla="*/ 2961 h 97635"/>
                  <a:gd name="connsiteX1" fmla="*/ 22198 w 54111"/>
                  <a:gd name="connsiteY1" fmla="*/ 16219 h 97635"/>
                  <a:gd name="connsiteX2" fmla="*/ 22198 w 54111"/>
                  <a:gd name="connsiteY2" fmla="*/ 4312 h 97635"/>
                  <a:gd name="connsiteX3" fmla="*/ 0 w 54111"/>
                  <a:gd name="connsiteY3" fmla="*/ 4119 h 97635"/>
                  <a:gd name="connsiteX4" fmla="*/ 0 w 54111"/>
                  <a:gd name="connsiteY4" fmla="*/ 97636 h 97635"/>
                  <a:gd name="connsiteX5" fmla="*/ 23099 w 54111"/>
                  <a:gd name="connsiteY5" fmla="*/ 97636 h 97635"/>
                  <a:gd name="connsiteX6" fmla="*/ 23099 w 54111"/>
                  <a:gd name="connsiteY6" fmla="*/ 52905 h 97635"/>
                  <a:gd name="connsiteX7" fmla="*/ 26059 w 54111"/>
                  <a:gd name="connsiteY7" fmla="*/ 36493 h 97635"/>
                  <a:gd name="connsiteX8" fmla="*/ 34166 w 54111"/>
                  <a:gd name="connsiteY8" fmla="*/ 27482 h 97635"/>
                  <a:gd name="connsiteX9" fmla="*/ 46970 w 54111"/>
                  <a:gd name="connsiteY9" fmla="*/ 23427 h 97635"/>
                  <a:gd name="connsiteX10" fmla="*/ 54112 w 54111"/>
                  <a:gd name="connsiteY10" fmla="*/ 23878 h 97635"/>
                  <a:gd name="connsiteX11" fmla="*/ 53919 w 54111"/>
                  <a:gd name="connsiteY11" fmla="*/ 0 h 97635"/>
                  <a:gd name="connsiteX12" fmla="*/ 47871 w 54111"/>
                  <a:gd name="connsiteY12" fmla="*/ 451 h 97635"/>
                  <a:gd name="connsiteX13" fmla="*/ 38798 w 54111"/>
                  <a:gd name="connsiteY13" fmla="*/ 2961 h 97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111" h="97635">
                    <a:moveTo>
                      <a:pt x="38798" y="2961"/>
                    </a:moveTo>
                    <a:cubicBezTo>
                      <a:pt x="32557" y="5406"/>
                      <a:pt x="26895" y="9719"/>
                      <a:pt x="22198" y="16219"/>
                    </a:cubicBezTo>
                    <a:lnTo>
                      <a:pt x="22198" y="4312"/>
                    </a:lnTo>
                    <a:lnTo>
                      <a:pt x="0" y="4119"/>
                    </a:lnTo>
                    <a:lnTo>
                      <a:pt x="0" y="97636"/>
                    </a:lnTo>
                    <a:lnTo>
                      <a:pt x="23099" y="97636"/>
                    </a:lnTo>
                    <a:lnTo>
                      <a:pt x="23099" y="52905"/>
                    </a:lnTo>
                    <a:cubicBezTo>
                      <a:pt x="23099" y="45246"/>
                      <a:pt x="24000" y="39840"/>
                      <a:pt x="26059" y="36493"/>
                    </a:cubicBezTo>
                    <a:cubicBezTo>
                      <a:pt x="27603" y="32889"/>
                      <a:pt x="30563" y="29992"/>
                      <a:pt x="34166" y="27482"/>
                    </a:cubicBezTo>
                    <a:cubicBezTo>
                      <a:pt x="38219" y="24779"/>
                      <a:pt x="42466" y="23427"/>
                      <a:pt x="46970" y="23427"/>
                    </a:cubicBezTo>
                    <a:lnTo>
                      <a:pt x="54112" y="23878"/>
                    </a:lnTo>
                    <a:lnTo>
                      <a:pt x="53919" y="0"/>
                    </a:lnTo>
                    <a:lnTo>
                      <a:pt x="47871" y="451"/>
                    </a:lnTo>
                    <a:lnTo>
                      <a:pt x="38798" y="2961"/>
                    </a:lnTo>
                    <a:close/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5C6605FC-EF6F-6891-3E0F-8A4C3476E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88699" y="152017"/>
              <a:ext cx="539346" cy="202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7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2A9BD-E1A8-8ECE-8424-ABFF9473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9D3B8-3B25-50F5-B37A-64A7FE6BB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861B-7C43-1BED-8270-4E62A1E9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AC6BF-9408-D9E7-E678-28B025C1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0BF7-6755-D185-49EC-461678CF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EB996-6CE9-CB7D-C38E-C2AB26E5A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61A86-97D8-8DF1-4813-8AAEFA505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4F5E9-BDB6-EFFD-B0FC-E692136F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65A3-0A4F-CDE0-4997-FD5800D6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48F36-D82E-A93D-3E0D-9CF2D07F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D3F9ED-B2CC-08F8-2EB6-D3AF85C19AA7}"/>
              </a:ext>
            </a:extLst>
          </p:cNvPr>
          <p:cNvSpPr/>
          <p:nvPr userDrawn="1"/>
        </p:nvSpPr>
        <p:spPr>
          <a:xfrm>
            <a:off x="230605" y="429595"/>
            <a:ext cx="11730789" cy="6196263"/>
          </a:xfrm>
          <a:prstGeom prst="roundRect">
            <a:avLst>
              <a:gd name="adj" fmla="val 55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E037FF-6249-7738-F0C6-75C96EF6A22A}"/>
              </a:ext>
            </a:extLst>
          </p:cNvPr>
          <p:cNvGrpSpPr/>
          <p:nvPr userDrawn="1"/>
        </p:nvGrpSpPr>
        <p:grpSpPr>
          <a:xfrm>
            <a:off x="463549" y="152017"/>
            <a:ext cx="11289197" cy="200408"/>
            <a:chOff x="463549" y="152017"/>
            <a:chExt cx="11289197" cy="20040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DB9E4BA-2D89-7B09-788C-54038D28F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63549" y="163403"/>
              <a:ext cx="743155" cy="177637"/>
            </a:xfrm>
            <a:prstGeom prst="rect">
              <a:avLst/>
            </a:prstGeom>
          </p:spPr>
        </p:pic>
        <p:pic>
          <p:nvPicPr>
            <p:cNvPr id="9" name="Picture 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5BA792C-5CED-A30A-AA6F-F39D6B869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188699" y="152017"/>
              <a:ext cx="564047" cy="200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9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F5820B-5615-9365-DD65-E6F251980771}"/>
              </a:ext>
            </a:extLst>
          </p:cNvPr>
          <p:cNvSpPr/>
          <p:nvPr userDrawn="1"/>
        </p:nvSpPr>
        <p:spPr>
          <a:xfrm>
            <a:off x="230605" y="429595"/>
            <a:ext cx="11730789" cy="6196263"/>
          </a:xfrm>
          <a:prstGeom prst="roundRect">
            <a:avLst>
              <a:gd name="adj" fmla="val 559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E2C6FB-96F7-70D9-C3F9-D2F7AAA0C808}"/>
              </a:ext>
            </a:extLst>
          </p:cNvPr>
          <p:cNvGrpSpPr/>
          <p:nvPr userDrawn="1"/>
        </p:nvGrpSpPr>
        <p:grpSpPr>
          <a:xfrm>
            <a:off x="463549" y="152017"/>
            <a:ext cx="11289197" cy="200408"/>
            <a:chOff x="463549" y="152017"/>
            <a:chExt cx="11289197" cy="20040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C8544A3-02B9-E18E-B132-6B9896B94A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63549" y="163403"/>
              <a:ext cx="743155" cy="177637"/>
            </a:xfrm>
            <a:prstGeom prst="rect">
              <a:avLst/>
            </a:prstGeom>
          </p:spPr>
        </p:pic>
        <p:pic>
          <p:nvPicPr>
            <p:cNvPr id="10" name="Picture 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BBA5E91-3585-7046-BE30-D493A6746E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188699" y="152017"/>
              <a:ext cx="564047" cy="200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D7EF-0FD4-E5FC-1EDD-D8BE6F6D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3EC7-A5EB-54E1-D201-95B90BD8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CFADC-056F-55BB-5396-40853A7B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1C277-ED0E-1681-EBC1-B8994C11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A1261-0F63-7B91-0A3D-D020E6B4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E4F1-3811-2DC7-26BA-0AD2297F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41C-D6E6-A452-D8FE-61C1FE8BA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0F086-4842-A359-D91D-0AC4DFF53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AB42B-3271-83C6-6EBA-B31FEF18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E4E2D-2AB5-88D0-06D3-DA86B298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98064-3278-DC5A-2F73-5A6782BF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627C-CAE9-0748-1994-EA93E255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C7DF4-52DC-61F3-C533-2C97444EF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79D85-81FC-66BF-D23B-F0AC5226B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09BB3-023A-1A19-3CA8-FAC74212E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838A0-4729-D767-0D40-9A93F586B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D6AA5-45A0-A767-3ECC-24A0774A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36AF4-A013-E621-BC11-E1FB52E5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67107-2D48-521D-323C-BC33201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B355-85F6-29F2-6A31-A870E3FC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D1C72-63E3-D036-A941-E51C20E22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E70CB-9208-92E2-CEDB-64EABBC8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B1A3E-21FF-2CA7-9185-33D6A517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247FE-2092-F9F2-6B6A-8F1D3BAA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62027-578B-19BA-995A-F7F1EEEF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A2852-6560-2854-72AC-4DCDFE3C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F779-9FC9-4DC7-C8AE-82ABBA13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5945-3574-2C9D-28DB-EDAA0B283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1B2C5-9E24-7ECC-99F0-F3FA536B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0636B-CC8D-B139-BB74-3E2110ACF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C3DF6-05AE-398E-B91D-3D965DDB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6ECAF-9B57-90D4-0EE5-503E6549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F5820B-5615-9365-DD65-E6F251980771}"/>
              </a:ext>
            </a:extLst>
          </p:cNvPr>
          <p:cNvSpPr/>
          <p:nvPr userDrawn="1"/>
        </p:nvSpPr>
        <p:spPr>
          <a:xfrm>
            <a:off x="230605" y="429595"/>
            <a:ext cx="11730789" cy="6196263"/>
          </a:xfrm>
          <a:prstGeom prst="roundRect">
            <a:avLst>
              <a:gd name="adj" fmla="val 559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EBD47BD-A144-F510-AFEC-86E89EB3C02E}"/>
              </a:ext>
            </a:extLst>
          </p:cNvPr>
          <p:cNvGrpSpPr/>
          <p:nvPr userDrawn="1"/>
        </p:nvGrpSpPr>
        <p:grpSpPr>
          <a:xfrm>
            <a:off x="463549" y="152017"/>
            <a:ext cx="11264496" cy="202157"/>
            <a:chOff x="463549" y="152017"/>
            <a:chExt cx="11264496" cy="20215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4E413E79-8ED8-2826-DF81-BF863836AA85}"/>
                </a:ext>
              </a:extLst>
            </p:cNvPr>
            <p:cNvGrpSpPr/>
            <p:nvPr/>
          </p:nvGrpSpPr>
          <p:grpSpPr>
            <a:xfrm>
              <a:off x="463549" y="163403"/>
              <a:ext cx="492155" cy="177830"/>
              <a:chOff x="463549" y="163403"/>
              <a:chExt cx="492155" cy="177830"/>
            </a:xfrm>
            <a:solidFill>
              <a:srgbClr val="E1251B"/>
            </a:solidFill>
          </p:grpSpPr>
          <p:grpSp>
            <p:nvGrpSpPr>
              <p:cNvPr id="5" name="Graphic 7">
                <a:extLst>
                  <a:ext uri="{FF2B5EF4-FFF2-40B4-BE49-F238E27FC236}">
                    <a16:creationId xmlns:a16="http://schemas.microsoft.com/office/drawing/2014/main" id="{C4819C1C-C96D-B5AE-3BFA-9F3A41AD4F18}"/>
                  </a:ext>
                </a:extLst>
              </p:cNvPr>
              <p:cNvGrpSpPr/>
              <p:nvPr/>
            </p:nvGrpSpPr>
            <p:grpSpPr>
              <a:xfrm>
                <a:off x="823351" y="163403"/>
                <a:ext cx="132352" cy="127306"/>
                <a:chOff x="823351" y="163403"/>
                <a:chExt cx="132352" cy="127306"/>
              </a:xfrm>
              <a:solidFill>
                <a:srgbClr val="E1251B"/>
              </a:solidFill>
            </p:grpSpPr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64DDBF61-36B0-534E-FEDA-6F94543F3B3A}"/>
                    </a:ext>
                  </a:extLst>
                </p:cNvPr>
                <p:cNvSpPr/>
                <p:nvPr/>
              </p:nvSpPr>
              <p:spPr>
                <a:xfrm>
                  <a:off x="868906" y="175116"/>
                  <a:ext cx="71162" cy="71247"/>
                </a:xfrm>
                <a:custGeom>
                  <a:avLst/>
                  <a:gdLst>
                    <a:gd name="connsiteX0" fmla="*/ 14799 w 71162"/>
                    <a:gd name="connsiteY0" fmla="*/ 71248 h 71247"/>
                    <a:gd name="connsiteX1" fmla="*/ 71163 w 71162"/>
                    <a:gd name="connsiteY1" fmla="*/ 14803 h 71247"/>
                    <a:gd name="connsiteX2" fmla="*/ 56300 w 71162"/>
                    <a:gd name="connsiteY2" fmla="*/ 0 h 71247"/>
                    <a:gd name="connsiteX3" fmla="*/ 0 w 71162"/>
                    <a:gd name="connsiteY3" fmla="*/ 56445 h 7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62" h="71247">
                      <a:moveTo>
                        <a:pt x="14799" y="71248"/>
                      </a:moveTo>
                      <a:lnTo>
                        <a:pt x="71163" y="14803"/>
                      </a:lnTo>
                      <a:lnTo>
                        <a:pt x="56300" y="0"/>
                      </a:lnTo>
                      <a:lnTo>
                        <a:pt x="0" y="56445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" name="Forma Livre: Forma 15">
                  <a:extLst>
                    <a:ext uri="{FF2B5EF4-FFF2-40B4-BE49-F238E27FC236}">
                      <a16:creationId xmlns:a16="http://schemas.microsoft.com/office/drawing/2014/main" id="{6620D0B5-4E77-D5FE-CDE7-150895F55060}"/>
                    </a:ext>
                  </a:extLst>
                </p:cNvPr>
                <p:cNvSpPr/>
                <p:nvPr/>
              </p:nvSpPr>
              <p:spPr>
                <a:xfrm>
                  <a:off x="823351" y="163403"/>
                  <a:ext cx="20846" cy="60499"/>
                </a:xfrm>
                <a:custGeom>
                  <a:avLst/>
                  <a:gdLst>
                    <a:gd name="connsiteX0" fmla="*/ 0 w 20846"/>
                    <a:gd name="connsiteY0" fmla="*/ 0 h 60499"/>
                    <a:gd name="connsiteX1" fmla="*/ 20847 w 20846"/>
                    <a:gd name="connsiteY1" fmla="*/ 0 h 60499"/>
                    <a:gd name="connsiteX2" fmla="*/ 20847 w 20846"/>
                    <a:gd name="connsiteY2" fmla="*/ 60500 h 60499"/>
                    <a:gd name="connsiteX3" fmla="*/ 0 w 20846"/>
                    <a:gd name="connsiteY3" fmla="*/ 60500 h 60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46" h="60499">
                      <a:moveTo>
                        <a:pt x="0" y="0"/>
                      </a:moveTo>
                      <a:lnTo>
                        <a:pt x="20847" y="0"/>
                      </a:lnTo>
                      <a:lnTo>
                        <a:pt x="20847" y="60500"/>
                      </a:lnTo>
                      <a:lnTo>
                        <a:pt x="0" y="60500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4F777A8C-C8B7-A492-5A1D-CBC33515D0A8}"/>
                    </a:ext>
                  </a:extLst>
                </p:cNvPr>
                <p:cNvSpPr/>
                <p:nvPr/>
              </p:nvSpPr>
              <p:spPr>
                <a:xfrm>
                  <a:off x="893999" y="269792"/>
                  <a:ext cx="61704" cy="20917"/>
                </a:xfrm>
                <a:custGeom>
                  <a:avLst/>
                  <a:gdLst>
                    <a:gd name="connsiteX0" fmla="*/ 0 w 61704"/>
                    <a:gd name="connsiteY0" fmla="*/ 0 h 20917"/>
                    <a:gd name="connsiteX1" fmla="*/ 61704 w 61704"/>
                    <a:gd name="connsiteY1" fmla="*/ 0 h 20917"/>
                    <a:gd name="connsiteX2" fmla="*/ 61704 w 61704"/>
                    <a:gd name="connsiteY2" fmla="*/ 20917 h 20917"/>
                    <a:gd name="connsiteX3" fmla="*/ 0 w 61704"/>
                    <a:gd name="connsiteY3" fmla="*/ 20917 h 20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704" h="20917">
                      <a:moveTo>
                        <a:pt x="0" y="0"/>
                      </a:moveTo>
                      <a:lnTo>
                        <a:pt x="61704" y="0"/>
                      </a:lnTo>
                      <a:lnTo>
                        <a:pt x="61704" y="20917"/>
                      </a:lnTo>
                      <a:lnTo>
                        <a:pt x="0" y="20917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6" name="Forma Livre: Forma 5">
                <a:extLst>
                  <a:ext uri="{FF2B5EF4-FFF2-40B4-BE49-F238E27FC236}">
                    <a16:creationId xmlns:a16="http://schemas.microsoft.com/office/drawing/2014/main" id="{17068D99-32D0-D432-1F51-8241703B597D}"/>
                  </a:ext>
                </a:extLst>
              </p:cNvPr>
              <p:cNvSpPr/>
              <p:nvPr/>
            </p:nvSpPr>
            <p:spPr>
              <a:xfrm>
                <a:off x="782494" y="242760"/>
                <a:ext cx="97157" cy="98472"/>
              </a:xfrm>
              <a:custGeom>
                <a:avLst/>
                <a:gdLst>
                  <a:gd name="connsiteX0" fmla="*/ 66594 w 97157"/>
                  <a:gd name="connsiteY0" fmla="*/ 67451 h 98472"/>
                  <a:gd name="connsiteX1" fmla="*/ 48450 w 97157"/>
                  <a:gd name="connsiteY1" fmla="*/ 75110 h 98472"/>
                  <a:gd name="connsiteX2" fmla="*/ 30498 w 97157"/>
                  <a:gd name="connsiteY2" fmla="*/ 67451 h 98472"/>
                  <a:gd name="connsiteX3" fmla="*/ 22842 w 97157"/>
                  <a:gd name="connsiteY3" fmla="*/ 49236 h 98472"/>
                  <a:gd name="connsiteX4" fmla="*/ 30498 w 97157"/>
                  <a:gd name="connsiteY4" fmla="*/ 30829 h 98472"/>
                  <a:gd name="connsiteX5" fmla="*/ 48450 w 97157"/>
                  <a:gd name="connsiteY5" fmla="*/ 23427 h 98472"/>
                  <a:gd name="connsiteX6" fmla="*/ 66852 w 97157"/>
                  <a:gd name="connsiteY6" fmla="*/ 30829 h 98472"/>
                  <a:gd name="connsiteX7" fmla="*/ 74251 w 97157"/>
                  <a:gd name="connsiteY7" fmla="*/ 49236 h 98472"/>
                  <a:gd name="connsiteX8" fmla="*/ 66594 w 97157"/>
                  <a:gd name="connsiteY8" fmla="*/ 67451 h 98472"/>
                  <a:gd name="connsiteX9" fmla="*/ 83002 w 97157"/>
                  <a:gd name="connsiteY9" fmla="*/ 14417 h 98472"/>
                  <a:gd name="connsiteX10" fmla="*/ 48450 w 97157"/>
                  <a:gd name="connsiteY10" fmla="*/ 0 h 98472"/>
                  <a:gd name="connsiteX11" fmla="*/ 14348 w 97157"/>
                  <a:gd name="connsiteY11" fmla="*/ 14417 h 98472"/>
                  <a:gd name="connsiteX12" fmla="*/ 0 w 97157"/>
                  <a:gd name="connsiteY12" fmla="*/ 49236 h 98472"/>
                  <a:gd name="connsiteX13" fmla="*/ 14348 w 97157"/>
                  <a:gd name="connsiteY13" fmla="*/ 83863 h 98472"/>
                  <a:gd name="connsiteX14" fmla="*/ 48450 w 97157"/>
                  <a:gd name="connsiteY14" fmla="*/ 98473 h 98472"/>
                  <a:gd name="connsiteX15" fmla="*/ 83002 w 97157"/>
                  <a:gd name="connsiteY15" fmla="*/ 83863 h 98472"/>
                  <a:gd name="connsiteX16" fmla="*/ 97157 w 97157"/>
                  <a:gd name="connsiteY16" fmla="*/ 49236 h 98472"/>
                  <a:gd name="connsiteX17" fmla="*/ 83002 w 97157"/>
                  <a:gd name="connsiteY17" fmla="*/ 14417 h 9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157" h="98472">
                    <a:moveTo>
                      <a:pt x="66594" y="67451"/>
                    </a:moveTo>
                    <a:cubicBezTo>
                      <a:pt x="61640" y="72664"/>
                      <a:pt x="55592" y="75110"/>
                      <a:pt x="48450" y="75110"/>
                    </a:cubicBezTo>
                    <a:cubicBezTo>
                      <a:pt x="41501" y="75110"/>
                      <a:pt x="35453" y="72664"/>
                      <a:pt x="30498" y="67451"/>
                    </a:cubicBezTo>
                    <a:cubicBezTo>
                      <a:pt x="25544" y="62302"/>
                      <a:pt x="22842" y="56187"/>
                      <a:pt x="22842" y="49236"/>
                    </a:cubicBezTo>
                    <a:cubicBezTo>
                      <a:pt x="22842" y="41835"/>
                      <a:pt x="25544" y="35720"/>
                      <a:pt x="30498" y="30829"/>
                    </a:cubicBezTo>
                    <a:cubicBezTo>
                      <a:pt x="35453" y="25680"/>
                      <a:pt x="41501" y="23170"/>
                      <a:pt x="48450" y="23427"/>
                    </a:cubicBezTo>
                    <a:cubicBezTo>
                      <a:pt x="55656" y="23170"/>
                      <a:pt x="61704" y="25680"/>
                      <a:pt x="66852" y="30829"/>
                    </a:cubicBezTo>
                    <a:cubicBezTo>
                      <a:pt x="71549" y="35785"/>
                      <a:pt x="74058" y="41835"/>
                      <a:pt x="74251" y="49236"/>
                    </a:cubicBezTo>
                    <a:cubicBezTo>
                      <a:pt x="74058" y="56252"/>
                      <a:pt x="71549" y="62302"/>
                      <a:pt x="66594" y="67451"/>
                    </a:cubicBezTo>
                    <a:moveTo>
                      <a:pt x="83002" y="14417"/>
                    </a:moveTo>
                    <a:cubicBezTo>
                      <a:pt x="73350" y="4763"/>
                      <a:pt x="61704" y="0"/>
                      <a:pt x="48450" y="0"/>
                    </a:cubicBezTo>
                    <a:cubicBezTo>
                      <a:pt x="35195" y="0"/>
                      <a:pt x="23742" y="4763"/>
                      <a:pt x="14348" y="14417"/>
                    </a:cubicBezTo>
                    <a:cubicBezTo>
                      <a:pt x="4697" y="24071"/>
                      <a:pt x="0" y="35785"/>
                      <a:pt x="0" y="49236"/>
                    </a:cubicBezTo>
                    <a:cubicBezTo>
                      <a:pt x="0" y="62752"/>
                      <a:pt x="4697" y="74402"/>
                      <a:pt x="14348" y="83863"/>
                    </a:cubicBezTo>
                    <a:cubicBezTo>
                      <a:pt x="23742" y="93517"/>
                      <a:pt x="35195" y="98473"/>
                      <a:pt x="48450" y="98473"/>
                    </a:cubicBezTo>
                    <a:cubicBezTo>
                      <a:pt x="61704" y="98473"/>
                      <a:pt x="73350" y="93517"/>
                      <a:pt x="83002" y="83863"/>
                    </a:cubicBezTo>
                    <a:cubicBezTo>
                      <a:pt x="92460" y="74402"/>
                      <a:pt x="97157" y="62752"/>
                      <a:pt x="97157" y="49236"/>
                    </a:cubicBezTo>
                    <a:cubicBezTo>
                      <a:pt x="97157" y="35785"/>
                      <a:pt x="92460" y="24071"/>
                      <a:pt x="83002" y="14417"/>
                    </a:cubicBezTo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8FCBC281-033E-3156-FA58-4AE7E95B0F4D}"/>
                  </a:ext>
                </a:extLst>
              </p:cNvPr>
              <p:cNvSpPr/>
              <p:nvPr/>
            </p:nvSpPr>
            <p:spPr>
              <a:xfrm>
                <a:off x="463549" y="218742"/>
                <a:ext cx="117875" cy="121460"/>
              </a:xfrm>
              <a:custGeom>
                <a:avLst/>
                <a:gdLst>
                  <a:gd name="connsiteX0" fmla="*/ 60160 w 117875"/>
                  <a:gd name="connsiteY0" fmla="*/ 11 h 121460"/>
                  <a:gd name="connsiteX1" fmla="*/ 17759 w 117875"/>
                  <a:gd name="connsiteY1" fmla="*/ 17775 h 121460"/>
                  <a:gd name="connsiteX2" fmla="*/ 0 w 117875"/>
                  <a:gd name="connsiteY2" fmla="*/ 60704 h 121460"/>
                  <a:gd name="connsiteX3" fmla="*/ 17694 w 117875"/>
                  <a:gd name="connsiteY3" fmla="*/ 103890 h 121460"/>
                  <a:gd name="connsiteX4" fmla="*/ 60096 w 117875"/>
                  <a:gd name="connsiteY4" fmla="*/ 121461 h 121460"/>
                  <a:gd name="connsiteX5" fmla="*/ 96707 w 117875"/>
                  <a:gd name="connsiteY5" fmla="*/ 109103 h 121460"/>
                  <a:gd name="connsiteX6" fmla="*/ 117811 w 117875"/>
                  <a:gd name="connsiteY6" fmla="*/ 76987 h 121460"/>
                  <a:gd name="connsiteX7" fmla="*/ 93361 w 117875"/>
                  <a:gd name="connsiteY7" fmla="*/ 76987 h 121460"/>
                  <a:gd name="connsiteX8" fmla="*/ 80106 w 117875"/>
                  <a:gd name="connsiteY8" fmla="*/ 92498 h 121460"/>
                  <a:gd name="connsiteX9" fmla="*/ 60096 w 117875"/>
                  <a:gd name="connsiteY9" fmla="*/ 98355 h 121460"/>
                  <a:gd name="connsiteX10" fmla="*/ 33844 w 117875"/>
                  <a:gd name="connsiteY10" fmla="*/ 87349 h 121460"/>
                  <a:gd name="connsiteX11" fmla="*/ 23099 w 117875"/>
                  <a:gd name="connsiteY11" fmla="*/ 60832 h 121460"/>
                  <a:gd name="connsiteX12" fmla="*/ 33844 w 117875"/>
                  <a:gd name="connsiteY12" fmla="*/ 34315 h 121460"/>
                  <a:gd name="connsiteX13" fmla="*/ 60160 w 117875"/>
                  <a:gd name="connsiteY13" fmla="*/ 23181 h 121460"/>
                  <a:gd name="connsiteX14" fmla="*/ 80171 w 117875"/>
                  <a:gd name="connsiteY14" fmla="*/ 29231 h 121460"/>
                  <a:gd name="connsiteX15" fmla="*/ 93425 w 117875"/>
                  <a:gd name="connsiteY15" fmla="*/ 44742 h 121460"/>
                  <a:gd name="connsiteX16" fmla="*/ 117875 w 117875"/>
                  <a:gd name="connsiteY16" fmla="*/ 44742 h 121460"/>
                  <a:gd name="connsiteX17" fmla="*/ 96771 w 117875"/>
                  <a:gd name="connsiteY17" fmla="*/ 12626 h 121460"/>
                  <a:gd name="connsiteX18" fmla="*/ 60160 w 117875"/>
                  <a:gd name="connsiteY18" fmla="*/ 11 h 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75" h="121460">
                    <a:moveTo>
                      <a:pt x="60160" y="11"/>
                    </a:moveTo>
                    <a:cubicBezTo>
                      <a:pt x="43367" y="-182"/>
                      <a:pt x="29404" y="5610"/>
                      <a:pt x="17759" y="17775"/>
                    </a:cubicBezTo>
                    <a:cubicBezTo>
                      <a:pt x="5855" y="29681"/>
                      <a:pt x="0" y="43841"/>
                      <a:pt x="0" y="60704"/>
                    </a:cubicBezTo>
                    <a:cubicBezTo>
                      <a:pt x="0" y="77309"/>
                      <a:pt x="5855" y="91983"/>
                      <a:pt x="17694" y="103890"/>
                    </a:cubicBezTo>
                    <a:cubicBezTo>
                      <a:pt x="29340" y="115539"/>
                      <a:pt x="43302" y="121461"/>
                      <a:pt x="60096" y="121461"/>
                    </a:cubicBezTo>
                    <a:cubicBezTo>
                      <a:pt x="73543" y="121461"/>
                      <a:pt x="85897" y="117406"/>
                      <a:pt x="96707" y="109103"/>
                    </a:cubicBezTo>
                    <a:cubicBezTo>
                      <a:pt x="107259" y="100543"/>
                      <a:pt x="114208" y="89988"/>
                      <a:pt x="117811" y="76987"/>
                    </a:cubicBezTo>
                    <a:lnTo>
                      <a:pt x="93361" y="76987"/>
                    </a:lnTo>
                    <a:cubicBezTo>
                      <a:pt x="90208" y="83294"/>
                      <a:pt x="85704" y="88443"/>
                      <a:pt x="80106" y="92498"/>
                    </a:cubicBezTo>
                    <a:cubicBezTo>
                      <a:pt x="73801" y="96360"/>
                      <a:pt x="67302" y="98355"/>
                      <a:pt x="60096" y="98355"/>
                    </a:cubicBezTo>
                    <a:cubicBezTo>
                      <a:pt x="49801" y="98355"/>
                      <a:pt x="41050" y="94558"/>
                      <a:pt x="33844" y="87349"/>
                    </a:cubicBezTo>
                    <a:cubicBezTo>
                      <a:pt x="26445" y="79948"/>
                      <a:pt x="22842" y="71194"/>
                      <a:pt x="23099" y="60832"/>
                    </a:cubicBezTo>
                    <a:cubicBezTo>
                      <a:pt x="22906" y="50470"/>
                      <a:pt x="26509" y="41717"/>
                      <a:pt x="33844" y="34315"/>
                    </a:cubicBezTo>
                    <a:cubicBezTo>
                      <a:pt x="41050" y="26978"/>
                      <a:pt x="49801" y="23181"/>
                      <a:pt x="60160" y="23181"/>
                    </a:cubicBezTo>
                    <a:cubicBezTo>
                      <a:pt x="67367" y="23181"/>
                      <a:pt x="73865" y="25176"/>
                      <a:pt x="80171" y="29231"/>
                    </a:cubicBezTo>
                    <a:cubicBezTo>
                      <a:pt x="85768" y="33028"/>
                      <a:pt x="90272" y="38435"/>
                      <a:pt x="93425" y="44742"/>
                    </a:cubicBezTo>
                    <a:lnTo>
                      <a:pt x="117875" y="44742"/>
                    </a:lnTo>
                    <a:cubicBezTo>
                      <a:pt x="114272" y="31677"/>
                      <a:pt x="107323" y="20928"/>
                      <a:pt x="96771" y="12626"/>
                    </a:cubicBezTo>
                    <a:cubicBezTo>
                      <a:pt x="85961" y="4066"/>
                      <a:pt x="73608" y="-247"/>
                      <a:pt x="60160" y="11"/>
                    </a:cubicBezTo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038D7E58-957E-F9D7-AE4F-6E0105EDBB8E}"/>
                  </a:ext>
                </a:extLst>
              </p:cNvPr>
              <p:cNvSpPr/>
              <p:nvPr/>
            </p:nvSpPr>
            <p:spPr>
              <a:xfrm>
                <a:off x="630250" y="242545"/>
                <a:ext cx="80373" cy="98043"/>
              </a:xfrm>
              <a:custGeom>
                <a:avLst/>
                <a:gdLst>
                  <a:gd name="connsiteX0" fmla="*/ 51419 w 80373"/>
                  <a:gd name="connsiteY0" fmla="*/ 52862 h 98043"/>
                  <a:gd name="connsiteX1" fmla="*/ 55923 w 80373"/>
                  <a:gd name="connsiteY1" fmla="*/ 50416 h 98043"/>
                  <a:gd name="connsiteX2" fmla="*/ 55923 w 80373"/>
                  <a:gd name="connsiteY2" fmla="*/ 59877 h 98043"/>
                  <a:gd name="connsiteX3" fmla="*/ 49425 w 80373"/>
                  <a:gd name="connsiteY3" fmla="*/ 76740 h 98043"/>
                  <a:gd name="connsiteX4" fmla="*/ 34819 w 80373"/>
                  <a:gd name="connsiteY4" fmla="*/ 81438 h 98043"/>
                  <a:gd name="connsiteX5" fmla="*/ 26519 w 80373"/>
                  <a:gd name="connsiteY5" fmla="*/ 78735 h 98043"/>
                  <a:gd name="connsiteX6" fmla="*/ 23173 w 80373"/>
                  <a:gd name="connsiteY6" fmla="*/ 69532 h 98043"/>
                  <a:gd name="connsiteX7" fmla="*/ 28771 w 80373"/>
                  <a:gd name="connsiteY7" fmla="*/ 58976 h 98043"/>
                  <a:gd name="connsiteX8" fmla="*/ 39773 w 80373"/>
                  <a:gd name="connsiteY8" fmla="*/ 55823 h 98043"/>
                  <a:gd name="connsiteX9" fmla="*/ 51419 w 80373"/>
                  <a:gd name="connsiteY9" fmla="*/ 52862 h 98043"/>
                  <a:gd name="connsiteX10" fmla="*/ 41575 w 80373"/>
                  <a:gd name="connsiteY10" fmla="*/ 21 h 98043"/>
                  <a:gd name="connsiteX11" fmla="*/ 8567 w 80373"/>
                  <a:gd name="connsiteY11" fmla="*/ 12379 h 98043"/>
                  <a:gd name="connsiteX12" fmla="*/ 1811 w 80373"/>
                  <a:gd name="connsiteY12" fmla="*/ 32846 h 98043"/>
                  <a:gd name="connsiteX13" fmla="*/ 25168 w 80373"/>
                  <a:gd name="connsiteY13" fmla="*/ 32846 h 98043"/>
                  <a:gd name="connsiteX14" fmla="*/ 28514 w 80373"/>
                  <a:gd name="connsiteY14" fmla="*/ 24286 h 98043"/>
                  <a:gd name="connsiteX15" fmla="*/ 40867 w 80373"/>
                  <a:gd name="connsiteY15" fmla="*/ 19780 h 98043"/>
                  <a:gd name="connsiteX16" fmla="*/ 52320 w 80373"/>
                  <a:gd name="connsiteY16" fmla="*/ 22033 h 98043"/>
                  <a:gd name="connsiteX17" fmla="*/ 56374 w 80373"/>
                  <a:gd name="connsiteY17" fmla="*/ 29885 h 98043"/>
                  <a:gd name="connsiteX18" fmla="*/ 50969 w 80373"/>
                  <a:gd name="connsiteY18" fmla="*/ 37094 h 98043"/>
                  <a:gd name="connsiteX19" fmla="*/ 33018 w 80373"/>
                  <a:gd name="connsiteY19" fmla="*/ 39990 h 98043"/>
                  <a:gd name="connsiteX20" fmla="*/ 12814 w 80373"/>
                  <a:gd name="connsiteY20" fmla="*/ 46104 h 98043"/>
                  <a:gd name="connsiteX21" fmla="*/ 10 w 80373"/>
                  <a:gd name="connsiteY21" fmla="*/ 71527 h 98043"/>
                  <a:gd name="connsiteX22" fmla="*/ 7860 w 80373"/>
                  <a:gd name="connsiteY22" fmla="*/ 91543 h 98043"/>
                  <a:gd name="connsiteX23" fmla="*/ 26969 w 80373"/>
                  <a:gd name="connsiteY23" fmla="*/ 98044 h 98043"/>
                  <a:gd name="connsiteX24" fmla="*/ 57017 w 80373"/>
                  <a:gd name="connsiteY24" fmla="*/ 88389 h 98043"/>
                  <a:gd name="connsiteX25" fmla="*/ 57017 w 80373"/>
                  <a:gd name="connsiteY25" fmla="*/ 98044 h 98043"/>
                  <a:gd name="connsiteX26" fmla="*/ 80374 w 80373"/>
                  <a:gd name="connsiteY26" fmla="*/ 98044 h 98043"/>
                  <a:gd name="connsiteX27" fmla="*/ 80374 w 80373"/>
                  <a:gd name="connsiteY27" fmla="*/ 29241 h 98043"/>
                  <a:gd name="connsiteX28" fmla="*/ 68663 w 80373"/>
                  <a:gd name="connsiteY28" fmla="*/ 6071 h 98043"/>
                  <a:gd name="connsiteX29" fmla="*/ 41575 w 80373"/>
                  <a:gd name="connsiteY29" fmla="*/ 21 h 9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373" h="98043">
                    <a:moveTo>
                      <a:pt x="51419" y="52862"/>
                    </a:moveTo>
                    <a:lnTo>
                      <a:pt x="55923" y="50416"/>
                    </a:lnTo>
                    <a:lnTo>
                      <a:pt x="55923" y="59877"/>
                    </a:lnTo>
                    <a:cubicBezTo>
                      <a:pt x="55923" y="67923"/>
                      <a:pt x="53671" y="73586"/>
                      <a:pt x="49425" y="76740"/>
                    </a:cubicBezTo>
                    <a:cubicBezTo>
                      <a:pt x="44921" y="79894"/>
                      <a:pt x="40224" y="81438"/>
                      <a:pt x="34819" y="81438"/>
                    </a:cubicBezTo>
                    <a:cubicBezTo>
                      <a:pt x="31473" y="81438"/>
                      <a:pt x="28771" y="80537"/>
                      <a:pt x="26519" y="78735"/>
                    </a:cubicBezTo>
                    <a:cubicBezTo>
                      <a:pt x="24267" y="76676"/>
                      <a:pt x="23173" y="73779"/>
                      <a:pt x="23173" y="69532"/>
                    </a:cubicBezTo>
                    <a:cubicBezTo>
                      <a:pt x="23173" y="64833"/>
                      <a:pt x="24975" y="61422"/>
                      <a:pt x="28771" y="58976"/>
                    </a:cubicBezTo>
                    <a:cubicBezTo>
                      <a:pt x="31023" y="57625"/>
                      <a:pt x="34819" y="56531"/>
                      <a:pt x="39773" y="55823"/>
                    </a:cubicBezTo>
                    <a:lnTo>
                      <a:pt x="51419" y="52862"/>
                    </a:lnTo>
                    <a:close/>
                    <a:moveTo>
                      <a:pt x="41575" y="21"/>
                    </a:moveTo>
                    <a:cubicBezTo>
                      <a:pt x="25876" y="-236"/>
                      <a:pt x="14873" y="4076"/>
                      <a:pt x="8567" y="12379"/>
                    </a:cubicBezTo>
                    <a:cubicBezTo>
                      <a:pt x="4514" y="17528"/>
                      <a:pt x="2519" y="24286"/>
                      <a:pt x="1811" y="32846"/>
                    </a:cubicBezTo>
                    <a:lnTo>
                      <a:pt x="25168" y="32846"/>
                    </a:lnTo>
                    <a:cubicBezTo>
                      <a:pt x="25618" y="28791"/>
                      <a:pt x="26969" y="26088"/>
                      <a:pt x="28514" y="24286"/>
                    </a:cubicBezTo>
                    <a:cubicBezTo>
                      <a:pt x="30959" y="21132"/>
                      <a:pt x="35012" y="19523"/>
                      <a:pt x="40867" y="19780"/>
                    </a:cubicBezTo>
                    <a:cubicBezTo>
                      <a:pt x="45822" y="19523"/>
                      <a:pt x="49618" y="20424"/>
                      <a:pt x="52320" y="22033"/>
                    </a:cubicBezTo>
                    <a:cubicBezTo>
                      <a:pt x="55023" y="23385"/>
                      <a:pt x="56116" y="26088"/>
                      <a:pt x="56374" y="29885"/>
                    </a:cubicBezTo>
                    <a:cubicBezTo>
                      <a:pt x="56374" y="33039"/>
                      <a:pt x="54572" y="35549"/>
                      <a:pt x="50969" y="37094"/>
                    </a:cubicBezTo>
                    <a:lnTo>
                      <a:pt x="33018" y="39990"/>
                    </a:lnTo>
                    <a:cubicBezTo>
                      <a:pt x="24717" y="41148"/>
                      <a:pt x="18026" y="43144"/>
                      <a:pt x="12814" y="46104"/>
                    </a:cubicBezTo>
                    <a:cubicBezTo>
                      <a:pt x="4063" y="51253"/>
                      <a:pt x="-183" y="59556"/>
                      <a:pt x="10" y="71527"/>
                    </a:cubicBezTo>
                    <a:cubicBezTo>
                      <a:pt x="-183" y="79829"/>
                      <a:pt x="2455" y="86587"/>
                      <a:pt x="7860" y="91543"/>
                    </a:cubicBezTo>
                    <a:cubicBezTo>
                      <a:pt x="12557" y="95598"/>
                      <a:pt x="19055" y="97851"/>
                      <a:pt x="26969" y="98044"/>
                    </a:cubicBezTo>
                    <a:cubicBezTo>
                      <a:pt x="39773" y="97786"/>
                      <a:pt x="49811" y="94632"/>
                      <a:pt x="57017" y="88389"/>
                    </a:cubicBezTo>
                    <a:lnTo>
                      <a:pt x="57017" y="98044"/>
                    </a:lnTo>
                    <a:lnTo>
                      <a:pt x="80374" y="98044"/>
                    </a:lnTo>
                    <a:lnTo>
                      <a:pt x="80374" y="29241"/>
                    </a:lnTo>
                    <a:cubicBezTo>
                      <a:pt x="80374" y="17978"/>
                      <a:pt x="76320" y="10126"/>
                      <a:pt x="68663" y="6071"/>
                    </a:cubicBezTo>
                    <a:cubicBezTo>
                      <a:pt x="60620" y="1824"/>
                      <a:pt x="51677" y="-236"/>
                      <a:pt x="41575" y="21"/>
                    </a:cubicBezTo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629F4008-E194-6888-EBC5-238A7D48CCDF}"/>
                  </a:ext>
                </a:extLst>
              </p:cNvPr>
              <p:cNvSpPr/>
              <p:nvPr/>
            </p:nvSpPr>
            <p:spPr>
              <a:xfrm>
                <a:off x="593263" y="218753"/>
                <a:ext cx="23356" cy="121835"/>
              </a:xfrm>
              <a:custGeom>
                <a:avLst/>
                <a:gdLst>
                  <a:gd name="connsiteX0" fmla="*/ 0 w 23356"/>
                  <a:gd name="connsiteY0" fmla="*/ 0 h 121835"/>
                  <a:gd name="connsiteX1" fmla="*/ 23356 w 23356"/>
                  <a:gd name="connsiteY1" fmla="*/ 0 h 121835"/>
                  <a:gd name="connsiteX2" fmla="*/ 23356 w 23356"/>
                  <a:gd name="connsiteY2" fmla="*/ 121836 h 121835"/>
                  <a:gd name="connsiteX3" fmla="*/ 0 w 23356"/>
                  <a:gd name="connsiteY3" fmla="*/ 121836 h 12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6" h="121835">
                    <a:moveTo>
                      <a:pt x="0" y="0"/>
                    </a:moveTo>
                    <a:lnTo>
                      <a:pt x="23356" y="0"/>
                    </a:lnTo>
                    <a:lnTo>
                      <a:pt x="23356" y="121836"/>
                    </a:lnTo>
                    <a:lnTo>
                      <a:pt x="0" y="121836"/>
                    </a:lnTo>
                    <a:close/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8FAC5B0B-7956-203D-03DC-9197CB456736}"/>
                  </a:ext>
                </a:extLst>
              </p:cNvPr>
              <p:cNvSpPr/>
              <p:nvPr/>
            </p:nvSpPr>
            <p:spPr>
              <a:xfrm>
                <a:off x="726387" y="242953"/>
                <a:ext cx="54111" cy="97635"/>
              </a:xfrm>
              <a:custGeom>
                <a:avLst/>
                <a:gdLst>
                  <a:gd name="connsiteX0" fmla="*/ 38798 w 54111"/>
                  <a:gd name="connsiteY0" fmla="*/ 2961 h 97635"/>
                  <a:gd name="connsiteX1" fmla="*/ 22198 w 54111"/>
                  <a:gd name="connsiteY1" fmla="*/ 16219 h 97635"/>
                  <a:gd name="connsiteX2" fmla="*/ 22198 w 54111"/>
                  <a:gd name="connsiteY2" fmla="*/ 4312 h 97635"/>
                  <a:gd name="connsiteX3" fmla="*/ 0 w 54111"/>
                  <a:gd name="connsiteY3" fmla="*/ 4119 h 97635"/>
                  <a:gd name="connsiteX4" fmla="*/ 0 w 54111"/>
                  <a:gd name="connsiteY4" fmla="*/ 97636 h 97635"/>
                  <a:gd name="connsiteX5" fmla="*/ 23099 w 54111"/>
                  <a:gd name="connsiteY5" fmla="*/ 97636 h 97635"/>
                  <a:gd name="connsiteX6" fmla="*/ 23099 w 54111"/>
                  <a:gd name="connsiteY6" fmla="*/ 52905 h 97635"/>
                  <a:gd name="connsiteX7" fmla="*/ 26059 w 54111"/>
                  <a:gd name="connsiteY7" fmla="*/ 36493 h 97635"/>
                  <a:gd name="connsiteX8" fmla="*/ 34166 w 54111"/>
                  <a:gd name="connsiteY8" fmla="*/ 27482 h 97635"/>
                  <a:gd name="connsiteX9" fmla="*/ 46970 w 54111"/>
                  <a:gd name="connsiteY9" fmla="*/ 23427 h 97635"/>
                  <a:gd name="connsiteX10" fmla="*/ 54112 w 54111"/>
                  <a:gd name="connsiteY10" fmla="*/ 23878 h 97635"/>
                  <a:gd name="connsiteX11" fmla="*/ 53919 w 54111"/>
                  <a:gd name="connsiteY11" fmla="*/ 0 h 97635"/>
                  <a:gd name="connsiteX12" fmla="*/ 47871 w 54111"/>
                  <a:gd name="connsiteY12" fmla="*/ 451 h 97635"/>
                  <a:gd name="connsiteX13" fmla="*/ 38798 w 54111"/>
                  <a:gd name="connsiteY13" fmla="*/ 2961 h 97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111" h="97635">
                    <a:moveTo>
                      <a:pt x="38798" y="2961"/>
                    </a:moveTo>
                    <a:cubicBezTo>
                      <a:pt x="32557" y="5406"/>
                      <a:pt x="26895" y="9719"/>
                      <a:pt x="22198" y="16219"/>
                    </a:cubicBezTo>
                    <a:lnTo>
                      <a:pt x="22198" y="4312"/>
                    </a:lnTo>
                    <a:lnTo>
                      <a:pt x="0" y="4119"/>
                    </a:lnTo>
                    <a:lnTo>
                      <a:pt x="0" y="97636"/>
                    </a:lnTo>
                    <a:lnTo>
                      <a:pt x="23099" y="97636"/>
                    </a:lnTo>
                    <a:lnTo>
                      <a:pt x="23099" y="52905"/>
                    </a:lnTo>
                    <a:cubicBezTo>
                      <a:pt x="23099" y="45246"/>
                      <a:pt x="24000" y="39840"/>
                      <a:pt x="26059" y="36493"/>
                    </a:cubicBezTo>
                    <a:cubicBezTo>
                      <a:pt x="27603" y="32889"/>
                      <a:pt x="30563" y="29992"/>
                      <a:pt x="34166" y="27482"/>
                    </a:cubicBezTo>
                    <a:cubicBezTo>
                      <a:pt x="38219" y="24779"/>
                      <a:pt x="42466" y="23427"/>
                      <a:pt x="46970" y="23427"/>
                    </a:cubicBezTo>
                    <a:lnTo>
                      <a:pt x="54112" y="23878"/>
                    </a:lnTo>
                    <a:lnTo>
                      <a:pt x="53919" y="0"/>
                    </a:lnTo>
                    <a:lnTo>
                      <a:pt x="47871" y="451"/>
                    </a:lnTo>
                    <a:lnTo>
                      <a:pt x="38798" y="2961"/>
                    </a:lnTo>
                    <a:close/>
                  </a:path>
                </a:pathLst>
              </a:custGeom>
              <a:solidFill>
                <a:srgbClr val="E1251B"/>
              </a:solidFill>
              <a:ln w="6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3B646C6-4F3E-0343-34C3-F45D72E169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188699" y="152017"/>
              <a:ext cx="539346" cy="202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9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9D80-4190-1023-9278-82E8AE97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E79CC-72E8-D7F7-8169-7C4AD5DDF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618EC-F7DB-FAAE-D0F8-3AB6A4B5C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55D15-08DD-BD39-6B17-30466C66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92071-CE3D-4A03-3259-E26B7746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111E7-3EF3-F426-FC37-B79AD504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2A9BD-E1A8-8ECE-8424-ABFF9473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9D3B8-3B25-50F5-B37A-64A7FE6BB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861B-7C43-1BED-8270-4E62A1E9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AC6BF-9408-D9E7-E678-28B025C1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0BF7-6755-D185-49EC-461678CF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EB996-6CE9-CB7D-C38E-C2AB26E5A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61A86-97D8-8DF1-4813-8AAEFA505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4F5E9-BDB6-EFFD-B0FC-E692136F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65A3-0A4F-CDE0-4997-FD5800D6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48F36-D82E-A93D-3E0D-9CF2D07F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9992E5C-4ECC-FA76-5732-F0E9AA173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996" t="29722" r="450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F356F8-3E17-4666-0CA8-5379ED18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E24B589-DE50-26ED-37CF-208D59137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315F6A7-FC60-F0E0-41DA-1C39AEB3B6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9546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0F937DB-6682-F2D5-4F1C-2B6D2A96F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81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B8D15A-6B6F-50AF-DFC7-3A05B56F7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994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B51183-8AA3-7952-B536-30F88D09A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95090C-3A61-63DA-ECBE-73256A09F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E7F1C82-3070-FF2B-6AFF-16FD7A0B3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852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D7EF-0FD4-E5FC-1EDD-D8BE6F6D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D3EC7-A5EB-54E1-D201-95B90BD8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CFADC-056F-55BB-5396-40853A7B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1C277-ED0E-1681-EBC1-B8994C11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A1261-0F63-7B91-0A3D-D020E6B4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E4F1-3811-2DC7-26BA-0AD2297F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41C-D6E6-A452-D8FE-61C1FE8BA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0F086-4842-A359-D91D-0AC4DFF53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AB42B-3271-83C6-6EBA-B31FEF18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E4E2D-2AB5-88D0-06D3-DA86B298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98064-3278-DC5A-2F73-5A6782BF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627C-CAE9-0748-1994-EA93E255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C7DF4-52DC-61F3-C533-2C97444EF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79D85-81FC-66BF-D23B-F0AC5226B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09BB3-023A-1A19-3CA8-FAC74212E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838A0-4729-D767-0D40-9A93F586B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D6AA5-45A0-A767-3ECC-24A0774A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36AF4-A013-E621-BC11-E1FB52E5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67107-2D48-521D-323C-BC33201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B355-85F6-29F2-6A31-A870E3FC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D1C72-63E3-D036-A941-E51C20E22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E70CB-9208-92E2-CEDB-64EABBC8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B1A3E-21FF-2CA7-9185-33D6A517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1247FE-2092-F9F2-6B6A-8F1D3BAA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62027-578B-19BA-995A-F7F1EEEF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A2852-6560-2854-72AC-4DCDFE3C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4F779-9FC9-4DC7-C8AE-82ABBA13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5945-3574-2C9D-28DB-EDAA0B283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1B2C5-9E24-7ECC-99F0-F3FA536B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0636B-CC8D-B139-BB74-3E2110ACF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C3DF6-05AE-398E-B91D-3D965DDB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6ECAF-9B57-90D4-0EE5-503E6549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9D80-4190-1023-9278-82E8AE97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E79CC-72E8-D7F7-8169-7C4AD5DDF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618EC-F7DB-FAAE-D0F8-3AB6A4B5C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55D15-08DD-BD39-6B17-30466C66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92071-CE3D-4A03-3259-E26B7746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111E7-3EF3-F426-FC37-B79AD504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83C9BD-672A-08E0-A2CE-FC892EB4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9F3D2-85CE-D0C5-E3D0-02338CA5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A557-5FA1-FA25-18F6-724C07AF2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3E12D-04AE-5AD3-A13D-349C92DDC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22842-CB17-F999-9387-B16D0297D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0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83C9BD-672A-08E0-A2CE-FC892EB4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9F3D2-85CE-D0C5-E3D0-02338CA5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A557-5FA1-FA25-18F6-724C07AF2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6FB24-B247-C646-81F7-0C72F1E4F2E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3E12D-04AE-5AD3-A13D-349C92DDC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22842-CB17-F999-9387-B16D0297D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F45A9-C94B-BD43-82A5-AAFC209E006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6B17B-076E-0D0B-FF66-1568334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C9664-6027-37B6-7D82-EA51ADEB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A3918-29AF-098D-9D8B-42B5F6AD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12921503-CE0B-4713-B8A5-D96C0C8384B3}" type="datetimeFigureOut">
              <a:rPr lang="pt-BR" smtClean="0"/>
              <a:pPr/>
              <a:t>11/05/2026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F5772-421A-61AF-8691-0B49169C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AB706-19AF-0606-BD3E-6B898CBCA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66644200-9933-432F-BB17-EFE6EB8BD19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390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svg"/><Relationship Id="rId18" Type="http://schemas.microsoft.com/office/2007/relationships/hdphoto" Target="../media/hdphoto1.wdp"/><Relationship Id="rId26" Type="http://schemas.openxmlformats.org/officeDocument/2006/relationships/image" Target="../media/image62.png"/><Relationship Id="rId3" Type="http://schemas.openxmlformats.org/officeDocument/2006/relationships/image" Target="../media/image40.png"/><Relationship Id="rId21" Type="http://schemas.openxmlformats.org/officeDocument/2006/relationships/image" Target="../media/image57.svg"/><Relationship Id="rId34" Type="http://schemas.openxmlformats.org/officeDocument/2006/relationships/image" Target="../media/image70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1.sv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20" Type="http://schemas.openxmlformats.org/officeDocument/2006/relationships/image" Target="../media/image56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0.svg"/><Relationship Id="rId32" Type="http://schemas.openxmlformats.org/officeDocument/2006/relationships/image" Target="../media/image6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23" Type="http://schemas.openxmlformats.org/officeDocument/2006/relationships/image" Target="../media/image59.svg"/><Relationship Id="rId28" Type="http://schemas.openxmlformats.org/officeDocument/2006/relationships/image" Target="../media/image64.svg"/><Relationship Id="rId36" Type="http://schemas.openxmlformats.org/officeDocument/2006/relationships/image" Target="../media/image72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41.svg"/><Relationship Id="rId9" Type="http://schemas.openxmlformats.org/officeDocument/2006/relationships/image" Target="../media/image46.jpg"/><Relationship Id="rId14" Type="http://schemas.openxmlformats.org/officeDocument/2006/relationships/image" Target="../media/image51.jpg"/><Relationship Id="rId22" Type="http://schemas.openxmlformats.org/officeDocument/2006/relationships/image" Target="../media/image58.svg"/><Relationship Id="rId27" Type="http://schemas.openxmlformats.org/officeDocument/2006/relationships/image" Target="../media/image63.svg"/><Relationship Id="rId30" Type="http://schemas.openxmlformats.org/officeDocument/2006/relationships/image" Target="../media/image66.jpg"/><Relationship Id="rId35" Type="http://schemas.openxmlformats.org/officeDocument/2006/relationships/image" Target="../media/image71.png"/><Relationship Id="rId8" Type="http://schemas.openxmlformats.org/officeDocument/2006/relationships/image" Target="../media/image4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0.svg"/><Relationship Id="rId18" Type="http://schemas.openxmlformats.org/officeDocument/2006/relationships/image" Target="../media/image84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71.png"/><Relationship Id="rId7" Type="http://schemas.openxmlformats.org/officeDocument/2006/relationships/image" Target="../media/image53.pn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tags" Target="../tags/tag2.xml"/><Relationship Id="rId6" Type="http://schemas.openxmlformats.org/officeDocument/2006/relationships/image" Target="../media/image41.svg"/><Relationship Id="rId11" Type="http://schemas.openxmlformats.org/officeDocument/2006/relationships/image" Target="../media/image78.png"/><Relationship Id="rId5" Type="http://schemas.openxmlformats.org/officeDocument/2006/relationships/image" Target="../media/image3.png"/><Relationship Id="rId15" Type="http://schemas.openxmlformats.org/officeDocument/2006/relationships/image" Target="../media/image81.jpeg"/><Relationship Id="rId10" Type="http://schemas.openxmlformats.org/officeDocument/2006/relationships/image" Target="../media/image77.png"/><Relationship Id="rId19" Type="http://schemas.openxmlformats.org/officeDocument/2006/relationships/image" Target="../media/image85.png"/><Relationship Id="rId4" Type="http://schemas.openxmlformats.org/officeDocument/2006/relationships/image" Target="../media/image2.sv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sv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0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5F6AAA-F8BA-39F3-E3CA-14B8618BC6A1}"/>
              </a:ext>
            </a:extLst>
          </p:cNvPr>
          <p:cNvSpPr/>
          <p:nvPr/>
        </p:nvSpPr>
        <p:spPr>
          <a:xfrm>
            <a:off x="139054" y="230371"/>
            <a:ext cx="11868115" cy="6397258"/>
          </a:xfrm>
          <a:prstGeom prst="roundRect">
            <a:avLst>
              <a:gd name="adj" fmla="val 55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30EFD13-536B-72BD-8919-1467F6EC0BFE}"/>
              </a:ext>
            </a:extLst>
          </p:cNvPr>
          <p:cNvSpPr/>
          <p:nvPr/>
        </p:nvSpPr>
        <p:spPr>
          <a:xfrm>
            <a:off x="584766" y="561238"/>
            <a:ext cx="11022464" cy="5740882"/>
          </a:xfrm>
          <a:prstGeom prst="roundRect">
            <a:avLst>
              <a:gd name="adj" fmla="val 724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8854BB8-6B0B-7ED1-B270-61CE6656BBA1}"/>
              </a:ext>
            </a:extLst>
          </p:cNvPr>
          <p:cNvSpPr/>
          <p:nvPr/>
        </p:nvSpPr>
        <p:spPr>
          <a:xfrm>
            <a:off x="184830" y="1010396"/>
            <a:ext cx="11730789" cy="3635426"/>
          </a:xfrm>
          <a:prstGeom prst="roundRect">
            <a:avLst>
              <a:gd name="adj" fmla="val 5599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277A679-5D08-7541-CF23-36B0AD2BB5E0}"/>
              </a:ext>
            </a:extLst>
          </p:cNvPr>
          <p:cNvSpPr/>
          <p:nvPr/>
        </p:nvSpPr>
        <p:spPr>
          <a:xfrm>
            <a:off x="276380" y="4211009"/>
            <a:ext cx="11730789" cy="2258450"/>
          </a:xfrm>
          <a:prstGeom prst="roundRect">
            <a:avLst>
              <a:gd name="adj" fmla="val 317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A34FDC-E865-6EA8-10EE-FB0ACF420FEE}"/>
              </a:ext>
            </a:extLst>
          </p:cNvPr>
          <p:cNvSpPr/>
          <p:nvPr/>
        </p:nvSpPr>
        <p:spPr>
          <a:xfrm>
            <a:off x="3375293" y="4017163"/>
            <a:ext cx="5441408" cy="419605"/>
          </a:xfrm>
          <a:prstGeom prst="roundRect">
            <a:avLst>
              <a:gd name="adj" fmla="val 5000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D734165-DA70-8294-0FF3-8A86DFBDFA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6692" y="5992756"/>
            <a:ext cx="818613" cy="3066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108BF5-F674-328A-6314-0ADE0C468895}"/>
              </a:ext>
            </a:extLst>
          </p:cNvPr>
          <p:cNvSpPr txBox="1"/>
          <p:nvPr/>
        </p:nvSpPr>
        <p:spPr>
          <a:xfrm>
            <a:off x="4822059" y="2310424"/>
            <a:ext cx="24563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solidFill>
                  <a:srgbClr val="DC251B"/>
                </a:solidFill>
                <a:latin typeface="AMX Black" pitchFamily="2" charset="0"/>
              </a:rPr>
              <a:t>TV</a:t>
            </a: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C7233A31-2007-E3E3-95B8-2FDF3D501CA2}"/>
              </a:ext>
            </a:extLst>
          </p:cNvPr>
          <p:cNvSpPr/>
          <p:nvPr/>
        </p:nvSpPr>
        <p:spPr>
          <a:xfrm rot="16200000">
            <a:off x="3827408" y="-1351687"/>
            <a:ext cx="4537180" cy="10151706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749EF6-D765-64A2-19BA-09727D765BA1}"/>
              </a:ext>
            </a:extLst>
          </p:cNvPr>
          <p:cNvSpPr txBox="1"/>
          <p:nvPr/>
        </p:nvSpPr>
        <p:spPr>
          <a:xfrm>
            <a:off x="5031443" y="4026343"/>
            <a:ext cx="212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pc="1200" dirty="0">
                <a:solidFill>
                  <a:schemeClr val="bg1"/>
                </a:solidFill>
                <a:latin typeface="AMX Light" pitchFamily="2" charset="77"/>
              </a:rPr>
              <a:t>FI Lojas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06B8184-9F43-B5FD-38FC-20B9A7AE5F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6689" y="812645"/>
            <a:ext cx="818613" cy="317421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CA4D00D9-AB36-94D7-C33E-D3E98F5B2D8D}"/>
              </a:ext>
            </a:extLst>
          </p:cNvPr>
          <p:cNvSpPr txBox="1"/>
          <p:nvPr/>
        </p:nvSpPr>
        <p:spPr>
          <a:xfrm>
            <a:off x="3007068" y="4839668"/>
            <a:ext cx="89033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spc="1200" dirty="0"/>
              <a:t>Em todos deixar “ Formação Lojas”</a:t>
            </a:r>
          </a:p>
        </p:txBody>
      </p:sp>
    </p:spTree>
    <p:extLst>
      <p:ext uri="{BB962C8B-B14F-4D97-AF65-F5344CB8AC3E}">
        <p14:creationId xmlns:p14="http://schemas.microsoft.com/office/powerpoint/2010/main" val="251176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2" grpId="0" animBg="1"/>
      <p:bldP spid="17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4311619" y="663096"/>
            <a:ext cx="370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latin typeface="AMX Black" pitchFamily="2" charset="77"/>
              </a:rPr>
              <a:t>CLARO TV+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833235-D58E-F5FF-610A-D5478CD4C3F0}"/>
              </a:ext>
            </a:extLst>
          </p:cNvPr>
          <p:cNvGrpSpPr/>
          <p:nvPr/>
        </p:nvGrpSpPr>
        <p:grpSpPr>
          <a:xfrm>
            <a:off x="1790675" y="1195427"/>
            <a:ext cx="8328683" cy="489103"/>
            <a:chOff x="2364113" y="552655"/>
            <a:chExt cx="8328683" cy="489103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E967506-FDA7-B8FE-B6D6-DA90557464DE}"/>
                </a:ext>
              </a:extLst>
            </p:cNvPr>
            <p:cNvSpPr/>
            <p:nvPr/>
          </p:nvSpPr>
          <p:spPr>
            <a:xfrm>
              <a:off x="2364113" y="552655"/>
              <a:ext cx="8328683" cy="48910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B112C1-B060-AA5C-50BB-6798E623E297}"/>
                </a:ext>
              </a:extLst>
            </p:cNvPr>
            <p:cNvSpPr txBox="1"/>
            <p:nvPr/>
          </p:nvSpPr>
          <p:spPr>
            <a:xfrm>
              <a:off x="3976031" y="616131"/>
              <a:ext cx="5377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spc="1300" dirty="0">
                  <a:solidFill>
                    <a:srgbClr val="DC251B"/>
                  </a:solidFill>
                  <a:latin typeface="AMX Black" pitchFamily="2" charset="77"/>
                </a:rPr>
                <a:t>PRINCIPAIS PILARES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0E2B303-4C29-FBD9-9B34-7977E65266A4}"/>
              </a:ext>
            </a:extLst>
          </p:cNvPr>
          <p:cNvSpPr txBox="1"/>
          <p:nvPr/>
        </p:nvSpPr>
        <p:spPr>
          <a:xfrm>
            <a:off x="2190340" y="2824506"/>
            <a:ext cx="615553" cy="26545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spc="600" dirty="0">
                <a:latin typeface="AMX" pitchFamily="2" charset="77"/>
              </a:rPr>
              <a:t>MODERNA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3EF2113-FA0B-2C81-AEAC-87C04B4C7F80}"/>
              </a:ext>
            </a:extLst>
          </p:cNvPr>
          <p:cNvSpPr/>
          <p:nvPr/>
        </p:nvSpPr>
        <p:spPr>
          <a:xfrm rot="10800000" flipV="1">
            <a:off x="1790676" y="1766268"/>
            <a:ext cx="1408334" cy="5087407"/>
          </a:xfrm>
          <a:prstGeom prst="roundRect">
            <a:avLst>
              <a:gd name="adj" fmla="val 27191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26AFA3-80E5-2F40-9064-CD8AA4714A76}"/>
              </a:ext>
            </a:extLst>
          </p:cNvPr>
          <p:cNvSpPr/>
          <p:nvPr/>
        </p:nvSpPr>
        <p:spPr>
          <a:xfrm rot="16200000">
            <a:off x="2183317" y="2017582"/>
            <a:ext cx="684835" cy="684833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5621B0E-EDEE-E14B-2FCF-006D1E4E152B}"/>
              </a:ext>
            </a:extLst>
          </p:cNvPr>
          <p:cNvSpPr/>
          <p:nvPr/>
        </p:nvSpPr>
        <p:spPr>
          <a:xfrm rot="16200000">
            <a:off x="2125507" y="1959772"/>
            <a:ext cx="800455" cy="800453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6CB21C-28EC-3E2E-34B9-92FE88D344D0}"/>
              </a:ext>
            </a:extLst>
          </p:cNvPr>
          <p:cNvSpPr/>
          <p:nvPr/>
        </p:nvSpPr>
        <p:spPr>
          <a:xfrm>
            <a:off x="2245576" y="2079840"/>
            <a:ext cx="560317" cy="560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DC251B"/>
                </a:solidFill>
                <a:latin typeface="AMX" pitchFamily="2" charset="77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BA45DB-F9CF-8C73-5824-CDCA01C9C040}"/>
              </a:ext>
            </a:extLst>
          </p:cNvPr>
          <p:cNvSpPr txBox="1"/>
          <p:nvPr/>
        </p:nvSpPr>
        <p:spPr>
          <a:xfrm>
            <a:off x="3402593" y="3197661"/>
            <a:ext cx="149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77"/>
              </a:rPr>
              <a:t>Experiência moderna e portfólio simplificado.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D5380D2-834F-5A1A-68A0-FFF0CE561A54}"/>
              </a:ext>
            </a:extLst>
          </p:cNvPr>
          <p:cNvSpPr/>
          <p:nvPr/>
        </p:nvSpPr>
        <p:spPr>
          <a:xfrm rot="16200000">
            <a:off x="5753582" y="2059476"/>
            <a:ext cx="684835" cy="684833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A8D6C5-926C-C0D9-D170-B0108FEFAAAF}"/>
              </a:ext>
            </a:extLst>
          </p:cNvPr>
          <p:cNvSpPr/>
          <p:nvPr/>
        </p:nvSpPr>
        <p:spPr>
          <a:xfrm rot="16200000">
            <a:off x="5695772" y="2001666"/>
            <a:ext cx="800455" cy="800453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6D9AFEB-72A4-4688-B691-D161B78B8408}"/>
              </a:ext>
            </a:extLst>
          </p:cNvPr>
          <p:cNvSpPr/>
          <p:nvPr/>
        </p:nvSpPr>
        <p:spPr>
          <a:xfrm>
            <a:off x="5815841" y="2121734"/>
            <a:ext cx="560317" cy="560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DC251B"/>
                </a:solidFill>
                <a:latin typeface="AMX" pitchFamily="2" charset="77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409779-8382-FB3D-2A8E-BB7D45D1CF50}"/>
              </a:ext>
            </a:extLst>
          </p:cNvPr>
          <p:cNvSpPr txBox="1"/>
          <p:nvPr/>
        </p:nvSpPr>
        <p:spPr>
          <a:xfrm>
            <a:off x="10265255" y="3197661"/>
            <a:ext cx="1732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77"/>
              </a:rPr>
              <a:t>Evolução constante</a:t>
            </a:r>
          </a:p>
          <a:p>
            <a:r>
              <a:rPr lang="pt-BR" dirty="0">
                <a:latin typeface="AMX" pitchFamily="2" charset="77"/>
              </a:rPr>
              <a:t>para atender às necessidades do cliente.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42FFAC-9032-60AE-9351-31D206AC6A62}"/>
              </a:ext>
            </a:extLst>
          </p:cNvPr>
          <p:cNvSpPr txBox="1"/>
          <p:nvPr/>
        </p:nvSpPr>
        <p:spPr>
          <a:xfrm>
            <a:off x="5800659" y="2943298"/>
            <a:ext cx="615553" cy="27062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spc="600" dirty="0">
                <a:latin typeface="AMX" pitchFamily="2" charset="77"/>
              </a:rPr>
              <a:t>COMPLETA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970FE987-96FD-D4CB-A889-5F1055982210}"/>
              </a:ext>
            </a:extLst>
          </p:cNvPr>
          <p:cNvSpPr/>
          <p:nvPr/>
        </p:nvSpPr>
        <p:spPr>
          <a:xfrm rot="10800000" flipV="1">
            <a:off x="5387408" y="1752711"/>
            <a:ext cx="1408334" cy="5087407"/>
          </a:xfrm>
          <a:prstGeom prst="roundRect">
            <a:avLst>
              <a:gd name="adj" fmla="val 27191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43A9F06-5AD9-0783-3046-A9D9C47AC7D4}"/>
              </a:ext>
            </a:extLst>
          </p:cNvPr>
          <p:cNvSpPr/>
          <p:nvPr/>
        </p:nvSpPr>
        <p:spPr>
          <a:xfrm rot="16200000">
            <a:off x="9112740" y="2017582"/>
            <a:ext cx="684835" cy="684833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E29A1CC-42A7-E105-6FA4-77B2C5077B27}"/>
              </a:ext>
            </a:extLst>
          </p:cNvPr>
          <p:cNvSpPr/>
          <p:nvPr/>
        </p:nvSpPr>
        <p:spPr>
          <a:xfrm rot="16200000">
            <a:off x="9093643" y="1959772"/>
            <a:ext cx="800455" cy="800453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CA26CB6-B030-4E4A-AB2A-051C151F8BB2}"/>
              </a:ext>
            </a:extLst>
          </p:cNvPr>
          <p:cNvSpPr/>
          <p:nvPr/>
        </p:nvSpPr>
        <p:spPr>
          <a:xfrm>
            <a:off x="9174999" y="2079840"/>
            <a:ext cx="560317" cy="560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DC251B"/>
                </a:solidFill>
                <a:latin typeface="AMX" pitchFamily="2" charset="77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F7EB63-2928-A324-B1C2-9F0929F1EE41}"/>
              </a:ext>
            </a:extLst>
          </p:cNvPr>
          <p:cNvSpPr txBox="1"/>
          <p:nvPr/>
        </p:nvSpPr>
        <p:spPr>
          <a:xfrm>
            <a:off x="6941638" y="3197661"/>
            <a:ext cx="1623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pt-BR" dirty="0">
                <a:latin typeface="AMX" pitchFamily="2" charset="77"/>
              </a:rPr>
              <a:t>Programação completa e um HUB de conteúdos incríveis.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6506A44-B18D-1CDB-7BCB-4A7AE459A7C8}"/>
              </a:ext>
            </a:extLst>
          </p:cNvPr>
          <p:cNvSpPr txBox="1"/>
          <p:nvPr/>
        </p:nvSpPr>
        <p:spPr>
          <a:xfrm>
            <a:off x="9186094" y="3057100"/>
            <a:ext cx="615553" cy="24786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spc="600" dirty="0">
                <a:latin typeface="AMX" pitchFamily="2" charset="77"/>
              </a:rPr>
              <a:t>EVOLUÇÃO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45ACBDD5-C0B5-780D-549A-F6B9AC479F4A}"/>
              </a:ext>
            </a:extLst>
          </p:cNvPr>
          <p:cNvSpPr/>
          <p:nvPr/>
        </p:nvSpPr>
        <p:spPr>
          <a:xfrm rot="10800000" flipV="1">
            <a:off x="8711024" y="1766268"/>
            <a:ext cx="1408334" cy="5087407"/>
          </a:xfrm>
          <a:prstGeom prst="roundRect">
            <a:avLst>
              <a:gd name="adj" fmla="val 27191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80220EE-D0D0-4866-6759-947CE4B7D45C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9E4413F-CE56-0F50-6B7B-83B401FA0F1C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CFF3F651-68BF-14C2-BC2A-DF0391A706B0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5" name="Graphic 7">
                <a:extLst>
                  <a:ext uri="{FF2B5EF4-FFF2-40B4-BE49-F238E27FC236}">
                    <a16:creationId xmlns:a16="http://schemas.microsoft.com/office/drawing/2014/main" id="{A73C628D-1D93-CE3E-5E6F-1844129B3129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7" name="Graphic 7">
                  <a:extLst>
                    <a:ext uri="{FF2B5EF4-FFF2-40B4-BE49-F238E27FC236}">
                      <a16:creationId xmlns:a16="http://schemas.microsoft.com/office/drawing/2014/main" id="{A0633A82-70B0-945E-2BA9-2D58BB8D5106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82E695CA-CEDE-5B48-57DB-56C3C374303D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32E48F37-17AE-23A3-97F3-77200D2DE258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FBA09E83-4597-C97D-1F74-858B80B4D24B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6BEBB854-6669-264B-2803-5B3D4B22B21D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1E8F0939-DD08-BB4C-4950-66F49E4F2954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DA64691F-1ADA-B019-FBC8-F116FC8455FF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69894318-0C56-3B0E-BADA-80D7F569A8A6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8DF63671-95E1-F52B-3343-6268298E48BA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4A24E59F-F075-1B0B-CBAE-7A5F19C478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517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7 0.00023 L -1.45833E-6 -1.48148E-6 " pathEditMode="relative" rAng="0" ptsTypes="AA">
                                      <p:cBhvr>
                                        <p:cTn id="2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4597 0.00023 L -1.45833E-6 -1.48148E-6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04597 0.00023 L -1.45833E-6 -2.96296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792 -4.07407E-6 L 2.29167E-6 -4.07407E-6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6 0.00023 L 0 -1.48148E-6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4596 0.00023 L 0 -1.48148E-6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04596 0.00023 L 0 -1.48148E-6 " pathEditMode="relative" rAng="0" ptsTypes="AA">
                                      <p:cBhvr>
                                        <p:cTn id="7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4791 1.11111E-6 L -1.66667E-6 1.11111E-6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150"/>
                            </p:stCondLst>
                            <p:childTnLst>
                              <p:par>
                                <p:cTn id="8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6 0.00024 L 2.70833E-6 -4.44444E-6 " pathEditMode="relative" rAng="0" ptsTypes="AA">
                                      <p:cBhvr>
                                        <p:cTn id="98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6 0.00024 L 2.70833E-6 -4.44444E-6 " pathEditMode="relative" rAng="0" ptsTypes="AA">
                                      <p:cBhvr>
                                        <p:cTn id="10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96 0.00023 L 4.16667E-6 -2.96296E-6 " pathEditMode="relative" rAng="0" ptsTypes="AA">
                                      <p:cBhvr>
                                        <p:cTn id="114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2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92 1.11111E-6 L 4.16667E-6 1.11111E-6 " pathEditMode="relative" rAng="0" ptsTypes="AA">
                                      <p:cBhvr>
                                        <p:cTn id="119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12" grpId="0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7" grpId="0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/>
      <p:bldP spid="56" grpId="0"/>
      <p:bldP spid="56" grpId="1"/>
      <p:bldP spid="60" grpId="0" animBg="1"/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72" grpId="0"/>
      <p:bldP spid="77" grpId="0"/>
      <p:bldP spid="77" grpId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3834384" y="914400"/>
            <a:ext cx="452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300" dirty="0">
                <a:latin typeface="AMX Black" pitchFamily="2" charset="77"/>
              </a:rPr>
              <a:t>BENEFÍCIOS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0A7E4-DF42-5327-CDD5-6DCF0575A820}"/>
              </a:ext>
            </a:extLst>
          </p:cNvPr>
          <p:cNvSpPr txBox="1"/>
          <p:nvPr/>
        </p:nvSpPr>
        <p:spPr>
          <a:xfrm>
            <a:off x="1731264" y="1437620"/>
            <a:ext cx="872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MX" pitchFamily="2" charset="77"/>
              </a:rPr>
              <a:t>São </a:t>
            </a:r>
            <a:r>
              <a:rPr lang="en-US" sz="2400" dirty="0" err="1">
                <a:latin typeface="AMX" pitchFamily="2" charset="77"/>
              </a:rPr>
              <a:t>muitos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benefícios</a:t>
            </a:r>
            <a:r>
              <a:rPr lang="en-US" sz="2400" dirty="0">
                <a:latin typeface="AMX" pitchFamily="2" charset="77"/>
              </a:rPr>
              <a:t> e </a:t>
            </a:r>
            <a:r>
              <a:rPr lang="en-US" sz="2400" dirty="0" err="1">
                <a:latin typeface="AMX" pitchFamily="2" charset="77"/>
              </a:rPr>
              <a:t>vantagens</a:t>
            </a:r>
            <a:r>
              <a:rPr lang="en-US" sz="2400" dirty="0">
                <a:latin typeface="AMX" pitchFamily="2" charset="77"/>
              </a:rPr>
              <a:t> que </a:t>
            </a:r>
            <a:r>
              <a:rPr lang="en-US" sz="2400" dirty="0" err="1">
                <a:latin typeface="AMX" pitchFamily="2" charset="77"/>
              </a:rPr>
              <a:t>só</a:t>
            </a:r>
            <a:r>
              <a:rPr lang="en-US" sz="2400" dirty="0">
                <a:latin typeface="AMX" pitchFamily="2" charset="77"/>
              </a:rPr>
              <a:t> a Claro </a:t>
            </a:r>
            <a:r>
              <a:rPr lang="en-US" sz="2400" dirty="0" err="1">
                <a:latin typeface="AMX" pitchFamily="2" charset="77"/>
              </a:rPr>
              <a:t>oferece</a:t>
            </a:r>
            <a:r>
              <a:rPr lang="en-US" sz="2400" dirty="0">
                <a:latin typeface="AMX" pitchFamily="2" charset="77"/>
              </a:rPr>
              <a:t>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CFF73F-693B-D92D-013F-151DB68C148F}"/>
              </a:ext>
            </a:extLst>
          </p:cNvPr>
          <p:cNvSpPr/>
          <p:nvPr/>
        </p:nvSpPr>
        <p:spPr>
          <a:xfrm>
            <a:off x="954024" y="2542032"/>
            <a:ext cx="10283952" cy="4078224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967506-FDA7-B8FE-B6D6-DA90557464DE}"/>
              </a:ext>
            </a:extLst>
          </p:cNvPr>
          <p:cNvSpPr/>
          <p:nvPr/>
        </p:nvSpPr>
        <p:spPr>
          <a:xfrm>
            <a:off x="4629849" y="2359536"/>
            <a:ext cx="2932302" cy="399113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112C1-B060-AA5C-50BB-6798E623E297}"/>
              </a:ext>
            </a:extLst>
          </p:cNvPr>
          <p:cNvSpPr txBox="1"/>
          <p:nvPr/>
        </p:nvSpPr>
        <p:spPr>
          <a:xfrm>
            <a:off x="4360822" y="2407605"/>
            <a:ext cx="365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300" dirty="0">
                <a:solidFill>
                  <a:srgbClr val="DC251B"/>
                </a:solidFill>
                <a:latin typeface="AMX Black" pitchFamily="2" charset="77"/>
              </a:rPr>
              <a:t>CLARO TV+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FAD40A-908B-6904-C663-AE2DE49B97B1}"/>
              </a:ext>
            </a:extLst>
          </p:cNvPr>
          <p:cNvSpPr/>
          <p:nvPr/>
        </p:nvSpPr>
        <p:spPr>
          <a:xfrm>
            <a:off x="1653952" y="3760069"/>
            <a:ext cx="1101348" cy="1101346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1118EE-5E22-BE95-813A-E9D07DC7A685}"/>
              </a:ext>
            </a:extLst>
          </p:cNvPr>
          <p:cNvSpPr/>
          <p:nvPr/>
        </p:nvSpPr>
        <p:spPr>
          <a:xfrm>
            <a:off x="1560983" y="3667100"/>
            <a:ext cx="1287286" cy="128728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05C15A-01BB-2551-DFF8-80CA8634A9AD}"/>
              </a:ext>
            </a:extLst>
          </p:cNvPr>
          <p:cNvSpPr txBox="1"/>
          <p:nvPr/>
        </p:nvSpPr>
        <p:spPr>
          <a:xfrm>
            <a:off x="1153988" y="4829315"/>
            <a:ext cx="210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X" pitchFamily="2" charset="77"/>
              </a:rPr>
              <a:t>+120 </a:t>
            </a:r>
            <a:r>
              <a:rPr lang="en-US" sz="1600" dirty="0" err="1">
                <a:latin typeface="AMX" pitchFamily="2" charset="77"/>
              </a:rPr>
              <a:t>canais</a:t>
            </a:r>
            <a:br>
              <a:rPr lang="en-US" sz="1600" dirty="0">
                <a:latin typeface="AMX" pitchFamily="2" charset="77"/>
              </a:rPr>
            </a:br>
            <a:r>
              <a:rPr lang="en-US" sz="1600" dirty="0">
                <a:latin typeface="AMX" pitchFamily="2" charset="77"/>
              </a:rPr>
              <a:t>de TV </a:t>
            </a:r>
            <a:r>
              <a:rPr lang="en-US" sz="1600" dirty="0" err="1">
                <a:latin typeface="AMX" pitchFamily="2" charset="77"/>
              </a:rPr>
              <a:t>ao</a:t>
            </a:r>
            <a:r>
              <a:rPr lang="en-US" sz="1600" dirty="0">
                <a:latin typeface="AMX" pitchFamily="2" charset="77"/>
              </a:rPr>
              <a:t> vivo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5E5E772-1AF7-ACC6-900C-C0B56BAC9FE1}"/>
              </a:ext>
            </a:extLst>
          </p:cNvPr>
          <p:cNvSpPr/>
          <p:nvPr/>
        </p:nvSpPr>
        <p:spPr>
          <a:xfrm>
            <a:off x="3599079" y="3760069"/>
            <a:ext cx="1101348" cy="1101346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3F0E578-57C0-8F89-3691-13C6306B7397}"/>
              </a:ext>
            </a:extLst>
          </p:cNvPr>
          <p:cNvSpPr/>
          <p:nvPr/>
        </p:nvSpPr>
        <p:spPr>
          <a:xfrm>
            <a:off x="3506110" y="3667100"/>
            <a:ext cx="1287286" cy="128728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660E99-B92A-F535-292D-DE9816F39594}"/>
              </a:ext>
            </a:extLst>
          </p:cNvPr>
          <p:cNvSpPr txBox="1"/>
          <p:nvPr/>
        </p:nvSpPr>
        <p:spPr>
          <a:xfrm>
            <a:off x="3099115" y="4829315"/>
            <a:ext cx="210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X" pitchFamily="2" charset="77"/>
              </a:rPr>
              <a:t>+95.000 </a:t>
            </a:r>
            <a:r>
              <a:rPr lang="en-US" sz="1600" dirty="0" err="1">
                <a:latin typeface="AMX" pitchFamily="2" charset="77"/>
              </a:rPr>
              <a:t>conteúdos</a:t>
            </a:r>
            <a:br>
              <a:rPr lang="en-US" sz="1600" dirty="0">
                <a:latin typeface="AMX" pitchFamily="2" charset="77"/>
              </a:rPr>
            </a:br>
            <a:r>
              <a:rPr lang="en-US" sz="1600" dirty="0" err="1">
                <a:latin typeface="AMX" pitchFamily="2" charset="77"/>
              </a:rPr>
              <a:t>em</a:t>
            </a:r>
            <a:r>
              <a:rPr lang="en-US" sz="1600" dirty="0">
                <a:latin typeface="AMX" pitchFamily="2" charset="77"/>
              </a:rPr>
              <a:t> Video on Demand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25A2872-0427-6615-7CB3-E5B51FB5B4B3}"/>
              </a:ext>
            </a:extLst>
          </p:cNvPr>
          <p:cNvSpPr/>
          <p:nvPr/>
        </p:nvSpPr>
        <p:spPr>
          <a:xfrm>
            <a:off x="5545326" y="3760069"/>
            <a:ext cx="1101348" cy="1101346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CA8F043-9686-05CA-0B21-E5FAD1C1756C}"/>
              </a:ext>
            </a:extLst>
          </p:cNvPr>
          <p:cNvSpPr/>
          <p:nvPr/>
        </p:nvSpPr>
        <p:spPr>
          <a:xfrm>
            <a:off x="5452357" y="3667100"/>
            <a:ext cx="1287286" cy="128728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EFC09-E2A2-4B56-8E49-779E5AE31417}"/>
              </a:ext>
            </a:extLst>
          </p:cNvPr>
          <p:cNvSpPr txBox="1"/>
          <p:nvPr/>
        </p:nvSpPr>
        <p:spPr>
          <a:xfrm>
            <a:off x="5045362" y="4829315"/>
            <a:ext cx="210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MX" pitchFamily="2" charset="77"/>
              </a:rPr>
              <a:t>Multitelar</a:t>
            </a:r>
            <a:endParaRPr lang="en-US" sz="1600" dirty="0">
              <a:latin typeface="AMX" pitchFamily="2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84DC8F-308F-FDF4-C0DA-C0A0396F7195}"/>
              </a:ext>
            </a:extLst>
          </p:cNvPr>
          <p:cNvSpPr/>
          <p:nvPr/>
        </p:nvSpPr>
        <p:spPr>
          <a:xfrm>
            <a:off x="7490453" y="3760069"/>
            <a:ext cx="1101348" cy="1101346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194E854-09FE-85BF-E38A-F8F035427DB9}"/>
              </a:ext>
            </a:extLst>
          </p:cNvPr>
          <p:cNvSpPr/>
          <p:nvPr/>
        </p:nvSpPr>
        <p:spPr>
          <a:xfrm>
            <a:off x="7397484" y="3667100"/>
            <a:ext cx="1287286" cy="128728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DF864F-0870-5815-81AE-A8BCD7E98BA5}"/>
              </a:ext>
            </a:extLst>
          </p:cNvPr>
          <p:cNvSpPr txBox="1"/>
          <p:nvPr/>
        </p:nvSpPr>
        <p:spPr>
          <a:xfrm>
            <a:off x="6990489" y="4829315"/>
            <a:ext cx="2101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MX" pitchFamily="2" charset="77"/>
              </a:rPr>
              <a:t>Produtos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opcionais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disponíveis</a:t>
            </a:r>
            <a:r>
              <a:rPr lang="en-US" sz="1600" dirty="0">
                <a:latin typeface="AMX" pitchFamily="2" charset="77"/>
              </a:rPr>
              <a:t> para </a:t>
            </a:r>
            <a:r>
              <a:rPr lang="en-US" sz="1600" dirty="0" err="1">
                <a:latin typeface="AMX" pitchFamily="2" charset="77"/>
              </a:rPr>
              <a:t>contratação</a:t>
            </a:r>
            <a:endParaRPr lang="en-US" sz="1600" dirty="0">
              <a:latin typeface="AMX" pitchFamily="2" charset="7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D54CB0A-0612-7843-E5D7-669BA1C74B86}"/>
              </a:ext>
            </a:extLst>
          </p:cNvPr>
          <p:cNvSpPr/>
          <p:nvPr/>
        </p:nvSpPr>
        <p:spPr>
          <a:xfrm>
            <a:off x="9437733" y="3760069"/>
            <a:ext cx="1101348" cy="1101346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D7DB4A8-C859-4765-772D-586599C279FF}"/>
              </a:ext>
            </a:extLst>
          </p:cNvPr>
          <p:cNvSpPr/>
          <p:nvPr/>
        </p:nvSpPr>
        <p:spPr>
          <a:xfrm>
            <a:off x="9344764" y="3667100"/>
            <a:ext cx="1287286" cy="128728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BD38C4-8EAA-9679-96D0-B8ABA55D9A4C}"/>
              </a:ext>
            </a:extLst>
          </p:cNvPr>
          <p:cNvSpPr txBox="1"/>
          <p:nvPr/>
        </p:nvSpPr>
        <p:spPr>
          <a:xfrm>
            <a:off x="8937769" y="4829315"/>
            <a:ext cx="210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MX" pitchFamily="2" charset="77"/>
              </a:rPr>
              <a:t>Acesso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ao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aplicativo</a:t>
            </a:r>
            <a:r>
              <a:rPr lang="en-US" sz="1600" dirty="0">
                <a:latin typeface="AMX" pitchFamily="2" charset="77"/>
              </a:rPr>
              <a:t> Claro tv+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CC0B0E-6FED-6FE6-0817-03BD151C5109}"/>
              </a:ext>
            </a:extLst>
          </p:cNvPr>
          <p:cNvGrpSpPr/>
          <p:nvPr/>
        </p:nvGrpSpPr>
        <p:grpSpPr>
          <a:xfrm>
            <a:off x="1754077" y="3860193"/>
            <a:ext cx="901099" cy="901099"/>
            <a:chOff x="1754077" y="3860193"/>
            <a:chExt cx="901099" cy="90109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607960-1621-B9C6-5DFF-5B7D788E7720}"/>
                </a:ext>
              </a:extLst>
            </p:cNvPr>
            <p:cNvSpPr/>
            <p:nvPr/>
          </p:nvSpPr>
          <p:spPr>
            <a:xfrm>
              <a:off x="1754077" y="3860193"/>
              <a:ext cx="901099" cy="9010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61D54AD6-9B02-DE9C-4321-9E4FF966EF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903819" y="4112742"/>
              <a:ext cx="601615" cy="3960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BB1B31A-2B75-83C4-2D39-6E08604B6575}"/>
              </a:ext>
            </a:extLst>
          </p:cNvPr>
          <p:cNvGrpSpPr/>
          <p:nvPr/>
        </p:nvGrpSpPr>
        <p:grpSpPr>
          <a:xfrm>
            <a:off x="3699204" y="3860193"/>
            <a:ext cx="901099" cy="901099"/>
            <a:chOff x="3699204" y="3860193"/>
            <a:chExt cx="901099" cy="90109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DC83BE3-D477-82F5-62FE-4BDAD6A17CD1}"/>
                </a:ext>
              </a:extLst>
            </p:cNvPr>
            <p:cNvSpPr/>
            <p:nvPr/>
          </p:nvSpPr>
          <p:spPr>
            <a:xfrm>
              <a:off x="3699204" y="3860193"/>
              <a:ext cx="901099" cy="9010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37138B9D-7451-C8E7-61BC-6402266A66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12418" y="4112963"/>
              <a:ext cx="474670" cy="395558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E218210-208B-10DF-5451-B170F5E31899}"/>
              </a:ext>
            </a:extLst>
          </p:cNvPr>
          <p:cNvGrpSpPr/>
          <p:nvPr/>
        </p:nvGrpSpPr>
        <p:grpSpPr>
          <a:xfrm>
            <a:off x="5645451" y="3860193"/>
            <a:ext cx="901099" cy="901099"/>
            <a:chOff x="5645451" y="3860193"/>
            <a:chExt cx="901099" cy="90109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0C443C-F645-89F6-0E43-77E507B8C28A}"/>
                </a:ext>
              </a:extLst>
            </p:cNvPr>
            <p:cNvSpPr/>
            <p:nvPr/>
          </p:nvSpPr>
          <p:spPr>
            <a:xfrm>
              <a:off x="5645451" y="3860193"/>
              <a:ext cx="901099" cy="9010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9A91C92F-3576-02AB-4D54-697DB7FFC7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9877" y="4079523"/>
              <a:ext cx="592247" cy="462439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A0FB843-2C77-238F-3BDC-710649CC67B6}"/>
              </a:ext>
            </a:extLst>
          </p:cNvPr>
          <p:cNvGrpSpPr/>
          <p:nvPr/>
        </p:nvGrpSpPr>
        <p:grpSpPr>
          <a:xfrm>
            <a:off x="7590578" y="3860193"/>
            <a:ext cx="901099" cy="901099"/>
            <a:chOff x="7590578" y="3860193"/>
            <a:chExt cx="901099" cy="90109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E06C057-E5CC-C75A-11A5-7D13BDFE0FB9}"/>
                </a:ext>
              </a:extLst>
            </p:cNvPr>
            <p:cNvSpPr/>
            <p:nvPr/>
          </p:nvSpPr>
          <p:spPr>
            <a:xfrm>
              <a:off x="7590578" y="3860193"/>
              <a:ext cx="901099" cy="9010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5C1CCAE0-1F47-42E6-9EDC-5C013C4127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1742" y="4141765"/>
              <a:ext cx="478770" cy="337955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9CE0040-93BB-F141-5995-72128D5313BC}"/>
              </a:ext>
            </a:extLst>
          </p:cNvPr>
          <p:cNvGrpSpPr/>
          <p:nvPr/>
        </p:nvGrpSpPr>
        <p:grpSpPr>
          <a:xfrm>
            <a:off x="9537858" y="3860193"/>
            <a:ext cx="901099" cy="901099"/>
            <a:chOff x="9537858" y="3860193"/>
            <a:chExt cx="901099" cy="90109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2977E31-C22D-9DD7-0F87-5A11394BD33D}"/>
                </a:ext>
              </a:extLst>
            </p:cNvPr>
            <p:cNvSpPr/>
            <p:nvPr/>
          </p:nvSpPr>
          <p:spPr>
            <a:xfrm>
              <a:off x="9537858" y="3860193"/>
              <a:ext cx="901099" cy="9010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4D0F8603-69BC-89E5-6A03-E2EDF14BB0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70884" y="4120587"/>
              <a:ext cx="635046" cy="380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7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10093 L 6.25E-7 -2.22222E-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25E-7 0.10093 L 6.25E-7 -2.2222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8.33333E-7 0.10093 L 8.33333E-7 -2.22222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10093 L -4.58333E-6 -2.22222E-6 " pathEditMode="relative" rAng="0" ptsTypes="AA">
                                      <p:cBhvr>
                                        <p:cTn id="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0.10093 L -4.58333E-6 -2.22222E-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58333E-6 0.10093 L -4.58333E-6 -2.22222E-6 " pathEditMode="relative" rAng="0" ptsTypes="AA">
                                      <p:cBhvr>
                                        <p:cTn id="7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300"/>
                            </p:stCondLst>
                            <p:childTnLst>
                              <p:par>
                                <p:cTn id="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0093 L 0 -2.22222E-6 " pathEditMode="relative" rAng="0" ptsTypes="AA">
                                      <p:cBhvr>
                                        <p:cTn id="86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.10093 L 0 -2.22222E-6 " pathEditMode="relative" rAng="0" ptsTypes="AA">
                                      <p:cBhvr>
                                        <p:cTn id="9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0.10093 L 0 -2.22222E-6 " pathEditMode="relative" rAng="0" ptsTypes="AA">
                                      <p:cBhvr>
                                        <p:cTn id="10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00"/>
                            </p:stCondLst>
                            <p:childTnLst>
                              <p:par>
                                <p:cTn id="10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10093 L 4.79167E-6 -2.22222E-6 " pathEditMode="relative" rAng="0" ptsTypes="AA">
                                      <p:cBhvr>
                                        <p:cTn id="114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79167E-6 0.10093 L 4.79167E-6 -2.22222E-6 " pathEditMode="relative" rAng="0" ptsTypes="AA">
                                      <p:cBhvr>
                                        <p:cTn id="12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79167E-6 0.10093 L 4.79167E-6 -2.22222E-6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100"/>
                            </p:stCondLst>
                            <p:childTnLst>
                              <p:par>
                                <p:cTn id="1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10093 L 4.79167E-6 -2.22222E-6 " pathEditMode="relative" rAng="0" ptsTypes="AA">
                                      <p:cBhvr>
                                        <p:cTn id="14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8.33333E-7 0.10093 L -8.33333E-7 -2.22222E-6 " pathEditMode="relative" rAng="0" ptsTypes="AA">
                                      <p:cBhvr>
                                        <p:cTn id="15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9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4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6.25E-7 0.10093 L -6.25E-7 -2.22222E-6 " pathEditMode="relative" rAng="0" ptsTypes="AA">
                                      <p:cBhvr>
                                        <p:cTn id="15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18" grpId="0" animBg="1"/>
      <p:bldP spid="5" grpId="0"/>
      <p:bldP spid="20" grpId="0" animBg="1"/>
      <p:bldP spid="20" grpId="1" animBg="1"/>
      <p:bldP spid="22" grpId="0" animBg="1"/>
      <p:bldP spid="22" grpId="1" animBg="1"/>
      <p:bldP spid="25" grpId="0"/>
      <p:bldP spid="31" grpId="0" animBg="1"/>
      <p:bldP spid="31" grpId="1" animBg="1"/>
      <p:bldP spid="32" grpId="0" animBg="1"/>
      <p:bldP spid="32" grpId="1" animBg="1"/>
      <p:bldP spid="33" grpId="0"/>
      <p:bldP spid="37" grpId="0" animBg="1"/>
      <p:bldP spid="37" grpId="1" animBg="1"/>
      <p:bldP spid="38" grpId="0" animBg="1"/>
      <p:bldP spid="38" grpId="1" animBg="1"/>
      <p:bldP spid="39" grpId="0"/>
      <p:bldP spid="43" grpId="0" animBg="1"/>
      <p:bldP spid="43" grpId="1" animBg="1"/>
      <p:bldP spid="44" grpId="0" animBg="1"/>
      <p:bldP spid="44" grpId="1" animBg="1"/>
      <p:bldP spid="45" grpId="0"/>
      <p:bldP spid="49" grpId="0" animBg="1"/>
      <p:bldP spid="49" grpId="1" animBg="1"/>
      <p:bldP spid="50" grpId="0" animBg="1"/>
      <p:bldP spid="50" grpId="1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178B5-E803-6F95-42CB-D4A5DC6DF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25" r="30719"/>
          <a:stretch/>
        </p:blipFill>
        <p:spPr>
          <a:xfrm>
            <a:off x="1707936" y="836517"/>
            <a:ext cx="2863599" cy="5413247"/>
          </a:xfrm>
          <a:prstGeom prst="roundRect">
            <a:avLst>
              <a:gd name="adj" fmla="val 10028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26EC0A-7865-7954-FA04-E0491B753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</a:blip>
          <a:srcRect l="40818" r="23618"/>
          <a:stretch/>
        </p:blipFill>
        <p:spPr>
          <a:xfrm>
            <a:off x="4664200" y="836517"/>
            <a:ext cx="2863599" cy="5413247"/>
          </a:xfrm>
          <a:prstGeom prst="roundRect">
            <a:avLst>
              <a:gd name="adj" fmla="val 10028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52C7A-7815-38A7-5449-6CD80BFDC7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49" r="33539"/>
          <a:stretch/>
        </p:blipFill>
        <p:spPr>
          <a:xfrm>
            <a:off x="7620464" y="836517"/>
            <a:ext cx="2863599" cy="5413247"/>
          </a:xfrm>
          <a:prstGeom prst="roundRect">
            <a:avLst>
              <a:gd name="adj" fmla="val 10028"/>
            </a:avLst>
          </a:prstGeom>
        </p:spPr>
      </p:pic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6893A26E-8E55-DABD-F40B-AF413E9B924F}"/>
              </a:ext>
            </a:extLst>
          </p:cNvPr>
          <p:cNvSpPr/>
          <p:nvPr/>
        </p:nvSpPr>
        <p:spPr>
          <a:xfrm>
            <a:off x="272122" y="608236"/>
            <a:ext cx="11002298" cy="5940048"/>
          </a:xfrm>
          <a:prstGeom prst="roundRect">
            <a:avLst>
              <a:gd name="adj" fmla="val 5599"/>
            </a:avLst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rgbClr val="000000">
                  <a:alpha val="10000"/>
                </a:srgbClr>
              </a:gs>
              <a:gs pos="55000">
                <a:srgbClr val="000000"/>
              </a:gs>
              <a:gs pos="4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DF3676-3BB9-5FE2-79D7-CF9BE86A53F3}"/>
              </a:ext>
            </a:extLst>
          </p:cNvPr>
          <p:cNvSpPr/>
          <p:nvPr/>
        </p:nvSpPr>
        <p:spPr>
          <a:xfrm>
            <a:off x="2428533" y="2821662"/>
            <a:ext cx="1422404" cy="142240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F2F2F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E5F0EB-94FA-5C1E-3C97-FC58D38C8828}"/>
              </a:ext>
            </a:extLst>
          </p:cNvPr>
          <p:cNvSpPr/>
          <p:nvPr/>
        </p:nvSpPr>
        <p:spPr>
          <a:xfrm>
            <a:off x="2308462" y="2701591"/>
            <a:ext cx="1662546" cy="166254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F2F2F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B468C7-A2D6-5819-068B-3DACABD1F6DD}"/>
              </a:ext>
            </a:extLst>
          </p:cNvPr>
          <p:cNvSpPr/>
          <p:nvPr/>
        </p:nvSpPr>
        <p:spPr>
          <a:xfrm>
            <a:off x="2557845" y="2950973"/>
            <a:ext cx="1163781" cy="116378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C7390D-4FF7-62CA-E902-D34CDF7A858E}"/>
              </a:ext>
            </a:extLst>
          </p:cNvPr>
          <p:cNvSpPr/>
          <p:nvPr/>
        </p:nvSpPr>
        <p:spPr>
          <a:xfrm>
            <a:off x="5384797" y="2821662"/>
            <a:ext cx="1422404" cy="142240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F2F2F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C7F1A9-23A7-FF1E-CB2B-17967A65F4DA}"/>
              </a:ext>
            </a:extLst>
          </p:cNvPr>
          <p:cNvSpPr/>
          <p:nvPr/>
        </p:nvSpPr>
        <p:spPr>
          <a:xfrm>
            <a:off x="5264726" y="2701591"/>
            <a:ext cx="1662546" cy="166254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F2F2F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8BF5A4-8FF5-8B7B-5F76-210F5376E841}"/>
              </a:ext>
            </a:extLst>
          </p:cNvPr>
          <p:cNvSpPr txBox="1"/>
          <p:nvPr/>
        </p:nvSpPr>
        <p:spPr>
          <a:xfrm>
            <a:off x="5056757" y="4244064"/>
            <a:ext cx="207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Transmissão de sinal via fibra óptica, utilizando a internet.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30B47DB-7469-6288-B6CF-7E382D758444}"/>
              </a:ext>
            </a:extLst>
          </p:cNvPr>
          <p:cNvSpPr/>
          <p:nvPr/>
        </p:nvSpPr>
        <p:spPr>
          <a:xfrm>
            <a:off x="8341061" y="2821662"/>
            <a:ext cx="1422404" cy="142240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F2F2F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A5D82C-BBAC-0374-0B2A-9A69ED1452E7}"/>
              </a:ext>
            </a:extLst>
          </p:cNvPr>
          <p:cNvSpPr/>
          <p:nvPr/>
        </p:nvSpPr>
        <p:spPr>
          <a:xfrm>
            <a:off x="8220990" y="2701591"/>
            <a:ext cx="1662546" cy="166254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F2F2F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C10055-C824-00F6-1E9B-17EA17498FF7}"/>
              </a:ext>
            </a:extLst>
          </p:cNvPr>
          <p:cNvSpPr txBox="1"/>
          <p:nvPr/>
        </p:nvSpPr>
        <p:spPr>
          <a:xfrm>
            <a:off x="7897718" y="4239066"/>
            <a:ext cx="230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Via antena receptora instalada no cliente, mas não é o foco de vendas de lojas.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A1EFDC-94D0-469E-3E80-65749935B193}"/>
              </a:ext>
            </a:extLst>
          </p:cNvPr>
          <p:cNvSpPr/>
          <p:nvPr/>
        </p:nvSpPr>
        <p:spPr>
          <a:xfrm>
            <a:off x="5514109" y="2950973"/>
            <a:ext cx="1163781" cy="1163781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B73CCF-F66D-238C-DBF7-91814188D44A}"/>
              </a:ext>
            </a:extLst>
          </p:cNvPr>
          <p:cNvSpPr/>
          <p:nvPr/>
        </p:nvSpPr>
        <p:spPr>
          <a:xfrm>
            <a:off x="8470373" y="2950973"/>
            <a:ext cx="1163781" cy="116378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E39FA-CD95-9324-8782-23C248C5B1F7}"/>
              </a:ext>
            </a:extLst>
          </p:cNvPr>
          <p:cNvSpPr txBox="1"/>
          <p:nvPr/>
        </p:nvSpPr>
        <p:spPr>
          <a:xfrm>
            <a:off x="1985190" y="3373863"/>
            <a:ext cx="230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C251B"/>
                </a:solidFill>
              </a:rPr>
              <a:t>Cabo (HFC)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5FE4993D-6D16-00FD-0264-EE2F1C341BDC}"/>
              </a:ext>
            </a:extLst>
          </p:cNvPr>
          <p:cNvSpPr txBox="1"/>
          <p:nvPr/>
        </p:nvSpPr>
        <p:spPr>
          <a:xfrm>
            <a:off x="2124504" y="4239066"/>
            <a:ext cx="216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Tecnologia híbrida de fibra e cabo coaxial.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1E6E81B-B28B-A809-701D-231F20BB06F9}"/>
              </a:ext>
            </a:extLst>
          </p:cNvPr>
          <p:cNvSpPr txBox="1"/>
          <p:nvPr/>
        </p:nvSpPr>
        <p:spPr>
          <a:xfrm>
            <a:off x="4941454" y="3268754"/>
            <a:ext cx="230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C251B"/>
                </a:solidFill>
              </a:rPr>
              <a:t>Fibra Óptica</a:t>
            </a:r>
          </a:p>
          <a:p>
            <a:pPr algn="ctr"/>
            <a:r>
              <a:rPr lang="pt-BR" sz="1400" b="1" dirty="0">
                <a:solidFill>
                  <a:srgbClr val="DC251B"/>
                </a:solidFill>
              </a:rPr>
              <a:t>(GPON) 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73D5DBDE-A23C-4660-1C06-F18FAB798656}"/>
              </a:ext>
            </a:extLst>
          </p:cNvPr>
          <p:cNvSpPr txBox="1"/>
          <p:nvPr/>
        </p:nvSpPr>
        <p:spPr>
          <a:xfrm>
            <a:off x="8469603" y="3158394"/>
            <a:ext cx="1163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C251B"/>
                </a:solidFill>
              </a:rPr>
              <a:t>Cabo (HFC)</a:t>
            </a:r>
          </a:p>
          <a:p>
            <a:pPr algn="ctr"/>
            <a:r>
              <a:rPr lang="pt-BR" sz="1400" b="1" dirty="0">
                <a:solidFill>
                  <a:srgbClr val="DC251B"/>
                </a:solidFill>
              </a:rPr>
              <a:t>DTH (Direct </a:t>
            </a:r>
            <a:r>
              <a:rPr lang="pt-BR" sz="1400" b="1" dirty="0" err="1">
                <a:solidFill>
                  <a:srgbClr val="DC251B"/>
                </a:solidFill>
              </a:rPr>
              <a:t>to</a:t>
            </a:r>
            <a:r>
              <a:rPr lang="pt-BR" sz="1400" b="1" dirty="0">
                <a:solidFill>
                  <a:srgbClr val="DC251B"/>
                </a:solidFill>
              </a:rPr>
              <a:t> Home)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2F2B7965-579B-4CCE-EC17-61F0CF8D5139}"/>
              </a:ext>
            </a:extLst>
          </p:cNvPr>
          <p:cNvSpPr txBox="1"/>
          <p:nvPr/>
        </p:nvSpPr>
        <p:spPr>
          <a:xfrm>
            <a:off x="2639501" y="5624908"/>
            <a:ext cx="6912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A disponibilidade da tecnologia varia conforme o CEP do cliente.</a:t>
            </a: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8D9673AC-31C5-2B9A-CB3B-617B7C0227F3}"/>
              </a:ext>
            </a:extLst>
          </p:cNvPr>
          <p:cNvSpPr/>
          <p:nvPr/>
        </p:nvSpPr>
        <p:spPr>
          <a:xfrm>
            <a:off x="724254" y="218743"/>
            <a:ext cx="11133086" cy="1870234"/>
          </a:xfrm>
          <a:prstGeom prst="roundRect">
            <a:avLst>
              <a:gd name="adj" fmla="val 5599"/>
            </a:avLst>
          </a:prstGeom>
          <a:gradFill>
            <a:gsLst>
              <a:gs pos="100000">
                <a:schemeClr val="tx1">
                  <a:alpha val="10000"/>
                </a:schemeClr>
              </a:gs>
              <a:gs pos="34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ADC7EEA8-3BDE-3B3C-31FD-CE208E2D6579}"/>
              </a:ext>
            </a:extLst>
          </p:cNvPr>
          <p:cNvSpPr txBox="1"/>
          <p:nvPr/>
        </p:nvSpPr>
        <p:spPr>
          <a:xfrm>
            <a:off x="3177081" y="910239"/>
            <a:ext cx="5837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solidFill>
                  <a:srgbClr val="DC251B"/>
                </a:solidFill>
                <a:latin typeface="AMX Black" pitchFamily="2" charset="77"/>
              </a:rPr>
              <a:t>TECNOLOGIAS</a:t>
            </a:r>
          </a:p>
          <a:p>
            <a:pPr algn="ctr"/>
            <a:r>
              <a:rPr lang="pt-BR" sz="2800" b="1" spc="1300" dirty="0">
                <a:solidFill>
                  <a:srgbClr val="DC251B"/>
                </a:solidFill>
                <a:latin typeface="AMX Black" pitchFamily="2" charset="77"/>
              </a:rPr>
              <a:t>DE TRANSMISSÃO 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618C725-9F5A-A258-1095-670F3AD10157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B062781-EE3E-D570-54E6-356BF864093E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378A899-B8C4-7700-412F-F5A697A39265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9" name="Graphic 7">
                <a:extLst>
                  <a:ext uri="{FF2B5EF4-FFF2-40B4-BE49-F238E27FC236}">
                    <a16:creationId xmlns:a16="http://schemas.microsoft.com/office/drawing/2014/main" id="{8001AC02-2CF6-FF70-038A-8E682A6BA5E2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21" name="Graphic 7">
                  <a:extLst>
                    <a:ext uri="{FF2B5EF4-FFF2-40B4-BE49-F238E27FC236}">
                      <a16:creationId xmlns:a16="http://schemas.microsoft.com/office/drawing/2014/main" id="{8E166C4A-E6A3-A207-6E6C-7D72D5D9D7AD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35" name="Forma Livre: Forma 34">
                    <a:extLst>
                      <a:ext uri="{FF2B5EF4-FFF2-40B4-BE49-F238E27FC236}">
                        <a16:creationId xmlns:a16="http://schemas.microsoft.com/office/drawing/2014/main" id="{6879F9C0-FD4E-2531-8C32-54AEE970D6B4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6" name="Forma Livre: Forma 35">
                    <a:extLst>
                      <a:ext uri="{FF2B5EF4-FFF2-40B4-BE49-F238E27FC236}">
                        <a16:creationId xmlns:a16="http://schemas.microsoft.com/office/drawing/2014/main" id="{608CC63E-6EDA-5AB9-3042-D76C1F43EDE2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7" name="Forma Livre: Forma 36">
                    <a:extLst>
                      <a:ext uri="{FF2B5EF4-FFF2-40B4-BE49-F238E27FC236}">
                        <a16:creationId xmlns:a16="http://schemas.microsoft.com/office/drawing/2014/main" id="{18DCA929-059C-428D-4C37-AB85E65AB2D4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7A1C1D5B-7D0B-13B1-7140-F1C0A323061E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4C4FD17A-A6D8-F851-B679-3A57A4CF30E2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A025E9AA-63FF-7239-955A-1D5EC81BF310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7349FF09-A296-C54D-43BB-E5F7B996D0BE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4A8EE475-6D5C-8C8E-E7C3-F748C121CDAC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FC76D44E-4838-A579-4850-D8C667F037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6112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8635 L -2.08333E-6 3.33333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08333E-6 0.10092 L -2.08333E-6 3.7037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08333E-6 0.10092 L -2.08333E-6 3.7037E-6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08333E-6 0.10092 L -2.08333E-6 3.33333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1.875E-6 0.10092 L -1.875E-6 3.7037E-6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0.08635 L 0 3.33333E-6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.10092 L 0 3.7037E-6 " pathEditMode="relative" rAng="0" ptsTypes="AA">
                                      <p:cBhvr>
                                        <p:cTn id="6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08333E-6 0.10092 L -2.08333E-6 3.7037E-6 " pathEditMode="relative" rAng="0" ptsTypes="AA">
                                      <p:cBhvr>
                                        <p:cTn id="71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08333E-6 0.10092 L -2.08333E-6 3.33333E-6 " pathEditMode="relative" rAng="0" ptsTypes="AA">
                                      <p:cBhvr>
                                        <p:cTn id="7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0 0.10092 L 0 3.7037E-6 " pathEditMode="relative" rAng="0" ptsTypes="AA">
                                      <p:cBhvr>
                                        <p:cTn id="9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-0.08635 L 2.08333E-6 3.33333E-6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4" presetClass="path" presetSubtype="0" accel="50000" decel="5000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08333E-6 0.10092 L 2.08333E-6 3.7037E-6 " pathEditMode="relative" rAng="0" ptsTypes="AA">
                                      <p:cBhvr>
                                        <p:cTn id="10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Motion origin="layout" path="M 2.08333E-6 0.10092 L 2.08333E-6 3.7037E-6 " pathEditMode="relative" rAng="0" ptsTypes="AA">
                                      <p:cBhvr>
                                        <p:cTn id="11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Motion origin="layout" path="M 2.08333E-6 0.10092 L 2.08333E-6 3.7037E-6 " pathEditMode="relative" rAng="0" ptsTypes="AA">
                                      <p:cBhvr>
                                        <p:cTn id="1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4" presetClass="path" presetSubtype="0" accel="50000" decel="50000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Motion origin="layout" path="M 2.08333E-6 0.10092 L 2.08333E-6 3.7037E-6 " pathEditMode="relative" rAng="0" ptsTypes="AA">
                                      <p:cBhvr>
                                        <p:cTn id="1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9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3" grpId="0" animBg="1"/>
      <p:bldP spid="23" grpId="1" animBg="1"/>
      <p:bldP spid="24" grpId="0" animBg="1"/>
      <p:bldP spid="24" grpId="1" animBg="1"/>
      <p:bldP spid="25" grpId="0"/>
      <p:bldP spid="29" grpId="0" animBg="1"/>
      <p:bldP spid="29" grpId="1" animBg="1"/>
      <p:bldP spid="30" grpId="0" animBg="1"/>
      <p:bldP spid="30" grpId="1" animBg="1"/>
      <p:bldP spid="31" grpId="0"/>
      <p:bldP spid="27" grpId="0" animBg="1"/>
      <p:bldP spid="27" grpId="1" animBg="1"/>
      <p:bldP spid="33" grpId="0" animBg="1"/>
      <p:bldP spid="33" grpId="1" animBg="1"/>
      <p:bldP spid="8" grpId="0"/>
      <p:bldP spid="8" grpId="1"/>
      <p:bldP spid="9" grpId="0"/>
      <p:bldP spid="11" grpId="0"/>
      <p:bldP spid="11" grpId="1"/>
      <p:bldP spid="12" grpId="0"/>
      <p:bldP spid="12" grpId="1"/>
      <p:bldP spid="1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C045E-6D9D-C93C-6036-B9DD9FE9D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7ACBDE-74EA-3824-13B6-D9C825043809}"/>
              </a:ext>
            </a:extLst>
          </p:cNvPr>
          <p:cNvSpPr txBox="1"/>
          <p:nvPr/>
        </p:nvSpPr>
        <p:spPr>
          <a:xfrm>
            <a:off x="7364897" y="977813"/>
            <a:ext cx="3200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800" dirty="0">
                <a:solidFill>
                  <a:schemeClr val="bg1"/>
                </a:solidFill>
                <a:latin typeface="AMX Black" pitchFamily="2" charset="77"/>
              </a:rPr>
              <a:t>ÍNDICE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08E22-0AD6-E0F7-D4DE-F25BC9D764A8}"/>
              </a:ext>
            </a:extLst>
          </p:cNvPr>
          <p:cNvSpPr txBox="1"/>
          <p:nvPr/>
        </p:nvSpPr>
        <p:spPr>
          <a:xfrm>
            <a:off x="7364897" y="1954582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CLARO TV+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215C2-4178-E44F-5FEC-9B202909805F}"/>
              </a:ext>
            </a:extLst>
          </p:cNvPr>
          <p:cNvSpPr txBox="1"/>
          <p:nvPr/>
        </p:nvSpPr>
        <p:spPr>
          <a:xfrm>
            <a:off x="7364897" y="2670661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PLANOS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810B3-5A5C-CE63-E033-65C6388C8AC6}"/>
              </a:ext>
            </a:extLst>
          </p:cNvPr>
          <p:cNvSpPr txBox="1"/>
          <p:nvPr/>
        </p:nvSpPr>
        <p:spPr>
          <a:xfrm>
            <a:off x="7396593" y="3382956"/>
            <a:ext cx="306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CANAIS E PRODUTOS OPCIONAIS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8BBE8C0-E0F1-8C08-1A16-04FAF4224844}"/>
              </a:ext>
            </a:extLst>
          </p:cNvPr>
          <p:cNvSpPr/>
          <p:nvPr/>
        </p:nvSpPr>
        <p:spPr>
          <a:xfrm>
            <a:off x="7235826" y="2627395"/>
            <a:ext cx="3096792" cy="486642"/>
          </a:xfrm>
          <a:prstGeom prst="roundRect">
            <a:avLst>
              <a:gd name="adj" fmla="val 5000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BD80B097-E8E1-6DFE-D90E-7C3D68CA00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9647" t="18053" r="53060" b="6529"/>
          <a:stretch>
            <a:fillRect/>
          </a:stretch>
        </p:blipFill>
        <p:spPr>
          <a:xfrm rot="1179452">
            <a:off x="2529832" y="646874"/>
            <a:ext cx="1337633" cy="5748685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D027F3E8-CF48-634E-0929-18CB18455341}"/>
              </a:ext>
            </a:extLst>
          </p:cNvPr>
          <p:cNvSpPr txBox="1"/>
          <p:nvPr/>
        </p:nvSpPr>
        <p:spPr>
          <a:xfrm>
            <a:off x="7364897" y="4710804"/>
            <a:ext cx="30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RECURSOS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C023EEC-D1F4-CB7D-E30F-CDA42936CC93}"/>
              </a:ext>
            </a:extLst>
          </p:cNvPr>
          <p:cNvSpPr txBox="1"/>
          <p:nvPr/>
        </p:nvSpPr>
        <p:spPr>
          <a:xfrm>
            <a:off x="7432618" y="5423099"/>
            <a:ext cx="369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APLICATIVOS</a:t>
            </a:r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3AF1EE7F-12FD-3A73-A5A5-FDB45A4AE43A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3733800" y="2044700"/>
            <a:ext cx="3502026" cy="826016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EF56BB7-5B0A-40EE-3EDE-7AE931AEC962}"/>
              </a:ext>
            </a:extLst>
          </p:cNvPr>
          <p:cNvSpPr/>
          <p:nvPr/>
        </p:nvSpPr>
        <p:spPr>
          <a:xfrm>
            <a:off x="6927319" y="1911316"/>
            <a:ext cx="3889374" cy="451567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AF2FB66-1F05-D79E-3DAD-15B290D970DC}"/>
              </a:ext>
            </a:extLst>
          </p:cNvPr>
          <p:cNvSpPr/>
          <p:nvPr/>
        </p:nvSpPr>
        <p:spPr>
          <a:xfrm>
            <a:off x="7235826" y="3382955"/>
            <a:ext cx="3889374" cy="2779895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172 -3.7037E-7 L 4.16667E-7 -3.7037E-7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.06172 1.48148E-6 L 4.16667E-7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1.11111E-6 L -1.66667E-6 -1.1111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2.22222E-6 L 2.5E-6 -2.22222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2.59259E-6 L 2.29167E-6 2.59259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19" grpId="0"/>
      <p:bldP spid="19" grpId="1"/>
      <p:bldP spid="20" grpId="0"/>
      <p:bldP spid="20" grpId="1"/>
      <p:bldP spid="11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DE2C2FB1-1950-96BB-DD2C-AEE23ADDC783}"/>
              </a:ext>
            </a:extLst>
          </p:cNvPr>
          <p:cNvGrpSpPr/>
          <p:nvPr/>
        </p:nvGrpSpPr>
        <p:grpSpPr>
          <a:xfrm>
            <a:off x="1068421" y="2031029"/>
            <a:ext cx="4299999" cy="1874222"/>
            <a:chOff x="1068421" y="2031029"/>
            <a:chExt cx="4299999" cy="187422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9F2E8D7-22B2-FA34-0D0E-7015C46060AA}"/>
                </a:ext>
              </a:extLst>
            </p:cNvPr>
            <p:cNvSpPr/>
            <p:nvPr/>
          </p:nvSpPr>
          <p:spPr>
            <a:xfrm>
              <a:off x="1068421" y="2031029"/>
              <a:ext cx="4299999" cy="1874222"/>
            </a:xfrm>
            <a:prstGeom prst="roundRect">
              <a:avLst>
                <a:gd name="adj" fmla="val 16682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0D27FD9-0956-58B0-F17A-B1F68ED33422}"/>
                </a:ext>
              </a:extLst>
            </p:cNvPr>
            <p:cNvSpPr txBox="1"/>
            <p:nvPr/>
          </p:nvSpPr>
          <p:spPr>
            <a:xfrm>
              <a:off x="1313289" y="2283755"/>
              <a:ext cx="405513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>
                  <a:latin typeface="AMX" pitchFamily="2" charset="77"/>
                </a:rPr>
                <a:t>Ideal para clientes que só acessa streamings, já que oferece assinaturas para os principais streamings.</a:t>
              </a:r>
              <a:endParaRPr lang="pt-BR" sz="18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2838449" y="676809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1300" dirty="0">
                <a:latin typeface="AMX Black" pitchFamily="2" charset="77"/>
              </a:rPr>
              <a:t>A CLARO TV+ OFERECE 4 OPÇÕES DE PLANOS: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B299B-4B82-649B-03BD-9143222B81F3}"/>
              </a:ext>
            </a:extLst>
          </p:cNvPr>
          <p:cNvSpPr txBox="1"/>
          <p:nvPr/>
        </p:nvSpPr>
        <p:spPr>
          <a:xfrm>
            <a:off x="1345093" y="1630918"/>
            <a:ext cx="35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DC251B"/>
                </a:solidFill>
                <a:latin typeface="AMX" pitchFamily="2" charset="77"/>
              </a:rPr>
              <a:t>Claro tv+ Streamings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0F0780-D11B-DE2F-EECC-CB672FADE56D}"/>
              </a:ext>
            </a:extLst>
          </p:cNvPr>
          <p:cNvSpPr/>
          <p:nvPr/>
        </p:nvSpPr>
        <p:spPr>
          <a:xfrm>
            <a:off x="1068420" y="4151475"/>
            <a:ext cx="4300000" cy="2060496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Perfeito para o cliente tecnológico, que gosta de ver TV de forma tradicional, mas busca inovação e praticidade, e quer a liberdade de levar o aparelho para qualquer lugar (desde que haja Wi-Fi).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C28458-DFA2-99D5-A7B1-687CE2FB5789}"/>
              </a:ext>
            </a:extLst>
          </p:cNvPr>
          <p:cNvSpPr txBox="1"/>
          <p:nvPr/>
        </p:nvSpPr>
        <p:spPr>
          <a:xfrm>
            <a:off x="1345094" y="3751364"/>
            <a:ext cx="35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DC251B"/>
                </a:solidFill>
                <a:latin typeface="AMX" pitchFamily="2" charset="77"/>
              </a:rPr>
              <a:t>Claro tv+ Box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F8AB290-0F3F-2ED6-0700-1D1FAAC18D4B}"/>
              </a:ext>
            </a:extLst>
          </p:cNvPr>
          <p:cNvSpPr/>
          <p:nvPr/>
        </p:nvSpPr>
        <p:spPr>
          <a:xfrm>
            <a:off x="7068448" y="2031029"/>
            <a:ext cx="4055131" cy="1720336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Ideal para o cliente que ama streaming, busca independência, mobilidade, inovação e economia, e gosta de assistir conteúdos offline.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3F5FB2-E0FC-FECD-C144-0AD4F35216C2}"/>
              </a:ext>
            </a:extLst>
          </p:cNvPr>
          <p:cNvSpPr txBox="1"/>
          <p:nvPr/>
        </p:nvSpPr>
        <p:spPr>
          <a:xfrm>
            <a:off x="7345121" y="1630918"/>
            <a:ext cx="35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DC251B"/>
                </a:solidFill>
                <a:latin typeface="AMX" pitchFamily="2" charset="77"/>
              </a:rPr>
              <a:t>Claro tv+ App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4A778565-FC99-FDAF-DBB2-F347BC0C444C}"/>
              </a:ext>
            </a:extLst>
          </p:cNvPr>
          <p:cNvSpPr/>
          <p:nvPr/>
        </p:nvSpPr>
        <p:spPr>
          <a:xfrm>
            <a:off x="7068448" y="4120696"/>
            <a:ext cx="4055130" cy="2060496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Para o cliente premium que busca a revolução da TV com qualidade de imagem 4K e som imersivo Dolby </a:t>
            </a:r>
            <a:r>
              <a:rPr lang="pt-BR" sz="1600" dirty="0" err="1">
                <a:solidFill>
                  <a:schemeClr val="tx1"/>
                </a:solidFill>
                <a:latin typeface="AMX" pitchFamily="2" charset="77"/>
              </a:rPr>
              <a:t>Atmos</a:t>
            </a: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, além de mobilidade e a conveniência de um </a:t>
            </a:r>
            <a:r>
              <a:rPr lang="pt-BR" sz="1600" dirty="0" err="1">
                <a:solidFill>
                  <a:schemeClr val="tx1"/>
                </a:solidFill>
                <a:latin typeface="AMX" pitchFamily="2" charset="77"/>
              </a:rPr>
              <a:t>Soundbar</a:t>
            </a: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 integrado.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DF56958-7B7D-1F39-0FDA-980A075BB038}"/>
              </a:ext>
            </a:extLst>
          </p:cNvPr>
          <p:cNvSpPr txBox="1"/>
          <p:nvPr/>
        </p:nvSpPr>
        <p:spPr>
          <a:xfrm>
            <a:off x="7345121" y="3720585"/>
            <a:ext cx="35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DC251B"/>
                </a:solidFill>
                <a:latin typeface="AMX" pitchFamily="2" charset="77"/>
              </a:rPr>
              <a:t>Claro tv+ </a:t>
            </a:r>
            <a:r>
              <a:rPr lang="pt-BR" dirty="0" err="1">
                <a:solidFill>
                  <a:srgbClr val="DC251B"/>
                </a:solidFill>
                <a:latin typeface="AMX" pitchFamily="2" charset="77"/>
              </a:rPr>
              <a:t>Soundbox</a:t>
            </a:r>
            <a:endParaRPr lang="pt-BR" dirty="0">
              <a:solidFill>
                <a:srgbClr val="DC251B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93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6273 L 3.75E-6 4.44444E-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6273 L -3.75E-6 2.22222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6273 L -3.75E-6 2.59259E-6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  <p:bldP spid="14" grpId="1" animBg="1"/>
      <p:bldP spid="15" grpId="0"/>
      <p:bldP spid="16" grpId="0" animBg="1"/>
      <p:bldP spid="16" grpId="1" animBg="1"/>
      <p:bldP spid="17" grpId="0"/>
      <p:bldP spid="3" grpId="0" animBg="1"/>
      <p:bldP spid="3" grpId="1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23AFF0-8647-311B-34BB-F62FE372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902867-B444-43AD-EF88-A1A5E5753E10}"/>
              </a:ext>
            </a:extLst>
          </p:cNvPr>
          <p:cNvSpPr txBox="1"/>
          <p:nvPr/>
        </p:nvSpPr>
        <p:spPr>
          <a:xfrm>
            <a:off x="2838449" y="676809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1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A CLARO TV+ OFERECE 4 OPÇÕES DE PLANOS: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5C77D7C-624E-83A3-69EC-3F9575A47CE8}"/>
              </a:ext>
            </a:extLst>
          </p:cNvPr>
          <p:cNvSpPr/>
          <p:nvPr/>
        </p:nvSpPr>
        <p:spPr>
          <a:xfrm>
            <a:off x="666750" y="3021632"/>
            <a:ext cx="3272871" cy="240761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Ideal para clientes que só acessa streamings, já que oferece assinaturas para os principais streamings.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C65E6-EC58-E077-6A20-ABB825D04F79}"/>
              </a:ext>
            </a:extLst>
          </p:cNvPr>
          <p:cNvSpPr txBox="1"/>
          <p:nvPr/>
        </p:nvSpPr>
        <p:spPr>
          <a:xfrm>
            <a:off x="3672920" y="2003109"/>
            <a:ext cx="4846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130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Claro tv+ Streamings 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CCD8CE5-B1E6-2529-E564-9755D003827C}"/>
              </a:ext>
            </a:extLst>
          </p:cNvPr>
          <p:cNvSpPr/>
          <p:nvPr/>
        </p:nvSpPr>
        <p:spPr>
          <a:xfrm>
            <a:off x="4246529" y="3021632"/>
            <a:ext cx="7067550" cy="265526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Principais características: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Não precisa de equipamento da Claro;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Assistir de qualquer dispositivo;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Assinaturas Netflix, HBO MAX, Apple TV, Disney+ e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Amazon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Prime inclusas.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8097E2F-03D1-5D70-7AF6-2C22B5D3C380}"/>
              </a:ext>
            </a:extLst>
          </p:cNvPr>
          <p:cNvSpPr/>
          <p:nvPr/>
        </p:nvSpPr>
        <p:spPr>
          <a:xfrm>
            <a:off x="-43161" y="0"/>
            <a:ext cx="12216774" cy="6878299"/>
          </a:xfrm>
          <a:prstGeom prst="rect">
            <a:avLst/>
          </a:prstGeom>
          <a:solidFill>
            <a:srgbClr val="FFC000">
              <a:alpha val="86000"/>
            </a:srgbClr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ATENÇÃO FACILITADOR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PLANO CLARO TV+ STREAMINGS ESTÁ DISPONÍVEL APENAS PARA CLIENTES DA BASE BL E/OU MÓVEL DOS CANAIS DIGITAIS (PLATAFORMA E E-COMMERCE)</a:t>
            </a:r>
          </a:p>
        </p:txBody>
      </p:sp>
    </p:spTree>
    <p:extLst>
      <p:ext uri="{BB962C8B-B14F-4D97-AF65-F5344CB8AC3E}">
        <p14:creationId xmlns:p14="http://schemas.microsoft.com/office/powerpoint/2010/main" val="11503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6273 L -2.29167E-6 -2.22222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6273 L -1.04167E-6 2.22222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D9A565-394F-73EE-9972-AF8FD3C79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35E5FA-D789-19BD-8899-A10F97440B66}"/>
              </a:ext>
            </a:extLst>
          </p:cNvPr>
          <p:cNvSpPr/>
          <p:nvPr/>
        </p:nvSpPr>
        <p:spPr>
          <a:xfrm>
            <a:off x="1500554" y="2723231"/>
            <a:ext cx="9190892" cy="2824716"/>
          </a:xfrm>
          <a:prstGeom prst="roundRect">
            <a:avLst>
              <a:gd name="adj" fmla="val 17314"/>
            </a:avLst>
          </a:prstGeom>
          <a:noFill/>
          <a:ln w="6350">
            <a:gradFill>
              <a:gsLst>
                <a:gs pos="0">
                  <a:srgbClr val="F2F2F2"/>
                </a:gs>
                <a:gs pos="10000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plano Claro tv+ Streamings não possui acesso ao aplicativo Claro tv+.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É preciso baixar os aplicativos parceiros para acessar os conteúdos.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C16B9-F64A-86B3-5A44-446D03E0D0CC}"/>
              </a:ext>
            </a:extLst>
          </p:cNvPr>
          <p:cNvSpPr txBox="1"/>
          <p:nvPr/>
        </p:nvSpPr>
        <p:spPr>
          <a:xfrm>
            <a:off x="4220309" y="2023683"/>
            <a:ext cx="393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50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ATENÇÃO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D87C983-1DE8-86C4-36FB-356820DA9478}"/>
              </a:ext>
            </a:extLst>
          </p:cNvPr>
          <p:cNvSpPr/>
          <p:nvPr/>
        </p:nvSpPr>
        <p:spPr>
          <a:xfrm>
            <a:off x="4001167" y="615653"/>
            <a:ext cx="4128118" cy="72943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A9D6B-7B34-A33E-2526-60232FB806D6}"/>
              </a:ext>
            </a:extLst>
          </p:cNvPr>
          <p:cNvSpPr txBox="1"/>
          <p:nvPr/>
        </p:nvSpPr>
        <p:spPr>
          <a:xfrm>
            <a:off x="4033804" y="663722"/>
            <a:ext cx="406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30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CLARO TV+ STREAMINGS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C28101-F726-5F7C-420F-C694D68931EF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8A1C5F-AF2D-32E4-A0AA-19EEC92D55F5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1D9EF8-46E7-3F2F-0D24-AD31E6F26968}"/>
                </a:ext>
              </a:extLst>
            </p:cNvPr>
            <p:cNvGrpSpPr/>
            <p:nvPr/>
          </p:nvGrpSpPr>
          <p:grpSpPr>
            <a:xfrm>
              <a:off x="463549" y="152017"/>
              <a:ext cx="11289197" cy="200408"/>
              <a:chOff x="463549" y="152017"/>
              <a:chExt cx="11289197" cy="200408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61EF354D-3D7B-FC27-B25E-A19C1A0EC6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3549" y="163403"/>
                <a:ext cx="743155" cy="177637"/>
              </a:xfrm>
              <a:prstGeom prst="rect">
                <a:avLst/>
              </a:prstGeom>
            </p:spPr>
          </p:pic>
          <p:pic>
            <p:nvPicPr>
              <p:cNvPr id="11" name="Picture 1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314459E-B40A-6ABB-EADE-ACF5D2D1629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1188699" y="152017"/>
                <a:ext cx="564047" cy="200408"/>
              </a:xfrm>
              <a:prstGeom prst="rect">
                <a:avLst/>
              </a:prstGeom>
            </p:spPr>
          </p:pic>
        </p:grp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F141E20A-D6C0-9B3A-AF59-51B7027E0F33}"/>
              </a:ext>
            </a:extLst>
          </p:cNvPr>
          <p:cNvSpPr/>
          <p:nvPr/>
        </p:nvSpPr>
        <p:spPr>
          <a:xfrm>
            <a:off x="-43161" y="0"/>
            <a:ext cx="12216774" cy="6878299"/>
          </a:xfrm>
          <a:prstGeom prst="rect">
            <a:avLst/>
          </a:prstGeom>
          <a:solidFill>
            <a:srgbClr val="FFC000">
              <a:alpha val="86000"/>
            </a:srgbClr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ATENÇÃO FACILITADOR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PLANO CLARO TV+ STREAMINGS ESTÁ DISPONÍVEL APENAS PARA CLIENTES DA BASE BL E/OU MÓVEL DOS CANAIS DIGITAIS (PLATAFORMA E E-COMMERCE)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2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0.06273 L -1.875E-6 2.59259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5F8A-1D29-FE52-470F-0FD9484C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FDC81-E5A5-A234-B737-0E95C0B9D20E}"/>
              </a:ext>
            </a:extLst>
          </p:cNvPr>
          <p:cNvSpPr txBox="1"/>
          <p:nvPr/>
        </p:nvSpPr>
        <p:spPr>
          <a:xfrm>
            <a:off x="2838449" y="676809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1300" dirty="0">
                <a:latin typeface="AMX Black" pitchFamily="2" charset="77"/>
              </a:rPr>
              <a:t>A CLARO TV+ OFERECE 4 OPÇÕES DE PLANOS: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196F27-0ED0-C7ED-A083-4D2690B43D67}"/>
              </a:ext>
            </a:extLst>
          </p:cNvPr>
          <p:cNvSpPr/>
          <p:nvPr/>
        </p:nvSpPr>
        <p:spPr>
          <a:xfrm>
            <a:off x="666750" y="3021632"/>
            <a:ext cx="3272871" cy="240761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000" dirty="0">
              <a:solidFill>
                <a:schemeClr val="tx1"/>
              </a:solidFill>
              <a:latin typeface="AMX" pitchFamily="2" charset="77"/>
            </a:endParaRP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Ideal para o cliente que ama streaming, busca independência, mobilidade, inovação e economia, e gosta de assistir conteúdos offline.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C61F05-AF0F-9B53-121F-077E2201D68B}"/>
              </a:ext>
            </a:extLst>
          </p:cNvPr>
          <p:cNvSpPr txBox="1"/>
          <p:nvPr/>
        </p:nvSpPr>
        <p:spPr>
          <a:xfrm>
            <a:off x="3672920" y="2003109"/>
            <a:ext cx="484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solidFill>
                  <a:srgbClr val="DC251B"/>
                </a:solidFill>
                <a:latin typeface="AMX Black" pitchFamily="2" charset="77"/>
              </a:rPr>
              <a:t>Claro tv+ App 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A078859-FAEF-7222-7756-9E2AD6E6C155}"/>
              </a:ext>
            </a:extLst>
          </p:cNvPr>
          <p:cNvSpPr/>
          <p:nvPr/>
        </p:nvSpPr>
        <p:spPr>
          <a:xfrm>
            <a:off x="4246529" y="3021632"/>
            <a:ext cx="7067550" cy="265526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  <a:latin typeface="AMX" pitchFamily="2" charset="77"/>
              </a:rPr>
              <a:t>Principais características: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tx1"/>
                </a:solidFill>
                <a:latin typeface="AMX" pitchFamily="2" charset="77"/>
              </a:rPr>
              <a:t>Multitelar</a:t>
            </a: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Reprodução em 2 telas simultâneas;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Não precisa de equipamento da Claro;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Produtos opcionais disponíveis para contratação;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Globoplay, Netflix, HBO MAX, Apple TV, Disney+ e </a:t>
            </a:r>
            <a:r>
              <a:rPr lang="pt-BR" sz="2000" dirty="0" err="1">
                <a:solidFill>
                  <a:schemeClr val="tx1"/>
                </a:solidFill>
                <a:latin typeface="AMX" pitchFamily="2" charset="77"/>
              </a:rPr>
              <a:t>Amazon</a:t>
            </a: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 Prime inclusos.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4C9A75-5188-0855-0792-58658D401A91}"/>
              </a:ext>
            </a:extLst>
          </p:cNvPr>
          <p:cNvSpPr txBox="1"/>
          <p:nvPr/>
        </p:nvSpPr>
        <p:spPr>
          <a:xfrm>
            <a:off x="9451873" y="1260372"/>
            <a:ext cx="2435327" cy="42473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Do slide 17 à 20 - Muito texto</a:t>
            </a:r>
          </a:p>
          <a:p>
            <a:r>
              <a:rPr lang="pt-BR" dirty="0"/>
              <a:t>Talvez dispor de uma forma diferente, de forma que o slide não fique poluído e se puder,  diminuir o texto.</a:t>
            </a:r>
          </a:p>
          <a:p>
            <a:r>
              <a:rPr lang="pt-BR" dirty="0"/>
              <a:t>Talvez deixar uma tabela, unificando as características em comum dos itens e pós isso, colocar o particular de cada TV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4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6273 L -2.29167E-6 -2.22222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6273 L -1.04167E-6 2.22222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AEEA-D30F-A3BC-B894-81C34A23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A0F49-FBB5-A1F7-90C9-29413F3B36A0}"/>
              </a:ext>
            </a:extLst>
          </p:cNvPr>
          <p:cNvSpPr txBox="1"/>
          <p:nvPr/>
        </p:nvSpPr>
        <p:spPr>
          <a:xfrm>
            <a:off x="2838449" y="676809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1300" dirty="0">
                <a:latin typeface="AMX Black" pitchFamily="2" charset="77"/>
              </a:rPr>
              <a:t>A CLARO TV+ OFERECE 4 OPÇÕES DE PLANOS: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8856B91-326F-A1EE-211A-0A8E6DF2CA3F}"/>
              </a:ext>
            </a:extLst>
          </p:cNvPr>
          <p:cNvSpPr/>
          <p:nvPr/>
        </p:nvSpPr>
        <p:spPr>
          <a:xfrm>
            <a:off x="666750" y="2572937"/>
            <a:ext cx="3006170" cy="3521509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Perfeito para o cliente tecnológico, que gosta de ver TV de forma tradicional, mas busca inovação e praticidade, e quer a liberdade de levar o aparelho para qualquer lugar (desde que haja Wi-Fi).</a:t>
            </a:r>
          </a:p>
          <a:p>
            <a:endParaRPr lang="pt-BR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DAA54-5FD2-B3EF-E837-1F31DEE53519}"/>
              </a:ext>
            </a:extLst>
          </p:cNvPr>
          <p:cNvSpPr txBox="1"/>
          <p:nvPr/>
        </p:nvSpPr>
        <p:spPr>
          <a:xfrm>
            <a:off x="3672920" y="1671185"/>
            <a:ext cx="484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solidFill>
                  <a:srgbClr val="DC251B"/>
                </a:solidFill>
                <a:latin typeface="AMX Black" pitchFamily="2" charset="77"/>
              </a:rPr>
              <a:t>Claro tv+ Box 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52DFC2A-3809-CBCF-D2DB-6D80BDDD94B9}"/>
              </a:ext>
            </a:extLst>
          </p:cNvPr>
          <p:cNvSpPr/>
          <p:nvPr/>
        </p:nvSpPr>
        <p:spPr>
          <a:xfrm>
            <a:off x="4246529" y="2572937"/>
            <a:ext cx="7278721" cy="383636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1"/>
                </a:solidFill>
                <a:latin typeface="AMX" pitchFamily="2" charset="77"/>
              </a:rPr>
              <a:t>Principais características: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tx1"/>
                </a:solidFill>
                <a:latin typeface="AMX" pitchFamily="2" charset="77"/>
              </a:rPr>
              <a:t>Decoder</a:t>
            </a: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 em qualquer lugar;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tx1"/>
                </a:solidFill>
                <a:latin typeface="AMX" pitchFamily="2" charset="77"/>
              </a:rPr>
              <a:t>Multitelar</a:t>
            </a: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Até 2 pontos adicionais (Box ou Soundbox)- Todos os pontos ficam com a mesma programação e continuam com a possibilidade de mobilidade;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Produtos opcionais disponíveis para contratação;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Acesso ao aplicativo Claro tv+;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Qualidade de imagem e som 4K;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Globoplay + canais, Netflix, HBO MAX, Apple TV, Disney+ e </a:t>
            </a:r>
            <a:r>
              <a:rPr lang="pt-BR" sz="1600" dirty="0" err="1">
                <a:solidFill>
                  <a:schemeClr val="tx1"/>
                </a:solidFill>
                <a:latin typeface="AMX" pitchFamily="2" charset="77"/>
              </a:rPr>
              <a:t>Amazon</a:t>
            </a: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 Prime inclusos.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latin typeface="AMX" pitchFamily="2" charset="77"/>
              </a:rPr>
              <a:t>Funciona com qualquer BANDA LARGA (mínimo 10 Mbps)*.</a:t>
            </a:r>
          </a:p>
          <a:p>
            <a:pPr algn="ctr"/>
            <a:r>
              <a:rPr lang="pt-BR" sz="1600" i="1" dirty="0">
                <a:solidFill>
                  <a:schemeClr val="tx1"/>
                </a:solidFill>
                <a:latin typeface="AMX" pitchFamily="2" charset="77"/>
              </a:rPr>
              <a:t>* Recomendação mínima de 10Mbps, para uma melhor experiência. A Banda Larga pode ser de qualquer fornecedor.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1F9610-D31B-0522-A50F-284AF9EEBEC6}"/>
              </a:ext>
            </a:extLst>
          </p:cNvPr>
          <p:cNvSpPr txBox="1"/>
          <p:nvPr/>
        </p:nvSpPr>
        <p:spPr>
          <a:xfrm>
            <a:off x="9451873" y="1260372"/>
            <a:ext cx="2435327" cy="42473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Do slide 17 à 20 - Muito texto</a:t>
            </a:r>
          </a:p>
          <a:p>
            <a:r>
              <a:rPr lang="pt-BR" dirty="0"/>
              <a:t>Talvez dispor de uma forma diferente, de forma que o slide não fique poluído e se puder,  diminuir o texto.</a:t>
            </a:r>
          </a:p>
          <a:p>
            <a:r>
              <a:rPr lang="pt-BR" dirty="0"/>
              <a:t>Talvez deixar uma tabela, unificando as características em comum dos itens e pós isso, colocar o particular de cada TV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98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274 L -4.79167E-6 -4.44444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273 L -4.79167E-6 -1.1111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DCE52-C68A-E444-FD9C-842AE2901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1F96A-66C4-82A6-1998-F37417A1F4D0}"/>
              </a:ext>
            </a:extLst>
          </p:cNvPr>
          <p:cNvSpPr txBox="1"/>
          <p:nvPr/>
        </p:nvSpPr>
        <p:spPr>
          <a:xfrm>
            <a:off x="2838449" y="674163"/>
            <a:ext cx="6515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1300" dirty="0">
                <a:latin typeface="AMX Black" pitchFamily="2" charset="77"/>
              </a:rPr>
              <a:t>A CLARO TV+ OFERECE 4 OPÇÕES DE PLANOS: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5A1C1F8-B145-B415-44EE-701146212882}"/>
              </a:ext>
            </a:extLst>
          </p:cNvPr>
          <p:cNvSpPr/>
          <p:nvPr/>
        </p:nvSpPr>
        <p:spPr>
          <a:xfrm>
            <a:off x="666750" y="2528627"/>
            <a:ext cx="3162300" cy="3521509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Para o cliente premium que busca a revolução da TV com qualidade de imagem 4K e som imersivo Dolby </a:t>
            </a:r>
            <a:r>
              <a:rPr lang="pt-BR" sz="2000" dirty="0" err="1">
                <a:solidFill>
                  <a:schemeClr val="tx1"/>
                </a:solidFill>
              </a:rPr>
              <a:t>Atmos</a:t>
            </a:r>
            <a:r>
              <a:rPr lang="pt-BR" sz="2000" dirty="0">
                <a:solidFill>
                  <a:schemeClr val="tx1"/>
                </a:solidFill>
              </a:rPr>
              <a:t>, além de mobilidade e a conveniência de um </a:t>
            </a:r>
            <a:r>
              <a:rPr lang="pt-BR" sz="2000" dirty="0" err="1">
                <a:solidFill>
                  <a:schemeClr val="tx1"/>
                </a:solidFill>
              </a:rPr>
              <a:t>Soundbar</a:t>
            </a:r>
            <a:r>
              <a:rPr lang="pt-BR" sz="2000" dirty="0">
                <a:solidFill>
                  <a:schemeClr val="tx1"/>
                </a:solidFill>
              </a:rPr>
              <a:t> integrado.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866C6-6146-FC01-4591-09CB9A34E9FE}"/>
              </a:ext>
            </a:extLst>
          </p:cNvPr>
          <p:cNvSpPr txBox="1"/>
          <p:nvPr/>
        </p:nvSpPr>
        <p:spPr>
          <a:xfrm>
            <a:off x="2838449" y="1493673"/>
            <a:ext cx="651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solidFill>
                  <a:srgbClr val="DC251B"/>
                </a:solidFill>
                <a:latin typeface="AMX Black" pitchFamily="2" charset="77"/>
              </a:rPr>
              <a:t>Claro tv+ </a:t>
            </a:r>
            <a:r>
              <a:rPr lang="pt-BR" sz="2800" b="1" spc="1300" dirty="0" err="1">
                <a:solidFill>
                  <a:srgbClr val="DC251B"/>
                </a:solidFill>
                <a:latin typeface="AMX Black" pitchFamily="2" charset="77"/>
              </a:rPr>
              <a:t>Soundbox</a:t>
            </a:r>
            <a:endParaRPr lang="pt-BR" sz="2800" b="1" spc="1300" dirty="0">
              <a:solidFill>
                <a:srgbClr val="DC251B"/>
              </a:solidFill>
              <a:latin typeface="AMX Black" pitchFamily="2" charset="77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279CD7B-DD9C-684B-053D-1E48CBE0B021}"/>
              </a:ext>
            </a:extLst>
          </p:cNvPr>
          <p:cNvSpPr/>
          <p:nvPr/>
        </p:nvSpPr>
        <p:spPr>
          <a:xfrm>
            <a:off x="4285129" y="2169459"/>
            <a:ext cx="7240121" cy="4267200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MX" pitchFamily="2" charset="77"/>
              </a:rPr>
              <a:t>Principais características: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Decoder em qualquer lugar (na modalidade Streaming);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Multitelar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Até 2 pontos adicionais (Soundbox);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Autoinstalação para cliente single. Serviço de instalação via técnico para cliente que adquirir Soundbox com Banda larga fixa;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Soundbar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integrado. Áudio de cinema com conexão de áudio 3.1 e 360° com qualidade Dolby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Atmos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Produtos opcionais disponíveis para contratação;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Acesso ao aplicativo Claro tv+;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Claro música ilimitado;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Qualidade de imagem e som 4K;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Globoplay, Netflix, HBO MAX,  Apple TV, Disney+ e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Amazon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Prime inclusos.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DFF88D3-D903-A400-72F5-989A59B61309}"/>
              </a:ext>
            </a:extLst>
          </p:cNvPr>
          <p:cNvSpPr txBox="1"/>
          <p:nvPr/>
        </p:nvSpPr>
        <p:spPr>
          <a:xfrm>
            <a:off x="9451873" y="1260372"/>
            <a:ext cx="2435327" cy="42473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Do slide 17 à 20 - Muito texto</a:t>
            </a:r>
          </a:p>
          <a:p>
            <a:r>
              <a:rPr lang="pt-BR" dirty="0"/>
              <a:t>Talvez dispor de uma forma diferente, de forma que o slide não fique poluído e se puder,  diminuir o texto.</a:t>
            </a:r>
          </a:p>
          <a:p>
            <a:r>
              <a:rPr lang="pt-BR" dirty="0"/>
              <a:t>Talvez deixar uma tabela, unificando as características em comum dos itens e pós isso, colocar o particular de cada TV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12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6273 L 5E-6 2.22222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6273 L -4.79167E-6 2.22222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9948-2C27-5288-3569-B3E96F11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2C1F80-ED64-91B2-122A-07A5F2BB2058}"/>
              </a:ext>
            </a:extLst>
          </p:cNvPr>
          <p:cNvSpPr txBox="1"/>
          <p:nvPr/>
        </p:nvSpPr>
        <p:spPr>
          <a:xfrm>
            <a:off x="2336704" y="2807701"/>
            <a:ext cx="7518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Aprender, impulsiona!</a:t>
            </a:r>
          </a:p>
        </p:txBody>
      </p:sp>
      <p:sp>
        <p:nvSpPr>
          <p:cNvPr id="17" name="CaixaDeTexto 23">
            <a:extLst>
              <a:ext uri="{FF2B5EF4-FFF2-40B4-BE49-F238E27FC236}">
                <a16:creationId xmlns:a16="http://schemas.microsoft.com/office/drawing/2014/main" id="{73852FBB-649A-DBB9-4FA9-016E79DBE736}"/>
              </a:ext>
            </a:extLst>
          </p:cNvPr>
          <p:cNvSpPr txBox="1"/>
          <p:nvPr/>
        </p:nvSpPr>
        <p:spPr>
          <a:xfrm rot="5400000">
            <a:off x="5757446" y="1938876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TRILHA PRINCIPAL | 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2D2926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17AEE8F8-328D-DE12-1E4E-2C9EC7D5F78D}"/>
              </a:ext>
            </a:extLst>
          </p:cNvPr>
          <p:cNvCxnSpPr>
            <a:cxnSpLocks/>
          </p:cNvCxnSpPr>
          <p:nvPr/>
        </p:nvCxnSpPr>
        <p:spPr>
          <a:xfrm>
            <a:off x="2148114" y="4119523"/>
            <a:ext cx="795382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9C50-AEF4-FA1C-22A0-D36440A7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203BFC1-A56E-E763-DB29-C0AD2FAF9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18818"/>
              </p:ext>
            </p:extLst>
          </p:nvPr>
        </p:nvGraphicFramePr>
        <p:xfrm>
          <a:off x="345141" y="1307879"/>
          <a:ext cx="11501717" cy="5205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093">
                  <a:extLst>
                    <a:ext uri="{9D8B030D-6E8A-4147-A177-3AD203B41FA5}">
                      <a16:colId xmlns:a16="http://schemas.microsoft.com/office/drawing/2014/main" val="3771489255"/>
                    </a:ext>
                  </a:extLst>
                </a:gridCol>
                <a:gridCol w="1719225">
                  <a:extLst>
                    <a:ext uri="{9D8B030D-6E8A-4147-A177-3AD203B41FA5}">
                      <a16:colId xmlns:a16="http://schemas.microsoft.com/office/drawing/2014/main" val="590508121"/>
                    </a:ext>
                  </a:extLst>
                </a:gridCol>
                <a:gridCol w="2308411">
                  <a:extLst>
                    <a:ext uri="{9D8B030D-6E8A-4147-A177-3AD203B41FA5}">
                      <a16:colId xmlns:a16="http://schemas.microsoft.com/office/drawing/2014/main" val="3908402864"/>
                    </a:ext>
                  </a:extLst>
                </a:gridCol>
                <a:gridCol w="5844988">
                  <a:extLst>
                    <a:ext uri="{9D8B030D-6E8A-4147-A177-3AD203B41FA5}">
                      <a16:colId xmlns:a16="http://schemas.microsoft.com/office/drawing/2014/main" val="1876571150"/>
                    </a:ext>
                  </a:extLst>
                </a:gridCol>
              </a:tblGrid>
              <a:tr h="7399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spc="300" dirty="0">
                          <a:solidFill>
                            <a:srgbClr val="DC251B"/>
                          </a:solidFill>
                          <a:latin typeface="AMX Black" pitchFamily="2" charset="77"/>
                          <a:ea typeface="+mn-ea"/>
                          <a:cs typeface="+mn-cs"/>
                        </a:rPr>
                        <a:t>Plano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spc="300" dirty="0">
                          <a:solidFill>
                            <a:srgbClr val="DC251B"/>
                          </a:solidFill>
                          <a:latin typeface="AMX Black" pitchFamily="2" charset="77"/>
                          <a:ea typeface="+mn-ea"/>
                          <a:cs typeface="+mn-cs"/>
                        </a:rPr>
                        <a:t>Claro tv+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spc="300" dirty="0">
                          <a:solidFill>
                            <a:srgbClr val="DC251B"/>
                          </a:solidFill>
                          <a:latin typeface="AMX Black" pitchFamily="2" charset="77"/>
                          <a:ea typeface="+mn-ea"/>
                          <a:cs typeface="+mn-cs"/>
                        </a:rPr>
                        <a:t>Equipamento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spc="300" dirty="0">
                          <a:solidFill>
                            <a:srgbClr val="DC251B"/>
                          </a:solidFill>
                          <a:latin typeface="AMX Black" pitchFamily="2" charset="77"/>
                          <a:ea typeface="+mn-ea"/>
                          <a:cs typeface="+mn-cs"/>
                        </a:rPr>
                        <a:t>Necessário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spc="300" dirty="0">
                          <a:solidFill>
                            <a:srgbClr val="DC251B"/>
                          </a:solidFill>
                          <a:latin typeface="AMX Black" pitchFamily="2" charset="77"/>
                          <a:ea typeface="+mn-ea"/>
                          <a:cs typeface="+mn-cs"/>
                        </a:rPr>
                        <a:t>Instalação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spc="300" dirty="0">
                          <a:solidFill>
                            <a:srgbClr val="DC251B"/>
                          </a:solidFill>
                          <a:latin typeface="AMX Black" pitchFamily="2" charset="77"/>
                          <a:ea typeface="+mn-ea"/>
                          <a:cs typeface="+mn-cs"/>
                        </a:rPr>
                        <a:t>Tecnologias de Transmissão Compatíveis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133588"/>
                  </a:ext>
                </a:extLst>
              </a:tr>
              <a:tr h="570815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Claro tv+ Streamings</a:t>
                      </a:r>
                      <a:endParaRPr lang="pt-BR" sz="1400" b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Não precisa de equipamento</a:t>
                      </a:r>
                    </a:p>
                    <a:p>
                      <a:pPr algn="ctr"/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Claro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Não precisa de equipamento da Claro.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GPON, </a:t>
                      </a:r>
                      <a:r>
                        <a:rPr lang="pt-BR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Greenfield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não cabeada. Compatível com Chromecast, Fire Stick, </a:t>
                      </a:r>
                      <a:r>
                        <a:rPr lang="pt-BR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Smart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TVs (Samsung 2018+, Android TV 8.0+, LG 2018+), Apple TV.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19376"/>
                  </a:ext>
                </a:extLst>
              </a:tr>
              <a:tr h="708922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Claro tv+ App</a:t>
                      </a:r>
                      <a:endParaRPr lang="pt-BR" sz="1400" b="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Não precisa de equipamento</a:t>
                      </a:r>
                    </a:p>
                    <a:p>
                      <a:pPr algn="ctr"/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 Claro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Não precisa de equipamento da Claro.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GPON, </a:t>
                      </a:r>
                      <a:r>
                        <a:rPr lang="pt-BR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Greenfield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não cabeada. Compatível com Chromecast, Fire Stick, </a:t>
                      </a:r>
                      <a:r>
                        <a:rPr lang="pt-BR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Smart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TVs (Samsung 2018+, Android TV 8.0+, LG 2018+), Apple TV.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64490"/>
                  </a:ext>
                </a:extLst>
              </a:tr>
              <a:tr h="14164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Claro tv+ Box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Decoder</a:t>
                      </a:r>
                    </a:p>
                    <a:p>
                      <a:pPr algn="ctr"/>
                      <a:r>
                        <a:rPr lang="pt-BR" sz="1400" dirty="0"/>
                        <a:t>(Box Claro tv+).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Streaming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Autoinstalação (venda single). Instalação via técnico (venda com banda larga). </a:t>
                      </a:r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Cabo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Instalação e manutenção via </a:t>
                      </a:r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técnico da Claro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Disponível em todas as cidades cabeadas (HFC e GPON).</a:t>
                      </a:r>
                    </a:p>
                    <a:p>
                      <a:pPr algn="ctr"/>
                      <a:r>
                        <a:rPr lang="pt-BR" sz="1400" dirty="0"/>
                        <a:t>Duas opções de tecnologia: Streaming (mobilidade, Wi-Fi em qualquer rede BL fixa) ou Cabo (estabilidade de sinal, sem delay).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012896"/>
                  </a:ext>
                </a:extLst>
              </a:tr>
              <a:tr h="158559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Claro tv+ </a:t>
                      </a:r>
                      <a:r>
                        <a:rPr lang="pt-BR" sz="1400" dirty="0" err="1"/>
                        <a:t>Soundbox</a:t>
                      </a:r>
                      <a:endParaRPr lang="pt-BR" sz="14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Soundbox (</a:t>
                      </a:r>
                      <a:r>
                        <a:rPr lang="pt-BR" sz="1400" dirty="0" err="1"/>
                        <a:t>decoder</a:t>
                      </a:r>
                      <a:r>
                        <a:rPr lang="pt-BR" sz="1400" dirty="0"/>
                        <a:t> com caixa de</a:t>
                      </a:r>
                    </a:p>
                    <a:p>
                      <a:pPr algn="ctr"/>
                      <a:r>
                        <a:rPr lang="pt-BR" sz="1400" dirty="0"/>
                        <a:t>som integrada).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Streaming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Autoinstalação (venda single). Instalação via técnico (venda com banda larga). </a:t>
                      </a:r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Cabo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Instalação e manutenção via </a:t>
                      </a:r>
                      <a:r>
                        <a:rPr lang="pt-B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técnico da Claro</a:t>
                      </a:r>
                      <a:r>
                        <a:rPr lang="pt-BR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Disponível em todas as cidades cabeadas (HFC e GPON).</a:t>
                      </a:r>
                    </a:p>
                    <a:p>
                      <a:pPr algn="ctr"/>
                      <a:r>
                        <a:rPr lang="pt-BR" sz="1400" dirty="0"/>
                        <a:t>Duas opções de tecnologia: Streaming (mobilidade, Wi-Fi em qualquer rede BL fixa) ou Cabo (estabilidade de sinal, sem delay).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325437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6AD12671-2506-CEC8-A429-B8CA55789A7C}"/>
              </a:ext>
            </a:extLst>
          </p:cNvPr>
          <p:cNvSpPr txBox="1"/>
          <p:nvPr/>
        </p:nvSpPr>
        <p:spPr>
          <a:xfrm>
            <a:off x="1168399" y="683936"/>
            <a:ext cx="985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spc="1300" dirty="0">
                <a:latin typeface="AMX Black" pitchFamily="2" charset="77"/>
              </a:rPr>
              <a:t>CARACTERÍSTICAS TÉCNICAS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47CBF7C-BE03-6942-BFC3-63C7FE112A1F}"/>
              </a:ext>
            </a:extLst>
          </p:cNvPr>
          <p:cNvSpPr txBox="1"/>
          <p:nvPr/>
        </p:nvSpPr>
        <p:spPr>
          <a:xfrm>
            <a:off x="9451873" y="1260372"/>
            <a:ext cx="2435327" cy="42473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Do slide 17 à 20 - Muito texto</a:t>
            </a:r>
          </a:p>
          <a:p>
            <a:r>
              <a:rPr lang="pt-BR" dirty="0"/>
              <a:t>Talvez dispor de uma forma diferente, de forma que o slide não fique poluído e se puder,  diminuir o texto.</a:t>
            </a:r>
          </a:p>
          <a:p>
            <a:r>
              <a:rPr lang="pt-BR" dirty="0"/>
              <a:t>Talvez deixar uma tabela, unificando as características em comum dos itens e pós isso, colocar o particular de cada TV</a:t>
            </a:r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770562-3FCF-7E27-F321-F5F4B20EB8A2}"/>
              </a:ext>
            </a:extLst>
          </p:cNvPr>
          <p:cNvSpPr txBox="1"/>
          <p:nvPr/>
        </p:nvSpPr>
        <p:spPr>
          <a:xfrm>
            <a:off x="5602544" y="2427891"/>
            <a:ext cx="2435327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Se possível, trazer os videos que tinham na formação antiga, que fala sobre a instalação da box, comandos de voz e etc. Lembrando que neste video tem o comando da Alexa. Então retirar essa parte</a:t>
            </a:r>
          </a:p>
        </p:txBody>
      </p:sp>
    </p:spTree>
    <p:extLst>
      <p:ext uri="{BB962C8B-B14F-4D97-AF65-F5344CB8AC3E}">
        <p14:creationId xmlns:p14="http://schemas.microsoft.com/office/powerpoint/2010/main" val="24975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0.06273 L -3.95833E-6 -7.40741E-7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E56E375-6433-B936-3F25-7545F695688E}"/>
              </a:ext>
            </a:extLst>
          </p:cNvPr>
          <p:cNvGrpSpPr/>
          <p:nvPr/>
        </p:nvGrpSpPr>
        <p:grpSpPr>
          <a:xfrm>
            <a:off x="0" y="500117"/>
            <a:ext cx="13190462" cy="2451535"/>
            <a:chOff x="247650" y="2157076"/>
            <a:chExt cx="9091636" cy="1689741"/>
          </a:xfrm>
        </p:grpSpPr>
        <p:pic>
          <p:nvPicPr>
            <p:cNvPr id="22" name="Picture 21" descr="A screenshot of a group of people&#10;&#10;Description automatically generated">
              <a:extLst>
                <a:ext uri="{FF2B5EF4-FFF2-40B4-BE49-F238E27FC236}">
                  <a16:creationId xmlns:a16="http://schemas.microsoft.com/office/drawing/2014/main" id="{53B9CFA5-EF41-119E-1366-D1DD7180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2159000"/>
              <a:ext cx="7772400" cy="1687817"/>
            </a:xfrm>
            <a:prstGeom prst="rect">
              <a:avLst/>
            </a:prstGeom>
          </p:spPr>
        </p:pic>
        <p:pic>
          <p:nvPicPr>
            <p:cNvPr id="23" name="Picture 2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9120E8C9-D4E8-BB43-EE6D-C624BAA1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340" y="2157076"/>
              <a:ext cx="7802946" cy="168894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AB1C9F-852E-68D5-1B9A-694D5DD8D939}"/>
              </a:ext>
            </a:extLst>
          </p:cNvPr>
          <p:cNvGrpSpPr/>
          <p:nvPr/>
        </p:nvGrpSpPr>
        <p:grpSpPr>
          <a:xfrm>
            <a:off x="-1913994" y="4177858"/>
            <a:ext cx="13190462" cy="2451535"/>
            <a:chOff x="247650" y="2157076"/>
            <a:chExt cx="9091636" cy="1689741"/>
          </a:xfrm>
        </p:grpSpPr>
        <p:pic>
          <p:nvPicPr>
            <p:cNvPr id="16" name="Picture 15" descr="A screenshot of a group of people&#10;&#10;Description automatically generated">
              <a:extLst>
                <a:ext uri="{FF2B5EF4-FFF2-40B4-BE49-F238E27FC236}">
                  <a16:creationId xmlns:a16="http://schemas.microsoft.com/office/drawing/2014/main" id="{0407040D-12A5-3CF2-1A20-ED543E01F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2159000"/>
              <a:ext cx="7772400" cy="1687817"/>
            </a:xfrm>
            <a:prstGeom prst="rect">
              <a:avLst/>
            </a:prstGeom>
          </p:spPr>
        </p:pic>
        <p:pic>
          <p:nvPicPr>
            <p:cNvPr id="18" name="Picture 1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E45EF699-FB14-2CFC-EF09-998C10DC5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340" y="2157076"/>
              <a:ext cx="7802946" cy="1688949"/>
            </a:xfrm>
            <a:prstGeom prst="rect">
              <a:avLst/>
            </a:prstGeom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92BE3DE-D17F-95AB-0E93-55BCA8D53F82}"/>
              </a:ext>
            </a:extLst>
          </p:cNvPr>
          <p:cNvSpPr/>
          <p:nvPr/>
        </p:nvSpPr>
        <p:spPr>
          <a:xfrm>
            <a:off x="230605" y="527914"/>
            <a:ext cx="11730789" cy="6196263"/>
          </a:xfrm>
          <a:prstGeom prst="roundRect">
            <a:avLst>
              <a:gd name="adj" fmla="val 5599"/>
            </a:avLst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rgbClr val="000000">
                  <a:alpha val="10000"/>
                </a:srgbClr>
              </a:gs>
              <a:gs pos="52000">
                <a:srgbClr val="000000"/>
              </a:gs>
              <a:gs pos="43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90ED3-753D-420B-0852-AC97FA8A991D}"/>
              </a:ext>
            </a:extLst>
          </p:cNvPr>
          <p:cNvSpPr txBox="1"/>
          <p:nvPr/>
        </p:nvSpPr>
        <p:spPr>
          <a:xfrm>
            <a:off x="2595236" y="2627912"/>
            <a:ext cx="70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1000" dirty="0">
                <a:solidFill>
                  <a:srgbClr val="DC251B"/>
                </a:solidFill>
                <a:latin typeface="AMX Black" pitchFamily="2" charset="77"/>
              </a:rPr>
              <a:t>HORA DA PRÁTICA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BD0A371-1E93-6F9B-3AA0-C548B494BC5F}"/>
              </a:ext>
            </a:extLst>
          </p:cNvPr>
          <p:cNvSpPr/>
          <p:nvPr/>
        </p:nvSpPr>
        <p:spPr>
          <a:xfrm>
            <a:off x="1189473" y="3271346"/>
            <a:ext cx="9813047" cy="794076"/>
          </a:xfrm>
          <a:prstGeom prst="roundRect">
            <a:avLst>
              <a:gd name="adj" fmla="val 17314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Pensando na disponibilidade de produtos em relação à tecnologia da região do cliente, vamos simular situações reais para identificar o plano ideal para cada perfil!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45B9739-63B0-ED38-B329-7241923270CE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04741DAA-C9E8-49E3-85A3-86FB0F737730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363AA73A-528B-E022-D74F-80FEF0B454DE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2" name="Graphic 7">
                <a:extLst>
                  <a:ext uri="{FF2B5EF4-FFF2-40B4-BE49-F238E27FC236}">
                    <a16:creationId xmlns:a16="http://schemas.microsoft.com/office/drawing/2014/main" id="{2EE8B956-2622-4AE6-8BC2-00B048FEDE3C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4" name="Graphic 7">
                  <a:extLst>
                    <a:ext uri="{FF2B5EF4-FFF2-40B4-BE49-F238E27FC236}">
                      <a16:creationId xmlns:a16="http://schemas.microsoft.com/office/drawing/2014/main" id="{A3C2524F-FDB6-A91B-9828-361DA127C11D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BC52270F-0951-CB17-4AC7-251A9F0708BA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" name="Forma Livre: Forma 27">
                    <a:extLst>
                      <a:ext uri="{FF2B5EF4-FFF2-40B4-BE49-F238E27FC236}">
                        <a16:creationId xmlns:a16="http://schemas.microsoft.com/office/drawing/2014/main" id="{715AEB31-4DFA-A1B4-C388-5A4037E7345C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9" name="Forma Livre: Forma 28">
                    <a:extLst>
                      <a:ext uri="{FF2B5EF4-FFF2-40B4-BE49-F238E27FC236}">
                        <a16:creationId xmlns:a16="http://schemas.microsoft.com/office/drawing/2014/main" id="{EAD79F22-0D55-D1D1-192E-993FD782495B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0665CB77-A34A-FA41-6BB4-3B75CB70BFDF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D1FDA51E-D918-4992-D8A2-D610EF27D961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D14CF709-BDE2-8F28-863E-6B1775B0DB7C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2DCACEC7-1FC8-4D58-CC5A-DAC530331C74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4FE53D5F-2127-6244-CF11-B4C9A6DE84E3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886F5788-3454-2B2D-19B2-9CF008C63B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54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588 -3.7037E-7 L -0.10144 -3.7037E-7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2.96296E-6 L 0.16459 -2.96296E-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6274 L 0 -3.7037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7A9BE-51EE-BA3E-E480-53268021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C2AA655-C793-C00A-F7E7-6F6D9075815E}"/>
              </a:ext>
            </a:extLst>
          </p:cNvPr>
          <p:cNvGrpSpPr/>
          <p:nvPr/>
        </p:nvGrpSpPr>
        <p:grpSpPr>
          <a:xfrm>
            <a:off x="0" y="500117"/>
            <a:ext cx="13190462" cy="2451535"/>
            <a:chOff x="247650" y="2157076"/>
            <a:chExt cx="9091636" cy="1689741"/>
          </a:xfrm>
        </p:grpSpPr>
        <p:pic>
          <p:nvPicPr>
            <p:cNvPr id="22" name="Picture 21" descr="A screenshot of a group of people&#10;&#10;Description automatically generated">
              <a:extLst>
                <a:ext uri="{FF2B5EF4-FFF2-40B4-BE49-F238E27FC236}">
                  <a16:creationId xmlns:a16="http://schemas.microsoft.com/office/drawing/2014/main" id="{32D6257B-8E57-ED79-5EED-4A4771153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2159000"/>
              <a:ext cx="7772400" cy="1687817"/>
            </a:xfrm>
            <a:prstGeom prst="rect">
              <a:avLst/>
            </a:prstGeom>
          </p:spPr>
        </p:pic>
        <p:pic>
          <p:nvPicPr>
            <p:cNvPr id="23" name="Picture 2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1D90FAD2-ACEC-B9A0-6398-82596B27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340" y="2157076"/>
              <a:ext cx="7802946" cy="168894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5672C3-04D1-D3DF-71DC-E0B0DE18531E}"/>
              </a:ext>
            </a:extLst>
          </p:cNvPr>
          <p:cNvGrpSpPr/>
          <p:nvPr/>
        </p:nvGrpSpPr>
        <p:grpSpPr>
          <a:xfrm>
            <a:off x="-1913994" y="4177858"/>
            <a:ext cx="13190462" cy="2451535"/>
            <a:chOff x="247650" y="2157076"/>
            <a:chExt cx="9091636" cy="1689741"/>
          </a:xfrm>
        </p:grpSpPr>
        <p:pic>
          <p:nvPicPr>
            <p:cNvPr id="16" name="Picture 15" descr="A screenshot of a group of people&#10;&#10;Description automatically generated">
              <a:extLst>
                <a:ext uri="{FF2B5EF4-FFF2-40B4-BE49-F238E27FC236}">
                  <a16:creationId xmlns:a16="http://schemas.microsoft.com/office/drawing/2014/main" id="{694C4E5E-016C-D540-3728-764C5B54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2159000"/>
              <a:ext cx="7772400" cy="1687817"/>
            </a:xfrm>
            <a:prstGeom prst="rect">
              <a:avLst/>
            </a:prstGeom>
          </p:spPr>
        </p:pic>
        <p:pic>
          <p:nvPicPr>
            <p:cNvPr id="18" name="Picture 1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52C489DE-01D5-CD88-A67E-E267786F6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340" y="2157076"/>
              <a:ext cx="7802946" cy="1688949"/>
            </a:xfrm>
            <a:prstGeom prst="rect">
              <a:avLst/>
            </a:prstGeom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11BC4AB-C0D6-DD91-0AF5-4FA4CE770237}"/>
              </a:ext>
            </a:extLst>
          </p:cNvPr>
          <p:cNvSpPr/>
          <p:nvPr/>
        </p:nvSpPr>
        <p:spPr>
          <a:xfrm>
            <a:off x="230605" y="527914"/>
            <a:ext cx="11730789" cy="6196263"/>
          </a:xfrm>
          <a:prstGeom prst="roundRect">
            <a:avLst>
              <a:gd name="adj" fmla="val 5599"/>
            </a:avLst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rgbClr val="000000">
                  <a:alpha val="10000"/>
                </a:srgbClr>
              </a:gs>
              <a:gs pos="83000">
                <a:srgbClr val="000000"/>
              </a:gs>
              <a:gs pos="14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617A4-F494-EA7D-25D9-018E9EACF8AA}"/>
              </a:ext>
            </a:extLst>
          </p:cNvPr>
          <p:cNvSpPr txBox="1"/>
          <p:nvPr/>
        </p:nvSpPr>
        <p:spPr>
          <a:xfrm>
            <a:off x="2595237" y="1321990"/>
            <a:ext cx="70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1000" dirty="0">
                <a:solidFill>
                  <a:srgbClr val="DC251B"/>
                </a:solidFill>
                <a:latin typeface="AMX Black" pitchFamily="2" charset="77"/>
              </a:rPr>
              <a:t>INSTRUÇÕES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E768A9E-33EC-8E4B-0D93-546F3D6F210C}"/>
              </a:ext>
            </a:extLst>
          </p:cNvPr>
          <p:cNvSpPr/>
          <p:nvPr/>
        </p:nvSpPr>
        <p:spPr>
          <a:xfrm>
            <a:off x="2192665" y="1968321"/>
            <a:ext cx="7806667" cy="3434730"/>
          </a:xfrm>
          <a:prstGeom prst="roundRect">
            <a:avLst>
              <a:gd name="adj" fmla="val 17314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Cada grupo irá trabalhar com um cenário e deverá:</a:t>
            </a:r>
          </a:p>
          <a:p>
            <a:endParaRPr lang="pt-BR" sz="2000" dirty="0"/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Identificar o perfil do cliente.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Escolher o plano Claro tv+ mais adequado, </a:t>
            </a:r>
            <a:r>
              <a:rPr lang="pt-BR" sz="2000" b="1" dirty="0"/>
              <a:t>considerando a tecnologia de transmissão disponível na região.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Justificar sua escolha, destacando as características e benefícios exclusivos do plano que atendem diretamente às necessidades do cliente e são compatíveis com a tecnologia.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Mencionar requisitos importantes (</a:t>
            </a:r>
            <a:r>
              <a:rPr lang="pt-BR" sz="2000" dirty="0" err="1"/>
              <a:t>ex</a:t>
            </a:r>
            <a:r>
              <a:rPr lang="pt-BR" sz="2000" dirty="0"/>
              <a:t>: tipo de instalação, necessidade de internet específica, opções de fidelidade).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3E2A460-8EB6-6456-FED1-B12500EB19AE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4707D6B-CB43-5365-6161-E2C103A0A56E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6C75B249-E45A-CE03-6AF2-B13E59AF413D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2" name="Graphic 7">
                <a:extLst>
                  <a:ext uri="{FF2B5EF4-FFF2-40B4-BE49-F238E27FC236}">
                    <a16:creationId xmlns:a16="http://schemas.microsoft.com/office/drawing/2014/main" id="{941EC96D-0068-DB21-7F24-A6D83D19E7FC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4" name="Graphic 7">
                  <a:extLst>
                    <a:ext uri="{FF2B5EF4-FFF2-40B4-BE49-F238E27FC236}">
                      <a16:creationId xmlns:a16="http://schemas.microsoft.com/office/drawing/2014/main" id="{6D9072D5-20ED-F09D-E16C-0E5D53435C91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92DFE894-5554-3212-244E-B57BEC200FCB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" name="Forma Livre: Forma 27">
                    <a:extLst>
                      <a:ext uri="{FF2B5EF4-FFF2-40B4-BE49-F238E27FC236}">
                        <a16:creationId xmlns:a16="http://schemas.microsoft.com/office/drawing/2014/main" id="{36E371F3-1D14-74CE-2944-5CCB1F42053F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9" name="Forma Livre: Forma 28">
                    <a:extLst>
                      <a:ext uri="{FF2B5EF4-FFF2-40B4-BE49-F238E27FC236}">
                        <a16:creationId xmlns:a16="http://schemas.microsoft.com/office/drawing/2014/main" id="{C4DD9E98-B644-0E9A-0CF9-01F9B57E837D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E977F4AE-50C6-3CFD-B19F-33DDB3EECCEB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32233D86-4129-D6F7-10C7-3E06303CEB04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746BD220-AA74-282D-7CC6-69E4F2E22FFB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FDD0D700-D25D-8431-AD36-7766BB262202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" name="Forma Livre: Forma 25">
                  <a:extLst>
                    <a:ext uri="{FF2B5EF4-FFF2-40B4-BE49-F238E27FC236}">
                      <a16:creationId xmlns:a16="http://schemas.microsoft.com/office/drawing/2014/main" id="{B3824C6E-DFC1-EDFD-A6E9-9DE3D9E9D2CF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22FAD653-6281-DA23-E124-8CCC2E7135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960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588 -3.7037E-7 L -0.10144 -3.7037E-7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2.96296E-6 L 0.16459 -2.96296E-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0.06273 L -3.95833E-6 -7.40741E-7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AB68-1D82-0169-EE27-B1C8EA91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61A76EC5-17AF-0956-D4F1-7B0C5CBA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19" r="21615"/>
          <a:stretch>
            <a:fillRect/>
          </a:stretch>
        </p:blipFill>
        <p:spPr>
          <a:xfrm>
            <a:off x="561428" y="652844"/>
            <a:ext cx="3046297" cy="5758612"/>
          </a:xfrm>
          <a:prstGeom prst="roundRect">
            <a:avLst>
              <a:gd name="adj" fmla="val 10028"/>
            </a:avLst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D7567DD-7B24-7CB1-D8AD-2E8916D1C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03" t="2169" r="38750" b="21420"/>
          <a:stretch>
            <a:fillRect/>
          </a:stretch>
        </p:blipFill>
        <p:spPr>
          <a:xfrm>
            <a:off x="8584277" y="642421"/>
            <a:ext cx="3046297" cy="5758613"/>
          </a:xfrm>
          <a:prstGeom prst="roundRect">
            <a:avLst>
              <a:gd name="adj" fmla="val 10028"/>
            </a:avLst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7F60B7B9-21C8-49E5-ACBC-535FD230BFA1}"/>
              </a:ext>
            </a:extLst>
          </p:cNvPr>
          <p:cNvSpPr/>
          <p:nvPr/>
        </p:nvSpPr>
        <p:spPr>
          <a:xfrm>
            <a:off x="522486" y="438318"/>
            <a:ext cx="3507923" cy="637161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0689E2E5-B402-365A-852C-7993E4D82A12}"/>
              </a:ext>
            </a:extLst>
          </p:cNvPr>
          <p:cNvSpPr/>
          <p:nvPr/>
        </p:nvSpPr>
        <p:spPr>
          <a:xfrm rot="10800000">
            <a:off x="8396530" y="152016"/>
            <a:ext cx="3507923" cy="657650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3A2B9D91-867F-78FB-EAAB-938CF9D9FFFE}"/>
              </a:ext>
            </a:extLst>
          </p:cNvPr>
          <p:cNvSpPr/>
          <p:nvPr/>
        </p:nvSpPr>
        <p:spPr>
          <a:xfrm>
            <a:off x="2589439" y="1041156"/>
            <a:ext cx="5994838" cy="1988166"/>
          </a:xfrm>
          <a:prstGeom prst="roundRect">
            <a:avLst>
              <a:gd name="adj" fmla="val 17314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/>
              <a:t>Sofia é uma jovem universitária que mora sozinha em um apartamento pequeno e passa a maior parte do tempo estudando ou trabalhando. Sua cidade possui tecnologia GPON e ela não tem TV em casa, mas adora assistir a documentários e séries independentes no seu laptop e celular durante seus intervalos. Valoriza a liberdade de assistir em qualquer lugar, especialmente no ônibus ou na fila da cantina da faculdade, e busca uma opção econômica e sem burocracia de instalação.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4F0C52A-6B09-011C-D34B-EC9B5F500620}"/>
              </a:ext>
            </a:extLst>
          </p:cNvPr>
          <p:cNvSpPr/>
          <p:nvPr/>
        </p:nvSpPr>
        <p:spPr>
          <a:xfrm>
            <a:off x="3334037" y="3570359"/>
            <a:ext cx="5523926" cy="2574450"/>
          </a:xfrm>
          <a:prstGeom prst="roundRect">
            <a:avLst>
              <a:gd name="adj" fmla="val 17314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dirty="0"/>
              <a:t>Marcos é um empresário jovem e dinâmico que viaja muito a trabalho. Ele adora a praticidade de ter seus filmes e séries favoritos sempre à mão, seja em hotéis, na casa de amigos ou na sua casa de campo. Marcos já possui uma excelente banda larga fixa com tecnologia GPON em sua residência principal e busca uma solução de TV que lhe ofereça mobilidade do equipamento, qualidade 4K. Com a correria do dia a dia, ele prefere resolver tudo sozinho, sem a visita de um técnico. Ele também é fã de comandos de voz para controlar seus dispositivos.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79F27C6-866A-9589-1264-5B842CD024C6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A26BA7-3394-3099-45C9-F5F4DC790749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08E0BCD7-C380-C82F-452B-0F52E8AACBA6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6" name="Graphic 7">
                <a:extLst>
                  <a:ext uri="{FF2B5EF4-FFF2-40B4-BE49-F238E27FC236}">
                    <a16:creationId xmlns:a16="http://schemas.microsoft.com/office/drawing/2014/main" id="{B34B9FB4-29D6-C15C-7F44-1C7F418D1813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8" name="Graphic 7">
                  <a:extLst>
                    <a:ext uri="{FF2B5EF4-FFF2-40B4-BE49-F238E27FC236}">
                      <a16:creationId xmlns:a16="http://schemas.microsoft.com/office/drawing/2014/main" id="{15AD3F2E-A2D3-95D3-86D5-10B00161D023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78297BDE-6436-05EE-B870-BB9743BC288B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2EEA8214-A9C4-DCF5-810B-AF94523123BF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1BDDD7AB-C76E-03A4-912C-4A69659C1604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ADC2820C-87DA-7E6D-C6EC-A1B1E37AE6DB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C4A12377-AE95-5D09-C600-6BCE15F8D958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F89D2A6C-C7C5-A923-91C5-14ABCC4728C8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F00A54CB-1E3D-A8BC-F35D-383951DEE814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992B7A63-53B2-DBFB-236F-CCF32DB726F0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B10C37F2-05A2-1194-0EB2-B8BD456BFAC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42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8635 L 1.875E-6 3.3333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6273 L -3.95833E-6 -7.40741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8635 L 1.875E-6 3.33333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6273 L -3.95833E-6 -7.40741E-7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A0A80-5053-B871-6AAC-D702D582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C422A15D-3A5C-D09D-3F3A-3F68B36FC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29" r="14421"/>
          <a:stretch>
            <a:fillRect/>
          </a:stretch>
        </p:blipFill>
        <p:spPr>
          <a:xfrm flipH="1">
            <a:off x="561428" y="652844"/>
            <a:ext cx="3046297" cy="5758612"/>
          </a:xfrm>
          <a:prstGeom prst="roundRect">
            <a:avLst>
              <a:gd name="adj" fmla="val 10028"/>
            </a:avLst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F0D2F74-3E57-6A15-D656-1C3DAB35C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71" t="-181" r="2779" b="181"/>
          <a:stretch>
            <a:fillRect/>
          </a:stretch>
        </p:blipFill>
        <p:spPr>
          <a:xfrm>
            <a:off x="8584277" y="642421"/>
            <a:ext cx="3046297" cy="5758613"/>
          </a:xfrm>
          <a:prstGeom prst="roundRect">
            <a:avLst>
              <a:gd name="adj" fmla="val 10028"/>
            </a:avLst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71FDA641-ED7C-0B69-A58F-17BCAE020967}"/>
              </a:ext>
            </a:extLst>
          </p:cNvPr>
          <p:cNvSpPr/>
          <p:nvPr/>
        </p:nvSpPr>
        <p:spPr>
          <a:xfrm>
            <a:off x="168993" y="456966"/>
            <a:ext cx="3507923" cy="639671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19E8251B-94AE-D7B0-985B-BC599F23DF08}"/>
              </a:ext>
            </a:extLst>
          </p:cNvPr>
          <p:cNvSpPr/>
          <p:nvPr/>
        </p:nvSpPr>
        <p:spPr>
          <a:xfrm rot="10800000">
            <a:off x="8462386" y="456966"/>
            <a:ext cx="3507923" cy="629851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1DF7546-6C41-994A-1D92-93BD911758CA}"/>
              </a:ext>
            </a:extLst>
          </p:cNvPr>
          <p:cNvSpPr/>
          <p:nvPr/>
        </p:nvSpPr>
        <p:spPr>
          <a:xfrm>
            <a:off x="2375893" y="958031"/>
            <a:ext cx="5523969" cy="2357839"/>
          </a:xfrm>
          <a:prstGeom prst="roundRect">
            <a:avLst>
              <a:gd name="adj" fmla="val 17314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/>
              <a:t>A Família Costa (pais e dois filhos adolescentes) mora em uma cidade com tecnologia HFC. Eles são apaixonados por esportes ao vivo e filmes de ação, assistindo tudo na tela grande da sala. Priorizam a estabilidade do sinal sem qualquer atraso (delay), qualidade de imagem superior e a comodidade de ter a instalação e qualquer manutenção realizadas por técnicos especializados. Além disso, precisam de pontos adicionais para que cada filho assista à sua programação no próprio quarto.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6B8D3DB-7E00-A36B-E277-56DC2D2D8988}"/>
              </a:ext>
            </a:extLst>
          </p:cNvPr>
          <p:cNvSpPr/>
          <p:nvPr/>
        </p:nvSpPr>
        <p:spPr>
          <a:xfrm>
            <a:off x="3607724" y="3667339"/>
            <a:ext cx="5275108" cy="2142707"/>
          </a:xfrm>
          <a:prstGeom prst="roundRect">
            <a:avLst>
              <a:gd name="adj" fmla="val 17314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1600" dirty="0"/>
              <a:t>Luana e Victor são um casal que adora a experiência de cinema em casa. Eles acabaram de se mudar para uma casa com sala ampla em uma cidade com tecnologia HFC e buscam um serviço de TV que combine qualidade de imagem 4K com um som imersivo, sem a necessidade de múltiplos aparelhos. Eles querem que o equipamento funcione como um hub de entretenimento para todos os seus streamings.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C0B84F8-D72A-0F5D-E558-4C1913642E73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9CA17FF-956C-E769-7593-B1FEDCF6D77B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182E2015-5BD2-2320-85CA-85E490F90241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6" name="Graphic 7">
                <a:extLst>
                  <a:ext uri="{FF2B5EF4-FFF2-40B4-BE49-F238E27FC236}">
                    <a16:creationId xmlns:a16="http://schemas.microsoft.com/office/drawing/2014/main" id="{C7D90923-FA14-18AD-F6E2-528790763F8E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8" name="Graphic 7">
                  <a:extLst>
                    <a:ext uri="{FF2B5EF4-FFF2-40B4-BE49-F238E27FC236}">
                      <a16:creationId xmlns:a16="http://schemas.microsoft.com/office/drawing/2014/main" id="{6F9A4E94-ADFD-2811-AB29-8274F8ABDF87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C2B63401-90B8-DB47-6359-198A41E9E9E6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EA39199C-87F4-7343-B5C9-1AC14CDDF715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1F40D109-EB33-990B-0419-31499B9EC4B1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B4141FD6-14C5-FE0B-7293-B9EBAF0689FB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260FCF68-53FB-9E4E-D2C1-F903A5C6C209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A4D60B1C-8140-102A-7484-21A6A93A9EE5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7C85ACD1-C152-D5A3-A167-A30C99790629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ABAAA410-DDD6-D287-9222-C7CB9A3CC99C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FDFB482B-3CCD-DA22-6814-DF6CFA6719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77CA41-74B0-7D8A-3D21-75B3B4DC50F5}"/>
              </a:ext>
            </a:extLst>
          </p:cNvPr>
          <p:cNvSpPr txBox="1"/>
          <p:nvPr/>
        </p:nvSpPr>
        <p:spPr>
          <a:xfrm>
            <a:off x="8584277" y="958031"/>
            <a:ext cx="260442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Excluir esse slide </a:t>
            </a:r>
          </a:p>
        </p:txBody>
      </p:sp>
    </p:spTree>
    <p:extLst>
      <p:ext uri="{BB962C8B-B14F-4D97-AF65-F5344CB8AC3E}">
        <p14:creationId xmlns:p14="http://schemas.microsoft.com/office/powerpoint/2010/main" val="242453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8635 L -3.54167E-6 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6273 L -3.95833E-6 -7.40741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8635 L 1.875E-6 3.33333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6273 L -3.95833E-6 -7.40741E-7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CBD3D-25A4-D3AE-1206-D76DEBBAB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5ACB2A-F6E8-B134-82F1-11F37C67B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28" b="39013"/>
          <a:stretch>
            <a:fillRect/>
          </a:stretch>
        </p:blipFill>
        <p:spPr>
          <a:xfrm>
            <a:off x="524802" y="671015"/>
            <a:ext cx="11142392" cy="2153927"/>
          </a:xfrm>
          <a:prstGeom prst="roundRect">
            <a:avLst>
              <a:gd name="adj" fmla="val 4538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40AB8-40D2-A020-4FC1-4ED1700D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5" t="55155" r="145" b="5387"/>
          <a:stretch>
            <a:fillRect/>
          </a:stretch>
        </p:blipFill>
        <p:spPr>
          <a:xfrm>
            <a:off x="524802" y="4217437"/>
            <a:ext cx="11142392" cy="2153927"/>
          </a:xfrm>
          <a:prstGeom prst="roundRect">
            <a:avLst>
              <a:gd name="adj" fmla="val 5404"/>
            </a:avLst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7DEAA9-31A3-E79B-01CD-8A2B87728A07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48262EC-AD37-F2E7-5C0B-33BE4192EAA9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C718E8-94E7-360C-EAAD-C50B02EFD0B3}"/>
                </a:ext>
              </a:extLst>
            </p:cNvPr>
            <p:cNvGrpSpPr/>
            <p:nvPr/>
          </p:nvGrpSpPr>
          <p:grpSpPr>
            <a:xfrm>
              <a:off x="463549" y="152017"/>
              <a:ext cx="11289197" cy="200408"/>
              <a:chOff x="463549" y="152017"/>
              <a:chExt cx="11289197" cy="200408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F0CDFC7F-D375-B7C8-81C1-5E260BF2CD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3549" y="163403"/>
                <a:ext cx="743155" cy="177637"/>
              </a:xfrm>
              <a:prstGeom prst="rect">
                <a:avLst/>
              </a:prstGeom>
            </p:spPr>
          </p:pic>
          <p:pic>
            <p:nvPicPr>
              <p:cNvPr id="8" name="Picture 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186B0DD-E5DA-656D-3120-730B861B6C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1188699" y="152017"/>
                <a:ext cx="564047" cy="200408"/>
              </a:xfrm>
              <a:prstGeom prst="rect">
                <a:avLst/>
              </a:prstGeom>
            </p:spPr>
          </p:pic>
        </p:grpSp>
      </p:grpSp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A542CC2A-9F4B-7F75-E669-A0A1B5C47FBB}"/>
              </a:ext>
            </a:extLst>
          </p:cNvPr>
          <p:cNvSpPr/>
          <p:nvPr/>
        </p:nvSpPr>
        <p:spPr>
          <a:xfrm>
            <a:off x="1" y="-46173"/>
            <a:ext cx="12192000" cy="690849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rgbClr val="000000">
                  <a:alpha val="10000"/>
                </a:srgbClr>
              </a:gs>
              <a:gs pos="60000">
                <a:srgbClr val="000000"/>
              </a:gs>
              <a:gs pos="37000">
                <a:schemeClr val="tx1">
                  <a:lumMod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DE9ED-F99F-0977-B566-759B2B7CC94D}"/>
              </a:ext>
            </a:extLst>
          </p:cNvPr>
          <p:cNvSpPr txBox="1"/>
          <p:nvPr/>
        </p:nvSpPr>
        <p:spPr>
          <a:xfrm>
            <a:off x="1899749" y="2684205"/>
            <a:ext cx="839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1000" dirty="0">
                <a:solidFill>
                  <a:srgbClr val="DC251B"/>
                </a:solidFill>
                <a:latin typeface="AMX Black" pitchFamily="2" charset="77"/>
              </a:rPr>
              <a:t>HORA</a:t>
            </a:r>
          </a:p>
          <a:p>
            <a:pPr algn="ctr"/>
            <a:r>
              <a:rPr lang="pt-BR" sz="3600" b="1" spc="1000" dirty="0">
                <a:solidFill>
                  <a:srgbClr val="DC251B"/>
                </a:solidFill>
                <a:latin typeface="AMX Black" pitchFamily="2" charset="77"/>
              </a:rPr>
              <a:t>DAS APRESENTAÇÕES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6DDCB74-C301-33EC-0C0D-C6DFF882B168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E6BA49F8-D6E2-3A0E-5BDB-7950BC0629C8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2AD65C61-904C-D516-13F3-9C6050C469A7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28" name="Graphic 7">
                <a:extLst>
                  <a:ext uri="{FF2B5EF4-FFF2-40B4-BE49-F238E27FC236}">
                    <a16:creationId xmlns:a16="http://schemas.microsoft.com/office/drawing/2014/main" id="{CB303A2D-1E68-28E2-A567-65BFF0F0D823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30" name="Graphic 7">
                  <a:extLst>
                    <a:ext uri="{FF2B5EF4-FFF2-40B4-BE49-F238E27FC236}">
                      <a16:creationId xmlns:a16="http://schemas.microsoft.com/office/drawing/2014/main" id="{DB09DFB4-16B7-DF96-3FEF-91E3465CB96C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36" name="Forma Livre: Forma 35">
                    <a:extLst>
                      <a:ext uri="{FF2B5EF4-FFF2-40B4-BE49-F238E27FC236}">
                        <a16:creationId xmlns:a16="http://schemas.microsoft.com/office/drawing/2014/main" id="{3BA9CCD3-1F41-D30C-32A8-9D752288F83B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7" name="Forma Livre: Forma 36">
                    <a:extLst>
                      <a:ext uri="{FF2B5EF4-FFF2-40B4-BE49-F238E27FC236}">
                        <a16:creationId xmlns:a16="http://schemas.microsoft.com/office/drawing/2014/main" id="{F36555EB-494D-952E-5C46-AD30948E6B2F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8" name="Forma Livre: Forma 37">
                    <a:extLst>
                      <a:ext uri="{FF2B5EF4-FFF2-40B4-BE49-F238E27FC236}">
                        <a16:creationId xmlns:a16="http://schemas.microsoft.com/office/drawing/2014/main" id="{B54DD07B-8F1B-7D08-2E34-47DB13BE67A5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31" name="Forma Livre: Forma 30">
                  <a:extLst>
                    <a:ext uri="{FF2B5EF4-FFF2-40B4-BE49-F238E27FC236}">
                      <a16:creationId xmlns:a16="http://schemas.microsoft.com/office/drawing/2014/main" id="{852F5779-CFD9-DF03-9753-6779C474143B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2" name="Forma Livre: Forma 31">
                  <a:extLst>
                    <a:ext uri="{FF2B5EF4-FFF2-40B4-BE49-F238E27FC236}">
                      <a16:creationId xmlns:a16="http://schemas.microsoft.com/office/drawing/2014/main" id="{C7528822-0164-3786-9B3C-1409B59714A8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3" name="Forma Livre: Forma 32">
                  <a:extLst>
                    <a:ext uri="{FF2B5EF4-FFF2-40B4-BE49-F238E27FC236}">
                      <a16:creationId xmlns:a16="http://schemas.microsoft.com/office/drawing/2014/main" id="{01441732-6CCD-8DE8-C5DB-DFF1A393D7F3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1B3D652C-7306-D02A-C769-EB9645747390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5" name="Forma Livre: Forma 34">
                  <a:extLst>
                    <a:ext uri="{FF2B5EF4-FFF2-40B4-BE49-F238E27FC236}">
                      <a16:creationId xmlns:a16="http://schemas.microsoft.com/office/drawing/2014/main" id="{457DBE94-72B5-9FC9-11CD-20C3DEEE6E2C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29" name="Gráfico 28">
                <a:extLst>
                  <a:ext uri="{FF2B5EF4-FFF2-40B4-BE49-F238E27FC236}">
                    <a16:creationId xmlns:a16="http://schemas.microsoft.com/office/drawing/2014/main" id="{D3E8E491-68A1-9657-0990-DB36F9C957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5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589 -1.11111E-6 L -0.10143 -1.11111E-6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2.96296E-6 L 0.16459 -2.96296E-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A1A2-60B0-CAB4-B781-DD86CD743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4E6827-4CBC-2058-8AEF-B0FA5CF5B601}"/>
              </a:ext>
            </a:extLst>
          </p:cNvPr>
          <p:cNvSpPr txBox="1"/>
          <p:nvPr/>
        </p:nvSpPr>
        <p:spPr>
          <a:xfrm>
            <a:off x="7364897" y="977813"/>
            <a:ext cx="3200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800" dirty="0">
                <a:solidFill>
                  <a:schemeClr val="bg1"/>
                </a:solidFill>
                <a:latin typeface="AMX Black" pitchFamily="2" charset="77"/>
              </a:rPr>
              <a:t>ÍNDICE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1386C-44C5-D29F-3852-4BD5B30D1312}"/>
              </a:ext>
            </a:extLst>
          </p:cNvPr>
          <p:cNvSpPr txBox="1"/>
          <p:nvPr/>
        </p:nvSpPr>
        <p:spPr>
          <a:xfrm>
            <a:off x="7364897" y="1954582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CLARO TV+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91989-A8E2-294D-D5BA-12FDC647DD99}"/>
              </a:ext>
            </a:extLst>
          </p:cNvPr>
          <p:cNvSpPr txBox="1"/>
          <p:nvPr/>
        </p:nvSpPr>
        <p:spPr>
          <a:xfrm>
            <a:off x="7364897" y="2670661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PLANOS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06EDC-DF3A-5FE6-102A-A7E112CCE947}"/>
              </a:ext>
            </a:extLst>
          </p:cNvPr>
          <p:cNvSpPr txBox="1"/>
          <p:nvPr/>
        </p:nvSpPr>
        <p:spPr>
          <a:xfrm>
            <a:off x="7396593" y="3382956"/>
            <a:ext cx="306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CANAIS E PRODUTOS OPCIONAIS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8183F1-F3FB-0D68-3D20-AA48ADD3657E}"/>
              </a:ext>
            </a:extLst>
          </p:cNvPr>
          <p:cNvSpPr/>
          <p:nvPr/>
        </p:nvSpPr>
        <p:spPr>
          <a:xfrm>
            <a:off x="7139099" y="3339690"/>
            <a:ext cx="3193519" cy="1155428"/>
          </a:xfrm>
          <a:prstGeom prst="roundRect">
            <a:avLst>
              <a:gd name="adj" fmla="val 35296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ED49FC1B-2EB9-9528-C002-C6079C658F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9647" t="18053" r="53060" b="6529"/>
          <a:stretch>
            <a:fillRect/>
          </a:stretch>
        </p:blipFill>
        <p:spPr>
          <a:xfrm rot="1179452">
            <a:off x="2529832" y="646874"/>
            <a:ext cx="1337633" cy="5748685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72E9784B-1E92-C506-91E3-42D685196503}"/>
              </a:ext>
            </a:extLst>
          </p:cNvPr>
          <p:cNvSpPr txBox="1"/>
          <p:nvPr/>
        </p:nvSpPr>
        <p:spPr>
          <a:xfrm>
            <a:off x="7364897" y="4710804"/>
            <a:ext cx="30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RECURSOS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3A44DA8-A798-5D25-193F-BC1E145AB079}"/>
              </a:ext>
            </a:extLst>
          </p:cNvPr>
          <p:cNvSpPr txBox="1"/>
          <p:nvPr/>
        </p:nvSpPr>
        <p:spPr>
          <a:xfrm>
            <a:off x="7432618" y="5423099"/>
            <a:ext cx="369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APLICATIVOS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A826AC-C8B2-17BE-2A5D-BF319D676199}"/>
              </a:ext>
            </a:extLst>
          </p:cNvPr>
          <p:cNvSpPr/>
          <p:nvPr/>
        </p:nvSpPr>
        <p:spPr>
          <a:xfrm>
            <a:off x="7235826" y="4667538"/>
            <a:ext cx="3889374" cy="1495312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4728AF59-F28D-0EA3-D70D-B5C7F3EEB9B6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4042309" y="2362888"/>
            <a:ext cx="3096790" cy="155451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6EAABE37-2FA1-5677-7F40-057527F69D58}"/>
              </a:ext>
            </a:extLst>
          </p:cNvPr>
          <p:cNvSpPr/>
          <p:nvPr/>
        </p:nvSpPr>
        <p:spPr>
          <a:xfrm>
            <a:off x="6927319" y="1911316"/>
            <a:ext cx="3889374" cy="1255954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172 -3.7037E-7 L 4.16667E-7 -3.7037E-7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.06172 1.48148E-6 L 4.16667E-7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1.11111E-6 L -1.66667E-6 -1.1111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2.22222E-6 L 2.5E-6 -2.22222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2.59259E-6 L 2.29167E-6 2.59259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19" grpId="0"/>
      <p:bldP spid="19" grpId="1"/>
      <p:bldP spid="20" grpId="0"/>
      <p:bldP spid="20" grpId="1"/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F07F6-B80E-0FED-5781-69B7FA9E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DB5BF9-FDE2-34D0-BA5D-C9D92062BDDC}"/>
              </a:ext>
            </a:extLst>
          </p:cNvPr>
          <p:cNvSpPr txBox="1"/>
          <p:nvPr/>
        </p:nvSpPr>
        <p:spPr>
          <a:xfrm>
            <a:off x="2363512" y="1951672"/>
            <a:ext cx="746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300" dirty="0">
                <a:solidFill>
                  <a:srgbClr val="DC251B"/>
                </a:solidFill>
                <a:latin typeface="AMX Black" pitchFamily="2" charset="77"/>
              </a:rPr>
              <a:t>Todos os planos de TV da Claro possuem +120 canais de TV ao vivo e +95.000 conteúdos em </a:t>
            </a:r>
            <a:r>
              <a:rPr lang="pt-BR" sz="2400" b="1" spc="300" dirty="0" err="1">
                <a:solidFill>
                  <a:srgbClr val="DC251B"/>
                </a:solidFill>
                <a:latin typeface="AMX Black" pitchFamily="2" charset="77"/>
              </a:rPr>
              <a:t>Video</a:t>
            </a:r>
            <a:r>
              <a:rPr lang="pt-BR" sz="2400" b="1" spc="300" dirty="0">
                <a:solidFill>
                  <a:srgbClr val="DC251B"/>
                </a:solidFill>
                <a:latin typeface="AMX Black" pitchFamily="2" charset="77"/>
              </a:rPr>
              <a:t> </a:t>
            </a:r>
            <a:r>
              <a:rPr lang="pt-BR" sz="2400" b="1" spc="300" dirty="0" err="1">
                <a:solidFill>
                  <a:srgbClr val="DC251B"/>
                </a:solidFill>
                <a:latin typeface="AMX Black" pitchFamily="2" charset="77"/>
              </a:rPr>
              <a:t>on</a:t>
            </a:r>
            <a:r>
              <a:rPr lang="pt-BR" sz="2400" b="1" spc="300" dirty="0">
                <a:solidFill>
                  <a:srgbClr val="DC251B"/>
                </a:solidFill>
                <a:latin typeface="AMX Black" pitchFamily="2" charset="77"/>
              </a:rPr>
              <a:t> </a:t>
            </a:r>
            <a:r>
              <a:rPr lang="pt-BR" sz="2400" b="1" spc="300" dirty="0" err="1">
                <a:solidFill>
                  <a:srgbClr val="DC251B"/>
                </a:solidFill>
                <a:latin typeface="AMX Black" pitchFamily="2" charset="77"/>
              </a:rPr>
              <a:t>Demand</a:t>
            </a:r>
            <a:r>
              <a:rPr lang="pt-BR" sz="2400" b="1" spc="300" dirty="0">
                <a:solidFill>
                  <a:srgbClr val="DC251B"/>
                </a:solidFill>
                <a:latin typeface="AMX Black" pitchFamily="2" charset="77"/>
              </a:rPr>
              <a:t> (VOD).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BE17B3C-ED15-8D69-CE90-06B34EF18598}"/>
              </a:ext>
            </a:extLst>
          </p:cNvPr>
          <p:cNvSpPr txBox="1"/>
          <p:nvPr/>
        </p:nvSpPr>
        <p:spPr>
          <a:xfrm>
            <a:off x="2363511" y="3429000"/>
            <a:ext cx="7464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 </a:t>
            </a:r>
            <a:r>
              <a:rPr lang="pt-BR" sz="2400" dirty="0" err="1"/>
              <a:t>line</a:t>
            </a:r>
            <a:r>
              <a:rPr lang="pt-BR" sz="2400" dirty="0"/>
              <a:t> </a:t>
            </a:r>
            <a:r>
              <a:rPr lang="pt-BR" sz="2400" dirty="0" err="1"/>
              <a:t>up</a:t>
            </a:r>
            <a:r>
              <a:rPr lang="pt-BR" sz="2400" dirty="0"/>
              <a:t> de canais é atualizado mensalmente.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É possível personalizar o conteúdo contratando produtos opcionais, como Telecine, Universal+, Discovery+, </a:t>
            </a:r>
            <a:r>
              <a:rPr lang="pt-BR" sz="2400" dirty="0" err="1"/>
              <a:t>Reaw</a:t>
            </a:r>
            <a:r>
              <a:rPr lang="pt-BR" sz="2400" dirty="0"/>
              <a:t> Play, Combate, Premiere e muitos outros.</a:t>
            </a:r>
          </a:p>
          <a:p>
            <a:pPr algn="ctr"/>
            <a:endParaRPr lang="pt-BR" sz="2400" dirty="0">
              <a:latin typeface="AMX" pitchFamily="2" charset="77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05152A9-2877-64C9-D229-354C2725FEC9}"/>
              </a:ext>
            </a:extLst>
          </p:cNvPr>
          <p:cNvSpPr txBox="1"/>
          <p:nvPr/>
        </p:nvSpPr>
        <p:spPr>
          <a:xfrm>
            <a:off x="6252170" y="382012"/>
            <a:ext cx="538922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Essa parte em vermelho já falamos em outro slide. Retirar e dispor o restante do texto </a:t>
            </a:r>
          </a:p>
        </p:txBody>
      </p:sp>
    </p:spTree>
    <p:extLst>
      <p:ext uri="{BB962C8B-B14F-4D97-AF65-F5344CB8AC3E}">
        <p14:creationId xmlns:p14="http://schemas.microsoft.com/office/powerpoint/2010/main" val="12703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64123C5-81AF-BBDD-60B1-B54957FE5A7E}"/>
              </a:ext>
            </a:extLst>
          </p:cNvPr>
          <p:cNvSpPr txBox="1"/>
          <p:nvPr/>
        </p:nvSpPr>
        <p:spPr>
          <a:xfrm>
            <a:off x="1940169" y="879669"/>
            <a:ext cx="831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PRODUTOS OPCIONAIS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0338E-3EEF-319B-B54D-64874C793723}"/>
              </a:ext>
            </a:extLst>
          </p:cNvPr>
          <p:cNvSpPr txBox="1"/>
          <p:nvPr/>
        </p:nvSpPr>
        <p:spPr>
          <a:xfrm>
            <a:off x="627529" y="1513908"/>
            <a:ext cx="1093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Personalize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seus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conteúdos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contratando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produtos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opcionais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!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9114836-8AFE-0705-1A18-A3E016C1462B}"/>
              </a:ext>
            </a:extLst>
          </p:cNvPr>
          <p:cNvSpPr/>
          <p:nvPr/>
        </p:nvSpPr>
        <p:spPr>
          <a:xfrm>
            <a:off x="1973377" y="2025037"/>
            <a:ext cx="8269766" cy="3564879"/>
          </a:xfrm>
          <a:prstGeom prst="roundRect">
            <a:avLst>
              <a:gd name="adj" fmla="val 144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691F416-8984-61B8-8751-ACCEA336D5CE}"/>
              </a:ext>
            </a:extLst>
          </p:cNvPr>
          <p:cNvSpPr txBox="1"/>
          <p:nvPr/>
        </p:nvSpPr>
        <p:spPr>
          <a:xfrm>
            <a:off x="2511670" y="5851843"/>
            <a:ext cx="716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Consulte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a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disponibilidade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em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cada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plano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tabela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de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preços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6" name="Imagem 5" descr="Desenho de um animal&#10;&#10;Descrição gerada automaticamente com confiança média">
            <a:extLst>
              <a:ext uri="{FF2B5EF4-FFF2-40B4-BE49-F238E27FC236}">
                <a16:creationId xmlns:a16="http://schemas.microsoft.com/office/drawing/2014/main" id="{B690A2FD-E2F1-8AFD-6BE7-A6A19F45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18" y="5302444"/>
            <a:ext cx="1053220" cy="26805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D44060F-7505-A8EA-20FA-B3F256C7E60A}"/>
              </a:ext>
            </a:extLst>
          </p:cNvPr>
          <p:cNvGrpSpPr/>
          <p:nvPr/>
        </p:nvGrpSpPr>
        <p:grpSpPr>
          <a:xfrm>
            <a:off x="2205604" y="2144087"/>
            <a:ext cx="7825690" cy="3445829"/>
            <a:chOff x="2205604" y="2415018"/>
            <a:chExt cx="7825690" cy="3445829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9CB5512-87DD-56DC-56A0-6426F900978B}"/>
                </a:ext>
              </a:extLst>
            </p:cNvPr>
            <p:cNvGrpSpPr/>
            <p:nvPr/>
          </p:nvGrpSpPr>
          <p:grpSpPr>
            <a:xfrm>
              <a:off x="2205604" y="2415018"/>
              <a:ext cx="7825690" cy="3445829"/>
              <a:chOff x="2205604" y="2415018"/>
              <a:chExt cx="7825690" cy="3445829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8A756B11-10F1-6615-64E8-7EE5A3A86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84543" y="2545916"/>
                <a:ext cx="1054100" cy="279400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DB23C51-380F-0444-4F5A-3EB7D36BA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150587" y="2496484"/>
                <a:ext cx="1241181" cy="378265"/>
              </a:xfrm>
              <a:prstGeom prst="rect">
                <a:avLst/>
              </a:prstGeom>
            </p:spPr>
          </p:pic>
          <p:pic>
            <p:nvPicPr>
              <p:cNvPr id="9" name="Imagem 10" descr="Forma&#10;&#10;Descrição gerada automaticamente com confiança média">
                <a:extLst>
                  <a:ext uri="{FF2B5EF4-FFF2-40B4-BE49-F238E27FC236}">
                    <a16:creationId xmlns:a16="http://schemas.microsoft.com/office/drawing/2014/main" id="{6EA36EC4-A529-5B8E-3FC7-B0A6C6659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03712" y="2524077"/>
                <a:ext cx="1615388" cy="323078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3BFF4515-1BB5-0F08-F4B4-758D972D4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31044" y="2556313"/>
                <a:ext cx="1054100" cy="258606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7069B18D-EDD2-456E-AD55-5B64E19E8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697087" y="2415018"/>
                <a:ext cx="610371" cy="541196"/>
              </a:xfrm>
              <a:prstGeom prst="rect">
                <a:avLst/>
              </a:prstGeom>
            </p:spPr>
          </p:pic>
          <p:pic>
            <p:nvPicPr>
              <p:cNvPr id="24" name="Picture 23" descr="A logo of a bull with a red head&#10;&#10;Description automatically generated">
                <a:extLst>
                  <a:ext uri="{FF2B5EF4-FFF2-40B4-BE49-F238E27FC236}">
                    <a16:creationId xmlns:a16="http://schemas.microsoft.com/office/drawing/2014/main" id="{85F8D881-37B4-5772-5569-5D79290DB2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5949" t="34596" r="15949" b="34596"/>
              <a:stretch/>
            </p:blipFill>
            <p:spPr>
              <a:xfrm>
                <a:off x="3410844" y="3114345"/>
                <a:ext cx="808828" cy="650473"/>
              </a:xfrm>
              <a:prstGeom prst="rect">
                <a:avLst/>
              </a:prstGeom>
            </p:spPr>
          </p:pic>
          <p:pic>
            <p:nvPicPr>
              <p:cNvPr id="26" name="Picture 25" descr="A blue sign with a gold trophy&#10;&#10;Description automatically generated">
                <a:extLst>
                  <a:ext uri="{FF2B5EF4-FFF2-40B4-BE49-F238E27FC236}">
                    <a16:creationId xmlns:a16="http://schemas.microsoft.com/office/drawing/2014/main" id="{636C6152-D94C-B654-426B-A3145444A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85390" y="3093405"/>
                <a:ext cx="565156" cy="718556"/>
              </a:xfrm>
              <a:prstGeom prst="rect">
                <a:avLst/>
              </a:prstGeom>
            </p:spPr>
          </p:pic>
          <p:pic>
            <p:nvPicPr>
              <p:cNvPr id="28" name="Picture 27" descr="A colorful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D2560B24-B403-D41E-B6C7-7DC4B10290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7898" r="7898"/>
              <a:stretch/>
            </p:blipFill>
            <p:spPr>
              <a:xfrm>
                <a:off x="5147351" y="3178970"/>
                <a:ext cx="874854" cy="5937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7C2A70E-6D09-AF41-8806-D3082168E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2205604" y="3401435"/>
                <a:ext cx="993391" cy="199635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1EF1A08A-7433-C1C9-8C68-A97005080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022205" y="3268111"/>
                <a:ext cx="583816" cy="390724"/>
              </a:xfrm>
              <a:prstGeom prst="rect">
                <a:avLst/>
              </a:prstGeom>
            </p:spPr>
          </p:pic>
          <p:pic>
            <p:nvPicPr>
              <p:cNvPr id="36" name="Picture 35" descr="A colorful logo with a football ball&#10;&#10;Description automatically generated">
                <a:extLst>
                  <a:ext uri="{FF2B5EF4-FFF2-40B4-BE49-F238E27FC236}">
                    <a16:creationId xmlns:a16="http://schemas.microsoft.com/office/drawing/2014/main" id="{7BCDEE19-4954-EF42-B574-10205696E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00489" y="3064662"/>
                <a:ext cx="911568" cy="797622"/>
              </a:xfrm>
              <a:prstGeom prst="rect">
                <a:avLst/>
              </a:prstGeom>
            </p:spPr>
          </p:pic>
          <p:pic>
            <p:nvPicPr>
              <p:cNvPr id="38" name="Picture 37" descr="A red square with white text&#10;&#10;Description automatically generated">
                <a:extLst>
                  <a:ext uri="{FF2B5EF4-FFF2-40B4-BE49-F238E27FC236}">
                    <a16:creationId xmlns:a16="http://schemas.microsoft.com/office/drawing/2014/main" id="{AD57DF52-B5B2-0F06-39C3-791056BC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25825" r="25825"/>
              <a:stretch/>
            </p:blipFill>
            <p:spPr>
              <a:xfrm>
                <a:off x="7906525" y="3064662"/>
                <a:ext cx="771316" cy="797622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2AE9B183-B722-2065-3EEF-AB0805CD5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8872309" y="3342111"/>
                <a:ext cx="1158985" cy="194321"/>
              </a:xfrm>
              <a:prstGeom prst="rect">
                <a:avLst/>
              </a:prstGeom>
            </p:spPr>
          </p:pic>
          <p:pic>
            <p:nvPicPr>
              <p:cNvPr id="42" name="Picture 41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7D6AC2F8-4E88-E1AF-6B1C-BA624AB6F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670252" y="4041802"/>
                <a:ext cx="1071278" cy="415454"/>
              </a:xfrm>
              <a:prstGeom prst="rect">
                <a:avLst/>
              </a:prstGeom>
            </p:spPr>
          </p:pic>
          <p:pic>
            <p:nvPicPr>
              <p:cNvPr id="49" name="Picture 48" descr="A black background with blue text&#10;&#10;Description automatically generated">
                <a:extLst>
                  <a:ext uri="{FF2B5EF4-FFF2-40B4-BE49-F238E27FC236}">
                    <a16:creationId xmlns:a16="http://schemas.microsoft.com/office/drawing/2014/main" id="{A872E1B9-7D30-B60E-EB36-7D0539C653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19268" t="27772" r="13909" b="27772"/>
              <a:stretch/>
            </p:blipFill>
            <p:spPr>
              <a:xfrm>
                <a:off x="4373554" y="4049474"/>
                <a:ext cx="850740" cy="400110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37A2B1C7-6862-732A-3CB8-BC9C556A8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810768" y="3962048"/>
                <a:ext cx="986894" cy="557595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C6BEAEEB-0BFB-154B-9C26-DAB3B17CD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345790" y="4109829"/>
                <a:ext cx="1218314" cy="279400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C7F7A120-D0DF-5FD4-BC7B-A19B65582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730876" y="4080669"/>
                <a:ext cx="762711" cy="448260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47F03DED-2A7E-3747-82D7-57F3DF8B8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2608640" y="4768577"/>
                <a:ext cx="1195230" cy="193821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75BC0323-87C7-48B0-FCDD-14ABC8712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027092" y="4735213"/>
                <a:ext cx="1197202" cy="260548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552461F7-E7EA-70D7-3572-4CD3C647A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5447516" y="4781570"/>
                <a:ext cx="1182837" cy="167835"/>
              </a:xfrm>
              <a:prstGeom prst="rect">
                <a:avLst/>
              </a:prstGeom>
            </p:spPr>
          </p:pic>
          <p:pic>
            <p:nvPicPr>
              <p:cNvPr id="72" name="Picture 71" descr="A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C5B6F53B-101A-AE2B-C402-3E4C86B2F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53575" y="4586690"/>
                <a:ext cx="929325" cy="557595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8ED997E3-0212-F398-E427-AE35629C7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8006122" y="4668489"/>
                <a:ext cx="677008" cy="393996"/>
              </a:xfrm>
              <a:prstGeom prst="rect">
                <a:avLst/>
              </a:prstGeom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B90CDE26-E9D8-6609-0B25-C4A58090E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906353" y="4715368"/>
                <a:ext cx="677008" cy="300238"/>
              </a:xfrm>
              <a:prstGeom prst="rect">
                <a:avLst/>
              </a:prstGeom>
            </p:spPr>
          </p:pic>
          <p:pic>
            <p:nvPicPr>
              <p:cNvPr id="61" name="Picture 60" descr="A logo with orange text&#10;&#10;Description automatically generated">
                <a:extLst>
                  <a:ext uri="{FF2B5EF4-FFF2-40B4-BE49-F238E27FC236}">
                    <a16:creationId xmlns:a16="http://schemas.microsoft.com/office/drawing/2014/main" id="{D0577F81-AE41-AAB6-30F4-00AE845AF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47157" y="5300293"/>
                <a:ext cx="1013303" cy="415454"/>
              </a:xfrm>
              <a:prstGeom prst="rect">
                <a:avLst/>
              </a:prstGeom>
            </p:spPr>
          </p:pic>
          <p:pic>
            <p:nvPicPr>
              <p:cNvPr id="70" name="Picture 69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4F5B1E34-06BB-ABA7-226C-5059EA1560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b="26258"/>
              <a:stretch/>
            </p:blipFill>
            <p:spPr>
              <a:xfrm>
                <a:off x="5527116" y="5411529"/>
                <a:ext cx="1051327" cy="254383"/>
              </a:xfrm>
              <a:prstGeom prst="rect">
                <a:avLst/>
              </a:prstGeom>
            </p:spPr>
          </p:pic>
          <p:pic>
            <p:nvPicPr>
              <p:cNvPr id="78" name="Picture 77" descr="A blue square with white text&#10;&#10;Description automatically generated">
                <a:extLst>
                  <a:ext uri="{FF2B5EF4-FFF2-40B4-BE49-F238E27FC236}">
                    <a16:creationId xmlns:a16="http://schemas.microsoft.com/office/drawing/2014/main" id="{91547DE3-D4B3-3A9D-69FE-366587DFE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78157" y="5216594"/>
                <a:ext cx="607839" cy="644253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93A13981-81D8-EA84-DFF9-0B286FC09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4373692" y="5279311"/>
                <a:ext cx="953710" cy="518818"/>
              </a:xfrm>
              <a:prstGeom prst="rect">
                <a:avLst/>
              </a:prstGeom>
            </p:spPr>
          </p:pic>
          <p:pic>
            <p:nvPicPr>
              <p:cNvPr id="82" name="Picture 81" descr="A red and yellow text&#10;&#10;Description automatically generated">
                <a:extLst>
                  <a:ext uri="{FF2B5EF4-FFF2-40B4-BE49-F238E27FC236}">
                    <a16:creationId xmlns:a16="http://schemas.microsoft.com/office/drawing/2014/main" id="{CBEC2475-4691-F104-3EC7-2D0471F42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85082" y="5173504"/>
                <a:ext cx="1445618" cy="294906"/>
              </a:xfrm>
              <a:prstGeom prst="rect">
                <a:avLst/>
              </a:prstGeom>
            </p:spPr>
          </p:pic>
        </p:grp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EF4FFD4-08AC-71FC-A101-A7499446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6191" y="5310075"/>
              <a:ext cx="728954" cy="437371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EDB1EC1-AD79-7D07-A6FB-DA0C849ED883}"/>
              </a:ext>
            </a:extLst>
          </p:cNvPr>
          <p:cNvGrpSpPr/>
          <p:nvPr/>
        </p:nvGrpSpPr>
        <p:grpSpPr>
          <a:xfrm>
            <a:off x="9122217" y="5039144"/>
            <a:ext cx="835560" cy="585702"/>
            <a:chOff x="9122217" y="5310075"/>
            <a:chExt cx="835560" cy="585702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AC6E4E7F-2603-46FD-2DC5-58B8FEF7D0DB}"/>
                </a:ext>
              </a:extLst>
            </p:cNvPr>
            <p:cNvSpPr/>
            <p:nvPr/>
          </p:nvSpPr>
          <p:spPr>
            <a:xfrm>
              <a:off x="9122217" y="5401776"/>
              <a:ext cx="835560" cy="42077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2" name="Imagem 21" descr="Logotipo&#10;&#10;O conteúdo gerado por IA pode estar incorreto.">
              <a:extLst>
                <a:ext uri="{FF2B5EF4-FFF2-40B4-BE49-F238E27FC236}">
                  <a16:creationId xmlns:a16="http://schemas.microsoft.com/office/drawing/2014/main" id="{C65D9792-17A5-F5D7-2095-B3205AFC5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247146" y="5310075"/>
              <a:ext cx="585702" cy="585702"/>
            </a:xfrm>
            <a:prstGeom prst="rect">
              <a:avLst/>
            </a:prstGeom>
          </p:spPr>
        </p:pic>
      </p:grpSp>
      <p:pic>
        <p:nvPicPr>
          <p:cNvPr id="21" name="Imagem 20" descr="Logotipo&#10;&#10;O conteúdo gerado por IA pode estar incorreto.">
            <a:extLst>
              <a:ext uri="{FF2B5EF4-FFF2-40B4-BE49-F238E27FC236}">
                <a16:creationId xmlns:a16="http://schemas.microsoft.com/office/drawing/2014/main" id="{7F32A1BA-B7A0-1883-16DE-407B1A4EA47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339154" y="3325423"/>
            <a:ext cx="677008" cy="4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 animBg="1"/>
      <p:bldP spid="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A52E5-DEDF-3A5A-C55B-D799DCD9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A208927-C26A-EAC8-926C-897982DD85F4}"/>
              </a:ext>
            </a:extLst>
          </p:cNvPr>
          <p:cNvSpPr txBox="1"/>
          <p:nvPr/>
        </p:nvSpPr>
        <p:spPr>
          <a:xfrm>
            <a:off x="1940169" y="919806"/>
            <a:ext cx="831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300" dirty="0">
                <a:latin typeface="AMX Black" pitchFamily="2" charset="77"/>
              </a:rPr>
              <a:t>PRODUTOS OPCIONAIS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DFCD7-0DC9-3467-0BEB-57F04ABF0E90}"/>
              </a:ext>
            </a:extLst>
          </p:cNvPr>
          <p:cNvSpPr txBox="1"/>
          <p:nvPr/>
        </p:nvSpPr>
        <p:spPr>
          <a:xfrm>
            <a:off x="3470988" y="2237381"/>
            <a:ext cx="7565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É um serviço pensado em todos os públicos, com programas para toda a família, adultos e crianças, fãs de sobrevivência e aventura, documentários, natureza, estilo de vida, gastronomia, decoração, reformas, motores, ciências e tecnologia, realities e o melhor da produção infantil.</a:t>
            </a:r>
          </a:p>
        </p:txBody>
      </p:sp>
      <p:pic>
        <p:nvPicPr>
          <p:cNvPr id="5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id="{6951D722-7A0C-8782-CD52-CB59180897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42" y="2875402"/>
            <a:ext cx="1765517" cy="355173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DB5193F1-46DF-F374-EE1E-BC9C1502FA0B}"/>
              </a:ext>
            </a:extLst>
          </p:cNvPr>
          <p:cNvSpPr/>
          <p:nvPr/>
        </p:nvSpPr>
        <p:spPr>
          <a:xfrm>
            <a:off x="661219" y="2676978"/>
            <a:ext cx="2183364" cy="75202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D6A4D9-9C09-4B9A-E35C-9124EBAB5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9754" y="4865099"/>
            <a:ext cx="1758614" cy="495144"/>
          </a:xfrm>
          <a:prstGeom prst="rect">
            <a:avLst/>
          </a:prstGeom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7D61DA6E-4F14-91F0-754C-64F856886F96}"/>
              </a:ext>
            </a:extLst>
          </p:cNvPr>
          <p:cNvSpPr/>
          <p:nvPr/>
        </p:nvSpPr>
        <p:spPr>
          <a:xfrm>
            <a:off x="661219" y="4662952"/>
            <a:ext cx="2183364" cy="75202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9D91534-8CEF-CD5D-2E5B-BE77978D061A}"/>
              </a:ext>
            </a:extLst>
          </p:cNvPr>
          <p:cNvSpPr txBox="1"/>
          <p:nvPr/>
        </p:nvSpPr>
        <p:spPr>
          <a:xfrm>
            <a:off x="3470988" y="4228747"/>
            <a:ext cx="756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Oferece a melhor experiência de cinema do Brasil, com os clássicos, sucessos dos grandes estúdios, o melhor do mercado independente e do cinema nacional, além de filmes inéditos e estreias exclusivas. O Universal+ é um pacote de canais premium, com milhares de horas de conteúdo </a:t>
            </a:r>
            <a:r>
              <a:rPr lang="pt-BR" sz="2000" dirty="0" err="1"/>
              <a:t>on</a:t>
            </a:r>
            <a:r>
              <a:rPr lang="pt-BR" sz="2000" dirty="0"/>
              <a:t> </a:t>
            </a:r>
            <a:r>
              <a:rPr lang="pt-BR" sz="2000" dirty="0" err="1"/>
              <a:t>demand</a:t>
            </a:r>
            <a:r>
              <a:rPr lang="pt-BR" sz="2000" dirty="0"/>
              <a:t>, onde tem as séries mais aclamadas, comédias, filmes, reality shows e muito mais.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25700A6-EE86-A78E-CCFD-F856FA737530}"/>
              </a:ext>
            </a:extLst>
          </p:cNvPr>
          <p:cNvSpPr txBox="1"/>
          <p:nvPr/>
        </p:nvSpPr>
        <p:spPr>
          <a:xfrm>
            <a:off x="3814844" y="1509979"/>
            <a:ext cx="456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MX" pitchFamily="2" charset="77"/>
              </a:rPr>
              <a:t>Conhecendo </a:t>
            </a:r>
            <a:r>
              <a:rPr lang="en-US" sz="2000" dirty="0" err="1">
                <a:latin typeface="AMX" pitchFamily="2" charset="77"/>
              </a:rPr>
              <a:t>mais</a:t>
            </a:r>
            <a:r>
              <a:rPr lang="en-US" sz="2000" dirty="0">
                <a:latin typeface="AMX" pitchFamily="2" charset="77"/>
              </a:rPr>
              <a:t> </a:t>
            </a:r>
            <a:r>
              <a:rPr lang="en-US" sz="2000" dirty="0" err="1">
                <a:latin typeface="AMX" pitchFamily="2" charset="77"/>
              </a:rPr>
              <a:t>sobre</a:t>
            </a:r>
            <a:r>
              <a:rPr lang="en-US" sz="2000" dirty="0">
                <a:latin typeface="AMX" pitchFamily="2" charset="77"/>
              </a:rPr>
              <a:t> </a:t>
            </a:r>
            <a:r>
              <a:rPr lang="en-US" sz="2000" dirty="0" err="1">
                <a:latin typeface="AMX" pitchFamily="2" charset="77"/>
              </a:rPr>
              <a:t>alguns</a:t>
            </a:r>
            <a:r>
              <a:rPr lang="en-US" sz="2000" dirty="0">
                <a:latin typeface="AMX" pitchFamily="2" charset="77"/>
              </a:rPr>
              <a:t> </a:t>
            </a:r>
            <a:r>
              <a:rPr lang="en-US" sz="2000" dirty="0" err="1">
                <a:latin typeface="AMX" pitchFamily="2" charset="77"/>
              </a:rPr>
              <a:t>pacotes</a:t>
            </a:r>
            <a:endParaRPr lang="en-US" sz="2000" dirty="0">
              <a:latin typeface="AMX" pitchFamily="2" charset="77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7FC0D6-2C6B-883F-64F5-5654B9BF5FCB}"/>
              </a:ext>
            </a:extLst>
          </p:cNvPr>
          <p:cNvSpPr txBox="1"/>
          <p:nvPr/>
        </p:nvSpPr>
        <p:spPr>
          <a:xfrm>
            <a:off x="10068231" y="919806"/>
            <a:ext cx="1594473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Muito texto. Deixar de forma mais resumida ou trazer no slide 28, como apoio  de fala para o analista de forma mais resumida</a:t>
            </a:r>
          </a:p>
        </p:txBody>
      </p:sp>
    </p:spTree>
    <p:extLst>
      <p:ext uri="{BB962C8B-B14F-4D97-AF65-F5344CB8AC3E}">
        <p14:creationId xmlns:p14="http://schemas.microsoft.com/office/powerpoint/2010/main" val="19385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5856 L 3.54167E-6 2.59259E-6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5857 L -3.54167E-6 -1.11111E-6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8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A51E6-46CC-C057-B4BA-920D31BD4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279AF243-13B0-5DB0-A819-F473FBB84E5B}"/>
              </a:ext>
            </a:extLst>
          </p:cNvPr>
          <p:cNvGrpSpPr/>
          <p:nvPr/>
        </p:nvGrpSpPr>
        <p:grpSpPr>
          <a:xfrm>
            <a:off x="2978944" y="171776"/>
            <a:ext cx="7367906" cy="677108"/>
            <a:chOff x="2978944" y="171776"/>
            <a:chExt cx="7367906" cy="677108"/>
          </a:xfrm>
        </p:grpSpPr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B94DBB47-036F-4CEC-DCC1-D7411FCA2714}"/>
                </a:ext>
              </a:extLst>
            </p:cNvPr>
            <p:cNvSpPr txBox="1"/>
            <p:nvPr/>
          </p:nvSpPr>
          <p:spPr>
            <a:xfrm rot="5400000">
              <a:off x="5273475" y="-2122755"/>
              <a:ext cx="677108" cy="52661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TRILHA PRINCIPAL | 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A291C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TEAMS</a:t>
              </a:r>
              <a:endPara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9D0F6A2-B058-0A4F-6D3F-D408C124F431}"/>
                </a:ext>
              </a:extLst>
            </p:cNvPr>
            <p:cNvSpPr txBox="1"/>
            <p:nvPr/>
          </p:nvSpPr>
          <p:spPr>
            <a:xfrm>
              <a:off x="8245114" y="310274"/>
              <a:ext cx="2101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n-ea"/>
                  <a:cs typeface="+mn-cs"/>
                </a:rPr>
                <a:t>Onde estamos: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A098CD6-4FC2-FFC6-436D-D35260EE3563}"/>
              </a:ext>
            </a:extLst>
          </p:cNvPr>
          <p:cNvGrpSpPr/>
          <p:nvPr/>
        </p:nvGrpSpPr>
        <p:grpSpPr>
          <a:xfrm>
            <a:off x="1866896" y="890929"/>
            <a:ext cx="10325111" cy="5795295"/>
            <a:chOff x="1866896" y="890929"/>
            <a:chExt cx="10325111" cy="5795295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5341DB49-2ACD-050B-DC4E-CB9E9DA77E18}"/>
                </a:ext>
              </a:extLst>
            </p:cNvPr>
            <p:cNvSpPr/>
            <p:nvPr/>
          </p:nvSpPr>
          <p:spPr>
            <a:xfrm rot="16200000">
              <a:off x="4131808" y="-1373975"/>
              <a:ext cx="5795295" cy="10325103"/>
            </a:xfrm>
            <a:prstGeom prst="round2SameRect">
              <a:avLst>
                <a:gd name="adj1" fmla="val 2633"/>
                <a:gd name="adj2" fmla="val 0"/>
              </a:avLst>
            </a:prstGeom>
            <a:solidFill>
              <a:srgbClr val="2D29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E3783D17-2025-6B82-640B-46B145080BA3}"/>
                </a:ext>
              </a:extLst>
            </p:cNvPr>
            <p:cNvSpPr txBox="1"/>
            <p:nvPr/>
          </p:nvSpPr>
          <p:spPr>
            <a:xfrm>
              <a:off x="2645485" y="1078053"/>
              <a:ext cx="46961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 Black" pitchFamily="2" charset="0"/>
                  <a:ea typeface="+mn-ea"/>
                  <a:cs typeface="+mn-cs"/>
                </a:rPr>
                <a:t>Aprender, impulsiona!</a:t>
              </a:r>
            </a:p>
          </p:txBody>
        </p:sp>
        <p:cxnSp>
          <p:nvCxnSpPr>
            <p:cNvPr id="27" name="Conector Reto 12">
              <a:extLst>
                <a:ext uri="{FF2B5EF4-FFF2-40B4-BE49-F238E27FC236}">
                  <a16:creationId xmlns:a16="http://schemas.microsoft.com/office/drawing/2014/main" id="{26FEA821-AEC4-0A0F-7134-F920D67EA21D}"/>
                </a:ext>
              </a:extLst>
            </p:cNvPr>
            <p:cNvCxnSpPr>
              <a:cxnSpLocks/>
            </p:cNvCxnSpPr>
            <p:nvPr/>
          </p:nvCxnSpPr>
          <p:spPr>
            <a:xfrm>
              <a:off x="2645485" y="1785939"/>
              <a:ext cx="4962806" cy="0"/>
            </a:xfrm>
            <a:prstGeom prst="line">
              <a:avLst/>
            </a:prstGeom>
            <a:ln w="6350">
              <a:gradFill flip="none" rotWithShape="1">
                <a:gsLst>
                  <a:gs pos="63000">
                    <a:schemeClr val="bg1"/>
                  </a:gs>
                  <a:gs pos="100000">
                    <a:srgbClr val="262626">
                      <a:alpha val="0"/>
                    </a:srgbClr>
                  </a:gs>
                  <a:gs pos="0">
                    <a:schemeClr val="bg2">
                      <a:lumMod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C9600CA1-F213-46D0-F64F-819E53E4A114}"/>
                </a:ext>
              </a:extLst>
            </p:cNvPr>
            <p:cNvSpPr/>
            <p:nvPr/>
          </p:nvSpPr>
          <p:spPr>
            <a:xfrm>
              <a:off x="1866896" y="3098052"/>
              <a:ext cx="6790105" cy="40634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2511DDA-DF2E-55F8-194B-AB1596EAFB67}"/>
                </a:ext>
              </a:extLst>
            </p:cNvPr>
            <p:cNvSpPr/>
            <p:nvPr/>
          </p:nvSpPr>
          <p:spPr>
            <a:xfrm>
              <a:off x="2978944" y="1843391"/>
              <a:ext cx="7961786" cy="4352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Multi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Banda Larga;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Fone Fixo;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TV;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Pós;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Controle;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SVAs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Portabilidade;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Vida Inteligente;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Internet 5G;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Claro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empresas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LP.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:a16="http://schemas.microsoft.com/office/drawing/2014/main" id="{B6C9D22F-9D8E-C7B7-CE4B-D0EE29A1D5F9}"/>
                </a:ext>
              </a:extLst>
            </p:cNvPr>
            <p:cNvSpPr/>
            <p:nvPr/>
          </p:nvSpPr>
          <p:spPr>
            <a:xfrm rot="5400000">
              <a:off x="2516266" y="3171577"/>
              <a:ext cx="258437" cy="227127"/>
            </a:xfrm>
            <a:prstGeom prst="triangl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720851D-9C32-0869-4B83-C281BB9AC273}"/>
                </a:ext>
              </a:extLst>
            </p:cNvPr>
            <p:cNvSpPr/>
            <p:nvPr/>
          </p:nvSpPr>
          <p:spPr>
            <a:xfrm>
              <a:off x="9699039" y="906146"/>
              <a:ext cx="2492961" cy="93326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Objetivo:</a:t>
              </a: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 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Entender os produtos e enxergar oportunidades de venda.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93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89A43-ACFB-B2DD-7F1A-1929375D3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0EC7C5-4A3E-DB6A-7CB5-B351A4F6E423}"/>
              </a:ext>
            </a:extLst>
          </p:cNvPr>
          <p:cNvSpPr txBox="1"/>
          <p:nvPr/>
        </p:nvSpPr>
        <p:spPr>
          <a:xfrm>
            <a:off x="7364897" y="977813"/>
            <a:ext cx="3200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800" dirty="0">
                <a:solidFill>
                  <a:schemeClr val="bg1"/>
                </a:solidFill>
                <a:latin typeface="AMX Black" pitchFamily="2" charset="77"/>
              </a:rPr>
              <a:t>ÍNDICE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20795-A17A-B810-1E79-71BE88C665F8}"/>
              </a:ext>
            </a:extLst>
          </p:cNvPr>
          <p:cNvSpPr txBox="1"/>
          <p:nvPr/>
        </p:nvSpPr>
        <p:spPr>
          <a:xfrm>
            <a:off x="7364897" y="1954582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CLARO TV+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CC797-DF1E-1800-25FD-FAE2EAF9B8CB}"/>
              </a:ext>
            </a:extLst>
          </p:cNvPr>
          <p:cNvSpPr txBox="1"/>
          <p:nvPr/>
        </p:nvSpPr>
        <p:spPr>
          <a:xfrm>
            <a:off x="7364897" y="2670661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PLANOS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85ADEA-324B-188D-745A-F984E0CAFDCC}"/>
              </a:ext>
            </a:extLst>
          </p:cNvPr>
          <p:cNvSpPr txBox="1"/>
          <p:nvPr/>
        </p:nvSpPr>
        <p:spPr>
          <a:xfrm>
            <a:off x="7396593" y="3382956"/>
            <a:ext cx="306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CANAIS E PRODUTOS OPCIONAIS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383AD5-9871-2657-A003-77289062C7DF}"/>
              </a:ext>
            </a:extLst>
          </p:cNvPr>
          <p:cNvSpPr/>
          <p:nvPr/>
        </p:nvSpPr>
        <p:spPr>
          <a:xfrm>
            <a:off x="7139099" y="4514022"/>
            <a:ext cx="3193519" cy="716080"/>
          </a:xfrm>
          <a:prstGeom prst="roundRect">
            <a:avLst>
              <a:gd name="adj" fmla="val 35296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2CBD4B99-96C4-A0B3-D13E-BE198AA1B8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9647" t="18053" r="53060" b="6529"/>
          <a:stretch>
            <a:fillRect/>
          </a:stretch>
        </p:blipFill>
        <p:spPr>
          <a:xfrm rot="1179452">
            <a:off x="2529832" y="646874"/>
            <a:ext cx="1337633" cy="5748685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089106CB-210C-8681-C031-6739055B304E}"/>
              </a:ext>
            </a:extLst>
          </p:cNvPr>
          <p:cNvSpPr txBox="1"/>
          <p:nvPr/>
        </p:nvSpPr>
        <p:spPr>
          <a:xfrm>
            <a:off x="7364897" y="4710804"/>
            <a:ext cx="30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RECURSOS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FFDC3E55-43E4-D635-DEB0-FAF07476D938}"/>
              </a:ext>
            </a:extLst>
          </p:cNvPr>
          <p:cNvSpPr txBox="1"/>
          <p:nvPr/>
        </p:nvSpPr>
        <p:spPr>
          <a:xfrm>
            <a:off x="7432618" y="5423099"/>
            <a:ext cx="369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APLICATIVOS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36414C3-1CB4-8115-120A-CF3A053CE03F}"/>
              </a:ext>
            </a:extLst>
          </p:cNvPr>
          <p:cNvSpPr/>
          <p:nvPr/>
        </p:nvSpPr>
        <p:spPr>
          <a:xfrm>
            <a:off x="7235826" y="5326600"/>
            <a:ext cx="3889374" cy="836250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72CB369C-B90E-1F77-5785-D0ECBAF15B3C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3568701" y="3690732"/>
            <a:ext cx="3570399" cy="1181331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2D2782C-BEBA-8A95-2A58-692C6BEF859A}"/>
              </a:ext>
            </a:extLst>
          </p:cNvPr>
          <p:cNvSpPr/>
          <p:nvPr/>
        </p:nvSpPr>
        <p:spPr>
          <a:xfrm>
            <a:off x="6927319" y="1911316"/>
            <a:ext cx="3889374" cy="2441450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172 -3.7037E-7 L 4.16667E-7 -3.7037E-7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.06172 1.48148E-6 L 4.16667E-7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1.11111E-6 L -1.66667E-6 -1.1111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2.22222E-6 L 2.5E-6 -2.22222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2.59259E-6 L 2.29167E-6 2.59259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19" grpId="0"/>
      <p:bldP spid="19" grpId="1"/>
      <p:bldP spid="20" grpId="0"/>
      <p:bldP spid="20" grpId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64123C5-81AF-BBDD-60B1-B54957FE5A7E}"/>
              </a:ext>
            </a:extLst>
          </p:cNvPr>
          <p:cNvSpPr txBox="1"/>
          <p:nvPr/>
        </p:nvSpPr>
        <p:spPr>
          <a:xfrm>
            <a:off x="1940171" y="971306"/>
            <a:ext cx="831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300" dirty="0">
                <a:latin typeface="AMX Black" pitchFamily="2" charset="77"/>
              </a:rPr>
              <a:t>PLATAFORMA EXCLUSIVA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4EF398-CE95-9796-55E3-0B0DA93CA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29098"/>
              </p:ext>
            </p:extLst>
          </p:nvPr>
        </p:nvGraphicFramePr>
        <p:xfrm>
          <a:off x="1940171" y="2009042"/>
          <a:ext cx="8311662" cy="2665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969">
                  <a:extLst>
                    <a:ext uri="{9D8B030D-6E8A-4147-A177-3AD203B41FA5}">
                      <a16:colId xmlns:a16="http://schemas.microsoft.com/office/drawing/2014/main" val="2257968311"/>
                    </a:ext>
                  </a:extLst>
                </a:gridCol>
                <a:gridCol w="6066693">
                  <a:extLst>
                    <a:ext uri="{9D8B030D-6E8A-4147-A177-3AD203B41FA5}">
                      <a16:colId xmlns:a16="http://schemas.microsoft.com/office/drawing/2014/main" val="1786425817"/>
                    </a:ext>
                  </a:extLst>
                </a:gridCol>
              </a:tblGrid>
              <a:tr h="4409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Principais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categorias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 (TV e online)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478055"/>
                  </a:ext>
                </a:extLst>
              </a:tr>
              <a:tr h="701056"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>
                          <a:solidFill>
                            <a:srgbClr val="DC251B"/>
                          </a:solidFill>
                          <a:latin typeface="AMX" pitchFamily="2" charset="77"/>
                        </a:rPr>
                        <a:t>Cinema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baseline="0" dirty="0">
                          <a:solidFill>
                            <a:schemeClr val="tx1"/>
                          </a:solidFill>
                          <a:latin typeface="AMX" pitchFamily="2" charset="77"/>
                          <a:cs typeface="Arial" panose="020B0604020202020204" pitchFamily="34" charset="0"/>
                        </a:rPr>
                        <a:t>Lançamentos e grandes sucessos do cinema para alugar e assistir quando desejar (disponível por 48h a partir do aluguel).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MX" pitchFamily="2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831095"/>
                  </a:ext>
                </a:extLst>
              </a:tr>
              <a:tr h="701056"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 err="1">
                          <a:solidFill>
                            <a:srgbClr val="DC251B"/>
                          </a:solidFill>
                          <a:latin typeface="AMX" pitchFamily="2" charset="77"/>
                        </a:rPr>
                        <a:t>Programas</a:t>
                      </a:r>
                      <a:r>
                        <a:rPr lang="en-US" sz="1600" spc="300" dirty="0">
                          <a:solidFill>
                            <a:srgbClr val="DC251B"/>
                          </a:solidFill>
                          <a:latin typeface="AMX" pitchFamily="2" charset="77"/>
                        </a:rPr>
                        <a:t> de TV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Milhares de programas gratuitos dos canais do seu pacote de TV </a:t>
                      </a:r>
                      <a:b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e em Claro </a:t>
                      </a:r>
                      <a:r>
                        <a:rPr kumimoji="0" lang="pt-BR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video</a:t>
                      </a: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 você tem mais filmes, séries completas, infantis </a:t>
                      </a:r>
                      <a:b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para assistir gratuitamente e ilimitado quantas vezes quiser.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058568"/>
                  </a:ext>
                </a:extLst>
              </a:tr>
              <a:tr h="701056">
                <a:tc>
                  <a:txBody>
                    <a:bodyPr/>
                    <a:lstStyle/>
                    <a:p>
                      <a:pPr algn="ctr"/>
                      <a:r>
                        <a:rPr lang="en-US" sz="1600" spc="300" dirty="0" err="1">
                          <a:solidFill>
                            <a:srgbClr val="DC251B"/>
                          </a:solidFill>
                          <a:latin typeface="AMX" pitchFamily="2" charset="77"/>
                        </a:rPr>
                        <a:t>Séries</a:t>
                      </a:r>
                      <a:endParaRPr lang="en-US" sz="1600" spc="300" dirty="0">
                        <a:solidFill>
                          <a:srgbClr val="DC251B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Temporadas completas das séries nacionais</a:t>
                      </a:r>
                      <a:b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Arial" panose="020B0604020202020204" pitchFamily="34" charset="0"/>
                        </a:rPr>
                        <a:t>e internacionais mais assistidas.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324822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39BDE61-06B3-BDB3-4F1E-A8FB0E61A9AC}"/>
              </a:ext>
            </a:extLst>
          </p:cNvPr>
          <p:cNvSpPr/>
          <p:nvPr/>
        </p:nvSpPr>
        <p:spPr>
          <a:xfrm>
            <a:off x="1940170" y="2009042"/>
            <a:ext cx="8311661" cy="2665993"/>
          </a:xfrm>
          <a:prstGeom prst="roundRect">
            <a:avLst>
              <a:gd name="adj" fmla="val 10195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CB9E0-06F0-659E-C8C1-E5237961AAA7}"/>
              </a:ext>
            </a:extLst>
          </p:cNvPr>
          <p:cNvSpPr txBox="1"/>
          <p:nvPr/>
        </p:nvSpPr>
        <p:spPr>
          <a:xfrm>
            <a:off x="627529" y="5189552"/>
            <a:ext cx="10936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MX" pitchFamily="2" charset="77"/>
              </a:rPr>
              <a:t>Acesso</a:t>
            </a:r>
            <a:r>
              <a:rPr lang="en-US" sz="2000" b="1" dirty="0">
                <a:latin typeface="AMX" pitchFamily="2" charset="77"/>
              </a:rPr>
              <a:t> </a:t>
            </a:r>
            <a:r>
              <a:rPr lang="en-US" sz="2000" b="1" dirty="0" err="1">
                <a:latin typeface="AMX" pitchFamily="2" charset="77"/>
              </a:rPr>
              <a:t>em</a:t>
            </a:r>
            <a:r>
              <a:rPr lang="en-US" sz="2000" b="1" dirty="0">
                <a:latin typeface="AMX" pitchFamily="2" charset="77"/>
              </a:rPr>
              <a:t> </a:t>
            </a:r>
            <a:r>
              <a:rPr lang="en-US" sz="2000" b="1" dirty="0" err="1">
                <a:latin typeface="AMX" pitchFamily="2" charset="77"/>
              </a:rPr>
              <a:t>todas</a:t>
            </a:r>
            <a:r>
              <a:rPr lang="en-US" sz="2000" b="1" dirty="0">
                <a:latin typeface="AMX" pitchFamily="2" charset="77"/>
              </a:rPr>
              <a:t> as </a:t>
            </a:r>
            <a:r>
              <a:rPr lang="en-US" sz="2000" b="1" dirty="0" err="1">
                <a:latin typeface="AMX" pitchFamily="2" charset="77"/>
              </a:rPr>
              <a:t>telas</a:t>
            </a:r>
            <a:r>
              <a:rPr lang="en-US" sz="2000" b="1" dirty="0">
                <a:latin typeface="AMX" pitchFamily="2" charset="77"/>
              </a:rPr>
              <a:t> | </a:t>
            </a:r>
            <a:r>
              <a:rPr lang="en-US" sz="2000" b="1" dirty="0" err="1">
                <a:solidFill>
                  <a:srgbClr val="DC251B"/>
                </a:solidFill>
                <a:latin typeface="AMX" pitchFamily="2" charset="77"/>
              </a:rPr>
              <a:t>Multitelei</a:t>
            </a:r>
            <a:endParaRPr lang="en-US" sz="2000" b="1" dirty="0">
              <a:solidFill>
                <a:srgbClr val="DC251B"/>
              </a:solidFill>
              <a:latin typeface="AMX" pitchFamily="2" charset="77"/>
            </a:endParaRPr>
          </a:p>
          <a:p>
            <a:pPr algn="ctr"/>
            <a:r>
              <a:rPr lang="en-US" dirty="0" err="1">
                <a:latin typeface="AMX" pitchFamily="2" charset="77"/>
              </a:rPr>
              <a:t>Você</a:t>
            </a:r>
            <a:r>
              <a:rPr lang="en-US" dirty="0">
                <a:latin typeface="AMX" pitchFamily="2" charset="77"/>
              </a:rPr>
              <a:t> </a:t>
            </a:r>
            <a:r>
              <a:rPr lang="en-US" dirty="0" err="1">
                <a:latin typeface="AMX" pitchFamily="2" charset="77"/>
              </a:rPr>
              <a:t>pode</a:t>
            </a:r>
            <a:r>
              <a:rPr lang="en-US" dirty="0">
                <a:latin typeface="AMX" pitchFamily="2" charset="77"/>
              </a:rPr>
              <a:t> </a:t>
            </a:r>
            <a:r>
              <a:rPr lang="en-US" dirty="0" err="1">
                <a:latin typeface="AMX" pitchFamily="2" charset="77"/>
              </a:rPr>
              <a:t>assistir</a:t>
            </a:r>
            <a:r>
              <a:rPr lang="en-US" dirty="0">
                <a:latin typeface="AMX" pitchFamily="2" charset="77"/>
              </a:rPr>
              <a:t> pela </a:t>
            </a:r>
            <a:r>
              <a:rPr lang="en-US" dirty="0" err="1">
                <a:latin typeface="AMX" pitchFamily="2" charset="77"/>
              </a:rPr>
              <a:t>sua</a:t>
            </a:r>
            <a:r>
              <a:rPr lang="en-US" dirty="0">
                <a:latin typeface="AMX" pitchFamily="2" charset="77"/>
              </a:rPr>
              <a:t> TV, </a:t>
            </a:r>
            <a:r>
              <a:rPr lang="en-US" dirty="0" err="1">
                <a:latin typeface="AMX" pitchFamily="2" charset="77"/>
              </a:rPr>
              <a:t>computador</a:t>
            </a:r>
            <a:r>
              <a:rPr lang="en-US" dirty="0">
                <a:latin typeface="AMX" pitchFamily="2" charset="77"/>
              </a:rPr>
              <a:t>, tablet </a:t>
            </a:r>
            <a:r>
              <a:rPr lang="en-US" dirty="0" err="1">
                <a:latin typeface="AMX" pitchFamily="2" charset="77"/>
              </a:rPr>
              <a:t>ou</a:t>
            </a:r>
            <a:r>
              <a:rPr lang="en-US" dirty="0">
                <a:latin typeface="AMX" pitchFamily="2" charset="77"/>
              </a:rPr>
              <a:t> smartphone </a:t>
            </a:r>
            <a:r>
              <a:rPr lang="en-US" dirty="0" err="1">
                <a:latin typeface="AMX" pitchFamily="2" charset="77"/>
              </a:rPr>
              <a:t>sem</a:t>
            </a:r>
            <a:r>
              <a:rPr lang="en-US" dirty="0">
                <a:latin typeface="AMX" pitchFamily="2" charset="77"/>
              </a:rPr>
              <a:t> </a:t>
            </a:r>
            <a:r>
              <a:rPr lang="en-US" dirty="0" err="1">
                <a:latin typeface="AMX" pitchFamily="2" charset="77"/>
              </a:rPr>
              <a:t>pagar</a:t>
            </a:r>
            <a:r>
              <a:rPr lang="en-US" dirty="0">
                <a:latin typeface="AMX" pitchFamily="2" charset="77"/>
              </a:rPr>
              <a:t> nada </a:t>
            </a:r>
            <a:r>
              <a:rPr lang="en-US" dirty="0" err="1">
                <a:latin typeface="AMX" pitchFamily="2" charset="77"/>
              </a:rPr>
              <a:t>mais</a:t>
            </a:r>
            <a:r>
              <a:rPr lang="en-US" dirty="0">
                <a:latin typeface="AMX" pitchFamily="2" charset="77"/>
              </a:rPr>
              <a:t> </a:t>
            </a:r>
            <a:r>
              <a:rPr lang="en-US" dirty="0" err="1">
                <a:latin typeface="AMX" pitchFamily="2" charset="77"/>
              </a:rPr>
              <a:t>por</a:t>
            </a:r>
            <a:r>
              <a:rPr lang="en-US" dirty="0">
                <a:latin typeface="AMX" pitchFamily="2" charset="77"/>
              </a:rPr>
              <a:t> </a:t>
            </a:r>
            <a:r>
              <a:rPr lang="en-US" dirty="0" err="1">
                <a:latin typeface="AMX" pitchFamily="2" charset="77"/>
              </a:rPr>
              <a:t>isso</a:t>
            </a:r>
            <a:r>
              <a:rPr lang="en-US" dirty="0">
                <a:latin typeface="AMX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88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2532-38BE-4509-33C0-318E962A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06C6C7E-4FDF-0847-E0EC-773DF316B724}"/>
              </a:ext>
            </a:extLst>
          </p:cNvPr>
          <p:cNvSpPr txBox="1"/>
          <p:nvPr/>
        </p:nvSpPr>
        <p:spPr>
          <a:xfrm>
            <a:off x="1705189" y="1216326"/>
            <a:ext cx="8781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latin typeface="AMX Black" pitchFamily="2" charset="77"/>
              </a:rPr>
              <a:t>RECURSOS DA PLATAFORMA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E93867-7A2C-C548-9121-18C53AD91D37}"/>
              </a:ext>
            </a:extLst>
          </p:cNvPr>
          <p:cNvSpPr txBox="1"/>
          <p:nvPr/>
        </p:nvSpPr>
        <p:spPr>
          <a:xfrm>
            <a:off x="4010130" y="2473219"/>
            <a:ext cx="126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Replay TV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2B17E11C-F611-FD4F-C6F1-8E721C8B5765}"/>
              </a:ext>
            </a:extLst>
          </p:cNvPr>
          <p:cNvSpPr/>
          <p:nvPr/>
        </p:nvSpPr>
        <p:spPr>
          <a:xfrm>
            <a:off x="3376115" y="2234013"/>
            <a:ext cx="2534398" cy="87852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6246C674-180B-28C5-1B7C-92C33F0E7CD9}"/>
              </a:ext>
            </a:extLst>
          </p:cNvPr>
          <p:cNvSpPr/>
          <p:nvPr/>
        </p:nvSpPr>
        <p:spPr>
          <a:xfrm>
            <a:off x="6301431" y="2234013"/>
            <a:ext cx="2534398" cy="87852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E8A12339-7902-DC66-4F5C-B2FB8EA380AC}"/>
              </a:ext>
            </a:extLst>
          </p:cNvPr>
          <p:cNvSpPr txBox="1"/>
          <p:nvPr/>
        </p:nvSpPr>
        <p:spPr>
          <a:xfrm>
            <a:off x="6476948" y="2283198"/>
            <a:ext cx="2183364" cy="71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Gravação de Conteúdo (</a:t>
            </a:r>
            <a:r>
              <a:rPr lang="pt-BR" sz="2000" dirty="0" err="1"/>
              <a:t>cDVR</a:t>
            </a:r>
            <a:r>
              <a:rPr lang="pt-BR" sz="2000" dirty="0"/>
              <a:t>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E2F1F07-4CB5-F6D5-41F0-FF5F076E44B9}"/>
              </a:ext>
            </a:extLst>
          </p:cNvPr>
          <p:cNvSpPr txBox="1"/>
          <p:nvPr/>
        </p:nvSpPr>
        <p:spPr>
          <a:xfrm>
            <a:off x="6595481" y="3519943"/>
            <a:ext cx="205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Funcionalidades para a Família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D31E06D-4E72-43CE-E05E-03E9B7AC07FC}"/>
              </a:ext>
            </a:extLst>
          </p:cNvPr>
          <p:cNvSpPr txBox="1"/>
          <p:nvPr/>
        </p:nvSpPr>
        <p:spPr>
          <a:xfrm>
            <a:off x="3822782" y="3469818"/>
            <a:ext cx="1641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Comando de Voz e </a:t>
            </a:r>
            <a:r>
              <a:rPr lang="pt-BR" sz="2000" dirty="0" err="1"/>
              <a:t>Alexa</a:t>
            </a:r>
            <a:endParaRPr lang="pt-BR" sz="2000" dirty="0"/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A0EF50C6-186F-6A03-3CC6-E2C3AF57ACA1}"/>
              </a:ext>
            </a:extLst>
          </p:cNvPr>
          <p:cNvSpPr/>
          <p:nvPr/>
        </p:nvSpPr>
        <p:spPr>
          <a:xfrm>
            <a:off x="6357180" y="3353118"/>
            <a:ext cx="2534398" cy="92049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AEAD3872-B06C-5DD4-3F21-7EB298B3BBE4}"/>
              </a:ext>
            </a:extLst>
          </p:cNvPr>
          <p:cNvSpPr/>
          <p:nvPr/>
        </p:nvSpPr>
        <p:spPr>
          <a:xfrm>
            <a:off x="3376115" y="3349307"/>
            <a:ext cx="2534398" cy="87852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D15AA25C-AABA-5931-8E12-FE69C889638F}"/>
              </a:ext>
            </a:extLst>
          </p:cNvPr>
          <p:cNvSpPr/>
          <p:nvPr/>
        </p:nvSpPr>
        <p:spPr>
          <a:xfrm>
            <a:off x="4828800" y="4459572"/>
            <a:ext cx="2534398" cy="920492"/>
          </a:xfrm>
          <a:prstGeom prst="roundRect">
            <a:avLst>
              <a:gd name="adj" fmla="val 39054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CD34650-7676-1968-8340-E2FEED26D81F}"/>
              </a:ext>
            </a:extLst>
          </p:cNvPr>
          <p:cNvSpPr txBox="1"/>
          <p:nvPr/>
        </p:nvSpPr>
        <p:spPr>
          <a:xfrm>
            <a:off x="5069096" y="4565875"/>
            <a:ext cx="205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Outras Funcionalidades</a:t>
            </a:r>
          </a:p>
        </p:txBody>
      </p:sp>
    </p:spTree>
    <p:extLst>
      <p:ext uri="{BB962C8B-B14F-4D97-AF65-F5344CB8AC3E}">
        <p14:creationId xmlns:p14="http://schemas.microsoft.com/office/powerpoint/2010/main" val="1108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8" grpId="0" animBg="1"/>
      <p:bldP spid="12" grpId="0"/>
      <p:bldP spid="3" grpId="0"/>
      <p:bldP spid="9" grpId="0"/>
      <p:bldP spid="10" grpId="0" animBg="1"/>
      <p:bldP spid="11" grpId="0" animBg="1"/>
      <p:bldP spid="14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94D55-E545-F8EC-0B1E-688A5C44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5A411D7-6B2A-EE15-A946-A28078737201}"/>
              </a:ext>
            </a:extLst>
          </p:cNvPr>
          <p:cNvSpPr txBox="1"/>
          <p:nvPr/>
        </p:nvSpPr>
        <p:spPr>
          <a:xfrm>
            <a:off x="1705190" y="1000457"/>
            <a:ext cx="8781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latin typeface="AMX Black" pitchFamily="2" charset="77"/>
              </a:rPr>
              <a:t>RECURSOS DA PLATAFORMA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C651E4E-A863-863D-7379-038DA5B7BFE5}"/>
              </a:ext>
            </a:extLst>
          </p:cNvPr>
          <p:cNvSpPr txBox="1"/>
          <p:nvPr/>
        </p:nvSpPr>
        <p:spPr>
          <a:xfrm>
            <a:off x="653640" y="2011554"/>
            <a:ext cx="3845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Permite reiniciar programas que já começaram ou assistir programas exibidos em até 7 dias anteriores.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F1761E0-3170-F0D3-84DA-424D6F7C7F09}"/>
              </a:ext>
            </a:extLst>
          </p:cNvPr>
          <p:cNvSpPr txBox="1"/>
          <p:nvPr/>
        </p:nvSpPr>
        <p:spPr>
          <a:xfrm>
            <a:off x="653640" y="3379689"/>
            <a:ext cx="4410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controle remoto com comando de voz disponível para os planos Box, 4K e </a:t>
            </a:r>
            <a:r>
              <a:rPr lang="pt-BR" dirty="0" err="1"/>
              <a:t>Soundbox</a:t>
            </a:r>
            <a:r>
              <a:rPr lang="pt-BR" dirty="0"/>
              <a:t>. A </a:t>
            </a:r>
            <a:r>
              <a:rPr lang="pt-BR" dirty="0" err="1"/>
              <a:t>Alexa</a:t>
            </a:r>
            <a:r>
              <a:rPr lang="pt-BR" dirty="0"/>
              <a:t> está integrada aos </a:t>
            </a:r>
            <a:r>
              <a:rPr lang="pt-BR" dirty="0" err="1"/>
              <a:t>decoders</a:t>
            </a:r>
            <a:r>
              <a:rPr lang="pt-BR" dirty="0"/>
              <a:t> Box, 4K e </a:t>
            </a:r>
            <a:r>
              <a:rPr lang="pt-BR" dirty="0" err="1"/>
              <a:t>Soundbox</a:t>
            </a:r>
            <a:r>
              <a:rPr lang="pt-BR" dirty="0"/>
              <a:t>, permitindo comandos de voz à distância para mudar de canal, buscar conteúdos, abrir aplicativos e menus. O modelo </a:t>
            </a:r>
            <a:r>
              <a:rPr lang="pt-BR" dirty="0" err="1"/>
              <a:t>Soundbox</a:t>
            </a:r>
            <a:r>
              <a:rPr lang="pt-BR" dirty="0"/>
              <a:t> S4KCW4S pode responder com a TV desligada para a </a:t>
            </a:r>
            <a:r>
              <a:rPr lang="pt-BR" dirty="0" err="1"/>
              <a:t>Alexa</a:t>
            </a:r>
            <a:r>
              <a:rPr lang="pt-BR" dirty="0"/>
              <a:t>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14B07A8-8D55-2638-1575-8079C32514B3}"/>
              </a:ext>
            </a:extLst>
          </p:cNvPr>
          <p:cNvGrpSpPr/>
          <p:nvPr/>
        </p:nvGrpSpPr>
        <p:grpSpPr>
          <a:xfrm>
            <a:off x="5916115" y="2234013"/>
            <a:ext cx="5515463" cy="3146051"/>
            <a:chOff x="5916115" y="2234013"/>
            <a:chExt cx="5515463" cy="3146051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28F10770-7174-D22E-ADE7-F91FFFE714C3}"/>
                </a:ext>
              </a:extLst>
            </p:cNvPr>
            <p:cNvSpPr txBox="1"/>
            <p:nvPr/>
          </p:nvSpPr>
          <p:spPr>
            <a:xfrm>
              <a:off x="6550130" y="2473219"/>
              <a:ext cx="1262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Replay TV</a:t>
              </a:r>
            </a:p>
          </p:txBody>
        </p:sp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9D646CC8-62B9-86B9-965C-31396351DFC4}"/>
                </a:ext>
              </a:extLst>
            </p:cNvPr>
            <p:cNvSpPr/>
            <p:nvPr/>
          </p:nvSpPr>
          <p:spPr>
            <a:xfrm>
              <a:off x="5916115" y="2234013"/>
              <a:ext cx="2534398" cy="87852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5A9D4856-8E48-B83A-238B-81471B59DA4F}"/>
                </a:ext>
              </a:extLst>
            </p:cNvPr>
            <p:cNvSpPr/>
            <p:nvPr/>
          </p:nvSpPr>
          <p:spPr>
            <a:xfrm>
              <a:off x="8841431" y="2234013"/>
              <a:ext cx="2534398" cy="87852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054CFB4D-A2BD-4D7F-7A26-BE3435C8CC15}"/>
                </a:ext>
              </a:extLst>
            </p:cNvPr>
            <p:cNvSpPr txBox="1"/>
            <p:nvPr/>
          </p:nvSpPr>
          <p:spPr>
            <a:xfrm>
              <a:off x="9016948" y="2283198"/>
              <a:ext cx="2183364" cy="7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Gravação de Conteúdo (</a:t>
              </a:r>
              <a:r>
                <a:rPr lang="pt-BR" sz="2000" dirty="0" err="1"/>
                <a:t>cDVR</a:t>
              </a:r>
              <a:r>
                <a:rPr lang="pt-BR" sz="2000" dirty="0"/>
                <a:t>)</a:t>
              </a: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CBB3145B-2C4E-93D1-596D-F5B44E44F4D8}"/>
                </a:ext>
              </a:extLst>
            </p:cNvPr>
            <p:cNvSpPr txBox="1"/>
            <p:nvPr/>
          </p:nvSpPr>
          <p:spPr>
            <a:xfrm>
              <a:off x="9135481" y="3519943"/>
              <a:ext cx="2053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Funcionalidades para a Família</a:t>
              </a:r>
            </a:p>
          </p:txBody>
        </p:sp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4DE13950-FE1E-15F3-7455-9E461B408C2E}"/>
                </a:ext>
              </a:extLst>
            </p:cNvPr>
            <p:cNvSpPr txBox="1"/>
            <p:nvPr/>
          </p:nvSpPr>
          <p:spPr>
            <a:xfrm>
              <a:off x="6362782" y="3469818"/>
              <a:ext cx="1641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Comando de Voz e </a:t>
              </a:r>
              <a:r>
                <a:rPr lang="pt-BR" sz="2000" dirty="0" err="1">
                  <a:solidFill>
                    <a:srgbClr val="FF0000"/>
                  </a:solidFill>
                </a:rPr>
                <a:t>Alexa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21" name="Rounded Rectangle 2">
              <a:extLst>
                <a:ext uri="{FF2B5EF4-FFF2-40B4-BE49-F238E27FC236}">
                  <a16:creationId xmlns:a16="http://schemas.microsoft.com/office/drawing/2014/main" id="{D76BA2D3-5097-9B90-6B7F-D5B5A3C14A8B}"/>
                </a:ext>
              </a:extLst>
            </p:cNvPr>
            <p:cNvSpPr/>
            <p:nvPr/>
          </p:nvSpPr>
          <p:spPr>
            <a:xfrm>
              <a:off x="8897180" y="3353118"/>
              <a:ext cx="2534398" cy="92049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5F0E26A3-AAA8-3BB2-7760-8B470AC6E711}"/>
                </a:ext>
              </a:extLst>
            </p:cNvPr>
            <p:cNvSpPr/>
            <p:nvPr/>
          </p:nvSpPr>
          <p:spPr>
            <a:xfrm>
              <a:off x="5916115" y="3349307"/>
              <a:ext cx="2534398" cy="87852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23" name="Rounded Rectangle 2">
              <a:extLst>
                <a:ext uri="{FF2B5EF4-FFF2-40B4-BE49-F238E27FC236}">
                  <a16:creationId xmlns:a16="http://schemas.microsoft.com/office/drawing/2014/main" id="{163CA28B-637F-B3A9-6A70-B9EE57932280}"/>
                </a:ext>
              </a:extLst>
            </p:cNvPr>
            <p:cNvSpPr/>
            <p:nvPr/>
          </p:nvSpPr>
          <p:spPr>
            <a:xfrm>
              <a:off x="7368800" y="4459572"/>
              <a:ext cx="2534398" cy="92049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B85BB7BF-7397-3119-E890-1199BA5775AE}"/>
                </a:ext>
              </a:extLst>
            </p:cNvPr>
            <p:cNvSpPr txBox="1"/>
            <p:nvPr/>
          </p:nvSpPr>
          <p:spPr>
            <a:xfrm>
              <a:off x="7609096" y="4565875"/>
              <a:ext cx="2053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Outras Funcionalidades</a:t>
              </a:r>
            </a:p>
          </p:txBody>
        </p:sp>
      </p:grp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349B700D-FF01-520C-120F-D4AFABC0E340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4659087" y="2473220"/>
            <a:ext cx="1257029" cy="2000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B3FD277D-760E-247A-B4C5-66CCB399C3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64267" y="3801841"/>
            <a:ext cx="851850" cy="76403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10A1DE2-CC1D-CE35-9783-DDBB88AB4457}"/>
              </a:ext>
            </a:extLst>
          </p:cNvPr>
          <p:cNvSpPr txBox="1"/>
          <p:nvPr/>
        </p:nvSpPr>
        <p:spPr>
          <a:xfrm>
            <a:off x="8470584" y="624837"/>
            <a:ext cx="2384635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Trazer o video do replay tv que tem na outra formação</a:t>
            </a:r>
          </a:p>
          <a:p>
            <a:endParaRPr lang="pt-BR" dirty="0"/>
          </a:p>
          <a:p>
            <a:r>
              <a:rPr lang="pt-BR" dirty="0"/>
              <a:t>E diminuir/resumir textos e atualizar a questão da Alexa</a:t>
            </a:r>
          </a:p>
        </p:txBody>
      </p:sp>
    </p:spTree>
    <p:extLst>
      <p:ext uri="{BB962C8B-B14F-4D97-AF65-F5344CB8AC3E}">
        <p14:creationId xmlns:p14="http://schemas.microsoft.com/office/powerpoint/2010/main" val="364220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2847-956C-8E15-6291-E2540628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994CB8A-A87B-8881-370C-AE02A01ED7F4}"/>
              </a:ext>
            </a:extLst>
          </p:cNvPr>
          <p:cNvSpPr txBox="1"/>
          <p:nvPr/>
        </p:nvSpPr>
        <p:spPr>
          <a:xfrm>
            <a:off x="1729681" y="924051"/>
            <a:ext cx="8781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1300" dirty="0">
                <a:latin typeface="AMX Black" pitchFamily="2" charset="77"/>
              </a:rPr>
              <a:t>RECURSOS DA PLATAFORMA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E1B2D208-B8DD-BFA9-E30B-875C8768A53D}"/>
              </a:ext>
            </a:extLst>
          </p:cNvPr>
          <p:cNvSpPr txBox="1"/>
          <p:nvPr/>
        </p:nvSpPr>
        <p:spPr>
          <a:xfrm>
            <a:off x="7357600" y="1931280"/>
            <a:ext cx="4038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Salva programas na nuvem para assistir a qualquer momento por 30 dias, com capacidade de até 400 horas.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94E9C2F-28F8-063A-16F4-BE83E892EA00}"/>
              </a:ext>
            </a:extLst>
          </p:cNvPr>
          <p:cNvSpPr txBox="1"/>
          <p:nvPr/>
        </p:nvSpPr>
        <p:spPr>
          <a:xfrm>
            <a:off x="7357600" y="3054492"/>
            <a:ext cx="44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Inclui Controle dos Pais para bloquear conteúdos por idade ou canais e Classificação Indicativa.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0D248F5-96DA-B6B6-6E26-89D862B1D209}"/>
              </a:ext>
            </a:extLst>
          </p:cNvPr>
          <p:cNvGrpSpPr/>
          <p:nvPr/>
        </p:nvGrpSpPr>
        <p:grpSpPr>
          <a:xfrm>
            <a:off x="847319" y="2234013"/>
            <a:ext cx="5515463" cy="3146051"/>
            <a:chOff x="847319" y="2234013"/>
            <a:chExt cx="5515463" cy="3146051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75265021-F0AF-B4B8-4909-9C421E4C9C5C}"/>
                </a:ext>
              </a:extLst>
            </p:cNvPr>
            <p:cNvSpPr txBox="1"/>
            <p:nvPr/>
          </p:nvSpPr>
          <p:spPr>
            <a:xfrm>
              <a:off x="1481334" y="2473219"/>
              <a:ext cx="1262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Replay TV</a:t>
              </a:r>
            </a:p>
          </p:txBody>
        </p:sp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B082D806-CC96-A140-B5E3-67C1D49C0F3D}"/>
                </a:ext>
              </a:extLst>
            </p:cNvPr>
            <p:cNvSpPr/>
            <p:nvPr/>
          </p:nvSpPr>
          <p:spPr>
            <a:xfrm>
              <a:off x="847319" y="2234013"/>
              <a:ext cx="2534398" cy="87852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50482D5D-16CA-9B35-0109-61B1B16D8FB4}"/>
                </a:ext>
              </a:extLst>
            </p:cNvPr>
            <p:cNvSpPr/>
            <p:nvPr/>
          </p:nvSpPr>
          <p:spPr>
            <a:xfrm>
              <a:off x="3772635" y="2234013"/>
              <a:ext cx="2534398" cy="87852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6DA35D29-0470-CCEE-D03F-FA2F0DA4E3D5}"/>
                </a:ext>
              </a:extLst>
            </p:cNvPr>
            <p:cNvSpPr txBox="1"/>
            <p:nvPr/>
          </p:nvSpPr>
          <p:spPr>
            <a:xfrm>
              <a:off x="3948152" y="2283198"/>
              <a:ext cx="2183364" cy="7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DC251B"/>
                  </a:solidFill>
                </a:rPr>
                <a:t>Gravação de Conteúdo (</a:t>
              </a:r>
              <a:r>
                <a:rPr lang="pt-BR" sz="2000" dirty="0" err="1">
                  <a:solidFill>
                    <a:srgbClr val="DC251B"/>
                  </a:solidFill>
                </a:rPr>
                <a:t>cDVR</a:t>
              </a:r>
              <a:r>
                <a:rPr lang="pt-BR" sz="2000" dirty="0">
                  <a:solidFill>
                    <a:srgbClr val="DC251B"/>
                  </a:solidFill>
                </a:rPr>
                <a:t>)</a:t>
              </a: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09B0FBE9-C87B-F8FD-759E-689CEFECF1DE}"/>
                </a:ext>
              </a:extLst>
            </p:cNvPr>
            <p:cNvSpPr txBox="1"/>
            <p:nvPr/>
          </p:nvSpPr>
          <p:spPr>
            <a:xfrm>
              <a:off x="4066685" y="3519943"/>
              <a:ext cx="2053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DC251B"/>
                  </a:solidFill>
                </a:rPr>
                <a:t>Funcionalidades para a Família</a:t>
              </a:r>
            </a:p>
          </p:txBody>
        </p:sp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FF33F7EB-0610-0989-B661-F95A781B453B}"/>
                </a:ext>
              </a:extLst>
            </p:cNvPr>
            <p:cNvSpPr txBox="1"/>
            <p:nvPr/>
          </p:nvSpPr>
          <p:spPr>
            <a:xfrm>
              <a:off x="1293986" y="3469818"/>
              <a:ext cx="1641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Comando de Voz e </a:t>
              </a:r>
              <a:r>
                <a:rPr lang="pt-BR" sz="2000" dirty="0" err="1"/>
                <a:t>Alexa</a:t>
              </a:r>
              <a:endParaRPr lang="pt-BR" sz="2000" dirty="0"/>
            </a:p>
          </p:txBody>
        </p:sp>
        <p:sp>
          <p:nvSpPr>
            <p:cNvPr id="21" name="Rounded Rectangle 2">
              <a:extLst>
                <a:ext uri="{FF2B5EF4-FFF2-40B4-BE49-F238E27FC236}">
                  <a16:creationId xmlns:a16="http://schemas.microsoft.com/office/drawing/2014/main" id="{3D684210-FCFD-94A3-8275-3B87B8975D24}"/>
                </a:ext>
              </a:extLst>
            </p:cNvPr>
            <p:cNvSpPr/>
            <p:nvPr/>
          </p:nvSpPr>
          <p:spPr>
            <a:xfrm>
              <a:off x="3828384" y="3353118"/>
              <a:ext cx="2534398" cy="92049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71BB982A-C529-E0BD-F4B3-59636BA3DD11}"/>
                </a:ext>
              </a:extLst>
            </p:cNvPr>
            <p:cNvSpPr/>
            <p:nvPr/>
          </p:nvSpPr>
          <p:spPr>
            <a:xfrm>
              <a:off x="847319" y="3349307"/>
              <a:ext cx="2534398" cy="87852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23" name="Rounded Rectangle 2">
              <a:extLst>
                <a:ext uri="{FF2B5EF4-FFF2-40B4-BE49-F238E27FC236}">
                  <a16:creationId xmlns:a16="http://schemas.microsoft.com/office/drawing/2014/main" id="{F5C39D53-1364-6E27-35C1-7512D1641F9A}"/>
                </a:ext>
              </a:extLst>
            </p:cNvPr>
            <p:cNvSpPr/>
            <p:nvPr/>
          </p:nvSpPr>
          <p:spPr>
            <a:xfrm>
              <a:off x="2300004" y="4459572"/>
              <a:ext cx="2534398" cy="920492"/>
            </a:xfrm>
            <a:prstGeom prst="roundRect">
              <a:avLst>
                <a:gd name="adj" fmla="val 39054"/>
              </a:avLst>
            </a:prstGeom>
            <a:noFill/>
            <a:ln w="6350">
              <a:gradFill>
                <a:gsLst>
                  <a:gs pos="100000">
                    <a:srgbClr val="F2F2F2"/>
                  </a:gs>
                  <a:gs pos="0">
                    <a:schemeClr val="tx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</a:pPr>
              <a:endParaRPr lang="en-US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27CE89C5-3919-D4D2-8A36-5BB95E56CBE6}"/>
                </a:ext>
              </a:extLst>
            </p:cNvPr>
            <p:cNvSpPr txBox="1"/>
            <p:nvPr/>
          </p:nvSpPr>
          <p:spPr>
            <a:xfrm>
              <a:off x="2540300" y="4565875"/>
              <a:ext cx="2053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DC251B"/>
                  </a:solidFill>
                </a:rPr>
                <a:t>Outras Funcionalidades</a:t>
              </a:r>
            </a:p>
          </p:txBody>
        </p:sp>
      </p:grp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EDEE8213-EE61-89E8-C5D7-ECBC5DFB52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01084" y="3349307"/>
            <a:ext cx="569977" cy="4744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4F549F35-42FA-5F33-45E6-91C9C449F1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93589" y="4565874"/>
            <a:ext cx="2183745" cy="35394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EAAF66-648D-1FAD-DA96-00DE395E0A35}"/>
              </a:ext>
            </a:extLst>
          </p:cNvPr>
          <p:cNvSpPr txBox="1"/>
          <p:nvPr/>
        </p:nvSpPr>
        <p:spPr>
          <a:xfrm>
            <a:off x="7357600" y="4177704"/>
            <a:ext cx="4191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Multitelar (2 telas simultâneas em até 5 dispositivos cadastrados para o App Claro tv+, download para assistir offline (somente no App), Picture In Picture (PIP), Busca por título/ator/diretor, e opções de Áudio e Legenda.</a:t>
            </a:r>
          </a:p>
        </p:txBody>
      </p:sp>
      <p:cxnSp>
        <p:nvCxnSpPr>
          <p:cNvPr id="3" name="Conector: Angulado 2">
            <a:extLst>
              <a:ext uri="{FF2B5EF4-FFF2-40B4-BE49-F238E27FC236}">
                <a16:creationId xmlns:a16="http://schemas.microsoft.com/office/drawing/2014/main" id="{86F66A7C-9C6C-348B-D033-049041413D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82551" y="2283197"/>
            <a:ext cx="699533" cy="32049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35BAC9-E7B0-34A9-E9FB-08A07CAF4FA8}"/>
              </a:ext>
            </a:extLst>
          </p:cNvPr>
          <p:cNvSpPr txBox="1"/>
          <p:nvPr/>
        </p:nvSpPr>
        <p:spPr>
          <a:xfrm>
            <a:off x="8470584" y="624837"/>
            <a:ext cx="238463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Diminuir/resumir textos e atualizar a questão da Alexa</a:t>
            </a:r>
          </a:p>
        </p:txBody>
      </p:sp>
    </p:spTree>
    <p:extLst>
      <p:ext uri="{BB962C8B-B14F-4D97-AF65-F5344CB8AC3E}">
        <p14:creationId xmlns:p14="http://schemas.microsoft.com/office/powerpoint/2010/main" val="29235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9453E-D621-7BE8-79D4-E8E637F49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F22EE3-96CB-CC2F-EBA1-4382173DF9D5}"/>
              </a:ext>
            </a:extLst>
          </p:cNvPr>
          <p:cNvSpPr txBox="1"/>
          <p:nvPr/>
        </p:nvSpPr>
        <p:spPr>
          <a:xfrm>
            <a:off x="7364897" y="977813"/>
            <a:ext cx="3200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800" dirty="0">
                <a:solidFill>
                  <a:schemeClr val="bg1"/>
                </a:solidFill>
                <a:latin typeface="AMX Black" pitchFamily="2" charset="77"/>
              </a:rPr>
              <a:t>ÍNDICE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BFE62-0065-2B8E-CE33-E8914110FD39}"/>
              </a:ext>
            </a:extLst>
          </p:cNvPr>
          <p:cNvSpPr txBox="1"/>
          <p:nvPr/>
        </p:nvSpPr>
        <p:spPr>
          <a:xfrm>
            <a:off x="7364897" y="1954582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CLARO TV+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48006-2FD5-08FA-6E05-21D97709A72A}"/>
              </a:ext>
            </a:extLst>
          </p:cNvPr>
          <p:cNvSpPr txBox="1"/>
          <p:nvPr/>
        </p:nvSpPr>
        <p:spPr>
          <a:xfrm>
            <a:off x="7364897" y="2670661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PLANOS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EBDF2-E2F4-7885-9D1B-2A4EC1E2B858}"/>
              </a:ext>
            </a:extLst>
          </p:cNvPr>
          <p:cNvSpPr txBox="1"/>
          <p:nvPr/>
        </p:nvSpPr>
        <p:spPr>
          <a:xfrm>
            <a:off x="7396593" y="3382956"/>
            <a:ext cx="306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CANAIS E PRODUTOS OPCIONAIS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092E3C6-EA1F-A741-22DC-765062123156}"/>
              </a:ext>
            </a:extLst>
          </p:cNvPr>
          <p:cNvSpPr/>
          <p:nvPr/>
        </p:nvSpPr>
        <p:spPr>
          <a:xfrm>
            <a:off x="7139099" y="5255913"/>
            <a:ext cx="3889374" cy="716080"/>
          </a:xfrm>
          <a:prstGeom prst="roundRect">
            <a:avLst>
              <a:gd name="adj" fmla="val 35296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C0319BE0-302B-17FA-210E-91FA1255FA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9647" t="18053" r="53060" b="6529"/>
          <a:stretch>
            <a:fillRect/>
          </a:stretch>
        </p:blipFill>
        <p:spPr>
          <a:xfrm rot="1179452">
            <a:off x="2529832" y="646874"/>
            <a:ext cx="1337633" cy="5748685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A133FBDA-11C8-E203-9E6C-61BEEC818805}"/>
              </a:ext>
            </a:extLst>
          </p:cNvPr>
          <p:cNvSpPr txBox="1"/>
          <p:nvPr/>
        </p:nvSpPr>
        <p:spPr>
          <a:xfrm>
            <a:off x="7364897" y="4710804"/>
            <a:ext cx="30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RECURSOS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4C63261-92B2-AF1B-0C9D-4B549AF49532}"/>
              </a:ext>
            </a:extLst>
          </p:cNvPr>
          <p:cNvSpPr txBox="1"/>
          <p:nvPr/>
        </p:nvSpPr>
        <p:spPr>
          <a:xfrm>
            <a:off x="7432618" y="5423099"/>
            <a:ext cx="369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APLICATIVOS</a:t>
            </a:r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242095AC-BE75-B089-82C0-6C1D3FFB7D21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3086101" y="3873501"/>
            <a:ext cx="4052999" cy="1740453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0E5A98C-E7BF-D287-CDAD-6C3BAF499B19}"/>
              </a:ext>
            </a:extLst>
          </p:cNvPr>
          <p:cNvSpPr/>
          <p:nvPr/>
        </p:nvSpPr>
        <p:spPr>
          <a:xfrm>
            <a:off x="6927319" y="1911315"/>
            <a:ext cx="3889374" cy="3344597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172 -3.7037E-7 L 4.16667E-7 -3.7037E-7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.06172 1.48148E-6 L 4.16667E-7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1.11111E-6 L -1.66667E-6 -1.1111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2.22222E-6 L 2.5E-6 -2.22222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2.59259E-6 L 2.29167E-6 2.59259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19" grpId="0"/>
      <p:bldP spid="19" grpId="1"/>
      <p:bldP spid="20" grpId="0"/>
      <p:bldP spid="20" grpId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9">
            <a:extLst>
              <a:ext uri="{FF2B5EF4-FFF2-40B4-BE49-F238E27FC236}">
                <a16:creationId xmlns:a16="http://schemas.microsoft.com/office/drawing/2014/main" id="{E8C49D84-B70C-8F34-4C83-CE2BB16C3153}"/>
              </a:ext>
            </a:extLst>
          </p:cNvPr>
          <p:cNvSpPr/>
          <p:nvPr/>
        </p:nvSpPr>
        <p:spPr>
          <a:xfrm>
            <a:off x="464517" y="2669983"/>
            <a:ext cx="2504638" cy="3927989"/>
          </a:xfrm>
          <a:prstGeom prst="roundRect">
            <a:avLst>
              <a:gd name="adj" fmla="val 23282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Assinatura</a:t>
            </a:r>
            <a:r>
              <a:rPr kumimoji="0" lang="en-US" sz="14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inclusa</a:t>
            </a:r>
            <a:endParaRPr kumimoji="0" lang="en-US" sz="14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1" name="Rounded Rectangle 119">
            <a:extLst>
              <a:ext uri="{FF2B5EF4-FFF2-40B4-BE49-F238E27FC236}">
                <a16:creationId xmlns:a16="http://schemas.microsoft.com/office/drawing/2014/main" id="{59B716CD-F0FA-37DD-498A-82AF6D84F27E}"/>
              </a:ext>
            </a:extLst>
          </p:cNvPr>
          <p:cNvSpPr/>
          <p:nvPr/>
        </p:nvSpPr>
        <p:spPr>
          <a:xfrm>
            <a:off x="6755440" y="2651867"/>
            <a:ext cx="2503197" cy="3927989"/>
          </a:xfrm>
          <a:prstGeom prst="roundRect">
            <a:avLst>
              <a:gd name="adj" fmla="val 23282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Assinatura</a:t>
            </a:r>
            <a:r>
              <a:rPr kumimoji="0" lang="en-US" sz="14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inclusa</a:t>
            </a:r>
            <a:endParaRPr kumimoji="0" lang="en-US" sz="14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3197469" y="706200"/>
            <a:ext cx="579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APLICATIVOS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C82E20-2181-B075-593A-1A011FE1F618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CE182B-7456-666F-20FD-6DD39E791A92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C05B67-E999-712E-69A2-BB0160E4AE01}"/>
                </a:ext>
              </a:extLst>
            </p:cNvPr>
            <p:cNvGrpSpPr/>
            <p:nvPr/>
          </p:nvGrpSpPr>
          <p:grpSpPr>
            <a:xfrm>
              <a:off x="463549" y="152017"/>
              <a:ext cx="11289197" cy="200408"/>
              <a:chOff x="463549" y="152017"/>
              <a:chExt cx="11289197" cy="200408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FAE27D0E-712E-BC5D-2A73-572AB9DF7D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3549" y="163403"/>
                <a:ext cx="743155" cy="177637"/>
              </a:xfrm>
              <a:prstGeom prst="rect">
                <a:avLst/>
              </a:prstGeom>
            </p:spPr>
          </p:pic>
          <p:pic>
            <p:nvPicPr>
              <p:cNvPr id="11" name="Picture 1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331B00D-E256-F5AC-5F1A-FF56AF70F3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1188699" y="152017"/>
                <a:ext cx="564047" cy="200408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D3F532-1D4C-9DB8-01F5-BD76E32CBD32}"/>
              </a:ext>
            </a:extLst>
          </p:cNvPr>
          <p:cNvSpPr txBox="1"/>
          <p:nvPr/>
        </p:nvSpPr>
        <p:spPr>
          <a:xfrm>
            <a:off x="2241176" y="1392562"/>
            <a:ext cx="7709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aplicativos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de streaming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favoritos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cliente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podem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ser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acessados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diretamente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aparelho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da Claro.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Tudo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junto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um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lugar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!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168471-1D11-720B-9051-5F5F9C8BF3EE}"/>
              </a:ext>
            </a:extLst>
          </p:cNvPr>
          <p:cNvSpPr/>
          <p:nvPr/>
        </p:nvSpPr>
        <p:spPr>
          <a:xfrm>
            <a:off x="3332323" y="2518310"/>
            <a:ext cx="2914262" cy="3344725"/>
          </a:xfrm>
          <a:prstGeom prst="roundRect">
            <a:avLst>
              <a:gd name="adj" fmla="val 13493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3AE107-1B5A-1144-87A1-AC868F20F943}"/>
              </a:ext>
            </a:extLst>
          </p:cNvPr>
          <p:cNvSpPr txBox="1"/>
          <p:nvPr/>
        </p:nvSpPr>
        <p:spPr>
          <a:xfrm>
            <a:off x="3675431" y="2098672"/>
            <a:ext cx="214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no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APP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A8D9126F-0FDB-A4B4-E5EA-112C33C10E28}"/>
              </a:ext>
            </a:extLst>
          </p:cNvPr>
          <p:cNvSpPr/>
          <p:nvPr/>
        </p:nvSpPr>
        <p:spPr>
          <a:xfrm>
            <a:off x="6451295" y="2501255"/>
            <a:ext cx="5465838" cy="3344725"/>
          </a:xfrm>
          <a:prstGeom prst="roundRect">
            <a:avLst>
              <a:gd name="adj" fmla="val 13493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3760B2-8356-26A5-CB79-E48377044A43}"/>
              </a:ext>
            </a:extLst>
          </p:cNvPr>
          <p:cNvSpPr txBox="1"/>
          <p:nvPr/>
        </p:nvSpPr>
        <p:spPr>
          <a:xfrm>
            <a:off x="7748528" y="2117442"/>
            <a:ext cx="291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BOX/Soundbox</a:t>
            </a:r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E9FFA39A-6097-9534-CDD7-3E945D7072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0177" y="3762577"/>
            <a:ext cx="1194665" cy="316659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5E7B91D5-EA95-0B3E-4169-1B39A7F8A859}"/>
              </a:ext>
            </a:extLst>
          </p:cNvPr>
          <p:cNvSpPr txBox="1"/>
          <p:nvPr/>
        </p:nvSpPr>
        <p:spPr>
          <a:xfrm>
            <a:off x="7468264" y="3369674"/>
            <a:ext cx="1068177" cy="31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Premium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Imagem 15">
            <a:extLst>
              <a:ext uri="{FF2B5EF4-FFF2-40B4-BE49-F238E27FC236}">
                <a16:creationId xmlns:a16="http://schemas.microsoft.com/office/drawing/2014/main" id="{24DA1964-4DE0-99AB-9C1E-0CB4470F90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28771" y="4446474"/>
            <a:ext cx="1156415" cy="193890"/>
          </a:xfrm>
          <a:prstGeom prst="rect">
            <a:avLst/>
          </a:prstGeom>
        </p:spPr>
      </p:pic>
      <p:pic>
        <p:nvPicPr>
          <p:cNvPr id="18" name="Imagem 25" descr="Logotipo&#10;&#10;Descrição gerada automaticamente">
            <a:extLst>
              <a:ext uri="{FF2B5EF4-FFF2-40B4-BE49-F238E27FC236}">
                <a16:creationId xmlns:a16="http://schemas.microsoft.com/office/drawing/2014/main" id="{CB2D1301-2FFC-FCAE-DDF1-9A89C3D60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4208" y="4865233"/>
            <a:ext cx="1208981" cy="565424"/>
          </a:xfrm>
          <a:prstGeom prst="rect">
            <a:avLst/>
          </a:prstGeom>
        </p:spPr>
      </p:pic>
      <p:pic>
        <p:nvPicPr>
          <p:cNvPr id="23" name="Imagem 8" descr="Uma imagem contendo placa, desenho&#10;&#10;Descrição gerada automaticamente">
            <a:extLst>
              <a:ext uri="{FF2B5EF4-FFF2-40B4-BE49-F238E27FC236}">
                <a16:creationId xmlns:a16="http://schemas.microsoft.com/office/drawing/2014/main" id="{666DB3F3-8EEB-61A5-9783-62499324B4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519" y="4788900"/>
            <a:ext cx="1333250" cy="422333"/>
          </a:xfrm>
          <a:prstGeom prst="rect">
            <a:avLst/>
          </a:prstGeom>
        </p:spPr>
      </p:pic>
      <p:pic>
        <p:nvPicPr>
          <p:cNvPr id="28" name="Imagem 27" descr="Desenho com traços pretos&#10;&#10;Descrição gerada automaticamente">
            <a:extLst>
              <a:ext uri="{FF2B5EF4-FFF2-40B4-BE49-F238E27FC236}">
                <a16:creationId xmlns:a16="http://schemas.microsoft.com/office/drawing/2014/main" id="{0DD14795-694C-2803-3377-F3C4970A8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335" y="3656790"/>
            <a:ext cx="1450824" cy="323077"/>
          </a:xfrm>
          <a:prstGeom prst="rect">
            <a:avLst/>
          </a:prstGeom>
        </p:spPr>
      </p:pic>
      <p:sp>
        <p:nvSpPr>
          <p:cNvPr id="29" name="TextBox 54">
            <a:extLst>
              <a:ext uri="{FF2B5EF4-FFF2-40B4-BE49-F238E27FC236}">
                <a16:creationId xmlns:a16="http://schemas.microsoft.com/office/drawing/2014/main" id="{AACE2642-07C0-E73D-A4E3-4E724C290A91}"/>
              </a:ext>
            </a:extLst>
          </p:cNvPr>
          <p:cNvSpPr txBox="1"/>
          <p:nvPr/>
        </p:nvSpPr>
        <p:spPr>
          <a:xfrm>
            <a:off x="9536374" y="5579232"/>
            <a:ext cx="214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Soundbox</a:t>
            </a:r>
          </a:p>
        </p:txBody>
      </p:sp>
      <p:sp>
        <p:nvSpPr>
          <p:cNvPr id="27" name="TextBox 123">
            <a:extLst>
              <a:ext uri="{FF2B5EF4-FFF2-40B4-BE49-F238E27FC236}">
                <a16:creationId xmlns:a16="http://schemas.microsoft.com/office/drawing/2014/main" id="{068AE15C-8ACD-3C05-BED1-613C821C2075}"/>
              </a:ext>
            </a:extLst>
          </p:cNvPr>
          <p:cNvSpPr txBox="1"/>
          <p:nvPr/>
        </p:nvSpPr>
        <p:spPr>
          <a:xfrm>
            <a:off x="7138646" y="4572166"/>
            <a:ext cx="1936667" cy="31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Básico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TextBox 123">
            <a:extLst>
              <a:ext uri="{FF2B5EF4-FFF2-40B4-BE49-F238E27FC236}">
                <a16:creationId xmlns:a16="http://schemas.microsoft.com/office/drawing/2014/main" id="{6E36CCED-E805-3A4E-25E4-89D7E6E1D07D}"/>
              </a:ext>
            </a:extLst>
          </p:cNvPr>
          <p:cNvSpPr txBox="1"/>
          <p:nvPr/>
        </p:nvSpPr>
        <p:spPr>
          <a:xfrm>
            <a:off x="7051889" y="4002217"/>
            <a:ext cx="1936667" cy="31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Padrão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3FB6D192-A00C-C71B-46F3-ECAB44679FB3}"/>
              </a:ext>
            </a:extLst>
          </p:cNvPr>
          <p:cNvSpPr/>
          <p:nvPr/>
        </p:nvSpPr>
        <p:spPr>
          <a:xfrm>
            <a:off x="215900" y="2490718"/>
            <a:ext cx="2914262" cy="3344725"/>
          </a:xfrm>
          <a:prstGeom prst="roundRect">
            <a:avLst>
              <a:gd name="adj" fmla="val 13493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FB7C86AA-DE36-A1C2-0254-57F2A13078DA}"/>
              </a:ext>
            </a:extLst>
          </p:cNvPr>
          <p:cNvSpPr txBox="1"/>
          <p:nvPr/>
        </p:nvSpPr>
        <p:spPr>
          <a:xfrm>
            <a:off x="697296" y="2054229"/>
            <a:ext cx="214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Só no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C251B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Streamings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DC251B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sp>
        <p:nvSpPr>
          <p:cNvPr id="38" name="Rounded Rectangle 119">
            <a:extLst>
              <a:ext uri="{FF2B5EF4-FFF2-40B4-BE49-F238E27FC236}">
                <a16:creationId xmlns:a16="http://schemas.microsoft.com/office/drawing/2014/main" id="{CFDBE547-E743-A0E8-D8AA-58D0F6A14AC7}"/>
              </a:ext>
            </a:extLst>
          </p:cNvPr>
          <p:cNvSpPr/>
          <p:nvPr/>
        </p:nvSpPr>
        <p:spPr>
          <a:xfrm>
            <a:off x="3570845" y="2688698"/>
            <a:ext cx="2504638" cy="3927989"/>
          </a:xfrm>
          <a:prstGeom prst="roundRect">
            <a:avLst>
              <a:gd name="adj" fmla="val 23282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Assinatura</a:t>
            </a:r>
            <a:r>
              <a:rPr kumimoji="0" lang="en-US" sz="14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1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inclusa</a:t>
            </a:r>
            <a:endParaRPr kumimoji="0" lang="en-US" sz="1400" b="0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40" name="Graphic 128">
            <a:extLst>
              <a:ext uri="{FF2B5EF4-FFF2-40B4-BE49-F238E27FC236}">
                <a16:creationId xmlns:a16="http://schemas.microsoft.com/office/drawing/2014/main" id="{B7090F90-5005-F9D7-8DE1-2F81FB385F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066" y="3237676"/>
            <a:ext cx="1352021" cy="358367"/>
          </a:xfrm>
          <a:prstGeom prst="rect">
            <a:avLst/>
          </a:prstGeom>
        </p:spPr>
      </p:pic>
      <p:pic>
        <p:nvPicPr>
          <p:cNvPr id="42" name="Imagem 15">
            <a:extLst>
              <a:ext uri="{FF2B5EF4-FFF2-40B4-BE49-F238E27FC236}">
                <a16:creationId xmlns:a16="http://schemas.microsoft.com/office/drawing/2014/main" id="{6931F189-FF92-A75E-2EF1-85D386A72B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45303" y="3894672"/>
            <a:ext cx="1017797" cy="176418"/>
          </a:xfrm>
          <a:prstGeom prst="rect">
            <a:avLst/>
          </a:prstGeom>
        </p:spPr>
      </p:pic>
      <p:sp>
        <p:nvSpPr>
          <p:cNvPr id="43" name="TextBox 123">
            <a:extLst>
              <a:ext uri="{FF2B5EF4-FFF2-40B4-BE49-F238E27FC236}">
                <a16:creationId xmlns:a16="http://schemas.microsoft.com/office/drawing/2014/main" id="{CFF7320A-BFE8-0833-CC5C-CE7D22E411DC}"/>
              </a:ext>
            </a:extLst>
          </p:cNvPr>
          <p:cNvSpPr txBox="1"/>
          <p:nvPr/>
        </p:nvSpPr>
        <p:spPr>
          <a:xfrm>
            <a:off x="749567" y="4086763"/>
            <a:ext cx="1943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Básico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TextBox 123">
            <a:extLst>
              <a:ext uri="{FF2B5EF4-FFF2-40B4-BE49-F238E27FC236}">
                <a16:creationId xmlns:a16="http://schemas.microsoft.com/office/drawing/2014/main" id="{F0E12894-A4B2-E24F-2E0C-37792DD918E2}"/>
              </a:ext>
            </a:extLst>
          </p:cNvPr>
          <p:cNvSpPr txBox="1"/>
          <p:nvPr/>
        </p:nvSpPr>
        <p:spPr>
          <a:xfrm>
            <a:off x="789436" y="3551627"/>
            <a:ext cx="1943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Padrão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D760BD5B-3154-92CE-8F72-6531F2E6CF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7223" y="4957138"/>
            <a:ext cx="1005700" cy="568849"/>
          </a:xfrm>
          <a:prstGeom prst="rect">
            <a:avLst/>
          </a:prstGeom>
        </p:spPr>
      </p:pic>
      <p:sp>
        <p:nvSpPr>
          <p:cNvPr id="47" name="TextBox 123">
            <a:extLst>
              <a:ext uri="{FF2B5EF4-FFF2-40B4-BE49-F238E27FC236}">
                <a16:creationId xmlns:a16="http://schemas.microsoft.com/office/drawing/2014/main" id="{D355D5CD-AF3C-2AFD-B4D9-980A53DBB892}"/>
              </a:ext>
            </a:extLst>
          </p:cNvPr>
          <p:cNvSpPr txBox="1"/>
          <p:nvPr/>
        </p:nvSpPr>
        <p:spPr>
          <a:xfrm>
            <a:off x="782646" y="5507165"/>
            <a:ext cx="1943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Padrão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Graphic 121">
            <a:extLst>
              <a:ext uri="{FF2B5EF4-FFF2-40B4-BE49-F238E27FC236}">
                <a16:creationId xmlns:a16="http://schemas.microsoft.com/office/drawing/2014/main" id="{353DE9E6-1B4F-1812-B65D-963AAF0E09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25026" y="3237676"/>
            <a:ext cx="1196275" cy="260346"/>
          </a:xfrm>
          <a:prstGeom prst="rect">
            <a:avLst/>
          </a:prstGeom>
        </p:spPr>
      </p:pic>
      <p:pic>
        <p:nvPicPr>
          <p:cNvPr id="4" name="Graphic 128">
            <a:extLst>
              <a:ext uri="{FF2B5EF4-FFF2-40B4-BE49-F238E27FC236}">
                <a16:creationId xmlns:a16="http://schemas.microsoft.com/office/drawing/2014/main" id="{8D508CA1-AC06-1616-DB3B-EC3B2E2DBE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9031" y="3776138"/>
            <a:ext cx="1044419" cy="276834"/>
          </a:xfrm>
          <a:prstGeom prst="rect">
            <a:avLst/>
          </a:prstGeom>
        </p:spPr>
      </p:pic>
      <p:pic>
        <p:nvPicPr>
          <p:cNvPr id="26" name="Imagem 15">
            <a:extLst>
              <a:ext uri="{FF2B5EF4-FFF2-40B4-BE49-F238E27FC236}">
                <a16:creationId xmlns:a16="http://schemas.microsoft.com/office/drawing/2014/main" id="{A3BBDDE8-5AB9-3AC5-8B9C-CFD28DB45F8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49269" y="4468187"/>
            <a:ext cx="1064459" cy="184506"/>
          </a:xfrm>
          <a:prstGeom prst="rect">
            <a:avLst/>
          </a:prstGeom>
        </p:spPr>
      </p:pic>
      <p:sp>
        <p:nvSpPr>
          <p:cNvPr id="30" name="TextBox 123">
            <a:extLst>
              <a:ext uri="{FF2B5EF4-FFF2-40B4-BE49-F238E27FC236}">
                <a16:creationId xmlns:a16="http://schemas.microsoft.com/office/drawing/2014/main" id="{C6ADD1A2-952F-393D-76F2-F9E6F1ED0F63}"/>
              </a:ext>
            </a:extLst>
          </p:cNvPr>
          <p:cNvSpPr txBox="1"/>
          <p:nvPr/>
        </p:nvSpPr>
        <p:spPr>
          <a:xfrm>
            <a:off x="3717580" y="4593368"/>
            <a:ext cx="2067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Básico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123">
            <a:extLst>
              <a:ext uri="{FF2B5EF4-FFF2-40B4-BE49-F238E27FC236}">
                <a16:creationId xmlns:a16="http://schemas.microsoft.com/office/drawing/2014/main" id="{0BDB12C8-A70B-46CC-E6B5-6FEC07D33621}"/>
              </a:ext>
            </a:extLst>
          </p:cNvPr>
          <p:cNvSpPr txBox="1"/>
          <p:nvPr/>
        </p:nvSpPr>
        <p:spPr>
          <a:xfrm>
            <a:off x="3749941" y="4010070"/>
            <a:ext cx="2067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Padrão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extBox 123">
            <a:extLst>
              <a:ext uri="{FF2B5EF4-FFF2-40B4-BE49-F238E27FC236}">
                <a16:creationId xmlns:a16="http://schemas.microsoft.com/office/drawing/2014/main" id="{4B720E24-2851-42DD-D996-8F3D0645AE77}"/>
              </a:ext>
            </a:extLst>
          </p:cNvPr>
          <p:cNvSpPr txBox="1"/>
          <p:nvPr/>
        </p:nvSpPr>
        <p:spPr>
          <a:xfrm>
            <a:off x="4080881" y="3431571"/>
            <a:ext cx="1501029" cy="310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Premium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0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22FF02F-7B36-1131-D5D9-685A887078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7004" y="5324857"/>
            <a:ext cx="988782" cy="559280"/>
          </a:xfrm>
          <a:prstGeom prst="rect">
            <a:avLst/>
          </a:prstGeom>
        </p:spPr>
      </p:pic>
      <p:sp>
        <p:nvSpPr>
          <p:cNvPr id="52" name="TextBox 123">
            <a:extLst>
              <a:ext uri="{FF2B5EF4-FFF2-40B4-BE49-F238E27FC236}">
                <a16:creationId xmlns:a16="http://schemas.microsoft.com/office/drawing/2014/main" id="{B26989B4-035A-FA82-0F13-7371C178B2A1}"/>
              </a:ext>
            </a:extLst>
          </p:cNvPr>
          <p:cNvSpPr txBox="1"/>
          <p:nvPr/>
        </p:nvSpPr>
        <p:spPr>
          <a:xfrm>
            <a:off x="3860612" y="5823511"/>
            <a:ext cx="2054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Padrão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3" name="Imagem 52" descr="Ícone&#10;&#10;O conteúdo gerado por IA pode estar incorreto.">
            <a:extLst>
              <a:ext uri="{FF2B5EF4-FFF2-40B4-BE49-F238E27FC236}">
                <a16:creationId xmlns:a16="http://schemas.microsoft.com/office/drawing/2014/main" id="{C64262AC-E1DB-BD00-2B70-C5A5F8C60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5896" y="6107034"/>
            <a:ext cx="413603" cy="413603"/>
          </a:xfrm>
          <a:prstGeom prst="rect">
            <a:avLst/>
          </a:prstGeom>
        </p:spPr>
      </p:pic>
      <p:pic>
        <p:nvPicPr>
          <p:cNvPr id="54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648CE86-4F24-6EF0-41F9-85A69BC83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0808" y="5399658"/>
            <a:ext cx="840514" cy="475415"/>
          </a:xfrm>
          <a:prstGeom prst="rect">
            <a:avLst/>
          </a:prstGeom>
        </p:spPr>
      </p:pic>
      <p:sp>
        <p:nvSpPr>
          <p:cNvPr id="56" name="TextBox 123">
            <a:extLst>
              <a:ext uri="{FF2B5EF4-FFF2-40B4-BE49-F238E27FC236}">
                <a16:creationId xmlns:a16="http://schemas.microsoft.com/office/drawing/2014/main" id="{572A764B-1F2E-CEE7-EE8E-38711494CFEC}"/>
              </a:ext>
            </a:extLst>
          </p:cNvPr>
          <p:cNvSpPr txBox="1"/>
          <p:nvPr/>
        </p:nvSpPr>
        <p:spPr>
          <a:xfrm>
            <a:off x="7068038" y="5749628"/>
            <a:ext cx="1936667" cy="31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Padrão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com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anúncios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8" name="Imagem 57" descr="Texto&#10;&#10;Descrição gerada automaticamente com confiança média">
            <a:extLst>
              <a:ext uri="{FF2B5EF4-FFF2-40B4-BE49-F238E27FC236}">
                <a16:creationId xmlns:a16="http://schemas.microsoft.com/office/drawing/2014/main" id="{4E737819-1904-B516-320B-9C2BD477B0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55347" y="2794656"/>
            <a:ext cx="467356" cy="433457"/>
          </a:xfrm>
          <a:prstGeom prst="rect">
            <a:avLst/>
          </a:prstGeom>
        </p:spPr>
      </p:pic>
      <p:pic>
        <p:nvPicPr>
          <p:cNvPr id="59" name="Imagem 58" descr="Logotipo&#10;&#10;Descrição gerada automaticamente">
            <a:extLst>
              <a:ext uri="{FF2B5EF4-FFF2-40B4-BE49-F238E27FC236}">
                <a16:creationId xmlns:a16="http://schemas.microsoft.com/office/drawing/2014/main" id="{061F9DFC-F87C-F49C-0614-6788A2B5D4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3878" y="2827805"/>
            <a:ext cx="1768692" cy="377662"/>
          </a:xfrm>
          <a:prstGeom prst="rect">
            <a:avLst/>
          </a:prstGeom>
        </p:spPr>
      </p:pic>
      <p:pic>
        <p:nvPicPr>
          <p:cNvPr id="60" name="Imagem 59" descr="Desenho de personagem de desenhos animados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DD23D07B-6922-6936-0CAD-B04A735617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36995" y="3263611"/>
            <a:ext cx="1775107" cy="263417"/>
          </a:xfrm>
          <a:prstGeom prst="rect">
            <a:avLst/>
          </a:prstGeom>
        </p:spPr>
      </p:pic>
      <p:pic>
        <p:nvPicPr>
          <p:cNvPr id="61" name="Imagem 60" descr="Logotipo&#10;&#10;Descrição gerada automaticamente">
            <a:extLst>
              <a:ext uri="{FF2B5EF4-FFF2-40B4-BE49-F238E27FC236}">
                <a16:creationId xmlns:a16="http://schemas.microsoft.com/office/drawing/2014/main" id="{F2451392-E7CB-B916-14E8-95F1AEFB1E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29624" y="4282016"/>
            <a:ext cx="1097199" cy="445603"/>
          </a:xfrm>
          <a:prstGeom prst="rect">
            <a:avLst/>
          </a:prstGeom>
        </p:spPr>
      </p:pic>
      <p:pic>
        <p:nvPicPr>
          <p:cNvPr id="62" name="Imagem 61" descr="Logotipo, Ícone&#10;&#10;O conteúdo gerado por IA pode estar incorreto.">
            <a:extLst>
              <a:ext uri="{FF2B5EF4-FFF2-40B4-BE49-F238E27FC236}">
                <a16:creationId xmlns:a16="http://schemas.microsoft.com/office/drawing/2014/main" id="{FDC3A54C-8F0B-E958-B1E6-74347CAF5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26" y="3628482"/>
            <a:ext cx="656080" cy="656080"/>
          </a:xfrm>
          <a:prstGeom prst="rect">
            <a:avLst/>
          </a:prstGeom>
        </p:spPr>
      </p:pic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C8EF0F7F-B704-BC8E-2424-9C6086095EA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-456" t="35290" r="456" b="35704"/>
          <a:stretch>
            <a:fillRect/>
          </a:stretch>
        </p:blipFill>
        <p:spPr>
          <a:xfrm>
            <a:off x="9617719" y="5915720"/>
            <a:ext cx="1975640" cy="566746"/>
          </a:xfrm>
          <a:prstGeom prst="roundRect">
            <a:avLst>
              <a:gd name="adj" fmla="val 22042"/>
            </a:avLst>
          </a:prstGeom>
        </p:spPr>
      </p:pic>
      <p:pic>
        <p:nvPicPr>
          <p:cNvPr id="22" name="Graphic 121">
            <a:extLst>
              <a:ext uri="{FF2B5EF4-FFF2-40B4-BE49-F238E27FC236}">
                <a16:creationId xmlns:a16="http://schemas.microsoft.com/office/drawing/2014/main" id="{63291BFE-F0FB-E7AC-6308-8E209458CF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72927" y="3205438"/>
            <a:ext cx="1196275" cy="260346"/>
          </a:xfrm>
          <a:prstGeom prst="rect">
            <a:avLst/>
          </a:prstGeom>
        </p:spPr>
      </p:pic>
      <p:pic>
        <p:nvPicPr>
          <p:cNvPr id="25" name="Imagem 24" descr="Ícone&#10;&#10;O conteúdo gerado por IA pode estar incorreto.">
            <a:extLst>
              <a:ext uri="{FF2B5EF4-FFF2-40B4-BE49-F238E27FC236}">
                <a16:creationId xmlns:a16="http://schemas.microsoft.com/office/drawing/2014/main" id="{CAEDE16B-7FF9-8C05-BEAA-5E9A0F90C9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4264" y="6127524"/>
            <a:ext cx="413603" cy="413603"/>
          </a:xfrm>
          <a:prstGeom prst="rect">
            <a:avLst/>
          </a:prstGeom>
        </p:spPr>
      </p:pic>
      <p:pic>
        <p:nvPicPr>
          <p:cNvPr id="34" name="Imagem 33" descr="Ícone&#10;&#10;O conteúdo gerado por IA pode estar incorreto.">
            <a:extLst>
              <a:ext uri="{FF2B5EF4-FFF2-40B4-BE49-F238E27FC236}">
                <a16:creationId xmlns:a16="http://schemas.microsoft.com/office/drawing/2014/main" id="{FBDC5FB5-64C8-190C-5638-01A7E9AD96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57050" y="6056421"/>
            <a:ext cx="413603" cy="413603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743F925-D381-1845-F26B-7999D9201140}"/>
              </a:ext>
            </a:extLst>
          </p:cNvPr>
          <p:cNvGrpSpPr/>
          <p:nvPr/>
        </p:nvGrpSpPr>
        <p:grpSpPr>
          <a:xfrm>
            <a:off x="7720621" y="4901456"/>
            <a:ext cx="612534" cy="445606"/>
            <a:chOff x="7720621" y="4901456"/>
            <a:chExt cx="612534" cy="445606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4EB9B779-C045-2A55-FB0E-408A2F382834}"/>
                </a:ext>
              </a:extLst>
            </p:cNvPr>
            <p:cNvSpPr/>
            <p:nvPr/>
          </p:nvSpPr>
          <p:spPr>
            <a:xfrm>
              <a:off x="7720621" y="4986649"/>
              <a:ext cx="612534" cy="3192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3" name="Imagem 32" descr="Logotipo&#10;&#10;O conteúdo gerado por IA pode estar incorreto.">
              <a:extLst>
                <a:ext uri="{FF2B5EF4-FFF2-40B4-BE49-F238E27FC236}">
                  <a16:creationId xmlns:a16="http://schemas.microsoft.com/office/drawing/2014/main" id="{47723B77-74D1-ED19-871F-BBA1F99A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793858" y="4901456"/>
              <a:ext cx="445606" cy="445606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3B4462F-8BD3-D43F-9BF1-14D4C78A225A}"/>
              </a:ext>
            </a:extLst>
          </p:cNvPr>
          <p:cNvGrpSpPr/>
          <p:nvPr/>
        </p:nvGrpSpPr>
        <p:grpSpPr>
          <a:xfrm>
            <a:off x="4492659" y="4879157"/>
            <a:ext cx="612534" cy="445606"/>
            <a:chOff x="4492659" y="4879157"/>
            <a:chExt cx="612534" cy="445606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3B7C2EA8-49E5-7D92-87DE-C107CEBE130C}"/>
                </a:ext>
              </a:extLst>
            </p:cNvPr>
            <p:cNvSpPr/>
            <p:nvPr/>
          </p:nvSpPr>
          <p:spPr>
            <a:xfrm>
              <a:off x="4492659" y="4964350"/>
              <a:ext cx="612534" cy="3192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1" name="Imagem 40" descr="Logotipo&#10;&#10;O conteúdo gerado por IA pode estar incorreto.">
              <a:extLst>
                <a:ext uri="{FF2B5EF4-FFF2-40B4-BE49-F238E27FC236}">
                  <a16:creationId xmlns:a16="http://schemas.microsoft.com/office/drawing/2014/main" id="{E7656869-84FC-49C8-AE2D-03091E0B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565896" y="4879157"/>
              <a:ext cx="445606" cy="445606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A451DB3-1AF3-A9C8-D584-FF0476674DF6}"/>
              </a:ext>
            </a:extLst>
          </p:cNvPr>
          <p:cNvGrpSpPr/>
          <p:nvPr/>
        </p:nvGrpSpPr>
        <p:grpSpPr>
          <a:xfrm>
            <a:off x="1388557" y="4429890"/>
            <a:ext cx="612534" cy="445606"/>
            <a:chOff x="1388557" y="4429890"/>
            <a:chExt cx="612534" cy="445606"/>
          </a:xfrm>
        </p:grpSpPr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1F18E6D1-C488-3D0D-6C52-C229F01935C9}"/>
                </a:ext>
              </a:extLst>
            </p:cNvPr>
            <p:cNvSpPr/>
            <p:nvPr/>
          </p:nvSpPr>
          <p:spPr>
            <a:xfrm>
              <a:off x="1388557" y="4515083"/>
              <a:ext cx="612534" cy="31925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8" name="Imagem 47" descr="Logotipo&#10;&#10;O conteúdo gerado por IA pode estar incorreto.">
              <a:extLst>
                <a:ext uri="{FF2B5EF4-FFF2-40B4-BE49-F238E27FC236}">
                  <a16:creationId xmlns:a16="http://schemas.microsoft.com/office/drawing/2014/main" id="{84A95082-FDE3-3E42-DC9E-3B1A21B57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61794" y="4429890"/>
              <a:ext cx="445606" cy="445606"/>
            </a:xfrm>
            <a:prstGeom prst="rect">
              <a:avLst/>
            </a:prstGeom>
          </p:spPr>
        </p:pic>
      </p:grpSp>
      <p:sp>
        <p:nvSpPr>
          <p:cNvPr id="13" name="Balão de Fala: Retângulo com Cantos Arredondados 12">
            <a:extLst>
              <a:ext uri="{FF2B5EF4-FFF2-40B4-BE49-F238E27FC236}">
                <a16:creationId xmlns:a16="http://schemas.microsoft.com/office/drawing/2014/main" id="{FA410B81-01EF-9127-DB7A-B6E84E6DC472}"/>
              </a:ext>
            </a:extLst>
          </p:cNvPr>
          <p:cNvSpPr/>
          <p:nvPr/>
        </p:nvSpPr>
        <p:spPr>
          <a:xfrm>
            <a:off x="463549" y="-2757116"/>
            <a:ext cx="6588340" cy="1949911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Slide alterado, por gentileza, ajustar formatação e animação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3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1" grpId="0" animBg="1"/>
      <p:bldP spid="2" grpId="0"/>
      <p:bldP spid="3" grpId="0"/>
      <p:bldP spid="6" grpId="0" animBg="1"/>
      <p:bldP spid="20" grpId="0"/>
      <p:bldP spid="51" grpId="0" animBg="1"/>
      <p:bldP spid="55" grpId="0"/>
      <p:bldP spid="124" grpId="0"/>
      <p:bldP spid="29" grpId="0"/>
      <p:bldP spid="27" grpId="0"/>
      <p:bldP spid="32" grpId="0"/>
      <p:bldP spid="35" grpId="0" animBg="1"/>
      <p:bldP spid="36" grpId="0"/>
      <p:bldP spid="38" grpId="0" animBg="1"/>
      <p:bldP spid="43" grpId="0"/>
      <p:bldP spid="44" grpId="0"/>
      <p:bldP spid="47" grpId="0"/>
      <p:bldP spid="30" grpId="0"/>
      <p:bldP spid="31" grpId="0"/>
      <p:bldP spid="49" grpId="0"/>
      <p:bldP spid="52" grpId="0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1359877" y="711360"/>
            <a:ext cx="947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300" dirty="0">
                <a:latin typeface="AMX Black" pitchFamily="2" charset="77"/>
              </a:rPr>
              <a:t>ASSINATURAS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F2E8D7-22B2-FA34-0D0E-7015C46060AA}"/>
              </a:ext>
            </a:extLst>
          </p:cNvPr>
          <p:cNvSpPr/>
          <p:nvPr/>
        </p:nvSpPr>
        <p:spPr>
          <a:xfrm>
            <a:off x="1936376" y="2257496"/>
            <a:ext cx="3849879" cy="4024589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Tudo que o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Globoplay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tem, com séries, filmes, novelas, documentários, realities, conteúdos infantis e muito mais.</a:t>
            </a:r>
          </a:p>
          <a:p>
            <a:pPr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Assista também os canais </a:t>
            </a:r>
            <a:r>
              <a:rPr lang="pt-BR" dirty="0">
                <a:solidFill>
                  <a:schemeClr val="tx1"/>
                </a:solidFill>
                <a:latin typeface="AMX Black" panose="020B0604020202020204" charset="0"/>
              </a:rPr>
              <a:t>Globo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, ao vivo de onde quiser: </a:t>
            </a:r>
            <a:r>
              <a:rPr lang="pt-BR" dirty="0">
                <a:solidFill>
                  <a:schemeClr val="tx1"/>
                </a:solidFill>
                <a:latin typeface="AMX Black" panose="020B0604020202020204" charset="0"/>
              </a:rPr>
              <a:t>Globo, GNT, Multishow, canais Sportv, Viva, </a:t>
            </a:r>
            <a:r>
              <a:rPr lang="pt-BR" dirty="0" err="1">
                <a:solidFill>
                  <a:schemeClr val="tx1"/>
                </a:solidFill>
                <a:latin typeface="AMX Black" panose="020B0604020202020204" charset="0"/>
              </a:rPr>
              <a:t>Gloob</a:t>
            </a:r>
            <a:r>
              <a:rPr lang="pt-BR" dirty="0">
                <a:solidFill>
                  <a:schemeClr val="tx1"/>
                </a:solidFill>
                <a:latin typeface="AMX Black" panose="020B0604020202020204" charset="0"/>
              </a:rPr>
              <a:t>, Bis, Universal TV, </a:t>
            </a:r>
            <a:r>
              <a:rPr lang="pt-BR" dirty="0" err="1">
                <a:solidFill>
                  <a:schemeClr val="tx1"/>
                </a:solidFill>
                <a:latin typeface="AMX Black" panose="020B0604020202020204" charset="0"/>
              </a:rPr>
              <a:t>Megapix</a:t>
            </a:r>
            <a:r>
              <a:rPr lang="pt-BR" dirty="0">
                <a:solidFill>
                  <a:schemeClr val="tx1"/>
                </a:solidFill>
                <a:latin typeface="AMX Black" panose="020B060402020202020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e muitos outros.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0F0780-D11B-DE2F-EECC-CB672FADE56D}"/>
              </a:ext>
            </a:extLst>
          </p:cNvPr>
          <p:cNvSpPr/>
          <p:nvPr/>
        </p:nvSpPr>
        <p:spPr>
          <a:xfrm>
            <a:off x="5979364" y="2358491"/>
            <a:ext cx="3501782" cy="288508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Assista a uma biblioteca incrível de séries, filmes, produções originais HBO, de outras marcas e muito mais, além de recursos como perfis individuais para cada membro da sua família. Inclui o canal linear </a:t>
            </a:r>
            <a:r>
              <a:rPr lang="pt-BR" dirty="0">
                <a:solidFill>
                  <a:schemeClr val="tx1"/>
                </a:solidFill>
                <a:latin typeface="AMX Black" panose="020B0604020202020204" charset="0"/>
              </a:rPr>
              <a:t>HBO2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na programação da TV.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2FC810-744C-1AAD-CC59-74DDE4ACD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029" y="1759108"/>
            <a:ext cx="1940572" cy="42753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AD8CDE8-717F-1BA2-4FF6-B9E2EEB0FE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67913" y="1828435"/>
            <a:ext cx="2109434" cy="35820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438A32C1-11DC-E350-0605-BE8CF87D7C7A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87F2F08D-BE5E-FC73-A019-7C571D03B903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E1489DB1-AA53-654A-16F7-B0EFC49EAFB0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id="{67FD5057-6C71-39B4-9863-8D99293A8845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6" name="Graphic 7">
                  <a:extLst>
                    <a:ext uri="{FF2B5EF4-FFF2-40B4-BE49-F238E27FC236}">
                      <a16:creationId xmlns:a16="http://schemas.microsoft.com/office/drawing/2014/main" id="{F1099BF7-F986-DA37-BFEF-1D185E597E29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3" name="Forma Livre: Forma 22">
                    <a:extLst>
                      <a:ext uri="{FF2B5EF4-FFF2-40B4-BE49-F238E27FC236}">
                        <a16:creationId xmlns:a16="http://schemas.microsoft.com/office/drawing/2014/main" id="{89FA27BB-819B-F7FA-0187-3FE974D80526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4A4AA15A-9F7C-3D99-EA2C-AAE718F107FA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528F4B48-D7E7-8244-A9A0-996C42C7B184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2BF2D042-4260-AD12-DD12-3BEF3D9165D7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53CA4480-2733-66CA-E95A-43A85630829D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A7CE1D3E-56D4-805B-981B-7F6CE8CBFC1B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551A0D17-AB89-BE97-0830-70BF46993C49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6A873A05-2EFB-0FCE-A23A-6E6A72296FD0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4CC6ECA6-2132-0590-7986-739D520542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1D299A-46B9-218B-4CFD-94DF28056442}"/>
              </a:ext>
            </a:extLst>
          </p:cNvPr>
          <p:cNvSpPr txBox="1"/>
          <p:nvPr/>
        </p:nvSpPr>
        <p:spPr>
          <a:xfrm>
            <a:off x="9055510" y="341040"/>
            <a:ext cx="250722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Do slide 37 à 39 – unificar as assinaturas em 1 único slide e resumir textos</a:t>
            </a:r>
          </a:p>
        </p:txBody>
      </p:sp>
    </p:spTree>
    <p:extLst>
      <p:ext uri="{BB962C8B-B14F-4D97-AF65-F5344CB8AC3E}">
        <p14:creationId xmlns:p14="http://schemas.microsoft.com/office/powerpoint/2010/main" val="25467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6274 L 3.33333E-6 -3.7037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6273 L -4.375E-6 3.33333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1359877" y="711360"/>
            <a:ext cx="947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300" dirty="0">
                <a:latin typeface="AMX Black" pitchFamily="2" charset="77"/>
              </a:rPr>
              <a:t>ASSINATURAS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F2E8D7-22B2-FA34-0D0E-7015C46060AA}"/>
              </a:ext>
            </a:extLst>
          </p:cNvPr>
          <p:cNvSpPr/>
          <p:nvPr/>
        </p:nvSpPr>
        <p:spPr>
          <a:xfrm>
            <a:off x="2284473" y="2517140"/>
            <a:ext cx="3501782" cy="2726085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Serviço de streaming que oferece conteúdos originais da Apple. A plataforma disponibiliza uma variedade de programas, incluindo séries premiadas, dramas, documentários, comédias e opções para crianças. Contém 5 acessos simultâneos e qualidade Full HD, com alguns conteúdos em 4K HDR.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0F0780-D11B-DE2F-EECC-CB672FADE56D}"/>
              </a:ext>
            </a:extLst>
          </p:cNvPr>
          <p:cNvSpPr/>
          <p:nvPr/>
        </p:nvSpPr>
        <p:spPr>
          <a:xfrm>
            <a:off x="6013230" y="2517140"/>
            <a:ext cx="3668651" cy="3088198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Filmes e séries exclusivos, além de sucessos do cinema para assistir onde e quando quiser.</a:t>
            </a:r>
          </a:p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  <a:p>
            <a:pPr algn="ctr">
              <a:spcBef>
                <a:spcPts val="600"/>
              </a:spcBef>
            </a:pPr>
            <a:endParaRPr lang="pt-BR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4" name="Imagem 3" descr="Uma imagem contendo texto, relógio&#10;&#10;Descrição gerada automaticamente">
            <a:extLst>
              <a:ext uri="{FF2B5EF4-FFF2-40B4-BE49-F238E27FC236}">
                <a16:creationId xmlns:a16="http://schemas.microsoft.com/office/drawing/2014/main" id="{05291B81-7951-DE45-7459-BA07EC820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72" y="1941615"/>
            <a:ext cx="1737966" cy="46974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EC595F9-5D66-4BA8-3693-00FBAB71FFC5}"/>
              </a:ext>
            </a:extLst>
          </p:cNvPr>
          <p:cNvGrpSpPr/>
          <p:nvPr/>
        </p:nvGrpSpPr>
        <p:grpSpPr>
          <a:xfrm>
            <a:off x="0" y="11151"/>
            <a:ext cx="12192000" cy="6858000"/>
            <a:chOff x="0" y="4325"/>
            <a:chExt cx="12192000" cy="68580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B94A6E4E-AE5F-69FA-42D7-EDA3350DD492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B7BB399E-EC0B-0ED3-5A59-DE7DB6A780FA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5" name="Graphic 7">
                <a:extLst>
                  <a:ext uri="{FF2B5EF4-FFF2-40B4-BE49-F238E27FC236}">
                    <a16:creationId xmlns:a16="http://schemas.microsoft.com/office/drawing/2014/main" id="{981361B4-0BE9-8366-2575-78A28EE046A9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7" name="Graphic 7">
                  <a:extLst>
                    <a:ext uri="{FF2B5EF4-FFF2-40B4-BE49-F238E27FC236}">
                      <a16:creationId xmlns:a16="http://schemas.microsoft.com/office/drawing/2014/main" id="{2F463ACD-A201-6138-96BE-0FD15FD9C518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3" name="Forma Livre: Forma 22">
                    <a:extLst>
                      <a:ext uri="{FF2B5EF4-FFF2-40B4-BE49-F238E27FC236}">
                        <a16:creationId xmlns:a16="http://schemas.microsoft.com/office/drawing/2014/main" id="{97450B42-842B-6E00-163B-2647EFF30516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B1A04079-982D-31CA-C4A3-6BC0274EC3A5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BB6F80D2-207F-0DB6-6DF9-6411659F1092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8" name="Forma Livre: Forma 17">
                  <a:extLst>
                    <a:ext uri="{FF2B5EF4-FFF2-40B4-BE49-F238E27FC236}">
                      <a16:creationId xmlns:a16="http://schemas.microsoft.com/office/drawing/2014/main" id="{5D11824F-7C56-5E83-55B0-6B02E009E8AF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24192EB4-6CDF-E7B9-F89F-E4407A833316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A6412500-E1E6-211E-37C1-EA4DDF3989DE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0732798B-CE86-9EA0-6E61-5B205A416EA0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1BD04A83-2D84-E281-40B1-5901AC8369DD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677AE1EE-F11C-60B1-CAA2-44366EC45B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34BECD1-62C1-19E9-8C88-7184C749E2B5}"/>
              </a:ext>
            </a:extLst>
          </p:cNvPr>
          <p:cNvGrpSpPr/>
          <p:nvPr/>
        </p:nvGrpSpPr>
        <p:grpSpPr>
          <a:xfrm>
            <a:off x="3308902" y="1549171"/>
            <a:ext cx="1474972" cy="1073022"/>
            <a:chOff x="3342355" y="1549171"/>
            <a:chExt cx="1474972" cy="1073022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E200842B-7D8B-2DF5-1B27-7634B6C81446}"/>
                </a:ext>
              </a:extLst>
            </p:cNvPr>
            <p:cNvSpPr/>
            <p:nvPr/>
          </p:nvSpPr>
          <p:spPr>
            <a:xfrm>
              <a:off x="3342355" y="1775637"/>
              <a:ext cx="1474972" cy="68608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" name="Imagem 6" descr="Logotipo&#10;&#10;O conteúdo gerado por IA pode estar incorreto.">
              <a:extLst>
                <a:ext uri="{FF2B5EF4-FFF2-40B4-BE49-F238E27FC236}">
                  <a16:creationId xmlns:a16="http://schemas.microsoft.com/office/drawing/2014/main" id="{6A83D7FD-506A-7809-E464-3F4C7B83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3330" y="1549171"/>
              <a:ext cx="1073022" cy="1073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90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6273 L 4.16667E-7 -7.40741E-7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6273 L 2.08333E-7 3.7037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4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6E89A-0C8B-2015-F04B-36124108E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5121F2-88E2-572E-37AE-8B87DC4DDDC0}"/>
              </a:ext>
            </a:extLst>
          </p:cNvPr>
          <p:cNvSpPr txBox="1"/>
          <p:nvPr/>
        </p:nvSpPr>
        <p:spPr>
          <a:xfrm>
            <a:off x="1275789" y="713360"/>
            <a:ext cx="947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Black" pitchFamily="2" charset="77"/>
                <a:ea typeface="+mn-ea"/>
                <a:cs typeface="+mn-cs"/>
              </a:rPr>
              <a:t>ASSINATURAS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C909DF-59E4-0C5E-2D57-4ADDD8774DAF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702F9C7-E15D-D8D8-BFD0-9B8C21F92FBB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F997FD-9C5B-FFDD-25F8-165BDB1EBEF4}"/>
                </a:ext>
              </a:extLst>
            </p:cNvPr>
            <p:cNvGrpSpPr/>
            <p:nvPr/>
          </p:nvGrpSpPr>
          <p:grpSpPr>
            <a:xfrm>
              <a:off x="463549" y="152017"/>
              <a:ext cx="11289197" cy="200408"/>
              <a:chOff x="463549" y="152017"/>
              <a:chExt cx="11289197" cy="200408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A3F299E6-F9CA-A975-7F9E-195601FB12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3549" y="163403"/>
                <a:ext cx="743155" cy="177637"/>
              </a:xfrm>
              <a:prstGeom prst="rect">
                <a:avLst/>
              </a:prstGeom>
            </p:spPr>
          </p:pic>
          <p:pic>
            <p:nvPicPr>
              <p:cNvPr id="11" name="Picture 1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3FF9BD4-1362-53AB-1775-7FF99B7100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1188699" y="152017"/>
                <a:ext cx="564047" cy="200408"/>
              </a:xfrm>
              <a:prstGeom prst="rect">
                <a:avLst/>
              </a:prstGeom>
            </p:spPr>
          </p:pic>
        </p:grp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0FF00B-D425-83B4-2A1C-7B05B46C6C01}"/>
              </a:ext>
            </a:extLst>
          </p:cNvPr>
          <p:cNvSpPr/>
          <p:nvPr/>
        </p:nvSpPr>
        <p:spPr>
          <a:xfrm>
            <a:off x="1302715" y="2485952"/>
            <a:ext cx="4284000" cy="1941221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Amazon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Prime é uma assinatura de benefícios que disponibiliza vantagens e acessos à plataforma da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Amazon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Os serviços são Prime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Video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Amazon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Music Prime, Prime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Gaming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, Prime Reading e o benefício de frete grátis para milhões de produtos.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76E7B7-7D2B-1E7E-C4EF-CB5E670A7DA6}"/>
              </a:ext>
            </a:extLst>
          </p:cNvPr>
          <p:cNvSpPr/>
          <p:nvPr/>
        </p:nvSpPr>
        <p:spPr>
          <a:xfrm>
            <a:off x="6605285" y="2503069"/>
            <a:ext cx="4284000" cy="2874364"/>
          </a:xfrm>
          <a:prstGeom prst="roundRect">
            <a:avLst>
              <a:gd name="adj" fmla="val 16682"/>
            </a:avLst>
          </a:prstGeom>
          <a:noFill/>
          <a:ln w="6350">
            <a:gradFill>
              <a:gsLst>
                <a:gs pos="100000">
                  <a:srgbClr val="F2F2F2"/>
                </a:gs>
                <a:gs pos="0">
                  <a:schemeClr val="tx1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Um serviço que oferece um extenso catálogo de filmes, séries, documentários e conteúdos originais exclusivos da Disney, Pixar, Marvel, Star Wars,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National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Geographic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Hulu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, além de esportes como a ESPN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77"/>
                <a:ea typeface="+mn-ea"/>
                <a:cs typeface="+mn-cs"/>
              </a:rPr>
              <a:t>e produções da América Latina.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77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3E8EC5-035D-E31B-B633-69ADD812AA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32543" y="1480567"/>
            <a:ext cx="1429484" cy="7765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738221-3B6A-E90F-8BFB-A81028FA56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02" b="-3102"/>
          <a:stretch>
            <a:fillRect/>
          </a:stretch>
        </p:blipFill>
        <p:spPr>
          <a:xfrm>
            <a:off x="3002280" y="1522037"/>
            <a:ext cx="884870" cy="90879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CE9BC2-272F-57F8-6191-19803B40CD3F}"/>
              </a:ext>
            </a:extLst>
          </p:cNvPr>
          <p:cNvSpPr txBox="1"/>
          <p:nvPr/>
        </p:nvSpPr>
        <p:spPr>
          <a:xfrm>
            <a:off x="9055510" y="341040"/>
            <a:ext cx="2507225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ADICIONAR UMA TABELA DE TERMOS/GLOSSÁRIO como ultimo slide com a definição/tradução</a:t>
            </a:r>
          </a:p>
          <a:p>
            <a:endParaRPr lang="pt-BR" dirty="0"/>
          </a:p>
          <a:p>
            <a:r>
              <a:rPr lang="pt-BR" dirty="0"/>
              <a:t>“ON </a:t>
            </a:r>
            <a:r>
              <a:rPr lang="pt-BR" dirty="0" err="1"/>
              <a:t>Demand</a:t>
            </a:r>
            <a:r>
              <a:rPr lang="pt-BR" dirty="0"/>
              <a:t>”</a:t>
            </a:r>
          </a:p>
          <a:p>
            <a:r>
              <a:rPr lang="pt-BR" dirty="0"/>
              <a:t>“</a:t>
            </a:r>
            <a:r>
              <a:rPr lang="pt-BR" dirty="0" err="1"/>
              <a:t>Line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6273 L -2.08333E-6 4.81481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6273 L 2.08333E-6 2.96296E-6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people smiling&#10;&#10;Description automatically generated">
            <a:extLst>
              <a:ext uri="{FF2B5EF4-FFF2-40B4-BE49-F238E27FC236}">
                <a16:creationId xmlns:a16="http://schemas.microsoft.com/office/drawing/2014/main" id="{409A154A-089B-77D9-CE2F-92E5BD3A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30435" y="-298782"/>
            <a:ext cx="6899566" cy="3570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159C1-D268-9E8F-0E26-0C5E8AB59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73088" y="1458542"/>
            <a:ext cx="6899566" cy="357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5B3092-E5C3-1E51-0D1A-53D481DCDD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73088" y="3800892"/>
            <a:ext cx="6899566" cy="357006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9939EED-9278-A747-E9A0-77B8BD5FFEF8}"/>
              </a:ext>
            </a:extLst>
          </p:cNvPr>
          <p:cNvSpPr/>
          <p:nvPr/>
        </p:nvSpPr>
        <p:spPr>
          <a:xfrm>
            <a:off x="5493739" y="419961"/>
            <a:ext cx="3823855" cy="620251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045014-0ECB-5623-A8C9-BD0F0AB0C2A1}"/>
              </a:ext>
            </a:extLst>
          </p:cNvPr>
          <p:cNvSpPr/>
          <p:nvPr/>
        </p:nvSpPr>
        <p:spPr>
          <a:xfrm>
            <a:off x="2930649" y="434835"/>
            <a:ext cx="2563090" cy="61876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A18CF-14DF-B24F-9DF2-99F7B2597499}"/>
              </a:ext>
            </a:extLst>
          </p:cNvPr>
          <p:cNvSpPr txBox="1"/>
          <p:nvPr/>
        </p:nvSpPr>
        <p:spPr>
          <a:xfrm>
            <a:off x="1212689" y="1570562"/>
            <a:ext cx="240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700" dirty="0">
                <a:solidFill>
                  <a:srgbClr val="DC251B"/>
                </a:solidFill>
                <a:latin typeface="AMX Black" pitchFamily="2" charset="77"/>
              </a:rPr>
              <a:t>OLÁ!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303339-B1CD-2E1C-0F6F-E4DFFA128728}"/>
              </a:ext>
            </a:extLst>
          </p:cNvPr>
          <p:cNvSpPr/>
          <p:nvPr/>
        </p:nvSpPr>
        <p:spPr>
          <a:xfrm>
            <a:off x="706580" y="2231767"/>
            <a:ext cx="4025160" cy="3445424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Seja bem-vindo (a) de volta à Formação Inicial!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77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Hoje, vamos juntos revolucionar a experiência de TV do seu cliente, colocando em prática seus conhecimentos sobre os planos e tecnologias da Claro tv+.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45D1842-01AE-9F09-691F-1D68B152BF9B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1BC8431-D888-0E6F-C893-4356EF01FF7D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63C458AD-2C54-3F32-D01A-0CC6C7B8069C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5" name="Graphic 7">
                <a:extLst>
                  <a:ext uri="{FF2B5EF4-FFF2-40B4-BE49-F238E27FC236}">
                    <a16:creationId xmlns:a16="http://schemas.microsoft.com/office/drawing/2014/main" id="{085B63F6-C982-FE17-06B0-5E07E60B7077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E4C6CAC1-D5B5-223C-AFF1-5CA43E7CF92F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3" name="Forma Livre: Forma 22">
                    <a:extLst>
                      <a:ext uri="{FF2B5EF4-FFF2-40B4-BE49-F238E27FC236}">
                        <a16:creationId xmlns:a16="http://schemas.microsoft.com/office/drawing/2014/main" id="{84181D9D-3131-A91C-C269-832104932C0B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E29B4912-10BD-0253-2CFE-46F1B814C09B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9483866D-F32F-BD3E-0AE6-8E092FA83462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9" name="Forma Livre: Forma 8">
                  <a:extLst>
                    <a:ext uri="{FF2B5EF4-FFF2-40B4-BE49-F238E27FC236}">
                      <a16:creationId xmlns:a16="http://schemas.microsoft.com/office/drawing/2014/main" id="{BCFD2756-EABF-A423-387B-80DCB453C3AA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0" name="Forma Livre: Forma 9">
                  <a:extLst>
                    <a:ext uri="{FF2B5EF4-FFF2-40B4-BE49-F238E27FC236}">
                      <a16:creationId xmlns:a16="http://schemas.microsoft.com/office/drawing/2014/main" id="{B0515AD2-1677-25A2-DBF0-3475FF2186C0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40F547F3-6595-929B-7624-E2DE2110D0BD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FE47E45A-04E3-3BD2-927D-60421CB70711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BC31BB89-D29B-0003-3C6B-7412FFB80520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DA59378F-27AD-A50C-FE37-7D181BE483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617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8633 -0.03889 L 2.70833E-6 3.33333E-6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94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0.08255 0.05 L 8.33333E-7 3.33333E-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8177 -0.05278 L 8.33333E-7 -1.85185E-6 " pathEditMode="relative" rAng="0" ptsTypes="AA">
                                      <p:cBhvr>
                                        <p:cTn id="2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96663-008F-DF50-CDFE-03E3457C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45AC0A9-1736-A91E-313C-90111873239F}"/>
              </a:ext>
            </a:extLst>
          </p:cNvPr>
          <p:cNvGrpSpPr/>
          <p:nvPr/>
        </p:nvGrpSpPr>
        <p:grpSpPr>
          <a:xfrm>
            <a:off x="0" y="500117"/>
            <a:ext cx="13190462" cy="2451535"/>
            <a:chOff x="247650" y="2157076"/>
            <a:chExt cx="9091636" cy="1689741"/>
          </a:xfrm>
        </p:grpSpPr>
        <p:pic>
          <p:nvPicPr>
            <p:cNvPr id="22" name="Picture 21" descr="A screenshot of a group of people&#10;&#10;Description automatically generated">
              <a:extLst>
                <a:ext uri="{FF2B5EF4-FFF2-40B4-BE49-F238E27FC236}">
                  <a16:creationId xmlns:a16="http://schemas.microsoft.com/office/drawing/2014/main" id="{8A20C6EA-828E-4D71-2560-3216AD9CA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" y="2159000"/>
              <a:ext cx="7772400" cy="1687817"/>
            </a:xfrm>
            <a:prstGeom prst="rect">
              <a:avLst/>
            </a:prstGeom>
          </p:spPr>
        </p:pic>
        <p:pic>
          <p:nvPicPr>
            <p:cNvPr id="23" name="Picture 2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D6289C5B-C408-C5D6-07DA-A4FCC44CD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340" y="2157076"/>
              <a:ext cx="7802946" cy="168894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77F7EE-6916-0A42-F180-5FD3E83062BA}"/>
              </a:ext>
            </a:extLst>
          </p:cNvPr>
          <p:cNvGrpSpPr/>
          <p:nvPr/>
        </p:nvGrpSpPr>
        <p:grpSpPr>
          <a:xfrm>
            <a:off x="-1913994" y="4177858"/>
            <a:ext cx="13190462" cy="2451535"/>
            <a:chOff x="247650" y="2157076"/>
            <a:chExt cx="9091636" cy="1689741"/>
          </a:xfrm>
        </p:grpSpPr>
        <p:pic>
          <p:nvPicPr>
            <p:cNvPr id="16" name="Picture 15" descr="A screenshot of a group of people&#10;&#10;Description automatically generated">
              <a:extLst>
                <a:ext uri="{FF2B5EF4-FFF2-40B4-BE49-F238E27FC236}">
                  <a16:creationId xmlns:a16="http://schemas.microsoft.com/office/drawing/2014/main" id="{A11ECE0C-CA0F-10ED-D398-F96CBA767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" y="2159000"/>
              <a:ext cx="7772400" cy="1687817"/>
            </a:xfrm>
            <a:prstGeom prst="rect">
              <a:avLst/>
            </a:prstGeom>
          </p:spPr>
        </p:pic>
        <p:pic>
          <p:nvPicPr>
            <p:cNvPr id="18" name="Picture 17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759BBF6A-EC92-A86C-8145-D0B484355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340" y="2157076"/>
              <a:ext cx="7802946" cy="1688949"/>
            </a:xfrm>
            <a:prstGeom prst="rect">
              <a:avLst/>
            </a:prstGeom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38FC46A-6039-6595-D6A3-5C931E81DFFD}"/>
              </a:ext>
            </a:extLst>
          </p:cNvPr>
          <p:cNvSpPr/>
          <p:nvPr/>
        </p:nvSpPr>
        <p:spPr>
          <a:xfrm>
            <a:off x="230605" y="429595"/>
            <a:ext cx="11730789" cy="6196263"/>
          </a:xfrm>
          <a:prstGeom prst="roundRect">
            <a:avLst>
              <a:gd name="adj" fmla="val 5599"/>
            </a:avLst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rgbClr val="000000">
                  <a:alpha val="10000"/>
                </a:srgbClr>
              </a:gs>
              <a:gs pos="55000">
                <a:srgbClr val="000000"/>
              </a:gs>
              <a:gs pos="4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91109-6F09-8163-32C1-21A418F5EEF0}"/>
              </a:ext>
            </a:extLst>
          </p:cNvPr>
          <p:cNvSpPr txBox="1"/>
          <p:nvPr/>
        </p:nvSpPr>
        <p:spPr>
          <a:xfrm>
            <a:off x="955703" y="2680142"/>
            <a:ext cx="10281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1000" dirty="0">
                <a:solidFill>
                  <a:srgbClr val="DC251B"/>
                </a:solidFill>
                <a:latin typeface="AMX Black" pitchFamily="2" charset="77"/>
              </a:rPr>
              <a:t>HORA DO QUIZ</a:t>
            </a:r>
          </a:p>
          <a:p>
            <a:pPr algn="ctr"/>
            <a:r>
              <a:rPr lang="pt-BR" sz="2400" b="1" spc="300" dirty="0">
                <a:solidFill>
                  <a:schemeClr val="bg1"/>
                </a:solidFill>
                <a:latin typeface="AMX Black" pitchFamily="2" charset="77"/>
              </a:rPr>
              <a:t>Chegou a hora de testarmos nossos conhecimentos gerais com algumas perguntas! Vamos lá?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D497DC0-0100-2426-44A9-9694F2C48B35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9A879DDC-E740-0C8B-7FB2-866FE38935F0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9624AEE-2562-9D5E-01A0-9EE5F9F28FBB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1" name="Graphic 7">
                <a:extLst>
                  <a:ext uri="{FF2B5EF4-FFF2-40B4-BE49-F238E27FC236}">
                    <a16:creationId xmlns:a16="http://schemas.microsoft.com/office/drawing/2014/main" id="{6475C13B-E38D-EDEA-2021-90A1F8209A70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EFC5E082-4E36-40D6-8C49-EE17C1B0DDCF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4E890419-19A7-0DEF-A87A-3FBFF7C20B49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00F33F16-C1F5-D465-57B0-B6E41AD84E7A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8" name="Forma Livre: Forma 27">
                    <a:extLst>
                      <a:ext uri="{FF2B5EF4-FFF2-40B4-BE49-F238E27FC236}">
                        <a16:creationId xmlns:a16="http://schemas.microsoft.com/office/drawing/2014/main" id="{D74BA799-0910-28E9-721C-05A3C2EE779C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4" name="Forma Livre: Forma 13">
                  <a:extLst>
                    <a:ext uri="{FF2B5EF4-FFF2-40B4-BE49-F238E27FC236}">
                      <a16:creationId xmlns:a16="http://schemas.microsoft.com/office/drawing/2014/main" id="{EE3ACDC7-A309-E1D6-DA57-80DCF1F0016E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" name="Forma Livre: Forma 14">
                  <a:extLst>
                    <a:ext uri="{FF2B5EF4-FFF2-40B4-BE49-F238E27FC236}">
                      <a16:creationId xmlns:a16="http://schemas.microsoft.com/office/drawing/2014/main" id="{4455BEBD-3FFF-48B3-190B-E498E42ED34C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: Forma 16">
                  <a:extLst>
                    <a:ext uri="{FF2B5EF4-FFF2-40B4-BE49-F238E27FC236}">
                      <a16:creationId xmlns:a16="http://schemas.microsoft.com/office/drawing/2014/main" id="{7E6558D6-F802-32D6-EF30-25D25ABF8491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32EF3076-40BB-1B3A-DB59-90D8B4D1A1E7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40047468-DCDD-3BC4-5A2D-AC9FB5005956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F9392D39-6F9D-70E2-7550-79C7659B6A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133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588 -3.7037E-7 L -0.10144 -3.7037E-7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2.96296E-6 L 0.16459 -2.96296E-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8B9339-1959-0F89-F07E-7BE6A8888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l="10997" t="1043" r="30937" b="52091"/>
          <a:stretch/>
        </p:blipFill>
        <p:spPr>
          <a:xfrm>
            <a:off x="-1" y="604346"/>
            <a:ext cx="5332491" cy="2869324"/>
          </a:xfrm>
          <a:prstGeom prst="roundRect">
            <a:avLst>
              <a:gd name="adj" fmla="val 9502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BFADF2-0F90-0424-A233-06EA9CA6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l="21419" t="49690" r="20515" b="3444"/>
          <a:stretch/>
        </p:blipFill>
        <p:spPr>
          <a:xfrm>
            <a:off x="959088" y="3578534"/>
            <a:ext cx="5332491" cy="2869324"/>
          </a:xfrm>
          <a:prstGeom prst="roundRect">
            <a:avLst>
              <a:gd name="adj" fmla="val 9502"/>
            </a:avLst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544D635-DB9F-E7A1-697C-95B927C60F99}"/>
              </a:ext>
            </a:extLst>
          </p:cNvPr>
          <p:cNvSpPr/>
          <p:nvPr/>
        </p:nvSpPr>
        <p:spPr>
          <a:xfrm>
            <a:off x="2796466" y="419961"/>
            <a:ext cx="3507923" cy="620251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42031C5-7768-717F-10F7-2CC7D5128444}"/>
              </a:ext>
            </a:extLst>
          </p:cNvPr>
          <p:cNvSpPr/>
          <p:nvPr/>
        </p:nvSpPr>
        <p:spPr>
          <a:xfrm>
            <a:off x="6304389" y="434835"/>
            <a:ext cx="1419184" cy="61876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45B2D-D8F5-0402-D13A-B54287BE4F2F}"/>
              </a:ext>
            </a:extLst>
          </p:cNvPr>
          <p:cNvSpPr txBox="1"/>
          <p:nvPr/>
        </p:nvSpPr>
        <p:spPr>
          <a:xfrm>
            <a:off x="6692802" y="694867"/>
            <a:ext cx="410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spc="1300" dirty="0">
                <a:solidFill>
                  <a:srgbClr val="DC251B"/>
                </a:solidFill>
                <a:latin typeface="AMX Black" pitchFamily="2" charset="77"/>
              </a:rPr>
              <a:t>Q	UESTÃO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582736-C7F9-5785-124B-5EE3C0740F79}"/>
              </a:ext>
            </a:extLst>
          </p:cNvPr>
          <p:cNvSpPr/>
          <p:nvPr/>
        </p:nvSpPr>
        <p:spPr>
          <a:xfrm>
            <a:off x="5857628" y="1318992"/>
            <a:ext cx="5771051" cy="1630212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/>
              <a:t>Sabemos que a Claro está sempre em busca da evolução para acompanhar e atender as necessidades dos nossos clientes que estão cada vez mais interessados em conteúdos personalizados. </a:t>
            </a:r>
            <a:r>
              <a:rPr lang="pt-BR" sz="1600" dirty="0"/>
              <a:t>Tendo isso em mente, qual é a alternativa que mostra o que a Claro oferece em sua TV?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FAF899B-B8F5-6546-9653-DF2F853F1E05}"/>
              </a:ext>
            </a:extLst>
          </p:cNvPr>
          <p:cNvSpPr/>
          <p:nvPr/>
        </p:nvSpPr>
        <p:spPr>
          <a:xfrm>
            <a:off x="5857628" y="3126448"/>
            <a:ext cx="5771051" cy="691405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A)</a:t>
            </a:r>
            <a:r>
              <a:rPr lang="pt-BR" sz="1600" b="1" dirty="0"/>
              <a:t>Experiência retrô, Portfólio complexo, Programação incompleta e poucos conteúdos.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B02C5BF4-B523-87FA-B1BD-EBB0988646E4}"/>
              </a:ext>
            </a:extLst>
          </p:cNvPr>
          <p:cNvSpPr/>
          <p:nvPr/>
        </p:nvSpPr>
        <p:spPr>
          <a:xfrm>
            <a:off x="5857625" y="3973125"/>
            <a:ext cx="5771051" cy="691405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B)</a:t>
            </a:r>
            <a:r>
              <a:rPr lang="pt-BR" sz="1600" b="1" dirty="0"/>
              <a:t> Experiência moderna, Portfólio complexo, Programação completa e HUB de conteúdos.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65089DA5-31E4-0363-60CD-1A8171BDF83D}"/>
              </a:ext>
            </a:extLst>
          </p:cNvPr>
          <p:cNvSpPr/>
          <p:nvPr/>
        </p:nvSpPr>
        <p:spPr>
          <a:xfrm>
            <a:off x="5857625" y="4825100"/>
            <a:ext cx="5771051" cy="691405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C)</a:t>
            </a:r>
            <a:r>
              <a:rPr lang="pt-BR" sz="1600" b="1" dirty="0"/>
              <a:t> Experiência moderna, Portfólio simples, Programação completa e HUB de conteúdos.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62247BC8-78F4-FB0B-A604-4BD52CCC00DE}"/>
              </a:ext>
            </a:extLst>
          </p:cNvPr>
          <p:cNvSpPr/>
          <p:nvPr/>
        </p:nvSpPr>
        <p:spPr>
          <a:xfrm>
            <a:off x="5857624" y="5677075"/>
            <a:ext cx="5771051" cy="691405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D)</a:t>
            </a:r>
            <a:r>
              <a:rPr lang="pt-BR" sz="1600" b="1" dirty="0"/>
              <a:t> Experiência retrô, Portfólio simples, Programação incompleta e HUB de conteúdos.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A853A7C6-A90A-784A-9913-7595B3DA8DDA}"/>
              </a:ext>
            </a:extLst>
          </p:cNvPr>
          <p:cNvSpPr/>
          <p:nvPr/>
        </p:nvSpPr>
        <p:spPr>
          <a:xfrm>
            <a:off x="5857624" y="4817873"/>
            <a:ext cx="5771051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DC251B"/>
                </a:solidFill>
                <a:latin typeface="AMX Black" pitchFamily="2" charset="77"/>
              </a:rPr>
              <a:t>C)</a:t>
            </a:r>
            <a:r>
              <a:rPr lang="pt-BR" sz="1600" b="1" dirty="0">
                <a:solidFill>
                  <a:srgbClr val="DC251B"/>
                </a:solidFill>
              </a:rPr>
              <a:t> Experiência moderna, Portfólio simples, Programação completa e HUB de conteúdos.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7AE0F2B-D14A-EB8A-192E-442D5AD3276D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4171FABD-A92F-2713-5D7D-8FDB1553D9AA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BF0C2EE-422A-075D-7AA1-66C9437FD2EF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9" name="Graphic 7">
                <a:extLst>
                  <a:ext uri="{FF2B5EF4-FFF2-40B4-BE49-F238E27FC236}">
                    <a16:creationId xmlns:a16="http://schemas.microsoft.com/office/drawing/2014/main" id="{D81C5BC9-6D65-4B8A-427A-7AB782AA1366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22" name="Graphic 7">
                  <a:extLst>
                    <a:ext uri="{FF2B5EF4-FFF2-40B4-BE49-F238E27FC236}">
                      <a16:creationId xmlns:a16="http://schemas.microsoft.com/office/drawing/2014/main" id="{F977AB0C-48D9-3224-5DA9-539815A0E182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9" name="Forma Livre: Forma 28">
                    <a:extLst>
                      <a:ext uri="{FF2B5EF4-FFF2-40B4-BE49-F238E27FC236}">
                        <a16:creationId xmlns:a16="http://schemas.microsoft.com/office/drawing/2014/main" id="{8286CE4E-0503-3B3E-1879-FA1E187FEAA6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0" name="Forma Livre: Forma 29">
                    <a:extLst>
                      <a:ext uri="{FF2B5EF4-FFF2-40B4-BE49-F238E27FC236}">
                        <a16:creationId xmlns:a16="http://schemas.microsoft.com/office/drawing/2014/main" id="{201E96AE-6CCD-3CEB-8B8F-A7E72B5D8E4C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1" name="Forma Livre: Forma 30">
                    <a:extLst>
                      <a:ext uri="{FF2B5EF4-FFF2-40B4-BE49-F238E27FC236}">
                        <a16:creationId xmlns:a16="http://schemas.microsoft.com/office/drawing/2014/main" id="{C88EDE39-F37A-BBD8-1BD0-AE4E790875E0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1C696EB5-B0C7-0F91-A927-0CDBA773B2F5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10955C71-20AF-C464-E6A7-BB7BF10EE5BB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87E8D1F3-6B02-35B8-0A59-17715B9EEA57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EC41671E-CE51-8A66-C590-7E5CD5F90B17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D3486AAA-1D04-6FEE-9682-0AA0441CDEB5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C56957DF-B348-23FB-AB49-82718BD1AC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89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6484 -2.22222E-6 L 2.08333E-7 -2.22222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6588 3.33333E-6 L 3.33333E-6 3.33333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4" grpId="0" animBg="1"/>
      <p:bldP spid="6" grpId="0" animBg="1"/>
      <p:bldP spid="8" grpId="0" animBg="1"/>
      <p:bldP spid="9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3031A-BE94-DD93-2888-3620C23AF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6C328-B9F8-843E-D75F-8C36862B6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1" r="42611" b="48103"/>
          <a:stretch>
            <a:fillRect/>
          </a:stretch>
        </p:blipFill>
        <p:spPr>
          <a:xfrm>
            <a:off x="-1" y="604346"/>
            <a:ext cx="5332491" cy="2869324"/>
          </a:xfrm>
          <a:prstGeom prst="roundRect">
            <a:avLst>
              <a:gd name="adj" fmla="val 9502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7E0F22-E579-5877-FE69-DE48FF42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91" t="48265" b="5474"/>
          <a:stretch>
            <a:fillRect/>
          </a:stretch>
        </p:blipFill>
        <p:spPr>
          <a:xfrm>
            <a:off x="959088" y="3578534"/>
            <a:ext cx="5332491" cy="2869324"/>
          </a:xfrm>
          <a:prstGeom prst="roundRect">
            <a:avLst>
              <a:gd name="adj" fmla="val 9502"/>
            </a:avLst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C023041-3266-BBEB-1FA5-7005FD6B1C17}"/>
              </a:ext>
            </a:extLst>
          </p:cNvPr>
          <p:cNvSpPr/>
          <p:nvPr/>
        </p:nvSpPr>
        <p:spPr>
          <a:xfrm>
            <a:off x="2796466" y="419961"/>
            <a:ext cx="3507923" cy="620251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13012B7-DF25-3BAD-194D-896CC2C7E814}"/>
              </a:ext>
            </a:extLst>
          </p:cNvPr>
          <p:cNvSpPr/>
          <p:nvPr/>
        </p:nvSpPr>
        <p:spPr>
          <a:xfrm>
            <a:off x="6304389" y="434835"/>
            <a:ext cx="1419184" cy="61876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6E22C-6533-C6D5-2BB5-9DD091417D36}"/>
              </a:ext>
            </a:extLst>
          </p:cNvPr>
          <p:cNvSpPr txBox="1"/>
          <p:nvPr/>
        </p:nvSpPr>
        <p:spPr>
          <a:xfrm>
            <a:off x="6790061" y="582649"/>
            <a:ext cx="410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spc="1300" dirty="0">
                <a:solidFill>
                  <a:srgbClr val="DC251B"/>
                </a:solidFill>
                <a:latin typeface="AMX Black" pitchFamily="2" charset="77"/>
              </a:rPr>
              <a:t>Q	UESTÃO 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D6FB8D-ADED-1480-4F63-F40401F6151E}"/>
              </a:ext>
            </a:extLst>
          </p:cNvPr>
          <p:cNvSpPr/>
          <p:nvPr/>
        </p:nvSpPr>
        <p:spPr>
          <a:xfrm>
            <a:off x="5981695" y="1253683"/>
            <a:ext cx="5771051" cy="2188592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/>
              <a:t>Indique a alternativa que mostra os benefícios</a:t>
            </a:r>
          </a:p>
          <a:p>
            <a:r>
              <a:rPr lang="pt-BR" sz="1600" b="1" dirty="0"/>
              <a:t>que tem nos planos Claro tv+ App, Claro tv+ Box e Claro tv+ </a:t>
            </a:r>
            <a:r>
              <a:rPr lang="pt-BR" sz="1600" b="1" dirty="0" err="1"/>
              <a:t>Soundbox</a:t>
            </a:r>
            <a:r>
              <a:rPr lang="pt-BR" sz="1600" b="1" dirty="0"/>
              <a:t>:</a:t>
            </a:r>
          </a:p>
          <a:p>
            <a:r>
              <a:rPr lang="pt-BR" sz="1600" dirty="0"/>
              <a:t>I. +120 canais de TV ao vivo.</a:t>
            </a:r>
          </a:p>
          <a:p>
            <a:r>
              <a:rPr lang="pt-BR" sz="1600" dirty="0"/>
              <a:t>II. Som imersivo em</a:t>
            </a:r>
          </a:p>
          <a:p>
            <a:r>
              <a:rPr lang="pt-BR" sz="1600" dirty="0"/>
              <a:t>qualidade Dolby </a:t>
            </a:r>
            <a:r>
              <a:rPr lang="pt-BR" sz="1600" dirty="0" err="1"/>
              <a:t>Atmos</a:t>
            </a:r>
            <a:r>
              <a:rPr lang="pt-BR" sz="1600" dirty="0"/>
              <a:t>.</a:t>
            </a:r>
          </a:p>
          <a:p>
            <a:r>
              <a:rPr lang="pt-BR" sz="1600" dirty="0" err="1"/>
              <a:t>III.Multitelar</a:t>
            </a:r>
            <a:r>
              <a:rPr lang="pt-BR" sz="1600" dirty="0"/>
              <a:t>.</a:t>
            </a:r>
          </a:p>
          <a:p>
            <a:r>
              <a:rPr lang="pt-BR" sz="1600" dirty="0" err="1"/>
              <a:t>IV.Acesso</a:t>
            </a:r>
            <a:r>
              <a:rPr lang="pt-BR" sz="1600" dirty="0"/>
              <a:t> ao aplicativo Claro tv+.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186E1F86-C843-B133-6419-5FE545AFE9FF}"/>
              </a:ext>
            </a:extLst>
          </p:cNvPr>
          <p:cNvSpPr/>
          <p:nvPr/>
        </p:nvSpPr>
        <p:spPr>
          <a:xfrm>
            <a:off x="5857623" y="3649839"/>
            <a:ext cx="5771051" cy="486058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A)</a:t>
            </a:r>
            <a:r>
              <a:rPr lang="it-IT" sz="1600" dirty="0"/>
              <a:t> </a:t>
            </a:r>
            <a:r>
              <a:rPr lang="it-IT" sz="1600" b="1" dirty="0"/>
              <a:t>I, II e III.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866A54D8-8E68-0BEF-204C-355FB67E33A8}"/>
              </a:ext>
            </a:extLst>
          </p:cNvPr>
          <p:cNvSpPr/>
          <p:nvPr/>
        </p:nvSpPr>
        <p:spPr>
          <a:xfrm>
            <a:off x="5857623" y="4307752"/>
            <a:ext cx="5771051" cy="486058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B)</a:t>
            </a:r>
            <a:r>
              <a:rPr lang="pt-BR" sz="1600" b="1" dirty="0"/>
              <a:t> </a:t>
            </a:r>
            <a:r>
              <a:rPr lang="it-IT" sz="1600" b="1" dirty="0"/>
              <a:t>I e IV.</a:t>
            </a:r>
            <a:endParaRPr lang="pt-BR" sz="1600" b="1" dirty="0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76FBCD3C-6FB0-7194-E76F-03272BAF15D2}"/>
              </a:ext>
            </a:extLst>
          </p:cNvPr>
          <p:cNvSpPr/>
          <p:nvPr/>
        </p:nvSpPr>
        <p:spPr>
          <a:xfrm>
            <a:off x="5857625" y="4974708"/>
            <a:ext cx="5771051" cy="486058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C)</a:t>
            </a:r>
            <a:r>
              <a:rPr lang="pt-BR" sz="1600" b="1" dirty="0"/>
              <a:t> </a:t>
            </a:r>
            <a:r>
              <a:rPr lang="it-IT" sz="1600" b="1" dirty="0"/>
              <a:t>I, II, III e IV</a:t>
            </a:r>
            <a:r>
              <a:rPr lang="it-IT" sz="1600" dirty="0"/>
              <a:t>.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CBCD693-2803-B46F-791B-92CE770E27C3}"/>
              </a:ext>
            </a:extLst>
          </p:cNvPr>
          <p:cNvSpPr/>
          <p:nvPr/>
        </p:nvSpPr>
        <p:spPr>
          <a:xfrm>
            <a:off x="5857624" y="5677076"/>
            <a:ext cx="5771051" cy="486058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D)</a:t>
            </a:r>
            <a:r>
              <a:rPr lang="pt-BR" sz="1600" b="1" dirty="0"/>
              <a:t> </a:t>
            </a:r>
            <a:r>
              <a:rPr lang="it-IT" sz="1600" b="1" dirty="0"/>
              <a:t>I, III e IV.</a:t>
            </a:r>
            <a:endParaRPr lang="pt-BR" sz="1600" b="1" dirty="0"/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713E36BF-BC97-584E-7815-1EFCBA4E6EEA}"/>
              </a:ext>
            </a:extLst>
          </p:cNvPr>
          <p:cNvSpPr/>
          <p:nvPr/>
        </p:nvSpPr>
        <p:spPr>
          <a:xfrm>
            <a:off x="5857622" y="5669639"/>
            <a:ext cx="5771051" cy="5009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DC251B"/>
                </a:solidFill>
                <a:latin typeface="AMX Black" pitchFamily="2" charset="77"/>
              </a:rPr>
              <a:t>D)</a:t>
            </a:r>
            <a:r>
              <a:rPr lang="pt-BR" sz="1600" b="1" dirty="0">
                <a:solidFill>
                  <a:srgbClr val="DC251B"/>
                </a:solidFill>
              </a:rPr>
              <a:t> </a:t>
            </a:r>
            <a:r>
              <a:rPr lang="it-IT" sz="1600" b="1" dirty="0">
                <a:solidFill>
                  <a:srgbClr val="DC251B"/>
                </a:solidFill>
              </a:rPr>
              <a:t>I, III e IV.</a:t>
            </a:r>
            <a:endParaRPr lang="pt-BR" sz="1600" b="1" dirty="0">
              <a:solidFill>
                <a:srgbClr val="DC251B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270DEA3-D1CB-0DBA-ADED-CB75077EB4E1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E3F16A2F-D859-4343-BEE8-9C0069D538A4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96290ED-FFEB-5DD3-D0BF-2E522BB9DFC6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9" name="Graphic 7">
                <a:extLst>
                  <a:ext uri="{FF2B5EF4-FFF2-40B4-BE49-F238E27FC236}">
                    <a16:creationId xmlns:a16="http://schemas.microsoft.com/office/drawing/2014/main" id="{E875F45A-3B29-61E9-04FE-6473A33E7340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22" name="Graphic 7">
                  <a:extLst>
                    <a:ext uri="{FF2B5EF4-FFF2-40B4-BE49-F238E27FC236}">
                      <a16:creationId xmlns:a16="http://schemas.microsoft.com/office/drawing/2014/main" id="{D43FAB49-935B-A9A3-7560-388D71D9D0EE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9" name="Forma Livre: Forma 28">
                    <a:extLst>
                      <a:ext uri="{FF2B5EF4-FFF2-40B4-BE49-F238E27FC236}">
                        <a16:creationId xmlns:a16="http://schemas.microsoft.com/office/drawing/2014/main" id="{09CFF4FF-CFC5-C944-343D-0BA264664B75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0" name="Forma Livre: Forma 29">
                    <a:extLst>
                      <a:ext uri="{FF2B5EF4-FFF2-40B4-BE49-F238E27FC236}">
                        <a16:creationId xmlns:a16="http://schemas.microsoft.com/office/drawing/2014/main" id="{90846DB0-9109-B79C-F46E-2D8112A156B9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1" name="Forma Livre: Forma 30">
                    <a:extLst>
                      <a:ext uri="{FF2B5EF4-FFF2-40B4-BE49-F238E27FC236}">
                        <a16:creationId xmlns:a16="http://schemas.microsoft.com/office/drawing/2014/main" id="{13ED2508-1EFD-87A9-CB1F-D2A4908B0326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9BA5D649-58FB-30C9-7B5F-59E7C169687A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6DA2E87C-812B-CEC7-4D5D-B3BCC17BAF5E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A8A17E67-30DA-55A8-3718-8B53CF764058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E903B28A-3DB9-E0F5-E64D-F1AB62917840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4E0EDCD3-52C6-E418-1D01-9C838AA82D2D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D0617928-79BC-7F34-5ACA-936D91C7B5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75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6484 -2.22222E-6 L 2.08333E-7 -2.22222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6588 3.33333E-6 L 3.33333E-6 3.33333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4" grpId="0" animBg="1"/>
      <p:bldP spid="6" grpId="0" animBg="1"/>
      <p:bldP spid="8" grpId="0" animBg="1"/>
      <p:bldP spid="9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8C055-8A46-B57C-E38F-4D005C1F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A6DA1-E7F4-F198-718A-0A00120805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154" r="52340" b="55378"/>
          <a:stretch>
            <a:fillRect/>
          </a:stretch>
        </p:blipFill>
        <p:spPr>
          <a:xfrm>
            <a:off x="-1" y="604346"/>
            <a:ext cx="5332491" cy="2869324"/>
          </a:xfrm>
          <a:prstGeom prst="roundRect">
            <a:avLst>
              <a:gd name="adj" fmla="val 9502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C4667C-463D-FBE9-B7B5-C9B689D9ED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7" t="44017" r="37436" b="9971"/>
          <a:stretch>
            <a:fillRect/>
          </a:stretch>
        </p:blipFill>
        <p:spPr>
          <a:xfrm>
            <a:off x="959088" y="3578534"/>
            <a:ext cx="5332491" cy="2869324"/>
          </a:xfrm>
          <a:prstGeom prst="roundRect">
            <a:avLst>
              <a:gd name="adj" fmla="val 9502"/>
            </a:avLst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E23DD55-DAAE-9BFA-5C1F-1639E81A46D7}"/>
              </a:ext>
            </a:extLst>
          </p:cNvPr>
          <p:cNvSpPr/>
          <p:nvPr/>
        </p:nvSpPr>
        <p:spPr>
          <a:xfrm>
            <a:off x="2796466" y="419961"/>
            <a:ext cx="3507923" cy="620251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E8AAC28-EED6-9D96-D8A5-3D56A5A08EC0}"/>
              </a:ext>
            </a:extLst>
          </p:cNvPr>
          <p:cNvSpPr/>
          <p:nvPr/>
        </p:nvSpPr>
        <p:spPr>
          <a:xfrm>
            <a:off x="6304389" y="434835"/>
            <a:ext cx="1419184" cy="61876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5C470-C9C1-D368-4C7A-0CD7AB8FEFD5}"/>
              </a:ext>
            </a:extLst>
          </p:cNvPr>
          <p:cNvSpPr txBox="1"/>
          <p:nvPr/>
        </p:nvSpPr>
        <p:spPr>
          <a:xfrm>
            <a:off x="6317199" y="643998"/>
            <a:ext cx="410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spc="1300" dirty="0">
                <a:solidFill>
                  <a:srgbClr val="DC251B"/>
                </a:solidFill>
                <a:latin typeface="AMX Black" pitchFamily="2" charset="77"/>
              </a:rPr>
              <a:t>Q	UESTÃO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7DFD7D-2729-A847-CF86-8425451637EC}"/>
              </a:ext>
            </a:extLst>
          </p:cNvPr>
          <p:cNvSpPr/>
          <p:nvPr/>
        </p:nvSpPr>
        <p:spPr>
          <a:xfrm>
            <a:off x="5981696" y="1253683"/>
            <a:ext cx="4337962" cy="1129031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/>
              <a:t>Quais recursos que são exclusivos para o plano Claro tv+ App?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1EEBE3C-4546-1AD0-73BC-5838025CF7CC}"/>
              </a:ext>
            </a:extLst>
          </p:cNvPr>
          <p:cNvSpPr/>
          <p:nvPr/>
        </p:nvSpPr>
        <p:spPr>
          <a:xfrm>
            <a:off x="5857623" y="2657830"/>
            <a:ext cx="5895123" cy="731977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arenR"/>
            </a:pPr>
            <a:r>
              <a:rPr lang="pt-BR" sz="1600" b="1" dirty="0"/>
              <a:t>Download para assistir offline e</a:t>
            </a:r>
          </a:p>
          <a:p>
            <a:r>
              <a:rPr lang="pt-BR" sz="1600" b="1" dirty="0"/>
              <a:t>Espelhamento com Chromecast.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23196C4-2947-EDB3-21BE-186E537880E6}"/>
              </a:ext>
            </a:extLst>
          </p:cNvPr>
          <p:cNvSpPr/>
          <p:nvPr/>
        </p:nvSpPr>
        <p:spPr>
          <a:xfrm>
            <a:off x="5857623" y="3562737"/>
            <a:ext cx="5771051" cy="731977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B)</a:t>
            </a:r>
            <a:r>
              <a:rPr lang="pt-BR" sz="1600" b="1" dirty="0"/>
              <a:t> Replay TV de até 7 dias e Volta/Pausa.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E6827D52-6EF1-7ACE-57FC-F1B26CDD5A3A}"/>
              </a:ext>
            </a:extLst>
          </p:cNvPr>
          <p:cNvSpPr/>
          <p:nvPr/>
        </p:nvSpPr>
        <p:spPr>
          <a:xfrm>
            <a:off x="5857625" y="4507253"/>
            <a:ext cx="5771051" cy="731977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C)</a:t>
            </a:r>
            <a:r>
              <a:rPr lang="pt-BR" sz="1600" b="1" dirty="0"/>
              <a:t> Volta/Pausa e Espelhamento com Chromecast.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EF85D89D-8D14-CEC9-0144-59341ADB1FB7}"/>
              </a:ext>
            </a:extLst>
          </p:cNvPr>
          <p:cNvSpPr/>
          <p:nvPr/>
        </p:nvSpPr>
        <p:spPr>
          <a:xfrm>
            <a:off x="5857624" y="5455539"/>
            <a:ext cx="5771051" cy="731977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F2F2F2"/>
                </a:solidFill>
                <a:latin typeface="AMX Black" pitchFamily="2" charset="77"/>
              </a:rPr>
              <a:t>D)</a:t>
            </a:r>
            <a:r>
              <a:rPr lang="pt-BR" sz="1600" b="1" dirty="0"/>
              <a:t> Controle remoto com comando de voz e Recomenda.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2657F33E-828E-85CA-734F-69ACA934B86E}"/>
              </a:ext>
            </a:extLst>
          </p:cNvPr>
          <p:cNvSpPr/>
          <p:nvPr/>
        </p:nvSpPr>
        <p:spPr>
          <a:xfrm>
            <a:off x="5857623" y="2653822"/>
            <a:ext cx="5771051" cy="7319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spc="800" dirty="0">
                <a:solidFill>
                  <a:srgbClr val="DC251B"/>
                </a:solidFill>
                <a:latin typeface="AMX Black" pitchFamily="2" charset="77"/>
              </a:rPr>
              <a:t>A)</a:t>
            </a:r>
            <a:r>
              <a:rPr lang="pt-BR" sz="1600" b="1" dirty="0">
                <a:solidFill>
                  <a:srgbClr val="DC251B"/>
                </a:solidFill>
              </a:rPr>
              <a:t> Download para assistir offline e</a:t>
            </a:r>
          </a:p>
          <a:p>
            <a:r>
              <a:rPr lang="pt-BR" sz="1600" b="1" dirty="0">
                <a:solidFill>
                  <a:srgbClr val="DC251B"/>
                </a:solidFill>
              </a:rPr>
              <a:t>Espelhamento com Chromecast.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34FFEB5-9B5B-6B7E-38D4-8EF0F68C850F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F94F9715-8743-EAF1-ADA6-CEE50D86FF55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93CDD4E-291B-D522-D9CD-8C5C29F31FF3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19" name="Graphic 7">
                <a:extLst>
                  <a:ext uri="{FF2B5EF4-FFF2-40B4-BE49-F238E27FC236}">
                    <a16:creationId xmlns:a16="http://schemas.microsoft.com/office/drawing/2014/main" id="{79663845-1563-01AB-20B7-95212C205EF8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22" name="Graphic 7">
                  <a:extLst>
                    <a:ext uri="{FF2B5EF4-FFF2-40B4-BE49-F238E27FC236}">
                      <a16:creationId xmlns:a16="http://schemas.microsoft.com/office/drawing/2014/main" id="{84277DA2-9C2B-B006-D229-CB338DD8BB83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9" name="Forma Livre: Forma 28">
                    <a:extLst>
                      <a:ext uri="{FF2B5EF4-FFF2-40B4-BE49-F238E27FC236}">
                        <a16:creationId xmlns:a16="http://schemas.microsoft.com/office/drawing/2014/main" id="{9F1832B7-B1FF-AB92-DB2B-2A9CCC4B660A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0" name="Forma Livre: Forma 29">
                    <a:extLst>
                      <a:ext uri="{FF2B5EF4-FFF2-40B4-BE49-F238E27FC236}">
                        <a16:creationId xmlns:a16="http://schemas.microsoft.com/office/drawing/2014/main" id="{121661E9-EE68-E9A7-EB04-2268F1A5EF74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31" name="Forma Livre: Forma 30">
                    <a:extLst>
                      <a:ext uri="{FF2B5EF4-FFF2-40B4-BE49-F238E27FC236}">
                        <a16:creationId xmlns:a16="http://schemas.microsoft.com/office/drawing/2014/main" id="{2EC92020-C5BD-2FCB-0514-13664D4D7FA0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B57CAD2D-F1E6-FD0F-51D5-54C31FFB6321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1F5D85B6-5EB1-64DC-28E7-BC6E09438EEE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5" name="Forma Livre: Forma 24">
                  <a:extLst>
                    <a:ext uri="{FF2B5EF4-FFF2-40B4-BE49-F238E27FC236}">
                      <a16:creationId xmlns:a16="http://schemas.microsoft.com/office/drawing/2014/main" id="{74F9F4BA-EB5E-8A28-2B0B-6239AE459F39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" name="Forma Livre: Forma 26">
                  <a:extLst>
                    <a:ext uri="{FF2B5EF4-FFF2-40B4-BE49-F238E27FC236}">
                      <a16:creationId xmlns:a16="http://schemas.microsoft.com/office/drawing/2014/main" id="{C4334E56-6E0A-0FA2-F3E0-6C37939F3837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8" name="Forma Livre: Forma 27">
                  <a:extLst>
                    <a:ext uri="{FF2B5EF4-FFF2-40B4-BE49-F238E27FC236}">
                      <a16:creationId xmlns:a16="http://schemas.microsoft.com/office/drawing/2014/main" id="{E9E313EF-2760-E924-E69E-D3F1E4355D35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5504C946-A138-9059-F5A3-7B78555242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50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6484 -2.22222E-6 L 2.08333E-7 -2.22222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6588 3.33333E-6 L 3.33333E-6 3.33333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4" grpId="0" animBg="1"/>
      <p:bldP spid="6" grpId="0" animBg="1"/>
      <p:bldP spid="8" grpId="0" animBg="1"/>
      <p:bldP spid="9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people smiling&#10;&#10;Description automatically generated">
            <a:extLst>
              <a:ext uri="{FF2B5EF4-FFF2-40B4-BE49-F238E27FC236}">
                <a16:creationId xmlns:a16="http://schemas.microsoft.com/office/drawing/2014/main" id="{409A154A-089B-77D9-CE2F-92E5BD3A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79104" y="-298782"/>
            <a:ext cx="6899566" cy="3570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159C1-D268-9E8F-0E26-0C5E8AB59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549" y="1458542"/>
            <a:ext cx="6899566" cy="357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5B3092-E5C3-1E51-0D1A-53D481DCDD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3549" y="3800892"/>
            <a:ext cx="6899566" cy="357006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9939EED-9278-A747-E9A0-77B8BD5FFEF8}"/>
              </a:ext>
            </a:extLst>
          </p:cNvPr>
          <p:cNvSpPr/>
          <p:nvPr/>
        </p:nvSpPr>
        <p:spPr>
          <a:xfrm flipH="1">
            <a:off x="1390650" y="419961"/>
            <a:ext cx="5474964" cy="620251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tx1">
                  <a:alpha val="0"/>
                </a:schemeClr>
              </a:gs>
              <a:gs pos="47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045014-0ECB-5623-A8C9-BD0F0AB0C2A1}"/>
              </a:ext>
            </a:extLst>
          </p:cNvPr>
          <p:cNvSpPr/>
          <p:nvPr/>
        </p:nvSpPr>
        <p:spPr>
          <a:xfrm>
            <a:off x="6865614" y="434835"/>
            <a:ext cx="2563090" cy="61876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303339-B1CD-2E1C-0F6F-E4DFFA128728}"/>
              </a:ext>
            </a:extLst>
          </p:cNvPr>
          <p:cNvSpPr/>
          <p:nvPr/>
        </p:nvSpPr>
        <p:spPr>
          <a:xfrm>
            <a:off x="4708861" y="2051239"/>
            <a:ext cx="6452088" cy="4023326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A Claro tv+ como um serviço completo de entretenimento, que coloca o cliente como protagonista, com liberdade para escolher o que assistir, onde e quando quiser.</a:t>
            </a:r>
          </a:p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As quatro opções de planos (Streamings, App, Box e </a:t>
            </a:r>
            <a:r>
              <a:rPr lang="pt-BR" dirty="0" err="1"/>
              <a:t>Soundbox</a:t>
            </a:r>
            <a:r>
              <a:rPr lang="pt-BR" dirty="0"/>
              <a:t>), incluindo o perfil ideal de cliente para cada um e suas principais características e regras.</a:t>
            </a:r>
          </a:p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As três tecnologias de transmissão de sinal de TV: Cabo (HFC), Fibra Óptica (GPON) e DTH (Direct </a:t>
            </a:r>
            <a:r>
              <a:rPr lang="pt-BR" dirty="0" err="1"/>
              <a:t>to</a:t>
            </a:r>
            <a:r>
              <a:rPr lang="pt-BR" dirty="0"/>
              <a:t> Home), e como a disponibilidade varia por CEP.</a:t>
            </a:r>
          </a:p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Os benefícios gerais, como mais de 120 canais de TV ao vivo, mais de 95.000 conteúdos em </a:t>
            </a:r>
            <a:r>
              <a:rPr lang="pt-BR" dirty="0" err="1"/>
              <a:t>Video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Demand</a:t>
            </a:r>
            <a:r>
              <a:rPr lang="pt-BR" dirty="0"/>
              <a:t> (VOD), </a:t>
            </a:r>
            <a:r>
              <a:rPr lang="pt-BR" dirty="0" err="1"/>
              <a:t>multitelar</a:t>
            </a:r>
            <a:r>
              <a:rPr lang="pt-BR" dirty="0"/>
              <a:t>, e acesso ao aplicativo Claro tv+.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3DF182B-1809-20D1-2FF1-79766E5B4C4D}"/>
              </a:ext>
            </a:extLst>
          </p:cNvPr>
          <p:cNvSpPr txBox="1"/>
          <p:nvPr/>
        </p:nvSpPr>
        <p:spPr>
          <a:xfrm>
            <a:off x="4880685" y="755647"/>
            <a:ext cx="6532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1000" dirty="0">
                <a:solidFill>
                  <a:srgbClr val="DC251B"/>
                </a:solidFill>
                <a:latin typeface="AMX Black" pitchFamily="2" charset="77"/>
              </a:rPr>
              <a:t>RECAPITULANDO</a:t>
            </a:r>
          </a:p>
          <a:p>
            <a:pPr algn="ctr"/>
            <a:r>
              <a:rPr lang="pt-BR" sz="2400" b="1" spc="300" dirty="0">
                <a:solidFill>
                  <a:schemeClr val="bg1"/>
                </a:solidFill>
                <a:latin typeface="AMX Black" pitchFamily="2" charset="77"/>
              </a:rPr>
              <a:t>Hoje conhecemos...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E50CFD2-563D-B5DB-53E8-542C63B77B1E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0528221B-FE8E-1625-0158-A89EF687DEFE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59450991-8DA3-77FC-EA8C-973A00ADF35F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A8BD7350-F7E6-5847-EC77-DF4AB23DA814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2135DB8-C0FE-CB40-F36B-77D6EC9A982F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B92285C7-0A0D-889C-DE0D-8E63B3B7065F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086F2041-82E7-EA3F-E5DF-8F36936900F3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38B4105F-258C-7CF3-0FCE-C82E96059EBF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AA942693-368C-2A7A-5323-8C47A4C2E352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1E5E5F7C-08E1-8235-886E-C20C22F84785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A8D6FA12-9954-AD83-0DF3-E0171AFE12DE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6389ADED-18CE-A7CA-F409-949F80623DC6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A668F9DB-D62E-68C2-AD79-AAD1BB84FC43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8847B0EA-462A-8B06-B4D3-5A4E2884A2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A5893D-8324-ECDA-EC27-09CC0AEDE544}"/>
              </a:ext>
            </a:extLst>
          </p:cNvPr>
          <p:cNvSpPr txBox="1"/>
          <p:nvPr/>
        </p:nvSpPr>
        <p:spPr>
          <a:xfrm>
            <a:off x="2418735" y="875071"/>
            <a:ext cx="13961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Resumir </a:t>
            </a:r>
          </a:p>
        </p:txBody>
      </p:sp>
    </p:spTree>
    <p:extLst>
      <p:ext uri="{BB962C8B-B14F-4D97-AF65-F5344CB8AC3E}">
        <p14:creationId xmlns:p14="http://schemas.microsoft.com/office/powerpoint/2010/main" val="17765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8633 -0.03889 L -1.66667E-6 3.33333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8255 0.05 L -3.54167E-6 3.33333E-6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8177 -0.05278 L -3.54167E-6 -1.85185E-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26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9739A-B03F-E162-4617-CC46CA1A1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people smiling&#10;&#10;Description automatically generated">
            <a:extLst>
              <a:ext uri="{FF2B5EF4-FFF2-40B4-BE49-F238E27FC236}">
                <a16:creationId xmlns:a16="http://schemas.microsoft.com/office/drawing/2014/main" id="{C25F80B8-4850-8C06-35A8-0A30A91B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79104" y="-298782"/>
            <a:ext cx="6899566" cy="3570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E51BA2-AA71-D989-E24C-671684F2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549" y="1458542"/>
            <a:ext cx="6899566" cy="357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2EAAA6-0C81-9FCF-34A4-A2A0380D5C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3549" y="3800892"/>
            <a:ext cx="6899566" cy="357006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3B7706-26C2-1B2F-EFB6-F1FB00A819B1}"/>
              </a:ext>
            </a:extLst>
          </p:cNvPr>
          <p:cNvSpPr/>
          <p:nvPr/>
        </p:nvSpPr>
        <p:spPr>
          <a:xfrm flipH="1">
            <a:off x="1390650" y="419961"/>
            <a:ext cx="5474964" cy="620251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tx1">
                  <a:alpha val="0"/>
                </a:schemeClr>
              </a:gs>
              <a:gs pos="47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BB7EE4A-A9FB-1E8D-DE06-FA2A39A0539E}"/>
              </a:ext>
            </a:extLst>
          </p:cNvPr>
          <p:cNvSpPr/>
          <p:nvPr/>
        </p:nvSpPr>
        <p:spPr>
          <a:xfrm>
            <a:off x="6865614" y="434835"/>
            <a:ext cx="2563090" cy="61876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945789-9D07-2E36-9334-7BEF6248628E}"/>
              </a:ext>
            </a:extLst>
          </p:cNvPr>
          <p:cNvSpPr/>
          <p:nvPr/>
        </p:nvSpPr>
        <p:spPr>
          <a:xfrm>
            <a:off x="4708861" y="1898837"/>
            <a:ext cx="6452088" cy="4524328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A Plataforma Exclusiva Claro tv+, com milhares de títulos para assistir quando quiser, e as diferentes formas de aquisição de conteúdo.</a:t>
            </a:r>
          </a:p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A possibilidade de personalizar o conteúdo com produtos opcionais, como Telecine, Universal+, Discovery+, </a:t>
            </a:r>
            <a:r>
              <a:rPr lang="pt-BR" dirty="0" err="1"/>
              <a:t>Reaw</a:t>
            </a:r>
            <a:r>
              <a:rPr lang="pt-BR" dirty="0"/>
              <a:t> Play, Combate e Premiere.</a:t>
            </a:r>
          </a:p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Os diversos recursos e funcionalidades da plataforma, como Replay TV, Gravação de Conteúdo, Comando de Voz, Controle dos Pais, Classificação Indicativa, Multitelar, e Download para assistir offline.</a:t>
            </a:r>
          </a:p>
          <a:p>
            <a:pPr marL="271463" indent="-176213">
              <a:spcBef>
                <a:spcPts val="600"/>
              </a:spcBef>
              <a:buClr>
                <a:srgbClr val="DC251B"/>
              </a:buClr>
              <a:buFont typeface="Arial" panose="020B0604020202020204" pitchFamily="34" charset="0"/>
              <a:buChar char="•"/>
            </a:pPr>
            <a:r>
              <a:rPr lang="pt-BR" dirty="0"/>
              <a:t>A integração com aplicativos de streaming favoritos (Globoplay, Netflix, Apple TV, HBO Max, Disney+ e </a:t>
            </a:r>
            <a:r>
              <a:rPr lang="pt-BR" dirty="0" err="1"/>
              <a:t>Amazon</a:t>
            </a:r>
            <a:r>
              <a:rPr lang="pt-BR" dirty="0"/>
              <a:t> Prime inclusos), acessíveis diretamente do aparelho da Claro.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9D97EDC-4316-DAFB-58E5-137A0A58DEF1}"/>
              </a:ext>
            </a:extLst>
          </p:cNvPr>
          <p:cNvSpPr txBox="1"/>
          <p:nvPr/>
        </p:nvSpPr>
        <p:spPr>
          <a:xfrm>
            <a:off x="4880685" y="731620"/>
            <a:ext cx="6532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1000" dirty="0">
                <a:solidFill>
                  <a:srgbClr val="DC251B"/>
                </a:solidFill>
                <a:latin typeface="AMX Black" pitchFamily="2" charset="77"/>
              </a:rPr>
              <a:t>RECAPITULANDO</a:t>
            </a:r>
          </a:p>
          <a:p>
            <a:pPr algn="ctr"/>
            <a:r>
              <a:rPr lang="pt-BR" sz="2400" b="1" spc="300" dirty="0">
                <a:solidFill>
                  <a:schemeClr val="bg1"/>
                </a:solidFill>
                <a:latin typeface="AMX Black" pitchFamily="2" charset="77"/>
              </a:rPr>
              <a:t>Hoje conhecemos...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61D0DCC-565C-65BC-8353-166FC7A77936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988512BF-9598-C459-D817-DE370A066947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012022E3-0E22-BA0D-FC6D-2AE12E71D629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EF6B54F1-1393-6B7F-41F9-A8D40153223B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F91D43E3-143B-1A3D-D6B9-D62725DB0E5E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05707682-47F0-97EC-0EA4-AD8F765E120C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0E284EFA-6509-58E1-CC27-997AE687362A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7" name="Forma Livre: Forma 26">
                    <a:extLst>
                      <a:ext uri="{FF2B5EF4-FFF2-40B4-BE49-F238E27FC236}">
                        <a16:creationId xmlns:a16="http://schemas.microsoft.com/office/drawing/2014/main" id="{F82B4B29-0A91-F371-9FAF-87411CEB1CB4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BCA60634-A8E3-1D73-1428-395E9EEAD361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281FB3A6-F4AF-C2E7-EE6D-CAA3CB083BA2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4FF584F9-D46A-2BD7-FDE8-046FEB2A7255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7BCE38A9-0E27-DF04-87CF-0DE7D39AEACC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" name="Forma Livre: Forma 23">
                  <a:extLst>
                    <a:ext uri="{FF2B5EF4-FFF2-40B4-BE49-F238E27FC236}">
                      <a16:creationId xmlns:a16="http://schemas.microsoft.com/office/drawing/2014/main" id="{58A4A793-9658-8C5F-73E2-ADDB808F7BD2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AC5929AD-AA11-7B89-1F41-A536D62684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369A65-6FB4-5869-6F41-EACDEF073898}"/>
              </a:ext>
            </a:extLst>
          </p:cNvPr>
          <p:cNvSpPr txBox="1"/>
          <p:nvPr/>
        </p:nvSpPr>
        <p:spPr>
          <a:xfrm>
            <a:off x="2418735" y="875071"/>
            <a:ext cx="13961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Resumir </a:t>
            </a:r>
          </a:p>
        </p:txBody>
      </p:sp>
    </p:spTree>
    <p:extLst>
      <p:ext uri="{BB962C8B-B14F-4D97-AF65-F5344CB8AC3E}">
        <p14:creationId xmlns:p14="http://schemas.microsoft.com/office/powerpoint/2010/main" val="37466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8633 -0.03889 L -1.66667E-6 3.33333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8255 0.05 L -3.54167E-6 3.33333E-6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8177 -0.05278 L -3.54167E-6 -1.85185E-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05FB2-3D21-4027-A5C0-AD059F39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C6AF11-FCA7-1F06-4E2C-3C6464D1994C}"/>
              </a:ext>
            </a:extLst>
          </p:cNvPr>
          <p:cNvSpPr/>
          <p:nvPr/>
        </p:nvSpPr>
        <p:spPr>
          <a:xfrm>
            <a:off x="139054" y="230371"/>
            <a:ext cx="11868115" cy="6397258"/>
          </a:xfrm>
          <a:prstGeom prst="roundRect">
            <a:avLst>
              <a:gd name="adj" fmla="val 55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C5FD67F-6E7C-EBDA-EA09-DDCFDDE5439E}"/>
              </a:ext>
            </a:extLst>
          </p:cNvPr>
          <p:cNvSpPr/>
          <p:nvPr/>
        </p:nvSpPr>
        <p:spPr>
          <a:xfrm>
            <a:off x="584766" y="561238"/>
            <a:ext cx="11022464" cy="5740882"/>
          </a:xfrm>
          <a:prstGeom prst="roundRect">
            <a:avLst>
              <a:gd name="adj" fmla="val 724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AE1AF98-C1B7-46AC-C887-CBEDF221AF70}"/>
              </a:ext>
            </a:extLst>
          </p:cNvPr>
          <p:cNvSpPr/>
          <p:nvPr/>
        </p:nvSpPr>
        <p:spPr>
          <a:xfrm>
            <a:off x="184830" y="1010396"/>
            <a:ext cx="11730789" cy="3635426"/>
          </a:xfrm>
          <a:prstGeom prst="roundRect">
            <a:avLst>
              <a:gd name="adj" fmla="val 5599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1F54E5A-5195-4AE7-57F9-D28AFDF63FEF}"/>
              </a:ext>
            </a:extLst>
          </p:cNvPr>
          <p:cNvSpPr/>
          <p:nvPr/>
        </p:nvSpPr>
        <p:spPr>
          <a:xfrm>
            <a:off x="230606" y="4369179"/>
            <a:ext cx="11730789" cy="2258450"/>
          </a:xfrm>
          <a:prstGeom prst="roundRect">
            <a:avLst>
              <a:gd name="adj" fmla="val 300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6230F6A-480D-A1E4-B092-8F125BB310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6692" y="5992756"/>
            <a:ext cx="818613" cy="306685"/>
          </a:xfrm>
          <a:prstGeom prst="rect">
            <a:avLst/>
          </a:prstGeom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AB9F4F74-B596-BF68-BEB9-83D9E7C63871}"/>
              </a:ext>
            </a:extLst>
          </p:cNvPr>
          <p:cNvSpPr/>
          <p:nvPr/>
        </p:nvSpPr>
        <p:spPr>
          <a:xfrm rot="16200000">
            <a:off x="3827408" y="-1351687"/>
            <a:ext cx="4537180" cy="10151706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12FD13-C1EA-D6C4-92A9-98CA101C3228}"/>
              </a:ext>
            </a:extLst>
          </p:cNvPr>
          <p:cNvSpPr txBox="1"/>
          <p:nvPr/>
        </p:nvSpPr>
        <p:spPr>
          <a:xfrm>
            <a:off x="1758466" y="2293004"/>
            <a:ext cx="8675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1000" dirty="0">
                <a:solidFill>
                  <a:srgbClr val="DC251B"/>
                </a:solidFill>
                <a:latin typeface="AMX Black" pitchFamily="2" charset="77"/>
              </a:rPr>
              <a:t>MUITO BEM! 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Chegamos ao fim deste módulo prático. Agora, com o conhecimento sobre os planos, tecnologias e funcionalidades da Claro tv+, e com a confiança adquirida através das nossas atividades, você está </a:t>
            </a:r>
            <a:r>
              <a:rPr lang="pt-BR" b="1" dirty="0">
                <a:solidFill>
                  <a:schemeClr val="bg1"/>
                </a:solidFill>
              </a:rPr>
              <a:t> preparado(a) para ir além do básico</a:t>
            </a:r>
            <a:r>
              <a:rPr lang="pt-BR" dirty="0">
                <a:solidFill>
                  <a:schemeClr val="bg1"/>
                </a:solidFill>
              </a:rPr>
              <a:t>. 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Você não oferece apenas um produto, mas sim </a:t>
            </a:r>
            <a:r>
              <a:rPr lang="pt-BR" b="1" dirty="0">
                <a:solidFill>
                  <a:schemeClr val="bg1"/>
                </a:solidFill>
              </a:rPr>
              <a:t>transforma a forma como seu cliente vê TV</a:t>
            </a:r>
            <a:r>
              <a:rPr lang="pt-BR" dirty="0">
                <a:solidFill>
                  <a:schemeClr val="bg1"/>
                </a:solidFill>
              </a:rPr>
              <a:t>, adaptando a experiência de entretenimento às suas necessidades e desejos. 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Vá em frente e </a:t>
            </a:r>
            <a:r>
              <a:rPr lang="pt-BR" b="1" dirty="0">
                <a:solidFill>
                  <a:schemeClr val="bg1"/>
                </a:solidFill>
              </a:rPr>
              <a:t>revolucione a experiência de TV do seu cliente!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0EB3F52-B5E0-64EE-1BBC-402976AE77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6689" y="812645"/>
            <a:ext cx="818613" cy="3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wearing headphones and using a tablet&#10;&#10;Description automatically generated">
            <a:extLst>
              <a:ext uri="{FF2B5EF4-FFF2-40B4-BE49-F238E27FC236}">
                <a16:creationId xmlns:a16="http://schemas.microsoft.com/office/drawing/2014/main" id="{8C94E706-2D4A-6A09-0303-CBD7DA4E3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8" r="59705" b="21129"/>
          <a:stretch/>
        </p:blipFill>
        <p:spPr>
          <a:xfrm>
            <a:off x="5981745" y="4325"/>
            <a:ext cx="2863600" cy="5408924"/>
          </a:xfrm>
          <a:prstGeom prst="roundRect">
            <a:avLst>
              <a:gd name="adj" fmla="val 10028"/>
            </a:avLst>
          </a:prstGeom>
        </p:spPr>
      </p:pic>
      <p:pic>
        <p:nvPicPr>
          <p:cNvPr id="18" name="Picture 17" descr="A person wearing headphones and using a tablet&#10;&#10;Description automatically generated">
            <a:extLst>
              <a:ext uri="{FF2B5EF4-FFF2-40B4-BE49-F238E27FC236}">
                <a16:creationId xmlns:a16="http://schemas.microsoft.com/office/drawing/2014/main" id="{1C92636D-E0E5-18CB-CFF9-389E03D34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58" t="21067" r="31305"/>
          <a:stretch/>
        </p:blipFill>
        <p:spPr>
          <a:xfrm>
            <a:off x="8903255" y="1449076"/>
            <a:ext cx="2863599" cy="5413247"/>
          </a:xfrm>
          <a:prstGeom prst="roundRect">
            <a:avLst>
              <a:gd name="adj" fmla="val 10028"/>
            </a:avLst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20CF87-5AE4-AC2C-0024-9A8349E90F70}"/>
              </a:ext>
            </a:extLst>
          </p:cNvPr>
          <p:cNvSpPr/>
          <p:nvPr/>
        </p:nvSpPr>
        <p:spPr>
          <a:xfrm>
            <a:off x="5184649" y="429105"/>
            <a:ext cx="3456432" cy="619115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FBE34-CA65-B51A-0427-B83B00A581A5}"/>
              </a:ext>
            </a:extLst>
          </p:cNvPr>
          <p:cNvSpPr txBox="1"/>
          <p:nvPr/>
        </p:nvSpPr>
        <p:spPr>
          <a:xfrm>
            <a:off x="1206704" y="1137791"/>
            <a:ext cx="4163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1300" dirty="0">
                <a:solidFill>
                  <a:srgbClr val="DC251B"/>
                </a:solidFill>
                <a:latin typeface="AMX Black" pitchFamily="2" charset="77"/>
              </a:rPr>
              <a:t>NOSSO</a:t>
            </a:r>
          </a:p>
          <a:p>
            <a:r>
              <a:rPr lang="en-US" sz="2800" b="1" spc="1300" dirty="0">
                <a:solidFill>
                  <a:srgbClr val="DC251B"/>
                </a:solidFill>
                <a:latin typeface="AMX Black" pitchFamily="2" charset="77"/>
              </a:rPr>
              <a:t>OBJETIVO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8539FC6-A215-D77C-C823-048C54F86AC8}"/>
              </a:ext>
            </a:extLst>
          </p:cNvPr>
          <p:cNvSpPr/>
          <p:nvPr/>
        </p:nvSpPr>
        <p:spPr>
          <a:xfrm>
            <a:off x="1020666" y="2304288"/>
            <a:ext cx="3959720" cy="3108960"/>
          </a:xfrm>
          <a:prstGeom prst="roundRect">
            <a:avLst>
              <a:gd name="adj" fmla="val 9338"/>
            </a:avLst>
          </a:prstGeom>
          <a:noFill/>
          <a:ln w="63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Explorar e entender na prática como funcionam os recursos exclusivos que a Claro tv+ proporciona. </a:t>
            </a:r>
          </a:p>
          <a:p>
            <a:endParaRPr lang="pt-BR" dirty="0">
              <a:solidFill>
                <a:schemeClr val="bg1"/>
              </a:solidFill>
              <a:latin typeface="AMX" pitchFamily="2" charset="77"/>
            </a:endParaRPr>
          </a:p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Um </a:t>
            </a:r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serviço completo </a:t>
            </a: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de entretenimento que </a:t>
            </a:r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combina o melhor da programação</a:t>
            </a: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TV</a:t>
            </a: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 e do </a:t>
            </a:r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streaming </a:t>
            </a: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em um só lugar, permitindo ao cliente assistir </a:t>
            </a:r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como</a:t>
            </a: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 e </a:t>
            </a:r>
            <a:r>
              <a:rPr lang="pt-BR" b="1" dirty="0">
                <a:solidFill>
                  <a:schemeClr val="bg1"/>
                </a:solidFill>
                <a:latin typeface="AMX" pitchFamily="2" charset="77"/>
              </a:rPr>
              <a:t>onde quiser</a:t>
            </a: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E84843F-EC77-4C61-44BF-BDF79121E974}"/>
              </a:ext>
            </a:extLst>
          </p:cNvPr>
          <p:cNvGrpSpPr/>
          <p:nvPr/>
        </p:nvGrpSpPr>
        <p:grpSpPr>
          <a:xfrm>
            <a:off x="0" y="4325"/>
            <a:ext cx="12192000" cy="6858000"/>
            <a:chOff x="0" y="4325"/>
            <a:chExt cx="12192000" cy="6858000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1E9A7BFE-701A-A660-5590-A64D40818AD9}"/>
                </a:ext>
              </a:extLst>
            </p:cNvPr>
            <p:cNvSpPr/>
            <p:nvPr/>
          </p:nvSpPr>
          <p:spPr>
            <a:xfrm>
              <a:off x="0" y="4325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5" fmla="*/ 577534 w 12192000"/>
                <a:gd name="connsiteY5" fmla="*/ 429595 h 6858000"/>
                <a:gd name="connsiteX6" fmla="*/ 230605 w 12192000"/>
                <a:gd name="connsiteY6" fmla="*/ 776524 h 6858000"/>
                <a:gd name="connsiteX7" fmla="*/ 230605 w 12192000"/>
                <a:gd name="connsiteY7" fmla="*/ 6278929 h 6858000"/>
                <a:gd name="connsiteX8" fmla="*/ 577534 w 12192000"/>
                <a:gd name="connsiteY8" fmla="*/ 6625858 h 6858000"/>
                <a:gd name="connsiteX9" fmla="*/ 11614465 w 12192000"/>
                <a:gd name="connsiteY9" fmla="*/ 6625858 h 6858000"/>
                <a:gd name="connsiteX10" fmla="*/ 11961394 w 12192000"/>
                <a:gd name="connsiteY10" fmla="*/ 6278929 h 6858000"/>
                <a:gd name="connsiteX11" fmla="*/ 11961394 w 12192000"/>
                <a:gd name="connsiteY11" fmla="*/ 776524 h 6858000"/>
                <a:gd name="connsiteX12" fmla="*/ 11614465 w 12192000"/>
                <a:gd name="connsiteY12" fmla="*/ 429595 h 6858000"/>
                <a:gd name="connsiteX13" fmla="*/ 577534 w 12192000"/>
                <a:gd name="connsiteY13" fmla="*/ 42959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  <a:moveTo>
                    <a:pt x="577534" y="429595"/>
                  </a:moveTo>
                  <a:cubicBezTo>
                    <a:pt x="385930" y="429595"/>
                    <a:pt x="230605" y="584920"/>
                    <a:pt x="230605" y="776524"/>
                  </a:cubicBezTo>
                  <a:lnTo>
                    <a:pt x="230605" y="6278929"/>
                  </a:lnTo>
                  <a:cubicBezTo>
                    <a:pt x="230605" y="6470533"/>
                    <a:pt x="385930" y="6625858"/>
                    <a:pt x="577534" y="6625858"/>
                  </a:cubicBezTo>
                  <a:lnTo>
                    <a:pt x="11614465" y="6625858"/>
                  </a:lnTo>
                  <a:cubicBezTo>
                    <a:pt x="11806069" y="6625858"/>
                    <a:pt x="11961394" y="6470533"/>
                    <a:pt x="11961394" y="6278929"/>
                  </a:cubicBezTo>
                  <a:lnTo>
                    <a:pt x="11961394" y="776524"/>
                  </a:lnTo>
                  <a:cubicBezTo>
                    <a:pt x="11961394" y="584920"/>
                    <a:pt x="11806069" y="429595"/>
                    <a:pt x="11614465" y="429595"/>
                  </a:cubicBezTo>
                  <a:lnTo>
                    <a:pt x="577534" y="429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5D25C74C-FC6C-E21D-9406-6D03B8620F85}"/>
                </a:ext>
              </a:extLst>
            </p:cNvPr>
            <p:cNvGrpSpPr/>
            <p:nvPr/>
          </p:nvGrpSpPr>
          <p:grpSpPr>
            <a:xfrm>
              <a:off x="463549" y="152017"/>
              <a:ext cx="11264496" cy="202157"/>
              <a:chOff x="463549" y="152017"/>
              <a:chExt cx="11264496" cy="202157"/>
            </a:xfrm>
          </p:grpSpPr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1F9CACF2-636C-BF21-3D51-E5184379254C}"/>
                  </a:ext>
                </a:extLst>
              </p:cNvPr>
              <p:cNvGrpSpPr/>
              <p:nvPr/>
            </p:nvGrpSpPr>
            <p:grpSpPr>
              <a:xfrm>
                <a:off x="463549" y="163403"/>
                <a:ext cx="492155" cy="177830"/>
                <a:chOff x="463549" y="163403"/>
                <a:chExt cx="492155" cy="177830"/>
              </a:xfrm>
              <a:solidFill>
                <a:srgbClr val="E1251B"/>
              </a:solidFill>
            </p:grpSpPr>
            <p:grpSp>
              <p:nvGrpSpPr>
                <p:cNvPr id="16" name="Graphic 7">
                  <a:extLst>
                    <a:ext uri="{FF2B5EF4-FFF2-40B4-BE49-F238E27FC236}">
                      <a16:creationId xmlns:a16="http://schemas.microsoft.com/office/drawing/2014/main" id="{A756C90D-45C0-C75B-5D92-2EC26EE53BBD}"/>
                    </a:ext>
                  </a:extLst>
                </p:cNvPr>
                <p:cNvGrpSpPr/>
                <p:nvPr/>
              </p:nvGrpSpPr>
              <p:grpSpPr>
                <a:xfrm>
                  <a:off x="823351" y="163403"/>
                  <a:ext cx="132352" cy="127306"/>
                  <a:chOff x="823351" y="163403"/>
                  <a:chExt cx="132352" cy="127306"/>
                </a:xfrm>
                <a:solidFill>
                  <a:srgbClr val="E1251B"/>
                </a:solidFill>
              </p:grpSpPr>
              <p:sp>
                <p:nvSpPr>
                  <p:cNvPr id="24" name="Forma Livre: Forma 23">
                    <a:extLst>
                      <a:ext uri="{FF2B5EF4-FFF2-40B4-BE49-F238E27FC236}">
                        <a16:creationId xmlns:a16="http://schemas.microsoft.com/office/drawing/2014/main" id="{3A986AF3-D9E8-8886-2D3F-6CE16782BFA0}"/>
                      </a:ext>
                    </a:extLst>
                  </p:cNvPr>
                  <p:cNvSpPr/>
                  <p:nvPr/>
                </p:nvSpPr>
                <p:spPr>
                  <a:xfrm>
                    <a:off x="868906" y="175116"/>
                    <a:ext cx="71162" cy="71247"/>
                  </a:xfrm>
                  <a:custGeom>
                    <a:avLst/>
                    <a:gdLst>
                      <a:gd name="connsiteX0" fmla="*/ 14799 w 71162"/>
                      <a:gd name="connsiteY0" fmla="*/ 71248 h 71247"/>
                      <a:gd name="connsiteX1" fmla="*/ 71163 w 71162"/>
                      <a:gd name="connsiteY1" fmla="*/ 14803 h 71247"/>
                      <a:gd name="connsiteX2" fmla="*/ 56300 w 71162"/>
                      <a:gd name="connsiteY2" fmla="*/ 0 h 71247"/>
                      <a:gd name="connsiteX3" fmla="*/ 0 w 71162"/>
                      <a:gd name="connsiteY3" fmla="*/ 56445 h 71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1162" h="71247">
                        <a:moveTo>
                          <a:pt x="14799" y="71248"/>
                        </a:moveTo>
                        <a:lnTo>
                          <a:pt x="71163" y="14803"/>
                        </a:lnTo>
                        <a:lnTo>
                          <a:pt x="56300" y="0"/>
                        </a:lnTo>
                        <a:lnTo>
                          <a:pt x="0" y="56445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" name="Forma Livre: Forma 24">
                    <a:extLst>
                      <a:ext uri="{FF2B5EF4-FFF2-40B4-BE49-F238E27FC236}">
                        <a16:creationId xmlns:a16="http://schemas.microsoft.com/office/drawing/2014/main" id="{19604903-6FD4-075E-796B-5BBE6D4F9EF1}"/>
                      </a:ext>
                    </a:extLst>
                  </p:cNvPr>
                  <p:cNvSpPr/>
                  <p:nvPr/>
                </p:nvSpPr>
                <p:spPr>
                  <a:xfrm>
                    <a:off x="823351" y="163403"/>
                    <a:ext cx="20846" cy="60499"/>
                  </a:xfrm>
                  <a:custGeom>
                    <a:avLst/>
                    <a:gdLst>
                      <a:gd name="connsiteX0" fmla="*/ 0 w 20846"/>
                      <a:gd name="connsiteY0" fmla="*/ 0 h 60499"/>
                      <a:gd name="connsiteX1" fmla="*/ 20847 w 20846"/>
                      <a:gd name="connsiteY1" fmla="*/ 0 h 60499"/>
                      <a:gd name="connsiteX2" fmla="*/ 20847 w 20846"/>
                      <a:gd name="connsiteY2" fmla="*/ 60500 h 60499"/>
                      <a:gd name="connsiteX3" fmla="*/ 0 w 20846"/>
                      <a:gd name="connsiteY3" fmla="*/ 60500 h 60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846" h="60499">
                        <a:moveTo>
                          <a:pt x="0" y="0"/>
                        </a:moveTo>
                        <a:lnTo>
                          <a:pt x="20847" y="0"/>
                        </a:lnTo>
                        <a:lnTo>
                          <a:pt x="20847" y="60500"/>
                        </a:lnTo>
                        <a:lnTo>
                          <a:pt x="0" y="60500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>
                    <a:extLst>
                      <a:ext uri="{FF2B5EF4-FFF2-40B4-BE49-F238E27FC236}">
                        <a16:creationId xmlns:a16="http://schemas.microsoft.com/office/drawing/2014/main" id="{AEA9C6FA-33E2-1FCA-F342-9B2B323261FF}"/>
                      </a:ext>
                    </a:extLst>
                  </p:cNvPr>
                  <p:cNvSpPr/>
                  <p:nvPr/>
                </p:nvSpPr>
                <p:spPr>
                  <a:xfrm>
                    <a:off x="893999" y="269792"/>
                    <a:ext cx="61704" cy="20917"/>
                  </a:xfrm>
                  <a:custGeom>
                    <a:avLst/>
                    <a:gdLst>
                      <a:gd name="connsiteX0" fmla="*/ 0 w 61704"/>
                      <a:gd name="connsiteY0" fmla="*/ 0 h 20917"/>
                      <a:gd name="connsiteX1" fmla="*/ 61704 w 61704"/>
                      <a:gd name="connsiteY1" fmla="*/ 0 h 20917"/>
                      <a:gd name="connsiteX2" fmla="*/ 61704 w 61704"/>
                      <a:gd name="connsiteY2" fmla="*/ 20917 h 20917"/>
                      <a:gd name="connsiteX3" fmla="*/ 0 w 61704"/>
                      <a:gd name="connsiteY3" fmla="*/ 20917 h 20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704" h="20917">
                        <a:moveTo>
                          <a:pt x="0" y="0"/>
                        </a:moveTo>
                        <a:lnTo>
                          <a:pt x="61704" y="0"/>
                        </a:lnTo>
                        <a:lnTo>
                          <a:pt x="61704" y="20917"/>
                        </a:lnTo>
                        <a:lnTo>
                          <a:pt x="0" y="20917"/>
                        </a:lnTo>
                        <a:close/>
                      </a:path>
                    </a:pathLst>
                  </a:custGeom>
                  <a:solidFill>
                    <a:srgbClr val="E1251B"/>
                  </a:solidFill>
                  <a:ln w="6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9" name="Forma Livre: Forma 18">
                  <a:extLst>
                    <a:ext uri="{FF2B5EF4-FFF2-40B4-BE49-F238E27FC236}">
                      <a16:creationId xmlns:a16="http://schemas.microsoft.com/office/drawing/2014/main" id="{A676FC63-B222-124F-F816-59BF60096FDB}"/>
                    </a:ext>
                  </a:extLst>
                </p:cNvPr>
                <p:cNvSpPr/>
                <p:nvPr/>
              </p:nvSpPr>
              <p:spPr>
                <a:xfrm>
                  <a:off x="782494" y="242760"/>
                  <a:ext cx="97157" cy="98472"/>
                </a:xfrm>
                <a:custGeom>
                  <a:avLst/>
                  <a:gdLst>
                    <a:gd name="connsiteX0" fmla="*/ 66594 w 97157"/>
                    <a:gd name="connsiteY0" fmla="*/ 67451 h 98472"/>
                    <a:gd name="connsiteX1" fmla="*/ 48450 w 97157"/>
                    <a:gd name="connsiteY1" fmla="*/ 75110 h 98472"/>
                    <a:gd name="connsiteX2" fmla="*/ 30498 w 97157"/>
                    <a:gd name="connsiteY2" fmla="*/ 67451 h 98472"/>
                    <a:gd name="connsiteX3" fmla="*/ 22842 w 97157"/>
                    <a:gd name="connsiteY3" fmla="*/ 49236 h 98472"/>
                    <a:gd name="connsiteX4" fmla="*/ 30498 w 97157"/>
                    <a:gd name="connsiteY4" fmla="*/ 30829 h 98472"/>
                    <a:gd name="connsiteX5" fmla="*/ 48450 w 97157"/>
                    <a:gd name="connsiteY5" fmla="*/ 23427 h 98472"/>
                    <a:gd name="connsiteX6" fmla="*/ 66852 w 97157"/>
                    <a:gd name="connsiteY6" fmla="*/ 30829 h 98472"/>
                    <a:gd name="connsiteX7" fmla="*/ 74251 w 97157"/>
                    <a:gd name="connsiteY7" fmla="*/ 49236 h 98472"/>
                    <a:gd name="connsiteX8" fmla="*/ 66594 w 97157"/>
                    <a:gd name="connsiteY8" fmla="*/ 67451 h 98472"/>
                    <a:gd name="connsiteX9" fmla="*/ 83002 w 97157"/>
                    <a:gd name="connsiteY9" fmla="*/ 14417 h 98472"/>
                    <a:gd name="connsiteX10" fmla="*/ 48450 w 97157"/>
                    <a:gd name="connsiteY10" fmla="*/ 0 h 98472"/>
                    <a:gd name="connsiteX11" fmla="*/ 14348 w 97157"/>
                    <a:gd name="connsiteY11" fmla="*/ 14417 h 98472"/>
                    <a:gd name="connsiteX12" fmla="*/ 0 w 97157"/>
                    <a:gd name="connsiteY12" fmla="*/ 49236 h 98472"/>
                    <a:gd name="connsiteX13" fmla="*/ 14348 w 97157"/>
                    <a:gd name="connsiteY13" fmla="*/ 83863 h 98472"/>
                    <a:gd name="connsiteX14" fmla="*/ 48450 w 97157"/>
                    <a:gd name="connsiteY14" fmla="*/ 98473 h 98472"/>
                    <a:gd name="connsiteX15" fmla="*/ 83002 w 97157"/>
                    <a:gd name="connsiteY15" fmla="*/ 83863 h 98472"/>
                    <a:gd name="connsiteX16" fmla="*/ 97157 w 97157"/>
                    <a:gd name="connsiteY16" fmla="*/ 49236 h 98472"/>
                    <a:gd name="connsiteX17" fmla="*/ 83002 w 97157"/>
                    <a:gd name="connsiteY17" fmla="*/ 14417 h 98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7157" h="98472">
                      <a:moveTo>
                        <a:pt x="66594" y="67451"/>
                      </a:moveTo>
                      <a:cubicBezTo>
                        <a:pt x="61640" y="72664"/>
                        <a:pt x="55592" y="75110"/>
                        <a:pt x="48450" y="75110"/>
                      </a:cubicBezTo>
                      <a:cubicBezTo>
                        <a:pt x="41501" y="75110"/>
                        <a:pt x="35453" y="72664"/>
                        <a:pt x="30498" y="67451"/>
                      </a:cubicBezTo>
                      <a:cubicBezTo>
                        <a:pt x="25544" y="62302"/>
                        <a:pt x="22842" y="56187"/>
                        <a:pt x="22842" y="49236"/>
                      </a:cubicBezTo>
                      <a:cubicBezTo>
                        <a:pt x="22842" y="41835"/>
                        <a:pt x="25544" y="35720"/>
                        <a:pt x="30498" y="30829"/>
                      </a:cubicBezTo>
                      <a:cubicBezTo>
                        <a:pt x="35453" y="25680"/>
                        <a:pt x="41501" y="23170"/>
                        <a:pt x="48450" y="23427"/>
                      </a:cubicBezTo>
                      <a:cubicBezTo>
                        <a:pt x="55656" y="23170"/>
                        <a:pt x="61704" y="25680"/>
                        <a:pt x="66852" y="30829"/>
                      </a:cubicBezTo>
                      <a:cubicBezTo>
                        <a:pt x="71549" y="35785"/>
                        <a:pt x="74058" y="41835"/>
                        <a:pt x="74251" y="49236"/>
                      </a:cubicBezTo>
                      <a:cubicBezTo>
                        <a:pt x="74058" y="56252"/>
                        <a:pt x="71549" y="62302"/>
                        <a:pt x="66594" y="67451"/>
                      </a:cubicBezTo>
                      <a:moveTo>
                        <a:pt x="83002" y="14417"/>
                      </a:moveTo>
                      <a:cubicBezTo>
                        <a:pt x="73350" y="4763"/>
                        <a:pt x="61704" y="0"/>
                        <a:pt x="48450" y="0"/>
                      </a:cubicBezTo>
                      <a:cubicBezTo>
                        <a:pt x="35195" y="0"/>
                        <a:pt x="23742" y="4763"/>
                        <a:pt x="14348" y="14417"/>
                      </a:cubicBezTo>
                      <a:cubicBezTo>
                        <a:pt x="4697" y="24071"/>
                        <a:pt x="0" y="35785"/>
                        <a:pt x="0" y="49236"/>
                      </a:cubicBezTo>
                      <a:cubicBezTo>
                        <a:pt x="0" y="62752"/>
                        <a:pt x="4697" y="74402"/>
                        <a:pt x="14348" y="83863"/>
                      </a:cubicBezTo>
                      <a:cubicBezTo>
                        <a:pt x="23742" y="93517"/>
                        <a:pt x="35195" y="98473"/>
                        <a:pt x="48450" y="98473"/>
                      </a:cubicBezTo>
                      <a:cubicBezTo>
                        <a:pt x="61704" y="98473"/>
                        <a:pt x="73350" y="93517"/>
                        <a:pt x="83002" y="83863"/>
                      </a:cubicBezTo>
                      <a:cubicBezTo>
                        <a:pt x="92460" y="74402"/>
                        <a:pt x="97157" y="62752"/>
                        <a:pt x="97157" y="49236"/>
                      </a:cubicBezTo>
                      <a:cubicBezTo>
                        <a:pt x="97157" y="35785"/>
                        <a:pt x="92460" y="24071"/>
                        <a:pt x="83002" y="14417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0" name="Forma Livre: Forma 19">
                  <a:extLst>
                    <a:ext uri="{FF2B5EF4-FFF2-40B4-BE49-F238E27FC236}">
                      <a16:creationId xmlns:a16="http://schemas.microsoft.com/office/drawing/2014/main" id="{7A682CBC-3DC4-B6BF-18AD-7364B73002E9}"/>
                    </a:ext>
                  </a:extLst>
                </p:cNvPr>
                <p:cNvSpPr/>
                <p:nvPr/>
              </p:nvSpPr>
              <p:spPr>
                <a:xfrm>
                  <a:off x="463549" y="218742"/>
                  <a:ext cx="117875" cy="121460"/>
                </a:xfrm>
                <a:custGeom>
                  <a:avLst/>
                  <a:gdLst>
                    <a:gd name="connsiteX0" fmla="*/ 60160 w 117875"/>
                    <a:gd name="connsiteY0" fmla="*/ 11 h 121460"/>
                    <a:gd name="connsiteX1" fmla="*/ 17759 w 117875"/>
                    <a:gd name="connsiteY1" fmla="*/ 17775 h 121460"/>
                    <a:gd name="connsiteX2" fmla="*/ 0 w 117875"/>
                    <a:gd name="connsiteY2" fmla="*/ 60704 h 121460"/>
                    <a:gd name="connsiteX3" fmla="*/ 17694 w 117875"/>
                    <a:gd name="connsiteY3" fmla="*/ 103890 h 121460"/>
                    <a:gd name="connsiteX4" fmla="*/ 60096 w 117875"/>
                    <a:gd name="connsiteY4" fmla="*/ 121461 h 121460"/>
                    <a:gd name="connsiteX5" fmla="*/ 96707 w 117875"/>
                    <a:gd name="connsiteY5" fmla="*/ 109103 h 121460"/>
                    <a:gd name="connsiteX6" fmla="*/ 117811 w 117875"/>
                    <a:gd name="connsiteY6" fmla="*/ 76987 h 121460"/>
                    <a:gd name="connsiteX7" fmla="*/ 93361 w 117875"/>
                    <a:gd name="connsiteY7" fmla="*/ 76987 h 121460"/>
                    <a:gd name="connsiteX8" fmla="*/ 80106 w 117875"/>
                    <a:gd name="connsiteY8" fmla="*/ 92498 h 121460"/>
                    <a:gd name="connsiteX9" fmla="*/ 60096 w 117875"/>
                    <a:gd name="connsiteY9" fmla="*/ 98355 h 121460"/>
                    <a:gd name="connsiteX10" fmla="*/ 33844 w 117875"/>
                    <a:gd name="connsiteY10" fmla="*/ 87349 h 121460"/>
                    <a:gd name="connsiteX11" fmla="*/ 23099 w 117875"/>
                    <a:gd name="connsiteY11" fmla="*/ 60832 h 121460"/>
                    <a:gd name="connsiteX12" fmla="*/ 33844 w 117875"/>
                    <a:gd name="connsiteY12" fmla="*/ 34315 h 121460"/>
                    <a:gd name="connsiteX13" fmla="*/ 60160 w 117875"/>
                    <a:gd name="connsiteY13" fmla="*/ 23181 h 121460"/>
                    <a:gd name="connsiteX14" fmla="*/ 80171 w 117875"/>
                    <a:gd name="connsiteY14" fmla="*/ 29231 h 121460"/>
                    <a:gd name="connsiteX15" fmla="*/ 93425 w 117875"/>
                    <a:gd name="connsiteY15" fmla="*/ 44742 h 121460"/>
                    <a:gd name="connsiteX16" fmla="*/ 117875 w 117875"/>
                    <a:gd name="connsiteY16" fmla="*/ 44742 h 121460"/>
                    <a:gd name="connsiteX17" fmla="*/ 96771 w 117875"/>
                    <a:gd name="connsiteY17" fmla="*/ 12626 h 121460"/>
                    <a:gd name="connsiteX18" fmla="*/ 60160 w 117875"/>
                    <a:gd name="connsiteY18" fmla="*/ 11 h 121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875" h="121460">
                      <a:moveTo>
                        <a:pt x="60160" y="11"/>
                      </a:moveTo>
                      <a:cubicBezTo>
                        <a:pt x="43367" y="-182"/>
                        <a:pt x="29404" y="5610"/>
                        <a:pt x="17759" y="17775"/>
                      </a:cubicBezTo>
                      <a:cubicBezTo>
                        <a:pt x="5855" y="29681"/>
                        <a:pt x="0" y="43841"/>
                        <a:pt x="0" y="60704"/>
                      </a:cubicBezTo>
                      <a:cubicBezTo>
                        <a:pt x="0" y="77309"/>
                        <a:pt x="5855" y="91983"/>
                        <a:pt x="17694" y="103890"/>
                      </a:cubicBezTo>
                      <a:cubicBezTo>
                        <a:pt x="29340" y="115539"/>
                        <a:pt x="43302" y="121461"/>
                        <a:pt x="60096" y="121461"/>
                      </a:cubicBezTo>
                      <a:cubicBezTo>
                        <a:pt x="73543" y="121461"/>
                        <a:pt x="85897" y="117406"/>
                        <a:pt x="96707" y="109103"/>
                      </a:cubicBezTo>
                      <a:cubicBezTo>
                        <a:pt x="107259" y="100543"/>
                        <a:pt x="114208" y="89988"/>
                        <a:pt x="117811" y="76987"/>
                      </a:cubicBezTo>
                      <a:lnTo>
                        <a:pt x="93361" y="76987"/>
                      </a:lnTo>
                      <a:cubicBezTo>
                        <a:pt x="90208" y="83294"/>
                        <a:pt x="85704" y="88443"/>
                        <a:pt x="80106" y="92498"/>
                      </a:cubicBezTo>
                      <a:cubicBezTo>
                        <a:pt x="73801" y="96360"/>
                        <a:pt x="67302" y="98355"/>
                        <a:pt x="60096" y="98355"/>
                      </a:cubicBezTo>
                      <a:cubicBezTo>
                        <a:pt x="49801" y="98355"/>
                        <a:pt x="41050" y="94558"/>
                        <a:pt x="33844" y="87349"/>
                      </a:cubicBezTo>
                      <a:cubicBezTo>
                        <a:pt x="26445" y="79948"/>
                        <a:pt x="22842" y="71194"/>
                        <a:pt x="23099" y="60832"/>
                      </a:cubicBezTo>
                      <a:cubicBezTo>
                        <a:pt x="22906" y="50470"/>
                        <a:pt x="26509" y="41717"/>
                        <a:pt x="33844" y="34315"/>
                      </a:cubicBezTo>
                      <a:cubicBezTo>
                        <a:pt x="41050" y="26978"/>
                        <a:pt x="49801" y="23181"/>
                        <a:pt x="60160" y="23181"/>
                      </a:cubicBezTo>
                      <a:cubicBezTo>
                        <a:pt x="67367" y="23181"/>
                        <a:pt x="73865" y="25176"/>
                        <a:pt x="80171" y="29231"/>
                      </a:cubicBezTo>
                      <a:cubicBezTo>
                        <a:pt x="85768" y="33028"/>
                        <a:pt x="90272" y="38435"/>
                        <a:pt x="93425" y="44742"/>
                      </a:cubicBezTo>
                      <a:lnTo>
                        <a:pt x="117875" y="44742"/>
                      </a:lnTo>
                      <a:cubicBezTo>
                        <a:pt x="114272" y="31677"/>
                        <a:pt x="107323" y="20928"/>
                        <a:pt x="96771" y="12626"/>
                      </a:cubicBezTo>
                      <a:cubicBezTo>
                        <a:pt x="85961" y="4066"/>
                        <a:pt x="73608" y="-247"/>
                        <a:pt x="60160" y="1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" name="Forma Livre: Forma 20">
                  <a:extLst>
                    <a:ext uri="{FF2B5EF4-FFF2-40B4-BE49-F238E27FC236}">
                      <a16:creationId xmlns:a16="http://schemas.microsoft.com/office/drawing/2014/main" id="{0E25C405-5B88-2E09-FB72-E0CC5325C796}"/>
                    </a:ext>
                  </a:extLst>
                </p:cNvPr>
                <p:cNvSpPr/>
                <p:nvPr/>
              </p:nvSpPr>
              <p:spPr>
                <a:xfrm>
                  <a:off x="630250" y="242545"/>
                  <a:ext cx="80373" cy="98043"/>
                </a:xfrm>
                <a:custGeom>
                  <a:avLst/>
                  <a:gdLst>
                    <a:gd name="connsiteX0" fmla="*/ 51419 w 80373"/>
                    <a:gd name="connsiteY0" fmla="*/ 52862 h 98043"/>
                    <a:gd name="connsiteX1" fmla="*/ 55923 w 80373"/>
                    <a:gd name="connsiteY1" fmla="*/ 50416 h 98043"/>
                    <a:gd name="connsiteX2" fmla="*/ 55923 w 80373"/>
                    <a:gd name="connsiteY2" fmla="*/ 59877 h 98043"/>
                    <a:gd name="connsiteX3" fmla="*/ 49425 w 80373"/>
                    <a:gd name="connsiteY3" fmla="*/ 76740 h 98043"/>
                    <a:gd name="connsiteX4" fmla="*/ 34819 w 80373"/>
                    <a:gd name="connsiteY4" fmla="*/ 81438 h 98043"/>
                    <a:gd name="connsiteX5" fmla="*/ 26519 w 80373"/>
                    <a:gd name="connsiteY5" fmla="*/ 78735 h 98043"/>
                    <a:gd name="connsiteX6" fmla="*/ 23173 w 80373"/>
                    <a:gd name="connsiteY6" fmla="*/ 69532 h 98043"/>
                    <a:gd name="connsiteX7" fmla="*/ 28771 w 80373"/>
                    <a:gd name="connsiteY7" fmla="*/ 58976 h 98043"/>
                    <a:gd name="connsiteX8" fmla="*/ 39773 w 80373"/>
                    <a:gd name="connsiteY8" fmla="*/ 55823 h 98043"/>
                    <a:gd name="connsiteX9" fmla="*/ 51419 w 80373"/>
                    <a:gd name="connsiteY9" fmla="*/ 52862 h 98043"/>
                    <a:gd name="connsiteX10" fmla="*/ 41575 w 80373"/>
                    <a:gd name="connsiteY10" fmla="*/ 21 h 98043"/>
                    <a:gd name="connsiteX11" fmla="*/ 8567 w 80373"/>
                    <a:gd name="connsiteY11" fmla="*/ 12379 h 98043"/>
                    <a:gd name="connsiteX12" fmla="*/ 1811 w 80373"/>
                    <a:gd name="connsiteY12" fmla="*/ 32846 h 98043"/>
                    <a:gd name="connsiteX13" fmla="*/ 25168 w 80373"/>
                    <a:gd name="connsiteY13" fmla="*/ 32846 h 98043"/>
                    <a:gd name="connsiteX14" fmla="*/ 28514 w 80373"/>
                    <a:gd name="connsiteY14" fmla="*/ 24286 h 98043"/>
                    <a:gd name="connsiteX15" fmla="*/ 40867 w 80373"/>
                    <a:gd name="connsiteY15" fmla="*/ 19780 h 98043"/>
                    <a:gd name="connsiteX16" fmla="*/ 52320 w 80373"/>
                    <a:gd name="connsiteY16" fmla="*/ 22033 h 98043"/>
                    <a:gd name="connsiteX17" fmla="*/ 56374 w 80373"/>
                    <a:gd name="connsiteY17" fmla="*/ 29885 h 98043"/>
                    <a:gd name="connsiteX18" fmla="*/ 50969 w 80373"/>
                    <a:gd name="connsiteY18" fmla="*/ 37094 h 98043"/>
                    <a:gd name="connsiteX19" fmla="*/ 33018 w 80373"/>
                    <a:gd name="connsiteY19" fmla="*/ 39990 h 98043"/>
                    <a:gd name="connsiteX20" fmla="*/ 12814 w 80373"/>
                    <a:gd name="connsiteY20" fmla="*/ 46104 h 98043"/>
                    <a:gd name="connsiteX21" fmla="*/ 10 w 80373"/>
                    <a:gd name="connsiteY21" fmla="*/ 71527 h 98043"/>
                    <a:gd name="connsiteX22" fmla="*/ 7860 w 80373"/>
                    <a:gd name="connsiteY22" fmla="*/ 91543 h 98043"/>
                    <a:gd name="connsiteX23" fmla="*/ 26969 w 80373"/>
                    <a:gd name="connsiteY23" fmla="*/ 98044 h 98043"/>
                    <a:gd name="connsiteX24" fmla="*/ 57017 w 80373"/>
                    <a:gd name="connsiteY24" fmla="*/ 88389 h 98043"/>
                    <a:gd name="connsiteX25" fmla="*/ 57017 w 80373"/>
                    <a:gd name="connsiteY25" fmla="*/ 98044 h 98043"/>
                    <a:gd name="connsiteX26" fmla="*/ 80374 w 80373"/>
                    <a:gd name="connsiteY26" fmla="*/ 98044 h 98043"/>
                    <a:gd name="connsiteX27" fmla="*/ 80374 w 80373"/>
                    <a:gd name="connsiteY27" fmla="*/ 29241 h 98043"/>
                    <a:gd name="connsiteX28" fmla="*/ 68663 w 80373"/>
                    <a:gd name="connsiteY28" fmla="*/ 6071 h 98043"/>
                    <a:gd name="connsiteX29" fmla="*/ 41575 w 80373"/>
                    <a:gd name="connsiteY29" fmla="*/ 21 h 98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80373" h="98043">
                      <a:moveTo>
                        <a:pt x="51419" y="52862"/>
                      </a:moveTo>
                      <a:lnTo>
                        <a:pt x="55923" y="50416"/>
                      </a:lnTo>
                      <a:lnTo>
                        <a:pt x="55923" y="59877"/>
                      </a:lnTo>
                      <a:cubicBezTo>
                        <a:pt x="55923" y="67923"/>
                        <a:pt x="53671" y="73586"/>
                        <a:pt x="49425" y="76740"/>
                      </a:cubicBezTo>
                      <a:cubicBezTo>
                        <a:pt x="44921" y="79894"/>
                        <a:pt x="40224" y="81438"/>
                        <a:pt x="34819" y="81438"/>
                      </a:cubicBezTo>
                      <a:cubicBezTo>
                        <a:pt x="31473" y="81438"/>
                        <a:pt x="28771" y="80537"/>
                        <a:pt x="26519" y="78735"/>
                      </a:cubicBezTo>
                      <a:cubicBezTo>
                        <a:pt x="24267" y="76676"/>
                        <a:pt x="23173" y="73779"/>
                        <a:pt x="23173" y="69532"/>
                      </a:cubicBezTo>
                      <a:cubicBezTo>
                        <a:pt x="23173" y="64833"/>
                        <a:pt x="24975" y="61422"/>
                        <a:pt x="28771" y="58976"/>
                      </a:cubicBezTo>
                      <a:cubicBezTo>
                        <a:pt x="31023" y="57625"/>
                        <a:pt x="34819" y="56531"/>
                        <a:pt x="39773" y="55823"/>
                      </a:cubicBezTo>
                      <a:lnTo>
                        <a:pt x="51419" y="52862"/>
                      </a:lnTo>
                      <a:close/>
                      <a:moveTo>
                        <a:pt x="41575" y="21"/>
                      </a:moveTo>
                      <a:cubicBezTo>
                        <a:pt x="25876" y="-236"/>
                        <a:pt x="14873" y="4076"/>
                        <a:pt x="8567" y="12379"/>
                      </a:cubicBezTo>
                      <a:cubicBezTo>
                        <a:pt x="4514" y="17528"/>
                        <a:pt x="2519" y="24286"/>
                        <a:pt x="1811" y="32846"/>
                      </a:cubicBezTo>
                      <a:lnTo>
                        <a:pt x="25168" y="32846"/>
                      </a:lnTo>
                      <a:cubicBezTo>
                        <a:pt x="25618" y="28791"/>
                        <a:pt x="26969" y="26088"/>
                        <a:pt x="28514" y="24286"/>
                      </a:cubicBezTo>
                      <a:cubicBezTo>
                        <a:pt x="30959" y="21132"/>
                        <a:pt x="35012" y="19523"/>
                        <a:pt x="40867" y="19780"/>
                      </a:cubicBezTo>
                      <a:cubicBezTo>
                        <a:pt x="45822" y="19523"/>
                        <a:pt x="49618" y="20424"/>
                        <a:pt x="52320" y="22033"/>
                      </a:cubicBezTo>
                      <a:cubicBezTo>
                        <a:pt x="55023" y="23385"/>
                        <a:pt x="56116" y="26088"/>
                        <a:pt x="56374" y="29885"/>
                      </a:cubicBezTo>
                      <a:cubicBezTo>
                        <a:pt x="56374" y="33039"/>
                        <a:pt x="54572" y="35549"/>
                        <a:pt x="50969" y="37094"/>
                      </a:cubicBezTo>
                      <a:lnTo>
                        <a:pt x="33018" y="39990"/>
                      </a:lnTo>
                      <a:cubicBezTo>
                        <a:pt x="24717" y="41148"/>
                        <a:pt x="18026" y="43144"/>
                        <a:pt x="12814" y="46104"/>
                      </a:cubicBezTo>
                      <a:cubicBezTo>
                        <a:pt x="4063" y="51253"/>
                        <a:pt x="-183" y="59556"/>
                        <a:pt x="10" y="71527"/>
                      </a:cubicBezTo>
                      <a:cubicBezTo>
                        <a:pt x="-183" y="79829"/>
                        <a:pt x="2455" y="86587"/>
                        <a:pt x="7860" y="91543"/>
                      </a:cubicBezTo>
                      <a:cubicBezTo>
                        <a:pt x="12557" y="95598"/>
                        <a:pt x="19055" y="97851"/>
                        <a:pt x="26969" y="98044"/>
                      </a:cubicBezTo>
                      <a:cubicBezTo>
                        <a:pt x="39773" y="97786"/>
                        <a:pt x="49811" y="94632"/>
                        <a:pt x="57017" y="88389"/>
                      </a:cubicBezTo>
                      <a:lnTo>
                        <a:pt x="57017" y="98044"/>
                      </a:lnTo>
                      <a:lnTo>
                        <a:pt x="80374" y="98044"/>
                      </a:lnTo>
                      <a:lnTo>
                        <a:pt x="80374" y="29241"/>
                      </a:lnTo>
                      <a:cubicBezTo>
                        <a:pt x="80374" y="17978"/>
                        <a:pt x="76320" y="10126"/>
                        <a:pt x="68663" y="6071"/>
                      </a:cubicBezTo>
                      <a:cubicBezTo>
                        <a:pt x="60620" y="1824"/>
                        <a:pt x="51677" y="-236"/>
                        <a:pt x="41575" y="21"/>
                      </a:cubicBezTo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2" name="Forma Livre: Forma 21">
                  <a:extLst>
                    <a:ext uri="{FF2B5EF4-FFF2-40B4-BE49-F238E27FC236}">
                      <a16:creationId xmlns:a16="http://schemas.microsoft.com/office/drawing/2014/main" id="{36C52581-1E25-7D6E-16C2-445C0556140E}"/>
                    </a:ext>
                  </a:extLst>
                </p:cNvPr>
                <p:cNvSpPr/>
                <p:nvPr/>
              </p:nvSpPr>
              <p:spPr>
                <a:xfrm>
                  <a:off x="593263" y="218753"/>
                  <a:ext cx="23356" cy="121835"/>
                </a:xfrm>
                <a:custGeom>
                  <a:avLst/>
                  <a:gdLst>
                    <a:gd name="connsiteX0" fmla="*/ 0 w 23356"/>
                    <a:gd name="connsiteY0" fmla="*/ 0 h 121835"/>
                    <a:gd name="connsiteX1" fmla="*/ 23356 w 23356"/>
                    <a:gd name="connsiteY1" fmla="*/ 0 h 121835"/>
                    <a:gd name="connsiteX2" fmla="*/ 23356 w 23356"/>
                    <a:gd name="connsiteY2" fmla="*/ 121836 h 121835"/>
                    <a:gd name="connsiteX3" fmla="*/ 0 w 23356"/>
                    <a:gd name="connsiteY3" fmla="*/ 121836 h 121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356" h="121835">
                      <a:moveTo>
                        <a:pt x="0" y="0"/>
                      </a:moveTo>
                      <a:lnTo>
                        <a:pt x="23356" y="0"/>
                      </a:lnTo>
                      <a:lnTo>
                        <a:pt x="23356" y="121836"/>
                      </a:lnTo>
                      <a:lnTo>
                        <a:pt x="0" y="121836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3" name="Forma Livre: Forma 22">
                  <a:extLst>
                    <a:ext uri="{FF2B5EF4-FFF2-40B4-BE49-F238E27FC236}">
                      <a16:creationId xmlns:a16="http://schemas.microsoft.com/office/drawing/2014/main" id="{9FC0A93B-0A2C-7DE4-FB7D-1FC0A38AF378}"/>
                    </a:ext>
                  </a:extLst>
                </p:cNvPr>
                <p:cNvSpPr/>
                <p:nvPr/>
              </p:nvSpPr>
              <p:spPr>
                <a:xfrm>
                  <a:off x="726387" y="242953"/>
                  <a:ext cx="54111" cy="97635"/>
                </a:xfrm>
                <a:custGeom>
                  <a:avLst/>
                  <a:gdLst>
                    <a:gd name="connsiteX0" fmla="*/ 38798 w 54111"/>
                    <a:gd name="connsiteY0" fmla="*/ 2961 h 97635"/>
                    <a:gd name="connsiteX1" fmla="*/ 22198 w 54111"/>
                    <a:gd name="connsiteY1" fmla="*/ 16219 h 97635"/>
                    <a:gd name="connsiteX2" fmla="*/ 22198 w 54111"/>
                    <a:gd name="connsiteY2" fmla="*/ 4312 h 97635"/>
                    <a:gd name="connsiteX3" fmla="*/ 0 w 54111"/>
                    <a:gd name="connsiteY3" fmla="*/ 4119 h 97635"/>
                    <a:gd name="connsiteX4" fmla="*/ 0 w 54111"/>
                    <a:gd name="connsiteY4" fmla="*/ 97636 h 97635"/>
                    <a:gd name="connsiteX5" fmla="*/ 23099 w 54111"/>
                    <a:gd name="connsiteY5" fmla="*/ 97636 h 97635"/>
                    <a:gd name="connsiteX6" fmla="*/ 23099 w 54111"/>
                    <a:gd name="connsiteY6" fmla="*/ 52905 h 97635"/>
                    <a:gd name="connsiteX7" fmla="*/ 26059 w 54111"/>
                    <a:gd name="connsiteY7" fmla="*/ 36493 h 97635"/>
                    <a:gd name="connsiteX8" fmla="*/ 34166 w 54111"/>
                    <a:gd name="connsiteY8" fmla="*/ 27482 h 97635"/>
                    <a:gd name="connsiteX9" fmla="*/ 46970 w 54111"/>
                    <a:gd name="connsiteY9" fmla="*/ 23427 h 97635"/>
                    <a:gd name="connsiteX10" fmla="*/ 54112 w 54111"/>
                    <a:gd name="connsiteY10" fmla="*/ 23878 h 97635"/>
                    <a:gd name="connsiteX11" fmla="*/ 53919 w 54111"/>
                    <a:gd name="connsiteY11" fmla="*/ 0 h 97635"/>
                    <a:gd name="connsiteX12" fmla="*/ 47871 w 54111"/>
                    <a:gd name="connsiteY12" fmla="*/ 451 h 97635"/>
                    <a:gd name="connsiteX13" fmla="*/ 38798 w 54111"/>
                    <a:gd name="connsiteY13" fmla="*/ 2961 h 9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111" h="97635">
                      <a:moveTo>
                        <a:pt x="38798" y="2961"/>
                      </a:moveTo>
                      <a:cubicBezTo>
                        <a:pt x="32557" y="5406"/>
                        <a:pt x="26895" y="9719"/>
                        <a:pt x="22198" y="16219"/>
                      </a:cubicBezTo>
                      <a:lnTo>
                        <a:pt x="22198" y="4312"/>
                      </a:lnTo>
                      <a:lnTo>
                        <a:pt x="0" y="4119"/>
                      </a:lnTo>
                      <a:lnTo>
                        <a:pt x="0" y="97636"/>
                      </a:lnTo>
                      <a:lnTo>
                        <a:pt x="23099" y="97636"/>
                      </a:lnTo>
                      <a:lnTo>
                        <a:pt x="23099" y="52905"/>
                      </a:lnTo>
                      <a:cubicBezTo>
                        <a:pt x="23099" y="45246"/>
                        <a:pt x="24000" y="39840"/>
                        <a:pt x="26059" y="36493"/>
                      </a:cubicBezTo>
                      <a:cubicBezTo>
                        <a:pt x="27603" y="32889"/>
                        <a:pt x="30563" y="29992"/>
                        <a:pt x="34166" y="27482"/>
                      </a:cubicBezTo>
                      <a:cubicBezTo>
                        <a:pt x="38219" y="24779"/>
                        <a:pt x="42466" y="23427"/>
                        <a:pt x="46970" y="23427"/>
                      </a:cubicBezTo>
                      <a:lnTo>
                        <a:pt x="54112" y="23878"/>
                      </a:lnTo>
                      <a:lnTo>
                        <a:pt x="53919" y="0"/>
                      </a:lnTo>
                      <a:lnTo>
                        <a:pt x="47871" y="451"/>
                      </a:lnTo>
                      <a:lnTo>
                        <a:pt x="38798" y="2961"/>
                      </a:lnTo>
                      <a:close/>
                    </a:path>
                  </a:pathLst>
                </a:custGeom>
                <a:solidFill>
                  <a:srgbClr val="E1251B"/>
                </a:solidFill>
                <a:ln w="6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887A4AD2-5813-9892-6914-2FCC5F87C29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88699" y="152017"/>
                <a:ext cx="539346" cy="2021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72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0.05857 L 1.875E-6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0.06273 L -1.875E-6 2.59259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4CE3D-4D50-581C-CDE0-957B9BE2345E}"/>
              </a:ext>
            </a:extLst>
          </p:cNvPr>
          <p:cNvSpPr txBox="1"/>
          <p:nvPr/>
        </p:nvSpPr>
        <p:spPr>
          <a:xfrm>
            <a:off x="3158837" y="1321180"/>
            <a:ext cx="587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1700" dirty="0">
                <a:latin typeface="AMX Black" pitchFamily="2" charset="77"/>
              </a:rPr>
              <a:t>COMBINADOS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0A7E4-DF42-5327-CDD5-6DCF0575A820}"/>
              </a:ext>
            </a:extLst>
          </p:cNvPr>
          <p:cNvSpPr txBox="1"/>
          <p:nvPr/>
        </p:nvSpPr>
        <p:spPr>
          <a:xfrm>
            <a:off x="2600036" y="2068946"/>
            <a:ext cx="6991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MX" pitchFamily="2" charset="77"/>
              </a:rPr>
              <a:t>Para </a:t>
            </a:r>
            <a:r>
              <a:rPr lang="en-US" sz="2400" dirty="0" err="1">
                <a:latin typeface="AMX" pitchFamily="2" charset="77"/>
              </a:rPr>
              <a:t>uma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melhor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interação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durante</a:t>
            </a:r>
            <a:r>
              <a:rPr lang="en-US" sz="2400" dirty="0">
                <a:latin typeface="AMX" pitchFamily="2" charset="77"/>
              </a:rPr>
              <a:t> o </a:t>
            </a:r>
            <a:r>
              <a:rPr lang="en-US" sz="2400" dirty="0" err="1">
                <a:latin typeface="AMX" pitchFamily="2" charset="77"/>
              </a:rPr>
              <a:t>treinamento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dirty="0" err="1">
                <a:latin typeface="AMX" pitchFamily="2" charset="77"/>
              </a:rPr>
              <a:t>sugerimos</a:t>
            </a:r>
            <a:r>
              <a:rPr lang="en-US" sz="2400" dirty="0">
                <a:latin typeface="AMX" pitchFamily="2" charset="77"/>
              </a:rPr>
              <a:t> que </a:t>
            </a:r>
            <a:r>
              <a:rPr lang="en-US" sz="2400" dirty="0" err="1">
                <a:latin typeface="AMX" pitchFamily="2" charset="77"/>
              </a:rPr>
              <a:t>os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passos</a:t>
            </a:r>
            <a:r>
              <a:rPr lang="en-US" sz="2400" dirty="0">
                <a:latin typeface="AMX" pitchFamily="2" charset="77"/>
              </a:rPr>
              <a:t> a </a:t>
            </a:r>
            <a:r>
              <a:rPr lang="en-US" sz="2400" dirty="0" err="1">
                <a:latin typeface="AMX" pitchFamily="2" charset="77"/>
              </a:rPr>
              <a:t>seguir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sejam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seguidos</a:t>
            </a:r>
            <a:r>
              <a:rPr lang="en-US" sz="2400" dirty="0">
                <a:latin typeface="AMX" pitchFamily="2" charset="77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BA69B4-61E1-7995-7DB4-67BF0F13359B}"/>
              </a:ext>
            </a:extLst>
          </p:cNvPr>
          <p:cNvSpPr/>
          <p:nvPr/>
        </p:nvSpPr>
        <p:spPr>
          <a:xfrm>
            <a:off x="2124360" y="3620653"/>
            <a:ext cx="1422404" cy="142240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C154E8-F2FA-A938-49B5-9D2A3017CFD7}"/>
              </a:ext>
            </a:extLst>
          </p:cNvPr>
          <p:cNvSpPr/>
          <p:nvPr/>
        </p:nvSpPr>
        <p:spPr>
          <a:xfrm>
            <a:off x="2004289" y="3500582"/>
            <a:ext cx="1662546" cy="166254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1B3FB-146F-D77A-BB5C-7C0ECE61CB94}"/>
              </a:ext>
            </a:extLst>
          </p:cNvPr>
          <p:cNvSpPr txBox="1"/>
          <p:nvPr/>
        </p:nvSpPr>
        <p:spPr>
          <a:xfrm>
            <a:off x="1681017" y="5038057"/>
            <a:ext cx="230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X" pitchFamily="2" charset="77"/>
              </a:rPr>
              <a:t>Ligue a </a:t>
            </a:r>
            <a:r>
              <a:rPr lang="en-US" sz="1600" dirty="0" err="1">
                <a:latin typeface="AMX" pitchFamily="2" charset="77"/>
              </a:rPr>
              <a:t>câmera</a:t>
            </a:r>
            <a:endParaRPr lang="en-US" sz="1600" dirty="0">
              <a:latin typeface="AMX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4B5B84-B611-796A-B6A4-7704FDEBDCB7}"/>
              </a:ext>
            </a:extLst>
          </p:cNvPr>
          <p:cNvSpPr/>
          <p:nvPr/>
        </p:nvSpPr>
        <p:spPr>
          <a:xfrm>
            <a:off x="5384798" y="3620653"/>
            <a:ext cx="1422404" cy="142240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687BD7-8E51-DFD1-AE8E-60936363F319}"/>
              </a:ext>
            </a:extLst>
          </p:cNvPr>
          <p:cNvSpPr/>
          <p:nvPr/>
        </p:nvSpPr>
        <p:spPr>
          <a:xfrm>
            <a:off x="5264727" y="3500582"/>
            <a:ext cx="1662546" cy="166254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577D44-B1E2-7A55-1CFA-DF84BDD4B5D9}"/>
              </a:ext>
            </a:extLst>
          </p:cNvPr>
          <p:cNvSpPr/>
          <p:nvPr/>
        </p:nvSpPr>
        <p:spPr>
          <a:xfrm>
            <a:off x="8645235" y="3620653"/>
            <a:ext cx="1422404" cy="1422402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2113A2-63D2-E9DE-FA82-91A4889F40AC}"/>
              </a:ext>
            </a:extLst>
          </p:cNvPr>
          <p:cNvSpPr/>
          <p:nvPr/>
        </p:nvSpPr>
        <p:spPr>
          <a:xfrm>
            <a:off x="8525164" y="3500582"/>
            <a:ext cx="1662546" cy="1662544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1471C-6C2E-7223-76BA-987CB7AD9F47}"/>
              </a:ext>
            </a:extLst>
          </p:cNvPr>
          <p:cNvSpPr txBox="1"/>
          <p:nvPr/>
        </p:nvSpPr>
        <p:spPr>
          <a:xfrm>
            <a:off x="4941454" y="5038057"/>
            <a:ext cx="230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MX" pitchFamily="2" charset="77"/>
              </a:rPr>
              <a:t>Desative</a:t>
            </a:r>
            <a:r>
              <a:rPr lang="en-US" sz="1600" dirty="0">
                <a:latin typeface="AMX" pitchFamily="2" charset="77"/>
              </a:rPr>
              <a:t> o </a:t>
            </a:r>
            <a:r>
              <a:rPr lang="en-US" sz="1600" dirty="0" err="1">
                <a:latin typeface="AMX" pitchFamily="2" charset="77"/>
              </a:rPr>
              <a:t>microfone</a:t>
            </a:r>
            <a:endParaRPr lang="en-US" sz="1600" dirty="0">
              <a:latin typeface="AMX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5DDC2-E5A7-F3ED-4EA2-CF8BFA0B0D11}"/>
              </a:ext>
            </a:extLst>
          </p:cNvPr>
          <p:cNvSpPr txBox="1"/>
          <p:nvPr/>
        </p:nvSpPr>
        <p:spPr>
          <a:xfrm>
            <a:off x="8201891" y="5038057"/>
            <a:ext cx="230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MX" pitchFamily="2" charset="77"/>
              </a:rPr>
              <a:t>Levante a </a:t>
            </a:r>
            <a:r>
              <a:rPr lang="en-US" sz="1600" dirty="0" err="1">
                <a:latin typeface="AMX" pitchFamily="2" charset="77"/>
              </a:rPr>
              <a:t>mão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quando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quiser</a:t>
            </a:r>
            <a:r>
              <a:rPr lang="en-US" sz="1600" dirty="0">
                <a:latin typeface="AMX" pitchFamily="2" charset="77"/>
              </a:rPr>
              <a:t> </a:t>
            </a:r>
            <a:r>
              <a:rPr lang="en-US" sz="1600" dirty="0" err="1">
                <a:latin typeface="AMX" pitchFamily="2" charset="77"/>
              </a:rPr>
              <a:t>interagir</a:t>
            </a:r>
            <a:endParaRPr lang="en-US" sz="1600" dirty="0">
              <a:latin typeface="AMX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F24803-2B89-6110-4EDF-2F4D342703BD}"/>
              </a:ext>
            </a:extLst>
          </p:cNvPr>
          <p:cNvGrpSpPr/>
          <p:nvPr/>
        </p:nvGrpSpPr>
        <p:grpSpPr>
          <a:xfrm>
            <a:off x="2253672" y="3749964"/>
            <a:ext cx="1163781" cy="1163781"/>
            <a:chOff x="2253672" y="3749964"/>
            <a:chExt cx="1163781" cy="1163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936CAD6-3D5F-52D7-2F91-56DDBCB9F6B3}"/>
                </a:ext>
              </a:extLst>
            </p:cNvPr>
            <p:cNvSpPr/>
            <p:nvPr/>
          </p:nvSpPr>
          <p:spPr>
            <a:xfrm>
              <a:off x="2253672" y="3749964"/>
              <a:ext cx="1163781" cy="116378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1BF89EF-920A-621B-65CC-90D0BBE195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579089" y="4031846"/>
              <a:ext cx="512946" cy="59501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CF146A-9AAB-E1DF-D3CC-CDED8D129E4F}"/>
              </a:ext>
            </a:extLst>
          </p:cNvPr>
          <p:cNvGrpSpPr/>
          <p:nvPr/>
        </p:nvGrpSpPr>
        <p:grpSpPr>
          <a:xfrm>
            <a:off x="5514110" y="3749964"/>
            <a:ext cx="1163781" cy="1163781"/>
            <a:chOff x="5514110" y="3749964"/>
            <a:chExt cx="1163781" cy="11637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1BE32D-C709-033C-3ECD-C787E190471D}"/>
                </a:ext>
              </a:extLst>
            </p:cNvPr>
            <p:cNvSpPr/>
            <p:nvPr/>
          </p:nvSpPr>
          <p:spPr>
            <a:xfrm>
              <a:off x="5514110" y="3749964"/>
              <a:ext cx="1163781" cy="116378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E0FD365-0914-97E5-6050-2BB5377E52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85433" y="4031846"/>
              <a:ext cx="421132" cy="59501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3CD2B8-D853-2853-9CC6-A0C00A070745}"/>
              </a:ext>
            </a:extLst>
          </p:cNvPr>
          <p:cNvGrpSpPr/>
          <p:nvPr/>
        </p:nvGrpSpPr>
        <p:grpSpPr>
          <a:xfrm>
            <a:off x="8774547" y="3749964"/>
            <a:ext cx="1163781" cy="1163781"/>
            <a:chOff x="8774547" y="3749964"/>
            <a:chExt cx="1163781" cy="116378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C4AFFD-E5C0-2191-F85B-614775C51FBC}"/>
                </a:ext>
              </a:extLst>
            </p:cNvPr>
            <p:cNvSpPr/>
            <p:nvPr/>
          </p:nvSpPr>
          <p:spPr>
            <a:xfrm>
              <a:off x="8774547" y="3749964"/>
              <a:ext cx="1163781" cy="116378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085F59C-DDFF-363E-4958-0A77B9C8AD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15137" y="4027054"/>
              <a:ext cx="482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69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4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7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8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grpId="1" nodeType="withEffect">
                                  <p:stCondLst>
                                    <p:cond delay="2650"/>
                                  </p:stCondLst>
                                  <p:childTnLst>
                                    <p:animMotion origin="layout" path="M 2.08333E-7 0.10093 L 2.08333E-7 -3.7037E-6 " pathEditMode="relative" rAng="0" ptsTypes="AA">
                                      <p:cBhvr>
                                        <p:cTn id="9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7" grpId="1" animBg="1"/>
      <p:bldP spid="8" grpId="0" animBg="1"/>
      <p:bldP spid="8" grpId="1" animBg="1"/>
      <p:bldP spid="9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BD47E0-9BA7-3DBC-4422-9EB7E68B7D48}"/>
              </a:ext>
            </a:extLst>
          </p:cNvPr>
          <p:cNvSpPr txBox="1"/>
          <p:nvPr/>
        </p:nvSpPr>
        <p:spPr>
          <a:xfrm>
            <a:off x="7364897" y="977813"/>
            <a:ext cx="3200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1800" dirty="0">
                <a:solidFill>
                  <a:schemeClr val="bg1"/>
                </a:solidFill>
                <a:latin typeface="AMX Black" pitchFamily="2" charset="77"/>
              </a:rPr>
              <a:t>ÍNDICE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FC9F0-BA02-6BDF-CDEE-67C6F9E61E86}"/>
              </a:ext>
            </a:extLst>
          </p:cNvPr>
          <p:cNvSpPr txBox="1"/>
          <p:nvPr/>
        </p:nvSpPr>
        <p:spPr>
          <a:xfrm>
            <a:off x="7364897" y="1954582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CLARO TV+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6AFB7-33B2-5E2D-099F-E770245BC8E2}"/>
              </a:ext>
            </a:extLst>
          </p:cNvPr>
          <p:cNvSpPr txBox="1"/>
          <p:nvPr/>
        </p:nvSpPr>
        <p:spPr>
          <a:xfrm>
            <a:off x="7364897" y="2670661"/>
            <a:ext cx="309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300" dirty="0">
                <a:solidFill>
                  <a:srgbClr val="DC251B"/>
                </a:solidFill>
                <a:latin typeface="AMX Black" pitchFamily="2" charset="77"/>
              </a:rPr>
              <a:t>PLANOS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CA1CF-20E1-7D60-54F4-A88CC7EB8FA1}"/>
              </a:ext>
            </a:extLst>
          </p:cNvPr>
          <p:cNvSpPr txBox="1"/>
          <p:nvPr/>
        </p:nvSpPr>
        <p:spPr>
          <a:xfrm>
            <a:off x="7396593" y="3382956"/>
            <a:ext cx="306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CANAIS E PRODUTOS OPCIONAIS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C7E370-21D8-8AC3-1271-896B86D3D520}"/>
              </a:ext>
            </a:extLst>
          </p:cNvPr>
          <p:cNvSpPr/>
          <p:nvPr/>
        </p:nvSpPr>
        <p:spPr>
          <a:xfrm>
            <a:off x="7235826" y="1883884"/>
            <a:ext cx="3096792" cy="486642"/>
          </a:xfrm>
          <a:prstGeom prst="roundRect">
            <a:avLst>
              <a:gd name="adj" fmla="val 5000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0C429A4E-4D7B-EBCC-D4D8-7C04623B76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9647" t="18053" r="53060" b="6529"/>
          <a:stretch>
            <a:fillRect/>
          </a:stretch>
        </p:blipFill>
        <p:spPr>
          <a:xfrm rot="1179452">
            <a:off x="2529832" y="646874"/>
            <a:ext cx="1337633" cy="5748685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26613C2F-EF1B-C39F-C3E0-B47949B22865}"/>
              </a:ext>
            </a:extLst>
          </p:cNvPr>
          <p:cNvSpPr txBox="1"/>
          <p:nvPr/>
        </p:nvSpPr>
        <p:spPr>
          <a:xfrm>
            <a:off x="7364897" y="4710804"/>
            <a:ext cx="30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RECURSOS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653F396-137A-62D9-61F6-EFF0D170A6E9}"/>
              </a:ext>
            </a:extLst>
          </p:cNvPr>
          <p:cNvSpPr txBox="1"/>
          <p:nvPr/>
        </p:nvSpPr>
        <p:spPr>
          <a:xfrm>
            <a:off x="7432618" y="5423099"/>
            <a:ext cx="369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spc="1300" dirty="0">
                <a:solidFill>
                  <a:srgbClr val="DC251B"/>
                </a:solidFill>
                <a:latin typeface="AMX Black" pitchFamily="2" charset="77"/>
              </a:rPr>
              <a:t>APLICATIVOS</a:t>
            </a:r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A42B78D9-8F82-CF8B-1262-CD6BC2872E0A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3905250" y="977813"/>
            <a:ext cx="3330576" cy="1149392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027205D-417A-1E51-0672-CBE0C01F20B6}"/>
              </a:ext>
            </a:extLst>
          </p:cNvPr>
          <p:cNvSpPr/>
          <p:nvPr/>
        </p:nvSpPr>
        <p:spPr>
          <a:xfrm>
            <a:off x="7235826" y="2723243"/>
            <a:ext cx="3889374" cy="3528464"/>
          </a:xfrm>
          <a:prstGeom prst="roundRect">
            <a:avLst>
              <a:gd name="adj" fmla="val 0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172 -3.7037E-7 L 4.16667E-7 -3.7037E-7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.06172 1.48148E-6 L 4.16667E-7 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1.11111E-6 L -1.66667E-6 -1.11111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-2.22222E-6 L 2.5E-6 -2.22222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6172 2.59259E-6 L 2.29167E-6 2.59259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19" grpId="0"/>
      <p:bldP spid="19" grpId="1"/>
      <p:bldP spid="20" grpId="0"/>
      <p:bldP spid="20" grpId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2EA-CBF3-7F78-88CA-4FE432B0C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B26C55B-15D2-A1F2-09DD-845F8FA43C62}"/>
              </a:ext>
            </a:extLst>
          </p:cNvPr>
          <p:cNvSpPr/>
          <p:nvPr/>
        </p:nvSpPr>
        <p:spPr>
          <a:xfrm>
            <a:off x="495300" y="742948"/>
            <a:ext cx="6400800" cy="5372101"/>
          </a:xfrm>
          <a:prstGeom prst="roundRect">
            <a:avLst>
              <a:gd name="adj" fmla="val 424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E2BB8A-0B30-0A93-D059-E62051A1E52B}"/>
              </a:ext>
            </a:extLst>
          </p:cNvPr>
          <p:cNvSpPr/>
          <p:nvPr/>
        </p:nvSpPr>
        <p:spPr>
          <a:xfrm rot="10800000">
            <a:off x="3388175" y="571499"/>
            <a:ext cx="3507923" cy="5543551"/>
          </a:xfrm>
          <a:prstGeom prst="roundRect">
            <a:avLst>
              <a:gd name="adj" fmla="val 0"/>
            </a:avLst>
          </a:prstGeom>
          <a:gradFill>
            <a:gsLst>
              <a:gs pos="8000">
                <a:srgbClr val="F2F2F2"/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07C0D-54F6-CFB4-FDD5-19985BC71E22}"/>
              </a:ext>
            </a:extLst>
          </p:cNvPr>
          <p:cNvSpPr txBox="1"/>
          <p:nvPr/>
        </p:nvSpPr>
        <p:spPr>
          <a:xfrm>
            <a:off x="6743698" y="1351506"/>
            <a:ext cx="49530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MX" pitchFamily="2" charset="77"/>
              </a:rPr>
              <a:t>A Claro tv+ é um serviço completo de entretenimento que combina o melhor da programação de TV</a:t>
            </a:r>
          </a:p>
          <a:p>
            <a:r>
              <a:rPr lang="pt-BR" sz="2400" b="1" dirty="0">
                <a:latin typeface="AMX" pitchFamily="2" charset="77"/>
              </a:rPr>
              <a:t>e do streaming em um só lugar.</a:t>
            </a:r>
          </a:p>
          <a:p>
            <a:endParaRPr lang="pt-BR" sz="2400" dirty="0">
              <a:latin typeface="AMX" pitchFamily="2" charset="77"/>
            </a:endParaRPr>
          </a:p>
          <a:p>
            <a:endParaRPr lang="pt-BR" sz="2400" dirty="0">
              <a:latin typeface="AMX" pitchFamily="2" charset="77"/>
            </a:endParaRPr>
          </a:p>
          <a:p>
            <a:r>
              <a:rPr lang="pt-BR" sz="2400" dirty="0">
                <a:latin typeface="AMX" pitchFamily="2" charset="77"/>
              </a:rPr>
              <a:t>Seu objetivo é proporcionar </a:t>
            </a:r>
            <a:r>
              <a:rPr lang="pt-BR" sz="2400" b="1" dirty="0">
                <a:latin typeface="AMX" pitchFamily="2" charset="77"/>
              </a:rPr>
              <a:t>experiências</a:t>
            </a:r>
            <a:r>
              <a:rPr lang="pt-BR" sz="2400" dirty="0">
                <a:latin typeface="AMX" pitchFamily="2" charset="77"/>
              </a:rPr>
              <a:t> mais </a:t>
            </a:r>
            <a:r>
              <a:rPr lang="pt-BR" sz="2400" b="1" dirty="0">
                <a:latin typeface="AMX" pitchFamily="2" charset="77"/>
              </a:rPr>
              <a:t>envolventes</a:t>
            </a:r>
          </a:p>
          <a:p>
            <a:r>
              <a:rPr lang="pt-BR" sz="2400" dirty="0">
                <a:latin typeface="AMX" pitchFamily="2" charset="77"/>
              </a:rPr>
              <a:t>e </a:t>
            </a:r>
            <a:r>
              <a:rPr lang="pt-BR" sz="2400" b="1" dirty="0">
                <a:latin typeface="AMX" pitchFamily="2" charset="77"/>
              </a:rPr>
              <a:t>atender</a:t>
            </a:r>
            <a:r>
              <a:rPr lang="pt-BR" sz="2400" dirty="0">
                <a:latin typeface="AMX" pitchFamily="2" charset="77"/>
              </a:rPr>
              <a:t> à </a:t>
            </a:r>
            <a:r>
              <a:rPr lang="pt-BR" sz="2400" b="1" dirty="0">
                <a:latin typeface="AMX" pitchFamily="2" charset="77"/>
              </a:rPr>
              <a:t>necessidade</a:t>
            </a:r>
            <a:r>
              <a:rPr lang="pt-BR" sz="2400" dirty="0">
                <a:latin typeface="AMX" pitchFamily="2" charset="77"/>
              </a:rPr>
              <a:t> de personalização do conteúdo</a:t>
            </a:r>
          </a:p>
          <a:p>
            <a:r>
              <a:rPr lang="pt-BR" sz="2400" dirty="0">
                <a:latin typeface="AMX" pitchFamily="2" charset="77"/>
              </a:rPr>
              <a:t>que o cliente consome.</a:t>
            </a:r>
          </a:p>
        </p:txBody>
      </p:sp>
    </p:spTree>
    <p:extLst>
      <p:ext uri="{BB962C8B-B14F-4D97-AF65-F5344CB8AC3E}">
        <p14:creationId xmlns:p14="http://schemas.microsoft.com/office/powerpoint/2010/main" val="8551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0B74A5-1D0D-C89A-0C9D-999B1E0F6E4F}"/>
              </a:ext>
            </a:extLst>
          </p:cNvPr>
          <p:cNvSpPr txBox="1"/>
          <p:nvPr/>
        </p:nvSpPr>
        <p:spPr>
          <a:xfrm>
            <a:off x="994416" y="1945540"/>
            <a:ext cx="300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MX" pitchFamily="2" charset="77"/>
              </a:rPr>
              <a:t>Aqui o </a:t>
            </a:r>
            <a:r>
              <a:rPr lang="en-US" sz="2800" b="1" dirty="0" err="1">
                <a:latin typeface="AMX" pitchFamily="2" charset="77"/>
              </a:rPr>
              <a:t>cliente</a:t>
            </a:r>
            <a:r>
              <a:rPr lang="en-US" sz="2800" b="1" dirty="0">
                <a:latin typeface="AMX" pitchFamily="2" charset="77"/>
              </a:rPr>
              <a:t> é 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9F47E-17A4-CC26-1B3A-E5300E765053}"/>
              </a:ext>
            </a:extLst>
          </p:cNvPr>
          <p:cNvSpPr txBox="1"/>
          <p:nvPr/>
        </p:nvSpPr>
        <p:spPr>
          <a:xfrm>
            <a:off x="994415" y="2398864"/>
            <a:ext cx="47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0" dirty="0">
                <a:solidFill>
                  <a:srgbClr val="DC251B"/>
                </a:solidFill>
                <a:latin typeface="AMX Black" pitchFamily="2" charset="77"/>
              </a:rPr>
              <a:t>PROTAGONISTA,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E57E8-5860-9BE7-28DC-D9636F763F8C}"/>
              </a:ext>
            </a:extLst>
          </p:cNvPr>
          <p:cNvSpPr txBox="1"/>
          <p:nvPr/>
        </p:nvSpPr>
        <p:spPr>
          <a:xfrm>
            <a:off x="994415" y="3038923"/>
            <a:ext cx="51015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MX" pitchFamily="2" charset="77"/>
              </a:rPr>
              <a:t>tendo a liberdade de escolher o que assistir, onde e quando quiser.</a:t>
            </a:r>
          </a:p>
          <a:p>
            <a:endParaRPr lang="pt-BR" sz="2400" dirty="0">
              <a:latin typeface="AMX" pitchFamily="2" charset="77"/>
            </a:endParaRPr>
          </a:p>
          <a:p>
            <a:r>
              <a:rPr lang="pt-BR" sz="2400" dirty="0">
                <a:latin typeface="AMX" pitchFamily="2" charset="77"/>
              </a:rPr>
              <a:t>A plataforma oferece uma experiência moderna, portfólio simplificado, programação completa e um Hub de conteúdos.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F1DAF-DE74-3D2F-1E26-733160A264E7}"/>
              </a:ext>
            </a:extLst>
          </p:cNvPr>
          <p:cNvSpPr/>
          <p:nvPr/>
        </p:nvSpPr>
        <p:spPr>
          <a:xfrm>
            <a:off x="8257647" y="2775374"/>
            <a:ext cx="2290893" cy="2290890"/>
          </a:xfrm>
          <a:prstGeom prst="ellipse">
            <a:avLst/>
          </a:prstGeom>
          <a:noFill/>
          <a:ln w="15875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206D74-1893-F61C-B8FB-973A2D891714}"/>
              </a:ext>
            </a:extLst>
          </p:cNvPr>
          <p:cNvSpPr/>
          <p:nvPr/>
        </p:nvSpPr>
        <p:spPr>
          <a:xfrm>
            <a:off x="8064265" y="2581991"/>
            <a:ext cx="2677659" cy="2677656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2F2F2">
                    <a:alpha val="0"/>
                  </a:srgbClr>
                </a:gs>
                <a:gs pos="100000">
                  <a:schemeClr val="tx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2F4BE3-FED5-3AD6-A318-B67BCFC86BB7}"/>
              </a:ext>
            </a:extLst>
          </p:cNvPr>
          <p:cNvGrpSpPr/>
          <p:nvPr/>
        </p:nvGrpSpPr>
        <p:grpSpPr>
          <a:xfrm>
            <a:off x="8465913" y="2983639"/>
            <a:ext cx="1874360" cy="1874360"/>
            <a:chOff x="8012103" y="4528761"/>
            <a:chExt cx="1254700" cy="1254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62E924-7AAC-B2F1-5BE1-C1C71FDF5411}"/>
                </a:ext>
              </a:extLst>
            </p:cNvPr>
            <p:cNvSpPr/>
            <p:nvPr/>
          </p:nvSpPr>
          <p:spPr>
            <a:xfrm>
              <a:off x="8012103" y="4528761"/>
              <a:ext cx="1254700" cy="12547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4EC6B4A-BF7B-00A7-42B0-CD9A27874ACA}"/>
                </a:ext>
              </a:extLst>
            </p:cNvPr>
            <p:cNvGrpSpPr/>
            <p:nvPr/>
          </p:nvGrpSpPr>
          <p:grpSpPr>
            <a:xfrm>
              <a:off x="8143784" y="4859270"/>
              <a:ext cx="991338" cy="593682"/>
              <a:chOff x="8197683" y="4929768"/>
              <a:chExt cx="838312" cy="5020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6126BB8-EA34-869C-01F8-ADECC231C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8197683" y="4929768"/>
                <a:ext cx="838312" cy="502040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30FC98B7-FCD0-1F75-41CB-90EAB6289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72565"/>
              <a:stretch/>
            </p:blipFill>
            <p:spPr>
              <a:xfrm>
                <a:off x="8197683" y="5289927"/>
                <a:ext cx="838312" cy="1377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323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10092 L -3.95833E-6 2.22222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10092 L -3.95833E-6 2.22222E-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0.10092 L -3.95833E-6 2.22222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8CBDEB-225A-4A02-9F67-1B75200531D4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5A16E0C4-D22B-4339-8C6B-61CBA3CC4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E4FC84-425C-45EF-A2CA-F991835021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4565</TotalTime>
  <Words>4247</Words>
  <Application>Microsoft Office PowerPoint</Application>
  <PresentationFormat>Widescreen</PresentationFormat>
  <Paragraphs>424</Paragraphs>
  <Slides>46</Slides>
  <Notes>26</Notes>
  <HiddenSlides>3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46</vt:i4>
      </vt:variant>
    </vt:vector>
  </HeadingPairs>
  <TitlesOfParts>
    <vt:vector size="56" baseType="lpstr">
      <vt:lpstr>Calibri</vt:lpstr>
      <vt:lpstr>Aptos Display</vt:lpstr>
      <vt:lpstr>Arial</vt:lpstr>
      <vt:lpstr>Aptos</vt:lpstr>
      <vt:lpstr>AMX</vt:lpstr>
      <vt:lpstr>AMX Black</vt:lpstr>
      <vt:lpstr>AMX Light</vt:lpstr>
      <vt:lpstr>Office Theme</vt:lpstr>
      <vt:lpstr>1_Office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Flavia Barreto</dc:creator>
  <cp:lastModifiedBy>BRUNA MARIA DE ALMEIDA SANTOS</cp:lastModifiedBy>
  <cp:revision>161</cp:revision>
  <dcterms:created xsi:type="dcterms:W3CDTF">2024-04-01T15:11:03Z</dcterms:created>
  <dcterms:modified xsi:type="dcterms:W3CDTF">2026-05-11T18:31:46Z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