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56" r:id="rId5"/>
  </p:sldMasterIdLst>
  <p:notesMasterIdLst>
    <p:notesMasterId r:id="rId49"/>
  </p:notesMasterIdLst>
  <p:handoutMasterIdLst>
    <p:handoutMasterId r:id="rId50"/>
  </p:handoutMasterIdLst>
  <p:sldIdLst>
    <p:sldId id="1161" r:id="rId6"/>
    <p:sldId id="632" r:id="rId7"/>
    <p:sldId id="627" r:id="rId8"/>
    <p:sldId id="1162" r:id="rId9"/>
    <p:sldId id="1164" r:id="rId10"/>
    <p:sldId id="1167" r:id="rId11"/>
    <p:sldId id="1168" r:id="rId12"/>
    <p:sldId id="1175" r:id="rId13"/>
    <p:sldId id="1176" r:id="rId14"/>
    <p:sldId id="1178" r:id="rId15"/>
    <p:sldId id="1180" r:id="rId16"/>
    <p:sldId id="1237" r:id="rId17"/>
    <p:sldId id="1232" r:id="rId18"/>
    <p:sldId id="1181" r:id="rId19"/>
    <p:sldId id="1182" r:id="rId20"/>
    <p:sldId id="1183" r:id="rId21"/>
    <p:sldId id="1233" r:id="rId22"/>
    <p:sldId id="1184" r:id="rId23"/>
    <p:sldId id="1186" r:id="rId24"/>
    <p:sldId id="1188" r:id="rId25"/>
    <p:sldId id="1192" r:id="rId26"/>
    <p:sldId id="1194" r:id="rId27"/>
    <p:sldId id="1195" r:id="rId28"/>
    <p:sldId id="1196" r:id="rId29"/>
    <p:sldId id="1197" r:id="rId30"/>
    <p:sldId id="1198" r:id="rId31"/>
    <p:sldId id="1199" r:id="rId32"/>
    <p:sldId id="1200" r:id="rId33"/>
    <p:sldId id="1203" r:id="rId34"/>
    <p:sldId id="1204" r:id="rId35"/>
    <p:sldId id="1205" r:id="rId36"/>
    <p:sldId id="1210" r:id="rId37"/>
    <p:sldId id="1211" r:id="rId38"/>
    <p:sldId id="1213" r:id="rId39"/>
    <p:sldId id="1216" r:id="rId40"/>
    <p:sldId id="1217" r:id="rId41"/>
    <p:sldId id="1218" r:id="rId42"/>
    <p:sldId id="1219" r:id="rId43"/>
    <p:sldId id="1220" r:id="rId44"/>
    <p:sldId id="1221" r:id="rId45"/>
    <p:sldId id="1224" r:id="rId46"/>
    <p:sldId id="1230" r:id="rId47"/>
    <p:sldId id="1229" r:id="rId4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242E"/>
    <a:srgbClr val="4ED344"/>
    <a:srgbClr val="444444"/>
    <a:srgbClr val="DDAC12"/>
    <a:srgbClr val="A83233"/>
    <a:srgbClr val="6EF96E"/>
    <a:srgbClr val="15130E"/>
    <a:srgbClr val="C1C1C1"/>
    <a:srgbClr val="EFEFEF"/>
    <a:srgbClr val="424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D291A2-279E-4226-959C-00BF5BBAF495}" v="8" dt="2026-05-11T19:26:03.2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99" autoAdjust="0"/>
    <p:restoredTop sz="76952" autoAdjust="0"/>
  </p:normalViewPr>
  <p:slideViewPr>
    <p:cSldViewPr snapToGrid="0">
      <p:cViewPr varScale="1">
        <p:scale>
          <a:sx n="63" d="100"/>
          <a:sy n="63" d="100"/>
        </p:scale>
        <p:origin x="118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15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handoutMaster" Target="handoutMasters/handoutMaster1.xml"/><Relationship Id="rId55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18574-DBF7-465D-B037-FE631F471BB2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C3D8E-6D01-472B-9760-E65C392860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7F4E7-FAD2-4647-8906-E26341934885}" type="datetimeFigureOut">
              <a:rPr lang="pt-BR" smtClean="0"/>
              <a:t>11/05/2026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8D6E9-7293-45A1-A027-6FB283E65FDD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B0268-342A-C7CA-2D34-DF452A56B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01F2435-F5F5-B5EE-47EE-198D79284C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FF8D20B-197F-86AD-8E8C-B0123B914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pt-BR"/>
              <a:t>Adicionar instrução facilitador </a:t>
            </a:r>
          </a:p>
        </p:txBody>
      </p:sp>
    </p:spTree>
    <p:extLst>
      <p:ext uri="{BB962C8B-B14F-4D97-AF65-F5344CB8AC3E}">
        <p14:creationId xmlns:p14="http://schemas.microsoft.com/office/powerpoint/2010/main" val="462778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rgbClr val="E2242E"/>
                </a:solidFill>
                <a:latin typeface="+mn-lt"/>
                <a:ea typeface="+mn-ea"/>
                <a:cs typeface="+mn-cs"/>
              </a:rPr>
              <a:t>Observar esses exemplos de problemas que ocorrem nos ajuda a entender o que podemos fazer para melhorar o nosso atendimento e fidelizar os clientes!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3417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4D5A2-5A22-FF8C-0ADB-091B3D6CD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A8D0954-BD59-119A-0BBE-05299134DC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F2A7C79-1CE5-9491-9211-ECC8A4CD42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778F290-A1E8-7F2A-9184-900B2B0AB1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2397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00F9B-0FDB-AFDF-821D-7992F6404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5FD0919-9481-FA7F-18AA-94B01063FD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66F34E2-DEAA-3167-EA5D-BB4D7FDE7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3E77DC6-839F-3BE0-4AC7-3B6C449B90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8377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2302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Os clientes prezam muito por indicações e avaliações positivas da marca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>
              <a:solidFill>
                <a:schemeClr val="tx1">
                  <a:lumMod val="85000"/>
                  <a:lumOff val="15000"/>
                </a:schemeClr>
              </a:solidFill>
              <a:latin typeface="AMX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solidFill>
                  <a:srgbClr val="E2242E"/>
                </a:solidFill>
                <a:latin typeface="AMX Black" pitchFamily="2" charset="0"/>
              </a:rPr>
              <a:t>É aqui que entram o NPS e o TNPS!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1" dirty="0">
              <a:solidFill>
                <a:srgbClr val="E2242E"/>
              </a:solidFill>
              <a:latin typeface="AMX Black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Duas </a:t>
            </a:r>
            <a:r>
              <a:rPr lang="pt-BR" sz="1200" b="1" kern="1200" dirty="0">
                <a:solidFill>
                  <a:srgbClr val="E2242E"/>
                </a:solidFill>
                <a:latin typeface="+mn-lt"/>
                <a:ea typeface="+mn-ea"/>
                <a:cs typeface="+mn-cs"/>
              </a:rPr>
              <a:t>ferramentas</a:t>
            </a:r>
            <a:r>
              <a:rPr lang="pt-B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fundamentais para </a:t>
            </a:r>
            <a:r>
              <a:rPr lang="pt-BR" sz="1200" b="1" kern="1200" dirty="0">
                <a:solidFill>
                  <a:srgbClr val="E2242E"/>
                </a:solidFill>
                <a:latin typeface="+mn-lt"/>
                <a:ea typeface="+mn-ea"/>
                <a:cs typeface="+mn-cs"/>
              </a:rPr>
              <a:t>entender o que nossos clientes estão sentindo</a:t>
            </a:r>
            <a:r>
              <a:rPr lang="pt-B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como podemos melhorar continuamente sua experiência.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1" dirty="0">
              <a:solidFill>
                <a:srgbClr val="E2242E"/>
              </a:solidFill>
              <a:latin typeface="AMX Black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1425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 é calculado pela diferença entre a porcentagem de Promotores e a porcentagem de Detratores.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0295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 um cliente é mal atendido hoje, ele pode se tornar um detrator imediatamente — e isso será registrado via TNPS. </a:t>
            </a:r>
          </a:p>
          <a:p>
            <a:endParaRPr lang="pt-B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 se ele for encantado, mesmo vindo de uma experiência ruim, pode se tornar um promotor e mudar sua visão da Claro!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9247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solidFill>
                  <a:srgbClr val="E2242E"/>
                </a:solidFill>
                <a:latin typeface="AMX Black" pitchFamily="2" charset="0"/>
              </a:rPr>
              <a:t>Áreas de apoio (CX, Processos e Canais)</a:t>
            </a:r>
          </a:p>
          <a:p>
            <a:endParaRPr lang="pt-BR" dirty="0"/>
          </a:p>
          <a:p>
            <a:endParaRPr lang="pt-BR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pt-B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Monitoram os dados de TNPS e identificam padrões de reclamação;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endParaRPr lang="pt-B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pt-B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Criam planos de ação junto com os times de vendas;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endParaRPr lang="pt-B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pt-B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Oferecem suporte com processos mais simples e produtos mais alinhados às expectativa dos clientes.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endParaRPr lang="pt-BR" sz="12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endParaRPr lang="pt-BR" sz="12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Todo mundo tem um papel no TNPS. Se cada um fizer sua parte com foco real no cliente, a gente transforma reclamação em elogio e causa uma ótima experiência para o cliente aumentando a nota promotor. </a:t>
            </a:r>
            <a:endParaRPr lang="pt-BR" sz="1200" dirty="0">
              <a:solidFill>
                <a:schemeClr val="tx1">
                  <a:lumMod val="85000"/>
                  <a:lumOff val="15000"/>
                </a:schemeClr>
              </a:solidFill>
              <a:latin typeface="AMX Medium" pitchFamily="2" charset="0"/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endParaRPr lang="pt-BR" sz="1200" kern="120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2477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Quando o cliente responde com nota alta, ele não tá só elogiando a Claro — ele tá dizendo: ‘Fui bem atendido </a:t>
            </a:r>
          </a:p>
          <a:p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por você’.</a:t>
            </a:r>
          </a:p>
          <a:p>
            <a:endParaRPr lang="pt-BR" sz="1200" dirty="0">
              <a:solidFill>
                <a:schemeClr val="tx1">
                  <a:lumMod val="85000"/>
                  <a:lumOff val="15000"/>
                </a:schemeClr>
              </a:solidFill>
              <a:latin typeface="AMX" pitchFamily="2" charset="77"/>
            </a:endParaRPr>
          </a:p>
          <a:p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E isso pode fazer você ser destaque, crescer e até ser reconhecido por isso. Atender bem é bom pra todo mundo!</a:t>
            </a:r>
          </a:p>
          <a:p>
            <a:endParaRPr lang="pt-BR" sz="1200" dirty="0">
              <a:solidFill>
                <a:schemeClr val="tx1">
                  <a:lumMod val="85000"/>
                  <a:lumOff val="15000"/>
                </a:schemeClr>
              </a:solidFill>
              <a:latin typeface="AMX" pitchFamily="2" charset="77"/>
            </a:endParaRPr>
          </a:p>
          <a:p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Agora, para fixar o que aprendemos até aqui, vamos fazer uma atividade!</a:t>
            </a:r>
            <a:endParaRPr lang="pt-BR" sz="1200" b="1" dirty="0">
              <a:solidFill>
                <a:schemeClr val="tx1">
                  <a:lumMod val="85000"/>
                  <a:lumOff val="15000"/>
                </a:schemeClr>
              </a:solidFill>
              <a:latin typeface="AMX" pitchFamily="2" charset="77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6551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 importante que o vendedor </a:t>
            </a:r>
            <a:r>
              <a:rPr lang="pt-BR" sz="1200" b="1" kern="1200" dirty="0">
                <a:solidFill>
                  <a:srgbClr val="E2242E"/>
                </a:solidFill>
                <a:latin typeface="+mn-lt"/>
                <a:ea typeface="+mn-ea"/>
                <a:cs typeface="+mn-cs"/>
              </a:rPr>
              <a:t>não informe nem influencie o cliente sobre a pesquisa de NPS</a:t>
            </a:r>
            <a:r>
              <a:rPr lang="pt-B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pois o envio segue uma </a:t>
            </a:r>
            <a:r>
              <a:rPr lang="pt-BR" sz="1200" b="1" kern="1200" dirty="0">
                <a:solidFill>
                  <a:srgbClr val="E2242E"/>
                </a:solidFill>
                <a:latin typeface="+mn-lt"/>
                <a:ea typeface="+mn-ea"/>
                <a:cs typeface="+mn-cs"/>
              </a:rPr>
              <a:t>estratégia definida </a:t>
            </a:r>
            <a:r>
              <a:rPr lang="pt-B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 </a:t>
            </a:r>
            <a:r>
              <a:rPr lang="pt-BR" sz="1200" b="1" kern="1200" dirty="0">
                <a:solidFill>
                  <a:srgbClr val="E2242E"/>
                </a:solidFill>
                <a:latin typeface="+mn-lt"/>
                <a:ea typeface="+mn-ea"/>
                <a:cs typeface="+mn-cs"/>
              </a:rPr>
              <a:t>não abrange 100% dos clientes</a:t>
            </a:r>
            <a:r>
              <a:rPr lang="pt-B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Mencionar a pesquisa pode gerar </a:t>
            </a:r>
            <a:r>
              <a:rPr lang="pt-BR" sz="1200" b="1" kern="1200" dirty="0">
                <a:solidFill>
                  <a:srgbClr val="E2242E"/>
                </a:solidFill>
                <a:latin typeface="+mn-lt"/>
                <a:ea typeface="+mn-ea"/>
                <a:cs typeface="+mn-cs"/>
              </a:rPr>
              <a:t>expectativas desnecessárias</a:t>
            </a:r>
            <a:r>
              <a:rPr lang="pt-B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e até frustração, caso o cliente não a receba. Além disso, manter o cliente</a:t>
            </a:r>
            <a:r>
              <a:rPr lang="pt-BR" sz="1200" b="1" kern="1200" dirty="0">
                <a:solidFill>
                  <a:srgbClr val="E2242E"/>
                </a:solidFill>
                <a:latin typeface="+mn-lt"/>
                <a:ea typeface="+mn-ea"/>
                <a:cs typeface="+mn-cs"/>
              </a:rPr>
              <a:t> sem influência garante respostas mais espontâneas e sinceras</a:t>
            </a:r>
            <a:r>
              <a:rPr lang="pt-B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tornando o NPS um indicador mais confiável para orientar melhorias reais na experiência do cliente.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2323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Vc</a:t>
            </a:r>
            <a:r>
              <a:rPr lang="pt-BR" dirty="0"/>
              <a:t> faz a diferença!</a:t>
            </a:r>
          </a:p>
          <a:p>
            <a:endParaRPr lang="pt-BR" dirty="0"/>
          </a:p>
          <a:p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Com cada atendimento, a gente tem a chance de mudar a percepção do cliente, e transformar uma visita simples em uma experiência incrível e memorável.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289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çã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BF8DAA00-A74B-0ACC-A34E-E09CA6EBF9E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83545" cy="685800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D692D893-3E4F-78D1-74ED-01DC3B70C2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DF7C681-0B7A-F813-ED74-81C8A2B1491D}"/>
              </a:ext>
            </a:extLst>
          </p:cNvPr>
          <p:cNvSpPr txBox="1"/>
          <p:nvPr userDrawn="1"/>
        </p:nvSpPr>
        <p:spPr>
          <a:xfrm>
            <a:off x="744303" y="1214284"/>
            <a:ext cx="286319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Reflexão!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FE57C196-0ABD-3A62-E8DB-D1859EDE1D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2B3A092C-C7EF-77C2-14D0-373FE298A10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20344" y="214311"/>
            <a:ext cx="4276725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1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E9992E5C-4ECC-FA76-5732-F0E9AA173F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2996" t="29722" r="450" b="777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EF356F8-3E17-4666-0CA8-5379ED18B4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446" y="6257835"/>
            <a:ext cx="891493" cy="33661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0E24B589-DE50-26ED-37CF-208D591377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3739" y="223146"/>
            <a:ext cx="972313" cy="377019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C315F6A7-FC60-F0E0-41DA-1C39AEB3B6F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446" y="6257836"/>
            <a:ext cx="897633" cy="33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7526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C0F937DB-6682-F2D5-4F1C-2B6D2A96F1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46"/>
            <a:ext cx="12192000" cy="6860492"/>
          </a:xfrm>
          <a:prstGeom prst="rect">
            <a:avLst/>
          </a:prstGeom>
        </p:spPr>
      </p:pic>
      <p:pic>
        <p:nvPicPr>
          <p:cNvPr id="7" name="Gráfico 16">
            <a:extLst>
              <a:ext uri="{FF2B5EF4-FFF2-40B4-BE49-F238E27FC236}">
                <a16:creationId xmlns:a16="http://schemas.microsoft.com/office/drawing/2014/main" id="{08BC4627-D45F-35AD-A31A-3B45885FE1C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037" y="238700"/>
            <a:ext cx="972313" cy="336614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913F9195-FA1C-A9E3-84AD-312C05C91A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446" y="6257835"/>
            <a:ext cx="891493" cy="33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7593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53B8D15A-6B6F-50AF-DFC7-3A05B56F78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46"/>
            <a:ext cx="12192000" cy="6860492"/>
          </a:xfrm>
          <a:prstGeom prst="rect">
            <a:avLst/>
          </a:prstGeom>
        </p:spPr>
      </p:pic>
      <p:pic>
        <p:nvPicPr>
          <p:cNvPr id="7" name="Gráfico 16">
            <a:extLst>
              <a:ext uri="{FF2B5EF4-FFF2-40B4-BE49-F238E27FC236}">
                <a16:creationId xmlns:a16="http://schemas.microsoft.com/office/drawing/2014/main" id="{08BC4627-D45F-35AD-A31A-3B45885FE1C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037" y="238700"/>
            <a:ext cx="972313" cy="336614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913F9195-FA1C-A9E3-84AD-312C05C91A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446" y="6257835"/>
            <a:ext cx="891493" cy="33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829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0B51183-8AA3-7952-B536-30F88D09A5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60493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3695090C-3A61-63DA-ECBE-73256A09F9E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739" y="223146"/>
            <a:ext cx="972313" cy="377019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6E7F1C82-3070-FF2B-6AFF-16FD7A0B34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446" y="6257836"/>
            <a:ext cx="897633" cy="33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1121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656B17B-076E-0D0B-FF66-156833463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82C9664-6027-37B6-7D82-EA51ADEBA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CA3918-29AF-098D-9D8B-42B5F6ADA3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MX" pitchFamily="2" charset="0"/>
              </a:defRPr>
            </a:lvl1pPr>
          </a:lstStyle>
          <a:p>
            <a:fld id="{12921503-CE0B-4713-B8A5-D96C0C8384B3}" type="datetimeFigureOut">
              <a:rPr lang="pt-BR" smtClean="0"/>
              <a:pPr/>
              <a:t>11/05/2026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5F5772-421A-61AF-8691-0B49169C72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MX" pitchFamily="2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4AB706-19AF-0606-BD3E-6B898CBCA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MX" pitchFamily="2" charset="0"/>
              </a:defRPr>
            </a:lvl1pPr>
          </a:lstStyle>
          <a:p>
            <a:fld id="{66644200-9933-432F-BB17-EFE6EB8BD19A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602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MX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MX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MX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MX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MX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MX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12.svg"/><Relationship Id="rId9" Type="http://schemas.openxmlformats.org/officeDocument/2006/relationships/image" Target="../media/image1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2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svg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2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svg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.svg"/><Relationship Id="rId7" Type="http://schemas.openxmlformats.org/officeDocument/2006/relationships/image" Target="../media/image27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9.svg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svg"/><Relationship Id="rId4" Type="http://schemas.openxmlformats.org/officeDocument/2006/relationships/image" Target="../media/image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.svg"/><Relationship Id="rId4" Type="http://schemas.openxmlformats.org/officeDocument/2006/relationships/image" Target="../media/image3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svg"/><Relationship Id="rId4" Type="http://schemas.openxmlformats.org/officeDocument/2006/relationships/image" Target="../media/image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4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svg"/><Relationship Id="rId4" Type="http://schemas.openxmlformats.org/officeDocument/2006/relationships/image" Target="../media/image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4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4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45.svg"/><Relationship Id="rId4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46.svg"/><Relationship Id="rId4" Type="http://schemas.openxmlformats.org/officeDocument/2006/relationships/image" Target="../media/image2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8.sv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22.svg"/><Relationship Id="rId4" Type="http://schemas.openxmlformats.org/officeDocument/2006/relationships/image" Target="../media/image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2.svg"/><Relationship Id="rId7" Type="http://schemas.openxmlformats.org/officeDocument/2006/relationships/image" Target="../media/image50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49.svg"/><Relationship Id="rId4" Type="http://schemas.openxmlformats.org/officeDocument/2006/relationships/image" Target="../media/image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8.sv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svg"/><Relationship Id="rId4" Type="http://schemas.openxmlformats.org/officeDocument/2006/relationships/image" Target="../media/image3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2.svg"/><Relationship Id="rId4" Type="http://schemas.openxmlformats.org/officeDocument/2006/relationships/image" Target="../media/image3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2.svg"/><Relationship Id="rId4" Type="http://schemas.openxmlformats.org/officeDocument/2006/relationships/image" Target="../media/image3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2.svg"/><Relationship Id="rId4" Type="http://schemas.openxmlformats.org/officeDocument/2006/relationships/image" Target="../media/image3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2.sv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svg"/><Relationship Id="rId4" Type="http://schemas.openxmlformats.org/officeDocument/2006/relationships/image" Target="../media/image19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54.svg"/><Relationship Id="rId4" Type="http://schemas.openxmlformats.org/officeDocument/2006/relationships/image" Target="../media/image3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1.sv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55.sv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8.sv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7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sv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8.sv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.svg"/><Relationship Id="rId7" Type="http://schemas.openxmlformats.org/officeDocument/2006/relationships/image" Target="../media/image27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9.sv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09C14A91-6EDF-4E02-00A4-E10871F30B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83545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5BB1B88D-DA80-15A7-9D5F-3E99DA9CDD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pic>
        <p:nvPicPr>
          <p:cNvPr id="47" name="Gráfico 46">
            <a:extLst>
              <a:ext uri="{FF2B5EF4-FFF2-40B4-BE49-F238E27FC236}">
                <a16:creationId xmlns:a16="http://schemas.microsoft.com/office/drawing/2014/main" id="{918D9A8E-932A-A725-8EB1-472220E641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367" t="14092" r="23365" b="24894"/>
          <a:stretch>
            <a:fillRect/>
          </a:stretch>
        </p:blipFill>
        <p:spPr>
          <a:xfrm>
            <a:off x="3801291" y="3307123"/>
            <a:ext cx="5878286" cy="3806598"/>
          </a:xfrm>
          <a:prstGeom prst="rect">
            <a:avLst/>
          </a:prstGeom>
        </p:spPr>
      </p:pic>
      <p:pic>
        <p:nvPicPr>
          <p:cNvPr id="49" name="Gráfico 48">
            <a:extLst>
              <a:ext uri="{FF2B5EF4-FFF2-40B4-BE49-F238E27FC236}">
                <a16:creationId xmlns:a16="http://schemas.microsoft.com/office/drawing/2014/main" id="{D3B3D550-C941-2A4B-402B-B677A76F22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42925" y="0"/>
            <a:ext cx="2457450" cy="3752850"/>
          </a:xfrm>
          <a:prstGeom prst="rect">
            <a:avLst/>
          </a:prstGeom>
        </p:spPr>
      </p:pic>
      <p:pic>
        <p:nvPicPr>
          <p:cNvPr id="51" name="Gráfico 50">
            <a:extLst>
              <a:ext uri="{FF2B5EF4-FFF2-40B4-BE49-F238E27FC236}">
                <a16:creationId xmlns:a16="http://schemas.microsoft.com/office/drawing/2014/main" id="{A3605B80-2E0B-A53E-8639-0D349AE3BE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85462" y="476885"/>
            <a:ext cx="2804968" cy="2830238"/>
          </a:xfrm>
          <a:prstGeom prst="rect">
            <a:avLst/>
          </a:prstGeom>
        </p:spPr>
      </p:pic>
      <p:pic>
        <p:nvPicPr>
          <p:cNvPr id="53" name="Gráfico 52">
            <a:extLst>
              <a:ext uri="{FF2B5EF4-FFF2-40B4-BE49-F238E27FC236}">
                <a16:creationId xmlns:a16="http://schemas.microsoft.com/office/drawing/2014/main" id="{34D4935D-E8F5-0E7C-0890-EB922B6510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4136" y="633264"/>
            <a:ext cx="1175376" cy="445832"/>
          </a:xfrm>
          <a:prstGeom prst="rect">
            <a:avLst/>
          </a:prstGeom>
        </p:spPr>
      </p:pic>
      <p:pic>
        <p:nvPicPr>
          <p:cNvPr id="55" name="Gráfico 54">
            <a:extLst>
              <a:ext uri="{FF2B5EF4-FFF2-40B4-BE49-F238E27FC236}">
                <a16:creationId xmlns:a16="http://schemas.microsoft.com/office/drawing/2014/main" id="{C96272CC-105A-B10B-9F1F-B66AFA5E86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6024" y="5749651"/>
            <a:ext cx="1371600" cy="495300"/>
          </a:xfrm>
          <a:prstGeom prst="rect">
            <a:avLst/>
          </a:prstGeom>
        </p:spPr>
      </p:pic>
      <p:pic>
        <p:nvPicPr>
          <p:cNvPr id="57" name="Gráfico 56">
            <a:extLst>
              <a:ext uri="{FF2B5EF4-FFF2-40B4-BE49-F238E27FC236}">
                <a16:creationId xmlns:a16="http://schemas.microsoft.com/office/drawing/2014/main" id="{AD3660AE-070C-3030-5E31-86CF1A73DF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3214" b="77909"/>
          <a:stretch>
            <a:fillRect/>
          </a:stretch>
        </p:blipFill>
        <p:spPr>
          <a:xfrm>
            <a:off x="896499" y="1836998"/>
            <a:ext cx="3530535" cy="616524"/>
          </a:xfrm>
          <a:prstGeom prst="rect">
            <a:avLst/>
          </a:prstGeom>
        </p:spPr>
      </p:pic>
      <p:sp>
        <p:nvSpPr>
          <p:cNvPr id="58" name="CaixaDeTexto 57">
            <a:extLst>
              <a:ext uri="{FF2B5EF4-FFF2-40B4-BE49-F238E27FC236}">
                <a16:creationId xmlns:a16="http://schemas.microsoft.com/office/drawing/2014/main" id="{E2C3854F-DD18-E534-83DE-4FE19617EA2C}"/>
              </a:ext>
            </a:extLst>
          </p:cNvPr>
          <p:cNvSpPr txBox="1"/>
          <p:nvPr/>
        </p:nvSpPr>
        <p:spPr>
          <a:xfrm>
            <a:off x="876651" y="2145260"/>
            <a:ext cx="5117911" cy="24006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5000" dirty="0">
                <a:solidFill>
                  <a:srgbClr val="E2242E"/>
                </a:solidFill>
                <a:latin typeface="AMX Black"/>
              </a:rPr>
              <a:t>TNPS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9770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9D917-1D16-A01E-B652-19ABB6E40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00D7775B-46CA-DA5D-0AD7-447426B5045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9A369EE8-5813-5FA2-C7AD-278087D230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148B8492-EDE8-379C-8155-8D818CF887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9BAFBDB-1DB2-79CA-6506-4FC1661AE6FC}"/>
              </a:ext>
            </a:extLst>
          </p:cNvPr>
          <p:cNvSpPr txBox="1"/>
          <p:nvPr/>
        </p:nvSpPr>
        <p:spPr>
          <a:xfrm>
            <a:off x="903960" y="1079778"/>
            <a:ext cx="706643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Métricas de Satisfação</a:t>
            </a:r>
            <a:endParaRPr lang="pt-BR" sz="4500" b="1" dirty="0">
              <a:solidFill>
                <a:srgbClr val="424141"/>
              </a:solidFill>
              <a:highlight>
                <a:srgbClr val="FFFF00"/>
              </a:highlight>
              <a:latin typeface="AMX Black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04E88A6-FFBD-9BC4-C234-2FFF3309830D}"/>
              </a:ext>
            </a:extLst>
          </p:cNvPr>
          <p:cNvSpPr txBox="1"/>
          <p:nvPr/>
        </p:nvSpPr>
        <p:spPr>
          <a:xfrm>
            <a:off x="903960" y="1844696"/>
            <a:ext cx="930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+mj-lt"/>
              </a:rPr>
              <a:t>Com base nas respostas, os clientes são classificados em três grupos: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928F0F5-65CE-C1BC-4B58-BD2F3D309BAA}"/>
              </a:ext>
            </a:extLst>
          </p:cNvPr>
          <p:cNvSpPr txBox="1"/>
          <p:nvPr/>
        </p:nvSpPr>
        <p:spPr>
          <a:xfrm>
            <a:off x="6614399" y="2736086"/>
            <a:ext cx="502643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E2242E"/>
                </a:solidFill>
                <a:latin typeface="+mj-lt"/>
              </a:rPr>
              <a:t>Promotores: </a:t>
            </a:r>
            <a:r>
              <a:rPr lang="pt-BR" sz="2000" dirty="0">
                <a:latin typeface="+mj-lt"/>
              </a:rPr>
              <a:t>Clientes altamente satisfeitos </a:t>
            </a:r>
          </a:p>
          <a:p>
            <a:r>
              <a:rPr lang="pt-BR" sz="2000" dirty="0">
                <a:latin typeface="+mj-lt"/>
              </a:rPr>
              <a:t>e fiéis que provavelmente irão recomendar sua empresa.</a:t>
            </a:r>
          </a:p>
          <a:p>
            <a:endParaRPr lang="pt-BR" sz="2000" dirty="0">
              <a:latin typeface="+mj-lt"/>
            </a:endParaRPr>
          </a:p>
          <a:p>
            <a:r>
              <a:rPr lang="pt-BR" sz="2000" b="1" dirty="0">
                <a:solidFill>
                  <a:srgbClr val="E2242E"/>
                </a:solidFill>
                <a:latin typeface="+mj-lt"/>
              </a:rPr>
              <a:t>Neutros: </a:t>
            </a:r>
            <a:r>
              <a:rPr lang="pt-BR" sz="2000" dirty="0">
                <a:latin typeface="+mj-lt"/>
              </a:rPr>
              <a:t>Clientes satisfeitos, mas que podem ser influenciados por concorrentes ou mudanças de mercado.</a:t>
            </a:r>
          </a:p>
          <a:p>
            <a:endParaRPr lang="pt-BR" sz="2000" dirty="0">
              <a:latin typeface="+mj-lt"/>
            </a:endParaRPr>
          </a:p>
          <a:p>
            <a:r>
              <a:rPr lang="pt-BR" sz="2000" b="1" dirty="0">
                <a:solidFill>
                  <a:srgbClr val="E2242E"/>
                </a:solidFill>
                <a:latin typeface="+mj-lt"/>
              </a:rPr>
              <a:t>Detratores: </a:t>
            </a:r>
            <a:r>
              <a:rPr lang="pt-BR" sz="2000" dirty="0">
                <a:latin typeface="+mj-lt"/>
              </a:rPr>
              <a:t>Clientes insatisfeitos que podem espalhar mensagens negativas </a:t>
            </a:r>
          </a:p>
          <a:p>
            <a:r>
              <a:rPr lang="pt-BR" sz="2000" dirty="0">
                <a:latin typeface="+mj-lt"/>
              </a:rPr>
              <a:t>sobre sua empresa.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E8162D6D-4A66-A0F1-589F-4EE39E6B19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212" y="3158583"/>
            <a:ext cx="3496628" cy="99071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B439B0A-A4D4-F706-F9A3-EED3115BBAEC}"/>
              </a:ext>
            </a:extLst>
          </p:cNvPr>
          <p:cNvSpPr txBox="1"/>
          <p:nvPr/>
        </p:nvSpPr>
        <p:spPr>
          <a:xfrm>
            <a:off x="1019212" y="4223953"/>
            <a:ext cx="1617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latin typeface="+mj-lt"/>
              </a:rPr>
              <a:t>0 a 6 </a:t>
            </a:r>
          </a:p>
          <a:p>
            <a:r>
              <a:rPr lang="pt-BR" sz="2200" dirty="0">
                <a:latin typeface="+mj-lt"/>
              </a:rPr>
              <a:t>Detratores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F377236-4C5F-F882-3C31-544A7D439EC6}"/>
              </a:ext>
            </a:extLst>
          </p:cNvPr>
          <p:cNvSpPr txBox="1"/>
          <p:nvPr/>
        </p:nvSpPr>
        <p:spPr>
          <a:xfrm>
            <a:off x="2469480" y="4223952"/>
            <a:ext cx="1617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latin typeface="+mj-lt"/>
              </a:rPr>
              <a:t>7 e 8 Neutros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0878050-3F1F-2B22-78AD-42E49172073A}"/>
              </a:ext>
            </a:extLst>
          </p:cNvPr>
          <p:cNvSpPr txBox="1"/>
          <p:nvPr/>
        </p:nvSpPr>
        <p:spPr>
          <a:xfrm>
            <a:off x="4628123" y="3454511"/>
            <a:ext cx="1617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latin typeface="+mj-lt"/>
              </a:rPr>
              <a:t>9 e 10 Promotores</a:t>
            </a:r>
          </a:p>
        </p:txBody>
      </p:sp>
    </p:spTree>
    <p:extLst>
      <p:ext uri="{BB962C8B-B14F-4D97-AF65-F5344CB8AC3E}">
        <p14:creationId xmlns:p14="http://schemas.microsoft.com/office/powerpoint/2010/main" val="2072466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" grpId="0"/>
      <p:bldP spid="6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46E80-CF93-1C0D-3282-3D001A07A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0C6B8D88-AA63-F078-3A33-61DC326591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F28806FA-64EF-7BFE-1357-FB82A21BBE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D8D6A87F-2923-F17E-47D1-36F4101595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6C0A1E0-99C5-C584-123F-453C7F97ABD4}"/>
              </a:ext>
            </a:extLst>
          </p:cNvPr>
          <p:cNvSpPr txBox="1"/>
          <p:nvPr/>
        </p:nvSpPr>
        <p:spPr>
          <a:xfrm>
            <a:off x="903961" y="1079778"/>
            <a:ext cx="371791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Fórmula </a:t>
            </a:r>
            <a:r>
              <a:rPr lang="pt-BR" sz="4500" b="1" dirty="0">
                <a:solidFill>
                  <a:srgbClr val="424141"/>
                </a:solidFill>
                <a:latin typeface="AMX Black" pitchFamily="2" charset="0"/>
              </a:rPr>
              <a:t>NPS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FDAA9D3-51C7-AF2E-E417-F30BB802B5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95815" y="-2043"/>
            <a:ext cx="3671000" cy="419003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910590E-F2A8-0E58-E3F3-598F89B14626}"/>
              </a:ext>
            </a:extLst>
          </p:cNvPr>
          <p:cNvSpPr txBox="1"/>
          <p:nvPr/>
        </p:nvSpPr>
        <p:spPr>
          <a:xfrm>
            <a:off x="922815" y="2020167"/>
            <a:ext cx="927709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pt-BR" sz="2000" dirty="0">
                <a:latin typeface="+mj-lt"/>
              </a:rPr>
              <a:t>Exemplo Prático de NPS Positivo:</a:t>
            </a:r>
          </a:p>
          <a:p>
            <a:pPr>
              <a:spcBef>
                <a:spcPts val="1800"/>
              </a:spcBef>
            </a:pPr>
            <a:r>
              <a:rPr lang="pt-BR" sz="2000" dirty="0">
                <a:latin typeface="+mj-lt"/>
              </a:rPr>
              <a:t>Imagine que você recebeu </a:t>
            </a:r>
            <a:r>
              <a:rPr lang="pt-BR" sz="2000" b="1" dirty="0">
                <a:solidFill>
                  <a:srgbClr val="E2242E"/>
                </a:solidFill>
                <a:latin typeface="+mj-lt"/>
              </a:rPr>
              <a:t>100 respostas </a:t>
            </a:r>
            <a:r>
              <a:rPr lang="pt-BR" sz="2000" dirty="0">
                <a:latin typeface="+mj-lt"/>
              </a:rPr>
              <a:t>à pesquisa de NPS. Os resultados foram:</a:t>
            </a: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DB646487-8289-90A1-CE3A-AA92D4540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308264"/>
              </p:ext>
            </p:extLst>
          </p:nvPr>
        </p:nvGraphicFramePr>
        <p:xfrm>
          <a:off x="1589313" y="3329662"/>
          <a:ext cx="8098973" cy="1864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9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1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1938">
                <a:tc>
                  <a:txBody>
                    <a:bodyPr/>
                    <a:lstStyle/>
                    <a:p>
                      <a:pPr algn="ctr"/>
                      <a:r>
                        <a:rPr dirty="0"/>
                        <a:t>Grupo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24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err="1"/>
                        <a:t>Notas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atribuídas</a:t>
                      </a:r>
                      <a:endParaRPr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24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err="1"/>
                        <a:t>Quantidade</a:t>
                      </a:r>
                      <a:r>
                        <a:rPr dirty="0"/>
                        <a:t> </a:t>
                      </a:r>
                      <a:endParaRPr lang="pt-BR" dirty="0"/>
                    </a:p>
                    <a:p>
                      <a:pPr algn="ctr"/>
                      <a:r>
                        <a:rPr dirty="0"/>
                        <a:t>de </a:t>
                      </a:r>
                      <a:r>
                        <a:rPr dirty="0" err="1"/>
                        <a:t>pessoas</a:t>
                      </a:r>
                      <a:endParaRPr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24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/>
                        <a:t>Percentual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24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576">
                <a:tc>
                  <a:txBody>
                    <a:bodyPr/>
                    <a:lstStyle/>
                    <a:p>
                      <a:r>
                        <a:rPr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MX Medium" pitchFamily="2" charset="0"/>
                        </a:rPr>
                        <a:t>Promotores</a:t>
                      </a:r>
                      <a:endParaRPr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MX Medium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/>
                        <a:t>9 </a:t>
                      </a:r>
                      <a:r>
                        <a:rPr dirty="0" err="1"/>
                        <a:t>ou</a:t>
                      </a:r>
                      <a:r>
                        <a:rPr dirty="0"/>
                        <a:t> 10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/>
                        <a:t>60%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576">
                <a:tc>
                  <a:txBody>
                    <a:bodyPr/>
                    <a:lstStyle/>
                    <a:p>
                      <a:r>
                        <a:rPr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MX Medium" pitchFamily="2" charset="0"/>
                        </a:rPr>
                        <a:t>Detratores</a:t>
                      </a:r>
                      <a:endParaRPr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MX Medium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/>
                        <a:t>0 a 6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/>
                        <a:t>20%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684">
                <a:tc>
                  <a:txBody>
                    <a:bodyPr/>
                    <a:lstStyle/>
                    <a:p>
                      <a:r>
                        <a:rPr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MX Medium" pitchFamily="2" charset="0"/>
                        </a:rPr>
                        <a:t>Neutros</a:t>
                      </a:r>
                      <a:endParaRPr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MX Medium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/>
                        <a:t>7 </a:t>
                      </a:r>
                      <a:r>
                        <a:rPr dirty="0" err="1"/>
                        <a:t>ou</a:t>
                      </a:r>
                      <a:r>
                        <a:rPr dirty="0"/>
                        <a:t> 8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/>
                        <a:t>(</a:t>
                      </a:r>
                      <a:r>
                        <a:rPr lang="pt-BR" dirty="0"/>
                        <a:t>N</a:t>
                      </a:r>
                      <a:r>
                        <a:rPr dirty="0" err="1"/>
                        <a:t>ão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entra</a:t>
                      </a:r>
                      <a:r>
                        <a:rPr lang="pt-BR" dirty="0"/>
                        <a:t>m</a:t>
                      </a:r>
                      <a:r>
                        <a:rPr dirty="0"/>
                        <a:t> no </a:t>
                      </a:r>
                      <a:r>
                        <a:rPr dirty="0" err="1"/>
                        <a:t>cálculo</a:t>
                      </a:r>
                      <a:r>
                        <a:rPr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5D65BABD-B34F-782A-233C-FCB8D7FA5FAE}"/>
              </a:ext>
            </a:extLst>
          </p:cNvPr>
          <p:cNvSpPr txBox="1"/>
          <p:nvPr/>
        </p:nvSpPr>
        <p:spPr>
          <a:xfrm>
            <a:off x="1483179" y="5408890"/>
            <a:ext cx="7312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+mj-lt"/>
              </a:rPr>
              <a:t>O Cálculo é: </a:t>
            </a:r>
            <a:r>
              <a:rPr lang="pt-BR" sz="1800" b="1" dirty="0">
                <a:latin typeface="+mj-lt"/>
              </a:rPr>
              <a:t>%</a:t>
            </a:r>
            <a:r>
              <a:rPr lang="pt-BR" sz="1800" b="1" dirty="0">
                <a:solidFill>
                  <a:srgbClr val="4ED344"/>
                </a:solidFill>
                <a:latin typeface="+mj-lt"/>
              </a:rPr>
              <a:t>Promotores (60%) </a:t>
            </a:r>
            <a:r>
              <a:rPr lang="pt-BR" sz="1800" b="1" dirty="0">
                <a:latin typeface="+mj-lt"/>
              </a:rPr>
              <a:t>- </a:t>
            </a:r>
            <a:r>
              <a:rPr lang="pt-BR" b="1" dirty="0"/>
              <a:t>% </a:t>
            </a:r>
            <a:r>
              <a:rPr lang="pt-BR" b="1" dirty="0">
                <a:solidFill>
                  <a:srgbClr val="E2242E"/>
                </a:solidFill>
              </a:rPr>
              <a:t>Detratores (20%); </a:t>
            </a:r>
            <a:r>
              <a:rPr lang="pt-BR" b="1" dirty="0"/>
              <a:t>NPS = 40%</a:t>
            </a:r>
            <a:r>
              <a:rPr lang="pt-BR" sz="18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0880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C0B41-CA63-0EC6-0F45-06BF2E0F4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FFFA798C-B99A-8AAE-043E-E46AFB2987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B8600ECA-81B9-298E-5D46-1FE6A1F218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DD16C593-D2F0-3F46-0434-6DD4E96E8A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9FCC713-D064-24F4-BECC-F46E0FACFA40}"/>
              </a:ext>
            </a:extLst>
          </p:cNvPr>
          <p:cNvSpPr txBox="1"/>
          <p:nvPr/>
        </p:nvSpPr>
        <p:spPr>
          <a:xfrm>
            <a:off x="903961" y="1079778"/>
            <a:ext cx="371791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Fórmula </a:t>
            </a:r>
            <a:r>
              <a:rPr lang="pt-BR" sz="4500" b="1" dirty="0">
                <a:solidFill>
                  <a:srgbClr val="424141"/>
                </a:solidFill>
                <a:latin typeface="AMX Black" pitchFamily="2" charset="0"/>
              </a:rPr>
              <a:t>NPS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EDE4E75-930F-9EE6-A245-C578072123EB}"/>
              </a:ext>
            </a:extLst>
          </p:cNvPr>
          <p:cNvSpPr txBox="1"/>
          <p:nvPr/>
        </p:nvSpPr>
        <p:spPr>
          <a:xfrm>
            <a:off x="903961" y="1864608"/>
            <a:ext cx="82988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dirty="0">
                <a:latin typeface="+mj-lt"/>
              </a:rPr>
              <a:t>Exemplo Prático de NPS Negativo:</a:t>
            </a:r>
          </a:p>
          <a:p>
            <a:pPr>
              <a:spcBef>
                <a:spcPts val="600"/>
              </a:spcBef>
            </a:pPr>
            <a:endParaRPr lang="pt-BR" sz="2000" dirty="0"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pt-BR" sz="2000" dirty="0">
                <a:latin typeface="+mj-lt"/>
              </a:rPr>
              <a:t>Imagine que uma empresa realizou uma pesquisa de satisfação com</a:t>
            </a:r>
            <a:r>
              <a:rPr lang="pt-BR" sz="2000" dirty="0">
                <a:solidFill>
                  <a:srgbClr val="E2242E"/>
                </a:solidFill>
                <a:latin typeface="+mj-lt"/>
              </a:rPr>
              <a:t> </a:t>
            </a:r>
            <a:r>
              <a:rPr lang="pt-BR" sz="2000" b="1" dirty="0">
                <a:solidFill>
                  <a:srgbClr val="E2242E"/>
                </a:solidFill>
                <a:latin typeface="+mj-lt"/>
              </a:rPr>
              <a:t>100 clientes </a:t>
            </a:r>
            <a:r>
              <a:rPr lang="pt-BR" sz="2000" dirty="0">
                <a:latin typeface="+mj-lt"/>
              </a:rPr>
              <a:t>após uma interação com o canal de atendimento. 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FAB70CDD-E6A0-D8B7-93D6-948CA3C3B0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95815" y="-2043"/>
            <a:ext cx="3671000" cy="4190036"/>
          </a:xfrm>
          <a:prstGeom prst="rect">
            <a:avLst/>
          </a:prstGeom>
        </p:spPr>
      </p:pic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70C17F7B-EC5E-3C14-71A3-4D1F5D9B3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418117"/>
              </p:ext>
            </p:extLst>
          </p:nvPr>
        </p:nvGraphicFramePr>
        <p:xfrm>
          <a:off x="1003896" y="3653557"/>
          <a:ext cx="8098973" cy="1864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9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1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1938">
                <a:tc>
                  <a:txBody>
                    <a:bodyPr/>
                    <a:lstStyle/>
                    <a:p>
                      <a:pPr algn="ctr"/>
                      <a:r>
                        <a:rPr dirty="0"/>
                        <a:t>Grupo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24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err="1"/>
                        <a:t>Notas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atribuídas</a:t>
                      </a:r>
                      <a:endParaRPr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24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err="1"/>
                        <a:t>Quantidade</a:t>
                      </a:r>
                      <a:r>
                        <a:rPr dirty="0"/>
                        <a:t> </a:t>
                      </a:r>
                      <a:endParaRPr lang="pt-BR" dirty="0"/>
                    </a:p>
                    <a:p>
                      <a:pPr algn="ctr"/>
                      <a:r>
                        <a:rPr dirty="0"/>
                        <a:t>de </a:t>
                      </a:r>
                      <a:r>
                        <a:rPr dirty="0" err="1"/>
                        <a:t>pessoas</a:t>
                      </a:r>
                      <a:endParaRPr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24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/>
                        <a:t>Percentual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24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576">
                <a:tc>
                  <a:txBody>
                    <a:bodyPr/>
                    <a:lstStyle/>
                    <a:p>
                      <a:r>
                        <a:rPr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MX Medium" pitchFamily="2" charset="0"/>
                        </a:rPr>
                        <a:t>Promotores</a:t>
                      </a:r>
                      <a:endParaRPr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MX Medium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/>
                        <a:t>9 </a:t>
                      </a:r>
                      <a:r>
                        <a:rPr dirty="0" err="1"/>
                        <a:t>ou</a:t>
                      </a:r>
                      <a:r>
                        <a:rPr dirty="0"/>
                        <a:t> 10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/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/>
                        <a:t>15%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576">
                <a:tc>
                  <a:txBody>
                    <a:bodyPr/>
                    <a:lstStyle/>
                    <a:p>
                      <a:r>
                        <a:rPr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MX Medium" pitchFamily="2" charset="0"/>
                        </a:rPr>
                        <a:t>Detratores</a:t>
                      </a:r>
                      <a:endParaRPr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MX Medium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/>
                        <a:t>0 a 6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/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/>
                        <a:t>60%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684">
                <a:tc>
                  <a:txBody>
                    <a:bodyPr/>
                    <a:lstStyle/>
                    <a:p>
                      <a:r>
                        <a:rPr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MX Medium" pitchFamily="2" charset="0"/>
                        </a:rPr>
                        <a:t>Neutros</a:t>
                      </a:r>
                      <a:endParaRPr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MX Medium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/>
                        <a:t>7 </a:t>
                      </a:r>
                      <a:r>
                        <a:rPr dirty="0" err="1"/>
                        <a:t>ou</a:t>
                      </a:r>
                      <a:r>
                        <a:rPr dirty="0"/>
                        <a:t> 8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/>
                        <a:t>(</a:t>
                      </a:r>
                      <a:r>
                        <a:rPr lang="pt-BR" dirty="0"/>
                        <a:t>N</a:t>
                      </a:r>
                      <a:r>
                        <a:rPr dirty="0" err="1"/>
                        <a:t>ão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entra</a:t>
                      </a:r>
                      <a:r>
                        <a:rPr lang="pt-BR" dirty="0"/>
                        <a:t>m</a:t>
                      </a:r>
                      <a:r>
                        <a:rPr dirty="0"/>
                        <a:t> no </a:t>
                      </a:r>
                      <a:r>
                        <a:rPr dirty="0" err="1"/>
                        <a:t>cálculo</a:t>
                      </a:r>
                      <a:r>
                        <a:rPr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A003FB9E-A52C-4F6F-80D3-BD0BE2D3E03F}"/>
              </a:ext>
            </a:extLst>
          </p:cNvPr>
          <p:cNvSpPr txBox="1"/>
          <p:nvPr/>
        </p:nvSpPr>
        <p:spPr>
          <a:xfrm>
            <a:off x="903961" y="5732785"/>
            <a:ext cx="7189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+mj-lt"/>
              </a:rPr>
              <a:t>O Cálculo é: </a:t>
            </a:r>
            <a:r>
              <a:rPr lang="pt-BR" sz="1800" b="1" dirty="0">
                <a:latin typeface="+mj-lt"/>
              </a:rPr>
              <a:t>%</a:t>
            </a:r>
            <a:r>
              <a:rPr lang="pt-BR" sz="1800" b="1" dirty="0">
                <a:solidFill>
                  <a:srgbClr val="4ED344"/>
                </a:solidFill>
                <a:latin typeface="+mj-lt"/>
              </a:rPr>
              <a:t>Promotores (15%) </a:t>
            </a:r>
            <a:r>
              <a:rPr lang="pt-BR" sz="1800" b="1" dirty="0">
                <a:latin typeface="+mj-lt"/>
              </a:rPr>
              <a:t>- </a:t>
            </a:r>
            <a:r>
              <a:rPr lang="pt-BR" b="1" dirty="0"/>
              <a:t>% </a:t>
            </a:r>
            <a:r>
              <a:rPr lang="pt-BR" b="1" dirty="0">
                <a:solidFill>
                  <a:srgbClr val="E2242E"/>
                </a:solidFill>
              </a:rPr>
              <a:t>Detratores (60%); </a:t>
            </a:r>
            <a:r>
              <a:rPr lang="pt-BR" b="1" dirty="0"/>
              <a:t>NPS = -45%</a:t>
            </a:r>
            <a:r>
              <a:rPr lang="pt-BR" sz="18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252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EA9A0-35B2-557E-B119-7294756B6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01448ADD-85DD-1DBD-4540-DBCE30B525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384328D5-6C71-03B4-B143-00344FA084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09A47042-6119-A30A-DBA3-640FCCB096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D72B171-62EB-D13D-137D-6832DD09DE77}"/>
              </a:ext>
            </a:extLst>
          </p:cNvPr>
          <p:cNvSpPr txBox="1"/>
          <p:nvPr/>
        </p:nvSpPr>
        <p:spPr>
          <a:xfrm>
            <a:off x="903961" y="1079778"/>
            <a:ext cx="371791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Fórmula </a:t>
            </a:r>
            <a:r>
              <a:rPr lang="pt-BR" sz="4500" b="1" dirty="0">
                <a:solidFill>
                  <a:srgbClr val="424141"/>
                </a:solidFill>
                <a:latin typeface="AMX Black" pitchFamily="2" charset="0"/>
              </a:rPr>
              <a:t>NPS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27EB7C2-ACFC-8C12-500B-902E293A4ED3}"/>
              </a:ext>
            </a:extLst>
          </p:cNvPr>
          <p:cNvSpPr txBox="1"/>
          <p:nvPr/>
        </p:nvSpPr>
        <p:spPr>
          <a:xfrm>
            <a:off x="903961" y="2078920"/>
            <a:ext cx="9531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+mj-lt"/>
              </a:rPr>
              <a:t>Exemplo Prático de NPS Negativo:</a:t>
            </a:r>
          </a:p>
          <a:p>
            <a:endParaRPr lang="pt-BR" sz="2000" dirty="0">
              <a:latin typeface="+mj-lt"/>
            </a:endParaRPr>
          </a:p>
          <a:p>
            <a:r>
              <a:rPr lang="pt-BR" sz="2000" b="1" dirty="0">
                <a:latin typeface="+mj-lt"/>
              </a:rPr>
              <a:t>Interpretação:</a:t>
            </a:r>
          </a:p>
          <a:p>
            <a:r>
              <a:rPr lang="pt-BR" sz="2000" dirty="0">
                <a:latin typeface="+mj-lt"/>
              </a:rPr>
              <a:t>Um NPS de </a:t>
            </a:r>
            <a:r>
              <a:rPr lang="pt-BR" sz="2000" b="1" dirty="0">
                <a:solidFill>
                  <a:srgbClr val="E2242E"/>
                </a:solidFill>
                <a:latin typeface="+mj-lt"/>
              </a:rPr>
              <a:t>-45 </a:t>
            </a:r>
            <a:r>
              <a:rPr lang="pt-BR" sz="2000" dirty="0">
                <a:latin typeface="+mj-lt"/>
              </a:rPr>
              <a:t>indica que há </a:t>
            </a:r>
            <a:r>
              <a:rPr lang="pt-BR" sz="2000" b="1" dirty="0">
                <a:latin typeface="+mj-lt"/>
              </a:rPr>
              <a:t>muito mais clientes </a:t>
            </a:r>
            <a:r>
              <a:rPr lang="pt-BR" sz="2000" b="1" dirty="0">
                <a:solidFill>
                  <a:srgbClr val="E2242E"/>
                </a:solidFill>
                <a:latin typeface="+mj-lt"/>
              </a:rPr>
              <a:t>insatisfeitos</a:t>
            </a:r>
            <a:r>
              <a:rPr lang="pt-BR" sz="2000" b="1" dirty="0">
                <a:latin typeface="+mj-lt"/>
              </a:rPr>
              <a:t> do que </a:t>
            </a:r>
            <a:r>
              <a:rPr lang="pt-BR" sz="2000" b="1" dirty="0">
                <a:solidFill>
                  <a:srgbClr val="4ED344"/>
                </a:solidFill>
                <a:latin typeface="+mj-lt"/>
              </a:rPr>
              <a:t>satisfeitos</a:t>
            </a:r>
            <a:r>
              <a:rPr lang="pt-BR" sz="2000" b="1" dirty="0">
                <a:latin typeface="+mj-lt"/>
              </a:rPr>
              <a:t>. 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30BE3D87-FA0D-224D-9B32-C1DA5FC551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95815" y="-2043"/>
            <a:ext cx="3671000" cy="4190036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5E2F3E92-D3AA-D2B8-5759-F000BD2B468A}"/>
              </a:ext>
            </a:extLst>
          </p:cNvPr>
          <p:cNvGrpSpPr/>
          <p:nvPr/>
        </p:nvGrpSpPr>
        <p:grpSpPr>
          <a:xfrm>
            <a:off x="903961" y="3677661"/>
            <a:ext cx="9381445" cy="2234118"/>
            <a:chOff x="903961" y="3677661"/>
            <a:chExt cx="9381445" cy="2234118"/>
          </a:xfrm>
        </p:grpSpPr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A899ED7C-CBA5-2E8D-6B9D-F294CD96F8DD}"/>
                </a:ext>
              </a:extLst>
            </p:cNvPr>
            <p:cNvSpPr/>
            <p:nvPr/>
          </p:nvSpPr>
          <p:spPr>
            <a:xfrm>
              <a:off x="903961" y="3677661"/>
              <a:ext cx="9381445" cy="2234118"/>
            </a:xfrm>
            <a:prstGeom prst="roundRect">
              <a:avLst>
                <a:gd name="adj" fmla="val 14450"/>
              </a:avLst>
            </a:prstGeom>
            <a:solidFill>
              <a:srgbClr val="E224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07778ACE-0EED-59FF-4FAE-639491E3464A}"/>
                </a:ext>
              </a:extLst>
            </p:cNvPr>
            <p:cNvSpPr txBox="1"/>
            <p:nvPr/>
          </p:nvSpPr>
          <p:spPr>
            <a:xfrm>
              <a:off x="1168611" y="3825224"/>
              <a:ext cx="885214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solidFill>
                    <a:schemeClr val="bg1"/>
                  </a:solidFill>
                  <a:latin typeface="+mj-lt"/>
                </a:rPr>
                <a:t>Isso é um </a:t>
              </a:r>
              <a:r>
                <a:rPr lang="pt-BR" sz="2000" b="1" dirty="0">
                  <a:solidFill>
                    <a:schemeClr val="bg1"/>
                  </a:solidFill>
                  <a:latin typeface="+mj-lt"/>
                </a:rPr>
                <a:t>sinal de alerta para a empresa</a:t>
              </a:r>
              <a:r>
                <a:rPr lang="pt-BR" sz="2000" dirty="0">
                  <a:solidFill>
                    <a:schemeClr val="bg1"/>
                  </a:solidFill>
                  <a:latin typeface="+mj-lt"/>
                </a:rPr>
                <a:t>, pois pode refletir problemas como:</a:t>
              </a:r>
            </a:p>
            <a:p>
              <a:endParaRPr lang="pt-BR" sz="2000" dirty="0">
                <a:solidFill>
                  <a:schemeClr val="bg1"/>
                </a:solidFill>
                <a:latin typeface="+mj-lt"/>
              </a:endParaRPr>
            </a:p>
            <a:p>
              <a:pPr marL="263525" indent="-263525">
                <a:buFont typeface="Arial" panose="020B0604020202020204" pitchFamily="34" charset="0"/>
                <a:buChar char="•"/>
              </a:pPr>
              <a:r>
                <a:rPr lang="pt-BR" sz="2000" dirty="0">
                  <a:solidFill>
                    <a:schemeClr val="bg1"/>
                  </a:solidFill>
                  <a:latin typeface="+mj-lt"/>
                </a:rPr>
                <a:t>Falhas no atendimento</a:t>
              </a:r>
            </a:p>
            <a:p>
              <a:pPr marL="263525" indent="-263525">
                <a:buFont typeface="Arial" panose="020B0604020202020204" pitchFamily="34" charset="0"/>
                <a:buChar char="•"/>
              </a:pPr>
              <a:r>
                <a:rPr lang="pt-BR" sz="2000" dirty="0">
                  <a:solidFill>
                    <a:schemeClr val="bg1"/>
                  </a:solidFill>
                  <a:latin typeface="+mj-lt"/>
                </a:rPr>
                <a:t>Produto ou serviço abaixo das expectativas</a:t>
              </a:r>
            </a:p>
            <a:p>
              <a:pPr marL="263525" indent="-263525">
                <a:buFont typeface="Arial" panose="020B0604020202020204" pitchFamily="34" charset="0"/>
                <a:buChar char="•"/>
              </a:pPr>
              <a:r>
                <a:rPr lang="pt-BR" sz="2000" dirty="0">
                  <a:solidFill>
                    <a:schemeClr val="bg1"/>
                  </a:solidFill>
                  <a:latin typeface="+mj-lt"/>
                </a:rPr>
                <a:t>Comunicação ineficaz</a:t>
              </a:r>
            </a:p>
            <a:p>
              <a:pPr marL="263525" indent="-263525">
                <a:buFont typeface="Arial" panose="020B0604020202020204" pitchFamily="34" charset="0"/>
                <a:buChar char="•"/>
              </a:pPr>
              <a:r>
                <a:rPr lang="pt-BR" sz="2000" dirty="0">
                  <a:solidFill>
                    <a:schemeClr val="bg1"/>
                  </a:solidFill>
                  <a:latin typeface="+mj-lt"/>
                </a:rPr>
                <a:t>Problemas recorrentes não resolvidos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4708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98142-63BE-ECCD-47CF-8C3DB0CA4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C149CD01-A66E-2272-5361-D4B5A0C399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CEF8236D-1821-4BAA-A6BE-92179AA7CE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1B386993-29EC-E0F1-A0D9-A3877E36D7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003D22A7-E51D-BB33-4890-3CDD885B1C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54227" y="3460711"/>
            <a:ext cx="6362700" cy="423862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E6E4238-035A-8F51-E0CB-FAAC0C7BEF00}"/>
              </a:ext>
            </a:extLst>
          </p:cNvPr>
          <p:cNvSpPr txBox="1"/>
          <p:nvPr/>
        </p:nvSpPr>
        <p:spPr>
          <a:xfrm>
            <a:off x="903960" y="1451434"/>
            <a:ext cx="993749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Definições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4BFDE3B-127B-F94F-B03F-E9FB451B26EA}"/>
              </a:ext>
            </a:extLst>
          </p:cNvPr>
          <p:cNvSpPr txBox="1"/>
          <p:nvPr/>
        </p:nvSpPr>
        <p:spPr>
          <a:xfrm>
            <a:off x="903960" y="2394679"/>
            <a:ext cx="9530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+mj-lt"/>
              </a:rPr>
              <a:t>Vamos conferir as </a:t>
            </a:r>
            <a:r>
              <a:rPr lang="pt-BR" sz="2400" b="1" dirty="0">
                <a:solidFill>
                  <a:srgbClr val="E2242E"/>
                </a:solidFill>
                <a:latin typeface="+mj-lt"/>
              </a:rPr>
              <a:t>definições das métricas </a:t>
            </a:r>
            <a:r>
              <a:rPr lang="pt-BR" sz="2400" dirty="0">
                <a:latin typeface="+mj-lt"/>
              </a:rPr>
              <a:t>e entender um pouco mais de cada uma.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0E090183-8FB9-F35F-5DB2-589DE2592537}"/>
              </a:ext>
            </a:extLst>
          </p:cNvPr>
          <p:cNvGrpSpPr/>
          <p:nvPr/>
        </p:nvGrpSpPr>
        <p:grpSpPr>
          <a:xfrm>
            <a:off x="6209140" y="3632325"/>
            <a:ext cx="2998433" cy="621181"/>
            <a:chOff x="1770922" y="3215219"/>
            <a:chExt cx="2998433" cy="621181"/>
          </a:xfrm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A70DCDCE-913E-1146-2E33-F1057AD8E4D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70922" y="3215219"/>
              <a:ext cx="2998433" cy="621181"/>
            </a:xfrm>
            <a:prstGeom prst="rect">
              <a:avLst/>
            </a:prstGeom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1FEB93A7-548D-9BC3-CA27-632E67C7D163}"/>
                </a:ext>
              </a:extLst>
            </p:cNvPr>
            <p:cNvSpPr txBox="1"/>
            <p:nvPr/>
          </p:nvSpPr>
          <p:spPr>
            <a:xfrm>
              <a:off x="2345269" y="3304673"/>
              <a:ext cx="1848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  <a:latin typeface="+mj-lt"/>
                </a:rPr>
                <a:t>NPS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1EE90C9A-8A0B-EB9E-C1C4-C6BB2F1A9946}"/>
              </a:ext>
            </a:extLst>
          </p:cNvPr>
          <p:cNvGrpSpPr/>
          <p:nvPr/>
        </p:nvGrpSpPr>
        <p:grpSpPr>
          <a:xfrm>
            <a:off x="6209139" y="4467817"/>
            <a:ext cx="2998433" cy="621181"/>
            <a:chOff x="1770921" y="4050711"/>
            <a:chExt cx="2998433" cy="621181"/>
          </a:xfrm>
        </p:grpSpPr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A5313116-61B9-9019-252B-A8657442A78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70921" y="4050711"/>
              <a:ext cx="2998433" cy="621181"/>
            </a:xfrm>
            <a:prstGeom prst="rect">
              <a:avLst/>
            </a:prstGeom>
          </p:spPr>
        </p:pic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2597F1B8-7555-F87F-04A1-24A927A05E44}"/>
                </a:ext>
              </a:extLst>
            </p:cNvPr>
            <p:cNvSpPr txBox="1"/>
            <p:nvPr/>
          </p:nvSpPr>
          <p:spPr>
            <a:xfrm>
              <a:off x="2345269" y="4129799"/>
              <a:ext cx="1848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  <a:latin typeface="+mj-lt"/>
                </a:rPr>
                <a:t>TNPS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B44BC584-5233-F14C-B6F1-09CD3DA36EA2}"/>
              </a:ext>
            </a:extLst>
          </p:cNvPr>
          <p:cNvGrpSpPr/>
          <p:nvPr/>
        </p:nvGrpSpPr>
        <p:grpSpPr>
          <a:xfrm>
            <a:off x="6209139" y="4467817"/>
            <a:ext cx="2998433" cy="621181"/>
            <a:chOff x="1770922" y="3215219"/>
            <a:chExt cx="2998433" cy="621181"/>
          </a:xfrm>
        </p:grpSpPr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5A1908B5-1AAB-9B32-17BA-C564A2A732E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70922" y="3215219"/>
              <a:ext cx="2998433" cy="621181"/>
            </a:xfrm>
            <a:prstGeom prst="rect">
              <a:avLst/>
            </a:prstGeom>
          </p:spPr>
        </p:pic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CD5B8BE3-AC09-12E4-E56C-C2E6B2782836}"/>
                </a:ext>
              </a:extLst>
            </p:cNvPr>
            <p:cNvSpPr txBox="1"/>
            <p:nvPr/>
          </p:nvSpPr>
          <p:spPr>
            <a:xfrm>
              <a:off x="2386276" y="3292910"/>
              <a:ext cx="1848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TNPS</a:t>
              </a:r>
            </a:p>
          </p:txBody>
        </p:sp>
      </p:grpSp>
      <p:pic>
        <p:nvPicPr>
          <p:cNvPr id="29" name="Gráfico 28">
            <a:extLst>
              <a:ext uri="{FF2B5EF4-FFF2-40B4-BE49-F238E27FC236}">
                <a16:creationId xmlns:a16="http://schemas.microsoft.com/office/drawing/2014/main" id="{5DBDCDB0-C76E-F0D0-DDEE-61CBC2DD34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72590" y="1056951"/>
            <a:ext cx="4987468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7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3DFE4-2FEC-9281-3D00-18361F4D1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4DF6F896-9111-B5EE-909F-6CBA017395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A6B1FAF0-45DF-03A2-6E24-C79D35CA76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55424C7B-3678-34AC-93D2-405E5B1B2F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9B61CBA-2A88-6831-0C0A-B32AB4C49393}"/>
              </a:ext>
            </a:extLst>
          </p:cNvPr>
          <p:cNvSpPr txBox="1"/>
          <p:nvPr/>
        </p:nvSpPr>
        <p:spPr>
          <a:xfrm>
            <a:off x="903961" y="1451434"/>
            <a:ext cx="47594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Definições </a:t>
            </a:r>
            <a:r>
              <a:rPr lang="pt-BR" sz="4500" b="1" dirty="0">
                <a:solidFill>
                  <a:srgbClr val="424141"/>
                </a:solidFill>
                <a:latin typeface="AMX Black" pitchFamily="2" charset="0"/>
              </a:rPr>
              <a:t>TNPS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61AF9C5-63F8-858A-47A6-3C7E7B8C0EA2}"/>
              </a:ext>
            </a:extLst>
          </p:cNvPr>
          <p:cNvSpPr txBox="1"/>
          <p:nvPr/>
        </p:nvSpPr>
        <p:spPr>
          <a:xfrm>
            <a:off x="903960" y="2870315"/>
            <a:ext cx="8308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+mj-lt"/>
              </a:rPr>
              <a:t>O TNPS é uma variação do NPS, mas com um foco mais específico: ele mede a </a:t>
            </a:r>
            <a:r>
              <a:rPr lang="pt-BR" sz="2400" b="1" dirty="0">
                <a:solidFill>
                  <a:srgbClr val="E2242E"/>
                </a:solidFill>
                <a:latin typeface="+mj-lt"/>
              </a:rPr>
              <a:t>satisfação do cliente logo após uma interação</a:t>
            </a:r>
            <a:r>
              <a:rPr lang="pt-BR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pt-BR" sz="2400" dirty="0">
                <a:latin typeface="+mj-lt"/>
              </a:rPr>
              <a:t>— por exemplo, uma visita à loja, uma ativação de plano, ou uma troca de chip.</a:t>
            </a:r>
          </a:p>
        </p:txBody>
      </p:sp>
    </p:spTree>
    <p:extLst>
      <p:ext uri="{BB962C8B-B14F-4D97-AF65-F5344CB8AC3E}">
        <p14:creationId xmlns:p14="http://schemas.microsoft.com/office/powerpoint/2010/main" val="1695910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C0B13-7373-7FD3-D814-48E1B5BAF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104996C6-2CAA-CD2C-4CA1-297AA02C5D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6729A103-C438-9B2A-C01E-F023B1CED0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8E2C5D42-FEF9-BCCC-A841-A1C66D17F1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A2B0CBC-999D-6AB7-1CE1-955FD933C315}"/>
              </a:ext>
            </a:extLst>
          </p:cNvPr>
          <p:cNvSpPr txBox="1"/>
          <p:nvPr/>
        </p:nvSpPr>
        <p:spPr>
          <a:xfrm>
            <a:off x="903961" y="1154670"/>
            <a:ext cx="47594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Definições </a:t>
            </a:r>
            <a:r>
              <a:rPr lang="pt-BR" sz="4500" b="1" dirty="0">
                <a:solidFill>
                  <a:srgbClr val="424141"/>
                </a:solidFill>
                <a:latin typeface="AMX Black" pitchFamily="2" charset="0"/>
              </a:rPr>
              <a:t>TNPS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2E64608-4058-424A-F928-C208F7C59E34}"/>
              </a:ext>
            </a:extLst>
          </p:cNvPr>
          <p:cNvSpPr txBox="1"/>
          <p:nvPr/>
        </p:nvSpPr>
        <p:spPr>
          <a:xfrm>
            <a:off x="903961" y="2008921"/>
            <a:ext cx="992743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+mj-lt"/>
              </a:rPr>
              <a:t>A perguntas do TNPS podem variar de acordo com o momento da jornada do cliente. Veja alguns exemplos:</a:t>
            </a:r>
          </a:p>
          <a:p>
            <a:endParaRPr lang="pt-BR" sz="2400" dirty="0">
              <a:latin typeface="+mj-lt"/>
            </a:endParaRPr>
          </a:p>
          <a:p>
            <a:r>
              <a:rPr lang="pt-BR" sz="2400" b="1" dirty="0">
                <a:solidFill>
                  <a:srgbClr val="E2242E"/>
                </a:solidFill>
                <a:latin typeface="+mj-lt"/>
              </a:rPr>
              <a:t>“Com base na sua última visita à loja Claro, qual a probabilidade de você recomendar a Claro a um amigo ou colega?”</a:t>
            </a:r>
          </a:p>
          <a:p>
            <a:endParaRPr lang="pt-BR" sz="2400" b="1" dirty="0">
              <a:solidFill>
                <a:srgbClr val="E2242E"/>
              </a:solidFill>
              <a:latin typeface="+mj-lt"/>
            </a:endParaRPr>
          </a:p>
          <a:p>
            <a:r>
              <a:rPr lang="pt-BR" sz="2400" b="1" dirty="0">
                <a:solidFill>
                  <a:srgbClr val="E2242E"/>
                </a:solidFill>
                <a:latin typeface="+mj-lt"/>
              </a:rPr>
              <a:t>“Considerando a experiência que você teve no momento da compra,</a:t>
            </a:r>
            <a:br>
              <a:rPr lang="pt-BR" sz="2400" b="1" dirty="0">
                <a:solidFill>
                  <a:srgbClr val="E2242E"/>
                </a:solidFill>
                <a:latin typeface="+mj-lt"/>
              </a:rPr>
            </a:br>
            <a:r>
              <a:rPr lang="pt-BR" sz="2400" b="1" dirty="0">
                <a:solidFill>
                  <a:srgbClr val="E2242E"/>
                </a:solidFill>
                <a:latin typeface="+mj-lt"/>
              </a:rPr>
              <a:t>o quanto você recomendaria a Claro para um amigo ou familiar?”</a:t>
            </a:r>
          </a:p>
          <a:p>
            <a:endParaRPr lang="pt-BR" sz="2400" dirty="0">
              <a:latin typeface="+mj-lt"/>
            </a:endParaRPr>
          </a:p>
          <a:p>
            <a:r>
              <a:rPr lang="pt-BR" sz="2400" dirty="0">
                <a:latin typeface="+mj-lt"/>
              </a:rPr>
              <a:t>Essas variações permitem uma análise mais precisa da experiência vivida pelo cliente em situações específicas.</a:t>
            </a:r>
          </a:p>
        </p:txBody>
      </p:sp>
    </p:spTree>
    <p:extLst>
      <p:ext uri="{BB962C8B-B14F-4D97-AF65-F5344CB8AC3E}">
        <p14:creationId xmlns:p14="http://schemas.microsoft.com/office/powerpoint/2010/main" val="2109110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B51DEF9-E5D9-C2CC-CCC2-E214BF0C29A8}"/>
              </a:ext>
            </a:extLst>
          </p:cNvPr>
          <p:cNvSpPr txBox="1"/>
          <p:nvPr/>
        </p:nvSpPr>
        <p:spPr>
          <a:xfrm>
            <a:off x="809691" y="2188031"/>
            <a:ext cx="99274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E2242E"/>
                </a:solidFill>
                <a:latin typeface="+mj-lt"/>
              </a:rPr>
              <a:t>Por que isso é importante?</a:t>
            </a:r>
          </a:p>
          <a:p>
            <a:endParaRPr lang="pt-BR" sz="2400" dirty="0">
              <a:latin typeface="+mj-lt"/>
            </a:endParaRPr>
          </a:p>
          <a:p>
            <a:r>
              <a:rPr lang="pt-BR" sz="2400" dirty="0">
                <a:latin typeface="+mj-lt"/>
              </a:rPr>
              <a:t>Essa abordagem ajuda a: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pt-BR" sz="2400" b="1" dirty="0">
                <a:latin typeface="+mj-lt"/>
              </a:rPr>
              <a:t>Identificar falhas pontuais </a:t>
            </a:r>
            <a:r>
              <a:rPr lang="pt-BR" sz="2400" dirty="0">
                <a:latin typeface="+mj-lt"/>
              </a:rPr>
              <a:t>na jornada do cliente;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pt-BR" sz="2400" b="1" dirty="0">
                <a:latin typeface="+mj-lt"/>
              </a:rPr>
              <a:t>Corrigir rapidamente </a:t>
            </a:r>
            <a:r>
              <a:rPr lang="pt-BR" sz="2400" dirty="0">
                <a:latin typeface="+mj-lt"/>
              </a:rPr>
              <a:t>o que não funcionou bem;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pt-BR" sz="2400" b="1" dirty="0">
                <a:latin typeface="+mj-lt"/>
              </a:rPr>
              <a:t>Reforçar boas práticas </a:t>
            </a:r>
            <a:r>
              <a:rPr lang="pt-BR" sz="2400" dirty="0">
                <a:latin typeface="+mj-lt"/>
              </a:rPr>
              <a:t>que geraram uma experiência positiva.</a:t>
            </a:r>
          </a:p>
          <a:p>
            <a:endParaRPr lang="pt-BR" sz="2400" dirty="0">
              <a:latin typeface="+mj-lt"/>
            </a:endParaRPr>
          </a:p>
          <a:p>
            <a:r>
              <a:rPr lang="pt-BR" sz="2400" dirty="0">
                <a:latin typeface="+mj-lt"/>
              </a:rPr>
              <a:t>Com isso, a empresa consegue agir de forma mais ágil e estratégica para melhorar continuamente a experiência do cliente.</a:t>
            </a:r>
          </a:p>
        </p:txBody>
      </p:sp>
    </p:spTree>
    <p:extLst>
      <p:ext uri="{BB962C8B-B14F-4D97-AF65-F5344CB8AC3E}">
        <p14:creationId xmlns:p14="http://schemas.microsoft.com/office/powerpoint/2010/main" val="102472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8433D-87AB-0C50-7444-9311A5B6D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5FA25122-EAC7-F724-1FE6-956C32EC26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7F9F3C35-2CC0-889F-690F-B156DEBE31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00CA8A5A-AB9F-9F76-5C89-D02ACF8FD1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B91FC29-BF6D-614E-F899-E3A08A74AD53}"/>
              </a:ext>
            </a:extLst>
          </p:cNvPr>
          <p:cNvSpPr txBox="1"/>
          <p:nvPr/>
        </p:nvSpPr>
        <p:spPr>
          <a:xfrm>
            <a:off x="903960" y="1154670"/>
            <a:ext cx="88775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Modelos de Aplicação do </a:t>
            </a:r>
            <a:r>
              <a:rPr lang="pt-BR" sz="4500" b="1" dirty="0">
                <a:latin typeface="AMX Black" pitchFamily="2" charset="0"/>
              </a:rPr>
              <a:t>NPS</a:t>
            </a:r>
            <a:endParaRPr lang="pt-BR" sz="4500" b="1" dirty="0">
              <a:highlight>
                <a:srgbClr val="FFFF00"/>
              </a:highlight>
              <a:latin typeface="AMX Black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CFE033D-CC37-3705-DD76-D130C5FAF867}"/>
              </a:ext>
            </a:extLst>
          </p:cNvPr>
          <p:cNvSpPr txBox="1"/>
          <p:nvPr/>
        </p:nvSpPr>
        <p:spPr>
          <a:xfrm>
            <a:off x="913388" y="2198928"/>
            <a:ext cx="9498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+mj-lt"/>
              </a:rPr>
              <a:t>Existem dois tipos de NPS: </a:t>
            </a:r>
            <a:r>
              <a:rPr lang="pt-BR" sz="2000" b="1" dirty="0">
                <a:solidFill>
                  <a:srgbClr val="E2242E"/>
                </a:solidFill>
                <a:latin typeface="+mj-lt"/>
              </a:rPr>
              <a:t>Relacional</a:t>
            </a:r>
            <a:r>
              <a:rPr lang="pt-BR" sz="2000" dirty="0">
                <a:latin typeface="+mj-lt"/>
              </a:rPr>
              <a:t> e </a:t>
            </a:r>
            <a:r>
              <a:rPr lang="pt-BR" sz="2000" b="1" dirty="0">
                <a:solidFill>
                  <a:srgbClr val="E2242E"/>
                </a:solidFill>
                <a:latin typeface="+mj-lt"/>
              </a:rPr>
              <a:t>Transacional</a:t>
            </a:r>
            <a:r>
              <a:rPr lang="pt-BR" sz="2000" dirty="0">
                <a:latin typeface="+mj-lt"/>
              </a:rPr>
              <a:t>. E qual a diferença entre eles?</a:t>
            </a:r>
          </a:p>
          <a:p>
            <a:r>
              <a:rPr lang="pt-BR" sz="2000" dirty="0">
                <a:latin typeface="+mj-lt"/>
              </a:rPr>
              <a:t>A diferença está no </a:t>
            </a:r>
            <a:r>
              <a:rPr lang="pt-BR" sz="2000" b="1" dirty="0">
                <a:latin typeface="+mj-lt"/>
              </a:rPr>
              <a:t>objetivo e no momento de aplicação de cada um</a:t>
            </a:r>
            <a:r>
              <a:rPr lang="pt-BR" sz="2000" dirty="0">
                <a:latin typeface="+mj-lt"/>
              </a:rPr>
              <a:t>.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195749C5-8D62-01CC-F70C-D3EA5276908D}"/>
              </a:ext>
            </a:extLst>
          </p:cNvPr>
          <p:cNvGrpSpPr/>
          <p:nvPr/>
        </p:nvGrpSpPr>
        <p:grpSpPr>
          <a:xfrm>
            <a:off x="4892508" y="3205627"/>
            <a:ext cx="6523349" cy="2925484"/>
            <a:chOff x="5147034" y="3413021"/>
            <a:chExt cx="6523349" cy="2925484"/>
          </a:xfrm>
        </p:grpSpPr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FF997E99-5424-6665-DDB9-11A2C8A113F8}"/>
                </a:ext>
              </a:extLst>
            </p:cNvPr>
            <p:cNvSpPr/>
            <p:nvPr/>
          </p:nvSpPr>
          <p:spPr>
            <a:xfrm>
              <a:off x="5147034" y="3413021"/>
              <a:ext cx="6523349" cy="2925484"/>
            </a:xfrm>
            <a:prstGeom prst="roundRect">
              <a:avLst>
                <a:gd name="adj" fmla="val 9578"/>
              </a:avLst>
            </a:prstGeom>
            <a:solidFill>
              <a:srgbClr val="A832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D112278D-EF47-2775-9850-E00232988345}"/>
                </a:ext>
              </a:extLst>
            </p:cNvPr>
            <p:cNvSpPr txBox="1"/>
            <p:nvPr/>
          </p:nvSpPr>
          <p:spPr>
            <a:xfrm>
              <a:off x="6476904" y="3605996"/>
              <a:ext cx="519347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pt-BR" sz="2000" b="1" dirty="0">
                  <a:solidFill>
                    <a:schemeClr val="bg1"/>
                  </a:solidFill>
                  <a:latin typeface="+mj-lt"/>
                </a:rPr>
                <a:t>NPS Transacional</a:t>
              </a:r>
            </a:p>
            <a:p>
              <a:pPr>
                <a:spcBef>
                  <a:spcPts val="1200"/>
                </a:spcBef>
              </a:pPr>
              <a:r>
                <a:rPr lang="pt-BR" sz="2000" b="1" dirty="0">
                  <a:solidFill>
                    <a:schemeClr val="bg1"/>
                  </a:solidFill>
                  <a:latin typeface="+mj-lt"/>
                </a:rPr>
                <a:t>Objetivo: </a:t>
              </a:r>
              <a:r>
                <a:rPr lang="pt-BR" sz="2000" dirty="0">
                  <a:solidFill>
                    <a:schemeClr val="bg1"/>
                  </a:solidFill>
                  <a:latin typeface="+mj-lt"/>
                </a:rPr>
                <a:t>avaliar a satisfação do cliente após uma interação específica com a empresa.</a:t>
              </a:r>
            </a:p>
            <a:p>
              <a:pPr>
                <a:spcBef>
                  <a:spcPts val="1200"/>
                </a:spcBef>
              </a:pPr>
              <a:r>
                <a:rPr lang="pt-BR" sz="2000" b="1" dirty="0">
                  <a:solidFill>
                    <a:schemeClr val="bg1"/>
                  </a:solidFill>
                  <a:latin typeface="+mj-lt"/>
                </a:rPr>
                <a:t>Momento de Aplicação: </a:t>
              </a:r>
              <a:r>
                <a:rPr lang="pt-BR" sz="2000" dirty="0">
                  <a:solidFill>
                    <a:schemeClr val="bg1"/>
                  </a:solidFill>
                  <a:latin typeface="+mj-lt"/>
                </a:rPr>
                <a:t>enviado após uma transação ou interação específica, como uma compra, atendimento ao cliente, ou uso de um serviço.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ACA99566-F6FA-D478-8C75-655C7DE40E97}"/>
              </a:ext>
            </a:extLst>
          </p:cNvPr>
          <p:cNvGrpSpPr/>
          <p:nvPr/>
        </p:nvGrpSpPr>
        <p:grpSpPr>
          <a:xfrm>
            <a:off x="913388" y="3205627"/>
            <a:ext cx="5120255" cy="2925484"/>
            <a:chOff x="913388" y="3413021"/>
            <a:chExt cx="5120255" cy="2925484"/>
          </a:xfrm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E8691998-43A6-8193-C2FC-967C5E0E9704}"/>
                </a:ext>
              </a:extLst>
            </p:cNvPr>
            <p:cNvSpPr/>
            <p:nvPr/>
          </p:nvSpPr>
          <p:spPr>
            <a:xfrm>
              <a:off x="913388" y="3413021"/>
              <a:ext cx="5120255" cy="2925484"/>
            </a:xfrm>
            <a:prstGeom prst="roundRect">
              <a:avLst>
                <a:gd name="adj" fmla="val 9578"/>
              </a:avLst>
            </a:prstGeom>
            <a:solidFill>
              <a:srgbClr val="E224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0AB47D4C-9C59-3762-BBAE-2588992B2340}"/>
                </a:ext>
              </a:extLst>
            </p:cNvPr>
            <p:cNvSpPr txBox="1"/>
            <p:nvPr/>
          </p:nvSpPr>
          <p:spPr>
            <a:xfrm>
              <a:off x="1167913" y="3605996"/>
              <a:ext cx="478040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pt-BR" sz="2000" b="1" dirty="0">
                  <a:solidFill>
                    <a:schemeClr val="bg1"/>
                  </a:solidFill>
                  <a:latin typeface="+mj-lt"/>
                </a:rPr>
                <a:t>NPS Relacional</a:t>
              </a:r>
            </a:p>
            <a:p>
              <a:pPr>
                <a:spcBef>
                  <a:spcPts val="1200"/>
                </a:spcBef>
              </a:pPr>
              <a:r>
                <a:rPr lang="pt-BR" sz="2000" b="1" dirty="0">
                  <a:solidFill>
                    <a:schemeClr val="bg1"/>
                  </a:solidFill>
                  <a:latin typeface="+mj-lt"/>
                </a:rPr>
                <a:t>Objetivo: </a:t>
              </a:r>
              <a:r>
                <a:rPr lang="pt-BR" sz="2000" dirty="0">
                  <a:solidFill>
                    <a:schemeClr val="bg1"/>
                  </a:solidFill>
                  <a:latin typeface="+mj-lt"/>
                </a:rPr>
                <a:t>avaliar a satisfação e lealdade</a:t>
              </a:r>
              <a:br>
                <a:rPr lang="pt-BR" sz="2000" dirty="0">
                  <a:solidFill>
                    <a:schemeClr val="bg1"/>
                  </a:solidFill>
                  <a:latin typeface="+mj-lt"/>
                </a:rPr>
              </a:br>
              <a:r>
                <a:rPr lang="pt-BR" sz="2000" dirty="0">
                  <a:solidFill>
                    <a:schemeClr val="bg1"/>
                  </a:solidFill>
                  <a:latin typeface="+mj-lt"/>
                </a:rPr>
                <a:t>do cliente com a empresa de forma geral.</a:t>
              </a:r>
            </a:p>
            <a:p>
              <a:pPr>
                <a:spcBef>
                  <a:spcPts val="1200"/>
                </a:spcBef>
              </a:pPr>
              <a:r>
                <a:rPr lang="pt-BR" sz="2000" b="1" dirty="0">
                  <a:solidFill>
                    <a:schemeClr val="bg1"/>
                  </a:solidFill>
                  <a:latin typeface="+mj-lt"/>
                </a:rPr>
                <a:t>Momento de Aplicação: </a:t>
              </a:r>
              <a:r>
                <a:rPr lang="pt-BR" sz="2000" dirty="0">
                  <a:solidFill>
                    <a:schemeClr val="bg1"/>
                  </a:solidFill>
                  <a:latin typeface="+mj-lt"/>
                </a:rPr>
                <a:t>realizado periodicamente (Exemplo: trimestral ou semestral) para medir a percepção dos clientes sobre a marca ao longo do tempo.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5696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5A810-8D81-B642-F389-ED8ADA1B6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0E3C9AE4-037C-C9E7-5863-235EDC4B72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83545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FA7C118E-A976-C203-8707-F08C87CDE8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B21528F-030B-8279-9F02-B15FB071D4AD}"/>
              </a:ext>
            </a:extLst>
          </p:cNvPr>
          <p:cNvSpPr txBox="1"/>
          <p:nvPr/>
        </p:nvSpPr>
        <p:spPr>
          <a:xfrm>
            <a:off x="744303" y="1214284"/>
            <a:ext cx="286319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Atenção!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6E667C2-ACB4-505E-7363-09266D461625}"/>
              </a:ext>
            </a:extLst>
          </p:cNvPr>
          <p:cNvSpPr txBox="1"/>
          <p:nvPr/>
        </p:nvSpPr>
        <p:spPr>
          <a:xfrm>
            <a:off x="744303" y="2247614"/>
            <a:ext cx="57744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E2242E"/>
                </a:solidFill>
                <a:latin typeface="AMX" pitchFamily="2" charset="77"/>
              </a:rPr>
              <a:t>Na Claro, melhorar o TNPS 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(ou seja, a nota que o cliente dá depois da venda) é coisa séria. Mas não é trabalho só de uma área — </a:t>
            </a:r>
            <a:r>
              <a:rPr lang="pt-BR" sz="2400" b="1" dirty="0">
                <a:solidFill>
                  <a:srgbClr val="E2242E"/>
                </a:solidFill>
                <a:latin typeface="AMX" pitchFamily="2" charset="77"/>
              </a:rPr>
              <a:t>é missão de todo mundo junto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: CX Comercial, Processos Comerciais, Canais de Vendas… e principalmente de quem tá na linha de frente: os vendedores e líderes!</a:t>
            </a:r>
            <a:endParaRPr lang="pt-BR" sz="2400" b="1" dirty="0">
              <a:solidFill>
                <a:schemeClr val="tx1">
                  <a:lumMod val="85000"/>
                  <a:lumOff val="15000"/>
                </a:schemeClr>
              </a:solidFill>
              <a:latin typeface="AMX Medium" pitchFamily="2" charset="0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F7490239-F89D-D2A9-C4EC-8180AB43EA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B1A0171A-8FC0-6505-25C8-52EA4C46E8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5026132"/>
            <a:ext cx="3924300" cy="295275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F3F6246C-EFE7-46A9-0C66-4702CF20C0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51902" y="42862"/>
            <a:ext cx="3829050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80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DC1DF-B987-C03C-68FF-8623F26A3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142348E5-7969-CD4B-03A2-8BAECC5EE26A}"/>
              </a:ext>
            </a:extLst>
          </p:cNvPr>
          <p:cNvSpPr txBox="1"/>
          <p:nvPr/>
        </p:nvSpPr>
        <p:spPr>
          <a:xfrm>
            <a:off x="1478038" y="2738477"/>
            <a:ext cx="86239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1" i="0" u="none" strike="noStrike" kern="120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/>
                <a:uLnTx/>
                <a:uFillTx/>
                <a:latin typeface="AMX Black" pitchFamily="2" charset="0"/>
                <a:ea typeface="+mn-ea"/>
                <a:cs typeface="+mn-cs"/>
              </a:rPr>
              <a:t>Fidelizar, fortalece!</a:t>
            </a:r>
          </a:p>
        </p:txBody>
      </p:sp>
      <p:sp>
        <p:nvSpPr>
          <p:cNvPr id="17" name="CaixaDeTexto 23">
            <a:extLst>
              <a:ext uri="{FF2B5EF4-FFF2-40B4-BE49-F238E27FC236}">
                <a16:creationId xmlns:a16="http://schemas.microsoft.com/office/drawing/2014/main" id="{279D6FA2-1CC4-15EC-97A8-F2E5C9F79D12}"/>
              </a:ext>
            </a:extLst>
          </p:cNvPr>
          <p:cNvSpPr txBox="1"/>
          <p:nvPr/>
        </p:nvSpPr>
        <p:spPr>
          <a:xfrm rot="5400000">
            <a:off x="5757446" y="1938876"/>
            <a:ext cx="677108" cy="526616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2D2926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TRILHA PRINCIPAL | TEAMS</a:t>
            </a:r>
            <a:endParaRPr kumimoji="0" lang="pt-BR" sz="3200" b="0" i="1" u="none" strike="noStrike" kern="1200" cap="none" spc="0" normalizeH="0" baseline="0" noProof="0" dirty="0">
              <a:ln>
                <a:noFill/>
              </a:ln>
              <a:solidFill>
                <a:srgbClr val="2D2926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  <p:cxnSp>
        <p:nvCxnSpPr>
          <p:cNvPr id="3" name="Conector Reto 30">
            <a:extLst>
              <a:ext uri="{FF2B5EF4-FFF2-40B4-BE49-F238E27FC236}">
                <a16:creationId xmlns:a16="http://schemas.microsoft.com/office/drawing/2014/main" id="{A6F2691F-87AB-B991-E4EC-3B536E51E3F6}"/>
              </a:ext>
            </a:extLst>
          </p:cNvPr>
          <p:cNvCxnSpPr>
            <a:cxnSpLocks/>
          </p:cNvCxnSpPr>
          <p:nvPr/>
        </p:nvCxnSpPr>
        <p:spPr>
          <a:xfrm>
            <a:off x="2148114" y="4119523"/>
            <a:ext cx="7953829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3440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D4C03-8B13-7A54-D348-0916136FB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D3C97C82-29F7-A419-673C-73011B9394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379F1404-1548-FD45-FFBF-D08018ACFD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F4301C0-468C-1DC6-32F1-80E2E7D0A4BD}"/>
              </a:ext>
            </a:extLst>
          </p:cNvPr>
          <p:cNvSpPr txBox="1"/>
          <p:nvPr/>
        </p:nvSpPr>
        <p:spPr>
          <a:xfrm>
            <a:off x="903961" y="976908"/>
            <a:ext cx="47594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Vendedores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243FAB8-D8D1-DC17-3EBE-6FFA714958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26016">
            <a:off x="5153048" y="355141"/>
            <a:ext cx="1995962" cy="202836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961E7FE-903C-0C8E-8495-6B849CCEBFD1}"/>
              </a:ext>
            </a:extLst>
          </p:cNvPr>
          <p:cNvSpPr txBox="1"/>
          <p:nvPr/>
        </p:nvSpPr>
        <p:spPr>
          <a:xfrm>
            <a:off x="911708" y="1761738"/>
            <a:ext cx="561691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Criam conexão desde o primeiro “oi”;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endParaRPr lang="pt-BR" sz="2000" dirty="0">
              <a:latin typeface="+mj-lt"/>
            </a:endParaRP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Escutam o cliente de verdade para indicar a melhor solução (não só vender por vender);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endParaRPr lang="pt-BR" sz="2000" dirty="0">
              <a:latin typeface="+mj-lt"/>
            </a:endParaRP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Deixam o cliente seguro e bem informado — isso evita dúvidas e reclamações depois;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endParaRPr lang="pt-BR" sz="2000" dirty="0">
              <a:latin typeface="+mj-lt"/>
            </a:endParaRP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Mostram que a Claro entrega muito mais que um serviço: entrega experiência.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endParaRPr lang="pt-BR" sz="2000" dirty="0">
              <a:latin typeface="+mj-lt"/>
            </a:endParaRP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Ter transparência no atendimento, informando com clareza os produtos adquiridos para evitar cobranças inesperadas e garantir que o cliente não tenha dúvida alguma.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8E099943-6021-08ED-63B7-CAD05DA847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3229" r="12663"/>
          <a:stretch>
            <a:fillRect/>
          </a:stretch>
        </p:blipFill>
        <p:spPr>
          <a:xfrm>
            <a:off x="6929623" y="-185574"/>
            <a:ext cx="5686239" cy="7229147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A75BFDBE-0109-12B3-A4BF-0AF63BA632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04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3BEE0-331D-53A7-A042-489353FD5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010D25DD-D3A0-17DA-BC19-7510F83A21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83545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3855B95F-5255-179B-7120-53D63C642A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466E2A08-0C3B-B103-7F95-5E83CCB298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5593" y="379822"/>
            <a:ext cx="7086600" cy="59817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AD4F409-1A63-E3E3-028D-253CB61F2CC4}"/>
              </a:ext>
            </a:extLst>
          </p:cNvPr>
          <p:cNvSpPr txBox="1"/>
          <p:nvPr/>
        </p:nvSpPr>
        <p:spPr>
          <a:xfrm>
            <a:off x="744303" y="1214284"/>
            <a:ext cx="286319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Atenção!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3E972AC-63F9-7876-5B36-B0128F1B12C9}"/>
              </a:ext>
            </a:extLst>
          </p:cNvPr>
          <p:cNvSpPr txBox="1"/>
          <p:nvPr/>
        </p:nvSpPr>
        <p:spPr>
          <a:xfrm>
            <a:off x="744302" y="2046416"/>
            <a:ext cx="53516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Ao analisar esses dados coletados, é possível criar uma estratégia NPS eficaz, podendo identificar áreas de melhoria, fortalecer a marca e impulsionar o crescimento do negócio em aspectos como:</a:t>
            </a:r>
          </a:p>
          <a:p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  <a:latin typeface="AMX" pitchFamily="2" charset="77"/>
            </a:endParaRPr>
          </a:p>
          <a:p>
            <a:r>
              <a:rPr lang="pt-BR" sz="2400" b="1" dirty="0">
                <a:solidFill>
                  <a:srgbClr val="E2242E"/>
                </a:solidFill>
                <a:latin typeface="AMX" pitchFamily="2" charset="77"/>
              </a:rPr>
              <a:t>E tudo isso se conecta com quatro pontos que fazem a diferença:</a:t>
            </a:r>
            <a:endParaRPr lang="pt-BR" sz="2400" b="1" dirty="0">
              <a:solidFill>
                <a:srgbClr val="E2242E"/>
              </a:solidFill>
              <a:latin typeface="AMX Medium" pitchFamily="2" charset="0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D8CF45B-8068-57F6-4F77-ACA2CC4A3D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83BD6D0-FF82-3397-B014-D297483A0B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5672608"/>
            <a:ext cx="3924300" cy="295275"/>
          </a:xfrm>
          <a:prstGeom prst="rect">
            <a:avLst/>
          </a:prstGeom>
        </p:spPr>
      </p:pic>
      <p:grpSp>
        <p:nvGrpSpPr>
          <p:cNvPr id="33" name="Agrupar 32">
            <a:extLst>
              <a:ext uri="{FF2B5EF4-FFF2-40B4-BE49-F238E27FC236}">
                <a16:creationId xmlns:a16="http://schemas.microsoft.com/office/drawing/2014/main" id="{02AF2D89-EF73-3F7D-6751-64BAB265D129}"/>
              </a:ext>
            </a:extLst>
          </p:cNvPr>
          <p:cNvGrpSpPr/>
          <p:nvPr/>
        </p:nvGrpSpPr>
        <p:grpSpPr>
          <a:xfrm>
            <a:off x="6732512" y="746272"/>
            <a:ext cx="3157446" cy="1205044"/>
            <a:chOff x="6732512" y="746272"/>
            <a:chExt cx="3157446" cy="1205044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DA64EAE5-06FC-1CAB-8314-EDB6171A5775}"/>
                </a:ext>
              </a:extLst>
            </p:cNvPr>
            <p:cNvSpPr/>
            <p:nvPr/>
          </p:nvSpPr>
          <p:spPr>
            <a:xfrm>
              <a:off x="6732512" y="1036916"/>
              <a:ext cx="3157446" cy="914400"/>
            </a:xfrm>
            <a:prstGeom prst="roundRect">
              <a:avLst>
                <a:gd name="adj" fmla="val 16667"/>
              </a:avLst>
            </a:prstGeom>
            <a:solidFill>
              <a:srgbClr val="C1C1C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BEBCEF71-F4FF-6654-FD52-8FA72176C9B8}"/>
                </a:ext>
              </a:extLst>
            </p:cNvPr>
            <p:cNvSpPr/>
            <p:nvPr/>
          </p:nvSpPr>
          <p:spPr>
            <a:xfrm>
              <a:off x="6945070" y="746272"/>
              <a:ext cx="2692538" cy="509337"/>
            </a:xfrm>
            <a:prstGeom prst="roundRect">
              <a:avLst>
                <a:gd name="adj" fmla="val 26062"/>
              </a:avLst>
            </a:prstGeom>
            <a:solidFill>
              <a:srgbClr val="E224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ED164973-CAB0-3641-EA04-3957C6D15A00}"/>
                </a:ext>
              </a:extLst>
            </p:cNvPr>
            <p:cNvSpPr txBox="1"/>
            <p:nvPr/>
          </p:nvSpPr>
          <p:spPr>
            <a:xfrm>
              <a:off x="6887118" y="1223087"/>
              <a:ext cx="28482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" pitchFamily="2" charset="77"/>
                </a:rPr>
                <a:t>Atendimento com rapidez, personalização e empatia.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A2664A5F-EEC6-463F-E4E7-C2EF40D64780}"/>
                </a:ext>
              </a:extLst>
            </p:cNvPr>
            <p:cNvSpPr txBox="1"/>
            <p:nvPr/>
          </p:nvSpPr>
          <p:spPr>
            <a:xfrm>
              <a:off x="6732512" y="810061"/>
              <a:ext cx="3066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AMX" pitchFamily="2" charset="77"/>
                </a:rPr>
                <a:t>Atendimento ao cliente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D974C50D-4E9E-63A0-D62A-F43B71545600}"/>
              </a:ext>
            </a:extLst>
          </p:cNvPr>
          <p:cNvGrpSpPr/>
          <p:nvPr/>
        </p:nvGrpSpPr>
        <p:grpSpPr>
          <a:xfrm>
            <a:off x="6732512" y="2165628"/>
            <a:ext cx="3157446" cy="1205044"/>
            <a:chOff x="6732512" y="2165628"/>
            <a:chExt cx="3157446" cy="1205044"/>
          </a:xfrm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DB172381-E68D-CD36-3880-9BDDAA133788}"/>
                </a:ext>
              </a:extLst>
            </p:cNvPr>
            <p:cNvSpPr/>
            <p:nvPr/>
          </p:nvSpPr>
          <p:spPr>
            <a:xfrm>
              <a:off x="6732512" y="2456272"/>
              <a:ext cx="3157446" cy="914400"/>
            </a:xfrm>
            <a:prstGeom prst="roundRect">
              <a:avLst>
                <a:gd name="adj" fmla="val 16667"/>
              </a:avLst>
            </a:prstGeom>
            <a:solidFill>
              <a:srgbClr val="C1C1C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55B58F28-F2EE-9069-BA51-0238E4AC32D0}"/>
                </a:ext>
              </a:extLst>
            </p:cNvPr>
            <p:cNvSpPr/>
            <p:nvPr/>
          </p:nvSpPr>
          <p:spPr>
            <a:xfrm>
              <a:off x="6945070" y="2165628"/>
              <a:ext cx="2692538" cy="509337"/>
            </a:xfrm>
            <a:prstGeom prst="roundRect">
              <a:avLst>
                <a:gd name="adj" fmla="val 26062"/>
              </a:avLst>
            </a:prstGeom>
            <a:solidFill>
              <a:srgbClr val="E224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5C4171C5-D8FC-E084-3AAE-041BAD3A7D15}"/>
                </a:ext>
              </a:extLst>
            </p:cNvPr>
            <p:cNvSpPr txBox="1"/>
            <p:nvPr/>
          </p:nvSpPr>
          <p:spPr>
            <a:xfrm>
              <a:off x="6783213" y="2674965"/>
              <a:ext cx="30664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" pitchFamily="2" charset="77"/>
                </a:rPr>
                <a:t>Inovação nos serviços e jeitos de vender que encantam.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60004027-5EAC-6920-7A40-3F5ED3B3BC66}"/>
                </a:ext>
              </a:extLst>
            </p:cNvPr>
            <p:cNvSpPr txBox="1"/>
            <p:nvPr/>
          </p:nvSpPr>
          <p:spPr>
            <a:xfrm>
              <a:off x="6758093" y="2228123"/>
              <a:ext cx="3066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AMX" pitchFamily="2" charset="77"/>
                </a:rPr>
                <a:t>Inovação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2E6F9A90-55D9-F4E5-D45D-3D430E8F4000}"/>
              </a:ext>
            </a:extLst>
          </p:cNvPr>
          <p:cNvGrpSpPr/>
          <p:nvPr/>
        </p:nvGrpSpPr>
        <p:grpSpPr>
          <a:xfrm>
            <a:off x="6732512" y="3584984"/>
            <a:ext cx="3157446" cy="1205044"/>
            <a:chOff x="6732512" y="3584984"/>
            <a:chExt cx="3157446" cy="1205044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EB19C379-45CC-FA67-905D-2B2C38024AF5}"/>
                </a:ext>
              </a:extLst>
            </p:cNvPr>
            <p:cNvSpPr/>
            <p:nvPr/>
          </p:nvSpPr>
          <p:spPr>
            <a:xfrm>
              <a:off x="6732512" y="3875628"/>
              <a:ext cx="3157446" cy="914400"/>
            </a:xfrm>
            <a:prstGeom prst="roundRect">
              <a:avLst>
                <a:gd name="adj" fmla="val 16667"/>
              </a:avLst>
            </a:prstGeom>
            <a:solidFill>
              <a:srgbClr val="C1C1C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95DBD4E7-6B66-18D2-D2D3-AC5929C7B907}"/>
                </a:ext>
              </a:extLst>
            </p:cNvPr>
            <p:cNvSpPr/>
            <p:nvPr/>
          </p:nvSpPr>
          <p:spPr>
            <a:xfrm>
              <a:off x="6945070" y="3584984"/>
              <a:ext cx="2692538" cy="509337"/>
            </a:xfrm>
            <a:prstGeom prst="roundRect">
              <a:avLst>
                <a:gd name="adj" fmla="val 26062"/>
              </a:avLst>
            </a:prstGeom>
            <a:solidFill>
              <a:srgbClr val="E224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E1E9D659-30EE-3B5A-AE2A-341757986028}"/>
                </a:ext>
              </a:extLst>
            </p:cNvPr>
            <p:cNvSpPr txBox="1"/>
            <p:nvPr/>
          </p:nvSpPr>
          <p:spPr>
            <a:xfrm>
              <a:off x="6777988" y="4075844"/>
              <a:ext cx="30664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" pitchFamily="2" charset="77"/>
                </a:rPr>
                <a:t>Comunicação clara e sem enrolação com o cliente.</a:t>
              </a: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C2DCF35B-21A1-9615-F5A4-13DCB1CCFD2B}"/>
                </a:ext>
              </a:extLst>
            </p:cNvPr>
            <p:cNvSpPr txBox="1"/>
            <p:nvPr/>
          </p:nvSpPr>
          <p:spPr>
            <a:xfrm>
              <a:off x="6758092" y="3654986"/>
              <a:ext cx="3066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AMX" pitchFamily="2" charset="77"/>
                </a:rPr>
                <a:t>Comunicação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FD73B4AD-4A20-D722-8C78-CED88B5AA3F9}"/>
              </a:ext>
            </a:extLst>
          </p:cNvPr>
          <p:cNvGrpSpPr/>
          <p:nvPr/>
        </p:nvGrpSpPr>
        <p:grpSpPr>
          <a:xfrm>
            <a:off x="6732511" y="5004340"/>
            <a:ext cx="3157447" cy="1205044"/>
            <a:chOff x="6732511" y="5004340"/>
            <a:chExt cx="3157447" cy="1205044"/>
          </a:xfrm>
        </p:grpSpPr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3B443B72-6F9E-B242-3218-04BA202D22D7}"/>
                </a:ext>
              </a:extLst>
            </p:cNvPr>
            <p:cNvSpPr/>
            <p:nvPr/>
          </p:nvSpPr>
          <p:spPr>
            <a:xfrm>
              <a:off x="6732512" y="5294984"/>
              <a:ext cx="3157446" cy="914400"/>
            </a:xfrm>
            <a:prstGeom prst="roundRect">
              <a:avLst>
                <a:gd name="adj" fmla="val 16667"/>
              </a:avLst>
            </a:prstGeom>
            <a:solidFill>
              <a:srgbClr val="C1C1C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B44148EF-BEC1-CABD-DDED-3293A98597A6}"/>
                </a:ext>
              </a:extLst>
            </p:cNvPr>
            <p:cNvSpPr/>
            <p:nvPr/>
          </p:nvSpPr>
          <p:spPr>
            <a:xfrm>
              <a:off x="6945070" y="5004340"/>
              <a:ext cx="2692538" cy="509337"/>
            </a:xfrm>
            <a:prstGeom prst="roundRect">
              <a:avLst>
                <a:gd name="adj" fmla="val 26062"/>
              </a:avLst>
            </a:prstGeom>
            <a:solidFill>
              <a:srgbClr val="E224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288A4156-11F2-AF6B-921C-6C1C75ED4B67}"/>
                </a:ext>
              </a:extLst>
            </p:cNvPr>
            <p:cNvSpPr txBox="1"/>
            <p:nvPr/>
          </p:nvSpPr>
          <p:spPr>
            <a:xfrm>
              <a:off x="6777988" y="5499182"/>
              <a:ext cx="30664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" pitchFamily="2" charset="77"/>
                </a:rPr>
                <a:t>Feedback usado como ouro para melhorar cada vez mais.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591C52BD-019E-480B-C7ED-B8ABCEEF0D76}"/>
                </a:ext>
              </a:extLst>
            </p:cNvPr>
            <p:cNvSpPr txBox="1"/>
            <p:nvPr/>
          </p:nvSpPr>
          <p:spPr>
            <a:xfrm>
              <a:off x="6732511" y="5093404"/>
              <a:ext cx="3066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AMX" pitchFamily="2" charset="77"/>
                </a:rPr>
                <a:t>Feedback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1830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6B99E-CEA6-CB90-9A03-90E67941E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9B652D77-972D-5611-B176-DEE5487DEE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A7A1F362-A939-F61F-9E66-A7598F32EC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19BF264-A61A-098F-3E48-B180ACD28587}"/>
              </a:ext>
            </a:extLst>
          </p:cNvPr>
          <p:cNvSpPr txBox="1"/>
          <p:nvPr/>
        </p:nvSpPr>
        <p:spPr>
          <a:xfrm>
            <a:off x="903961" y="1154670"/>
            <a:ext cx="801143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Você sabe o que INNERLOOP?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32AAA84-A20C-6E95-8858-8617001B760D}"/>
              </a:ext>
            </a:extLst>
          </p:cNvPr>
          <p:cNvSpPr txBox="1"/>
          <p:nvPr/>
        </p:nvSpPr>
        <p:spPr>
          <a:xfrm>
            <a:off x="903961" y="2028163"/>
            <a:ext cx="64954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+mj-lt"/>
              </a:rPr>
              <a:t>Hoje temos um grupo de pessoas que tratam e conseguem interagir com os clientes que deram nota baixa revertendo essa experiência negativa em positiva. Eles identificam as causas, raízes e atuam com as melhorias identificadas.</a:t>
            </a:r>
          </a:p>
          <a:p>
            <a:endParaRPr lang="pt-BR" sz="2000" dirty="0">
              <a:latin typeface="+mj-lt"/>
            </a:endParaRPr>
          </a:p>
          <a:p>
            <a:r>
              <a:rPr lang="pt-BR" sz="2000" dirty="0">
                <a:latin typeface="+mj-lt"/>
              </a:rPr>
              <a:t>Para entender isso, temos alguns exemplos de depoimentos com situações que acabaram gerando clientes Detratores, vamos conferir:</a:t>
            </a:r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id="{15ED6C85-EF1A-6A12-C7EF-213E170BA9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BAF2CD25-EE76-0B03-AF50-6FAEF7F3A0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02154" y="5027891"/>
            <a:ext cx="2076450" cy="19050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2862D11-8E3B-95FF-5AB0-1C175AE7AD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11516" y="1079778"/>
            <a:ext cx="3171825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45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33F62-7453-2C50-C969-453A6E83E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B2B27C89-DE4E-C440-BD53-772A5ECBA0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83545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79176D9A-CF50-76B5-5096-FE3648C569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pic>
        <p:nvPicPr>
          <p:cNvPr id="47" name="Gráfico 46">
            <a:extLst>
              <a:ext uri="{FF2B5EF4-FFF2-40B4-BE49-F238E27FC236}">
                <a16:creationId xmlns:a16="http://schemas.microsoft.com/office/drawing/2014/main" id="{B76C7CCD-BCE3-3218-03A6-CA21F16C32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52775" y="409575"/>
            <a:ext cx="5886450" cy="603885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10126AA-9F5E-1055-B5D5-7BEEC1C5C252}"/>
              </a:ext>
            </a:extLst>
          </p:cNvPr>
          <p:cNvSpPr txBox="1"/>
          <p:nvPr/>
        </p:nvSpPr>
        <p:spPr>
          <a:xfrm>
            <a:off x="744303" y="1332785"/>
            <a:ext cx="108902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O que pode gerar clientes Detratores: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F18175D-3A0F-9518-DD08-A75958F6E3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grpSp>
        <p:nvGrpSpPr>
          <p:cNvPr id="59" name="Agrupar 58">
            <a:extLst>
              <a:ext uri="{FF2B5EF4-FFF2-40B4-BE49-F238E27FC236}">
                <a16:creationId xmlns:a16="http://schemas.microsoft.com/office/drawing/2014/main" id="{A3D289E2-4F4C-819B-FD14-ED9A6DDF4C64}"/>
              </a:ext>
            </a:extLst>
          </p:cNvPr>
          <p:cNvGrpSpPr/>
          <p:nvPr/>
        </p:nvGrpSpPr>
        <p:grpSpPr>
          <a:xfrm>
            <a:off x="513151" y="2735833"/>
            <a:ext cx="10829217" cy="2580409"/>
            <a:chOff x="513151" y="2735833"/>
            <a:chExt cx="10829217" cy="2580409"/>
          </a:xfrm>
        </p:grpSpPr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id="{ABCA4C05-B2CF-5757-8FD0-5976419F7F0D}"/>
                </a:ext>
              </a:extLst>
            </p:cNvPr>
            <p:cNvSpPr/>
            <p:nvPr/>
          </p:nvSpPr>
          <p:spPr>
            <a:xfrm>
              <a:off x="592153" y="2747228"/>
              <a:ext cx="3392905" cy="697832"/>
            </a:xfrm>
            <a:prstGeom prst="roundRect">
              <a:avLst>
                <a:gd name="adj" fmla="val 30460"/>
              </a:avLst>
            </a:prstGeom>
            <a:solidFill>
              <a:srgbClr val="A832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E0679C17-0E15-7F3E-B156-1D2FCE6733CE}"/>
                </a:ext>
              </a:extLst>
            </p:cNvPr>
            <p:cNvSpPr/>
            <p:nvPr/>
          </p:nvSpPr>
          <p:spPr>
            <a:xfrm>
              <a:off x="4270808" y="2747228"/>
              <a:ext cx="3392905" cy="697832"/>
            </a:xfrm>
            <a:prstGeom prst="roundRect">
              <a:avLst>
                <a:gd name="adj" fmla="val 30460"/>
              </a:avLst>
            </a:prstGeom>
            <a:solidFill>
              <a:srgbClr val="A832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8" name="Retângulo: Cantos Arredondados 37">
              <a:extLst>
                <a:ext uri="{FF2B5EF4-FFF2-40B4-BE49-F238E27FC236}">
                  <a16:creationId xmlns:a16="http://schemas.microsoft.com/office/drawing/2014/main" id="{5B0D4681-EA29-667C-EE25-41BE599A6C8F}"/>
                </a:ext>
              </a:extLst>
            </p:cNvPr>
            <p:cNvSpPr/>
            <p:nvPr/>
          </p:nvSpPr>
          <p:spPr>
            <a:xfrm>
              <a:off x="7949463" y="2747228"/>
              <a:ext cx="3392905" cy="697832"/>
            </a:xfrm>
            <a:prstGeom prst="roundRect">
              <a:avLst>
                <a:gd name="adj" fmla="val 30460"/>
              </a:avLst>
            </a:prstGeom>
            <a:solidFill>
              <a:srgbClr val="A832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0" name="Retângulo: Cantos Arredondados 39">
              <a:extLst>
                <a:ext uri="{FF2B5EF4-FFF2-40B4-BE49-F238E27FC236}">
                  <a16:creationId xmlns:a16="http://schemas.microsoft.com/office/drawing/2014/main" id="{E07B542A-DCA5-4158-300A-8101D2872AC2}"/>
                </a:ext>
              </a:extLst>
            </p:cNvPr>
            <p:cNvSpPr/>
            <p:nvPr/>
          </p:nvSpPr>
          <p:spPr>
            <a:xfrm>
              <a:off x="592153" y="3682819"/>
              <a:ext cx="3392905" cy="697832"/>
            </a:xfrm>
            <a:prstGeom prst="roundRect">
              <a:avLst>
                <a:gd name="adj" fmla="val 30460"/>
              </a:avLst>
            </a:prstGeom>
            <a:solidFill>
              <a:srgbClr val="A832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1" name="Retângulo: Cantos Arredondados 40">
              <a:extLst>
                <a:ext uri="{FF2B5EF4-FFF2-40B4-BE49-F238E27FC236}">
                  <a16:creationId xmlns:a16="http://schemas.microsoft.com/office/drawing/2014/main" id="{A0468BC2-E535-A818-FDB5-062A859D7F78}"/>
                </a:ext>
              </a:extLst>
            </p:cNvPr>
            <p:cNvSpPr/>
            <p:nvPr/>
          </p:nvSpPr>
          <p:spPr>
            <a:xfrm>
              <a:off x="4270808" y="3682819"/>
              <a:ext cx="3392905" cy="697832"/>
            </a:xfrm>
            <a:prstGeom prst="roundRect">
              <a:avLst>
                <a:gd name="adj" fmla="val 30460"/>
              </a:avLst>
            </a:prstGeom>
            <a:solidFill>
              <a:srgbClr val="A832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2" name="Retângulo: Cantos Arredondados 41">
              <a:extLst>
                <a:ext uri="{FF2B5EF4-FFF2-40B4-BE49-F238E27FC236}">
                  <a16:creationId xmlns:a16="http://schemas.microsoft.com/office/drawing/2014/main" id="{E6B43F5C-85DA-012B-113D-87EDCF0E1B95}"/>
                </a:ext>
              </a:extLst>
            </p:cNvPr>
            <p:cNvSpPr/>
            <p:nvPr/>
          </p:nvSpPr>
          <p:spPr>
            <a:xfrm>
              <a:off x="7949463" y="3682819"/>
              <a:ext cx="3392905" cy="697832"/>
            </a:xfrm>
            <a:prstGeom prst="roundRect">
              <a:avLst>
                <a:gd name="adj" fmla="val 30460"/>
              </a:avLst>
            </a:prstGeom>
            <a:solidFill>
              <a:srgbClr val="A832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3" name="Retângulo: Cantos Arredondados 42">
              <a:extLst>
                <a:ext uri="{FF2B5EF4-FFF2-40B4-BE49-F238E27FC236}">
                  <a16:creationId xmlns:a16="http://schemas.microsoft.com/office/drawing/2014/main" id="{4AD2464E-A7A7-790C-4044-D329401BEAAE}"/>
                </a:ext>
              </a:extLst>
            </p:cNvPr>
            <p:cNvSpPr/>
            <p:nvPr/>
          </p:nvSpPr>
          <p:spPr>
            <a:xfrm>
              <a:off x="592153" y="4618410"/>
              <a:ext cx="3392905" cy="697832"/>
            </a:xfrm>
            <a:prstGeom prst="roundRect">
              <a:avLst>
                <a:gd name="adj" fmla="val 30460"/>
              </a:avLst>
            </a:prstGeom>
            <a:solidFill>
              <a:srgbClr val="A832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4" name="Retângulo: Cantos Arredondados 43">
              <a:extLst>
                <a:ext uri="{FF2B5EF4-FFF2-40B4-BE49-F238E27FC236}">
                  <a16:creationId xmlns:a16="http://schemas.microsoft.com/office/drawing/2014/main" id="{23AC7D61-FC28-1D2C-5ABE-E0B4866861B2}"/>
                </a:ext>
              </a:extLst>
            </p:cNvPr>
            <p:cNvSpPr/>
            <p:nvPr/>
          </p:nvSpPr>
          <p:spPr>
            <a:xfrm>
              <a:off x="4270808" y="4618410"/>
              <a:ext cx="3392905" cy="697832"/>
            </a:xfrm>
            <a:prstGeom prst="roundRect">
              <a:avLst>
                <a:gd name="adj" fmla="val 30460"/>
              </a:avLst>
            </a:prstGeom>
            <a:solidFill>
              <a:srgbClr val="A832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5" name="Retângulo: Cantos Arredondados 44">
              <a:extLst>
                <a:ext uri="{FF2B5EF4-FFF2-40B4-BE49-F238E27FC236}">
                  <a16:creationId xmlns:a16="http://schemas.microsoft.com/office/drawing/2014/main" id="{99A8BB43-B7EA-EF9B-DCAB-AE3A8AB380FB}"/>
                </a:ext>
              </a:extLst>
            </p:cNvPr>
            <p:cNvSpPr/>
            <p:nvPr/>
          </p:nvSpPr>
          <p:spPr>
            <a:xfrm>
              <a:off x="7949463" y="4618410"/>
              <a:ext cx="3392905" cy="697832"/>
            </a:xfrm>
            <a:prstGeom prst="roundRect">
              <a:avLst>
                <a:gd name="adj" fmla="val 30460"/>
              </a:avLst>
            </a:prstGeom>
            <a:solidFill>
              <a:srgbClr val="A832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0F9530CD-61DE-AA55-178F-DE535C60C0FC}"/>
                </a:ext>
              </a:extLst>
            </p:cNvPr>
            <p:cNvSpPr txBox="1"/>
            <p:nvPr/>
          </p:nvSpPr>
          <p:spPr>
            <a:xfrm>
              <a:off x="661727" y="2754685"/>
              <a:ext cx="32349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/>
                  </a:solidFill>
                  <a:latin typeface="+mj-lt"/>
                </a:rPr>
                <a:t>Atrasos ou falhas na portabilidade</a:t>
              </a:r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B6BABB3E-01A0-1974-0C41-8DE620C0E2D4}"/>
                </a:ext>
              </a:extLst>
            </p:cNvPr>
            <p:cNvSpPr txBox="1"/>
            <p:nvPr/>
          </p:nvSpPr>
          <p:spPr>
            <a:xfrm>
              <a:off x="4325520" y="2735833"/>
              <a:ext cx="32349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/>
                  </a:solidFill>
                  <a:latin typeface="+mj-lt"/>
                </a:rPr>
                <a:t>Instalação demorada</a:t>
              </a:r>
              <a:br>
                <a:rPr lang="pt-BR" sz="2000" dirty="0">
                  <a:solidFill>
                    <a:schemeClr val="bg1"/>
                  </a:solidFill>
                  <a:latin typeface="+mj-lt"/>
                </a:rPr>
              </a:br>
              <a:r>
                <a:rPr lang="pt-BR" sz="2000" dirty="0">
                  <a:solidFill>
                    <a:schemeClr val="bg1"/>
                  </a:solidFill>
                  <a:latin typeface="+mj-lt"/>
                </a:rPr>
                <a:t>ou mal executada</a:t>
              </a:r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B985D7AF-4E31-45AB-0704-70F7E2FFD660}"/>
                </a:ext>
              </a:extLst>
            </p:cNvPr>
            <p:cNvSpPr txBox="1"/>
            <p:nvPr/>
          </p:nvSpPr>
          <p:spPr>
            <a:xfrm>
              <a:off x="8028464" y="2838486"/>
              <a:ext cx="3234902" cy="580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00"/>
                </a:lnSpc>
              </a:pPr>
              <a:r>
                <a:rPr lang="pt-BR" sz="2000" dirty="0">
                  <a:solidFill>
                    <a:schemeClr val="bg1"/>
                  </a:solidFill>
                  <a:latin typeface="+mj-lt"/>
                </a:rPr>
                <a:t>Equipamentos com defeito ou difíceis de usar</a:t>
              </a:r>
            </a:p>
          </p:txBody>
        </p: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AB0CF397-1A99-E3C0-DF91-F297E8374B28}"/>
                </a:ext>
              </a:extLst>
            </p:cNvPr>
            <p:cNvSpPr txBox="1"/>
            <p:nvPr/>
          </p:nvSpPr>
          <p:spPr>
            <a:xfrm>
              <a:off x="671154" y="3688545"/>
              <a:ext cx="32349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/>
                  </a:solidFill>
                  <a:latin typeface="+mj-lt"/>
                </a:rPr>
                <a:t> Falta de clareza nos planos e contratos</a:t>
              </a:r>
            </a:p>
          </p:txBody>
        </p: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2A5FE5E2-52EF-89F3-5D5C-FEAD8494B1B7}"/>
                </a:ext>
              </a:extLst>
            </p:cNvPr>
            <p:cNvSpPr txBox="1"/>
            <p:nvPr/>
          </p:nvSpPr>
          <p:spPr>
            <a:xfrm>
              <a:off x="4246518" y="3703440"/>
              <a:ext cx="3392905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pt-BR" sz="2000" dirty="0">
                  <a:solidFill>
                    <a:schemeClr val="bg1"/>
                  </a:solidFill>
                  <a:latin typeface="+mj-lt"/>
                </a:rPr>
                <a:t>Cobranças indevidas ou mudanças inesperadas</a:t>
              </a:r>
            </a:p>
          </p:txBody>
        </p:sp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A54DA88F-E8E4-7B63-1358-BA78E82A89BF}"/>
                </a:ext>
              </a:extLst>
            </p:cNvPr>
            <p:cNvSpPr txBox="1"/>
            <p:nvPr/>
          </p:nvSpPr>
          <p:spPr>
            <a:xfrm>
              <a:off x="8273564" y="3699702"/>
              <a:ext cx="27840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/>
                  </a:solidFill>
                  <a:latin typeface="+mj-lt"/>
                </a:rPr>
                <a:t>Sinal fraco ou ausência de cobertura</a:t>
              </a:r>
            </a:p>
          </p:txBody>
        </p:sp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66621C50-A618-982E-235E-D1E771C6AABF}"/>
                </a:ext>
              </a:extLst>
            </p:cNvPr>
            <p:cNvSpPr txBox="1"/>
            <p:nvPr/>
          </p:nvSpPr>
          <p:spPr>
            <a:xfrm>
              <a:off x="513151" y="4648119"/>
              <a:ext cx="3392905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pt-BR" sz="2000" dirty="0">
                  <a:solidFill>
                    <a:schemeClr val="bg1"/>
                  </a:solidFill>
                  <a:latin typeface="+mj-lt"/>
                </a:rPr>
                <a:t>Conexão instável, lenta ou com quedas frequentes</a:t>
              </a:r>
            </a:p>
          </p:txBody>
        </p: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1D316F67-A6B6-7662-4EAE-78ED3422683D}"/>
                </a:ext>
              </a:extLst>
            </p:cNvPr>
            <p:cNvSpPr txBox="1"/>
            <p:nvPr/>
          </p:nvSpPr>
          <p:spPr>
            <a:xfrm>
              <a:off x="4607786" y="4639031"/>
              <a:ext cx="2697988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pt-BR" sz="2000" dirty="0">
                  <a:solidFill>
                    <a:schemeClr val="bg1"/>
                  </a:solidFill>
                  <a:latin typeface="+mj-lt"/>
                </a:rPr>
                <a:t> Falta de transparência nas informações</a:t>
              </a:r>
            </a:p>
          </p:txBody>
        </p: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94D4B564-B765-1012-FF00-55713843195B}"/>
                </a:ext>
              </a:extLst>
            </p:cNvPr>
            <p:cNvSpPr txBox="1"/>
            <p:nvPr/>
          </p:nvSpPr>
          <p:spPr>
            <a:xfrm>
              <a:off x="8204136" y="4648117"/>
              <a:ext cx="2891214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pt-BR" sz="2000" dirty="0">
                  <a:solidFill>
                    <a:schemeClr val="bg1"/>
                  </a:solidFill>
                  <a:latin typeface="+mj-lt"/>
                </a:rPr>
                <a:t>Atendimento demorado ou ineficaz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1185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B7C22-13B9-AB79-1D7D-7B33E8EA0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3A20BA3E-F37C-BB9E-C0A7-81E7F79214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3669E251-599E-8295-82E7-B1E3F2A14C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FABF8B7-D5BE-E1DE-49B4-EE3D4D121CF3}"/>
              </a:ext>
            </a:extLst>
          </p:cNvPr>
          <p:cNvSpPr txBox="1"/>
          <p:nvPr/>
        </p:nvSpPr>
        <p:spPr>
          <a:xfrm>
            <a:off x="903961" y="1154670"/>
            <a:ext cx="872130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Qualidade de Serviço Detrator</a:t>
            </a:r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id="{DEB8674E-46EA-CF58-0674-35D7921210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21B49BCE-07F4-DD66-25DB-D11AA14F53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74621" y="3429000"/>
            <a:ext cx="2642758" cy="275843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BD3973B-EAF2-708D-F52A-DFA456E20C75}"/>
              </a:ext>
            </a:extLst>
          </p:cNvPr>
          <p:cNvSpPr txBox="1"/>
          <p:nvPr/>
        </p:nvSpPr>
        <p:spPr>
          <a:xfrm>
            <a:off x="903960" y="2028163"/>
            <a:ext cx="97921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AMX Medium" pitchFamily="2" charset="0"/>
              </a:rPr>
              <a:t>Expectativa x Entrega</a:t>
            </a:r>
          </a:p>
          <a:p>
            <a:endParaRPr lang="pt-BR" sz="2000" dirty="0">
              <a:latin typeface="+mj-lt"/>
            </a:endParaRPr>
          </a:p>
          <a:p>
            <a:r>
              <a:rPr lang="pt-BR" sz="2000" b="1" dirty="0">
                <a:solidFill>
                  <a:srgbClr val="E2242E"/>
                </a:solidFill>
                <a:latin typeface="+mj-lt"/>
              </a:rPr>
              <a:t>Problema: </a:t>
            </a:r>
            <a:r>
              <a:rPr lang="pt-BR" sz="2000" dirty="0">
                <a:latin typeface="+mj-lt"/>
              </a:rPr>
              <a:t>O cliente foi informado que teria fibra, mas recebeu outro tipo de conexão.</a:t>
            </a:r>
          </a:p>
          <a:p>
            <a:endParaRPr lang="pt-BR" sz="2000" dirty="0">
              <a:latin typeface="+mj-lt"/>
            </a:endParaRPr>
          </a:p>
          <a:p>
            <a:r>
              <a:rPr lang="pt-BR" sz="2000" b="1" dirty="0">
                <a:solidFill>
                  <a:srgbClr val="E2242E"/>
                </a:solidFill>
                <a:latin typeface="+mj-lt"/>
              </a:rPr>
              <a:t>Qualidade de serviço: </a:t>
            </a:r>
            <a:r>
              <a:rPr lang="pt-BR" sz="2000" dirty="0">
                <a:latin typeface="+mj-lt"/>
              </a:rPr>
              <a:t>A qualidade falha quando o que foi prometido não é o que é entregue. Isso quebra a confiança e gera frustração.</a:t>
            </a:r>
          </a:p>
          <a:p>
            <a:endParaRPr lang="pt-BR" sz="2000" dirty="0">
              <a:latin typeface="+mj-lt"/>
            </a:endParaRPr>
          </a:p>
          <a:p>
            <a:r>
              <a:rPr lang="pt-BR" sz="2000" b="1" dirty="0">
                <a:solidFill>
                  <a:srgbClr val="E2242E"/>
                </a:solidFill>
                <a:latin typeface="+mj-lt"/>
              </a:rPr>
              <a:t>Impacto: </a:t>
            </a:r>
            <a:r>
              <a:rPr lang="pt-BR" sz="2000" dirty="0">
                <a:latin typeface="+mj-lt"/>
              </a:rPr>
              <a:t>Gera sensação de “venda enganosa”, mesmo que não tenha sido intencional.</a:t>
            </a:r>
          </a:p>
        </p:txBody>
      </p:sp>
    </p:spTree>
    <p:extLst>
      <p:ext uri="{BB962C8B-B14F-4D97-AF65-F5344CB8AC3E}">
        <p14:creationId xmlns:p14="http://schemas.microsoft.com/office/powerpoint/2010/main" val="1825928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13F30-602B-37B0-E09A-89B7AB48F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EA1151A7-30AB-9CFE-61C0-D6103D0D5B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8B8539FB-02DC-BCF1-A1F1-9FD421B1C4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49" y="214311"/>
            <a:ext cx="11620500" cy="642937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23B83B56-D047-3E3B-0849-063A87D2A8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AA861F0-3835-AD5C-637A-B48E57C9FF7C}"/>
              </a:ext>
            </a:extLst>
          </p:cNvPr>
          <p:cNvSpPr txBox="1"/>
          <p:nvPr/>
        </p:nvSpPr>
        <p:spPr>
          <a:xfrm>
            <a:off x="903961" y="1079777"/>
            <a:ext cx="103840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+mj-lt"/>
              </a:rPr>
              <a:t>Situações como as apresentadas anteriormente podem acontecer eventualmente, principalmente porque algumas </a:t>
            </a:r>
            <a:r>
              <a:rPr lang="pt-BR" sz="2400" b="1" dirty="0">
                <a:solidFill>
                  <a:srgbClr val="E2242E"/>
                </a:solidFill>
                <a:latin typeface="+mj-lt"/>
              </a:rPr>
              <a:t>não estão no nosso controle</a:t>
            </a:r>
            <a:r>
              <a:rPr lang="pt-BR" sz="2400" dirty="0">
                <a:latin typeface="+mj-lt"/>
              </a:rPr>
              <a:t>, como: falhas de sistemas, atrasos e imprevistos. </a:t>
            </a:r>
          </a:p>
          <a:p>
            <a:endParaRPr lang="pt-BR" sz="2400" dirty="0">
              <a:latin typeface="+mj-lt"/>
            </a:endParaRPr>
          </a:p>
          <a:p>
            <a:r>
              <a:rPr lang="pt-BR" sz="2400" dirty="0">
                <a:latin typeface="+mj-lt"/>
              </a:rPr>
              <a:t>Mas </a:t>
            </a:r>
            <a:r>
              <a:rPr lang="pt-BR" sz="2400" b="1" dirty="0">
                <a:solidFill>
                  <a:srgbClr val="E2242E"/>
                </a:solidFill>
                <a:latin typeface="+mj-lt"/>
              </a:rPr>
              <a:t>a forma como lidamos com</a:t>
            </a:r>
            <a:r>
              <a:rPr lang="pt-BR" sz="2400" dirty="0">
                <a:latin typeface="+mj-lt"/>
              </a:rPr>
              <a:t> essas situações no atendimento podem </a:t>
            </a:r>
            <a:r>
              <a:rPr lang="pt-BR" sz="2400" b="1" dirty="0">
                <a:solidFill>
                  <a:srgbClr val="E2242E"/>
                </a:solidFill>
                <a:latin typeface="+mj-lt"/>
              </a:rPr>
              <a:t>transformar</a:t>
            </a:r>
            <a:r>
              <a:rPr lang="pt-BR" sz="2400" dirty="0">
                <a:latin typeface="+mj-lt"/>
              </a:rPr>
              <a:t> um cliente que seria </a:t>
            </a:r>
            <a:r>
              <a:rPr lang="pt-BR" sz="2400" b="1" dirty="0">
                <a:solidFill>
                  <a:srgbClr val="E2242E"/>
                </a:solidFill>
                <a:latin typeface="+mj-lt"/>
              </a:rPr>
              <a:t>Detrator para Promotor</a:t>
            </a:r>
            <a:r>
              <a:rPr lang="pt-BR" sz="2400" dirty="0">
                <a:latin typeface="+mj-lt"/>
              </a:rPr>
              <a:t>!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D96C9C8D-08CF-7A1F-7157-FF94B8ECA6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342" b="51930"/>
          <a:stretch>
            <a:fillRect/>
          </a:stretch>
        </p:blipFill>
        <p:spPr>
          <a:xfrm>
            <a:off x="-146395" y="3541701"/>
            <a:ext cx="12484790" cy="339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46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1E0E9-BBAB-8166-4328-4FEDF2036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3173B3F-E981-B43B-CCC0-ACF18666E2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9E269A82-CBA3-114A-9516-5A344F29CD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E53E3A4-0358-5461-9BD9-C069727422D8}"/>
              </a:ext>
            </a:extLst>
          </p:cNvPr>
          <p:cNvSpPr txBox="1"/>
          <p:nvPr/>
        </p:nvSpPr>
        <p:spPr>
          <a:xfrm>
            <a:off x="1219087" y="2459503"/>
            <a:ext cx="43755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+mj-lt"/>
              </a:rPr>
              <a:t>Mas, e o contrário?</a:t>
            </a:r>
          </a:p>
          <a:p>
            <a:endParaRPr lang="pt-BR" sz="2000" dirty="0">
              <a:latin typeface="+mj-lt"/>
            </a:endParaRPr>
          </a:p>
          <a:p>
            <a:r>
              <a:rPr lang="pt-BR" sz="2000" dirty="0">
                <a:latin typeface="+mj-lt"/>
              </a:rPr>
              <a:t>O que os clientes Promotores relataram como ações positivas?</a:t>
            </a:r>
          </a:p>
          <a:p>
            <a:endParaRPr lang="pt-BR" sz="2000" dirty="0">
              <a:latin typeface="+mj-lt"/>
            </a:endParaRPr>
          </a:p>
          <a:p>
            <a:r>
              <a:rPr lang="pt-BR" sz="2000" b="1" dirty="0">
                <a:solidFill>
                  <a:srgbClr val="E2242E"/>
                </a:solidFill>
                <a:latin typeface="+mj-lt"/>
              </a:rPr>
              <a:t>Vamos conferir também!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C657D87-2868-FD79-2F1B-084BA3A27D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2" r="9920"/>
          <a:stretch>
            <a:fillRect/>
          </a:stretch>
        </p:blipFill>
        <p:spPr>
          <a:xfrm>
            <a:off x="5952260" y="-79738"/>
            <a:ext cx="6463464" cy="701747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62EB910F-6D14-F558-BCFE-4FFA5B5999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53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137F1-EEB5-F9C2-DEF6-B36D2C338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C69E2BB1-75D8-DA66-1A44-B2BF2B1592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83545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6C82D281-73FB-E7B3-9C6F-8822EFC484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pic>
        <p:nvPicPr>
          <p:cNvPr id="47" name="Gráfico 46">
            <a:extLst>
              <a:ext uri="{FF2B5EF4-FFF2-40B4-BE49-F238E27FC236}">
                <a16:creationId xmlns:a16="http://schemas.microsoft.com/office/drawing/2014/main" id="{9729FBC1-29DF-187C-6545-748390EEF4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52775" y="409575"/>
            <a:ext cx="5886450" cy="603885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C253FD4-13B1-0B6B-D1CC-0C120D43C34A}"/>
              </a:ext>
            </a:extLst>
          </p:cNvPr>
          <p:cNvSpPr txBox="1"/>
          <p:nvPr/>
        </p:nvSpPr>
        <p:spPr>
          <a:xfrm>
            <a:off x="744303" y="1332785"/>
            <a:ext cx="108902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Ações que criam Promotores da Claro: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32A0F971-6242-A4C0-4E40-0DD1D24373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grpSp>
        <p:nvGrpSpPr>
          <p:cNvPr id="59" name="Agrupar 58">
            <a:extLst>
              <a:ext uri="{FF2B5EF4-FFF2-40B4-BE49-F238E27FC236}">
                <a16:creationId xmlns:a16="http://schemas.microsoft.com/office/drawing/2014/main" id="{8418230E-57D5-5E5F-8B0C-7ACA5166F6F1}"/>
              </a:ext>
            </a:extLst>
          </p:cNvPr>
          <p:cNvGrpSpPr/>
          <p:nvPr/>
        </p:nvGrpSpPr>
        <p:grpSpPr>
          <a:xfrm>
            <a:off x="592153" y="2735833"/>
            <a:ext cx="10750215" cy="2580409"/>
            <a:chOff x="592153" y="2735833"/>
            <a:chExt cx="10750215" cy="2580409"/>
          </a:xfrm>
        </p:grpSpPr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id="{B6606F5C-C9E5-F718-4D75-E34C5464289F}"/>
                </a:ext>
              </a:extLst>
            </p:cNvPr>
            <p:cNvSpPr/>
            <p:nvPr/>
          </p:nvSpPr>
          <p:spPr>
            <a:xfrm>
              <a:off x="592153" y="2747228"/>
              <a:ext cx="3392905" cy="697832"/>
            </a:xfrm>
            <a:prstGeom prst="roundRect">
              <a:avLst>
                <a:gd name="adj" fmla="val 30460"/>
              </a:avLst>
            </a:prstGeom>
            <a:solidFill>
              <a:srgbClr val="6EF9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6EF96E"/>
                </a:solidFill>
              </a:endParaRPr>
            </a:p>
          </p:txBody>
        </p:sp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B49126BF-382A-B367-29BF-1DFFAC1358DE}"/>
                </a:ext>
              </a:extLst>
            </p:cNvPr>
            <p:cNvSpPr/>
            <p:nvPr/>
          </p:nvSpPr>
          <p:spPr>
            <a:xfrm>
              <a:off x="4270808" y="2747228"/>
              <a:ext cx="3392905" cy="697832"/>
            </a:xfrm>
            <a:prstGeom prst="roundRect">
              <a:avLst>
                <a:gd name="adj" fmla="val 30460"/>
              </a:avLst>
            </a:prstGeom>
            <a:solidFill>
              <a:srgbClr val="6EF9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8" name="Retângulo: Cantos Arredondados 37">
              <a:extLst>
                <a:ext uri="{FF2B5EF4-FFF2-40B4-BE49-F238E27FC236}">
                  <a16:creationId xmlns:a16="http://schemas.microsoft.com/office/drawing/2014/main" id="{5C9A6693-60AF-B523-2620-A44079A9AE7B}"/>
                </a:ext>
              </a:extLst>
            </p:cNvPr>
            <p:cNvSpPr/>
            <p:nvPr/>
          </p:nvSpPr>
          <p:spPr>
            <a:xfrm>
              <a:off x="7949463" y="2747228"/>
              <a:ext cx="3392905" cy="697832"/>
            </a:xfrm>
            <a:prstGeom prst="roundRect">
              <a:avLst>
                <a:gd name="adj" fmla="val 30460"/>
              </a:avLst>
            </a:prstGeom>
            <a:solidFill>
              <a:srgbClr val="6EF9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0" name="Retângulo: Cantos Arredondados 39">
              <a:extLst>
                <a:ext uri="{FF2B5EF4-FFF2-40B4-BE49-F238E27FC236}">
                  <a16:creationId xmlns:a16="http://schemas.microsoft.com/office/drawing/2014/main" id="{6F083F0D-22D1-E311-0585-AFD97B82B289}"/>
                </a:ext>
              </a:extLst>
            </p:cNvPr>
            <p:cNvSpPr/>
            <p:nvPr/>
          </p:nvSpPr>
          <p:spPr>
            <a:xfrm>
              <a:off x="592153" y="3682819"/>
              <a:ext cx="3392905" cy="697832"/>
            </a:xfrm>
            <a:prstGeom prst="roundRect">
              <a:avLst>
                <a:gd name="adj" fmla="val 30460"/>
              </a:avLst>
            </a:prstGeom>
            <a:solidFill>
              <a:srgbClr val="6EF9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1" name="Retângulo: Cantos Arredondados 40">
              <a:extLst>
                <a:ext uri="{FF2B5EF4-FFF2-40B4-BE49-F238E27FC236}">
                  <a16:creationId xmlns:a16="http://schemas.microsoft.com/office/drawing/2014/main" id="{E35888D7-06AF-0514-F572-9A356A8D7F64}"/>
                </a:ext>
              </a:extLst>
            </p:cNvPr>
            <p:cNvSpPr/>
            <p:nvPr/>
          </p:nvSpPr>
          <p:spPr>
            <a:xfrm>
              <a:off x="4270808" y="3682819"/>
              <a:ext cx="3392905" cy="697832"/>
            </a:xfrm>
            <a:prstGeom prst="roundRect">
              <a:avLst>
                <a:gd name="adj" fmla="val 30460"/>
              </a:avLst>
            </a:prstGeom>
            <a:solidFill>
              <a:srgbClr val="6EF9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2" name="Retângulo: Cantos Arredondados 41">
              <a:extLst>
                <a:ext uri="{FF2B5EF4-FFF2-40B4-BE49-F238E27FC236}">
                  <a16:creationId xmlns:a16="http://schemas.microsoft.com/office/drawing/2014/main" id="{DD81A7A7-3F30-6E34-AB6F-26D7470F9426}"/>
                </a:ext>
              </a:extLst>
            </p:cNvPr>
            <p:cNvSpPr/>
            <p:nvPr/>
          </p:nvSpPr>
          <p:spPr>
            <a:xfrm>
              <a:off x="7949463" y="3682819"/>
              <a:ext cx="3392905" cy="697832"/>
            </a:xfrm>
            <a:prstGeom prst="roundRect">
              <a:avLst>
                <a:gd name="adj" fmla="val 30460"/>
              </a:avLst>
            </a:prstGeom>
            <a:solidFill>
              <a:srgbClr val="6EF9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4" name="Retângulo: Cantos Arredondados 43">
              <a:extLst>
                <a:ext uri="{FF2B5EF4-FFF2-40B4-BE49-F238E27FC236}">
                  <a16:creationId xmlns:a16="http://schemas.microsoft.com/office/drawing/2014/main" id="{CBB048FC-C024-EFFC-A4CC-EA7F35133996}"/>
                </a:ext>
              </a:extLst>
            </p:cNvPr>
            <p:cNvSpPr/>
            <p:nvPr/>
          </p:nvSpPr>
          <p:spPr>
            <a:xfrm>
              <a:off x="4270808" y="4618410"/>
              <a:ext cx="3392905" cy="697832"/>
            </a:xfrm>
            <a:prstGeom prst="roundRect">
              <a:avLst>
                <a:gd name="adj" fmla="val 30460"/>
              </a:avLst>
            </a:prstGeom>
            <a:solidFill>
              <a:srgbClr val="6EF9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F7B50AF9-C275-CDA4-402E-2DA935CAC0DC}"/>
                </a:ext>
              </a:extLst>
            </p:cNvPr>
            <p:cNvSpPr txBox="1"/>
            <p:nvPr/>
          </p:nvSpPr>
          <p:spPr>
            <a:xfrm>
              <a:off x="671154" y="2877235"/>
              <a:ext cx="32349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latin typeface="+mj-lt"/>
                </a:rPr>
                <a:t>Atendimento de qualidade</a:t>
              </a:r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1ADE1737-AD6B-3AEC-D724-27EFBE303784}"/>
                </a:ext>
              </a:extLst>
            </p:cNvPr>
            <p:cNvSpPr txBox="1"/>
            <p:nvPr/>
          </p:nvSpPr>
          <p:spPr>
            <a:xfrm>
              <a:off x="4325520" y="2735833"/>
              <a:ext cx="32349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latin typeface="+mj-lt"/>
                </a:rPr>
                <a:t>Experiência positiva</a:t>
              </a:r>
              <a:br>
                <a:rPr lang="pt-BR" sz="2000" dirty="0">
                  <a:latin typeface="+mj-lt"/>
                </a:rPr>
              </a:br>
              <a:r>
                <a:rPr lang="pt-BR" sz="2000" dirty="0">
                  <a:latin typeface="+mj-lt"/>
                </a:rPr>
                <a:t>do Cliente</a:t>
              </a:r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AA1EFDC9-DB26-ADC2-3D8E-433147917A21}"/>
                </a:ext>
              </a:extLst>
            </p:cNvPr>
            <p:cNvSpPr txBox="1"/>
            <p:nvPr/>
          </p:nvSpPr>
          <p:spPr>
            <a:xfrm>
              <a:off x="8235854" y="2826093"/>
              <a:ext cx="2821789" cy="580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00"/>
                </a:lnSpc>
              </a:pPr>
              <a:r>
                <a:rPr lang="pt-BR" sz="2000" dirty="0">
                  <a:latin typeface="+mj-lt"/>
                </a:rPr>
                <a:t>Facilidade e praticidade nos processos</a:t>
              </a:r>
            </a:p>
          </p:txBody>
        </p: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09697EF3-E9CB-F428-BEB0-2460643CED5A}"/>
                </a:ext>
              </a:extLst>
            </p:cNvPr>
            <p:cNvSpPr txBox="1"/>
            <p:nvPr/>
          </p:nvSpPr>
          <p:spPr>
            <a:xfrm>
              <a:off x="671154" y="3688548"/>
              <a:ext cx="32349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latin typeface="+mj-lt"/>
                </a:rPr>
                <a:t>Qualidade do serviço prestado</a:t>
              </a:r>
            </a:p>
          </p:txBody>
        </p: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C28470E4-4CD7-FC63-5686-632F6831D787}"/>
                </a:ext>
              </a:extLst>
            </p:cNvPr>
            <p:cNvSpPr txBox="1"/>
            <p:nvPr/>
          </p:nvSpPr>
          <p:spPr>
            <a:xfrm>
              <a:off x="4511683" y="3703440"/>
              <a:ext cx="2911153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pt-BR" sz="2000" dirty="0">
                  <a:latin typeface="+mj-lt"/>
                </a:rPr>
                <a:t>Boa cobertura e conectividade móvel</a:t>
              </a:r>
            </a:p>
          </p:txBody>
        </p:sp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84E61CE6-0C7E-3C65-7D3D-F941B280FFA4}"/>
                </a:ext>
              </a:extLst>
            </p:cNvPr>
            <p:cNvSpPr txBox="1"/>
            <p:nvPr/>
          </p:nvSpPr>
          <p:spPr>
            <a:xfrm>
              <a:off x="8471525" y="3690276"/>
              <a:ext cx="23787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latin typeface="+mj-lt"/>
                </a:rPr>
                <a:t>Rapidez e eficiência nas soluções</a:t>
              </a:r>
            </a:p>
          </p:txBody>
        </p: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F3C20BF2-57E8-C90F-1AD0-750242E792F9}"/>
                </a:ext>
              </a:extLst>
            </p:cNvPr>
            <p:cNvSpPr txBox="1"/>
            <p:nvPr/>
          </p:nvSpPr>
          <p:spPr>
            <a:xfrm>
              <a:off x="4438929" y="4648118"/>
              <a:ext cx="3008081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pt-BR" sz="2000" dirty="0">
                  <a:latin typeface="+mj-lt"/>
                </a:rPr>
                <a:t>Preço justo e bom</a:t>
              </a:r>
              <a:br>
                <a:rPr lang="pt-BR" sz="2000" dirty="0">
                  <a:latin typeface="+mj-lt"/>
                </a:rPr>
              </a:br>
              <a:r>
                <a:rPr lang="pt-BR" sz="2000" dirty="0">
                  <a:latin typeface="+mj-lt"/>
                </a:rPr>
                <a:t>custo-benefício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1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1B249-EF66-1246-39E4-0B33A136D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A3918C20-8C1C-2EED-CF27-EA5628F319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00D6A0DF-34E7-1B77-1EB5-58068C81FE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F6BF681-C3E7-6D75-EC73-9D126A997746}"/>
              </a:ext>
            </a:extLst>
          </p:cNvPr>
          <p:cNvSpPr txBox="1"/>
          <p:nvPr/>
        </p:nvSpPr>
        <p:spPr>
          <a:xfrm>
            <a:off x="709613" y="1154670"/>
            <a:ext cx="872130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Qualidade de Serviço Promotor</a:t>
            </a:r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id="{21B78156-9621-AA7A-B0FE-C38B131FBD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4B57C459-A6D5-B2B8-A039-E360AC4251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74621" y="3429000"/>
            <a:ext cx="2642758" cy="275843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ED0D605-5284-D9D5-D5C7-583FD5E4C95B}"/>
              </a:ext>
            </a:extLst>
          </p:cNvPr>
          <p:cNvSpPr txBox="1"/>
          <p:nvPr/>
        </p:nvSpPr>
        <p:spPr>
          <a:xfrm>
            <a:off x="709612" y="2028163"/>
            <a:ext cx="1100229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AMX Medium" pitchFamily="2" charset="0"/>
              </a:rPr>
              <a:t>Expectativa x Entrega</a:t>
            </a:r>
          </a:p>
          <a:p>
            <a:endParaRPr lang="pt-BR" sz="2000" dirty="0">
              <a:latin typeface="+mj-lt"/>
            </a:endParaRPr>
          </a:p>
          <a:p>
            <a:r>
              <a:rPr lang="pt-BR" sz="2000" b="1" dirty="0">
                <a:solidFill>
                  <a:srgbClr val="E2242E"/>
                </a:solidFill>
                <a:latin typeface="+mj-lt"/>
              </a:rPr>
              <a:t>1.  Atendimento com profissionalismo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O cliente se sentiu respeitado e bem atendido, desde o momento da compra.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Profissionalismo = clareza, educação, paciência e cuidado no trato.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>
              <a:latin typeface="+mj-lt"/>
            </a:endParaRPr>
          </a:p>
          <a:p>
            <a:r>
              <a:rPr lang="pt-BR" sz="2000" b="1" dirty="0">
                <a:solidFill>
                  <a:srgbClr val="E2242E"/>
                </a:solidFill>
                <a:latin typeface="+mj-lt"/>
              </a:rPr>
              <a:t>2.  Qualidade na entrega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O instalador também é elogiado, ou seja, o cuidado não parou na venda.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A experiência foi consistente do início ao fim — algo essencial para gerar promotores.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>
              <a:latin typeface="+mj-lt"/>
            </a:endParaRPr>
          </a:p>
          <a:p>
            <a:r>
              <a:rPr lang="pt-BR" sz="2000" b="1" dirty="0">
                <a:solidFill>
                  <a:srgbClr val="E2242E"/>
                </a:solidFill>
                <a:latin typeface="+mj-lt"/>
              </a:rPr>
              <a:t>3.  Atendimento como diferencial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O cliente não fala de preço ou produto, mas sim do comportamento e postura dos profissionais.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Isso mostra que qualidade de serviço vai além da técnica — envolve atitude e relação humana.</a:t>
            </a:r>
          </a:p>
        </p:txBody>
      </p:sp>
    </p:spTree>
    <p:extLst>
      <p:ext uri="{BB962C8B-B14F-4D97-AF65-F5344CB8AC3E}">
        <p14:creationId xmlns:p14="http://schemas.microsoft.com/office/powerpoint/2010/main" val="543581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B4E0F-34BA-A09A-AC73-7EAAF3828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D9B571B5-4992-C34C-66B9-2F94AE8AC4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7532177C-425D-F7F6-100B-F665FEE0DA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49" y="214311"/>
            <a:ext cx="11620500" cy="6429375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D733764E-2A1F-A96E-1EB1-0C3D322DE7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926979">
            <a:off x="4419151" y="539952"/>
            <a:ext cx="2432370" cy="245045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EC8D01F-E4BA-9DCF-1060-394A3F78B9B9}"/>
              </a:ext>
            </a:extLst>
          </p:cNvPr>
          <p:cNvSpPr txBox="1"/>
          <p:nvPr/>
        </p:nvSpPr>
        <p:spPr>
          <a:xfrm>
            <a:off x="938465" y="1079777"/>
            <a:ext cx="32966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Benefícios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2BB56ED-8777-7B93-F5DC-471765210905}"/>
              </a:ext>
            </a:extLst>
          </p:cNvPr>
          <p:cNvSpPr txBox="1"/>
          <p:nvPr/>
        </p:nvSpPr>
        <p:spPr>
          <a:xfrm>
            <a:off x="938466" y="1872335"/>
            <a:ext cx="53179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MX Medium" pitchFamily="2" charset="0"/>
              </a:rPr>
              <a:t>Para o Cliente</a:t>
            </a:r>
          </a:p>
          <a:p>
            <a:endParaRPr lang="pt-BR" sz="2400" b="1" dirty="0">
              <a:solidFill>
                <a:schemeClr val="tx1">
                  <a:lumMod val="85000"/>
                  <a:lumOff val="15000"/>
                </a:schemeClr>
              </a:solidFill>
              <a:latin typeface="AMX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E2242E"/>
                </a:solidFill>
                <a:latin typeface="AMX" pitchFamily="2" charset="77"/>
              </a:rPr>
              <a:t>Atendimento mais humano </a:t>
            </a:r>
          </a:p>
          <a:p>
            <a:r>
              <a:rPr lang="pt-BR" sz="2400" b="1" dirty="0">
                <a:solidFill>
                  <a:srgbClr val="E2242E"/>
                </a:solidFill>
                <a:latin typeface="AMX" pitchFamily="2" charset="77"/>
              </a:rPr>
              <a:t>      e personalizado.</a:t>
            </a:r>
          </a:p>
          <a:p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  <a:latin typeface="AMX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E2242E"/>
                </a:solidFill>
                <a:latin typeface="AMX" pitchFamily="2" charset="77"/>
              </a:rPr>
              <a:t>Sensação de escuta ativa: 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o cliente sente que sua opinião faz diferença.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  <a:latin typeface="AMX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E2242E"/>
                </a:solidFill>
                <a:latin typeface="AMX" pitchFamily="2" charset="77"/>
              </a:rPr>
              <a:t>Melhoria contínua da experiência: 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feedbacks são utilizados para ajustes reais.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75933A8D-126D-8D8D-631C-9792564738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6040" r="17026"/>
          <a:stretch>
            <a:fillRect/>
          </a:stretch>
        </p:blipFill>
        <p:spPr>
          <a:xfrm>
            <a:off x="6401179" y="-328485"/>
            <a:ext cx="6293770" cy="7514970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38BBA284-0EE1-BBD9-885A-CD65245F30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5626564-12A8-9315-1308-D4EDF44BC2DB}"/>
              </a:ext>
            </a:extLst>
          </p:cNvPr>
          <p:cNvSpPr txBox="1"/>
          <p:nvPr/>
        </p:nvSpPr>
        <p:spPr>
          <a:xfrm>
            <a:off x="4755569" y="985581"/>
            <a:ext cx="357320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GERAR UM VIDEO DO SLIDE 29 AO 31, com IA talvez falando desses pontos</a:t>
            </a:r>
          </a:p>
        </p:txBody>
      </p:sp>
    </p:spTree>
    <p:extLst>
      <p:ext uri="{BB962C8B-B14F-4D97-AF65-F5344CB8AC3E}">
        <p14:creationId xmlns:p14="http://schemas.microsoft.com/office/powerpoint/2010/main" val="1043260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C28B2-8AE0-E988-985A-F4DE29187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23">
            <a:extLst>
              <a:ext uri="{FF2B5EF4-FFF2-40B4-BE49-F238E27FC236}">
                <a16:creationId xmlns:a16="http://schemas.microsoft.com/office/drawing/2014/main" id="{972CC6C6-67F4-C242-D71B-CCA688C91E2D}"/>
              </a:ext>
            </a:extLst>
          </p:cNvPr>
          <p:cNvSpPr txBox="1"/>
          <p:nvPr/>
        </p:nvSpPr>
        <p:spPr>
          <a:xfrm rot="5400000">
            <a:off x="5273475" y="-2122755"/>
            <a:ext cx="677108" cy="526616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TRILHA PRINCIPAL |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TEAMS</a:t>
            </a:r>
            <a:endParaRPr kumimoji="0" lang="pt-BR" sz="3200" b="0" i="1" u="none" strike="noStrike" kern="1200" cap="none" spc="0" normalizeH="0" baseline="0" noProof="0" dirty="0">
              <a:ln>
                <a:noFill/>
              </a:ln>
              <a:solidFill>
                <a:srgbClr val="DA291C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A00B5F9-3922-E01D-AC8B-844D59D5BE25}"/>
              </a:ext>
            </a:extLst>
          </p:cNvPr>
          <p:cNvSpPr txBox="1"/>
          <p:nvPr/>
        </p:nvSpPr>
        <p:spPr>
          <a:xfrm>
            <a:off x="8245114" y="310274"/>
            <a:ext cx="2101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/>
                <a:ea typeface="+mn-ea"/>
                <a:cs typeface="+mn-cs"/>
              </a:rPr>
              <a:t>Onde estamos:</a:t>
            </a:r>
          </a:p>
        </p:txBody>
      </p:sp>
      <p:sp>
        <p:nvSpPr>
          <p:cNvPr id="21" name="Retângulo: Cantos Superiores Arredondados 20">
            <a:extLst>
              <a:ext uri="{FF2B5EF4-FFF2-40B4-BE49-F238E27FC236}">
                <a16:creationId xmlns:a16="http://schemas.microsoft.com/office/drawing/2014/main" id="{965FD920-013D-D024-D87B-D93B697BD749}"/>
              </a:ext>
            </a:extLst>
          </p:cNvPr>
          <p:cNvSpPr/>
          <p:nvPr/>
        </p:nvSpPr>
        <p:spPr>
          <a:xfrm rot="16200000">
            <a:off x="4951744" y="-1521511"/>
            <a:ext cx="4155421" cy="10325103"/>
          </a:xfrm>
          <a:prstGeom prst="round2SameRect">
            <a:avLst>
              <a:gd name="adj1" fmla="val 14035"/>
              <a:gd name="adj2" fmla="val 0"/>
            </a:avLst>
          </a:prstGeom>
          <a:solidFill>
            <a:srgbClr val="2D29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EBD332F9-68F9-A3BB-5102-CD2F69036867}"/>
              </a:ext>
            </a:extLst>
          </p:cNvPr>
          <p:cNvSpPr txBox="1"/>
          <p:nvPr/>
        </p:nvSpPr>
        <p:spPr>
          <a:xfrm>
            <a:off x="3316343" y="2088582"/>
            <a:ext cx="46961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 Black" pitchFamily="2" charset="0"/>
                <a:ea typeface="+mn-ea"/>
                <a:cs typeface="+mn-cs"/>
              </a:rPr>
              <a:t>Fidelizar, fortalece!</a:t>
            </a:r>
          </a:p>
        </p:txBody>
      </p:sp>
      <p:cxnSp>
        <p:nvCxnSpPr>
          <p:cNvPr id="27" name="Conector Reto 12">
            <a:extLst>
              <a:ext uri="{FF2B5EF4-FFF2-40B4-BE49-F238E27FC236}">
                <a16:creationId xmlns:a16="http://schemas.microsoft.com/office/drawing/2014/main" id="{DA163772-3118-39FF-6C2F-1C55B928F3AB}"/>
              </a:ext>
            </a:extLst>
          </p:cNvPr>
          <p:cNvCxnSpPr>
            <a:cxnSpLocks/>
          </p:cNvCxnSpPr>
          <p:nvPr/>
        </p:nvCxnSpPr>
        <p:spPr>
          <a:xfrm>
            <a:off x="3590644" y="2890029"/>
            <a:ext cx="4962806" cy="0"/>
          </a:xfrm>
          <a:prstGeom prst="line">
            <a:avLst/>
          </a:prstGeom>
          <a:ln w="6350">
            <a:gradFill flip="none" rotWithShape="1">
              <a:gsLst>
                <a:gs pos="63000">
                  <a:schemeClr val="bg1"/>
                </a:gs>
                <a:gs pos="100000">
                  <a:srgbClr val="262626">
                    <a:alpha val="0"/>
                  </a:srgbClr>
                </a:gs>
                <a:gs pos="0">
                  <a:schemeClr val="bg2">
                    <a:lumMod val="25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tângulo 32">
            <a:extLst>
              <a:ext uri="{FF2B5EF4-FFF2-40B4-BE49-F238E27FC236}">
                <a16:creationId xmlns:a16="http://schemas.microsoft.com/office/drawing/2014/main" id="{5EF56C66-3329-F408-4F4E-2529A3487B38}"/>
              </a:ext>
            </a:extLst>
          </p:cNvPr>
          <p:cNvSpPr/>
          <p:nvPr/>
        </p:nvSpPr>
        <p:spPr>
          <a:xfrm>
            <a:off x="1866896" y="4247035"/>
            <a:ext cx="10325104" cy="632682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F2E5715-AD26-B6C9-A55C-F18F7D0F02E4}"/>
              </a:ext>
            </a:extLst>
          </p:cNvPr>
          <p:cNvSpPr/>
          <p:nvPr/>
        </p:nvSpPr>
        <p:spPr>
          <a:xfrm>
            <a:off x="3590644" y="3536965"/>
            <a:ext cx="7057192" cy="1342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30000"/>
                  </a:prstClr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Pós-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30000"/>
                  </a:prstClr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vendas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30000"/>
                  </a:prstClr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alpha val="30000"/>
                  </a:prstClr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Retenção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30000"/>
                  </a:prstClr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);</a:t>
            </a:r>
          </a:p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  <a:p>
            <a:pPr marL="177800" marR="0" lvl="0" indent="-168275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TNPS.</a:t>
            </a:r>
          </a:p>
        </p:txBody>
      </p:sp>
      <p:sp>
        <p:nvSpPr>
          <p:cNvPr id="32" name="Triângulo isósceles 31">
            <a:extLst>
              <a:ext uri="{FF2B5EF4-FFF2-40B4-BE49-F238E27FC236}">
                <a16:creationId xmlns:a16="http://schemas.microsoft.com/office/drawing/2014/main" id="{B40F64AD-8E7B-6878-3B1D-CDE5EDDC47A2}"/>
              </a:ext>
            </a:extLst>
          </p:cNvPr>
          <p:cNvSpPr/>
          <p:nvPr/>
        </p:nvSpPr>
        <p:spPr>
          <a:xfrm rot="5400000">
            <a:off x="3187125" y="4449812"/>
            <a:ext cx="258437" cy="227127"/>
          </a:xfrm>
          <a:prstGeom prst="triangl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BC6A115-52B0-CC8B-AD33-CB135C64B80C}"/>
              </a:ext>
            </a:extLst>
          </p:cNvPr>
          <p:cNvSpPr/>
          <p:nvPr/>
        </p:nvSpPr>
        <p:spPr>
          <a:xfrm>
            <a:off x="9366139" y="1585533"/>
            <a:ext cx="2825861" cy="862843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Objetivo:</a:t>
            </a: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 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Criar uma boa experiência e fortalecer o seu relacionamento com o cliente.</a:t>
            </a:r>
          </a:p>
        </p:txBody>
      </p:sp>
    </p:spTree>
    <p:extLst>
      <p:ext uri="{BB962C8B-B14F-4D97-AF65-F5344CB8AC3E}">
        <p14:creationId xmlns:p14="http://schemas.microsoft.com/office/powerpoint/2010/main" val="4134427489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CA884-C1F0-1519-3C29-4A5B539F3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1D37D140-A20E-DF30-D6BB-8954B739EA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A8EF362B-0124-4A69-3F1F-85D91513A9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49" y="214311"/>
            <a:ext cx="11620500" cy="6429375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E922BBDB-0C2F-9AD6-D569-B8745D639FA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926979">
            <a:off x="4419151" y="539952"/>
            <a:ext cx="2432370" cy="245045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0BE0A94-4824-A1A7-1DDB-730CF7954CD3}"/>
              </a:ext>
            </a:extLst>
          </p:cNvPr>
          <p:cNvSpPr txBox="1"/>
          <p:nvPr/>
        </p:nvSpPr>
        <p:spPr>
          <a:xfrm>
            <a:off x="938465" y="865466"/>
            <a:ext cx="32966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Benefícios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7A19E32-C969-5775-2799-E0F38793BB29}"/>
              </a:ext>
            </a:extLst>
          </p:cNvPr>
          <p:cNvSpPr txBox="1"/>
          <p:nvPr/>
        </p:nvSpPr>
        <p:spPr>
          <a:xfrm>
            <a:off x="938465" y="1544354"/>
            <a:ext cx="515753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MX Medium" pitchFamily="2" charset="0"/>
              </a:rPr>
              <a:t>Para você, colaborador</a:t>
            </a:r>
          </a:p>
          <a:p>
            <a:endParaRPr lang="pt-BR" sz="2400" b="1" dirty="0">
              <a:solidFill>
                <a:schemeClr val="tx1">
                  <a:lumMod val="85000"/>
                  <a:lumOff val="15000"/>
                </a:schemeClr>
              </a:solidFill>
              <a:latin typeface="AMX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E2242E"/>
                </a:solidFill>
                <a:latin typeface="AMX" pitchFamily="2" charset="77"/>
              </a:rPr>
              <a:t>Reconhecimento e identificação de melhorias: </a:t>
            </a: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atendimentos bem avaliados destacam você e a identificação de pontos fracos te ajuda a ir além!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tx1">
                  <a:lumMod val="85000"/>
                  <a:lumOff val="15000"/>
                </a:schemeClr>
              </a:solidFill>
              <a:latin typeface="AMX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E2242E"/>
                </a:solidFill>
                <a:latin typeface="AMX" pitchFamily="2" charset="77"/>
              </a:rPr>
              <a:t>Desenvolvimento de habilidades: </a:t>
            </a: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empatia, comunicação eficaz, resolução de problemas.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tx1">
                  <a:lumMod val="85000"/>
                  <a:lumOff val="15000"/>
                </a:schemeClr>
              </a:solidFill>
              <a:latin typeface="AMX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E2242E"/>
                </a:solidFill>
                <a:latin typeface="AMX" pitchFamily="2" charset="77"/>
              </a:rPr>
              <a:t>Mais eficiência operacional e menos estresse no trabalho: </a:t>
            </a: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clientes felizes e satisfeitos com a resolução de problemas tornam o dia a dia mais leve.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2D82B9B8-A59B-D454-1C1C-8F48C9A74D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2089" t="5201" r="33600"/>
          <a:stretch>
            <a:fillRect/>
          </a:stretch>
        </p:blipFill>
        <p:spPr>
          <a:xfrm>
            <a:off x="6534912" y="-166871"/>
            <a:ext cx="5942837" cy="7191741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51A1CF7F-3F93-9098-9906-60EBC301A3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34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E89FB-D132-CEB3-EB38-BAF28EDB8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1C27669C-E825-54FD-9F4D-845968D605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72811797-943A-B79F-3527-060B40EFF8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749" y="214311"/>
            <a:ext cx="11620500" cy="6429375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9BF2BA16-663D-B0D4-1841-26D4C1E1F8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926979">
            <a:off x="4419151" y="539952"/>
            <a:ext cx="2432370" cy="245045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BC975F7-6935-2A6C-DC21-404651BD52BF}"/>
              </a:ext>
            </a:extLst>
          </p:cNvPr>
          <p:cNvSpPr txBox="1"/>
          <p:nvPr/>
        </p:nvSpPr>
        <p:spPr>
          <a:xfrm>
            <a:off x="938465" y="865466"/>
            <a:ext cx="32966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Benefícios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0BBEAC7-49FF-891E-1617-E8ECF14EE4E5}"/>
              </a:ext>
            </a:extLst>
          </p:cNvPr>
          <p:cNvSpPr txBox="1"/>
          <p:nvPr/>
        </p:nvSpPr>
        <p:spPr>
          <a:xfrm>
            <a:off x="938465" y="1544354"/>
            <a:ext cx="515753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MX Medium" pitchFamily="2" charset="0"/>
              </a:rPr>
              <a:t>Para a loja e para a </a:t>
            </a:r>
            <a:r>
              <a:rPr lang="pt-BR" sz="2400" dirty="0">
                <a:solidFill>
                  <a:srgbClr val="E2242E"/>
                </a:solidFill>
                <a:latin typeface="AMX Medium" pitchFamily="2" charset="0"/>
              </a:rPr>
              <a:t>Claro</a:t>
            </a:r>
          </a:p>
          <a:p>
            <a:endParaRPr lang="pt-BR" sz="2400" b="1" dirty="0">
              <a:solidFill>
                <a:schemeClr val="tx1">
                  <a:lumMod val="85000"/>
                  <a:lumOff val="15000"/>
                </a:schemeClr>
              </a:solidFill>
              <a:latin typeface="AMX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E2242E"/>
                </a:solidFill>
                <a:latin typeface="AMX" pitchFamily="2" charset="77"/>
              </a:rPr>
              <a:t>Aumento da fidelização e vendas: </a:t>
            </a: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mais clientes que voltam e recomendam.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tx1">
                  <a:lumMod val="85000"/>
                  <a:lumOff val="15000"/>
                </a:schemeClr>
              </a:solidFill>
              <a:latin typeface="AMX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E2242E"/>
                </a:solidFill>
                <a:latin typeface="AMX" pitchFamily="2" charset="77"/>
              </a:rPr>
              <a:t>Redução de custos com reclamações e retrabalho e aumento da eficiência.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tx1">
                  <a:lumMod val="85000"/>
                  <a:lumOff val="15000"/>
                </a:schemeClr>
              </a:solidFill>
              <a:latin typeface="AMX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E2242E"/>
                </a:solidFill>
                <a:latin typeface="AMX" pitchFamily="2" charset="77"/>
              </a:rPr>
              <a:t>Melhoria da imagem da marca: </a:t>
            </a: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clientes satisfeitos se tornam defensores da Claro.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tx1">
                  <a:lumMod val="85000"/>
                  <a:lumOff val="15000"/>
                </a:schemeClr>
              </a:solidFill>
              <a:latin typeface="AMX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E2242E"/>
                </a:solidFill>
                <a:latin typeface="AMX" pitchFamily="2" charset="77"/>
              </a:rPr>
              <a:t>Monitoramento contínuo e ajustes rápidos: </a:t>
            </a: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esse acompanhamento constante possibilita ajustes, reduzindo </a:t>
            </a:r>
          </a:p>
          <a:p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       as reclamações.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1070B5F0-B0E4-0814-A623-9AE6D2138A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627" r="4744" b="9689"/>
          <a:stretch>
            <a:fillRect/>
          </a:stretch>
        </p:blipFill>
        <p:spPr>
          <a:xfrm>
            <a:off x="6456063" y="-313442"/>
            <a:ext cx="5964790" cy="7484879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1C5E7FA4-090F-FF39-B063-DA7F680C79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pic>
        <p:nvPicPr>
          <p:cNvPr id="5" name="Imagem 4" descr="Pessoas em estação de transporte público&#10;&#10;O conteúdo gerado por IA pode estar incorreto.">
            <a:extLst>
              <a:ext uri="{FF2B5EF4-FFF2-40B4-BE49-F238E27FC236}">
                <a16:creationId xmlns:a16="http://schemas.microsoft.com/office/drawing/2014/main" id="{F83369CD-4267-05BA-31B8-2FC914D881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60"/>
          <a:stretch>
            <a:fillRect/>
          </a:stretch>
        </p:blipFill>
        <p:spPr>
          <a:xfrm>
            <a:off x="6666981" y="-190308"/>
            <a:ext cx="6605674" cy="723860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98355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22123-5123-7F9B-B88E-C5C321FBD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01E57373-D16E-5F32-56D9-E13127DCE0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6BB48CB3-ABE7-5484-3543-03D13063F7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49" y="214311"/>
            <a:ext cx="11620500" cy="642937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38E6D73F-EEA7-5907-65DD-8E0EEB6BA0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1719016-8918-099D-AC56-AB06D64B0182}"/>
              </a:ext>
            </a:extLst>
          </p:cNvPr>
          <p:cNvSpPr txBox="1"/>
          <p:nvPr/>
        </p:nvSpPr>
        <p:spPr>
          <a:xfrm>
            <a:off x="1448668" y="1154671"/>
            <a:ext cx="47940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Como Funciona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284D240-2261-1747-CC11-1350B96ABC81}"/>
              </a:ext>
            </a:extLst>
          </p:cNvPr>
          <p:cNvSpPr txBox="1"/>
          <p:nvPr/>
        </p:nvSpPr>
        <p:spPr>
          <a:xfrm>
            <a:off x="1448667" y="2031382"/>
            <a:ext cx="9761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+mj-lt"/>
              </a:rPr>
              <a:t>Vamos conferir como funciona a coleta de dados para essas métricas: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DDA1D3E5-BC49-2095-0F44-B175C3286A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952500" y="2789141"/>
            <a:ext cx="6172200" cy="4114800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857448FD-3AEF-259E-2BA2-C6D55DF6D01D}"/>
              </a:ext>
            </a:extLst>
          </p:cNvPr>
          <p:cNvGrpSpPr/>
          <p:nvPr/>
        </p:nvGrpSpPr>
        <p:grpSpPr>
          <a:xfrm>
            <a:off x="6242758" y="3658965"/>
            <a:ext cx="2998433" cy="621181"/>
            <a:chOff x="1811263" y="4886203"/>
            <a:chExt cx="2998433" cy="621181"/>
          </a:xfrm>
        </p:grpSpPr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FA6AB5CF-F4D4-3DED-2D13-88C839269B1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11263" y="4886203"/>
              <a:ext cx="2998433" cy="621181"/>
            </a:xfrm>
            <a:prstGeom prst="rect">
              <a:avLst/>
            </a:prstGeom>
          </p:spPr>
        </p:pic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272AE362-C562-B121-A155-F5E0D5FCA0F4}"/>
                </a:ext>
              </a:extLst>
            </p:cNvPr>
            <p:cNvSpPr txBox="1"/>
            <p:nvPr/>
          </p:nvSpPr>
          <p:spPr>
            <a:xfrm>
              <a:off x="2117630" y="4965960"/>
              <a:ext cx="23856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  <a:latin typeface="+mj-lt"/>
                </a:rPr>
                <a:t>FERRAMENTAS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FEB8CDF2-32BB-2AF9-3412-9E576D72C902}"/>
              </a:ext>
            </a:extLst>
          </p:cNvPr>
          <p:cNvGrpSpPr/>
          <p:nvPr/>
        </p:nvGrpSpPr>
        <p:grpSpPr>
          <a:xfrm>
            <a:off x="6242756" y="3658963"/>
            <a:ext cx="2998433" cy="621181"/>
            <a:chOff x="1811263" y="4886203"/>
            <a:chExt cx="2998433" cy="621181"/>
          </a:xfrm>
          <a:solidFill>
            <a:schemeClr val="tx1">
              <a:lumMod val="75000"/>
              <a:lumOff val="25000"/>
            </a:schemeClr>
          </a:solidFill>
        </p:grpSpPr>
        <p:pic>
          <p:nvPicPr>
            <p:cNvPr id="27" name="Gráfico 26">
              <a:extLst>
                <a:ext uri="{FF2B5EF4-FFF2-40B4-BE49-F238E27FC236}">
                  <a16:creationId xmlns:a16="http://schemas.microsoft.com/office/drawing/2014/main" id="{38E4B0B2-6773-E0CF-7B83-8BA59F8C3B1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11263" y="4886203"/>
              <a:ext cx="2998433" cy="621181"/>
            </a:xfrm>
            <a:prstGeom prst="rect">
              <a:avLst/>
            </a:prstGeom>
          </p:spPr>
        </p:pic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CFF94D8D-F5D4-3FA5-CA92-73747911C3A3}"/>
                </a:ext>
              </a:extLst>
            </p:cNvPr>
            <p:cNvSpPr txBox="1"/>
            <p:nvPr/>
          </p:nvSpPr>
          <p:spPr>
            <a:xfrm>
              <a:off x="2117630" y="4965960"/>
              <a:ext cx="23856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  <a:latin typeface="+mj-lt"/>
                </a:rPr>
                <a:t>FERRAMENTAS</a:t>
              </a:r>
            </a:p>
          </p:txBody>
        </p:sp>
      </p:grpSp>
      <p:pic>
        <p:nvPicPr>
          <p:cNvPr id="32" name="Gráfico 31">
            <a:extLst>
              <a:ext uri="{FF2B5EF4-FFF2-40B4-BE49-F238E27FC236}">
                <a16:creationId xmlns:a16="http://schemas.microsoft.com/office/drawing/2014/main" id="{09C0866A-001E-7EF2-9FEC-561E44E905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8591" y="5703329"/>
            <a:ext cx="7505700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65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D4E83-5EB7-67B3-75AB-733E25CDE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A94E8ED-5315-C02D-1E20-0A4375D82D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5D104C1F-6FEB-11E0-505B-56D37D0C44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A1AD7A05-C0B4-0ABD-DED3-CA19EDF84C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8DEC378-7BA5-BD76-AFF4-7F5245798A95}"/>
              </a:ext>
            </a:extLst>
          </p:cNvPr>
          <p:cNvSpPr txBox="1"/>
          <p:nvPr/>
        </p:nvSpPr>
        <p:spPr>
          <a:xfrm>
            <a:off x="903961" y="1154670"/>
            <a:ext cx="47594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Ferramentas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7703519-B149-03A3-6E6E-E4C16D5927A2}"/>
              </a:ext>
            </a:extLst>
          </p:cNvPr>
          <p:cNvSpPr txBox="1"/>
          <p:nvPr/>
        </p:nvSpPr>
        <p:spPr>
          <a:xfrm>
            <a:off x="903961" y="2153812"/>
            <a:ext cx="103847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+mj-lt"/>
              </a:rPr>
              <a:t>Existem diversas ferramentas online que permitem coletar respostas de clientes por meio de pesquisas NPS, como </a:t>
            </a:r>
            <a:r>
              <a:rPr lang="pt-BR" sz="2400" dirty="0" err="1">
                <a:latin typeface="+mj-lt"/>
              </a:rPr>
              <a:t>SurveyMonkey</a:t>
            </a:r>
            <a:r>
              <a:rPr lang="pt-BR" sz="2400" dirty="0">
                <a:latin typeface="+mj-lt"/>
              </a:rPr>
              <a:t>, </a:t>
            </a:r>
            <a:r>
              <a:rPr lang="pt-BR" sz="2400" dirty="0" err="1">
                <a:latin typeface="+mj-lt"/>
              </a:rPr>
              <a:t>Qualtrics</a:t>
            </a:r>
            <a:r>
              <a:rPr lang="pt-BR" sz="2400" dirty="0">
                <a:latin typeface="+mj-lt"/>
              </a:rPr>
              <a:t> </a:t>
            </a:r>
          </a:p>
          <a:p>
            <a:r>
              <a:rPr lang="pt-BR" sz="2400" dirty="0">
                <a:latin typeface="+mj-lt"/>
              </a:rPr>
              <a:t>e </a:t>
            </a:r>
            <a:r>
              <a:rPr lang="pt-BR" sz="2400" dirty="0" err="1">
                <a:latin typeface="+mj-lt"/>
              </a:rPr>
              <a:t>Typeform</a:t>
            </a:r>
            <a:r>
              <a:rPr lang="pt-BR" sz="2400" dirty="0">
                <a:latin typeface="+mj-lt"/>
              </a:rPr>
              <a:t>.</a:t>
            </a:r>
          </a:p>
          <a:p>
            <a:endParaRPr lang="pt-BR" sz="2400" dirty="0">
              <a:latin typeface="+mj-lt"/>
            </a:endParaRPr>
          </a:p>
          <a:p>
            <a:r>
              <a:rPr lang="pt-BR" sz="2400" dirty="0">
                <a:latin typeface="AMX Medium" pitchFamily="2" charset="0"/>
              </a:rPr>
              <a:t>Nós utilizamos a ferramenta </a:t>
            </a:r>
            <a:r>
              <a:rPr lang="pt-BR" sz="2400" dirty="0" err="1">
                <a:latin typeface="AMX Medium" pitchFamily="2" charset="0"/>
              </a:rPr>
              <a:t>Qualtrics</a:t>
            </a:r>
            <a:r>
              <a:rPr lang="pt-BR" sz="2400" dirty="0">
                <a:latin typeface="AMX Medium" pitchFamily="2" charset="0"/>
              </a:rPr>
              <a:t>.</a:t>
            </a:r>
          </a:p>
          <a:p>
            <a:endParaRPr lang="pt-BR" sz="2400" dirty="0">
              <a:latin typeface="AMX Medium" pitchFamily="2" charset="0"/>
            </a:endParaRPr>
          </a:p>
          <a:p>
            <a:r>
              <a:rPr lang="pt-BR" sz="2400" dirty="0">
                <a:latin typeface="+mj-lt"/>
              </a:rPr>
              <a:t>Como o mercado pratica o TNPS, como a pesquisa chega no cliente (os meios)?</a:t>
            </a:r>
          </a:p>
          <a:p>
            <a:endParaRPr lang="pt-BR" sz="2400" dirty="0">
              <a:latin typeface="+mj-lt"/>
            </a:endParaRPr>
          </a:p>
          <a:p>
            <a:r>
              <a:rPr lang="pt-BR" sz="2400" dirty="0">
                <a:latin typeface="+mj-lt"/>
              </a:rPr>
              <a:t>Os métodos de coleta de dados podem variar, incluindo e-mail, SMS, chat, formulários online e até mesmo pesquisas telefônicas.</a:t>
            </a:r>
          </a:p>
        </p:txBody>
      </p:sp>
    </p:spTree>
    <p:extLst>
      <p:ext uri="{BB962C8B-B14F-4D97-AF65-F5344CB8AC3E}">
        <p14:creationId xmlns:p14="http://schemas.microsoft.com/office/powerpoint/2010/main" val="3408364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BB613-995B-697D-7B87-E968D817C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8959727-9933-203D-415B-1CB6F84103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3A2A1580-3FD3-8C82-800F-C321262CDF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749" y="214311"/>
            <a:ext cx="11620500" cy="6429375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021B5F82-837E-1BF8-2110-ADA82E918F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926979">
            <a:off x="4340903" y="680789"/>
            <a:ext cx="2432370" cy="2450455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8303ABDB-0AAE-4E59-1D41-6D2AEE4D24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71441" y="5457483"/>
            <a:ext cx="4114800" cy="295275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52F555EA-72AA-A336-C905-0BAC41F17F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0489" t="6251" r="10587"/>
          <a:stretch>
            <a:fillRect/>
          </a:stretch>
        </p:blipFill>
        <p:spPr>
          <a:xfrm>
            <a:off x="6871835" y="-74891"/>
            <a:ext cx="5463040" cy="7169374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476B0D69-43E2-9883-3366-C424AFDBB9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5EF1467-B664-5E47-DCC5-AA5DD787074B}"/>
              </a:ext>
            </a:extLst>
          </p:cNvPr>
          <p:cNvSpPr txBox="1"/>
          <p:nvPr/>
        </p:nvSpPr>
        <p:spPr>
          <a:xfrm>
            <a:off x="1054878" y="2166583"/>
            <a:ext cx="52726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Analisar é a chave!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B4B37A3-C71F-EB53-E41C-CDE670748E8C}"/>
              </a:ext>
            </a:extLst>
          </p:cNvPr>
          <p:cNvSpPr txBox="1"/>
          <p:nvPr/>
        </p:nvSpPr>
        <p:spPr>
          <a:xfrm>
            <a:off x="1030754" y="3027203"/>
            <a:ext cx="58410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Existem áreas e lideranças na Claro que acompanham e apontam as oportunidades para áreas e times de vendas, afim de melhorar o nosso indicador.</a:t>
            </a:r>
            <a:endParaRPr lang="pt-BR" sz="2400" b="1" dirty="0">
              <a:solidFill>
                <a:schemeClr val="tx1">
                  <a:lumMod val="85000"/>
                  <a:lumOff val="15000"/>
                </a:schemeClr>
              </a:solidFill>
              <a:latin typeface="AMX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6830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E46FA-5DEA-25DE-725E-EEFD768FD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717CCF1F-4708-486A-3108-6EE093F7F8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C72E2EEB-478C-05E7-D62E-1020A5A33EB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88A75887-0DCA-EF0B-4DD3-1EEC1A32DE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5BD7611-924E-D319-4E57-5FEAFFCF7A88}"/>
              </a:ext>
            </a:extLst>
          </p:cNvPr>
          <p:cNvSpPr txBox="1"/>
          <p:nvPr/>
        </p:nvSpPr>
        <p:spPr>
          <a:xfrm>
            <a:off x="903961" y="1154670"/>
            <a:ext cx="8163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Você percebeu a importância </a:t>
            </a:r>
          </a:p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de identificar?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B1CBE2A-A590-9EAF-DB26-308D15A549EA}"/>
              </a:ext>
            </a:extLst>
          </p:cNvPr>
          <p:cNvSpPr txBox="1"/>
          <p:nvPr/>
        </p:nvSpPr>
        <p:spPr>
          <a:xfrm>
            <a:off x="922815" y="2763973"/>
            <a:ext cx="558289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pt-BR" sz="2400" dirty="0">
                <a:latin typeface="+mj-lt"/>
              </a:rPr>
              <a:t>Vimos anteriormente o quanto é importante coletar os índices para estabelecer um plano de ação. </a:t>
            </a:r>
          </a:p>
          <a:p>
            <a:pPr>
              <a:spcBef>
                <a:spcPts val="1200"/>
              </a:spcBef>
            </a:pPr>
            <a:r>
              <a:rPr lang="pt-BR" sz="2400" dirty="0">
                <a:latin typeface="+mj-lt"/>
              </a:rPr>
              <a:t>Agora, vamos conferir os 5 principais problemas mencionados recentemente pelos clientes, com base nas análises realizadas a partir dos </a:t>
            </a:r>
            <a:r>
              <a:rPr lang="pt-BR" sz="2400" dirty="0" err="1">
                <a:latin typeface="+mj-lt"/>
              </a:rPr>
              <a:t>verbatins</a:t>
            </a:r>
            <a:r>
              <a:rPr lang="pt-BR" sz="2400" dirty="0">
                <a:latin typeface="+mj-lt"/>
              </a:rPr>
              <a:t> os comentários espontâneos deixados pelos próprios clientes.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C6A03A0B-0C67-5ABE-6A14-E4098F889DF2}"/>
              </a:ext>
            </a:extLst>
          </p:cNvPr>
          <p:cNvGrpSpPr/>
          <p:nvPr/>
        </p:nvGrpSpPr>
        <p:grpSpPr>
          <a:xfrm>
            <a:off x="7432803" y="2774531"/>
            <a:ext cx="3752071" cy="3500585"/>
            <a:chOff x="5636847" y="2843407"/>
            <a:chExt cx="3752071" cy="3500585"/>
          </a:xfrm>
        </p:grpSpPr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CC114541-7662-2CEC-B849-617857309BAA}"/>
                </a:ext>
              </a:extLst>
            </p:cNvPr>
            <p:cNvGrpSpPr/>
            <p:nvPr/>
          </p:nvGrpSpPr>
          <p:grpSpPr>
            <a:xfrm>
              <a:off x="5636847" y="2843407"/>
              <a:ext cx="3735099" cy="621181"/>
              <a:chOff x="1074597" y="4886203"/>
              <a:chExt cx="3735099" cy="621181"/>
            </a:xfrm>
          </p:grpSpPr>
          <p:pic>
            <p:nvPicPr>
              <p:cNvPr id="4" name="Gráfico 3">
                <a:extLst>
                  <a:ext uri="{FF2B5EF4-FFF2-40B4-BE49-F238E27FC236}">
                    <a16:creationId xmlns:a16="http://schemas.microsoft.com/office/drawing/2014/main" id="{DFEAE9C2-869A-A43D-6377-5559CC0964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74597" y="4886203"/>
                <a:ext cx="3735099" cy="621181"/>
              </a:xfrm>
              <a:prstGeom prst="rect">
                <a:avLst/>
              </a:prstGeom>
            </p:spPr>
          </p:pic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B3696D50-3727-692A-D7C6-E9167C9826B3}"/>
                  </a:ext>
                </a:extLst>
              </p:cNvPr>
              <p:cNvSpPr txBox="1"/>
              <p:nvPr/>
            </p:nvSpPr>
            <p:spPr>
              <a:xfrm>
                <a:off x="1749297" y="4965957"/>
                <a:ext cx="23856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b="1" dirty="0">
                    <a:solidFill>
                      <a:schemeClr val="bg1"/>
                    </a:solidFill>
                    <a:latin typeface="+mj-lt"/>
                  </a:rPr>
                  <a:t>ATENDIMENTO</a:t>
                </a:r>
              </a:p>
            </p:txBody>
          </p:sp>
        </p:grpSp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DE1920A7-7A41-705B-710F-E0A52D4AB0EA}"/>
                </a:ext>
              </a:extLst>
            </p:cNvPr>
            <p:cNvGrpSpPr/>
            <p:nvPr/>
          </p:nvGrpSpPr>
          <p:grpSpPr>
            <a:xfrm>
              <a:off x="5636847" y="3563258"/>
              <a:ext cx="3735099" cy="621181"/>
              <a:chOff x="1074597" y="4886203"/>
              <a:chExt cx="3735099" cy="621181"/>
            </a:xfrm>
          </p:grpSpPr>
          <p:pic>
            <p:nvPicPr>
              <p:cNvPr id="13" name="Gráfico 12">
                <a:extLst>
                  <a:ext uri="{FF2B5EF4-FFF2-40B4-BE49-F238E27FC236}">
                    <a16:creationId xmlns:a16="http://schemas.microsoft.com/office/drawing/2014/main" id="{EAE55850-04E6-2F1C-8DEA-B5C29A455E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74597" y="4886203"/>
                <a:ext cx="3735099" cy="621181"/>
              </a:xfrm>
              <a:prstGeom prst="rect">
                <a:avLst/>
              </a:prstGeom>
            </p:spPr>
          </p:pic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8F5CC050-4652-6C52-CEA1-403641183789}"/>
                  </a:ext>
                </a:extLst>
              </p:cNvPr>
              <p:cNvSpPr txBox="1"/>
              <p:nvPr/>
            </p:nvSpPr>
            <p:spPr>
              <a:xfrm>
                <a:off x="1628155" y="4965960"/>
                <a:ext cx="2627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b="1" dirty="0">
                    <a:solidFill>
                      <a:schemeClr val="bg1"/>
                    </a:solidFill>
                    <a:latin typeface="+mj-lt"/>
                  </a:rPr>
                  <a:t>PORTABILIDADE</a:t>
                </a:r>
              </a:p>
            </p:txBody>
          </p:sp>
        </p:grpSp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B1FCB019-5646-B557-2B54-B5FDCB15B681}"/>
                </a:ext>
              </a:extLst>
            </p:cNvPr>
            <p:cNvGrpSpPr/>
            <p:nvPr/>
          </p:nvGrpSpPr>
          <p:grpSpPr>
            <a:xfrm>
              <a:off x="5636847" y="4283109"/>
              <a:ext cx="3735099" cy="621181"/>
              <a:chOff x="1074597" y="4886203"/>
              <a:chExt cx="3735099" cy="621181"/>
            </a:xfrm>
          </p:grpSpPr>
          <p:pic>
            <p:nvPicPr>
              <p:cNvPr id="16" name="Gráfico 15">
                <a:extLst>
                  <a:ext uri="{FF2B5EF4-FFF2-40B4-BE49-F238E27FC236}">
                    <a16:creationId xmlns:a16="http://schemas.microsoft.com/office/drawing/2014/main" id="{D9C7B6D9-07CB-5165-3F45-4A8C1C8EA6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74597" y="4886203"/>
                <a:ext cx="3735099" cy="621181"/>
              </a:xfrm>
              <a:prstGeom prst="rect">
                <a:avLst/>
              </a:prstGeom>
            </p:spPr>
          </p:pic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57A56649-BB4F-BA97-DF1A-D2F820BDC640}"/>
                  </a:ext>
                </a:extLst>
              </p:cNvPr>
              <p:cNvSpPr txBox="1"/>
              <p:nvPr/>
            </p:nvSpPr>
            <p:spPr>
              <a:xfrm>
                <a:off x="1749297" y="4965957"/>
                <a:ext cx="23856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b="1" dirty="0">
                    <a:solidFill>
                      <a:schemeClr val="bg1"/>
                    </a:solidFill>
                    <a:latin typeface="+mj-lt"/>
                  </a:rPr>
                  <a:t>PÓS-VENDA</a:t>
                </a:r>
              </a:p>
            </p:txBody>
          </p:sp>
        </p:grpSp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16E7AD01-9603-3674-6FCF-1CBC10EC9BA7}"/>
                </a:ext>
              </a:extLst>
            </p:cNvPr>
            <p:cNvGrpSpPr/>
            <p:nvPr/>
          </p:nvGrpSpPr>
          <p:grpSpPr>
            <a:xfrm>
              <a:off x="5636847" y="5002960"/>
              <a:ext cx="3735099" cy="621181"/>
              <a:chOff x="1074597" y="4886203"/>
              <a:chExt cx="3735099" cy="621181"/>
            </a:xfrm>
          </p:grpSpPr>
          <p:pic>
            <p:nvPicPr>
              <p:cNvPr id="19" name="Gráfico 18">
                <a:extLst>
                  <a:ext uri="{FF2B5EF4-FFF2-40B4-BE49-F238E27FC236}">
                    <a16:creationId xmlns:a16="http://schemas.microsoft.com/office/drawing/2014/main" id="{ACF8B34B-2038-616E-9983-4CCD0D5447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74597" y="4886203"/>
                <a:ext cx="3735099" cy="621181"/>
              </a:xfrm>
              <a:prstGeom prst="rect">
                <a:avLst/>
              </a:prstGeom>
            </p:spPr>
          </p:pic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BBF34963-C401-13E5-3E0A-B2E90FCEA90F}"/>
                  </a:ext>
                </a:extLst>
              </p:cNvPr>
              <p:cNvSpPr txBox="1"/>
              <p:nvPr/>
            </p:nvSpPr>
            <p:spPr>
              <a:xfrm>
                <a:off x="1196382" y="4967109"/>
                <a:ext cx="34915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b="1" dirty="0">
                    <a:solidFill>
                      <a:schemeClr val="bg1"/>
                    </a:solidFill>
                    <a:latin typeface="+mj-lt"/>
                  </a:rPr>
                  <a:t>PROBLEMAS TÉCNICOS</a:t>
                </a:r>
              </a:p>
            </p:txBody>
          </p:sp>
        </p:grpSp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7385458B-CEE2-BD9F-3E5A-B8413D385148}"/>
                </a:ext>
              </a:extLst>
            </p:cNvPr>
            <p:cNvGrpSpPr/>
            <p:nvPr/>
          </p:nvGrpSpPr>
          <p:grpSpPr>
            <a:xfrm>
              <a:off x="5653819" y="5722811"/>
              <a:ext cx="3735099" cy="621181"/>
              <a:chOff x="1074597" y="4886203"/>
              <a:chExt cx="3735099" cy="621181"/>
            </a:xfrm>
          </p:grpSpPr>
          <p:pic>
            <p:nvPicPr>
              <p:cNvPr id="29" name="Gráfico 28">
                <a:extLst>
                  <a:ext uri="{FF2B5EF4-FFF2-40B4-BE49-F238E27FC236}">
                    <a16:creationId xmlns:a16="http://schemas.microsoft.com/office/drawing/2014/main" id="{33CBD3A5-1903-F7A9-B71C-0FCA7C6047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74597" y="4886203"/>
                <a:ext cx="3735099" cy="621181"/>
              </a:xfrm>
              <a:prstGeom prst="rect">
                <a:avLst/>
              </a:prstGeom>
            </p:spPr>
          </p:pic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B1DE09A8-10AC-A8B2-30BE-C746B9711727}"/>
                  </a:ext>
                </a:extLst>
              </p:cNvPr>
              <p:cNvSpPr txBox="1"/>
              <p:nvPr/>
            </p:nvSpPr>
            <p:spPr>
              <a:xfrm>
                <a:off x="1118104" y="4965960"/>
                <a:ext cx="3648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b="1" dirty="0">
                    <a:solidFill>
                      <a:schemeClr val="bg1"/>
                    </a:solidFill>
                    <a:latin typeface="+mj-lt"/>
                  </a:rPr>
                  <a:t>QUALIDADE DO SERVIÇO</a:t>
                </a:r>
              </a:p>
            </p:txBody>
          </p:sp>
        </p:grp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415E6936-9002-90FE-F2BC-1EFD8D60C881}"/>
              </a:ext>
            </a:extLst>
          </p:cNvPr>
          <p:cNvSpPr txBox="1"/>
          <p:nvPr/>
        </p:nvSpPr>
        <p:spPr>
          <a:xfrm>
            <a:off x="4633649" y="521998"/>
            <a:ext cx="357320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Deixar o texto no apoio de fala e manter os tópicos</a:t>
            </a:r>
          </a:p>
        </p:txBody>
      </p:sp>
    </p:spTree>
    <p:extLst>
      <p:ext uri="{BB962C8B-B14F-4D97-AF65-F5344CB8AC3E}">
        <p14:creationId xmlns:p14="http://schemas.microsoft.com/office/powerpoint/2010/main" val="3633682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9C3AF-219C-4B91-9BE1-CC31F9F80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57F5AAC-4519-BF37-BF70-BB4197AA36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C4EBDF78-376C-86B7-6015-A70BDF1291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62EC62D0-BE66-24F7-92B6-8B95539F5D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CD349C7-83D4-775B-8B37-9D7FAF2DF758}"/>
              </a:ext>
            </a:extLst>
          </p:cNvPr>
          <p:cNvSpPr txBox="1"/>
          <p:nvPr/>
        </p:nvSpPr>
        <p:spPr>
          <a:xfrm>
            <a:off x="903961" y="1463953"/>
            <a:ext cx="47594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Atendimento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FAFA296-D3CE-25B2-558B-C21620CA7F0D}"/>
              </a:ext>
            </a:extLst>
          </p:cNvPr>
          <p:cNvSpPr txBox="1"/>
          <p:nvPr/>
        </p:nvSpPr>
        <p:spPr>
          <a:xfrm>
            <a:off x="903962" y="2463095"/>
            <a:ext cx="684666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Despreparo dos atendentes;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Demora no atendimento;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Falta de resolução de problemas.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Tempo excessivo de espera para atendimento;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Falta de clareza nas informações fornecidas;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Atendimento inadequado.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2C7DFEA7-966D-E841-03A0-C0EADF32EE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6380" y="2050714"/>
            <a:ext cx="1951264" cy="1951264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462061A2-902B-665B-8336-D1C3D49CD5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39843" y="4204326"/>
            <a:ext cx="1744338" cy="74567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52E5C30-DAE8-8521-CCA7-5FDABB1DA052}"/>
              </a:ext>
            </a:extLst>
          </p:cNvPr>
          <p:cNvSpPr txBox="1"/>
          <p:nvPr/>
        </p:nvSpPr>
        <p:spPr>
          <a:xfrm>
            <a:off x="4633649" y="521998"/>
            <a:ext cx="357320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Do slide 36 ao 40, tentar fazer uma tabela ou algo do gênero com os assuntos e “problemas” </a:t>
            </a:r>
          </a:p>
        </p:txBody>
      </p:sp>
    </p:spTree>
    <p:extLst>
      <p:ext uri="{BB962C8B-B14F-4D97-AF65-F5344CB8AC3E}">
        <p14:creationId xmlns:p14="http://schemas.microsoft.com/office/powerpoint/2010/main" val="955860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3005F-1A4A-61AF-5268-63E04288B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51D8159E-B1FA-8C23-05A0-0D01998A30D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7E9044BD-6A3D-8E6D-F871-23FCAF54B2A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AE5C7838-8151-830C-7B21-14D6369FD2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EF9B968-F7AD-A736-43D4-E9CE454A5B31}"/>
              </a:ext>
            </a:extLst>
          </p:cNvPr>
          <p:cNvSpPr txBox="1"/>
          <p:nvPr/>
        </p:nvSpPr>
        <p:spPr>
          <a:xfrm>
            <a:off x="903961" y="1463953"/>
            <a:ext cx="42059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Portabilidade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C618D1A-2AC7-3EE0-9E6F-2CC8B2B1490E}"/>
              </a:ext>
            </a:extLst>
          </p:cNvPr>
          <p:cNvSpPr txBox="1"/>
          <p:nvPr/>
        </p:nvSpPr>
        <p:spPr>
          <a:xfrm>
            <a:off x="925735" y="3247925"/>
            <a:ext cx="519203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Demora na conclusão;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Falhas na transferência;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Cancelamento de linhas.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345C82DD-B359-ACA9-307A-B7D933E199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6380" y="2050714"/>
            <a:ext cx="1951264" cy="195126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9651A7A5-7A6C-688F-3683-33671364AE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39843" y="4204326"/>
            <a:ext cx="1744338" cy="74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98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0876B-9615-5E90-E2B9-B8B8D9F44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EBB55AE0-5A5D-AD07-7BDC-6390A637A3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EA7C1410-6AA6-DD1C-B7F4-1B6538B130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96ED79C2-DE0B-9EFF-D9BD-5AB5FDB437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28375D7-0DC6-924F-9917-EBFA114C8F53}"/>
              </a:ext>
            </a:extLst>
          </p:cNvPr>
          <p:cNvSpPr txBox="1"/>
          <p:nvPr/>
        </p:nvSpPr>
        <p:spPr>
          <a:xfrm>
            <a:off x="903962" y="1463953"/>
            <a:ext cx="334531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Pós-venda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D10B103-DA5E-2F07-A5A5-03A8A480622E}"/>
              </a:ext>
            </a:extLst>
          </p:cNvPr>
          <p:cNvSpPr txBox="1"/>
          <p:nvPr/>
        </p:nvSpPr>
        <p:spPr>
          <a:xfrm>
            <a:off x="903961" y="2463095"/>
            <a:ext cx="733908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Falta de suporte adequado;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Informações equivocadas;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Dificuldade na resolução dos problemas;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Venda de produtos não solicitados pelo cliente;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Cobrança de serviços não contratados;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Divergências nos valores das faturas.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96E2F27F-5736-55DB-2004-BD228BC4A9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6380" y="2050714"/>
            <a:ext cx="1951264" cy="195126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54F98905-BEC0-B355-D651-CF88000E75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39843" y="4204326"/>
            <a:ext cx="1744338" cy="74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57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8639F-6A49-EED6-6384-7E34767A7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A1E3F427-3D43-6C32-94D0-FFB5F99C3F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657D47C0-4B0C-B21D-561E-020DA8A676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56ED7C10-B3EE-A713-C4D6-8D24CA977C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CFDF84A-7597-43FF-8E43-8BFDAA0E8403}"/>
              </a:ext>
            </a:extLst>
          </p:cNvPr>
          <p:cNvSpPr txBox="1"/>
          <p:nvPr/>
        </p:nvSpPr>
        <p:spPr>
          <a:xfrm>
            <a:off x="903962" y="1463953"/>
            <a:ext cx="653226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Problemas Técnicos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4B2E3DF-8FA0-734C-1C75-7D2AFAA983F9}"/>
              </a:ext>
            </a:extLst>
          </p:cNvPr>
          <p:cNvSpPr txBox="1"/>
          <p:nvPr/>
        </p:nvSpPr>
        <p:spPr>
          <a:xfrm>
            <a:off x="903961" y="2463095"/>
            <a:ext cx="673781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Técnicos não comparecem nas visitas agendadas;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Problemas na execução dos serviços técnicos;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Informações erradas fornecidas pelos técnicos;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Falhas na instalação e configuração </a:t>
            </a:r>
          </a:p>
          <a:p>
            <a:pPr>
              <a:lnSpc>
                <a:spcPts val="2200"/>
              </a:lnSpc>
              <a:spcBef>
                <a:spcPts val="1200"/>
              </a:spcBef>
            </a:pPr>
            <a:r>
              <a:rPr lang="pt-BR" sz="2400" dirty="0">
                <a:latin typeface="+mj-lt"/>
              </a:rPr>
              <a:t>      dos equipamentos;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Problemas recorrentes com a conexão de internet após a instalação.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88526266-2026-797E-EF86-1D0CDDD392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6380" y="2050714"/>
            <a:ext cx="1951264" cy="195126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6ED4B65F-1E6C-23CF-FE58-483435CE3A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39843" y="4204326"/>
            <a:ext cx="1744338" cy="74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97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5F1595D-9186-42D1-EB9F-6566DE8A0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F8725E62-D647-F333-82FF-8A2606D05F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70A31B0E-C45E-28BE-2941-2345CCBEF0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721ABADF-D7C1-7162-62B3-03424E97924B}"/>
              </a:ext>
            </a:extLst>
          </p:cNvPr>
          <p:cNvGrpSpPr/>
          <p:nvPr/>
        </p:nvGrpSpPr>
        <p:grpSpPr>
          <a:xfrm>
            <a:off x="1518557" y="2716347"/>
            <a:ext cx="1477245" cy="1431486"/>
            <a:chOff x="1147957" y="1719694"/>
            <a:chExt cx="1710719" cy="1657731"/>
          </a:xfrm>
        </p:grpSpPr>
        <p:sp>
          <p:nvSpPr>
            <p:cNvPr id="10" name="Retângulo Arredondado 9">
              <a:extLst>
                <a:ext uri="{FF2B5EF4-FFF2-40B4-BE49-F238E27FC236}">
                  <a16:creationId xmlns:a16="http://schemas.microsoft.com/office/drawing/2014/main" id="{53BB8A8E-83C7-FEE6-F60D-B5EE846C62BE}"/>
                </a:ext>
              </a:extLst>
            </p:cNvPr>
            <p:cNvSpPr/>
            <p:nvPr/>
          </p:nvSpPr>
          <p:spPr>
            <a:xfrm>
              <a:off x="1147957" y="1719694"/>
              <a:ext cx="1710719" cy="1657731"/>
            </a:xfrm>
            <a:prstGeom prst="roundRect">
              <a:avLst>
                <a:gd name="adj" fmla="val 50000"/>
              </a:avLst>
            </a:prstGeom>
            <a:solidFill>
              <a:srgbClr val="E224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E2242E"/>
                </a:solidFill>
              </a:endParaRPr>
            </a:p>
          </p:txBody>
        </p:sp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AB411EB7-2E16-479D-ADD0-046DC87CC90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2643" r="5744" b="15137"/>
            <a:stretch>
              <a:fillRect/>
            </a:stretch>
          </p:blipFill>
          <p:spPr>
            <a:xfrm>
              <a:off x="1556018" y="2089011"/>
              <a:ext cx="814659" cy="875289"/>
            </a:xfrm>
            <a:prstGeom prst="rect">
              <a:avLst/>
            </a:prstGeom>
          </p:spPr>
        </p:pic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0DA2003C-B5A0-5E04-4F86-D0F69869C639}"/>
              </a:ext>
            </a:extLst>
          </p:cNvPr>
          <p:cNvGrpSpPr/>
          <p:nvPr/>
        </p:nvGrpSpPr>
        <p:grpSpPr>
          <a:xfrm>
            <a:off x="5065462" y="2734326"/>
            <a:ext cx="1398718" cy="1357700"/>
            <a:chOff x="1171675" y="1740516"/>
            <a:chExt cx="1619781" cy="1572283"/>
          </a:xfrm>
        </p:grpSpPr>
        <p:sp>
          <p:nvSpPr>
            <p:cNvPr id="16" name="Retângulo Arredondado 20">
              <a:extLst>
                <a:ext uri="{FF2B5EF4-FFF2-40B4-BE49-F238E27FC236}">
                  <a16:creationId xmlns:a16="http://schemas.microsoft.com/office/drawing/2014/main" id="{9C118D93-50CF-DABA-3B03-7EA8628BDF32}"/>
                </a:ext>
              </a:extLst>
            </p:cNvPr>
            <p:cNvSpPr/>
            <p:nvPr/>
          </p:nvSpPr>
          <p:spPr>
            <a:xfrm>
              <a:off x="1171675" y="1740516"/>
              <a:ext cx="1619781" cy="1572283"/>
            </a:xfrm>
            <a:prstGeom prst="roundRect">
              <a:avLst>
                <a:gd name="adj" fmla="val 50000"/>
              </a:avLst>
            </a:prstGeom>
            <a:solidFill>
              <a:srgbClr val="E224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E2242E"/>
                </a:solidFill>
              </a:endParaRPr>
            </a:p>
          </p:txBody>
        </p: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1A3EDE1D-EF99-F476-7810-6C164435422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7059" b="7059"/>
            <a:stretch/>
          </p:blipFill>
          <p:spPr>
            <a:xfrm>
              <a:off x="1555236" y="2161780"/>
              <a:ext cx="852658" cy="732279"/>
            </a:xfrm>
            <a:prstGeom prst="rect">
              <a:avLst/>
            </a:prstGeom>
          </p:spPr>
        </p:pic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86AB348A-47F0-AEB5-A0AD-EB79F969F1B5}"/>
              </a:ext>
            </a:extLst>
          </p:cNvPr>
          <p:cNvGrpSpPr/>
          <p:nvPr/>
        </p:nvGrpSpPr>
        <p:grpSpPr>
          <a:xfrm>
            <a:off x="8681396" y="2753240"/>
            <a:ext cx="1398718" cy="1357700"/>
            <a:chOff x="1242866" y="1762419"/>
            <a:chExt cx="1619781" cy="1572283"/>
          </a:xfrm>
        </p:grpSpPr>
        <p:sp>
          <p:nvSpPr>
            <p:cNvPr id="22" name="Retângulo Arredondado 26">
              <a:extLst>
                <a:ext uri="{FF2B5EF4-FFF2-40B4-BE49-F238E27FC236}">
                  <a16:creationId xmlns:a16="http://schemas.microsoft.com/office/drawing/2014/main" id="{8FE7C439-8D05-127C-C64B-8978FE96A60B}"/>
                </a:ext>
              </a:extLst>
            </p:cNvPr>
            <p:cNvSpPr/>
            <p:nvPr/>
          </p:nvSpPr>
          <p:spPr>
            <a:xfrm>
              <a:off x="1242866" y="1762419"/>
              <a:ext cx="1619781" cy="1572283"/>
            </a:xfrm>
            <a:prstGeom prst="roundRect">
              <a:avLst>
                <a:gd name="adj" fmla="val 50000"/>
              </a:avLst>
            </a:prstGeom>
            <a:solidFill>
              <a:srgbClr val="E224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AB490DF7-33C2-0DAD-389B-0B956DEC563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-54135" t="-8475" r="-45837" b="-17544"/>
            <a:stretch>
              <a:fillRect/>
            </a:stretch>
          </p:blipFill>
          <p:spPr>
            <a:xfrm>
              <a:off x="1499226" y="2015769"/>
              <a:ext cx="1107059" cy="1080253"/>
            </a:xfrm>
            <a:prstGeom prst="rect">
              <a:avLst/>
            </a:prstGeom>
          </p:spPr>
        </p:pic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1014D6CE-A3AF-F8B5-B945-4B2D23240577}"/>
              </a:ext>
            </a:extLst>
          </p:cNvPr>
          <p:cNvSpPr txBox="1"/>
          <p:nvPr/>
        </p:nvSpPr>
        <p:spPr>
          <a:xfrm>
            <a:off x="1436282" y="4533223"/>
            <a:ext cx="1616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Abra a sua </a:t>
            </a:r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câmera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0E7EC98A-9E88-A357-E3C9-CDB37A1DDFBA}"/>
              </a:ext>
            </a:extLst>
          </p:cNvPr>
          <p:cNvSpPr txBox="1"/>
          <p:nvPr/>
        </p:nvSpPr>
        <p:spPr>
          <a:xfrm>
            <a:off x="4618508" y="4533224"/>
            <a:ext cx="2301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Desative o </a:t>
            </a:r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microfone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C91C609-75DC-2D02-3511-92E662CC731F}"/>
              </a:ext>
            </a:extLst>
          </p:cNvPr>
          <p:cNvSpPr txBox="1"/>
          <p:nvPr/>
        </p:nvSpPr>
        <p:spPr>
          <a:xfrm>
            <a:off x="8000363" y="4533224"/>
            <a:ext cx="2760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Para interagir, acione </a:t>
            </a:r>
          </a:p>
          <a:p>
            <a:pPr algn="ctr"/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o </a:t>
            </a:r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botão de levantar </a:t>
            </a:r>
          </a:p>
          <a:p>
            <a:pPr algn="ctr"/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a mão </a:t>
            </a: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e aguarde.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B62CED9-3B1E-CFB6-AE37-870A6AE56C16}"/>
              </a:ext>
            </a:extLst>
          </p:cNvPr>
          <p:cNvSpPr txBox="1"/>
          <p:nvPr/>
        </p:nvSpPr>
        <p:spPr>
          <a:xfrm>
            <a:off x="1481591" y="1085697"/>
            <a:ext cx="4614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rgbClr val="E2242E"/>
                </a:solidFill>
                <a:latin typeface="AMX Black" pitchFamily="2" charset="0"/>
              </a:rPr>
              <a:t>Combinados</a:t>
            </a:r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id="{F20C0E34-5741-952F-19CA-45B90390DC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77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63603-29C4-4EFE-E72F-2D3012B60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E0F3ABE5-45E9-288F-851F-67E65D55C5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852D15E1-840D-26D0-623F-D77DB4466D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8F0C670B-A337-C886-0901-F99EC7DF46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B3777FE-60C8-1015-8561-4C01E964D733}"/>
              </a:ext>
            </a:extLst>
          </p:cNvPr>
          <p:cNvSpPr txBox="1"/>
          <p:nvPr/>
        </p:nvSpPr>
        <p:spPr>
          <a:xfrm>
            <a:off x="903962" y="1463953"/>
            <a:ext cx="653226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Qualidade do Serviço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0B5BB06-53CD-F4B1-9310-7FFB9CC85B25}"/>
              </a:ext>
            </a:extLst>
          </p:cNvPr>
          <p:cNvSpPr txBox="1"/>
          <p:nvPr/>
        </p:nvSpPr>
        <p:spPr>
          <a:xfrm>
            <a:off x="903960" y="2463095"/>
            <a:ext cx="695013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Sinal de internet instável e de baixa qualidade;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Problemas com a qualidade dos canais de TV e falta de suporte técnico eficiente;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Sinal de internet inexistente;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Problemas com a qualidade da imagem da TV.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3FD31847-FAE0-533F-B9FB-D52BFB2DD2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36380" y="2050714"/>
            <a:ext cx="1951264" cy="195126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2E04C320-C5AA-7E20-C2A2-F3ABA92FB0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39843" y="4204326"/>
            <a:ext cx="1744338" cy="74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63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18977-7865-18F5-7100-2035823C5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328C640C-D71D-659E-01B8-8D7DDF509A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D3ECDDF0-0C13-0FA4-9BD5-74827933DE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49" y="214311"/>
            <a:ext cx="11620500" cy="642937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16C87122-41C8-2306-9B5A-944BB93506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72A9DAE-7C02-E01B-B941-76F50CD8EB7E}"/>
              </a:ext>
            </a:extLst>
          </p:cNvPr>
          <p:cNvSpPr txBox="1"/>
          <p:nvPr/>
        </p:nvSpPr>
        <p:spPr>
          <a:xfrm>
            <a:off x="1162917" y="1419012"/>
            <a:ext cx="52883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Recapitulando...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CC301432-CA5B-948D-3DCF-5FC3073975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6676" y="2270785"/>
            <a:ext cx="5842907" cy="14287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6CEA4ED-32E3-536C-B7AB-CD3BC6C27DA6}"/>
              </a:ext>
            </a:extLst>
          </p:cNvPr>
          <p:cNvSpPr txBox="1"/>
          <p:nvPr/>
        </p:nvSpPr>
        <p:spPr>
          <a:xfrm>
            <a:off x="1201140" y="2075674"/>
            <a:ext cx="5519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MX Medium" pitchFamily="2" charset="0"/>
              </a:rPr>
              <a:t>Vamos rever os pontos principais?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B58F9407-18A5-A75B-E981-FEF04B4754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10248" y="1452068"/>
            <a:ext cx="3752850" cy="59055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A2CF61B-C53D-AF38-875F-84CC53FAB283}"/>
              </a:ext>
            </a:extLst>
          </p:cNvPr>
          <p:cNvSpPr txBox="1"/>
          <p:nvPr/>
        </p:nvSpPr>
        <p:spPr>
          <a:xfrm>
            <a:off x="1201140" y="2796197"/>
            <a:ext cx="93695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O </a:t>
            </a:r>
            <a:r>
              <a:rPr lang="pt-BR" sz="2400" b="1" dirty="0">
                <a:solidFill>
                  <a:srgbClr val="E2242E"/>
                </a:solidFill>
                <a:latin typeface="+mj-lt"/>
              </a:rPr>
              <a:t>NPS</a:t>
            </a:r>
            <a:r>
              <a:rPr lang="pt-BR" sz="2400" dirty="0">
                <a:latin typeface="+mj-lt"/>
              </a:rPr>
              <a:t> mede a lealdade do cliente com a marca.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O </a:t>
            </a:r>
            <a:r>
              <a:rPr lang="pt-BR" sz="2400" b="1" dirty="0">
                <a:solidFill>
                  <a:srgbClr val="E2242E"/>
                </a:solidFill>
                <a:latin typeface="+mj-lt"/>
              </a:rPr>
              <a:t>TNPS</a:t>
            </a:r>
            <a:r>
              <a:rPr lang="pt-BR" sz="2400" dirty="0">
                <a:latin typeface="+mj-lt"/>
              </a:rPr>
              <a:t> mede a satisfação após uma interação específica.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O cliente responde a uma pergunta simples, de 0 a 10.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A análise identifica promotores, neutros e detratores.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Seus comportamentos impactam diretamente essas notas.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Ouvir o cliente e agir com empatia é essencial.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Usamos as respostas para melhorar o atendimento nas lojas.</a:t>
            </a:r>
          </a:p>
        </p:txBody>
      </p:sp>
    </p:spTree>
    <p:extLst>
      <p:ext uri="{BB962C8B-B14F-4D97-AF65-F5344CB8AC3E}">
        <p14:creationId xmlns:p14="http://schemas.microsoft.com/office/powerpoint/2010/main" val="1201088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5AC9C-6CF4-9CCC-BE33-5B77FBAFC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8BAE2C91-2876-2462-DE6D-93E356C312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D4B80C90-C13D-D90E-C733-649129F4FE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749" y="214311"/>
            <a:ext cx="11620500" cy="642937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1D183F3D-D85D-DBC8-A9E8-0C47AA4899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DF1D97A-B5E9-7A09-17B2-BD4A14D1F89D}"/>
              </a:ext>
            </a:extLst>
          </p:cNvPr>
          <p:cNvSpPr txBox="1"/>
          <p:nvPr/>
        </p:nvSpPr>
        <p:spPr>
          <a:xfrm>
            <a:off x="1527248" y="2613390"/>
            <a:ext cx="57847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0" b="1" dirty="0">
                <a:solidFill>
                  <a:srgbClr val="E2242E"/>
                </a:solidFill>
                <a:latin typeface="AMX Black" pitchFamily="2" charset="0"/>
              </a:rPr>
              <a:t>Dúvidas?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A5E6A47B-7EA8-1FE1-8648-493F901FAB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20344" y="214311"/>
            <a:ext cx="4276725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45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159D4-8E2D-9189-750E-D30ADE2BA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82B84182-B254-3E8E-B0B1-A1C7B85C29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83545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1DDD357A-0987-6163-4018-A7F3A8A069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AA206F48-ADE4-FCF7-9AFA-6E4913AF8A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5970" r="17650"/>
          <a:stretch>
            <a:fillRect/>
          </a:stretch>
        </p:blipFill>
        <p:spPr>
          <a:xfrm>
            <a:off x="7816733" y="-174207"/>
            <a:ext cx="4652562" cy="720641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F3F3999-6297-65E5-D314-2DEC62249A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FE8125EE-F617-44CE-0700-39A3C1DC1C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3214" b="77909"/>
          <a:stretch>
            <a:fillRect/>
          </a:stretch>
        </p:blipFill>
        <p:spPr>
          <a:xfrm>
            <a:off x="1233142" y="1465603"/>
            <a:ext cx="3530535" cy="616524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B011E824-13BC-D0D3-26E3-90C405385664}"/>
              </a:ext>
            </a:extLst>
          </p:cNvPr>
          <p:cNvSpPr txBox="1"/>
          <p:nvPr/>
        </p:nvSpPr>
        <p:spPr>
          <a:xfrm>
            <a:off x="1213294" y="1773865"/>
            <a:ext cx="511791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0" dirty="0">
                <a:solidFill>
                  <a:srgbClr val="E2242E"/>
                </a:solidFill>
                <a:latin typeface="AMX Black" pitchFamily="2" charset="0"/>
              </a:rPr>
              <a:t>TNPS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67875099-3A29-E49A-1EB5-B6B09FDEA701}"/>
              </a:ext>
            </a:extLst>
          </p:cNvPr>
          <p:cNvGrpSpPr/>
          <p:nvPr/>
        </p:nvGrpSpPr>
        <p:grpSpPr>
          <a:xfrm>
            <a:off x="-127585" y="4435809"/>
            <a:ext cx="6696075" cy="1685925"/>
            <a:chOff x="-127585" y="4435809"/>
            <a:chExt cx="6696075" cy="1685925"/>
          </a:xfrm>
        </p:grpSpPr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2A8D0408-2CC2-E7F1-70E3-A0AEDEE4A5B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27585" y="4435809"/>
              <a:ext cx="6696075" cy="1685925"/>
            </a:xfrm>
            <a:prstGeom prst="rect">
              <a:avLst/>
            </a:prstGeom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36C869E4-4065-A174-1946-03485329A098}"/>
                </a:ext>
              </a:extLst>
            </p:cNvPr>
            <p:cNvSpPr txBox="1"/>
            <p:nvPr/>
          </p:nvSpPr>
          <p:spPr>
            <a:xfrm>
              <a:off x="1086544" y="4610262"/>
              <a:ext cx="42678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000" dirty="0">
                  <a:solidFill>
                    <a:srgbClr val="E2242E"/>
                  </a:solidFill>
                  <a:latin typeface="AMX Black" pitchFamily="2" charset="0"/>
                </a:rPr>
                <a:t>Agradecemos a sua participação!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1333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0036F-A49F-B25C-0E33-E1505AB93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C67611E9-6021-2E45-0EFB-DD5CC33099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CC7C657F-CE24-D3F1-84DC-4D3CBC3661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749" y="214311"/>
            <a:ext cx="11620500" cy="6429375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6285C1A-3323-741A-AE2F-24B4F9B23C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7876" y="978544"/>
            <a:ext cx="2432370" cy="245045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E2738DB-DEA2-B46F-29B1-BE5B4FFBD857}"/>
              </a:ext>
            </a:extLst>
          </p:cNvPr>
          <p:cNvSpPr txBox="1"/>
          <p:nvPr/>
        </p:nvSpPr>
        <p:spPr>
          <a:xfrm>
            <a:off x="1241026" y="1808026"/>
            <a:ext cx="59593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Sou consultora de atendimento aqui na Claro (e sua parceira nesse treinamento).</a:t>
            </a:r>
          </a:p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Hoje vamos falar sobre duas palavrinhas que, no começo, parecem complicadas: </a:t>
            </a:r>
          </a:p>
          <a:p>
            <a:r>
              <a:rPr lang="pt-BR" sz="2400" b="1" dirty="0">
                <a:solidFill>
                  <a:srgbClr val="E2242E"/>
                </a:solidFill>
                <a:latin typeface="AMX" pitchFamily="2" charset="77"/>
              </a:rPr>
              <a:t>NPS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 e </a:t>
            </a:r>
            <a:r>
              <a:rPr lang="pt-BR" sz="2400" b="1" dirty="0">
                <a:solidFill>
                  <a:srgbClr val="E2242E"/>
                </a:solidFill>
                <a:latin typeface="AMX" pitchFamily="2" charset="77"/>
              </a:rPr>
              <a:t>TNPS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.</a:t>
            </a:r>
          </a:p>
          <a:p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  <a:latin typeface="AMX" pitchFamily="2" charset="77"/>
            </a:endParaRPr>
          </a:p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Mas calma: eu vou te mostrar que elas fazem total sentido no nosso dia a dia de loja — e mais do que isso, podem ajudar você a brilhar no atendimento!!</a:t>
            </a:r>
            <a:endParaRPr lang="pt-BR" sz="2400" b="1" dirty="0">
              <a:solidFill>
                <a:schemeClr val="tx1">
                  <a:lumMod val="85000"/>
                  <a:lumOff val="15000"/>
                </a:schemeClr>
              </a:solidFill>
              <a:latin typeface="AMX" pitchFamily="2" charset="77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C974F628-4786-9658-2A28-A8A4EA5C5E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71441" y="5481867"/>
            <a:ext cx="4114800" cy="295275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8ABAFB22-6692-9969-90EB-137061F0D4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0489" t="6251" r="10587"/>
          <a:stretch>
            <a:fillRect/>
          </a:stretch>
        </p:blipFill>
        <p:spPr>
          <a:xfrm>
            <a:off x="6871835" y="-74891"/>
            <a:ext cx="5463040" cy="7169374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CF0B4831-A5B5-5D20-180D-DEF215FBD9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6D96E43-AEBA-5A9D-63FB-CF8E2F74BB92}"/>
              </a:ext>
            </a:extLst>
          </p:cNvPr>
          <p:cNvSpPr txBox="1"/>
          <p:nvPr/>
        </p:nvSpPr>
        <p:spPr>
          <a:xfrm>
            <a:off x="1241026" y="792363"/>
            <a:ext cx="4614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rgbClr val="E2242E"/>
                </a:solidFill>
                <a:latin typeface="AMX Black" pitchFamily="2" charset="0"/>
              </a:rPr>
              <a:t>Olá!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199DEF7-EE03-1BF8-BEDC-B622094AAC24}"/>
              </a:ext>
            </a:extLst>
          </p:cNvPr>
          <p:cNvSpPr txBox="1"/>
          <p:nvPr/>
        </p:nvSpPr>
        <p:spPr>
          <a:xfrm>
            <a:off x="6961632" y="865466"/>
            <a:ext cx="270036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RETIRAR SLIDE</a:t>
            </a:r>
          </a:p>
        </p:txBody>
      </p:sp>
    </p:spTree>
    <p:extLst>
      <p:ext uri="{BB962C8B-B14F-4D97-AF65-F5344CB8AC3E}">
        <p14:creationId xmlns:p14="http://schemas.microsoft.com/office/powerpoint/2010/main" val="812077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0C4AB-C08B-B309-26BE-3475BCF39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992E1CE6-3531-3385-FD46-05C9B8C4CB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4D5CDE14-DB28-B7E9-834B-6D489DB9F2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49" y="214311"/>
            <a:ext cx="11620500" cy="642937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5B86A9D9-FFB8-1AA7-D49A-221D494A58D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59A726F-05C3-FB8D-005B-19268381317D}"/>
              </a:ext>
            </a:extLst>
          </p:cNvPr>
          <p:cNvSpPr txBox="1"/>
          <p:nvPr/>
        </p:nvSpPr>
        <p:spPr>
          <a:xfrm>
            <a:off x="1448668" y="1419012"/>
            <a:ext cx="200722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Índice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06954CD-1CA9-0B09-35D2-3CEE31C8A377}"/>
              </a:ext>
            </a:extLst>
          </p:cNvPr>
          <p:cNvSpPr txBox="1"/>
          <p:nvPr/>
        </p:nvSpPr>
        <p:spPr>
          <a:xfrm>
            <a:off x="1448668" y="2295723"/>
            <a:ext cx="5490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+mj-lt"/>
              </a:rPr>
              <a:t>Confira os temas que vamos abordar: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7735231C-1FF2-4C1F-043A-2BE17B6CAF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0958" y="0"/>
            <a:ext cx="8054825" cy="6858000"/>
          </a:xfrm>
          <a:prstGeom prst="rect">
            <a:avLst/>
          </a:prstGeom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86F75B73-7CC4-4677-D810-F628C1BBD777}"/>
              </a:ext>
            </a:extLst>
          </p:cNvPr>
          <p:cNvGrpSpPr/>
          <p:nvPr/>
        </p:nvGrpSpPr>
        <p:grpSpPr>
          <a:xfrm>
            <a:off x="1791092" y="3323508"/>
            <a:ext cx="2998433" cy="621181"/>
            <a:chOff x="1770922" y="3215219"/>
            <a:chExt cx="2998433" cy="621181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93E3B457-E80A-75A2-0674-AF223209696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70922" y="3215219"/>
              <a:ext cx="2998433" cy="621181"/>
            </a:xfrm>
            <a:prstGeom prst="rect">
              <a:avLst/>
            </a:prstGeom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5CC44971-9D94-657B-1E92-ABEA5743FA24}"/>
                </a:ext>
              </a:extLst>
            </p:cNvPr>
            <p:cNvSpPr txBox="1"/>
            <p:nvPr/>
          </p:nvSpPr>
          <p:spPr>
            <a:xfrm>
              <a:off x="2386276" y="3292910"/>
              <a:ext cx="1848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  <a:latin typeface="+mj-lt"/>
                </a:rPr>
                <a:t>DEFINIÇÃO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F95F7B79-9EF1-DE08-A616-45BBFE1DF9CE}"/>
              </a:ext>
            </a:extLst>
          </p:cNvPr>
          <p:cNvGrpSpPr/>
          <p:nvPr/>
        </p:nvGrpSpPr>
        <p:grpSpPr>
          <a:xfrm>
            <a:off x="1791091" y="4159000"/>
            <a:ext cx="2998433" cy="621181"/>
            <a:chOff x="1770921" y="4050711"/>
            <a:chExt cx="2998433" cy="621181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29D622FA-FC9C-CE27-14AE-8B60ADCF2EA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70921" y="4050711"/>
              <a:ext cx="2998433" cy="621181"/>
            </a:xfrm>
            <a:prstGeom prst="rect">
              <a:avLst/>
            </a:prstGeom>
          </p:spPr>
        </p:pic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018D0DA0-3CA7-268C-D6C3-D84E537BAB6C}"/>
                </a:ext>
              </a:extLst>
            </p:cNvPr>
            <p:cNvSpPr txBox="1"/>
            <p:nvPr/>
          </p:nvSpPr>
          <p:spPr>
            <a:xfrm>
              <a:off x="2345269" y="4129799"/>
              <a:ext cx="1848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  <a:latin typeface="+mj-lt"/>
                </a:rPr>
                <a:t>BENEFÍCIOS</a:t>
              </a: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9027E597-12BB-879F-FCDC-A28DE53BD067}"/>
              </a:ext>
            </a:extLst>
          </p:cNvPr>
          <p:cNvGrpSpPr/>
          <p:nvPr/>
        </p:nvGrpSpPr>
        <p:grpSpPr>
          <a:xfrm>
            <a:off x="1831433" y="4994492"/>
            <a:ext cx="2998433" cy="621181"/>
            <a:chOff x="1811263" y="4886203"/>
            <a:chExt cx="2998433" cy="621181"/>
          </a:xfrm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13E12C61-E163-6FD6-4DD5-E1143F864E9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11263" y="4886203"/>
              <a:ext cx="2998433" cy="621181"/>
            </a:xfrm>
            <a:prstGeom prst="rect">
              <a:avLst/>
            </a:prstGeom>
          </p:spPr>
        </p:pic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828EB439-B739-6160-E3C3-72D9D4451A16}"/>
                </a:ext>
              </a:extLst>
            </p:cNvPr>
            <p:cNvSpPr txBox="1"/>
            <p:nvPr/>
          </p:nvSpPr>
          <p:spPr>
            <a:xfrm>
              <a:off x="1951644" y="4965291"/>
              <a:ext cx="26356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  <a:latin typeface="+mj-lt"/>
                </a:rPr>
                <a:t>COMO FUNCIONA</a:t>
              </a: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802B01E7-2C60-3399-218F-EA799157F7A2}"/>
              </a:ext>
            </a:extLst>
          </p:cNvPr>
          <p:cNvGrpSpPr/>
          <p:nvPr/>
        </p:nvGrpSpPr>
        <p:grpSpPr>
          <a:xfrm>
            <a:off x="1791091" y="3321440"/>
            <a:ext cx="2998433" cy="621181"/>
            <a:chOff x="1770922" y="3215219"/>
            <a:chExt cx="2998433" cy="621181"/>
          </a:xfrm>
        </p:grpSpPr>
        <p:pic>
          <p:nvPicPr>
            <p:cNvPr id="24" name="Gráfico 23">
              <a:extLst>
                <a:ext uri="{FF2B5EF4-FFF2-40B4-BE49-F238E27FC236}">
                  <a16:creationId xmlns:a16="http://schemas.microsoft.com/office/drawing/2014/main" id="{85465BFC-0586-C9A6-427A-3B9C4D800C2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70922" y="3215219"/>
              <a:ext cx="2998433" cy="621181"/>
            </a:xfrm>
            <a:prstGeom prst="rect">
              <a:avLst/>
            </a:prstGeom>
          </p:spPr>
        </p:pic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73E63B91-4D22-A7C8-6ABB-E7679FAE0115}"/>
                </a:ext>
              </a:extLst>
            </p:cNvPr>
            <p:cNvSpPr txBox="1"/>
            <p:nvPr/>
          </p:nvSpPr>
          <p:spPr>
            <a:xfrm>
              <a:off x="2386276" y="3292910"/>
              <a:ext cx="1848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  <a:latin typeface="+mj-lt"/>
                </a:rPr>
                <a:t>DEFINIÇÃO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7209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85720-461B-F0E5-610F-16ADF4BED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02D02741-895B-5C61-B87F-4FCBC39354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B11973B6-BBE9-86F7-17A4-455469D677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749" y="214311"/>
            <a:ext cx="11620500" cy="6429375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0140A569-65FB-97D9-738F-0C53CD2DE4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6517"/>
          <a:stretch>
            <a:fillRect/>
          </a:stretch>
        </p:blipFill>
        <p:spPr>
          <a:xfrm>
            <a:off x="1953493" y="1990165"/>
            <a:ext cx="11401425" cy="5582963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67419B25-479B-D268-61FB-041D9C3E47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5F888A6-AE60-910E-3698-93FD2A19A1A2}"/>
              </a:ext>
            </a:extLst>
          </p:cNvPr>
          <p:cNvSpPr txBox="1"/>
          <p:nvPr/>
        </p:nvSpPr>
        <p:spPr>
          <a:xfrm>
            <a:off x="1018669" y="1205335"/>
            <a:ext cx="72919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Você já se perguntou...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2C49661-3E61-DDF9-24B7-AFE369CB32DD}"/>
              </a:ext>
            </a:extLst>
          </p:cNvPr>
          <p:cNvSpPr txBox="1"/>
          <p:nvPr/>
        </p:nvSpPr>
        <p:spPr>
          <a:xfrm>
            <a:off x="1018669" y="2082046"/>
            <a:ext cx="8219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+mj-lt"/>
              </a:rPr>
              <a:t>O que faz um </a:t>
            </a:r>
            <a:r>
              <a:rPr lang="pt-BR" sz="2400" b="1" dirty="0">
                <a:solidFill>
                  <a:srgbClr val="E2242E"/>
                </a:solidFill>
                <a:latin typeface="+mj-lt"/>
              </a:rPr>
              <a:t>cliente voltar para a loja com um sorriso </a:t>
            </a:r>
          </a:p>
          <a:p>
            <a:r>
              <a:rPr lang="pt-BR" sz="2400" dirty="0">
                <a:latin typeface="+mj-lt"/>
              </a:rPr>
              <a:t>no rosto e indicar a Claro para amigos e familiares?</a:t>
            </a:r>
          </a:p>
          <a:p>
            <a:endParaRPr lang="pt-BR" sz="2400" dirty="0">
              <a:latin typeface="+mj-lt"/>
            </a:endParaRPr>
          </a:p>
          <a:p>
            <a:r>
              <a:rPr lang="pt-BR" sz="2400" dirty="0">
                <a:latin typeface="+mj-lt"/>
              </a:rPr>
              <a:t>Ou </a:t>
            </a:r>
            <a:r>
              <a:rPr lang="pt-BR" sz="2400" b="1" dirty="0">
                <a:solidFill>
                  <a:srgbClr val="E2242E"/>
                </a:solidFill>
                <a:latin typeface="+mj-lt"/>
              </a:rPr>
              <a:t>o que faz ele sair da loja dizendo que foi mal atendido?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53BDF02-5BA8-8E3A-9B35-6E1A4B0F0829}"/>
              </a:ext>
            </a:extLst>
          </p:cNvPr>
          <p:cNvSpPr txBox="1"/>
          <p:nvPr/>
        </p:nvSpPr>
        <p:spPr>
          <a:xfrm>
            <a:off x="6961632" y="865466"/>
            <a:ext cx="270036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RETIRAR SLIDE</a:t>
            </a:r>
          </a:p>
        </p:txBody>
      </p:sp>
    </p:spTree>
    <p:extLst>
      <p:ext uri="{BB962C8B-B14F-4D97-AF65-F5344CB8AC3E}">
        <p14:creationId xmlns:p14="http://schemas.microsoft.com/office/powerpoint/2010/main" val="3846383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56229-0926-4622-522C-43977C985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96B3C8AD-20E8-1FE9-2AAF-6E763853E1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E0C1E2E1-68A8-62F9-4466-D63507EA54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BF25395B-B336-FF3C-C1B5-F4601482B6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BBF8B239-ECCA-C8F0-2631-4BB434BCAC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54227" y="3460711"/>
            <a:ext cx="6362700" cy="423862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20153D3-0CA4-4F75-219D-64787AC7170A}"/>
              </a:ext>
            </a:extLst>
          </p:cNvPr>
          <p:cNvSpPr txBox="1"/>
          <p:nvPr/>
        </p:nvSpPr>
        <p:spPr>
          <a:xfrm>
            <a:off x="903960" y="1451434"/>
            <a:ext cx="993749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Definições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2BCC0CA-45FE-D9BD-8330-73EA8FC7876F}"/>
              </a:ext>
            </a:extLst>
          </p:cNvPr>
          <p:cNvSpPr txBox="1"/>
          <p:nvPr/>
        </p:nvSpPr>
        <p:spPr>
          <a:xfrm>
            <a:off x="903960" y="2394679"/>
            <a:ext cx="9530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+mj-lt"/>
              </a:rPr>
              <a:t>Vamos conferir as </a:t>
            </a:r>
            <a:r>
              <a:rPr lang="pt-BR" sz="2400" b="1" dirty="0">
                <a:solidFill>
                  <a:srgbClr val="E2242E"/>
                </a:solidFill>
                <a:latin typeface="+mj-lt"/>
              </a:rPr>
              <a:t>definições das métricas </a:t>
            </a:r>
            <a:r>
              <a:rPr lang="pt-BR" sz="2400" dirty="0">
                <a:latin typeface="+mj-lt"/>
              </a:rPr>
              <a:t>e entender um pouco mais de cada uma.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4FA2BDE6-AC09-AD74-59DC-A03B86F51F73}"/>
              </a:ext>
            </a:extLst>
          </p:cNvPr>
          <p:cNvGrpSpPr/>
          <p:nvPr/>
        </p:nvGrpSpPr>
        <p:grpSpPr>
          <a:xfrm>
            <a:off x="6209140" y="3632325"/>
            <a:ext cx="2998433" cy="621181"/>
            <a:chOff x="1770922" y="3215219"/>
            <a:chExt cx="2998433" cy="621181"/>
          </a:xfrm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90BB026A-2A49-5755-1483-7F01867E3E0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70922" y="3215219"/>
              <a:ext cx="2998433" cy="621181"/>
            </a:xfrm>
            <a:prstGeom prst="rect">
              <a:avLst/>
            </a:prstGeom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724225E0-CE4F-E770-0F4D-025C865CBCED}"/>
                </a:ext>
              </a:extLst>
            </p:cNvPr>
            <p:cNvSpPr txBox="1"/>
            <p:nvPr/>
          </p:nvSpPr>
          <p:spPr>
            <a:xfrm>
              <a:off x="2345269" y="3316326"/>
              <a:ext cx="1848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  <a:latin typeface="+mj-lt"/>
                </a:rPr>
                <a:t>NPS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29D701F-26BF-EA33-ABF3-0FB6AB3266E3}"/>
              </a:ext>
            </a:extLst>
          </p:cNvPr>
          <p:cNvGrpSpPr/>
          <p:nvPr/>
        </p:nvGrpSpPr>
        <p:grpSpPr>
          <a:xfrm>
            <a:off x="6209139" y="4467817"/>
            <a:ext cx="2998433" cy="621181"/>
            <a:chOff x="1770921" y="4050711"/>
            <a:chExt cx="2998433" cy="621181"/>
          </a:xfrm>
        </p:grpSpPr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53C1F286-E0DE-0E03-4B52-79B4ACD9E5F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70921" y="4050711"/>
              <a:ext cx="2998433" cy="621181"/>
            </a:xfrm>
            <a:prstGeom prst="rect">
              <a:avLst/>
            </a:prstGeom>
          </p:spPr>
        </p:pic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026F27E3-90A2-4085-1623-597CAADDF9BE}"/>
                </a:ext>
              </a:extLst>
            </p:cNvPr>
            <p:cNvSpPr txBox="1"/>
            <p:nvPr/>
          </p:nvSpPr>
          <p:spPr>
            <a:xfrm>
              <a:off x="2345269" y="4129799"/>
              <a:ext cx="1848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  <a:latin typeface="+mj-lt"/>
                </a:rPr>
                <a:t>TNPS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9EFFBE3F-3261-4241-85D8-EBF368C17AF6}"/>
              </a:ext>
            </a:extLst>
          </p:cNvPr>
          <p:cNvGrpSpPr/>
          <p:nvPr/>
        </p:nvGrpSpPr>
        <p:grpSpPr>
          <a:xfrm>
            <a:off x="6201803" y="3635274"/>
            <a:ext cx="2998433" cy="621181"/>
            <a:chOff x="1770922" y="3215219"/>
            <a:chExt cx="2998433" cy="621181"/>
          </a:xfrm>
        </p:grpSpPr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59C5AA02-9F1E-F54A-E9DE-58EDEBC81CF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70922" y="3215219"/>
              <a:ext cx="2998433" cy="621181"/>
            </a:xfrm>
            <a:prstGeom prst="rect">
              <a:avLst/>
            </a:prstGeom>
          </p:spPr>
        </p:pic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38FF1EE5-D2B5-961C-1637-7E325A1F6D2B}"/>
                </a:ext>
              </a:extLst>
            </p:cNvPr>
            <p:cNvSpPr txBox="1"/>
            <p:nvPr/>
          </p:nvSpPr>
          <p:spPr>
            <a:xfrm>
              <a:off x="2345935" y="3279222"/>
              <a:ext cx="1848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NPS</a:t>
              </a:r>
            </a:p>
          </p:txBody>
        </p:sp>
      </p:grpSp>
      <p:pic>
        <p:nvPicPr>
          <p:cNvPr id="29" name="Gráfico 28">
            <a:extLst>
              <a:ext uri="{FF2B5EF4-FFF2-40B4-BE49-F238E27FC236}">
                <a16:creationId xmlns:a16="http://schemas.microsoft.com/office/drawing/2014/main" id="{520AB356-61C7-10FF-CC76-5548849699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72590" y="1056951"/>
            <a:ext cx="4987468" cy="78483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033127C-606D-8518-C525-1E4A66C0ED6E}"/>
              </a:ext>
            </a:extLst>
          </p:cNvPr>
          <p:cNvSpPr txBox="1"/>
          <p:nvPr/>
        </p:nvSpPr>
        <p:spPr>
          <a:xfrm>
            <a:off x="7125735" y="600338"/>
            <a:ext cx="328226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Unificar as definições em um slide só </a:t>
            </a:r>
          </a:p>
        </p:txBody>
      </p:sp>
    </p:spTree>
    <p:extLst>
      <p:ext uri="{BB962C8B-B14F-4D97-AF65-F5344CB8AC3E}">
        <p14:creationId xmlns:p14="http://schemas.microsoft.com/office/powerpoint/2010/main" val="3537276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F31E6-FA0D-9FBD-74EA-EB54E4535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DBA4507A-1869-73C2-B24D-9BACBDB57C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0DC7B715-A5C3-1D90-1D41-3DFBCB774D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214312"/>
            <a:ext cx="11620500" cy="642937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0DB3EDFE-57CF-C1B4-0BE4-114F85AB11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612" y="503516"/>
            <a:ext cx="10772775" cy="3619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AB0E823-81E3-1D5E-2787-20CC9035F7AF}"/>
              </a:ext>
            </a:extLst>
          </p:cNvPr>
          <p:cNvSpPr txBox="1"/>
          <p:nvPr/>
        </p:nvSpPr>
        <p:spPr>
          <a:xfrm>
            <a:off x="903961" y="1451434"/>
            <a:ext cx="43330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E2242E"/>
                </a:solidFill>
                <a:latin typeface="AMX Black" pitchFamily="2" charset="0"/>
              </a:rPr>
              <a:t>Definições </a:t>
            </a:r>
            <a:r>
              <a:rPr lang="pt-BR" sz="4500" b="1" dirty="0">
                <a:solidFill>
                  <a:srgbClr val="424141"/>
                </a:solidFill>
                <a:latin typeface="AMX Black" pitchFamily="2" charset="0"/>
              </a:rPr>
              <a:t>NPS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7C69048-D360-B02D-1378-0EA9747EB5A7}"/>
              </a:ext>
            </a:extLst>
          </p:cNvPr>
          <p:cNvSpPr txBox="1"/>
          <p:nvPr/>
        </p:nvSpPr>
        <p:spPr>
          <a:xfrm>
            <a:off x="903960" y="2394679"/>
            <a:ext cx="9903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+mj-lt"/>
              </a:rPr>
              <a:t>O NPS (Net Promoter Score) é uma métrica usada mundialmente para medir a </a:t>
            </a:r>
            <a:r>
              <a:rPr lang="pt-BR" sz="2400" b="1" dirty="0">
                <a:solidFill>
                  <a:srgbClr val="E2242E"/>
                </a:solidFill>
                <a:latin typeface="+mj-lt"/>
              </a:rPr>
              <a:t>lealdade e a satisfação dos clientes com a marca como um todo. </a:t>
            </a:r>
          </a:p>
          <a:p>
            <a:endParaRPr lang="pt-BR" sz="2400" dirty="0">
              <a:latin typeface="+mj-lt"/>
            </a:endParaRPr>
          </a:p>
          <a:p>
            <a:r>
              <a:rPr lang="pt-BR" sz="2400" dirty="0">
                <a:latin typeface="+mj-lt"/>
              </a:rPr>
              <a:t>Ela nos dá uma ideia clara de quantos clientes estão contentes com </a:t>
            </a:r>
          </a:p>
          <a:p>
            <a:r>
              <a:rPr lang="pt-BR" sz="2400" dirty="0">
                <a:latin typeface="+mj-lt"/>
              </a:rPr>
              <a:t>a Claro — e quantos estão insatisfeitos.</a:t>
            </a:r>
          </a:p>
          <a:p>
            <a:endParaRPr lang="pt-BR" sz="2400" dirty="0">
              <a:latin typeface="+mj-lt"/>
            </a:endParaRPr>
          </a:p>
          <a:p>
            <a:r>
              <a:rPr lang="pt-BR" sz="2400" dirty="0">
                <a:latin typeface="+mj-lt"/>
              </a:rPr>
              <a:t>Isso é muito importante porque permite que você acompanhe </a:t>
            </a:r>
          </a:p>
          <a:p>
            <a:r>
              <a:rPr lang="pt-BR" sz="2400" dirty="0">
                <a:latin typeface="+mj-lt"/>
              </a:rPr>
              <a:t>sua performance e faça ajustes estratégicos.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E53C564-2207-F8C1-9D43-33EDE7CF9DDC}"/>
              </a:ext>
            </a:extLst>
          </p:cNvPr>
          <p:cNvSpPr txBox="1"/>
          <p:nvPr/>
        </p:nvSpPr>
        <p:spPr>
          <a:xfrm>
            <a:off x="903960" y="5858011"/>
            <a:ext cx="9491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E2242E"/>
                </a:solidFill>
                <a:latin typeface="+mj-lt"/>
              </a:rPr>
              <a:t>“De 0 a 10, qual a probabilidade de você recomendar a Claro para um amigo ou colega?”</a:t>
            </a:r>
          </a:p>
        </p:txBody>
      </p:sp>
    </p:spTree>
    <p:extLst>
      <p:ext uri="{BB962C8B-B14F-4D97-AF65-F5344CB8AC3E}">
        <p14:creationId xmlns:p14="http://schemas.microsoft.com/office/powerpoint/2010/main" val="4125503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Template-DI-of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1">
      <a:majorFont>
        <a:latin typeface="AMX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Props1.xml><?xml version="1.0" encoding="utf-8"?>
<ds:datastoreItem xmlns:ds="http://schemas.openxmlformats.org/officeDocument/2006/customXml" ds:itemID="{809519B9-B4BF-471C-8A79-21E908FFA6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DDDC90-7571-4AC5-A0BD-F3F9606959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121849-4437-4D97-8050-36BB5475C8C5}">
  <ds:schemaRefs>
    <ds:schemaRef ds:uri="http://purl.org/dc/dcmitype/"/>
    <ds:schemaRef ds:uri="http://schemas.microsoft.com/office/2006/documentManagement/types"/>
    <ds:schemaRef ds:uri="http://purl.org/dc/terms/"/>
    <ds:schemaRef ds:uri="81d509b4-a50c-4eb4-9c41-c741e6a75022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05ec3496-d55f-4088-b91d-c078abc80e9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Reframe_Modelo_PPT_DI</Template>
  <TotalTime>1879</TotalTime>
  <Words>2631</Words>
  <Application>Microsoft Office PowerPoint</Application>
  <PresentationFormat>Widescreen</PresentationFormat>
  <Paragraphs>365</Paragraphs>
  <Slides>43</Slides>
  <Notes>12</Notes>
  <HiddenSlides>1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43</vt:i4>
      </vt:variant>
    </vt:vector>
  </HeadingPairs>
  <TitlesOfParts>
    <vt:vector size="51" baseType="lpstr">
      <vt:lpstr>AMX</vt:lpstr>
      <vt:lpstr>AMX Black</vt:lpstr>
      <vt:lpstr>AMX Medium</vt:lpstr>
      <vt:lpstr>Aptos</vt:lpstr>
      <vt:lpstr>Arial</vt:lpstr>
      <vt:lpstr>Calibri</vt:lpstr>
      <vt:lpstr>Template-DI-oficial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Débora Neves</dc:creator>
  <cp:lastModifiedBy>BRUNA MARIA DE ALMEIDA SANTOS</cp:lastModifiedBy>
  <cp:revision>972</cp:revision>
  <dcterms:created xsi:type="dcterms:W3CDTF">2025-01-06T18:07:00Z</dcterms:created>
  <dcterms:modified xsi:type="dcterms:W3CDTF">2026-05-11T19:27:02Z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830D11A151C34AB0AF1FA525302B10B5_13</vt:lpwstr>
  </property>
  <property fmtid="{D5CDD505-2E9C-101B-9397-08002B2CF9AE}" pid="3" name="KSOProductBuildVer">
    <vt:lpwstr>1046-12.2.0.19805</vt:lpwstr>
  </property>
  <property fmtid="{D5CDD505-2E9C-101B-9397-08002B2CF9AE}" pid="4" name="ContentTypeId">
    <vt:lpwstr>0x01010030BAA0BFA4660643A687B2FDCEE2805C</vt:lpwstr>
  </property>
  <property fmtid="{D5CDD505-2E9C-101B-9397-08002B2CF9AE}" pid="5" name="MediaServiceImageTags">
    <vt:lpwstr/>
  </property>
</Properties>
</file>