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0"/>
  </p:notesMasterIdLst>
  <p:handoutMasterIdLst>
    <p:handoutMasterId r:id="rId61"/>
  </p:handoutMasterIdLst>
  <p:sldIdLst>
    <p:sldId id="1301" r:id="rId5"/>
    <p:sldId id="1273" r:id="rId6"/>
    <p:sldId id="1274" r:id="rId7"/>
    <p:sldId id="1275" r:id="rId8"/>
    <p:sldId id="1281" r:id="rId9"/>
    <p:sldId id="1352" r:id="rId10"/>
    <p:sldId id="1325" r:id="rId11"/>
    <p:sldId id="1277" r:id="rId12"/>
    <p:sldId id="1302" r:id="rId13"/>
    <p:sldId id="1279" r:id="rId14"/>
    <p:sldId id="1283" r:id="rId15"/>
    <p:sldId id="1348" r:id="rId16"/>
    <p:sldId id="1357" r:id="rId17"/>
    <p:sldId id="1284" r:id="rId18"/>
    <p:sldId id="1346" r:id="rId19"/>
    <p:sldId id="1287" r:id="rId20"/>
    <p:sldId id="1291" r:id="rId21"/>
    <p:sldId id="1292" r:id="rId22"/>
    <p:sldId id="1361" r:id="rId23"/>
    <p:sldId id="1310" r:id="rId24"/>
    <p:sldId id="1312" r:id="rId25"/>
    <p:sldId id="1217" r:id="rId26"/>
    <p:sldId id="1362" r:id="rId27"/>
    <p:sldId id="1363" r:id="rId28"/>
    <p:sldId id="1349" r:id="rId29"/>
    <p:sldId id="1313" r:id="rId30"/>
    <p:sldId id="1300" r:id="rId31"/>
    <p:sldId id="1314" r:id="rId32"/>
    <p:sldId id="1360" r:id="rId33"/>
    <p:sldId id="1359" r:id="rId34"/>
    <p:sldId id="1375" r:id="rId35"/>
    <p:sldId id="1374" r:id="rId36"/>
    <p:sldId id="1376" r:id="rId37"/>
    <p:sldId id="1377" r:id="rId38"/>
    <p:sldId id="1315" r:id="rId39"/>
    <p:sldId id="1366" r:id="rId40"/>
    <p:sldId id="1378" r:id="rId41"/>
    <p:sldId id="1379" r:id="rId42"/>
    <p:sldId id="1319" r:id="rId43"/>
    <p:sldId id="1318" r:id="rId44"/>
    <p:sldId id="1350" r:id="rId45"/>
    <p:sldId id="1320" r:id="rId46"/>
    <p:sldId id="1321" r:id="rId47"/>
    <p:sldId id="1323" r:id="rId48"/>
    <p:sldId id="1322" r:id="rId49"/>
    <p:sldId id="1326" r:id="rId50"/>
    <p:sldId id="1364" r:id="rId51"/>
    <p:sldId id="1365" r:id="rId52"/>
    <p:sldId id="1329" r:id="rId53"/>
    <p:sldId id="1342" r:id="rId54"/>
    <p:sldId id="1337" r:id="rId55"/>
    <p:sldId id="1351" r:id="rId56"/>
    <p:sldId id="1355" r:id="rId57"/>
    <p:sldId id="1354" r:id="rId58"/>
    <p:sldId id="1339"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3B43"/>
    <a:srgbClr val="E4E4E4"/>
    <a:srgbClr val="AF272F"/>
    <a:srgbClr val="D6291C"/>
    <a:srgbClr val="E85D52"/>
    <a:srgbClr val="E54337"/>
    <a:srgbClr val="9E2930"/>
    <a:srgbClr val="DA291C"/>
    <a:srgbClr val="E43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3" autoAdjust="0"/>
    <p:restoredTop sz="88856" autoAdjust="0"/>
  </p:normalViewPr>
  <p:slideViewPr>
    <p:cSldViewPr snapToGrid="0">
      <p:cViewPr varScale="1">
        <p:scale>
          <a:sx n="56" d="100"/>
          <a:sy n="56" d="100"/>
        </p:scale>
        <p:origin x="1020" y="1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76"/>
    </p:cViewPr>
  </p:sorterViewPr>
  <p:notesViewPr>
    <p:cSldViewPr snapToGrid="0">
      <p:cViewPr varScale="1">
        <p:scale>
          <a:sx n="87" d="100"/>
          <a:sy n="87" d="100"/>
        </p:scale>
        <p:origin x="3840" y="72"/>
      </p:cViewPr>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18574-DBF7-465D-B037-FE631F471BB2}" type="datetimeFigureOut">
              <a:rPr lang="pt-BR" smtClean="0"/>
              <a:t>11/05/26</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4C3D8E-6D01-472B-9760-E65C392860FE}" type="slidenum">
              <a:rPr lang="pt-BR" smtClean="0"/>
              <a:t>‹nº›</a:t>
            </a:fld>
            <a:endParaRPr 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7F4E7-FAD2-4647-8906-E26341934885}" type="datetimeFigureOut">
              <a:rPr lang="pt-BR" smtClean="0"/>
              <a:t>11/05/26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8D6E9-7293-45A1-A027-6FB283E65FDD}" type="slidenum">
              <a:rPr lang="pt-BR" smtClean="0"/>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2</a:t>
            </a:fld>
            <a:endParaRPr lang="pt-BR"/>
          </a:p>
        </p:txBody>
      </p:sp>
    </p:spTree>
    <p:extLst>
      <p:ext uri="{BB962C8B-B14F-4D97-AF65-F5344CB8AC3E}">
        <p14:creationId xmlns:p14="http://schemas.microsoft.com/office/powerpoint/2010/main" val="2931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E8974-67A8-3734-C902-6604CA58BE5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C2C4319-A565-CD13-8336-AAC2D9885D6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3E3B569-D64C-D3FD-297B-FCF453C3C3A4}"/>
              </a:ext>
            </a:extLst>
          </p:cNvPr>
          <p:cNvSpPr>
            <a:spLocks noGrp="1"/>
          </p:cNvSpPr>
          <p:nvPr>
            <p:ph type="body" idx="1"/>
          </p:nvPr>
        </p:nvSpPr>
        <p:spPr/>
        <p:txBody>
          <a:bodyPr/>
          <a:lstStyle/>
          <a:p>
            <a:r>
              <a:rPr lang="pt-BR" dirty="0"/>
              <a:t>Claro </a:t>
            </a:r>
            <a:r>
              <a:rPr lang="pt-BR" dirty="0" err="1"/>
              <a:t>Multi</a:t>
            </a:r>
            <a:r>
              <a:rPr lang="pt-BR" dirty="0"/>
              <a:t> — A Principal Oferta</a:t>
            </a:r>
          </a:p>
          <a:p>
            <a:r>
              <a:rPr lang="pt-BR" dirty="0"/>
              <a:t>É o serviço que entrega a melhor combinação para o cliente, reunindo valor, praticidade, tecnologia e economia em uma única solução.</a:t>
            </a:r>
          </a:p>
          <a:p>
            <a:r>
              <a:rPr lang="pt-BR" dirty="0"/>
              <a:t>Por isso, ele precisa ser sempre a primeira oferta apresentada ao cliente!</a:t>
            </a:r>
          </a:p>
          <a:p>
            <a:r>
              <a:rPr lang="pt-BR" dirty="0"/>
              <a:t>Por Que Começar Pelo Claro </a:t>
            </a:r>
            <a:r>
              <a:rPr lang="pt-BR" dirty="0" err="1"/>
              <a:t>Multi</a:t>
            </a:r>
            <a:r>
              <a:rPr lang="pt-BR" dirty="0"/>
              <a:t>?</a:t>
            </a:r>
          </a:p>
          <a:p>
            <a:r>
              <a:rPr lang="pt-BR" dirty="0"/>
              <a:t>O Claro </a:t>
            </a:r>
            <a:r>
              <a:rPr lang="pt-BR" dirty="0" err="1"/>
              <a:t>Multi</a:t>
            </a:r>
            <a:r>
              <a:rPr lang="pt-BR" dirty="0"/>
              <a:t> entrega mais economia ao cliente, combinando serviços de forma inteligente e vantajosa.</a:t>
            </a:r>
          </a:p>
          <a:p>
            <a:r>
              <a:rPr lang="pt-BR" dirty="0"/>
              <a:t>Além disso, é uma solução mais tecnológica, preparada para o momento atual, com foco em alta velocidade, conectividade dentro e fora de casa e integração com serviços digitais.</a:t>
            </a:r>
          </a:p>
          <a:p>
            <a:r>
              <a:rPr lang="pt-BR" dirty="0"/>
              <a:t>Também traz mais comodidade, concentrando tudo em uma única fatura, facilitando o dia a dia do cliente.</a:t>
            </a:r>
          </a:p>
          <a:p>
            <a:r>
              <a:rPr lang="pt-BR" dirty="0"/>
              <a:t>Mais Benefícios Para o Cliente</a:t>
            </a:r>
          </a:p>
          <a:p>
            <a:r>
              <a:rPr lang="pt-BR" dirty="0"/>
              <a:t>Clientes Claro </a:t>
            </a:r>
            <a:r>
              <a:rPr lang="pt-BR" dirty="0" err="1"/>
              <a:t>Multi</a:t>
            </a:r>
            <a:r>
              <a:rPr lang="pt-BR" dirty="0"/>
              <a:t> têm acesso a condições mais competitivas e a um conjunto de vantagens exclusivas.</a:t>
            </a:r>
          </a:p>
          <a:p>
            <a:r>
              <a:rPr lang="pt-BR" dirty="0"/>
              <a:t>• Quem escolhe Claro </a:t>
            </a:r>
            <a:r>
              <a:rPr lang="pt-BR" dirty="0" err="1"/>
              <a:t>Multi</a:t>
            </a:r>
            <a:r>
              <a:rPr lang="pt-BR" dirty="0"/>
              <a:t> paga mais barato na internet fixa.</a:t>
            </a:r>
          </a:p>
          <a:p>
            <a:r>
              <a:rPr lang="pt-BR" dirty="0"/>
              <a:t>• Paga mais barato no plano móvel (Claro pós).</a:t>
            </a:r>
          </a:p>
          <a:p>
            <a:r>
              <a:rPr lang="pt-BR" dirty="0"/>
              <a:t>• Tem condição diferenciada para incluir o Claro TV+, com preço mais baixo na combinação.</a:t>
            </a:r>
          </a:p>
          <a:p>
            <a:r>
              <a:rPr lang="pt-BR" dirty="0"/>
              <a:t>• Pode incluir telefone fixo por um valor reduzido.</a:t>
            </a:r>
          </a:p>
          <a:p>
            <a:r>
              <a:rPr lang="pt-BR" dirty="0"/>
              <a:t>Além disso:</a:t>
            </a:r>
          </a:p>
          <a:p>
            <a:r>
              <a:rPr lang="pt-BR" dirty="0"/>
              <a:t>• Participa de programas como Claro </a:t>
            </a:r>
            <a:r>
              <a:rPr lang="pt-BR" dirty="0" err="1"/>
              <a:t>Up</a:t>
            </a:r>
            <a:r>
              <a:rPr lang="pt-BR" dirty="0"/>
              <a:t> e Claro Troca, com mais vantagens.</a:t>
            </a:r>
          </a:p>
          <a:p>
            <a:r>
              <a:rPr lang="pt-BR" dirty="0"/>
              <a:t>• Tem acesso a ofertas de smartphones mais agressivas e competitivas.</a:t>
            </a:r>
          </a:p>
          <a:p>
            <a:r>
              <a:rPr lang="pt-BR" dirty="0"/>
              <a:t>• Pode compartilhar o plano com a família por meio de linhas adicionais</a:t>
            </a:r>
          </a:p>
          <a:p>
            <a:endParaRPr lang="pt-BR" dirty="0"/>
          </a:p>
        </p:txBody>
      </p:sp>
      <p:sp>
        <p:nvSpPr>
          <p:cNvPr id="4" name="Espaço Reservado para Número de Slide 3">
            <a:extLst>
              <a:ext uri="{FF2B5EF4-FFF2-40B4-BE49-F238E27FC236}">
                <a16:creationId xmlns:a16="http://schemas.microsoft.com/office/drawing/2014/main" id="{CCDCCEE9-EA86-513F-BB12-1279EEAC2EB0}"/>
              </a:ext>
            </a:extLst>
          </p:cNvPr>
          <p:cNvSpPr>
            <a:spLocks noGrp="1"/>
          </p:cNvSpPr>
          <p:nvPr>
            <p:ph type="sldNum" sz="quarter" idx="5"/>
          </p:nvPr>
        </p:nvSpPr>
        <p:spPr/>
        <p:txBody>
          <a:bodyPr/>
          <a:lstStyle/>
          <a:p>
            <a:fld id="{4E48D6E9-7293-45A1-A027-6FB283E65FDD}" type="slidenum">
              <a:rPr lang="pt-BR" smtClean="0"/>
              <a:t>34</a:t>
            </a:fld>
            <a:endParaRPr lang="pt-BR"/>
          </a:p>
        </p:txBody>
      </p:sp>
    </p:spTree>
    <p:extLst>
      <p:ext uri="{BB962C8B-B14F-4D97-AF65-F5344CB8AC3E}">
        <p14:creationId xmlns:p14="http://schemas.microsoft.com/office/powerpoint/2010/main" val="1337965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36</a:t>
            </a:fld>
            <a:endParaRPr lang="pt-BR"/>
          </a:p>
        </p:txBody>
      </p:sp>
    </p:spTree>
    <p:extLst>
      <p:ext uri="{BB962C8B-B14F-4D97-AF65-F5344CB8AC3E}">
        <p14:creationId xmlns:p14="http://schemas.microsoft.com/office/powerpoint/2010/main" val="3613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A326F-EEC3-C5AC-7AEF-F7938B22BE0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E69B711-E659-EAC5-2D80-CD05AEE2DA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83E7084-B047-A527-12D6-7207C1EF347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8F29599-E920-AF94-66D9-E4BCBE4D1700}"/>
              </a:ext>
            </a:extLst>
          </p:cNvPr>
          <p:cNvSpPr>
            <a:spLocks noGrp="1"/>
          </p:cNvSpPr>
          <p:nvPr>
            <p:ph type="sldNum" sz="quarter" idx="5"/>
          </p:nvPr>
        </p:nvSpPr>
        <p:spPr/>
        <p:txBody>
          <a:bodyPr/>
          <a:lstStyle/>
          <a:p>
            <a:fld id="{4E48D6E9-7293-45A1-A027-6FB283E65FDD}" type="slidenum">
              <a:rPr lang="pt-BR" smtClean="0"/>
              <a:t>37</a:t>
            </a:fld>
            <a:endParaRPr lang="pt-BR"/>
          </a:p>
        </p:txBody>
      </p:sp>
    </p:spTree>
    <p:extLst>
      <p:ext uri="{BB962C8B-B14F-4D97-AF65-F5344CB8AC3E}">
        <p14:creationId xmlns:p14="http://schemas.microsoft.com/office/powerpoint/2010/main" val="210175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68B6-DF2D-5836-8CA0-706F6898AD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2A80E9-DBDB-2EFE-F5D9-0673FDF8DEB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2F0A3CB-B0DC-648C-B1B0-0A8757C94F5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532C7F5-F3F5-D570-638E-FDB320A13A54}"/>
              </a:ext>
            </a:extLst>
          </p:cNvPr>
          <p:cNvSpPr>
            <a:spLocks noGrp="1"/>
          </p:cNvSpPr>
          <p:nvPr>
            <p:ph type="sldNum" sz="quarter" idx="5"/>
          </p:nvPr>
        </p:nvSpPr>
        <p:spPr/>
        <p:txBody>
          <a:bodyPr/>
          <a:lstStyle/>
          <a:p>
            <a:fld id="{4E48D6E9-7293-45A1-A027-6FB283E65FDD}" type="slidenum">
              <a:rPr lang="pt-BR" smtClean="0"/>
              <a:t>38</a:t>
            </a:fld>
            <a:endParaRPr lang="pt-BR"/>
          </a:p>
        </p:txBody>
      </p:sp>
    </p:spTree>
    <p:extLst>
      <p:ext uri="{BB962C8B-B14F-4D97-AF65-F5344CB8AC3E}">
        <p14:creationId xmlns:p14="http://schemas.microsoft.com/office/powerpoint/2010/main" val="396501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4E48D6E9-7293-45A1-A027-6FB283E65FDD}" type="slidenum">
              <a:rPr lang="pt-BR" smtClean="0"/>
              <a:t>39</a:t>
            </a:fld>
            <a:endParaRPr lang="pt-BR"/>
          </a:p>
        </p:txBody>
      </p:sp>
    </p:spTree>
    <p:extLst>
      <p:ext uri="{BB962C8B-B14F-4D97-AF65-F5344CB8AC3E}">
        <p14:creationId xmlns:p14="http://schemas.microsoft.com/office/powerpoint/2010/main" val="5287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4E48D6E9-7293-45A1-A027-6FB283E65FDD}" type="slidenum">
              <a:rPr lang="pt-BR" smtClean="0"/>
              <a:t>40</a:t>
            </a:fld>
            <a:endParaRPr lang="pt-BR"/>
          </a:p>
        </p:txBody>
      </p:sp>
    </p:spTree>
    <p:extLst>
      <p:ext uri="{BB962C8B-B14F-4D97-AF65-F5344CB8AC3E}">
        <p14:creationId xmlns:p14="http://schemas.microsoft.com/office/powerpoint/2010/main" val="3993964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47</a:t>
            </a:fld>
            <a:endParaRPr lang="pt-BR"/>
          </a:p>
        </p:txBody>
      </p:sp>
    </p:spTree>
    <p:extLst>
      <p:ext uri="{BB962C8B-B14F-4D97-AF65-F5344CB8AC3E}">
        <p14:creationId xmlns:p14="http://schemas.microsoft.com/office/powerpoint/2010/main" val="424025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solidFill>
                  <a:srgbClr val="302926"/>
                </a:solidFill>
                <a:latin typeface="AMX" pitchFamily="2" charset="0"/>
                <a:cs typeface="Segoe UI" panose="020B0502040204020203" pitchFamily="34" charset="0"/>
              </a:rPr>
              <a:t>As</a:t>
            </a:r>
            <a:r>
              <a:rPr lang="pt-BR" sz="1200" b="1" dirty="0">
                <a:solidFill>
                  <a:srgbClr val="302926"/>
                </a:solidFill>
                <a:latin typeface="AMX" pitchFamily="2" charset="0"/>
                <a:cs typeface="Segoe UI" panose="020B0502040204020203" pitchFamily="34" charset="0"/>
              </a:rPr>
              <a:t> “Giga velocidades” </a:t>
            </a:r>
            <a:r>
              <a:rPr lang="pt-BR" sz="1200" dirty="0">
                <a:solidFill>
                  <a:srgbClr val="302926"/>
                </a:solidFill>
                <a:latin typeface="AMX" pitchFamily="2" charset="0"/>
                <a:cs typeface="Segoe UI" panose="020B0502040204020203" pitchFamily="34" charset="0"/>
              </a:rPr>
              <a:t>são velocidades </a:t>
            </a:r>
            <a:r>
              <a:rPr lang="pt-BR" sz="1200" b="1" dirty="0">
                <a:solidFill>
                  <a:srgbClr val="302926"/>
                </a:solidFill>
                <a:latin typeface="AMX" pitchFamily="2" charset="0"/>
                <a:cs typeface="Segoe UI" panose="020B0502040204020203" pitchFamily="34" charset="0"/>
              </a:rPr>
              <a:t>superiores as </a:t>
            </a:r>
            <a:r>
              <a:rPr lang="pt-BR" sz="1200" dirty="0">
                <a:solidFill>
                  <a:srgbClr val="302926"/>
                </a:solidFill>
                <a:latin typeface="AMX" pitchFamily="2" charset="0"/>
                <a:cs typeface="Segoe UI" panose="020B0502040204020203" pitchFamily="34" charset="0"/>
              </a:rPr>
              <a:t>tradicionais de 350 Mega, 500Mega, etc. Ou seja </a:t>
            </a:r>
            <a:r>
              <a:rPr lang="pt-BR" sz="1200" b="1" dirty="0">
                <a:solidFill>
                  <a:srgbClr val="302926"/>
                </a:solidFill>
                <a:latin typeface="AMX" pitchFamily="2" charset="0"/>
                <a:cs typeface="Segoe UI" panose="020B0502040204020203" pitchFamily="34" charset="0"/>
              </a:rPr>
              <a:t>são superiores a 1.000Mega </a:t>
            </a:r>
            <a:r>
              <a:rPr lang="pt-BR" sz="1200" dirty="0">
                <a:solidFill>
                  <a:srgbClr val="302926"/>
                </a:solidFill>
                <a:latin typeface="AMX" pitchFamily="2" charset="0"/>
                <a:cs typeface="Segoe UI" panose="020B0502040204020203" pitchFamily="34" charset="0"/>
              </a:rPr>
              <a:t>também chamadas de Giga.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bg1"/>
                </a:solidFill>
                <a:latin typeface="AMX" pitchFamily="2" charset="0"/>
              </a:rPr>
              <a:t>O aumento do uso de aplicações em nuvem, streaming, jogos e múltiplos dispositivos conectados impulsionou a necessidade de conexões mais rápidas e estáveis.</a:t>
            </a:r>
          </a:p>
          <a:p>
            <a:endParaRPr lang="pt-BR" sz="1200" dirty="0">
              <a:solidFill>
                <a:srgbClr val="302926"/>
              </a:solidFill>
              <a:latin typeface="AMX" pitchFamily="2" charset="0"/>
              <a:cs typeface="Segoe UI" panose="020B0502040204020203" pitchFamily="34" charset="0"/>
            </a:endParaRPr>
          </a:p>
          <a:p>
            <a:r>
              <a:rPr lang="pt-BR" sz="1200" dirty="0">
                <a:solidFill>
                  <a:srgbClr val="302926"/>
                </a:solidFill>
                <a:latin typeface="AMX" pitchFamily="2" charset="0"/>
                <a:cs typeface="Segoe UI" panose="020B0502040204020203" pitchFamily="34" charset="0"/>
              </a:rPr>
              <a:t>O </a:t>
            </a:r>
            <a:r>
              <a:rPr lang="pt-BR" sz="1200" b="1" dirty="0" err="1">
                <a:solidFill>
                  <a:srgbClr val="302926"/>
                </a:solidFill>
                <a:latin typeface="AMX" pitchFamily="2" charset="0"/>
                <a:cs typeface="Segoe UI" panose="020B0502040204020203" pitchFamily="34" charset="0"/>
              </a:rPr>
              <a:t>Wi-fi</a:t>
            </a:r>
            <a:r>
              <a:rPr lang="pt-BR" sz="1200" b="1" dirty="0">
                <a:solidFill>
                  <a:srgbClr val="302926"/>
                </a:solidFill>
                <a:latin typeface="AMX" pitchFamily="2" charset="0"/>
                <a:cs typeface="Segoe UI" panose="020B0502040204020203" pitchFamily="34" charset="0"/>
              </a:rPr>
              <a:t> Mesh7 </a:t>
            </a:r>
            <a:r>
              <a:rPr lang="pt-BR" sz="1200" dirty="0"/>
              <a:t>é um Sistema com vários pontos de Wi-Fi espalhados pela casa.</a:t>
            </a:r>
          </a:p>
          <a:p>
            <a:r>
              <a:rPr lang="pt-BR" sz="1200" dirty="0"/>
              <a:t>Serve para expandir o sinal em todos os pontos da Claro resolvendo interferências caudadas por espelhos, portas etc.</a:t>
            </a:r>
          </a:p>
          <a:p>
            <a:endParaRPr lang="pt-BR" sz="1200" dirty="0">
              <a:solidFill>
                <a:srgbClr val="302926"/>
              </a:solidFill>
              <a:latin typeface="AMX" pitchFamily="2" charset="0"/>
              <a:cs typeface="Segoe UI" panose="020B0502040204020203" pitchFamily="34" charset="0"/>
            </a:endParaRPr>
          </a:p>
          <a:p>
            <a:endParaRPr lang="pt-BR" sz="1200" dirty="0">
              <a:solidFill>
                <a:srgbClr val="302926"/>
              </a:solidFill>
              <a:latin typeface="AMX" pitchFamily="2" charset="0"/>
              <a:cs typeface="Segoe UI" panose="020B0502040204020203" pitchFamily="34" charset="0"/>
            </a:endParaRPr>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8</a:t>
            </a:fld>
            <a:endParaRPr lang="pt-BR"/>
          </a:p>
        </p:txBody>
      </p:sp>
    </p:spTree>
    <p:extLst>
      <p:ext uri="{BB962C8B-B14F-4D97-AF65-F5344CB8AC3E}">
        <p14:creationId xmlns:p14="http://schemas.microsoft.com/office/powerpoint/2010/main" val="180305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19</a:t>
            </a:fld>
            <a:endParaRPr lang="pt-BR"/>
          </a:p>
        </p:txBody>
      </p:sp>
    </p:spTree>
    <p:extLst>
      <p:ext uri="{BB962C8B-B14F-4D97-AF65-F5344CB8AC3E}">
        <p14:creationId xmlns:p14="http://schemas.microsoft.com/office/powerpoint/2010/main" val="295155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4E48D6E9-7293-45A1-A027-6FB283E65FDD}" type="slidenum">
              <a:rPr lang="pt-BR" smtClean="0"/>
              <a:t>28</a:t>
            </a:fld>
            <a:endParaRPr lang="pt-BR"/>
          </a:p>
        </p:txBody>
      </p:sp>
    </p:spTree>
    <p:extLst>
      <p:ext uri="{BB962C8B-B14F-4D97-AF65-F5344CB8AC3E}">
        <p14:creationId xmlns:p14="http://schemas.microsoft.com/office/powerpoint/2010/main" val="24447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a:t>
            </a:r>
          </a:p>
          <a:p>
            <a:r>
              <a:rPr lang="pt-BR" dirty="0"/>
              <a:t>Comece reforçando que não é apenas mudança de portfólio, mas de posicionamento. </a:t>
            </a:r>
          </a:p>
          <a:p>
            <a:r>
              <a:rPr lang="pt-BR" dirty="0"/>
              <a:t>Traga exemplos práticos: casa com vários dispositivos, streaming, jogos, home office. </a:t>
            </a:r>
          </a:p>
          <a:p>
            <a:r>
              <a:rPr lang="pt-BR" dirty="0"/>
              <a:t>Destaque a mudança de papel do vendedor: de “ofertador de plano” para “consultor de solução”. </a:t>
            </a:r>
          </a:p>
          <a:p>
            <a:r>
              <a:rPr lang="pt-BR" b="1" dirty="0"/>
              <a:t>Pergunta para engajar:</a:t>
            </a:r>
            <a:endParaRPr lang="pt-BR" dirty="0"/>
          </a:p>
          <a:p>
            <a:r>
              <a:rPr lang="pt-BR" dirty="0"/>
              <a:t>“Hoje, vocês sentem que os clientes já demandam mais velocidade e estabilidade?”</a:t>
            </a:r>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29</a:t>
            </a:fld>
            <a:endParaRPr lang="pt-BR"/>
          </a:p>
        </p:txBody>
      </p:sp>
    </p:spTree>
    <p:extLst>
      <p:ext uri="{BB962C8B-B14F-4D97-AF65-F5344CB8AC3E}">
        <p14:creationId xmlns:p14="http://schemas.microsoft.com/office/powerpoint/2010/main" val="425356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a:t>
            </a:r>
          </a:p>
          <a:p>
            <a:r>
              <a:rPr lang="pt-BR" dirty="0"/>
              <a:t>Mostre como a nova organização facilita a conversa com o cliente. </a:t>
            </a:r>
          </a:p>
          <a:p>
            <a:r>
              <a:rPr lang="pt-BR" dirty="0"/>
              <a:t>Oriente o uso de perguntas diagnósticas: </a:t>
            </a:r>
          </a:p>
          <a:p>
            <a:pPr lvl="1"/>
            <a:r>
              <a:rPr lang="pt-BR" dirty="0"/>
              <a:t>“Quantas pessoas usam a internet na sua casa?” </a:t>
            </a:r>
          </a:p>
          <a:p>
            <a:pPr lvl="1"/>
            <a:r>
              <a:rPr lang="pt-BR" dirty="0"/>
              <a:t>“Vocês usam para trabalho, jogos ou streaming?” </a:t>
            </a:r>
          </a:p>
          <a:p>
            <a:r>
              <a:rPr lang="pt-BR" dirty="0"/>
              <a:t>Reforce o ganho prático: menos dúvida, mais assertividade na venda. </a:t>
            </a:r>
          </a:p>
          <a:p>
            <a:r>
              <a:rPr lang="pt-BR" b="1" dirty="0"/>
              <a:t>Dica final:</a:t>
            </a:r>
            <a:endParaRPr lang="pt-BR" dirty="0"/>
          </a:p>
          <a:p>
            <a:r>
              <a:rPr lang="pt-BR" dirty="0"/>
              <a:t>“Quanto mais simples para o cliente entender, mais rápida e segura é a decisão de compra.”</a:t>
            </a:r>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30</a:t>
            </a:fld>
            <a:endParaRPr lang="pt-BR"/>
          </a:p>
        </p:txBody>
      </p:sp>
    </p:spTree>
    <p:extLst>
      <p:ext uri="{BB962C8B-B14F-4D97-AF65-F5344CB8AC3E}">
        <p14:creationId xmlns:p14="http://schemas.microsoft.com/office/powerpoint/2010/main" val="356614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BE84F-A69C-1D86-F074-5729733AC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E5D2E-C148-DA8E-907C-DACDB573A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56ACE-FEA2-AD4A-F556-8EDDB123E87C}"/>
              </a:ext>
            </a:extLst>
          </p:cNvPr>
          <p:cNvSpPr>
            <a:spLocks noGrp="1"/>
          </p:cNvSpPr>
          <p:nvPr>
            <p:ph type="body" idx="1"/>
          </p:nvPr>
        </p:nvSpPr>
        <p:spPr/>
        <p:txBody>
          <a:bodyPr/>
          <a:lstStyle/>
          <a:p>
            <a:endParaRPr lang="pt-BR" dirty="0"/>
          </a:p>
        </p:txBody>
      </p:sp>
      <p:sp>
        <p:nvSpPr>
          <p:cNvPr id="4" name="Slide Number Placeholder 3">
            <a:extLst>
              <a:ext uri="{FF2B5EF4-FFF2-40B4-BE49-F238E27FC236}">
                <a16:creationId xmlns:a16="http://schemas.microsoft.com/office/drawing/2014/main" id="{C4FFF1B3-7D8A-DC17-AD71-DEFF639E6F39}"/>
              </a:ext>
            </a:extLst>
          </p:cNvPr>
          <p:cNvSpPr>
            <a:spLocks noGrp="1"/>
          </p:cNvSpPr>
          <p:nvPr>
            <p:ph type="sldNum" sz="quarter" idx="10"/>
          </p:nvPr>
        </p:nvSpPr>
        <p:spPr/>
        <p:txBody>
          <a:bodyPr/>
          <a:lstStyle/>
          <a:p>
            <a:fld id="{4E48D6E9-7293-45A1-A027-6FB283E65FDD}" type="slidenum">
              <a:rPr lang="pt-BR" smtClean="0"/>
              <a:t>31</a:t>
            </a:fld>
            <a:endParaRPr lang="pt-BR"/>
          </a:p>
        </p:txBody>
      </p:sp>
    </p:spTree>
    <p:extLst>
      <p:ext uri="{BB962C8B-B14F-4D97-AF65-F5344CB8AC3E}">
        <p14:creationId xmlns:p14="http://schemas.microsoft.com/office/powerpoint/2010/main" val="2469108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3D1F-B09C-7F82-5A0E-57C995FA426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E5D4CF9-D8A6-2492-9822-4E4C4AF19FF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687434F-3AF3-05A4-6726-9A6067FA977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95B0D6C-D6C8-0EC4-C4CD-C688C00F6C6F}"/>
              </a:ext>
            </a:extLst>
          </p:cNvPr>
          <p:cNvSpPr>
            <a:spLocks noGrp="1"/>
          </p:cNvSpPr>
          <p:nvPr>
            <p:ph type="sldNum" sz="quarter" idx="5"/>
          </p:nvPr>
        </p:nvSpPr>
        <p:spPr/>
        <p:txBody>
          <a:bodyPr/>
          <a:lstStyle/>
          <a:p>
            <a:fld id="{4E48D6E9-7293-45A1-A027-6FB283E65FDD}" type="slidenum">
              <a:rPr lang="pt-BR" smtClean="0"/>
              <a:t>32</a:t>
            </a:fld>
            <a:endParaRPr lang="pt-BR"/>
          </a:p>
        </p:txBody>
      </p:sp>
    </p:spTree>
    <p:extLst>
      <p:ext uri="{BB962C8B-B14F-4D97-AF65-F5344CB8AC3E}">
        <p14:creationId xmlns:p14="http://schemas.microsoft.com/office/powerpoint/2010/main" val="267125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3A696-E440-1FB4-65D7-CFC6F3446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59C8A-B88C-6494-9C1C-A8323B758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95C5C-7FAE-39D2-3EC7-D662D5986CD0}"/>
              </a:ext>
            </a:extLst>
          </p:cNvPr>
          <p:cNvSpPr>
            <a:spLocks noGrp="1"/>
          </p:cNvSpPr>
          <p:nvPr>
            <p:ph type="body" idx="1"/>
          </p:nvPr>
        </p:nvSpPr>
        <p:spPr/>
        <p:txBody>
          <a:bodyPr/>
          <a:lstStyle/>
          <a:p>
            <a:endParaRPr lang="pt-BR" dirty="0"/>
          </a:p>
        </p:txBody>
      </p:sp>
      <p:sp>
        <p:nvSpPr>
          <p:cNvPr id="4" name="Slide Number Placeholder 3">
            <a:extLst>
              <a:ext uri="{FF2B5EF4-FFF2-40B4-BE49-F238E27FC236}">
                <a16:creationId xmlns:a16="http://schemas.microsoft.com/office/drawing/2014/main" id="{6F07842C-DED9-5F79-2BDE-4E7822A5E6FC}"/>
              </a:ext>
            </a:extLst>
          </p:cNvPr>
          <p:cNvSpPr>
            <a:spLocks noGrp="1"/>
          </p:cNvSpPr>
          <p:nvPr>
            <p:ph type="sldNum" sz="quarter" idx="10"/>
          </p:nvPr>
        </p:nvSpPr>
        <p:spPr/>
        <p:txBody>
          <a:bodyPr/>
          <a:lstStyle/>
          <a:p>
            <a:fld id="{4E48D6E9-7293-45A1-A027-6FB283E65FDD}" type="slidenum">
              <a:rPr lang="pt-BR" smtClean="0"/>
              <a:t>33</a:t>
            </a:fld>
            <a:endParaRPr lang="pt-BR"/>
          </a:p>
        </p:txBody>
      </p:sp>
    </p:spTree>
    <p:extLst>
      <p:ext uri="{BB962C8B-B14F-4D97-AF65-F5344CB8AC3E}">
        <p14:creationId xmlns:p14="http://schemas.microsoft.com/office/powerpoint/2010/main" val="102802902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10" name="Rectangle 9"/>
          <p:cNvSpPr/>
          <p:nvPr userDrawn="1"/>
        </p:nvSpPr>
        <p:spPr>
          <a:xfrm>
            <a:off x="0" y="-561703"/>
            <a:ext cx="12192000" cy="7439243"/>
          </a:xfrm>
          <a:prstGeom prst="rect">
            <a:avLst/>
          </a:prstGeom>
          <a:gradFill flip="none" rotWithShape="1">
            <a:gsLst>
              <a:gs pos="0">
                <a:srgbClr val="AF272F">
                  <a:shade val="30000"/>
                  <a:satMod val="115000"/>
                </a:srgbClr>
              </a:gs>
              <a:gs pos="50000">
                <a:srgbClr val="AF272F">
                  <a:shade val="67500"/>
                  <a:satMod val="115000"/>
                </a:srgbClr>
              </a:gs>
              <a:gs pos="100000">
                <a:srgbClr val="AF272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7" descr="Ícone&#10;&#10;Descrição gerada automaticamente"/>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Lst>
          </a:blip>
          <a:srcRect r="32313"/>
          <a:stretch>
            <a:fillRect/>
          </a:stretch>
        </p:blipFill>
        <p:spPr>
          <a:xfrm>
            <a:off x="428683" y="376331"/>
            <a:ext cx="884547" cy="305454"/>
          </a:xfrm>
          <a:prstGeom prst="rect">
            <a:avLst/>
          </a:prstGeom>
        </p:spPr>
      </p:pic>
      <p:pic>
        <p:nvPicPr>
          <p:cNvPr id="7" name="Imagem 1" descr="Interface gráfica do usuário&#10;&#10;O conteúdo gerado por IA pode estar incorreto.">
            <a:extLst>
              <a:ext uri="{FF2B5EF4-FFF2-40B4-BE49-F238E27FC236}">
                <a16:creationId xmlns:a16="http://schemas.microsoft.com/office/drawing/2014/main" id="{783612C2-E612-C7EF-7E8B-2EE772FAA7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15768" y="376331"/>
            <a:ext cx="950701" cy="360474"/>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58029"/>
            <a:ext cx="12295163" cy="6916029"/>
          </a:xfrm>
          <a:prstGeom prst="rect">
            <a:avLst/>
          </a:prstGeom>
        </p:spPr>
      </p:pic>
    </p:spTree>
    <p:extLst>
      <p:ext uri="{BB962C8B-B14F-4D97-AF65-F5344CB8AC3E}">
        <p14:creationId xmlns:p14="http://schemas.microsoft.com/office/powerpoint/2010/main" val="67884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Índic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0">
                <a:srgbClr val="AF272F">
                  <a:shade val="30000"/>
                  <a:satMod val="115000"/>
                </a:srgbClr>
              </a:gs>
              <a:gs pos="50000">
                <a:srgbClr val="AF272F">
                  <a:shade val="67500"/>
                  <a:satMod val="115000"/>
                </a:srgbClr>
              </a:gs>
              <a:gs pos="100000">
                <a:srgbClr val="AF272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7" descr="Ícone&#10;&#10;Descrição gerada automaticamente"/>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Lst>
          </a:blip>
          <a:srcRect r="32313"/>
          <a:stretch>
            <a:fillRect/>
          </a:stretch>
        </p:blipFill>
        <p:spPr>
          <a:xfrm>
            <a:off x="428683" y="376331"/>
            <a:ext cx="884547" cy="305454"/>
          </a:xfrm>
          <a:prstGeom prst="rect">
            <a:avLst/>
          </a:prstGeom>
        </p:spPr>
      </p:pic>
      <p:pic>
        <p:nvPicPr>
          <p:cNvPr id="21" name="Imagem 1" descr="Interface gráfica do usuário&#10;&#10;O conteúdo gerado por IA pode estar incorreto.">
            <a:extLst>
              <a:ext uri="{FF2B5EF4-FFF2-40B4-BE49-F238E27FC236}">
                <a16:creationId xmlns:a16="http://schemas.microsoft.com/office/drawing/2014/main" id="{783612C2-E612-C7EF-7E8B-2EE772FAA7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15768" y="376331"/>
            <a:ext cx="950701" cy="360474"/>
          </a:xfrm>
          <a:prstGeom prst="rect">
            <a:avLst/>
          </a:prstGeom>
        </p:spPr>
      </p:pic>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b="7715"/>
          <a:stretch/>
        </p:blipFill>
        <p:spPr>
          <a:xfrm>
            <a:off x="0" y="529058"/>
            <a:ext cx="12192000" cy="6328942"/>
          </a:xfrm>
          <a:prstGeom prst="rect">
            <a:avLst/>
          </a:prstGeom>
        </p:spPr>
      </p:pic>
    </p:spTree>
    <p:extLst>
      <p:ext uri="{BB962C8B-B14F-4D97-AF65-F5344CB8AC3E}">
        <p14:creationId xmlns:p14="http://schemas.microsoft.com/office/powerpoint/2010/main" val="50819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údo 4">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flip="none" rotWithShape="1">
            <a:gsLst>
              <a:gs pos="0">
                <a:srgbClr val="E43D30">
                  <a:shade val="30000"/>
                  <a:satMod val="115000"/>
                </a:srgbClr>
              </a:gs>
              <a:gs pos="50000">
                <a:srgbClr val="E43D30">
                  <a:shade val="67500"/>
                  <a:satMod val="115000"/>
                </a:srgbClr>
              </a:gs>
              <a:gs pos="100000">
                <a:srgbClr val="E43D3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1643"/>
          <a:stretch/>
        </p:blipFill>
        <p:spPr>
          <a:xfrm>
            <a:off x="195943" y="0"/>
            <a:ext cx="11991703" cy="6857999"/>
          </a:xfrm>
          <a:prstGeom prst="rect">
            <a:avLst/>
          </a:prstGeom>
        </p:spPr>
      </p:pic>
      <p:pic>
        <p:nvPicPr>
          <p:cNvPr id="6" name="Imagem 7" descr="Ícone&#10;&#10;Descrição gerada automaticamente"/>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contrast="100000"/>
                    </a14:imgEffect>
                  </a14:imgLayer>
                </a14:imgProps>
              </a:ext>
            </a:extLst>
          </a:blip>
          <a:srcRect r="32313"/>
          <a:stretch>
            <a:fillRect/>
          </a:stretch>
        </p:blipFill>
        <p:spPr>
          <a:xfrm>
            <a:off x="428683" y="376331"/>
            <a:ext cx="884547" cy="305454"/>
          </a:xfrm>
          <a:prstGeom prst="rect">
            <a:avLst/>
          </a:prstGeom>
        </p:spPr>
      </p:pic>
      <p:pic>
        <p:nvPicPr>
          <p:cNvPr id="8" name="Imagem 1" descr="Interface gráfica do usuário&#10;&#10;O conteúdo gerado por IA pode estar incorreto.">
            <a:extLst>
              <a:ext uri="{FF2B5EF4-FFF2-40B4-BE49-F238E27FC236}">
                <a16:creationId xmlns:a16="http://schemas.microsoft.com/office/drawing/2014/main" id="{783612C2-E612-C7EF-7E8B-2EE772FAA7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15768" y="376331"/>
            <a:ext cx="950701" cy="360474"/>
          </a:xfrm>
          <a:prstGeom prst="rect">
            <a:avLst/>
          </a:prstGeom>
        </p:spPr>
      </p:pic>
    </p:spTree>
    <p:extLst>
      <p:ext uri="{BB962C8B-B14F-4D97-AF65-F5344CB8AC3E}">
        <p14:creationId xmlns:p14="http://schemas.microsoft.com/office/powerpoint/2010/main" val="390156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6">
            <a:extLst>
              <a:ext uri="{FF2B5EF4-FFF2-40B4-BE49-F238E27FC236}">
                <a16:creationId xmlns:a16="http://schemas.microsoft.com/office/drawing/2014/main" id="{7E2422D3-B3F7-EE98-3E9F-B9E278EE36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171" y="215675"/>
            <a:ext cx="1060793" cy="653144"/>
          </a:xfrm>
          <a:prstGeom prst="rect">
            <a:avLst/>
          </a:prstGeom>
        </p:spPr>
      </p:pic>
      <p:pic>
        <p:nvPicPr>
          <p:cNvPr id="3" name="Picture 2">
            <a:extLst>
              <a:ext uri="{FF2B5EF4-FFF2-40B4-BE49-F238E27FC236}">
                <a16:creationId xmlns:a16="http://schemas.microsoft.com/office/drawing/2014/main" id="{3608AC2D-728D-9371-94D1-406FF2EA28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07897" y="368702"/>
            <a:ext cx="996964" cy="386633"/>
          </a:xfrm>
          <a:prstGeom prst="rect">
            <a:avLst/>
          </a:prstGeom>
        </p:spPr>
      </p:pic>
    </p:spTree>
    <p:extLst>
      <p:ext uri="{BB962C8B-B14F-4D97-AF65-F5344CB8AC3E}">
        <p14:creationId xmlns:p14="http://schemas.microsoft.com/office/powerpoint/2010/main" val="267959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6">
            <a:extLst>
              <a:ext uri="{FF2B5EF4-FFF2-40B4-BE49-F238E27FC236}">
                <a16:creationId xmlns:a16="http://schemas.microsoft.com/office/drawing/2014/main" id="{D3EC9CE7-1CBE-B58D-7D21-10C1FB4A0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171" y="215675"/>
            <a:ext cx="1060793" cy="653144"/>
          </a:xfrm>
          <a:prstGeom prst="rect">
            <a:avLst/>
          </a:prstGeom>
        </p:spPr>
      </p:pic>
      <p:pic>
        <p:nvPicPr>
          <p:cNvPr id="4" name="Picture 2">
            <a:extLst>
              <a:ext uri="{FF2B5EF4-FFF2-40B4-BE49-F238E27FC236}">
                <a16:creationId xmlns:a16="http://schemas.microsoft.com/office/drawing/2014/main" id="{92673634-7685-76D8-2E9F-691EC64E7E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07897" y="368702"/>
            <a:ext cx="996964" cy="386633"/>
          </a:xfrm>
          <a:prstGeom prst="rect">
            <a:avLst/>
          </a:prstGeom>
        </p:spPr>
      </p:pic>
    </p:spTree>
    <p:extLst>
      <p:ext uri="{BB962C8B-B14F-4D97-AF65-F5344CB8AC3E}">
        <p14:creationId xmlns:p14="http://schemas.microsoft.com/office/powerpoint/2010/main" val="47002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údo 3">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6">
            <a:extLst>
              <a:ext uri="{FF2B5EF4-FFF2-40B4-BE49-F238E27FC236}">
                <a16:creationId xmlns:a16="http://schemas.microsoft.com/office/drawing/2014/main" id="{B621B9A3-39EF-8F4D-5EBC-C1C540F114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171" y="215675"/>
            <a:ext cx="1060793" cy="653144"/>
          </a:xfrm>
          <a:prstGeom prst="rect">
            <a:avLst/>
          </a:prstGeom>
        </p:spPr>
      </p:pic>
      <p:pic>
        <p:nvPicPr>
          <p:cNvPr id="3" name="Picture 2">
            <a:extLst>
              <a:ext uri="{FF2B5EF4-FFF2-40B4-BE49-F238E27FC236}">
                <a16:creationId xmlns:a16="http://schemas.microsoft.com/office/drawing/2014/main" id="{0CFB4BF1-E106-E64F-FCCD-CD19830BA0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7897" y="368702"/>
            <a:ext cx="996964" cy="386633"/>
          </a:xfrm>
          <a:prstGeom prst="rect">
            <a:avLst/>
          </a:prstGeom>
        </p:spPr>
      </p:pic>
    </p:spTree>
    <p:extLst>
      <p:ext uri="{BB962C8B-B14F-4D97-AF65-F5344CB8AC3E}">
        <p14:creationId xmlns:p14="http://schemas.microsoft.com/office/powerpoint/2010/main" val="268339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údo 3">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3728B1D-5FF2-656A-E190-6D8DD41F884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447" b="447"/>
          <a:stretch/>
        </p:blipFill>
        <p:spPr>
          <a:xfrm>
            <a:off x="-1" y="0"/>
            <a:ext cx="12398045" cy="6858000"/>
          </a:xfrm>
          <a:prstGeom prst="rect">
            <a:avLst/>
          </a:prstGeom>
        </p:spPr>
      </p:pic>
      <p:pic>
        <p:nvPicPr>
          <p:cNvPr id="2" name="Picture 6">
            <a:extLst>
              <a:ext uri="{FF2B5EF4-FFF2-40B4-BE49-F238E27FC236}">
                <a16:creationId xmlns:a16="http://schemas.microsoft.com/office/drawing/2014/main" id="{7E2422D3-B3F7-EE98-3E9F-B9E278EE3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7171" y="215675"/>
            <a:ext cx="1060793" cy="653144"/>
          </a:xfrm>
          <a:prstGeom prst="rect">
            <a:avLst/>
          </a:prstGeom>
        </p:spPr>
      </p:pic>
      <p:pic>
        <p:nvPicPr>
          <p:cNvPr id="6" name="Imagem 5" descr="Logotipo&#10;&#10;O conteúdo gerado por IA pode estar incorreto.">
            <a:extLst>
              <a:ext uri="{FF2B5EF4-FFF2-40B4-BE49-F238E27FC236}">
                <a16:creationId xmlns:a16="http://schemas.microsoft.com/office/drawing/2014/main" id="{499D3F3B-EA7A-09EB-2328-0A4A09BA82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55271" y="288102"/>
            <a:ext cx="1302215" cy="580717"/>
          </a:xfrm>
          <a:prstGeom prst="rect">
            <a:avLst/>
          </a:prstGeom>
        </p:spPr>
      </p:pic>
    </p:spTree>
    <p:extLst>
      <p:ext uri="{BB962C8B-B14F-4D97-AF65-F5344CB8AC3E}">
        <p14:creationId xmlns:p14="http://schemas.microsoft.com/office/powerpoint/2010/main" val="143584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tividade 1">
    <p:spTree>
      <p:nvGrpSpPr>
        <p:cNvPr id="1" name=""/>
        <p:cNvGrpSpPr/>
        <p:nvPr/>
      </p:nvGrpSpPr>
      <p:grpSpPr>
        <a:xfrm>
          <a:off x="0" y="0"/>
          <a:ext cx="0" cy="0"/>
          <a:chOff x="0" y="0"/>
          <a:chExt cx="0" cy="0"/>
        </a:xfrm>
      </p:grpSpPr>
      <p:sp>
        <p:nvSpPr>
          <p:cNvPr id="4" name="Rectangle 3"/>
          <p:cNvSpPr/>
          <p:nvPr userDrawn="1"/>
        </p:nvSpPr>
        <p:spPr>
          <a:xfrm>
            <a:off x="0" y="-9770"/>
            <a:ext cx="12192000" cy="6877540"/>
          </a:xfrm>
          <a:prstGeom prst="rect">
            <a:avLst/>
          </a:prstGeom>
          <a:gradFill flip="none" rotWithShape="1">
            <a:gsLst>
              <a:gs pos="0">
                <a:srgbClr val="AF272F">
                  <a:shade val="30000"/>
                  <a:satMod val="115000"/>
                </a:srgbClr>
              </a:gs>
              <a:gs pos="50000">
                <a:srgbClr val="AF272F">
                  <a:shade val="67500"/>
                  <a:satMod val="115000"/>
                </a:srgbClr>
              </a:gs>
              <a:gs pos="100000">
                <a:srgbClr val="AF272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550"/>
            <a:ext cx="12210757" cy="6868550"/>
          </a:xfrm>
          <a:prstGeom prst="rect">
            <a:avLst/>
          </a:prstGeom>
        </p:spPr>
      </p:pic>
      <p:pic>
        <p:nvPicPr>
          <p:cNvPr id="6" name="Imagem 7" descr="Ícone&#10;&#10;Descrição gerada automaticamente"/>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contrast="100000"/>
                    </a14:imgEffect>
                  </a14:imgLayer>
                </a14:imgProps>
              </a:ext>
            </a:extLst>
          </a:blip>
          <a:srcRect r="32313"/>
          <a:stretch>
            <a:fillRect/>
          </a:stretch>
        </p:blipFill>
        <p:spPr>
          <a:xfrm>
            <a:off x="428683" y="376331"/>
            <a:ext cx="884547" cy="305454"/>
          </a:xfrm>
          <a:prstGeom prst="rect">
            <a:avLst/>
          </a:prstGeom>
        </p:spPr>
      </p:pic>
      <p:pic>
        <p:nvPicPr>
          <p:cNvPr id="8" name="Imagem 1" descr="Interface gráfica do usuário&#10;&#10;O conteúdo gerado por IA pode estar incorreto.">
            <a:extLst>
              <a:ext uri="{FF2B5EF4-FFF2-40B4-BE49-F238E27FC236}">
                <a16:creationId xmlns:a16="http://schemas.microsoft.com/office/drawing/2014/main" id="{783612C2-E612-C7EF-7E8B-2EE772FAA7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15768" y="376331"/>
            <a:ext cx="950701" cy="360474"/>
          </a:xfrm>
          <a:prstGeom prst="rect">
            <a:avLst/>
          </a:prstGeom>
        </p:spPr>
      </p:pic>
    </p:spTree>
    <p:extLst>
      <p:ext uri="{BB962C8B-B14F-4D97-AF65-F5344CB8AC3E}">
        <p14:creationId xmlns:p14="http://schemas.microsoft.com/office/powerpoint/2010/main" val="148521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tividade 2">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6C5C2E5-8B64-708D-54D8-98E371FF82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171" y="215675"/>
            <a:ext cx="1060793" cy="653144"/>
          </a:xfrm>
          <a:prstGeom prst="rect">
            <a:avLst/>
          </a:prstGeom>
        </p:spPr>
      </p:pic>
      <p:pic>
        <p:nvPicPr>
          <p:cNvPr id="3" name="Picture 2">
            <a:extLst>
              <a:ext uri="{FF2B5EF4-FFF2-40B4-BE49-F238E27FC236}">
                <a16:creationId xmlns:a16="http://schemas.microsoft.com/office/drawing/2014/main" id="{FC3EB976-7664-8E8B-C566-DC5F1B398F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7897" y="368702"/>
            <a:ext cx="996964" cy="386633"/>
          </a:xfrm>
          <a:prstGeom prst="rect">
            <a:avLst/>
          </a:prstGeom>
        </p:spPr>
      </p:pic>
    </p:spTree>
    <p:extLst>
      <p:ext uri="{BB962C8B-B14F-4D97-AF65-F5344CB8AC3E}">
        <p14:creationId xmlns:p14="http://schemas.microsoft.com/office/powerpoint/2010/main" val="2046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2" r:id="rId2"/>
    <p:sldLayoutId id="2147483668" r:id="rId3"/>
    <p:sldLayoutId id="2147483665" r:id="rId4"/>
    <p:sldLayoutId id="2147483667" r:id="rId5"/>
    <p:sldLayoutId id="2147483664" r:id="rId6"/>
    <p:sldLayoutId id="2147483670" r:id="rId7"/>
    <p:sldLayoutId id="2147483666"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8.sv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6.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54.sv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3.jpeg"/><Relationship Id="rId1" Type="http://schemas.openxmlformats.org/officeDocument/2006/relationships/slideLayout" Target="../slideLayouts/slideLayout3.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4.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BF6C389-22E7-A876-D492-9B328A366D7D}"/>
              </a:ext>
            </a:extLst>
          </p:cNvPr>
          <p:cNvSpPr txBox="1"/>
          <p:nvPr/>
        </p:nvSpPr>
        <p:spPr>
          <a:xfrm>
            <a:off x="2327312" y="2300878"/>
            <a:ext cx="7537375"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4800" dirty="0">
                <a:solidFill>
                  <a:schemeClr val="bg1"/>
                </a:solidFill>
                <a:latin typeface="AMX Black" pitchFamily="2" charset="0"/>
                <a:ea typeface="Segoe UI Black" panose="020B0A02040204020203" pitchFamily="34" charset="0"/>
              </a:rPr>
              <a:t>NOVAS VELOCIDADES DE BANDA LARGA</a:t>
            </a:r>
          </a:p>
        </p:txBody>
      </p:sp>
    </p:spTree>
    <p:extLst>
      <p:ext uri="{BB962C8B-B14F-4D97-AF65-F5344CB8AC3E}">
        <p14:creationId xmlns:p14="http://schemas.microsoft.com/office/powerpoint/2010/main" val="60687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423EC-FCD3-4F5B-8317-DEEBA5042C5C}"/>
            </a:ext>
          </a:extLst>
        </p:cNvPr>
        <p:cNvGrpSpPr/>
        <p:nvPr/>
      </p:nvGrpSpPr>
      <p:grpSpPr>
        <a:xfrm>
          <a:off x="0" y="0"/>
          <a:ext cx="0" cy="0"/>
          <a:chOff x="0" y="0"/>
          <a:chExt cx="0" cy="0"/>
        </a:xfrm>
      </p:grpSpPr>
      <p:sp>
        <p:nvSpPr>
          <p:cNvPr id="11" name="CaixaDeTexto 8">
            <a:extLst>
              <a:ext uri="{FF2B5EF4-FFF2-40B4-BE49-F238E27FC236}">
                <a16:creationId xmlns:a16="http://schemas.microsoft.com/office/drawing/2014/main" id="{A30B2803-EFB0-A573-2C27-9DA4AB195911}"/>
              </a:ext>
            </a:extLst>
          </p:cNvPr>
          <p:cNvSpPr txBox="1"/>
          <p:nvPr/>
        </p:nvSpPr>
        <p:spPr>
          <a:xfrm>
            <a:off x="2828002" y="984134"/>
            <a:ext cx="6523553" cy="646331"/>
          </a:xfrm>
          <a:prstGeom prst="rect">
            <a:avLst/>
          </a:prstGeom>
          <a:noFill/>
        </p:spPr>
        <p:txBody>
          <a:bodyPr wrap="square" rtlCol="0">
            <a:spAutoFit/>
          </a:bodyPr>
          <a:lstStyle/>
          <a:p>
            <a:pPr algn="ctr"/>
            <a:r>
              <a:rPr lang="pt-BR" sz="3600" b="1" dirty="0">
                <a:solidFill>
                  <a:srgbClr val="302926"/>
                </a:solidFill>
                <a:latin typeface="AMX Black" pitchFamily="2" charset="0"/>
                <a:ea typeface="Segoe UI Black" panose="020B0A02040204020203" pitchFamily="34" charset="0"/>
                <a:cs typeface="Segoe UI" panose="020B0502040204020203" pitchFamily="34" charset="0"/>
              </a:rPr>
              <a:t>COMO FUNCIONA</a:t>
            </a:r>
          </a:p>
        </p:txBody>
      </p:sp>
      <p:sp>
        <p:nvSpPr>
          <p:cNvPr id="13" name="Fluxograma: Processo Alternativo 10">
            <a:extLst>
              <a:ext uri="{FF2B5EF4-FFF2-40B4-BE49-F238E27FC236}">
                <a16:creationId xmlns:a16="http://schemas.microsoft.com/office/drawing/2014/main" id="{9737A86C-090C-A01F-92D9-0B6B6DEFFB9B}"/>
              </a:ext>
            </a:extLst>
          </p:cNvPr>
          <p:cNvSpPr/>
          <p:nvPr/>
        </p:nvSpPr>
        <p:spPr>
          <a:xfrm>
            <a:off x="3001354" y="2461827"/>
            <a:ext cx="2692339"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Velocidades Simétricas </a:t>
            </a:r>
          </a:p>
        </p:txBody>
      </p:sp>
      <p:sp>
        <p:nvSpPr>
          <p:cNvPr id="14" name="Fluxograma: Processo Alternativo 10">
            <a:extLst>
              <a:ext uri="{FF2B5EF4-FFF2-40B4-BE49-F238E27FC236}">
                <a16:creationId xmlns:a16="http://schemas.microsoft.com/office/drawing/2014/main" id="{9737A86C-090C-A01F-92D9-0B6B6DEFFB9B}"/>
              </a:ext>
            </a:extLst>
          </p:cNvPr>
          <p:cNvSpPr/>
          <p:nvPr/>
        </p:nvSpPr>
        <p:spPr>
          <a:xfrm>
            <a:off x="6460626" y="2461826"/>
            <a:ext cx="2692339"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Baixa Latência </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56" y="1101347"/>
            <a:ext cx="703211" cy="395556"/>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29606" y="1101347"/>
            <a:ext cx="703211" cy="395556"/>
          </a:xfrm>
          <a:prstGeom prst="rect">
            <a:avLst/>
          </a:prstGeom>
        </p:spPr>
      </p:pic>
    </p:spTree>
    <p:extLst>
      <p:ext uri="{BB962C8B-B14F-4D97-AF65-F5344CB8AC3E}">
        <p14:creationId xmlns:p14="http://schemas.microsoft.com/office/powerpoint/2010/main" val="11600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423EC-FCD3-4F5B-8317-DEEBA5042C5C}"/>
            </a:ext>
          </a:extLst>
        </p:cNvPr>
        <p:cNvGrpSpPr/>
        <p:nvPr/>
      </p:nvGrpSpPr>
      <p:grpSpPr>
        <a:xfrm>
          <a:off x="0" y="0"/>
          <a:ext cx="0" cy="0"/>
          <a:chOff x="0" y="0"/>
          <a:chExt cx="0" cy="0"/>
        </a:xfrm>
      </p:grpSpPr>
      <p:sp>
        <p:nvSpPr>
          <p:cNvPr id="20" name="Retângulo 3">
            <a:extLst>
              <a:ext uri="{FF2B5EF4-FFF2-40B4-BE49-F238E27FC236}">
                <a16:creationId xmlns:a16="http://schemas.microsoft.com/office/drawing/2014/main" id="{D651F80D-7FEB-1EA8-E4D0-382B69533970}"/>
              </a:ext>
            </a:extLst>
          </p:cNvPr>
          <p:cNvSpPr/>
          <p:nvPr/>
        </p:nvSpPr>
        <p:spPr>
          <a:xfrm>
            <a:off x="3001354" y="3037813"/>
            <a:ext cx="2692339" cy="2151831"/>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8">
            <a:extLst>
              <a:ext uri="{FF2B5EF4-FFF2-40B4-BE49-F238E27FC236}">
                <a16:creationId xmlns:a16="http://schemas.microsoft.com/office/drawing/2014/main" id="{A30B2803-EFB0-A573-2C27-9DA4AB195911}"/>
              </a:ext>
            </a:extLst>
          </p:cNvPr>
          <p:cNvSpPr txBox="1"/>
          <p:nvPr/>
        </p:nvSpPr>
        <p:spPr>
          <a:xfrm>
            <a:off x="2828002" y="984134"/>
            <a:ext cx="6523553" cy="646331"/>
          </a:xfrm>
          <a:prstGeom prst="rect">
            <a:avLst/>
          </a:prstGeom>
          <a:noFill/>
        </p:spPr>
        <p:txBody>
          <a:bodyPr wrap="square" rtlCol="0">
            <a:spAutoFit/>
          </a:bodyPr>
          <a:lstStyle/>
          <a:p>
            <a:pPr algn="ctr"/>
            <a:r>
              <a:rPr lang="pt-BR" sz="3600" b="1" dirty="0">
                <a:solidFill>
                  <a:srgbClr val="302926"/>
                </a:solidFill>
                <a:latin typeface="AMX Black" pitchFamily="2" charset="0"/>
                <a:ea typeface="Segoe UI Black" panose="020B0A02040204020203" pitchFamily="34" charset="0"/>
                <a:cs typeface="Segoe UI" panose="020B0502040204020203" pitchFamily="34" charset="0"/>
              </a:rPr>
              <a:t>COMO FUNCIONA</a:t>
            </a:r>
          </a:p>
        </p:txBody>
      </p:sp>
      <p:sp>
        <p:nvSpPr>
          <p:cNvPr id="13" name="Fluxograma: Processo Alternativo 10">
            <a:extLst>
              <a:ext uri="{FF2B5EF4-FFF2-40B4-BE49-F238E27FC236}">
                <a16:creationId xmlns:a16="http://schemas.microsoft.com/office/drawing/2014/main" id="{9737A86C-090C-A01F-92D9-0B6B6DEFFB9B}"/>
              </a:ext>
            </a:extLst>
          </p:cNvPr>
          <p:cNvSpPr/>
          <p:nvPr/>
        </p:nvSpPr>
        <p:spPr>
          <a:xfrm>
            <a:off x="3001354" y="2461827"/>
            <a:ext cx="2692339" cy="818703"/>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Velocidades Simétricas </a:t>
            </a:r>
          </a:p>
        </p:txBody>
      </p:sp>
      <p:sp>
        <p:nvSpPr>
          <p:cNvPr id="14" name="Fluxograma: Processo Alternativo 10">
            <a:extLst>
              <a:ext uri="{FF2B5EF4-FFF2-40B4-BE49-F238E27FC236}">
                <a16:creationId xmlns:a16="http://schemas.microsoft.com/office/drawing/2014/main" id="{9737A86C-090C-A01F-92D9-0B6B6DEFFB9B}"/>
              </a:ext>
            </a:extLst>
          </p:cNvPr>
          <p:cNvSpPr/>
          <p:nvPr/>
        </p:nvSpPr>
        <p:spPr>
          <a:xfrm>
            <a:off x="6460626" y="2461826"/>
            <a:ext cx="2692339"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Baixa Latência </a:t>
            </a:r>
          </a:p>
        </p:txBody>
      </p:sp>
      <p:sp>
        <p:nvSpPr>
          <p:cNvPr id="16" name="Retângulo: Cantos Arredondados 7">
            <a:extLst>
              <a:ext uri="{FF2B5EF4-FFF2-40B4-BE49-F238E27FC236}">
                <a16:creationId xmlns:a16="http://schemas.microsoft.com/office/drawing/2014/main" id="{CA8882C0-EB4A-D613-33B9-AD685C120529}"/>
              </a:ext>
            </a:extLst>
          </p:cNvPr>
          <p:cNvSpPr/>
          <p:nvPr/>
        </p:nvSpPr>
        <p:spPr>
          <a:xfrm>
            <a:off x="3222270" y="3311416"/>
            <a:ext cx="2210013" cy="180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MX" pitchFamily="2" charset="0"/>
                <a:cs typeface="Segoe UI" panose="020B0502040204020203" pitchFamily="34" charset="0"/>
              </a:rPr>
              <a:t>Oferece velocidades de upload e download simétricas de 5 e 10 Gbps, suportando demandas modernas de alta capacidade. </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56" y="1101347"/>
            <a:ext cx="703211" cy="395556"/>
          </a:xfrm>
          <a:prstGeom prst="rect">
            <a:avLst/>
          </a:prstGeom>
        </p:spPr>
      </p:pic>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29606" y="1101347"/>
            <a:ext cx="703211" cy="395556"/>
          </a:xfrm>
          <a:prstGeom prst="rect">
            <a:avLst/>
          </a:prstGeom>
        </p:spPr>
      </p:pic>
    </p:spTree>
    <p:extLst>
      <p:ext uri="{BB962C8B-B14F-4D97-AF65-F5344CB8AC3E}">
        <p14:creationId xmlns:p14="http://schemas.microsoft.com/office/powerpoint/2010/main" val="396749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3FA2C-CD35-6BAC-9ABA-E598E4964610}"/>
            </a:ext>
          </a:extLst>
        </p:cNvPr>
        <p:cNvGrpSpPr/>
        <p:nvPr/>
      </p:nvGrpSpPr>
      <p:grpSpPr>
        <a:xfrm>
          <a:off x="0" y="0"/>
          <a:ext cx="0" cy="0"/>
          <a:chOff x="0" y="0"/>
          <a:chExt cx="0" cy="0"/>
        </a:xfrm>
      </p:grpSpPr>
      <p:sp>
        <p:nvSpPr>
          <p:cNvPr id="11" name="CaixaDeTexto 8">
            <a:extLst>
              <a:ext uri="{FF2B5EF4-FFF2-40B4-BE49-F238E27FC236}">
                <a16:creationId xmlns:a16="http://schemas.microsoft.com/office/drawing/2014/main" id="{A538DB45-D57E-DA65-69F9-6DF93DB7743F}"/>
              </a:ext>
            </a:extLst>
          </p:cNvPr>
          <p:cNvSpPr txBox="1"/>
          <p:nvPr/>
        </p:nvSpPr>
        <p:spPr>
          <a:xfrm>
            <a:off x="2828002" y="984134"/>
            <a:ext cx="6523553" cy="646331"/>
          </a:xfrm>
          <a:prstGeom prst="rect">
            <a:avLst/>
          </a:prstGeom>
          <a:noFill/>
        </p:spPr>
        <p:txBody>
          <a:bodyPr wrap="square" rtlCol="0">
            <a:spAutoFit/>
          </a:bodyPr>
          <a:lstStyle/>
          <a:p>
            <a:pPr algn="ctr"/>
            <a:r>
              <a:rPr lang="pt-BR" sz="3600" b="1" dirty="0">
                <a:solidFill>
                  <a:srgbClr val="302926"/>
                </a:solidFill>
                <a:latin typeface="AMX Black" pitchFamily="2" charset="0"/>
                <a:ea typeface="Segoe UI Black" panose="020B0A02040204020203" pitchFamily="34" charset="0"/>
                <a:cs typeface="Segoe UI" panose="020B0502040204020203" pitchFamily="34" charset="0"/>
              </a:rPr>
              <a:t>COMO FUNCIONA</a:t>
            </a:r>
          </a:p>
        </p:txBody>
      </p:sp>
      <p:sp>
        <p:nvSpPr>
          <p:cNvPr id="14" name="Fluxograma: Processo Alternativo 10">
            <a:extLst>
              <a:ext uri="{FF2B5EF4-FFF2-40B4-BE49-F238E27FC236}">
                <a16:creationId xmlns:a16="http://schemas.microsoft.com/office/drawing/2014/main" id="{A4132D6F-B38E-191B-9D16-F0944CEA3FF7}"/>
              </a:ext>
            </a:extLst>
          </p:cNvPr>
          <p:cNvSpPr/>
          <p:nvPr/>
        </p:nvSpPr>
        <p:spPr>
          <a:xfrm>
            <a:off x="6460626" y="2461826"/>
            <a:ext cx="2692339"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Baixa Latência </a:t>
            </a:r>
          </a:p>
        </p:txBody>
      </p:sp>
      <p:pic>
        <p:nvPicPr>
          <p:cNvPr id="24" name="Picture 23">
            <a:extLst>
              <a:ext uri="{FF2B5EF4-FFF2-40B4-BE49-F238E27FC236}">
                <a16:creationId xmlns:a16="http://schemas.microsoft.com/office/drawing/2014/main" id="{7169CEE9-285D-4F8C-0C0F-A1F20D68F5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56" y="1101347"/>
            <a:ext cx="703211" cy="395556"/>
          </a:xfrm>
          <a:prstGeom prst="rect">
            <a:avLst/>
          </a:prstGeom>
        </p:spPr>
      </p:pic>
      <p:pic>
        <p:nvPicPr>
          <p:cNvPr id="25" name="Picture 24">
            <a:extLst>
              <a:ext uri="{FF2B5EF4-FFF2-40B4-BE49-F238E27FC236}">
                <a16:creationId xmlns:a16="http://schemas.microsoft.com/office/drawing/2014/main" id="{8805C562-C580-80D1-A71D-E79632B22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29606" y="1101347"/>
            <a:ext cx="703211" cy="395556"/>
          </a:xfrm>
          <a:prstGeom prst="rect">
            <a:avLst/>
          </a:prstGeom>
        </p:spPr>
      </p:pic>
      <p:cxnSp>
        <p:nvCxnSpPr>
          <p:cNvPr id="27" name="Elbow Connector 26">
            <a:extLst>
              <a:ext uri="{FF2B5EF4-FFF2-40B4-BE49-F238E27FC236}">
                <a16:creationId xmlns:a16="http://schemas.microsoft.com/office/drawing/2014/main" id="{F2D4B73D-99FF-562C-5B24-6A39B73A61E7}"/>
              </a:ext>
            </a:extLst>
          </p:cNvPr>
          <p:cNvCxnSpPr>
            <a:cxnSpLocks/>
          </p:cNvCxnSpPr>
          <p:nvPr/>
        </p:nvCxnSpPr>
        <p:spPr>
          <a:xfrm>
            <a:off x="5162096" y="3577471"/>
            <a:ext cx="3870721" cy="2381167"/>
          </a:xfrm>
          <a:prstGeom prst="bentConnector3">
            <a:avLst>
              <a:gd name="adj1" fmla="val 100234"/>
            </a:avLst>
          </a:prstGeom>
          <a:ln>
            <a:solidFill>
              <a:srgbClr val="E54337"/>
            </a:solidFill>
          </a:ln>
        </p:spPr>
        <p:style>
          <a:lnRef idx="1">
            <a:schemeClr val="accent1"/>
          </a:lnRef>
          <a:fillRef idx="0">
            <a:schemeClr val="accent1"/>
          </a:fillRef>
          <a:effectRef idx="0">
            <a:schemeClr val="accent1"/>
          </a:effectRef>
          <a:fontRef idx="minor">
            <a:schemeClr val="tx1"/>
          </a:fontRef>
        </p:style>
      </p:cxnSp>
      <p:sp>
        <p:nvSpPr>
          <p:cNvPr id="3" name="Retângulo: Cantos Arredondados 8">
            <a:extLst>
              <a:ext uri="{FF2B5EF4-FFF2-40B4-BE49-F238E27FC236}">
                <a16:creationId xmlns:a16="http://schemas.microsoft.com/office/drawing/2014/main" id="{A36B605A-3371-6B23-A710-B43B9D2ADF16}"/>
              </a:ext>
            </a:extLst>
          </p:cNvPr>
          <p:cNvSpPr/>
          <p:nvPr/>
        </p:nvSpPr>
        <p:spPr>
          <a:xfrm>
            <a:off x="5840886" y="3280529"/>
            <a:ext cx="3312080" cy="2301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sz="1400" b="1" dirty="0">
                <a:solidFill>
                  <a:schemeClr val="tx1"/>
                </a:solidFill>
                <a:latin typeface="AMX" pitchFamily="2" charset="0"/>
                <a:cs typeface="Segoe UI" panose="020B0502040204020203" pitchFamily="34" charset="0"/>
              </a:rPr>
              <a:t>IMPORTANTE.</a:t>
            </a:r>
          </a:p>
          <a:p>
            <a:r>
              <a:rPr lang="pt-BR" sz="1400" b="1" dirty="0">
                <a:solidFill>
                  <a:schemeClr val="tx1"/>
                </a:solidFill>
                <a:latin typeface="AMX" pitchFamily="2" charset="0"/>
                <a:cs typeface="Segoe UI" panose="020B0502040204020203" pitchFamily="34" charset="0"/>
              </a:rPr>
              <a:t>Download</a:t>
            </a:r>
            <a:r>
              <a:rPr lang="pt-BR" sz="1400" dirty="0">
                <a:solidFill>
                  <a:schemeClr val="tx1"/>
                </a:solidFill>
                <a:latin typeface="AMX" pitchFamily="2" charset="0"/>
                <a:cs typeface="Segoe UI" panose="020B0502040204020203" pitchFamily="34" charset="0"/>
              </a:rPr>
              <a:t> é para baixar os diversos conteúdos da internet.</a:t>
            </a:r>
          </a:p>
          <a:p>
            <a:r>
              <a:rPr lang="pt-BR" sz="1400" dirty="0">
                <a:solidFill>
                  <a:schemeClr val="tx1"/>
                </a:solidFill>
                <a:latin typeface="AMX" pitchFamily="2" charset="0"/>
                <a:cs typeface="Segoe UI" panose="020B0502040204020203" pitchFamily="34" charset="0"/>
              </a:rPr>
              <a:t>A velocidade de </a:t>
            </a:r>
            <a:r>
              <a:rPr lang="pt-BR" sz="1400" b="1" dirty="0">
                <a:solidFill>
                  <a:schemeClr val="tx1"/>
                </a:solidFill>
                <a:latin typeface="AMX" pitchFamily="2" charset="0"/>
                <a:cs typeface="Segoe UI" panose="020B0502040204020203" pitchFamily="34" charset="0"/>
              </a:rPr>
              <a:t>Upload</a:t>
            </a:r>
            <a:r>
              <a:rPr lang="pt-BR" sz="1400" dirty="0">
                <a:solidFill>
                  <a:schemeClr val="tx1"/>
                </a:solidFill>
                <a:latin typeface="AMX" pitchFamily="2" charset="0"/>
                <a:cs typeface="Segoe UI" panose="020B0502040204020203" pitchFamily="34" charset="0"/>
              </a:rPr>
              <a:t> é utilizada para o cliente, por exemplo, enviar arquivos para internet.</a:t>
            </a:r>
          </a:p>
        </p:txBody>
      </p:sp>
      <p:sp>
        <p:nvSpPr>
          <p:cNvPr id="20" name="Retângulo 3">
            <a:extLst>
              <a:ext uri="{FF2B5EF4-FFF2-40B4-BE49-F238E27FC236}">
                <a16:creationId xmlns:a16="http://schemas.microsoft.com/office/drawing/2014/main" id="{EC0A00AE-0BF0-83CF-1BBB-66EFC1AE9755}"/>
              </a:ext>
            </a:extLst>
          </p:cNvPr>
          <p:cNvSpPr/>
          <p:nvPr/>
        </p:nvSpPr>
        <p:spPr>
          <a:xfrm>
            <a:off x="3001354" y="3037813"/>
            <a:ext cx="2692339" cy="2151831"/>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Fluxograma: Processo Alternativo 10">
            <a:extLst>
              <a:ext uri="{FF2B5EF4-FFF2-40B4-BE49-F238E27FC236}">
                <a16:creationId xmlns:a16="http://schemas.microsoft.com/office/drawing/2014/main" id="{B458540E-268C-A33B-5F93-50DE44E2C281}"/>
              </a:ext>
            </a:extLst>
          </p:cNvPr>
          <p:cNvSpPr/>
          <p:nvPr/>
        </p:nvSpPr>
        <p:spPr>
          <a:xfrm>
            <a:off x="3001354" y="2461827"/>
            <a:ext cx="2692339" cy="818703"/>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Velocidades Simétricas </a:t>
            </a:r>
          </a:p>
        </p:txBody>
      </p:sp>
      <p:sp>
        <p:nvSpPr>
          <p:cNvPr id="16" name="Retângulo: Cantos Arredondados 7">
            <a:extLst>
              <a:ext uri="{FF2B5EF4-FFF2-40B4-BE49-F238E27FC236}">
                <a16:creationId xmlns:a16="http://schemas.microsoft.com/office/drawing/2014/main" id="{406F3907-E89B-ACAE-AFC1-C066A25556E8}"/>
              </a:ext>
            </a:extLst>
          </p:cNvPr>
          <p:cNvSpPr/>
          <p:nvPr/>
        </p:nvSpPr>
        <p:spPr>
          <a:xfrm>
            <a:off x="3222270" y="3311416"/>
            <a:ext cx="2210013" cy="180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MX" pitchFamily="2" charset="0"/>
                <a:cs typeface="Segoe UI" panose="020B0502040204020203" pitchFamily="34" charset="0"/>
              </a:rPr>
              <a:t>Oferece velocidades de upload e download simétricas de 5 e 10 Gbps, suportando demandas modernas de alta capacidade. </a:t>
            </a:r>
          </a:p>
        </p:txBody>
      </p:sp>
    </p:spTree>
    <p:extLst>
      <p:ext uri="{BB962C8B-B14F-4D97-AF65-F5344CB8AC3E}">
        <p14:creationId xmlns:p14="http://schemas.microsoft.com/office/powerpoint/2010/main" val="274410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250"/>
                                        <p:tgtEl>
                                          <p:spTgt spid="2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80A0C-809E-CDE1-5DB8-83DDB3BA53E7}"/>
            </a:ext>
          </a:extLst>
        </p:cNvPr>
        <p:cNvGrpSpPr/>
        <p:nvPr/>
      </p:nvGrpSpPr>
      <p:grpSpPr>
        <a:xfrm>
          <a:off x="0" y="0"/>
          <a:ext cx="0" cy="0"/>
          <a:chOff x="0" y="0"/>
          <a:chExt cx="0" cy="0"/>
        </a:xfrm>
      </p:grpSpPr>
      <p:sp>
        <p:nvSpPr>
          <p:cNvPr id="20" name="Retângulo 3">
            <a:extLst>
              <a:ext uri="{FF2B5EF4-FFF2-40B4-BE49-F238E27FC236}">
                <a16:creationId xmlns:a16="http://schemas.microsoft.com/office/drawing/2014/main" id="{C989FF4D-01F5-599D-A520-BFBF51740230}"/>
              </a:ext>
            </a:extLst>
          </p:cNvPr>
          <p:cNvSpPr/>
          <p:nvPr/>
        </p:nvSpPr>
        <p:spPr>
          <a:xfrm>
            <a:off x="3001354" y="3037813"/>
            <a:ext cx="2692339" cy="2151831"/>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8">
            <a:extLst>
              <a:ext uri="{FF2B5EF4-FFF2-40B4-BE49-F238E27FC236}">
                <a16:creationId xmlns:a16="http://schemas.microsoft.com/office/drawing/2014/main" id="{862A887D-DA69-A4E1-F0CE-E4992F154E70}"/>
              </a:ext>
            </a:extLst>
          </p:cNvPr>
          <p:cNvSpPr txBox="1"/>
          <p:nvPr/>
        </p:nvSpPr>
        <p:spPr>
          <a:xfrm>
            <a:off x="2828002" y="984134"/>
            <a:ext cx="6523553" cy="646331"/>
          </a:xfrm>
          <a:prstGeom prst="rect">
            <a:avLst/>
          </a:prstGeom>
          <a:noFill/>
        </p:spPr>
        <p:txBody>
          <a:bodyPr wrap="square" rtlCol="0">
            <a:spAutoFit/>
          </a:bodyPr>
          <a:lstStyle/>
          <a:p>
            <a:pPr algn="ctr"/>
            <a:r>
              <a:rPr lang="pt-BR" sz="3600" b="1" dirty="0">
                <a:solidFill>
                  <a:srgbClr val="302926"/>
                </a:solidFill>
                <a:latin typeface="AMX Black" pitchFamily="2" charset="0"/>
                <a:ea typeface="Segoe UI Black" panose="020B0A02040204020203" pitchFamily="34" charset="0"/>
                <a:cs typeface="Segoe UI" panose="020B0502040204020203" pitchFamily="34" charset="0"/>
              </a:rPr>
              <a:t>COMO FUNCIONA</a:t>
            </a:r>
          </a:p>
        </p:txBody>
      </p:sp>
      <p:sp>
        <p:nvSpPr>
          <p:cNvPr id="13" name="Fluxograma: Processo Alternativo 10">
            <a:extLst>
              <a:ext uri="{FF2B5EF4-FFF2-40B4-BE49-F238E27FC236}">
                <a16:creationId xmlns:a16="http://schemas.microsoft.com/office/drawing/2014/main" id="{8A950DE0-9358-646A-1861-E3D5F51B62E7}"/>
              </a:ext>
            </a:extLst>
          </p:cNvPr>
          <p:cNvSpPr/>
          <p:nvPr/>
        </p:nvSpPr>
        <p:spPr>
          <a:xfrm>
            <a:off x="3001354" y="2461827"/>
            <a:ext cx="2692339" cy="818703"/>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Velocidades Simétricas </a:t>
            </a:r>
          </a:p>
        </p:txBody>
      </p:sp>
      <p:sp>
        <p:nvSpPr>
          <p:cNvPr id="14" name="Fluxograma: Processo Alternativo 10">
            <a:extLst>
              <a:ext uri="{FF2B5EF4-FFF2-40B4-BE49-F238E27FC236}">
                <a16:creationId xmlns:a16="http://schemas.microsoft.com/office/drawing/2014/main" id="{EF28D461-9A60-3DE1-4DEA-6F45D35F757B}"/>
              </a:ext>
            </a:extLst>
          </p:cNvPr>
          <p:cNvSpPr/>
          <p:nvPr/>
        </p:nvSpPr>
        <p:spPr>
          <a:xfrm>
            <a:off x="6460626" y="2461826"/>
            <a:ext cx="2692339"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Baixa Latência </a:t>
            </a:r>
          </a:p>
        </p:txBody>
      </p:sp>
      <p:sp>
        <p:nvSpPr>
          <p:cNvPr id="16" name="Retângulo: Cantos Arredondados 7">
            <a:extLst>
              <a:ext uri="{FF2B5EF4-FFF2-40B4-BE49-F238E27FC236}">
                <a16:creationId xmlns:a16="http://schemas.microsoft.com/office/drawing/2014/main" id="{A8B3C0BB-BF78-0073-46FA-0701AAB119E6}"/>
              </a:ext>
            </a:extLst>
          </p:cNvPr>
          <p:cNvSpPr/>
          <p:nvPr/>
        </p:nvSpPr>
        <p:spPr>
          <a:xfrm>
            <a:off x="3222270" y="3311416"/>
            <a:ext cx="2210013" cy="180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MX" pitchFamily="2" charset="0"/>
                <a:cs typeface="Segoe UI" panose="020B0502040204020203" pitchFamily="34" charset="0"/>
              </a:rPr>
              <a:t>Oferece velocidades de upload e download simétricas de 5 e 10 Gbps, suportando demandas modernas de alta capacidade. </a:t>
            </a:r>
          </a:p>
        </p:txBody>
      </p:sp>
      <p:pic>
        <p:nvPicPr>
          <p:cNvPr id="24" name="Picture 23">
            <a:extLst>
              <a:ext uri="{FF2B5EF4-FFF2-40B4-BE49-F238E27FC236}">
                <a16:creationId xmlns:a16="http://schemas.microsoft.com/office/drawing/2014/main" id="{B7741C42-B4E9-1C92-9823-3572C4FD8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56" y="1101347"/>
            <a:ext cx="703211" cy="395556"/>
          </a:xfrm>
          <a:prstGeom prst="rect">
            <a:avLst/>
          </a:prstGeom>
        </p:spPr>
      </p:pic>
      <p:pic>
        <p:nvPicPr>
          <p:cNvPr id="25" name="Picture 24">
            <a:extLst>
              <a:ext uri="{FF2B5EF4-FFF2-40B4-BE49-F238E27FC236}">
                <a16:creationId xmlns:a16="http://schemas.microsoft.com/office/drawing/2014/main" id="{E2C13CF3-E580-372F-59F5-81B853F8D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29606" y="1101347"/>
            <a:ext cx="703211" cy="395556"/>
          </a:xfrm>
          <a:prstGeom prst="rect">
            <a:avLst/>
          </a:prstGeom>
        </p:spPr>
      </p:pic>
      <p:sp>
        <p:nvSpPr>
          <p:cNvPr id="17" name="Retângulo: Cantos Arredondados 8">
            <a:extLst>
              <a:ext uri="{FF2B5EF4-FFF2-40B4-BE49-F238E27FC236}">
                <a16:creationId xmlns:a16="http://schemas.microsoft.com/office/drawing/2014/main" id="{2651EF8A-1AD4-B7BF-1D33-73F155ECFF19}"/>
              </a:ext>
            </a:extLst>
          </p:cNvPr>
          <p:cNvSpPr/>
          <p:nvPr/>
        </p:nvSpPr>
        <p:spPr>
          <a:xfrm>
            <a:off x="5887291" y="3657601"/>
            <a:ext cx="3576337" cy="2301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sz="1400" b="1" dirty="0">
                <a:solidFill>
                  <a:schemeClr val="tx1"/>
                </a:solidFill>
                <a:latin typeface="AMX" pitchFamily="2" charset="0"/>
                <a:cs typeface="Segoe UI" panose="020B0502040204020203" pitchFamily="34" charset="0"/>
              </a:rPr>
              <a:t>IMPORTANTE.</a:t>
            </a:r>
          </a:p>
          <a:p>
            <a:r>
              <a:rPr lang="pt-BR" sz="1400" dirty="0">
                <a:solidFill>
                  <a:schemeClr val="tx1"/>
                </a:solidFill>
                <a:latin typeface="AMX" pitchFamily="2" charset="0"/>
                <a:cs typeface="Segoe UI" panose="020B0502040204020203" pitchFamily="34" charset="0"/>
              </a:rPr>
              <a:t>A velocidade simétrica significa que</a:t>
            </a:r>
            <a:br>
              <a:rPr lang="pt-BR" sz="1400" dirty="0">
                <a:solidFill>
                  <a:schemeClr val="tx1"/>
                </a:solidFill>
                <a:latin typeface="AMX" pitchFamily="2" charset="0"/>
                <a:cs typeface="Segoe UI" panose="020B0502040204020203" pitchFamily="34" charset="0"/>
              </a:rPr>
            </a:br>
            <a:r>
              <a:rPr lang="pt-BR" sz="1400" dirty="0">
                <a:solidFill>
                  <a:schemeClr val="tx1"/>
                </a:solidFill>
                <a:latin typeface="AMX" pitchFamily="2" charset="0"/>
                <a:cs typeface="Segoe UI" panose="020B0502040204020203" pitchFamily="34" charset="0"/>
              </a:rPr>
              <a:t>a taxa de upload (envio de dados)</a:t>
            </a:r>
            <a:br>
              <a:rPr lang="pt-BR" sz="1400" dirty="0">
                <a:solidFill>
                  <a:schemeClr val="tx1"/>
                </a:solidFill>
                <a:latin typeface="AMX" pitchFamily="2" charset="0"/>
                <a:cs typeface="Segoe UI" panose="020B0502040204020203" pitchFamily="34" charset="0"/>
              </a:rPr>
            </a:br>
            <a:r>
              <a:rPr lang="pt-BR" sz="1400" dirty="0">
                <a:solidFill>
                  <a:schemeClr val="tx1"/>
                </a:solidFill>
                <a:latin typeface="AMX" pitchFamily="2" charset="0"/>
                <a:cs typeface="Segoe UI" panose="020B0502040204020203" pitchFamily="34" charset="0"/>
              </a:rPr>
              <a:t>é exatamente igual à de download (recebimento). Graças à tecnologia </a:t>
            </a:r>
            <a:r>
              <a:rPr lang="pt-BR" sz="1400" b="1" dirty="0">
                <a:solidFill>
                  <a:schemeClr val="tx1"/>
                </a:solidFill>
                <a:latin typeface="AMX" pitchFamily="2" charset="0"/>
                <a:cs typeface="Segoe UI" panose="020B0502040204020203" pitchFamily="34" charset="0"/>
              </a:rPr>
              <a:t>Giga Velocidade</a:t>
            </a:r>
            <a:r>
              <a:rPr lang="pt-BR" sz="1400" dirty="0">
                <a:solidFill>
                  <a:schemeClr val="tx1"/>
                </a:solidFill>
                <a:latin typeface="AMX" pitchFamily="2" charset="0"/>
                <a:cs typeface="Segoe UI" panose="020B0502040204020203" pitchFamily="34" charset="0"/>
              </a:rPr>
              <a:t>, nos planos de 5 Giga e 10 Giga, o upload e o download são iguais (Upload = Download), eliminando gargalos no envio de arquivos pesados, backups na nuvem e transmissões em tempo real. </a:t>
            </a:r>
          </a:p>
        </p:txBody>
      </p:sp>
      <p:cxnSp>
        <p:nvCxnSpPr>
          <p:cNvPr id="27" name="Elbow Connector 26">
            <a:extLst>
              <a:ext uri="{FF2B5EF4-FFF2-40B4-BE49-F238E27FC236}">
                <a16:creationId xmlns:a16="http://schemas.microsoft.com/office/drawing/2014/main" id="{9BA1150D-0DC3-DC38-D1C2-DB8D0927CAC7}"/>
              </a:ext>
            </a:extLst>
          </p:cNvPr>
          <p:cNvCxnSpPr>
            <a:cxnSpLocks/>
          </p:cNvCxnSpPr>
          <p:nvPr/>
        </p:nvCxnSpPr>
        <p:spPr>
          <a:xfrm>
            <a:off x="5693693" y="3577471"/>
            <a:ext cx="3870721" cy="2381167"/>
          </a:xfrm>
          <a:prstGeom prst="bentConnector3">
            <a:avLst>
              <a:gd name="adj1" fmla="val 100234"/>
            </a:avLst>
          </a:prstGeom>
          <a:ln>
            <a:solidFill>
              <a:srgbClr val="E543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47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423EC-FCD3-4F5B-8317-DEEBA5042C5C}"/>
            </a:ext>
          </a:extLst>
        </p:cNvPr>
        <p:cNvGrpSpPr/>
        <p:nvPr/>
      </p:nvGrpSpPr>
      <p:grpSpPr>
        <a:xfrm>
          <a:off x="0" y="0"/>
          <a:ext cx="0" cy="0"/>
          <a:chOff x="0" y="0"/>
          <a:chExt cx="0" cy="0"/>
        </a:xfrm>
      </p:grpSpPr>
      <p:sp>
        <p:nvSpPr>
          <p:cNvPr id="23" name="Retângulo 3">
            <a:extLst>
              <a:ext uri="{FF2B5EF4-FFF2-40B4-BE49-F238E27FC236}">
                <a16:creationId xmlns:a16="http://schemas.microsoft.com/office/drawing/2014/main" id="{D651F80D-7FEB-1EA8-E4D0-382B69533970}"/>
              </a:ext>
            </a:extLst>
          </p:cNvPr>
          <p:cNvSpPr/>
          <p:nvPr/>
        </p:nvSpPr>
        <p:spPr>
          <a:xfrm>
            <a:off x="6460624" y="2863493"/>
            <a:ext cx="2692339" cy="2057209"/>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3">
            <a:extLst>
              <a:ext uri="{FF2B5EF4-FFF2-40B4-BE49-F238E27FC236}">
                <a16:creationId xmlns:a16="http://schemas.microsoft.com/office/drawing/2014/main" id="{D651F80D-7FEB-1EA8-E4D0-382B69533970}"/>
              </a:ext>
            </a:extLst>
          </p:cNvPr>
          <p:cNvSpPr/>
          <p:nvPr/>
        </p:nvSpPr>
        <p:spPr>
          <a:xfrm>
            <a:off x="3001354" y="3037813"/>
            <a:ext cx="2692339" cy="2151831"/>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8">
            <a:extLst>
              <a:ext uri="{FF2B5EF4-FFF2-40B4-BE49-F238E27FC236}">
                <a16:creationId xmlns:a16="http://schemas.microsoft.com/office/drawing/2014/main" id="{A30B2803-EFB0-A573-2C27-9DA4AB195911}"/>
              </a:ext>
            </a:extLst>
          </p:cNvPr>
          <p:cNvSpPr txBox="1"/>
          <p:nvPr/>
        </p:nvSpPr>
        <p:spPr>
          <a:xfrm>
            <a:off x="2828002" y="984134"/>
            <a:ext cx="6523553" cy="646331"/>
          </a:xfrm>
          <a:prstGeom prst="rect">
            <a:avLst/>
          </a:prstGeom>
          <a:noFill/>
        </p:spPr>
        <p:txBody>
          <a:bodyPr wrap="square" rtlCol="0">
            <a:spAutoFit/>
          </a:bodyPr>
          <a:lstStyle/>
          <a:p>
            <a:pPr algn="ctr"/>
            <a:r>
              <a:rPr lang="pt-BR" sz="3600" b="1" dirty="0">
                <a:solidFill>
                  <a:srgbClr val="302926"/>
                </a:solidFill>
                <a:latin typeface="AMX Black" pitchFamily="2" charset="0"/>
                <a:ea typeface="Segoe UI Black" panose="020B0A02040204020203" pitchFamily="34" charset="0"/>
                <a:cs typeface="Segoe UI" panose="020B0502040204020203" pitchFamily="34" charset="0"/>
              </a:rPr>
              <a:t>COMO FUNCIONA</a:t>
            </a:r>
          </a:p>
        </p:txBody>
      </p:sp>
      <p:sp>
        <p:nvSpPr>
          <p:cNvPr id="13" name="Fluxograma: Processo Alternativo 10">
            <a:extLst>
              <a:ext uri="{FF2B5EF4-FFF2-40B4-BE49-F238E27FC236}">
                <a16:creationId xmlns:a16="http://schemas.microsoft.com/office/drawing/2014/main" id="{9737A86C-090C-A01F-92D9-0B6B6DEFFB9B}"/>
              </a:ext>
            </a:extLst>
          </p:cNvPr>
          <p:cNvSpPr/>
          <p:nvPr/>
        </p:nvSpPr>
        <p:spPr>
          <a:xfrm>
            <a:off x="3001354" y="2461827"/>
            <a:ext cx="2692339" cy="818703"/>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Velocidades Simétricas </a:t>
            </a:r>
          </a:p>
        </p:txBody>
      </p:sp>
      <p:sp>
        <p:nvSpPr>
          <p:cNvPr id="14" name="Fluxograma: Processo Alternativo 10">
            <a:extLst>
              <a:ext uri="{FF2B5EF4-FFF2-40B4-BE49-F238E27FC236}">
                <a16:creationId xmlns:a16="http://schemas.microsoft.com/office/drawing/2014/main" id="{9737A86C-090C-A01F-92D9-0B6B6DEFFB9B}"/>
              </a:ext>
            </a:extLst>
          </p:cNvPr>
          <p:cNvSpPr/>
          <p:nvPr/>
        </p:nvSpPr>
        <p:spPr>
          <a:xfrm>
            <a:off x="6460626" y="2461826"/>
            <a:ext cx="2692339" cy="818703"/>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Baixa Latência </a:t>
            </a:r>
          </a:p>
        </p:txBody>
      </p:sp>
      <p:sp>
        <p:nvSpPr>
          <p:cNvPr id="18" name="Retângulo: Cantos Arredondados 7">
            <a:extLst>
              <a:ext uri="{FF2B5EF4-FFF2-40B4-BE49-F238E27FC236}">
                <a16:creationId xmlns:a16="http://schemas.microsoft.com/office/drawing/2014/main" id="{CA8882C0-EB4A-D613-33B9-AD685C120529}"/>
              </a:ext>
            </a:extLst>
          </p:cNvPr>
          <p:cNvSpPr/>
          <p:nvPr/>
        </p:nvSpPr>
        <p:spPr>
          <a:xfrm>
            <a:off x="6620376" y="3348994"/>
            <a:ext cx="2372837" cy="14300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MX" pitchFamily="2" charset="0"/>
                <a:cs typeface="Segoe UI" panose="020B0502040204020203" pitchFamily="34" charset="0"/>
              </a:rPr>
              <a:t>Giga Velocidade garante baixa latência ideal para aplicações modernas que exigem respostas rápidas e confiáveis.</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56" y="1101347"/>
            <a:ext cx="703211" cy="395556"/>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29606" y="1101347"/>
            <a:ext cx="703211" cy="395556"/>
          </a:xfrm>
          <a:prstGeom prst="rect">
            <a:avLst/>
          </a:prstGeom>
        </p:spPr>
      </p:pic>
      <p:sp>
        <p:nvSpPr>
          <p:cNvPr id="27" name="Retângulo: Cantos Arredondados 7">
            <a:extLst>
              <a:ext uri="{FF2B5EF4-FFF2-40B4-BE49-F238E27FC236}">
                <a16:creationId xmlns:a16="http://schemas.microsoft.com/office/drawing/2014/main" id="{CA8882C0-EB4A-D613-33B9-AD685C120529}"/>
              </a:ext>
            </a:extLst>
          </p:cNvPr>
          <p:cNvSpPr/>
          <p:nvPr/>
        </p:nvSpPr>
        <p:spPr>
          <a:xfrm>
            <a:off x="3222270" y="3311416"/>
            <a:ext cx="2210013" cy="180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MX" pitchFamily="2" charset="0"/>
                <a:cs typeface="Segoe UI" panose="020B0502040204020203" pitchFamily="34" charset="0"/>
              </a:rPr>
              <a:t>Oferece velocidades de upload e download simétricas de 5 e 10 Gbps, suportando demandas modernas de alta capacidade. </a:t>
            </a:r>
          </a:p>
        </p:txBody>
      </p:sp>
    </p:spTree>
    <p:extLst>
      <p:ext uri="{BB962C8B-B14F-4D97-AF65-F5344CB8AC3E}">
        <p14:creationId xmlns:p14="http://schemas.microsoft.com/office/powerpoint/2010/main" val="325391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3">
            <a:extLst>
              <a:ext uri="{FF2B5EF4-FFF2-40B4-BE49-F238E27FC236}">
                <a16:creationId xmlns:a16="http://schemas.microsoft.com/office/drawing/2014/main" id="{D651F80D-7FEB-1EA8-E4D0-382B69533970}"/>
              </a:ext>
            </a:extLst>
          </p:cNvPr>
          <p:cNvSpPr/>
          <p:nvPr/>
        </p:nvSpPr>
        <p:spPr>
          <a:xfrm>
            <a:off x="1023621" y="1038152"/>
            <a:ext cx="10336454" cy="5371979"/>
          </a:xfrm>
          <a:prstGeom prst="roundRect">
            <a:avLst>
              <a:gd name="adj" fmla="val 1824"/>
            </a:avLst>
          </a:prstGeom>
          <a:noFill/>
          <a:ln>
            <a:solidFill>
              <a:srgbClr val="AF272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C555360F-7F29-82D0-548E-748783DD1C45}"/>
              </a:ext>
            </a:extLst>
          </p:cNvPr>
          <p:cNvPicPr>
            <a:picLocks noChangeAspect="1"/>
          </p:cNvPicPr>
          <p:nvPr/>
        </p:nvPicPr>
        <p:blipFill>
          <a:blip r:embed="rId2">
            <a:extLst>
              <a:ext uri="{28A0092B-C50C-407E-A947-70E740481C1C}">
                <a14:useLocalDpi xmlns:a14="http://schemas.microsoft.com/office/drawing/2010/main" val="0"/>
              </a:ext>
            </a:extLst>
          </a:blip>
          <a:srcRect l="12079" t="13652" r="9817" b="8254"/>
          <a:stretch>
            <a:fillRect/>
          </a:stretch>
        </p:blipFill>
        <p:spPr>
          <a:xfrm>
            <a:off x="1413657" y="892546"/>
            <a:ext cx="9385873" cy="5278803"/>
          </a:xfrm>
          <a:prstGeom prst="rect">
            <a:avLst/>
          </a:prstGeom>
        </p:spPr>
      </p:pic>
      <p:sp>
        <p:nvSpPr>
          <p:cNvPr id="2" name="Retângulo 3">
            <a:extLst>
              <a:ext uri="{FF2B5EF4-FFF2-40B4-BE49-F238E27FC236}">
                <a16:creationId xmlns:a16="http://schemas.microsoft.com/office/drawing/2014/main" id="{ECFC9C2D-AE29-13BC-5CA3-128290DB9F3D}"/>
              </a:ext>
            </a:extLst>
          </p:cNvPr>
          <p:cNvSpPr/>
          <p:nvPr/>
        </p:nvSpPr>
        <p:spPr>
          <a:xfrm>
            <a:off x="1263430" y="2445928"/>
            <a:ext cx="2678886" cy="1156942"/>
          </a:xfrm>
          <a:prstGeom prst="roundRect">
            <a:avLst>
              <a:gd name="adj" fmla="val 3466"/>
            </a:avLst>
          </a:prstGeom>
          <a:solidFill>
            <a:srgbClr val="EAEAEA"/>
          </a:solidFill>
          <a:ln>
            <a:no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3">
            <a:extLst>
              <a:ext uri="{FF2B5EF4-FFF2-40B4-BE49-F238E27FC236}">
                <a16:creationId xmlns:a16="http://schemas.microsoft.com/office/drawing/2014/main" id="{B18859AC-F51A-5F0F-4CE0-94E0E18C0242}"/>
              </a:ext>
            </a:extLst>
          </p:cNvPr>
          <p:cNvSpPr/>
          <p:nvPr/>
        </p:nvSpPr>
        <p:spPr>
          <a:xfrm>
            <a:off x="4886401" y="2937018"/>
            <a:ext cx="2419198" cy="1156942"/>
          </a:xfrm>
          <a:prstGeom prst="roundRect">
            <a:avLst>
              <a:gd name="adj" fmla="val 12416"/>
            </a:avLst>
          </a:prstGeom>
          <a:solidFill>
            <a:srgbClr val="DA291C"/>
          </a:solidFill>
          <a:ln>
            <a:no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Arredondados 7">
            <a:extLst>
              <a:ext uri="{FF2B5EF4-FFF2-40B4-BE49-F238E27FC236}">
                <a16:creationId xmlns:a16="http://schemas.microsoft.com/office/drawing/2014/main" id="{B37FD833-25F7-DF4C-116A-D73679AC56E5}"/>
              </a:ext>
            </a:extLst>
          </p:cNvPr>
          <p:cNvSpPr/>
          <p:nvPr/>
        </p:nvSpPr>
        <p:spPr>
          <a:xfrm>
            <a:off x="4955764" y="3002883"/>
            <a:ext cx="2280473" cy="5290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Baixa Latência</a:t>
            </a:r>
          </a:p>
        </p:txBody>
      </p:sp>
      <p:sp>
        <p:nvSpPr>
          <p:cNvPr id="6" name="Retângulo: Cantos Arredondados 7">
            <a:extLst>
              <a:ext uri="{FF2B5EF4-FFF2-40B4-BE49-F238E27FC236}">
                <a16:creationId xmlns:a16="http://schemas.microsoft.com/office/drawing/2014/main" id="{ACC5AFD2-F53F-5A7F-5A97-189BB91028C6}"/>
              </a:ext>
            </a:extLst>
          </p:cNvPr>
          <p:cNvSpPr/>
          <p:nvPr/>
        </p:nvSpPr>
        <p:spPr>
          <a:xfrm>
            <a:off x="4955764" y="3471461"/>
            <a:ext cx="2280473" cy="5290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cs typeface="Segoe UI" panose="020B0502040204020203" pitchFamily="34" charset="0"/>
              </a:rPr>
              <a:t>Giga Velocidade</a:t>
            </a:r>
          </a:p>
        </p:txBody>
      </p:sp>
      <p:sp>
        <p:nvSpPr>
          <p:cNvPr id="8" name="Retângulo: Cantos Arredondados 7">
            <a:extLst>
              <a:ext uri="{FF2B5EF4-FFF2-40B4-BE49-F238E27FC236}">
                <a16:creationId xmlns:a16="http://schemas.microsoft.com/office/drawing/2014/main" id="{220367ED-4022-DF72-50D8-42FE7FD7372A}"/>
              </a:ext>
            </a:extLst>
          </p:cNvPr>
          <p:cNvSpPr/>
          <p:nvPr/>
        </p:nvSpPr>
        <p:spPr>
          <a:xfrm>
            <a:off x="1298112" y="2421985"/>
            <a:ext cx="2644204" cy="11488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chemeClr val="tx1"/>
                </a:solidFill>
                <a:latin typeface="AMX" pitchFamily="2" charset="0"/>
                <a:cs typeface="Segoe UI" panose="020B0502040204020203" pitchFamily="34" charset="0"/>
              </a:rPr>
              <a:t>Jogos online competitivos</a:t>
            </a:r>
            <a:r>
              <a:rPr lang="pt-BR" sz="1400" dirty="0">
                <a:solidFill>
                  <a:schemeClr val="tx1"/>
                </a:solidFill>
                <a:latin typeface="AMX" pitchFamily="2" charset="0"/>
                <a:cs typeface="Segoe UI" panose="020B0502040204020203" pitchFamily="34" charset="0"/>
              </a:rPr>
              <a:t>.</a:t>
            </a:r>
          </a:p>
          <a:p>
            <a:r>
              <a:rPr lang="pt-BR" sz="1400" dirty="0">
                <a:solidFill>
                  <a:schemeClr val="tx1"/>
                </a:solidFill>
                <a:latin typeface="AMX" pitchFamily="2" charset="0"/>
                <a:cs typeface="Segoe UI" panose="020B0502040204020203" pitchFamily="34" charset="0"/>
              </a:rPr>
              <a:t>Reduz o atraso para uma jogabilidade fluida e reativa, onde cada milissegundo conta.</a:t>
            </a:r>
          </a:p>
        </p:txBody>
      </p:sp>
      <p:sp>
        <p:nvSpPr>
          <p:cNvPr id="10" name="Retângulo 3">
            <a:extLst>
              <a:ext uri="{FF2B5EF4-FFF2-40B4-BE49-F238E27FC236}">
                <a16:creationId xmlns:a16="http://schemas.microsoft.com/office/drawing/2014/main" id="{40331886-4E17-7A04-2E27-C36BF4164D41}"/>
              </a:ext>
            </a:extLst>
          </p:cNvPr>
          <p:cNvSpPr/>
          <p:nvPr/>
        </p:nvSpPr>
        <p:spPr>
          <a:xfrm>
            <a:off x="1298112" y="4778460"/>
            <a:ext cx="2678886" cy="1156942"/>
          </a:xfrm>
          <a:prstGeom prst="roundRect">
            <a:avLst>
              <a:gd name="adj" fmla="val 3466"/>
            </a:avLst>
          </a:prstGeom>
          <a:solidFill>
            <a:srgbClr val="EAEAEA"/>
          </a:solidFill>
          <a:ln>
            <a:no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Arredondados 7">
            <a:extLst>
              <a:ext uri="{FF2B5EF4-FFF2-40B4-BE49-F238E27FC236}">
                <a16:creationId xmlns:a16="http://schemas.microsoft.com/office/drawing/2014/main" id="{B14C9175-CD8A-42EB-E25C-B48F4D2814F7}"/>
              </a:ext>
            </a:extLst>
          </p:cNvPr>
          <p:cNvSpPr/>
          <p:nvPr/>
        </p:nvSpPr>
        <p:spPr>
          <a:xfrm>
            <a:off x="1343552" y="4838732"/>
            <a:ext cx="2644204" cy="10363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chemeClr val="tx1"/>
                </a:solidFill>
                <a:latin typeface="AMX" pitchFamily="2" charset="0"/>
                <a:cs typeface="Segoe UI" panose="020B0502040204020203" pitchFamily="34" charset="0"/>
              </a:rPr>
              <a:t>Streaming de vídeo 4K/8K.</a:t>
            </a:r>
          </a:p>
          <a:p>
            <a:r>
              <a:rPr lang="pt-BR" sz="1400" dirty="0">
                <a:solidFill>
                  <a:schemeClr val="tx1"/>
                </a:solidFill>
                <a:latin typeface="AMX" pitchFamily="2" charset="0"/>
                <a:cs typeface="Segoe UI" panose="020B0502040204020203" pitchFamily="34" charset="0"/>
              </a:rPr>
              <a:t>Permite ver filmes e séries na máxima qualidade de imagem sem pausas ou travamentos.</a:t>
            </a:r>
          </a:p>
        </p:txBody>
      </p:sp>
      <p:sp>
        <p:nvSpPr>
          <p:cNvPr id="12" name="Retângulo 3">
            <a:extLst>
              <a:ext uri="{FF2B5EF4-FFF2-40B4-BE49-F238E27FC236}">
                <a16:creationId xmlns:a16="http://schemas.microsoft.com/office/drawing/2014/main" id="{4C4E8867-0246-518B-5753-D193AC5EC6EC}"/>
              </a:ext>
            </a:extLst>
          </p:cNvPr>
          <p:cNvSpPr/>
          <p:nvPr/>
        </p:nvSpPr>
        <p:spPr>
          <a:xfrm>
            <a:off x="8572266" y="2456686"/>
            <a:ext cx="2567077" cy="1232806"/>
          </a:xfrm>
          <a:prstGeom prst="roundRect">
            <a:avLst>
              <a:gd name="adj" fmla="val 3466"/>
            </a:avLst>
          </a:prstGeom>
          <a:solidFill>
            <a:srgbClr val="EAEAEA"/>
          </a:solidFill>
          <a:ln>
            <a:no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Arredondados 7">
            <a:extLst>
              <a:ext uri="{FF2B5EF4-FFF2-40B4-BE49-F238E27FC236}">
                <a16:creationId xmlns:a16="http://schemas.microsoft.com/office/drawing/2014/main" id="{25899C83-C22B-D35B-3348-49535DA4D817}"/>
              </a:ext>
            </a:extLst>
          </p:cNvPr>
          <p:cNvSpPr/>
          <p:nvPr/>
        </p:nvSpPr>
        <p:spPr>
          <a:xfrm>
            <a:off x="8629166" y="2562861"/>
            <a:ext cx="2510177" cy="10508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chemeClr val="tx1"/>
                </a:solidFill>
                <a:latin typeface="AMX" pitchFamily="2" charset="0"/>
                <a:cs typeface="Segoe UI" panose="020B0502040204020203" pitchFamily="34" charset="0"/>
              </a:rPr>
              <a:t>Videochamadas em alta definição.</a:t>
            </a:r>
          </a:p>
          <a:p>
            <a:r>
              <a:rPr lang="pt-BR" sz="1400" dirty="0">
                <a:solidFill>
                  <a:schemeClr val="tx1"/>
                </a:solidFill>
                <a:latin typeface="AMX" pitchFamily="2" charset="0"/>
                <a:cs typeface="Segoe UI" panose="020B0502040204020203" pitchFamily="34" charset="0"/>
              </a:rPr>
              <a:t>Garante conversas nítidas e sem atrasos, essenciais para o trabalho e contato pessoal.</a:t>
            </a:r>
          </a:p>
        </p:txBody>
      </p:sp>
      <p:sp>
        <p:nvSpPr>
          <p:cNvPr id="14" name="Retângulo 3">
            <a:extLst>
              <a:ext uri="{FF2B5EF4-FFF2-40B4-BE49-F238E27FC236}">
                <a16:creationId xmlns:a16="http://schemas.microsoft.com/office/drawing/2014/main" id="{DC8C2AB5-B592-8137-4CED-A3E8D732A275}"/>
              </a:ext>
            </a:extLst>
          </p:cNvPr>
          <p:cNvSpPr/>
          <p:nvPr/>
        </p:nvSpPr>
        <p:spPr>
          <a:xfrm>
            <a:off x="8718279" y="4748069"/>
            <a:ext cx="2294821" cy="1232806"/>
          </a:xfrm>
          <a:prstGeom prst="roundRect">
            <a:avLst>
              <a:gd name="adj" fmla="val 3466"/>
            </a:avLst>
          </a:prstGeom>
          <a:solidFill>
            <a:srgbClr val="EAEAEA"/>
          </a:solidFill>
          <a:ln>
            <a:no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Cantos Arredondados 7">
            <a:extLst>
              <a:ext uri="{FF2B5EF4-FFF2-40B4-BE49-F238E27FC236}">
                <a16:creationId xmlns:a16="http://schemas.microsoft.com/office/drawing/2014/main" id="{BFCBAB36-D9F4-565E-0296-67B6DE690D78}"/>
              </a:ext>
            </a:extLst>
          </p:cNvPr>
          <p:cNvSpPr/>
          <p:nvPr/>
        </p:nvSpPr>
        <p:spPr>
          <a:xfrm>
            <a:off x="8750553" y="4855309"/>
            <a:ext cx="2263575" cy="1059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chemeClr val="tx1"/>
                </a:solidFill>
                <a:latin typeface="AMX" pitchFamily="2" charset="0"/>
                <a:cs typeface="Segoe UI" panose="020B0502040204020203" pitchFamily="34" charset="0"/>
              </a:rPr>
              <a:t>Realidade virtual e aumentada (VR/VA).</a:t>
            </a:r>
          </a:p>
          <a:p>
            <a:r>
              <a:rPr lang="pt-BR" sz="1400" dirty="0">
                <a:solidFill>
                  <a:schemeClr val="tx1"/>
                </a:solidFill>
                <a:latin typeface="AMX" pitchFamily="2" charset="0"/>
                <a:cs typeface="Segoe UI" panose="020B0502040204020203" pitchFamily="34" charset="0"/>
              </a:rPr>
              <a:t>Proporciona experiências imersivas e realistas, eliminando atrasos.</a:t>
            </a:r>
          </a:p>
        </p:txBody>
      </p:sp>
      <p:cxnSp>
        <p:nvCxnSpPr>
          <p:cNvPr id="17" name="Conector reto 16">
            <a:extLst>
              <a:ext uri="{FF2B5EF4-FFF2-40B4-BE49-F238E27FC236}">
                <a16:creationId xmlns:a16="http://schemas.microsoft.com/office/drawing/2014/main" id="{5970A750-77F5-C9FF-5734-39738F3E05EF}"/>
              </a:ext>
            </a:extLst>
          </p:cNvPr>
          <p:cNvCxnSpPr>
            <a:cxnSpLocks/>
          </p:cNvCxnSpPr>
          <p:nvPr/>
        </p:nvCxnSpPr>
        <p:spPr>
          <a:xfrm>
            <a:off x="5048179" y="3490715"/>
            <a:ext cx="21168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86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p:bldP spid="6" grpId="0"/>
      <p:bldP spid="8" grpId="0"/>
      <p:bldP spid="10" grpId="0" animBg="1"/>
      <p:bldP spid="11" grpId="0"/>
      <p:bldP spid="12" grpId="0" animBg="1"/>
      <p:bldP spid="13"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uxograma: Processo Alternativo 10">
            <a:extLst>
              <a:ext uri="{FF2B5EF4-FFF2-40B4-BE49-F238E27FC236}">
                <a16:creationId xmlns:a16="http://schemas.microsoft.com/office/drawing/2014/main" id="{9737A86C-090C-A01F-92D9-0B6B6DEFFB9B}"/>
              </a:ext>
            </a:extLst>
          </p:cNvPr>
          <p:cNvSpPr/>
          <p:nvPr/>
        </p:nvSpPr>
        <p:spPr>
          <a:xfrm>
            <a:off x="8693755" y="1290086"/>
            <a:ext cx="2272730"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latin typeface="AMX" pitchFamily="2" charset="0"/>
              </a:rPr>
              <a:t>Benefícios</a:t>
            </a:r>
          </a:p>
        </p:txBody>
      </p:sp>
      <p:sp>
        <p:nvSpPr>
          <p:cNvPr id="11" name="CaixaDeTexto 10">
            <a:extLst>
              <a:ext uri="{FF2B5EF4-FFF2-40B4-BE49-F238E27FC236}">
                <a16:creationId xmlns:a16="http://schemas.microsoft.com/office/drawing/2014/main" id="{58329F35-703F-1ACE-95D9-BB63A09A06ED}"/>
              </a:ext>
            </a:extLst>
          </p:cNvPr>
          <p:cNvSpPr txBox="1"/>
          <p:nvPr/>
        </p:nvSpPr>
        <p:spPr>
          <a:xfrm>
            <a:off x="669937" y="1231626"/>
            <a:ext cx="4784388" cy="2308324"/>
          </a:xfrm>
          <a:prstGeom prst="rect">
            <a:avLst/>
          </a:prstGeom>
          <a:noFill/>
        </p:spPr>
        <p:txBody>
          <a:bodyPr wrap="square">
            <a:spAutoFit/>
          </a:bodyPr>
          <a:lstStyle/>
          <a:p>
            <a:r>
              <a:rPr lang="pt-BR" sz="3600" b="1" dirty="0">
                <a:latin typeface="AMX Black" pitchFamily="2" charset="0"/>
                <a:ea typeface="Segoe UI Black" panose="020B0A02040204020203" pitchFamily="34" charset="0"/>
              </a:rPr>
              <a:t>WI-FI 7: A REVOLUÇÃO DA CONECTIVIDADE SEM FIO. </a:t>
            </a:r>
          </a:p>
        </p:txBody>
      </p:sp>
      <p:sp>
        <p:nvSpPr>
          <p:cNvPr id="10" name="Fluxograma: Processo Alternativo 10">
            <a:extLst>
              <a:ext uri="{FF2B5EF4-FFF2-40B4-BE49-F238E27FC236}">
                <a16:creationId xmlns:a16="http://schemas.microsoft.com/office/drawing/2014/main" id="{9737A86C-090C-A01F-92D9-0B6B6DEFFB9B}"/>
              </a:ext>
            </a:extLst>
          </p:cNvPr>
          <p:cNvSpPr/>
          <p:nvPr/>
        </p:nvSpPr>
        <p:spPr>
          <a:xfrm>
            <a:off x="6184279" y="1290086"/>
            <a:ext cx="2272730"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latin typeface="AMX" pitchFamily="2" charset="0"/>
              </a:rPr>
              <a:t>O que é</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71" y="1373615"/>
            <a:ext cx="801927" cy="451084"/>
          </a:xfrm>
          <a:prstGeom prst="rect">
            <a:avLst/>
          </a:prstGeom>
        </p:spPr>
      </p:pic>
    </p:spTree>
    <p:extLst>
      <p:ext uri="{BB962C8B-B14F-4D97-AF65-F5344CB8AC3E}">
        <p14:creationId xmlns:p14="http://schemas.microsoft.com/office/powerpoint/2010/main" val="157476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uxograma: Processo Alternativo 10">
            <a:extLst>
              <a:ext uri="{FF2B5EF4-FFF2-40B4-BE49-F238E27FC236}">
                <a16:creationId xmlns:a16="http://schemas.microsoft.com/office/drawing/2014/main" id="{9737A86C-090C-A01F-92D9-0B6B6DEFFB9B}"/>
              </a:ext>
            </a:extLst>
          </p:cNvPr>
          <p:cNvSpPr/>
          <p:nvPr/>
        </p:nvSpPr>
        <p:spPr>
          <a:xfrm>
            <a:off x="8693755" y="1290086"/>
            <a:ext cx="2272730"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latin typeface="AMX" pitchFamily="2" charset="0"/>
              </a:rPr>
              <a:t>Benefícios</a:t>
            </a:r>
          </a:p>
        </p:txBody>
      </p:sp>
      <p:sp>
        <p:nvSpPr>
          <p:cNvPr id="21" name="Retângulo 3">
            <a:extLst>
              <a:ext uri="{FF2B5EF4-FFF2-40B4-BE49-F238E27FC236}">
                <a16:creationId xmlns:a16="http://schemas.microsoft.com/office/drawing/2014/main" id="{D651F80D-7FEB-1EA8-E4D0-382B69533970}"/>
              </a:ext>
            </a:extLst>
          </p:cNvPr>
          <p:cNvSpPr/>
          <p:nvPr/>
        </p:nvSpPr>
        <p:spPr>
          <a:xfrm>
            <a:off x="6162339" y="2108789"/>
            <a:ext cx="4804146" cy="2369812"/>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Gráfico 3">
            <a:extLst>
              <a:ext uri="{FF2B5EF4-FFF2-40B4-BE49-F238E27FC236}">
                <a16:creationId xmlns:a16="http://schemas.microsoft.com/office/drawing/2014/main" id="{B287F7AF-DC4C-2CDF-4D22-69D613ACDA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939" y="2229778"/>
            <a:ext cx="296239" cy="296239"/>
          </a:xfrm>
          <a:prstGeom prst="rect">
            <a:avLst/>
          </a:prstGeom>
        </p:spPr>
      </p:pic>
      <p:sp>
        <p:nvSpPr>
          <p:cNvPr id="10" name="Fluxograma: Processo Alternativo 10">
            <a:extLst>
              <a:ext uri="{FF2B5EF4-FFF2-40B4-BE49-F238E27FC236}">
                <a16:creationId xmlns:a16="http://schemas.microsoft.com/office/drawing/2014/main" id="{9737A86C-090C-A01F-92D9-0B6B6DEFFB9B}"/>
              </a:ext>
            </a:extLst>
          </p:cNvPr>
          <p:cNvSpPr/>
          <p:nvPr/>
        </p:nvSpPr>
        <p:spPr>
          <a:xfrm>
            <a:off x="6184279" y="1290086"/>
            <a:ext cx="2272730" cy="818703"/>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latin typeface="AMX" pitchFamily="2" charset="0"/>
              </a:rPr>
              <a:t>O que é</a:t>
            </a:r>
          </a:p>
        </p:txBody>
      </p:sp>
      <p:sp>
        <p:nvSpPr>
          <p:cNvPr id="2" name="Rectangle 1"/>
          <p:cNvSpPr/>
          <p:nvPr/>
        </p:nvSpPr>
        <p:spPr>
          <a:xfrm>
            <a:off x="6275942" y="2293454"/>
            <a:ext cx="4250997" cy="1969770"/>
          </a:xfrm>
          <a:prstGeom prst="rect">
            <a:avLst/>
          </a:prstGeom>
        </p:spPr>
        <p:txBody>
          <a:bodyPr wrap="square">
            <a:spAutoFit/>
          </a:bodyPr>
          <a:lstStyle/>
          <a:p>
            <a:pPr>
              <a:buNone/>
            </a:pPr>
            <a:r>
              <a:rPr lang="pt-BR" sz="1400" b="1" dirty="0">
                <a:solidFill>
                  <a:srgbClr val="302926"/>
                </a:solidFill>
                <a:latin typeface="AMX" pitchFamily="2" charset="0"/>
                <a:cs typeface="Segoe UI" panose="020B0502040204020203" pitchFamily="34" charset="0"/>
              </a:rPr>
              <a:t>O que é o Wi-Fi 7?</a:t>
            </a:r>
          </a:p>
          <a:p>
            <a:pPr>
              <a:buNone/>
            </a:pPr>
            <a:endParaRPr lang="pt-BR" sz="1400" b="1" dirty="0">
              <a:solidFill>
                <a:srgbClr val="302926"/>
              </a:solidFill>
              <a:latin typeface="AMX" pitchFamily="2" charset="0"/>
              <a:cs typeface="Segoe UI" panose="020B0502040204020203" pitchFamily="34" charset="0"/>
            </a:endParaRPr>
          </a:p>
          <a:p>
            <a:pPr marL="285750" indent="-285750">
              <a:spcAft>
                <a:spcPts val="600"/>
              </a:spcAft>
              <a:buFont typeface="Arial" panose="020B0604020202020204" pitchFamily="34" charset="0"/>
              <a:buChar char="•"/>
            </a:pPr>
            <a:r>
              <a:rPr lang="pt-BR" sz="1400" dirty="0">
                <a:solidFill>
                  <a:srgbClr val="302926"/>
                </a:solidFill>
                <a:latin typeface="AMX" pitchFamily="2" charset="0"/>
                <a:cs typeface="Segoe UI" panose="020B0502040204020203" pitchFamily="34" charset="0"/>
              </a:rPr>
              <a:t>Nova geração do Wi-Fi;</a:t>
            </a:r>
          </a:p>
          <a:p>
            <a:pPr marL="285750" indent="-285750">
              <a:spcAft>
                <a:spcPts val="600"/>
              </a:spcAft>
              <a:buFont typeface="Arial" panose="020B0604020202020204" pitchFamily="34" charset="0"/>
              <a:buChar char="•"/>
            </a:pPr>
            <a:r>
              <a:rPr lang="pt-BR" sz="1400" dirty="0">
                <a:solidFill>
                  <a:srgbClr val="302926"/>
                </a:solidFill>
                <a:latin typeface="AMX" pitchFamily="2" charset="0"/>
                <a:cs typeface="Segoe UI" panose="020B0502040204020203" pitchFamily="34" charset="0"/>
              </a:rPr>
              <a:t>Desenvolvido para entregar: velocidades ultrarrápidas, baixa latência e maior capacidade de dispositivos conectados;</a:t>
            </a:r>
          </a:p>
          <a:p>
            <a:pPr marL="285750" indent="-285750">
              <a:spcAft>
                <a:spcPts val="600"/>
              </a:spcAft>
              <a:buFont typeface="Arial" panose="020B0604020202020204" pitchFamily="34" charset="0"/>
              <a:buChar char="•"/>
            </a:pPr>
            <a:r>
              <a:rPr lang="pt-BR" sz="1400" dirty="0">
                <a:solidFill>
                  <a:srgbClr val="302926"/>
                </a:solidFill>
                <a:latin typeface="AMX" pitchFamily="2" charset="0"/>
                <a:cs typeface="Segoe UI" panose="020B0502040204020203" pitchFamily="34" charset="0"/>
              </a:rPr>
              <a:t>Ideal para ambientes residenciais, corporativos e industriais.</a:t>
            </a:r>
          </a:p>
        </p:txBody>
      </p:sp>
      <p:sp>
        <p:nvSpPr>
          <p:cNvPr id="3" name="CaixaDeTexto 2">
            <a:extLst>
              <a:ext uri="{FF2B5EF4-FFF2-40B4-BE49-F238E27FC236}">
                <a16:creationId xmlns:a16="http://schemas.microsoft.com/office/drawing/2014/main" id="{987AFC1D-0335-BDA7-D6E5-C5D44C16F83D}"/>
              </a:ext>
            </a:extLst>
          </p:cNvPr>
          <p:cNvSpPr txBox="1"/>
          <p:nvPr/>
        </p:nvSpPr>
        <p:spPr>
          <a:xfrm>
            <a:off x="669937" y="1231626"/>
            <a:ext cx="4784388" cy="2308324"/>
          </a:xfrm>
          <a:prstGeom prst="rect">
            <a:avLst/>
          </a:prstGeom>
          <a:noFill/>
        </p:spPr>
        <p:txBody>
          <a:bodyPr wrap="square">
            <a:spAutoFit/>
          </a:bodyPr>
          <a:lstStyle/>
          <a:p>
            <a:r>
              <a:rPr lang="pt-BR" sz="3600" b="1" dirty="0">
                <a:latin typeface="AMX Black" pitchFamily="2" charset="0"/>
                <a:ea typeface="Segoe UI Black" panose="020B0A02040204020203" pitchFamily="34" charset="0"/>
              </a:rPr>
              <a:t>WI-FI 7: A REVOLUÇÃO DA CONECTIVIDADE SEM FIO. </a:t>
            </a:r>
          </a:p>
        </p:txBody>
      </p:sp>
      <p:pic>
        <p:nvPicPr>
          <p:cNvPr id="4" name="Picture 13">
            <a:extLst>
              <a:ext uri="{FF2B5EF4-FFF2-40B4-BE49-F238E27FC236}">
                <a16:creationId xmlns:a16="http://schemas.microsoft.com/office/drawing/2014/main" id="{A693DB71-CAC5-7BC3-4E7C-59CB8D9D9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71" y="1373615"/>
            <a:ext cx="801927" cy="451084"/>
          </a:xfrm>
          <a:prstGeom prst="rect">
            <a:avLst/>
          </a:prstGeom>
        </p:spPr>
      </p:pic>
    </p:spTree>
    <p:extLst>
      <p:ext uri="{BB962C8B-B14F-4D97-AF65-F5344CB8AC3E}">
        <p14:creationId xmlns:p14="http://schemas.microsoft.com/office/powerpoint/2010/main" val="6263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uxograma: Processo Alternativo 10">
            <a:extLst>
              <a:ext uri="{FF2B5EF4-FFF2-40B4-BE49-F238E27FC236}">
                <a16:creationId xmlns:a16="http://schemas.microsoft.com/office/drawing/2014/main" id="{9737A86C-090C-A01F-92D9-0B6B6DEFFB9B}"/>
              </a:ext>
            </a:extLst>
          </p:cNvPr>
          <p:cNvSpPr/>
          <p:nvPr/>
        </p:nvSpPr>
        <p:spPr>
          <a:xfrm>
            <a:off x="6184279" y="1290086"/>
            <a:ext cx="2272730" cy="818703"/>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latin typeface="AMX" pitchFamily="2" charset="0"/>
              </a:rPr>
              <a:t>O que é</a:t>
            </a:r>
          </a:p>
        </p:txBody>
      </p:sp>
      <p:sp>
        <p:nvSpPr>
          <p:cNvPr id="21" name="Retângulo 3">
            <a:extLst>
              <a:ext uri="{FF2B5EF4-FFF2-40B4-BE49-F238E27FC236}">
                <a16:creationId xmlns:a16="http://schemas.microsoft.com/office/drawing/2014/main" id="{D651F80D-7FEB-1EA8-E4D0-382B69533970}"/>
              </a:ext>
            </a:extLst>
          </p:cNvPr>
          <p:cNvSpPr/>
          <p:nvPr/>
        </p:nvSpPr>
        <p:spPr>
          <a:xfrm>
            <a:off x="6162339" y="2108788"/>
            <a:ext cx="4804146" cy="4282387"/>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9" name="Gráfico 3">
            <a:extLst>
              <a:ext uri="{FF2B5EF4-FFF2-40B4-BE49-F238E27FC236}">
                <a16:creationId xmlns:a16="http://schemas.microsoft.com/office/drawing/2014/main" id="{B287F7AF-DC4C-2CDF-4D22-69D613ACDA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939" y="2229778"/>
            <a:ext cx="296239" cy="296239"/>
          </a:xfrm>
          <a:prstGeom prst="rect">
            <a:avLst/>
          </a:prstGeom>
        </p:spPr>
      </p:pic>
      <p:sp>
        <p:nvSpPr>
          <p:cNvPr id="9" name="Fluxograma: Processo Alternativo 10">
            <a:extLst>
              <a:ext uri="{FF2B5EF4-FFF2-40B4-BE49-F238E27FC236}">
                <a16:creationId xmlns:a16="http://schemas.microsoft.com/office/drawing/2014/main" id="{9737A86C-090C-A01F-92D9-0B6B6DEFFB9B}"/>
              </a:ext>
            </a:extLst>
          </p:cNvPr>
          <p:cNvSpPr/>
          <p:nvPr/>
        </p:nvSpPr>
        <p:spPr>
          <a:xfrm>
            <a:off x="8693755" y="1290086"/>
            <a:ext cx="2272730" cy="818703"/>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latin typeface="AMX" pitchFamily="2" charset="0"/>
              </a:rPr>
              <a:t>Benefícios</a:t>
            </a:r>
          </a:p>
        </p:txBody>
      </p:sp>
      <p:sp>
        <p:nvSpPr>
          <p:cNvPr id="2" name="CaixaDeTexto 1">
            <a:extLst>
              <a:ext uri="{FF2B5EF4-FFF2-40B4-BE49-F238E27FC236}">
                <a16:creationId xmlns:a16="http://schemas.microsoft.com/office/drawing/2014/main" id="{8A2F24ED-B656-156A-05BA-BACEA469624C}"/>
              </a:ext>
            </a:extLst>
          </p:cNvPr>
          <p:cNvSpPr txBox="1"/>
          <p:nvPr/>
        </p:nvSpPr>
        <p:spPr>
          <a:xfrm>
            <a:off x="669937" y="1231626"/>
            <a:ext cx="4784388" cy="2308324"/>
          </a:xfrm>
          <a:prstGeom prst="rect">
            <a:avLst/>
          </a:prstGeom>
          <a:noFill/>
        </p:spPr>
        <p:txBody>
          <a:bodyPr wrap="square">
            <a:spAutoFit/>
          </a:bodyPr>
          <a:lstStyle/>
          <a:p>
            <a:r>
              <a:rPr lang="pt-BR" sz="3600" b="1" dirty="0">
                <a:latin typeface="AMX Black" pitchFamily="2" charset="0"/>
                <a:ea typeface="Segoe UI Black" panose="020B0A02040204020203" pitchFamily="34" charset="0"/>
              </a:rPr>
              <a:t>WI-FI 7: A REVOLUÇÃO DA CONECTIVIDADE SEM FIO. </a:t>
            </a:r>
          </a:p>
        </p:txBody>
      </p:sp>
      <p:pic>
        <p:nvPicPr>
          <p:cNvPr id="3" name="Picture 13">
            <a:extLst>
              <a:ext uri="{FF2B5EF4-FFF2-40B4-BE49-F238E27FC236}">
                <a16:creationId xmlns:a16="http://schemas.microsoft.com/office/drawing/2014/main" id="{471BC0A0-FC42-A2D4-BF06-AF1B9216D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71" y="1373615"/>
            <a:ext cx="801927" cy="451084"/>
          </a:xfrm>
          <a:prstGeom prst="rect">
            <a:avLst/>
          </a:prstGeom>
        </p:spPr>
      </p:pic>
      <p:sp>
        <p:nvSpPr>
          <p:cNvPr id="4" name="Rectangle 21">
            <a:extLst>
              <a:ext uri="{FF2B5EF4-FFF2-40B4-BE49-F238E27FC236}">
                <a16:creationId xmlns:a16="http://schemas.microsoft.com/office/drawing/2014/main" id="{012442BA-D340-150A-4DDF-3FEA1A06A0A3}"/>
              </a:ext>
            </a:extLst>
          </p:cNvPr>
          <p:cNvSpPr/>
          <p:nvPr/>
        </p:nvSpPr>
        <p:spPr>
          <a:xfrm>
            <a:off x="6203330" y="2286032"/>
            <a:ext cx="4734580" cy="3970318"/>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pt-BR" sz="1400" b="1" dirty="0">
                <a:latin typeface="AMX" pitchFamily="2" charset="0"/>
                <a:cs typeface="Segoe UI" panose="020B0502040204020203" pitchFamily="34" charset="0"/>
              </a:rPr>
              <a:t>Benefícios do Wi-Fi 7</a:t>
            </a:r>
          </a:p>
          <a:p>
            <a:pPr>
              <a:buNone/>
            </a:pPr>
            <a:endParaRPr lang="pt-BR" sz="1400" b="1" dirty="0">
              <a:latin typeface="AMX" pitchFamily="2" charset="0"/>
              <a:cs typeface="Segoe UI" panose="020B0502040204020203" pitchFamily="34" charset="0"/>
            </a:endParaRPr>
          </a:p>
          <a:p>
            <a:pPr marL="285750" indent="-285750">
              <a:buFont typeface="Arial" panose="020B0604020202020204" pitchFamily="34" charset="0"/>
              <a:buChar char="•"/>
            </a:pPr>
            <a:r>
              <a:rPr lang="pt-BR" sz="1400" dirty="0">
                <a:latin typeface="AMX" pitchFamily="2" charset="0"/>
                <a:cs typeface="Segoe UI" panose="020B0502040204020203" pitchFamily="34" charset="0"/>
              </a:rPr>
              <a:t>Velocidades ultrarrápidas: muito superiores às gerações anteriores;</a:t>
            </a:r>
          </a:p>
          <a:p>
            <a:pPr marL="285750" indent="-285750">
              <a:buFont typeface="Arial" panose="020B0604020202020204" pitchFamily="34" charset="0"/>
              <a:buChar char="•"/>
            </a:pPr>
            <a:r>
              <a:rPr lang="pt-BR" sz="1400" dirty="0">
                <a:latin typeface="AMX" pitchFamily="2" charset="0"/>
                <a:cs typeface="Segoe UI" panose="020B0502040204020203" pitchFamily="34" charset="0"/>
              </a:rPr>
              <a:t>Latência ultrabaixa: melhor desempenho para jogos online, videoconferências e aplicações em tempo real;</a:t>
            </a:r>
          </a:p>
          <a:p>
            <a:pPr marL="285750" indent="-285750">
              <a:buFont typeface="Arial" panose="020B0604020202020204" pitchFamily="34" charset="0"/>
              <a:buChar char="•"/>
            </a:pPr>
            <a:r>
              <a:rPr lang="pt-BR" sz="1400" dirty="0">
                <a:latin typeface="AMX" pitchFamily="2" charset="0"/>
                <a:cs typeface="Segoe UI" panose="020B0502040204020203" pitchFamily="34" charset="0"/>
              </a:rPr>
              <a:t>Maior capacidade de rede: suporta muitos dispositivos conectados simultaneamente sem perda de qualidade; </a:t>
            </a:r>
          </a:p>
          <a:p>
            <a:pPr marL="285750" indent="-285750">
              <a:buFont typeface="Arial" panose="020B0604020202020204" pitchFamily="34" charset="0"/>
              <a:buChar char="•"/>
            </a:pPr>
            <a:r>
              <a:rPr lang="pt-BR" sz="1400" dirty="0">
                <a:latin typeface="AMX" pitchFamily="2" charset="0"/>
                <a:cs typeface="Segoe UI" panose="020B0502040204020203" pitchFamily="34" charset="0"/>
              </a:rPr>
              <a:t>Rede exclusiva para IoT: mais flexibilidade e melhor aproveitamento do espectro; </a:t>
            </a:r>
          </a:p>
          <a:p>
            <a:pPr marL="285750" indent="-285750">
              <a:buFont typeface="Arial" panose="020B0604020202020204" pitchFamily="34" charset="0"/>
              <a:buChar char="•"/>
            </a:pPr>
            <a:r>
              <a:rPr lang="pt-BR" sz="1400" dirty="0">
                <a:latin typeface="AMX" pitchFamily="2" charset="0"/>
                <a:cs typeface="Segoe UI" panose="020B0502040204020203" pitchFamily="34" charset="0"/>
              </a:rPr>
              <a:t>Compatibilidade com Wi-Fi anterior: funcionamento garantido com dispositivos mais antigos, sem ruptura; </a:t>
            </a:r>
          </a:p>
          <a:p>
            <a:pPr marL="285750" indent="-285750">
              <a:buFont typeface="Arial" panose="020B0604020202020204" pitchFamily="34" charset="0"/>
              <a:buChar char="•"/>
            </a:pPr>
            <a:r>
              <a:rPr lang="pt-BR" sz="1400" dirty="0">
                <a:latin typeface="AMX" pitchFamily="2" charset="0"/>
                <a:cs typeface="Segoe UI" panose="020B0502040204020203" pitchFamily="34" charset="0"/>
              </a:rPr>
              <a:t>Desempenho: Ideal para ambientes de alta densidade de rede e IoT;</a:t>
            </a:r>
          </a:p>
          <a:p>
            <a:pPr marL="285750" indent="-285750">
              <a:buFont typeface="Arial" panose="020B0604020202020204" pitchFamily="34" charset="0"/>
              <a:buChar char="•"/>
            </a:pPr>
            <a:r>
              <a:rPr lang="pt-BR" sz="1400" dirty="0">
                <a:latin typeface="AMX" pitchFamily="2" charset="0"/>
                <a:cs typeface="Segoe UI" panose="020B0502040204020203" pitchFamily="34" charset="0"/>
              </a:rPr>
              <a:t>Para garantir a entrega da giga velocidade, é necessário também atualizar o Wi-Fi e a Claro já entrega essa evolução com o Wi-Fi 7.</a:t>
            </a:r>
          </a:p>
          <a:p>
            <a:pPr marL="285750" indent="-285750">
              <a:buFont typeface="Arial" panose="020B0604020202020204" pitchFamily="34" charset="0"/>
              <a:buChar char="•"/>
            </a:pPr>
            <a:endParaRPr lang="pt-BR" sz="1400" dirty="0">
              <a:latin typeface="AMX" pitchFamily="2" charset="0"/>
              <a:cs typeface="Segoe UI" panose="020B0502040204020203" pitchFamily="34" charset="0"/>
            </a:endParaRPr>
          </a:p>
        </p:txBody>
      </p:sp>
    </p:spTree>
    <p:extLst>
      <p:ext uri="{BB962C8B-B14F-4D97-AF65-F5344CB8AC3E}">
        <p14:creationId xmlns:p14="http://schemas.microsoft.com/office/powerpoint/2010/main" val="427319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15">
            <a:extLst>
              <a:ext uri="{FF2B5EF4-FFF2-40B4-BE49-F238E27FC236}">
                <a16:creationId xmlns:a16="http://schemas.microsoft.com/office/drawing/2014/main" id="{915E9995-2E19-27FB-D92E-CCC1E639F857}"/>
              </a:ext>
            </a:extLst>
          </p:cNvPr>
          <p:cNvSpPr txBox="1"/>
          <p:nvPr/>
        </p:nvSpPr>
        <p:spPr>
          <a:xfrm>
            <a:off x="2987740" y="5380055"/>
            <a:ext cx="5713807" cy="1200329"/>
          </a:xfrm>
          <a:prstGeom prst="rect">
            <a:avLst/>
          </a:prstGeom>
          <a:noFill/>
        </p:spPr>
        <p:txBody>
          <a:bodyPr wrap="square">
            <a:spAutoFit/>
          </a:bodyPr>
          <a:lstStyle/>
          <a:p>
            <a:r>
              <a:rPr lang="pt-BR" dirty="0">
                <a:solidFill>
                  <a:srgbClr val="302926"/>
                </a:solidFill>
                <a:latin typeface="AMX" pitchFamily="2" charset="0"/>
              </a:rPr>
              <a:t>Com o Wi-Fi 7, além das redes 2,4 GHz e 5 GHz, </a:t>
            </a:r>
            <a:br>
              <a:rPr lang="pt-BR" dirty="0">
                <a:solidFill>
                  <a:srgbClr val="302926"/>
                </a:solidFill>
                <a:latin typeface="AMX" pitchFamily="2" charset="0"/>
              </a:rPr>
            </a:br>
            <a:r>
              <a:rPr lang="pt-BR" dirty="0">
                <a:solidFill>
                  <a:srgbClr val="302926"/>
                </a:solidFill>
                <a:latin typeface="AMX" pitchFamily="2" charset="0"/>
              </a:rPr>
              <a:t>passa </a:t>
            </a:r>
            <a:r>
              <a:rPr lang="pt-BR" b="1" dirty="0">
                <a:solidFill>
                  <a:srgbClr val="302926"/>
                </a:solidFill>
                <a:latin typeface="AMX" pitchFamily="2" charset="0"/>
              </a:rPr>
              <a:t>a existir a nova faixa de 6 GHz</a:t>
            </a:r>
            <a:r>
              <a:rPr lang="pt-BR" dirty="0">
                <a:solidFill>
                  <a:srgbClr val="302926"/>
                </a:solidFill>
                <a:latin typeface="AMX" pitchFamily="2" charset="0"/>
              </a:rPr>
              <a:t>. Essa tecnologia permite utilizar e somar as redes ao mesmo tempo, </a:t>
            </a:r>
            <a:br>
              <a:rPr lang="pt-BR" dirty="0">
                <a:solidFill>
                  <a:srgbClr val="302926"/>
                </a:solidFill>
                <a:latin typeface="AMX" pitchFamily="2" charset="0"/>
              </a:rPr>
            </a:br>
            <a:r>
              <a:rPr lang="pt-BR" dirty="0">
                <a:solidFill>
                  <a:srgbClr val="302926"/>
                </a:solidFill>
                <a:latin typeface="AMX" pitchFamily="2" charset="0"/>
              </a:rPr>
              <a:t>a estabilidade e a eficiência da conexão.</a:t>
            </a:r>
          </a:p>
        </p:txBody>
      </p:sp>
      <p:sp>
        <p:nvSpPr>
          <p:cNvPr id="9" name="CaixaDeTexto 10">
            <a:extLst>
              <a:ext uri="{FF2B5EF4-FFF2-40B4-BE49-F238E27FC236}">
                <a16:creationId xmlns:a16="http://schemas.microsoft.com/office/drawing/2014/main" id="{58329F35-703F-1ACE-95D9-BB63A09A06ED}"/>
              </a:ext>
            </a:extLst>
          </p:cNvPr>
          <p:cNvSpPr txBox="1"/>
          <p:nvPr/>
        </p:nvSpPr>
        <p:spPr>
          <a:xfrm>
            <a:off x="2140030" y="304064"/>
            <a:ext cx="7691283" cy="646331"/>
          </a:xfrm>
          <a:prstGeom prst="rect">
            <a:avLst/>
          </a:prstGeom>
          <a:noFill/>
        </p:spPr>
        <p:txBody>
          <a:bodyPr wrap="square">
            <a:spAutoFit/>
          </a:bodyPr>
          <a:lstStyle/>
          <a:p>
            <a:pPr algn="ctr"/>
            <a:r>
              <a:rPr lang="pt-BR" sz="3600" b="1" dirty="0">
                <a:latin typeface="AMX Black" pitchFamily="2" charset="0"/>
                <a:ea typeface="Segoe UI Black" panose="020B0A02040204020203" pitchFamily="34" charset="0"/>
              </a:rPr>
              <a:t>EVOLUÇÃO DA CONECTIVIDADE</a:t>
            </a:r>
          </a:p>
        </p:txBody>
      </p:sp>
      <p:cxnSp>
        <p:nvCxnSpPr>
          <p:cNvPr id="18" name="Elbow Connector 17"/>
          <p:cNvCxnSpPr>
            <a:cxnSpLocks/>
            <a:endCxn id="13" idx="2"/>
          </p:cNvCxnSpPr>
          <p:nvPr/>
        </p:nvCxnSpPr>
        <p:spPr>
          <a:xfrm rot="10800000">
            <a:off x="2892353" y="5266168"/>
            <a:ext cx="5575466" cy="1314216"/>
          </a:xfrm>
          <a:prstGeom prst="bentConnector2">
            <a:avLst/>
          </a:prstGeom>
          <a:ln>
            <a:solidFill>
              <a:srgbClr val="AF272F"/>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661" y="434981"/>
            <a:ext cx="703211" cy="39555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691471" y="434981"/>
            <a:ext cx="703211" cy="395556"/>
          </a:xfrm>
          <a:prstGeom prst="rect">
            <a:avLst/>
          </a:prstGeom>
        </p:spPr>
      </p:pic>
      <p:grpSp>
        <p:nvGrpSpPr>
          <p:cNvPr id="3" name="Agrupar 2">
            <a:extLst>
              <a:ext uri="{FF2B5EF4-FFF2-40B4-BE49-F238E27FC236}">
                <a16:creationId xmlns:a16="http://schemas.microsoft.com/office/drawing/2014/main" id="{BDD19653-6D1A-B26F-FA54-F85CECE0C488}"/>
              </a:ext>
            </a:extLst>
          </p:cNvPr>
          <p:cNvGrpSpPr/>
          <p:nvPr/>
        </p:nvGrpSpPr>
        <p:grpSpPr>
          <a:xfrm>
            <a:off x="1763883" y="2024766"/>
            <a:ext cx="8067431" cy="610062"/>
            <a:chOff x="2191586" y="2311210"/>
            <a:chExt cx="8067431" cy="610062"/>
          </a:xfrm>
        </p:grpSpPr>
        <p:sp>
          <p:nvSpPr>
            <p:cNvPr id="11" name="Retângulo 3">
              <a:extLst>
                <a:ext uri="{FF2B5EF4-FFF2-40B4-BE49-F238E27FC236}">
                  <a16:creationId xmlns:a16="http://schemas.microsoft.com/office/drawing/2014/main" id="{D651F80D-7FEB-1EA8-E4D0-382B69533970}"/>
                </a:ext>
              </a:extLst>
            </p:cNvPr>
            <p:cNvSpPr/>
            <p:nvPr/>
          </p:nvSpPr>
          <p:spPr>
            <a:xfrm>
              <a:off x="4166381" y="2328630"/>
              <a:ext cx="3062341" cy="565994"/>
            </a:xfrm>
            <a:prstGeom prst="roundRect">
              <a:avLst>
                <a:gd name="adj" fmla="val 6467"/>
              </a:avLst>
            </a:prstGeom>
            <a:solidFill>
              <a:schemeClr val="bg1"/>
            </a:solidFill>
            <a:ln>
              <a:solidFill>
                <a:srgbClr val="A7A8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302926"/>
                  </a:solidFill>
                  <a:latin typeface="AMX" pitchFamily="2" charset="0"/>
                </a:rPr>
                <a:t>5 GHz e 2,4 GHz</a:t>
              </a:r>
            </a:p>
          </p:txBody>
        </p:sp>
        <p:sp>
          <p:nvSpPr>
            <p:cNvPr id="10" name="Fluxograma: Processo Alternativo 10">
              <a:extLst>
                <a:ext uri="{FF2B5EF4-FFF2-40B4-BE49-F238E27FC236}">
                  <a16:creationId xmlns:a16="http://schemas.microsoft.com/office/drawing/2014/main" id="{9737A86C-090C-A01F-92D9-0B6B6DEFFB9B}"/>
                </a:ext>
              </a:extLst>
            </p:cNvPr>
            <p:cNvSpPr/>
            <p:nvPr/>
          </p:nvSpPr>
          <p:spPr>
            <a:xfrm>
              <a:off x="2191586" y="2311210"/>
              <a:ext cx="2256939" cy="610062"/>
            </a:xfrm>
            <a:prstGeom prst="flowChartAlternateProcess">
              <a:avLst/>
            </a:prstGeom>
            <a:solidFill>
              <a:srgbClr val="A7A8AA"/>
            </a:solidFill>
            <a:ln w="12700">
              <a:solidFill>
                <a:srgbClr val="A7A8AA"/>
              </a:solid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rPr>
                <a:t>Wi-Fi 5 </a:t>
              </a:r>
            </a:p>
          </p:txBody>
        </p:sp>
        <p:sp>
          <p:nvSpPr>
            <p:cNvPr id="40" name="Retângulo 3">
              <a:extLst>
                <a:ext uri="{FF2B5EF4-FFF2-40B4-BE49-F238E27FC236}">
                  <a16:creationId xmlns:a16="http://schemas.microsoft.com/office/drawing/2014/main" id="{D651F80D-7FEB-1EA8-E4D0-382B69533970}"/>
                </a:ext>
              </a:extLst>
            </p:cNvPr>
            <p:cNvSpPr/>
            <p:nvPr/>
          </p:nvSpPr>
          <p:spPr>
            <a:xfrm>
              <a:off x="7196676" y="2328630"/>
              <a:ext cx="3062341" cy="565994"/>
            </a:xfrm>
            <a:prstGeom prst="roundRect">
              <a:avLst>
                <a:gd name="adj" fmla="val 6467"/>
              </a:avLst>
            </a:prstGeom>
            <a:solidFill>
              <a:schemeClr val="bg1"/>
            </a:solidFill>
            <a:ln>
              <a:solidFill>
                <a:srgbClr val="A7A8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302926"/>
                  </a:solidFill>
                  <a:latin typeface="AMX" pitchFamily="2" charset="0"/>
                </a:rPr>
                <a:t>Planos até 600M</a:t>
              </a:r>
            </a:p>
          </p:txBody>
        </p:sp>
      </p:grpSp>
      <p:grpSp>
        <p:nvGrpSpPr>
          <p:cNvPr id="2" name="Agrupar 1">
            <a:extLst>
              <a:ext uri="{FF2B5EF4-FFF2-40B4-BE49-F238E27FC236}">
                <a16:creationId xmlns:a16="http://schemas.microsoft.com/office/drawing/2014/main" id="{12DF45B0-FD67-2BCA-05AE-2FF92331313D}"/>
              </a:ext>
            </a:extLst>
          </p:cNvPr>
          <p:cNvGrpSpPr/>
          <p:nvPr/>
        </p:nvGrpSpPr>
        <p:grpSpPr>
          <a:xfrm>
            <a:off x="1763883" y="3990812"/>
            <a:ext cx="8067431" cy="1275356"/>
            <a:chOff x="2191586" y="3303665"/>
            <a:chExt cx="8067431" cy="1275356"/>
          </a:xfrm>
        </p:grpSpPr>
        <p:sp>
          <p:nvSpPr>
            <p:cNvPr id="12" name="Retângulo 3">
              <a:extLst>
                <a:ext uri="{FF2B5EF4-FFF2-40B4-BE49-F238E27FC236}">
                  <a16:creationId xmlns:a16="http://schemas.microsoft.com/office/drawing/2014/main" id="{D651F80D-7FEB-1EA8-E4D0-382B69533970}"/>
                </a:ext>
              </a:extLst>
            </p:cNvPr>
            <p:cNvSpPr/>
            <p:nvPr/>
          </p:nvSpPr>
          <p:spPr>
            <a:xfrm>
              <a:off x="4255772" y="3314175"/>
              <a:ext cx="3130092" cy="1250583"/>
            </a:xfrm>
            <a:prstGeom prst="roundRect">
              <a:avLst>
                <a:gd name="adj" fmla="val 0"/>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pt-BR" dirty="0">
                  <a:solidFill>
                    <a:schemeClr val="bg1"/>
                  </a:solidFill>
                  <a:latin typeface="AMX" pitchFamily="2" charset="0"/>
                </a:rPr>
                <a:t>6 GHz  |  5 GHz   </a:t>
              </a:r>
            </a:p>
            <a:p>
              <a:pPr algn="ctr">
                <a:spcAft>
                  <a:spcPts val="600"/>
                </a:spcAft>
              </a:pPr>
              <a:r>
                <a:rPr lang="pt-BR" dirty="0">
                  <a:solidFill>
                    <a:schemeClr val="bg1"/>
                  </a:solidFill>
                  <a:latin typeface="AMX" pitchFamily="2" charset="0"/>
                </a:rPr>
                <a:t>2,4 GHz  |  2,4 GHz (IoT)</a:t>
              </a:r>
            </a:p>
          </p:txBody>
        </p:sp>
        <p:sp>
          <p:nvSpPr>
            <p:cNvPr id="13" name="Fluxograma: Processo Alternativo 10">
              <a:extLst>
                <a:ext uri="{FF2B5EF4-FFF2-40B4-BE49-F238E27FC236}">
                  <a16:creationId xmlns:a16="http://schemas.microsoft.com/office/drawing/2014/main" id="{9737A86C-090C-A01F-92D9-0B6B6DEFFB9B}"/>
                </a:ext>
              </a:extLst>
            </p:cNvPr>
            <p:cNvSpPr/>
            <p:nvPr/>
          </p:nvSpPr>
          <p:spPr>
            <a:xfrm>
              <a:off x="2191586" y="3303665"/>
              <a:ext cx="2256939" cy="1275356"/>
            </a:xfrm>
            <a:prstGeom prst="flowChartAlternateProcess">
              <a:avLst/>
            </a:prstGeom>
            <a:solidFill>
              <a:srgbClr val="E54337"/>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latin typeface="AMX" pitchFamily="2" charset="0"/>
                </a:rPr>
                <a:t>Wi-Fi 7</a:t>
              </a:r>
            </a:p>
          </p:txBody>
        </p:sp>
        <p:sp>
          <p:nvSpPr>
            <p:cNvPr id="41" name="Retângulo 3">
              <a:extLst>
                <a:ext uri="{FF2B5EF4-FFF2-40B4-BE49-F238E27FC236}">
                  <a16:creationId xmlns:a16="http://schemas.microsoft.com/office/drawing/2014/main" id="{D651F80D-7FEB-1EA8-E4D0-382B69533970}"/>
                </a:ext>
              </a:extLst>
            </p:cNvPr>
            <p:cNvSpPr/>
            <p:nvPr/>
          </p:nvSpPr>
          <p:spPr>
            <a:xfrm>
              <a:off x="7353538" y="3314217"/>
              <a:ext cx="2905479" cy="1250583"/>
            </a:xfrm>
            <a:prstGeom prst="roundRect">
              <a:avLst>
                <a:gd name="adj" fmla="val 0"/>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pt-BR" dirty="0">
                  <a:solidFill>
                    <a:schemeClr val="bg1"/>
                  </a:solidFill>
                  <a:latin typeface="AMX" pitchFamily="2" charset="0"/>
                </a:rPr>
                <a:t>5 Giga  |  10 Giga</a:t>
              </a:r>
            </a:p>
          </p:txBody>
        </p:sp>
        <p:cxnSp>
          <p:nvCxnSpPr>
            <p:cNvPr id="46" name="Straight Connector 45"/>
            <p:cNvCxnSpPr/>
            <p:nvPr/>
          </p:nvCxnSpPr>
          <p:spPr>
            <a:xfrm>
              <a:off x="7385863" y="3324659"/>
              <a:ext cx="0" cy="1245172"/>
            </a:xfrm>
            <a:prstGeom prst="line">
              <a:avLst/>
            </a:prstGeom>
            <a:ln w="12700">
              <a:solidFill>
                <a:srgbClr val="E85D52"/>
              </a:solidFill>
            </a:ln>
          </p:spPr>
          <p:style>
            <a:lnRef idx="1">
              <a:schemeClr val="accent1"/>
            </a:lnRef>
            <a:fillRef idx="0">
              <a:schemeClr val="accent1"/>
            </a:fillRef>
            <a:effectRef idx="0">
              <a:schemeClr val="accent1"/>
            </a:effectRef>
            <a:fontRef idx="minor">
              <a:schemeClr val="tx1"/>
            </a:fontRef>
          </p:style>
        </p:cxnSp>
      </p:grpSp>
      <p:grpSp>
        <p:nvGrpSpPr>
          <p:cNvPr id="16" name="Agrupar 15">
            <a:extLst>
              <a:ext uri="{FF2B5EF4-FFF2-40B4-BE49-F238E27FC236}">
                <a16:creationId xmlns:a16="http://schemas.microsoft.com/office/drawing/2014/main" id="{10211E11-735E-03F3-D6DD-8132F3711D17}"/>
              </a:ext>
            </a:extLst>
          </p:cNvPr>
          <p:cNvGrpSpPr/>
          <p:nvPr/>
        </p:nvGrpSpPr>
        <p:grpSpPr>
          <a:xfrm>
            <a:off x="1763883" y="1101953"/>
            <a:ext cx="8067430" cy="565994"/>
            <a:chOff x="2191586" y="1767613"/>
            <a:chExt cx="8067430" cy="565994"/>
          </a:xfrm>
        </p:grpSpPr>
        <p:sp>
          <p:nvSpPr>
            <p:cNvPr id="5" name="Retângulo 3">
              <a:extLst>
                <a:ext uri="{FF2B5EF4-FFF2-40B4-BE49-F238E27FC236}">
                  <a16:creationId xmlns:a16="http://schemas.microsoft.com/office/drawing/2014/main" id="{C3CFAEA3-F942-73CD-3687-2E977CCA5243}"/>
                </a:ext>
              </a:extLst>
            </p:cNvPr>
            <p:cNvSpPr/>
            <p:nvPr/>
          </p:nvSpPr>
          <p:spPr>
            <a:xfrm>
              <a:off x="4259336" y="1767613"/>
              <a:ext cx="3126528" cy="565994"/>
            </a:xfrm>
            <a:prstGeom prst="roundRect">
              <a:avLst>
                <a:gd name="adj" fmla="val 6467"/>
              </a:avLst>
            </a:prstGeom>
            <a:solidFill>
              <a:schemeClr val="bg1"/>
            </a:solidFill>
            <a:ln>
              <a:solidFill>
                <a:srgbClr val="A7A8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dirty="0">
                  <a:solidFill>
                    <a:srgbClr val="302926"/>
                  </a:solidFill>
                  <a:latin typeface="AMX" pitchFamily="2" charset="0"/>
                </a:rPr>
                <a:t>Frequências Rede Wi-Fi</a:t>
              </a:r>
            </a:p>
          </p:txBody>
        </p:sp>
        <p:sp>
          <p:nvSpPr>
            <p:cNvPr id="6" name="Retângulo 3">
              <a:extLst>
                <a:ext uri="{FF2B5EF4-FFF2-40B4-BE49-F238E27FC236}">
                  <a16:creationId xmlns:a16="http://schemas.microsoft.com/office/drawing/2014/main" id="{961B1299-7F8E-36DE-2724-C74C5616D3FA}"/>
                </a:ext>
              </a:extLst>
            </p:cNvPr>
            <p:cNvSpPr/>
            <p:nvPr/>
          </p:nvSpPr>
          <p:spPr>
            <a:xfrm>
              <a:off x="2191586" y="1767613"/>
              <a:ext cx="2256938" cy="565994"/>
            </a:xfrm>
            <a:prstGeom prst="roundRect">
              <a:avLst>
                <a:gd name="adj" fmla="val 16670"/>
              </a:avLst>
            </a:prstGeom>
            <a:solidFill>
              <a:srgbClr val="A7A8AA"/>
            </a:solidFill>
            <a:ln w="12700">
              <a:solidFill>
                <a:srgbClr val="A7A8AA"/>
              </a:solid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b="1" dirty="0">
                  <a:solidFill>
                    <a:schemeClr val="bg1"/>
                  </a:solidFill>
                  <a:latin typeface="AMX" pitchFamily="2" charset="0"/>
                </a:rPr>
                <a:t>Tecnologia Wi-Fi</a:t>
              </a:r>
            </a:p>
          </p:txBody>
        </p:sp>
        <p:sp>
          <p:nvSpPr>
            <p:cNvPr id="4" name="Retângulo 3">
              <a:extLst>
                <a:ext uri="{FF2B5EF4-FFF2-40B4-BE49-F238E27FC236}">
                  <a16:creationId xmlns:a16="http://schemas.microsoft.com/office/drawing/2014/main" id="{93555EE6-36A4-7F72-01C9-5219F5C26A4E}"/>
                </a:ext>
              </a:extLst>
            </p:cNvPr>
            <p:cNvSpPr/>
            <p:nvPr/>
          </p:nvSpPr>
          <p:spPr>
            <a:xfrm>
              <a:off x="7196675" y="1767613"/>
              <a:ext cx="3062341" cy="565994"/>
            </a:xfrm>
            <a:prstGeom prst="roundRect">
              <a:avLst>
                <a:gd name="adj" fmla="val 6467"/>
              </a:avLst>
            </a:prstGeom>
            <a:solidFill>
              <a:schemeClr val="bg1"/>
            </a:solidFill>
            <a:ln>
              <a:solidFill>
                <a:srgbClr val="A7A8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dirty="0">
                  <a:solidFill>
                    <a:srgbClr val="302926"/>
                  </a:solidFill>
                  <a:latin typeface="AMX" pitchFamily="2" charset="0"/>
                </a:rPr>
                <a:t>Planos de Banda Larga</a:t>
              </a:r>
            </a:p>
          </p:txBody>
        </p:sp>
      </p:grpSp>
      <p:sp>
        <p:nvSpPr>
          <p:cNvPr id="7" name="Seta: Divisa 6">
            <a:extLst>
              <a:ext uri="{FF2B5EF4-FFF2-40B4-BE49-F238E27FC236}">
                <a16:creationId xmlns:a16="http://schemas.microsoft.com/office/drawing/2014/main" id="{9389B7DF-FA1A-D359-4C54-DFD58E08D780}"/>
              </a:ext>
            </a:extLst>
          </p:cNvPr>
          <p:cNvSpPr/>
          <p:nvPr/>
        </p:nvSpPr>
        <p:spPr>
          <a:xfrm rot="5400000">
            <a:off x="2830783" y="1767901"/>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
        <p:nvSpPr>
          <p:cNvPr id="14" name="Seta: Divisa 13">
            <a:extLst>
              <a:ext uri="{FF2B5EF4-FFF2-40B4-BE49-F238E27FC236}">
                <a16:creationId xmlns:a16="http://schemas.microsoft.com/office/drawing/2014/main" id="{05D9BB99-2F84-4302-35CD-34C92C3C30B6}"/>
              </a:ext>
            </a:extLst>
          </p:cNvPr>
          <p:cNvSpPr/>
          <p:nvPr/>
        </p:nvSpPr>
        <p:spPr>
          <a:xfrm rot="5400000">
            <a:off x="5257194" y="1767901"/>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
        <p:nvSpPr>
          <p:cNvPr id="15" name="Seta: Divisa 14">
            <a:extLst>
              <a:ext uri="{FF2B5EF4-FFF2-40B4-BE49-F238E27FC236}">
                <a16:creationId xmlns:a16="http://schemas.microsoft.com/office/drawing/2014/main" id="{56DA7557-F077-C538-BD54-530ABA48D57E}"/>
              </a:ext>
            </a:extLst>
          </p:cNvPr>
          <p:cNvSpPr/>
          <p:nvPr/>
        </p:nvSpPr>
        <p:spPr>
          <a:xfrm rot="5400000">
            <a:off x="8198048" y="1767901"/>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
        <p:nvSpPr>
          <p:cNvPr id="17" name="Seta: Divisa 16">
            <a:extLst>
              <a:ext uri="{FF2B5EF4-FFF2-40B4-BE49-F238E27FC236}">
                <a16:creationId xmlns:a16="http://schemas.microsoft.com/office/drawing/2014/main" id="{A5C1C366-4F57-371F-08A3-6111FACD76F8}"/>
              </a:ext>
            </a:extLst>
          </p:cNvPr>
          <p:cNvSpPr/>
          <p:nvPr/>
        </p:nvSpPr>
        <p:spPr>
          <a:xfrm rot="5400000">
            <a:off x="2840722" y="2746328"/>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
        <p:nvSpPr>
          <p:cNvPr id="19" name="Seta: Divisa 18">
            <a:extLst>
              <a:ext uri="{FF2B5EF4-FFF2-40B4-BE49-F238E27FC236}">
                <a16:creationId xmlns:a16="http://schemas.microsoft.com/office/drawing/2014/main" id="{F4C1501D-E094-7A2D-7545-7698D0954369}"/>
              </a:ext>
            </a:extLst>
          </p:cNvPr>
          <p:cNvSpPr/>
          <p:nvPr/>
        </p:nvSpPr>
        <p:spPr>
          <a:xfrm rot="5400000">
            <a:off x="5267133" y="2746328"/>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
        <p:nvSpPr>
          <p:cNvPr id="20" name="Seta: Divisa 19">
            <a:extLst>
              <a:ext uri="{FF2B5EF4-FFF2-40B4-BE49-F238E27FC236}">
                <a16:creationId xmlns:a16="http://schemas.microsoft.com/office/drawing/2014/main" id="{9BD2AFE4-6876-86B7-2D03-5BE9870A46C8}"/>
              </a:ext>
            </a:extLst>
          </p:cNvPr>
          <p:cNvSpPr/>
          <p:nvPr/>
        </p:nvSpPr>
        <p:spPr>
          <a:xfrm rot="5400000">
            <a:off x="8207987" y="2746328"/>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grpSp>
        <p:nvGrpSpPr>
          <p:cNvPr id="21" name="Agrupar 20">
            <a:extLst>
              <a:ext uri="{FF2B5EF4-FFF2-40B4-BE49-F238E27FC236}">
                <a16:creationId xmlns:a16="http://schemas.microsoft.com/office/drawing/2014/main" id="{80918852-AFAB-7EAE-FE32-7A967E04F98B}"/>
              </a:ext>
            </a:extLst>
          </p:cNvPr>
          <p:cNvGrpSpPr/>
          <p:nvPr/>
        </p:nvGrpSpPr>
        <p:grpSpPr>
          <a:xfrm>
            <a:off x="1763882" y="2974191"/>
            <a:ext cx="8067431" cy="610062"/>
            <a:chOff x="2191586" y="2311210"/>
            <a:chExt cx="8067431" cy="610062"/>
          </a:xfrm>
        </p:grpSpPr>
        <p:sp>
          <p:nvSpPr>
            <p:cNvPr id="24" name="Retângulo 3">
              <a:extLst>
                <a:ext uri="{FF2B5EF4-FFF2-40B4-BE49-F238E27FC236}">
                  <a16:creationId xmlns:a16="http://schemas.microsoft.com/office/drawing/2014/main" id="{B2017AE9-65CC-8189-92D7-5D1802C25695}"/>
                </a:ext>
              </a:extLst>
            </p:cNvPr>
            <p:cNvSpPr/>
            <p:nvPr/>
          </p:nvSpPr>
          <p:spPr>
            <a:xfrm>
              <a:off x="4166381" y="2328630"/>
              <a:ext cx="3062341" cy="565994"/>
            </a:xfrm>
            <a:prstGeom prst="roundRect">
              <a:avLst>
                <a:gd name="adj" fmla="val 6467"/>
              </a:avLst>
            </a:prstGeom>
            <a:solidFill>
              <a:schemeClr val="bg1"/>
            </a:solidFill>
            <a:ln>
              <a:solidFill>
                <a:srgbClr val="A7A8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302926"/>
                  </a:solidFill>
                  <a:latin typeface="AMX" pitchFamily="2" charset="0"/>
                </a:rPr>
                <a:t>5 GHz e 2,4 GHz</a:t>
              </a:r>
            </a:p>
          </p:txBody>
        </p:sp>
        <p:sp>
          <p:nvSpPr>
            <p:cNvPr id="25" name="Fluxograma: Processo Alternativo 10">
              <a:extLst>
                <a:ext uri="{FF2B5EF4-FFF2-40B4-BE49-F238E27FC236}">
                  <a16:creationId xmlns:a16="http://schemas.microsoft.com/office/drawing/2014/main" id="{CB542CE7-BE61-7800-A65F-7703D2A4405C}"/>
                </a:ext>
              </a:extLst>
            </p:cNvPr>
            <p:cNvSpPr/>
            <p:nvPr/>
          </p:nvSpPr>
          <p:spPr>
            <a:xfrm>
              <a:off x="2191586" y="2311210"/>
              <a:ext cx="2256939" cy="610062"/>
            </a:xfrm>
            <a:prstGeom prst="flowChartAlternateProcess">
              <a:avLst/>
            </a:prstGeom>
            <a:solidFill>
              <a:srgbClr val="A7A8AA"/>
            </a:solidFill>
            <a:ln w="12700">
              <a:solidFill>
                <a:srgbClr val="A7A8AA"/>
              </a:solid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MX" pitchFamily="2" charset="0"/>
                </a:rPr>
                <a:t>Wi-Fi 6 </a:t>
              </a:r>
            </a:p>
          </p:txBody>
        </p:sp>
        <p:sp>
          <p:nvSpPr>
            <p:cNvPr id="26" name="Retângulo 3">
              <a:extLst>
                <a:ext uri="{FF2B5EF4-FFF2-40B4-BE49-F238E27FC236}">
                  <a16:creationId xmlns:a16="http://schemas.microsoft.com/office/drawing/2014/main" id="{DBBD8589-BAF5-77B5-7E3D-5810734B7E15}"/>
                </a:ext>
              </a:extLst>
            </p:cNvPr>
            <p:cNvSpPr/>
            <p:nvPr/>
          </p:nvSpPr>
          <p:spPr>
            <a:xfrm>
              <a:off x="7196676" y="2328630"/>
              <a:ext cx="3062341" cy="565994"/>
            </a:xfrm>
            <a:prstGeom prst="roundRect">
              <a:avLst>
                <a:gd name="adj" fmla="val 6467"/>
              </a:avLst>
            </a:prstGeom>
            <a:solidFill>
              <a:schemeClr val="bg1"/>
            </a:solidFill>
            <a:ln>
              <a:solidFill>
                <a:srgbClr val="A7A8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302926"/>
                  </a:solidFill>
                  <a:latin typeface="AMX" pitchFamily="2" charset="0"/>
                </a:rPr>
                <a:t>Planos de 750M a 1 Giga</a:t>
              </a:r>
            </a:p>
          </p:txBody>
        </p:sp>
      </p:grpSp>
      <p:sp>
        <p:nvSpPr>
          <p:cNvPr id="27" name="Seta: Divisa 26">
            <a:extLst>
              <a:ext uri="{FF2B5EF4-FFF2-40B4-BE49-F238E27FC236}">
                <a16:creationId xmlns:a16="http://schemas.microsoft.com/office/drawing/2014/main" id="{D454E902-6E81-8840-8DA5-F49BF60A4D3D}"/>
              </a:ext>
            </a:extLst>
          </p:cNvPr>
          <p:cNvSpPr/>
          <p:nvPr/>
        </p:nvSpPr>
        <p:spPr>
          <a:xfrm rot="5400000">
            <a:off x="2840721" y="3695753"/>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
        <p:nvSpPr>
          <p:cNvPr id="28" name="Seta: Divisa 27">
            <a:extLst>
              <a:ext uri="{FF2B5EF4-FFF2-40B4-BE49-F238E27FC236}">
                <a16:creationId xmlns:a16="http://schemas.microsoft.com/office/drawing/2014/main" id="{CF023501-2D06-3881-2F18-EE3889C2DD4B}"/>
              </a:ext>
            </a:extLst>
          </p:cNvPr>
          <p:cNvSpPr/>
          <p:nvPr/>
        </p:nvSpPr>
        <p:spPr>
          <a:xfrm rot="5400000">
            <a:off x="5267132" y="3695753"/>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
        <p:nvSpPr>
          <p:cNvPr id="29" name="Seta: Divisa 28">
            <a:extLst>
              <a:ext uri="{FF2B5EF4-FFF2-40B4-BE49-F238E27FC236}">
                <a16:creationId xmlns:a16="http://schemas.microsoft.com/office/drawing/2014/main" id="{09E2D99F-272E-7ADA-1039-0F90B49B2D84}"/>
              </a:ext>
            </a:extLst>
          </p:cNvPr>
          <p:cNvSpPr/>
          <p:nvPr/>
        </p:nvSpPr>
        <p:spPr>
          <a:xfrm rot="5400000">
            <a:off x="8207986" y="3695753"/>
            <a:ext cx="182219" cy="156911"/>
          </a:xfrm>
          <a:prstGeom prst="chevron">
            <a:avLst/>
          </a:prstGeom>
          <a:solidFill>
            <a:srgbClr val="AF272F"/>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dirty="0">
              <a:solidFill>
                <a:schemeClr val="bg1"/>
              </a:solidFill>
              <a:latin typeface="AMX" pitchFamily="2" charset="0"/>
            </a:endParaRPr>
          </a:p>
        </p:txBody>
      </p:sp>
    </p:spTree>
    <p:extLst>
      <p:ext uri="{BB962C8B-B14F-4D97-AF65-F5344CB8AC3E}">
        <p14:creationId xmlns:p14="http://schemas.microsoft.com/office/powerpoint/2010/main" val="37742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3500"/>
                            </p:stCondLst>
                            <p:childTnLst>
                              <p:par>
                                <p:cTn id="53" presetID="16" presetClass="entr" presetSubtype="37"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outVertical)">
                                      <p:cBhvr>
                                        <p:cTn id="55" dur="500"/>
                                        <p:tgtEl>
                                          <p:spTgt spid="18"/>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45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5000"/>
                            </p:stCondLst>
                            <p:childTnLst>
                              <p:par>
                                <p:cTn id="65" presetID="22" presetClass="entr" presetSubtype="1"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up)">
                                      <p:cBhvr>
                                        <p:cTn id="7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animBg="1"/>
      <p:bldP spid="14" grpId="0" animBg="1"/>
      <p:bldP spid="15" grpId="0" animBg="1"/>
      <p:bldP spid="17" grpId="0" animBg="1"/>
      <p:bldP spid="19" grpId="0" animBg="1"/>
      <p:bldP spid="20"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DFC2014-BB3B-699D-4CF5-7CFAD5920FD0}"/>
              </a:ext>
            </a:extLst>
          </p:cNvPr>
          <p:cNvSpPr/>
          <p:nvPr/>
        </p:nvSpPr>
        <p:spPr>
          <a:xfrm>
            <a:off x="1687537" y="3715007"/>
            <a:ext cx="2274659" cy="1483517"/>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dirty="0"/>
          </a:p>
        </p:txBody>
      </p:sp>
      <p:sp>
        <p:nvSpPr>
          <p:cNvPr id="2" name="CaixaDeTexto 1">
            <a:extLst>
              <a:ext uri="{FF2B5EF4-FFF2-40B4-BE49-F238E27FC236}">
                <a16:creationId xmlns:a16="http://schemas.microsoft.com/office/drawing/2014/main" id="{CF7DBF8C-45AC-0822-823D-2BEDC5D6E6A8}"/>
              </a:ext>
            </a:extLst>
          </p:cNvPr>
          <p:cNvSpPr txBox="1"/>
          <p:nvPr/>
        </p:nvSpPr>
        <p:spPr>
          <a:xfrm>
            <a:off x="2397022" y="1506438"/>
            <a:ext cx="7503181"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latin typeface="AMX Black" pitchFamily="2" charset="0"/>
                <a:ea typeface="Segoe UI Black" panose="020B0A02040204020203" pitchFamily="34" charset="0"/>
                <a:cs typeface="Segoe UI" panose="020B0502040204020203" pitchFamily="34" charset="0"/>
              </a:rPr>
              <a:t>NOSSOS COMBINADOS:</a:t>
            </a:r>
          </a:p>
        </p:txBody>
      </p:sp>
      <p:sp>
        <p:nvSpPr>
          <p:cNvPr id="10" name="CaixaDeTexto 17">
            <a:extLst>
              <a:ext uri="{FF2B5EF4-FFF2-40B4-BE49-F238E27FC236}">
                <a16:creationId xmlns:a16="http://schemas.microsoft.com/office/drawing/2014/main" id="{7C60508A-E3EF-F474-E3C7-780A5E6EA23F}"/>
              </a:ext>
            </a:extLst>
          </p:cNvPr>
          <p:cNvSpPr txBox="1"/>
          <p:nvPr/>
        </p:nvSpPr>
        <p:spPr>
          <a:xfrm>
            <a:off x="1917489" y="4370624"/>
            <a:ext cx="1814757"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dirty="0">
                <a:solidFill>
                  <a:srgbClr val="302926"/>
                </a:solidFill>
                <a:latin typeface="AMX" pitchFamily="2" charset="0"/>
                <a:cs typeface="Segoe UI" panose="020B0502040204020203" pitchFamily="34" charset="0"/>
              </a:rPr>
              <a:t>Manter a câmera ligada.</a:t>
            </a:r>
          </a:p>
        </p:txBody>
      </p:sp>
      <p:sp>
        <p:nvSpPr>
          <p:cNvPr id="6" name="Oval 2">
            <a:extLst>
              <a:ext uri="{FF2B5EF4-FFF2-40B4-BE49-F238E27FC236}">
                <a16:creationId xmlns:a16="http://schemas.microsoft.com/office/drawing/2014/main" id="{AD83B20C-6CB6-A103-43AB-3AB273E8C6B5}"/>
              </a:ext>
            </a:extLst>
          </p:cNvPr>
          <p:cNvSpPr/>
          <p:nvPr/>
        </p:nvSpPr>
        <p:spPr>
          <a:xfrm>
            <a:off x="2147716" y="2892489"/>
            <a:ext cx="1340423" cy="1340423"/>
          </a:xfrm>
          <a:prstGeom prst="ellipse">
            <a:avLst/>
          </a:prstGeom>
          <a:solidFill>
            <a:srgbClr val="E54337"/>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3">
            <a:extLst>
              <a:ext uri="{FF2B5EF4-FFF2-40B4-BE49-F238E27FC236}">
                <a16:creationId xmlns:a16="http://schemas.microsoft.com/office/drawing/2014/main" id="{5C492340-8C0B-867E-3BE5-C7D9A5F39FDB}"/>
              </a:ext>
            </a:extLst>
          </p:cNvPr>
          <p:cNvSpPr/>
          <p:nvPr/>
        </p:nvSpPr>
        <p:spPr>
          <a:xfrm>
            <a:off x="5053029" y="3715007"/>
            <a:ext cx="2085941" cy="1483517"/>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dirty="0"/>
          </a:p>
        </p:txBody>
      </p:sp>
      <p:sp>
        <p:nvSpPr>
          <p:cNvPr id="15" name="CaixaDeTexto 17">
            <a:extLst>
              <a:ext uri="{FF2B5EF4-FFF2-40B4-BE49-F238E27FC236}">
                <a16:creationId xmlns:a16="http://schemas.microsoft.com/office/drawing/2014/main" id="{EB376B87-3A96-7FDC-27FC-AC21F198EA66}"/>
              </a:ext>
            </a:extLst>
          </p:cNvPr>
          <p:cNvSpPr txBox="1"/>
          <p:nvPr/>
        </p:nvSpPr>
        <p:spPr>
          <a:xfrm>
            <a:off x="5527234" y="4370624"/>
            <a:ext cx="113753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dirty="0">
                <a:solidFill>
                  <a:srgbClr val="302926"/>
                </a:solidFill>
                <a:latin typeface="AMX" pitchFamily="2" charset="0"/>
                <a:cs typeface="Segoe UI" panose="020B0502040204020203" pitchFamily="34" charset="0"/>
              </a:rPr>
              <a:t>Desligar o áudio.</a:t>
            </a:r>
          </a:p>
        </p:txBody>
      </p:sp>
      <p:sp>
        <p:nvSpPr>
          <p:cNvPr id="16" name="Oval 2">
            <a:extLst>
              <a:ext uri="{FF2B5EF4-FFF2-40B4-BE49-F238E27FC236}">
                <a16:creationId xmlns:a16="http://schemas.microsoft.com/office/drawing/2014/main" id="{43359BBE-C749-F3B5-D64E-FD4FC9476785}"/>
              </a:ext>
            </a:extLst>
          </p:cNvPr>
          <p:cNvSpPr/>
          <p:nvPr/>
        </p:nvSpPr>
        <p:spPr>
          <a:xfrm>
            <a:off x="5418850" y="2892489"/>
            <a:ext cx="1340423" cy="1340423"/>
          </a:xfrm>
          <a:prstGeom prst="ellipse">
            <a:avLst/>
          </a:prstGeom>
          <a:solidFill>
            <a:srgbClr val="E54337"/>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3">
            <a:extLst>
              <a:ext uri="{FF2B5EF4-FFF2-40B4-BE49-F238E27FC236}">
                <a16:creationId xmlns:a16="http://schemas.microsoft.com/office/drawing/2014/main" id="{F1D0D927-D191-2E49-5446-C584D92E3EB8}"/>
              </a:ext>
            </a:extLst>
          </p:cNvPr>
          <p:cNvSpPr/>
          <p:nvPr/>
        </p:nvSpPr>
        <p:spPr>
          <a:xfrm>
            <a:off x="8126265" y="3715007"/>
            <a:ext cx="2481739" cy="1734071"/>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dirty="0"/>
          </a:p>
        </p:txBody>
      </p:sp>
      <p:sp>
        <p:nvSpPr>
          <p:cNvPr id="18" name="CaixaDeTexto 17">
            <a:extLst>
              <a:ext uri="{FF2B5EF4-FFF2-40B4-BE49-F238E27FC236}">
                <a16:creationId xmlns:a16="http://schemas.microsoft.com/office/drawing/2014/main" id="{146C08D5-7C7D-EBE2-C758-65AB9115B951}"/>
              </a:ext>
            </a:extLst>
          </p:cNvPr>
          <p:cNvSpPr txBox="1"/>
          <p:nvPr/>
        </p:nvSpPr>
        <p:spPr>
          <a:xfrm>
            <a:off x="8229804" y="4370624"/>
            <a:ext cx="2274659"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dirty="0">
                <a:solidFill>
                  <a:srgbClr val="302926"/>
                </a:solidFill>
                <a:latin typeface="AMX" pitchFamily="2" charset="0"/>
                <a:cs typeface="Segoe UI" panose="020B0502040204020203" pitchFamily="34" charset="0"/>
              </a:rPr>
              <a:t>Levantar a </a:t>
            </a:r>
            <a:br>
              <a:rPr lang="pt-BR" dirty="0">
                <a:solidFill>
                  <a:srgbClr val="302926"/>
                </a:solidFill>
                <a:latin typeface="AMX" pitchFamily="2" charset="0"/>
                <a:cs typeface="Segoe UI" panose="020B0502040204020203" pitchFamily="34" charset="0"/>
              </a:rPr>
            </a:br>
            <a:r>
              <a:rPr lang="pt-BR" dirty="0">
                <a:solidFill>
                  <a:srgbClr val="302926"/>
                </a:solidFill>
                <a:latin typeface="AMX" pitchFamily="2" charset="0"/>
                <a:cs typeface="Segoe UI" panose="020B0502040204020203" pitchFamily="34" charset="0"/>
              </a:rPr>
              <a:t>mão e aguardar </a:t>
            </a:r>
          </a:p>
          <a:p>
            <a:pPr algn="ctr"/>
            <a:r>
              <a:rPr lang="pt-BR" dirty="0">
                <a:solidFill>
                  <a:srgbClr val="302926"/>
                </a:solidFill>
                <a:latin typeface="AMX" pitchFamily="2" charset="0"/>
                <a:cs typeface="Segoe UI" panose="020B0502040204020203" pitchFamily="34" charset="0"/>
              </a:rPr>
              <a:t>(em caso de dúvida).</a:t>
            </a:r>
          </a:p>
        </p:txBody>
      </p:sp>
      <p:sp>
        <p:nvSpPr>
          <p:cNvPr id="19" name="Oval 2">
            <a:extLst>
              <a:ext uri="{FF2B5EF4-FFF2-40B4-BE49-F238E27FC236}">
                <a16:creationId xmlns:a16="http://schemas.microsoft.com/office/drawing/2014/main" id="{5D272CA3-D834-23E4-0C26-BFD969AD04E5}"/>
              </a:ext>
            </a:extLst>
          </p:cNvPr>
          <p:cNvSpPr/>
          <p:nvPr/>
        </p:nvSpPr>
        <p:spPr>
          <a:xfrm>
            <a:off x="8689984" y="2892489"/>
            <a:ext cx="1340423" cy="1340423"/>
          </a:xfrm>
          <a:prstGeom prst="ellipse">
            <a:avLst/>
          </a:prstGeom>
          <a:solidFill>
            <a:srgbClr val="E54337"/>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 name="Imagem 20" descr="Ícone&#10;&#10;O conteúdo gerado por IA pode estar incorreto.">
            <a:extLst>
              <a:ext uri="{FF2B5EF4-FFF2-40B4-BE49-F238E27FC236}">
                <a16:creationId xmlns:a16="http://schemas.microsoft.com/office/drawing/2014/main" id="{93B9E953-216F-5232-6C2B-74D08983B16E}"/>
              </a:ext>
            </a:extLst>
          </p:cNvPr>
          <p:cNvPicPr>
            <a:picLocks noChangeAspect="1"/>
          </p:cNvPicPr>
          <p:nvPr/>
        </p:nvPicPr>
        <p:blipFill>
          <a:blip r:embed="rId3" cstate="print">
            <a:extLst>
              <a:ext uri="{28A0092B-C50C-407E-A947-70E740481C1C}">
                <a14:useLocalDpi xmlns:a14="http://schemas.microsoft.com/office/drawing/2010/main" val="0"/>
              </a:ext>
            </a:extLst>
          </a:blip>
          <a:srcRect l="7825" t="22184" r="1670" b="20777"/>
          <a:stretch>
            <a:fillRect/>
          </a:stretch>
        </p:blipFill>
        <p:spPr>
          <a:xfrm>
            <a:off x="2291002" y="3221799"/>
            <a:ext cx="1056788" cy="666020"/>
          </a:xfrm>
          <a:prstGeom prst="rect">
            <a:avLst/>
          </a:prstGeom>
        </p:spPr>
      </p:pic>
      <p:pic>
        <p:nvPicPr>
          <p:cNvPr id="30" name="Gráfico 29">
            <a:extLst>
              <a:ext uri="{FF2B5EF4-FFF2-40B4-BE49-F238E27FC236}">
                <a16:creationId xmlns:a16="http://schemas.microsoft.com/office/drawing/2014/main" id="{C617E752-FBEA-0DF7-7531-93E07C350D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96107" y="3062808"/>
            <a:ext cx="999784" cy="999784"/>
          </a:xfrm>
          <a:prstGeom prst="rect">
            <a:avLst/>
          </a:prstGeom>
        </p:spPr>
      </p:pic>
      <p:pic>
        <p:nvPicPr>
          <p:cNvPr id="32" name="Imagem 31">
            <a:extLst>
              <a:ext uri="{FF2B5EF4-FFF2-40B4-BE49-F238E27FC236}">
                <a16:creationId xmlns:a16="http://schemas.microsoft.com/office/drawing/2014/main" id="{3C355A8F-DAEA-1DC8-98F5-7B173AED2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7262" y="2969652"/>
            <a:ext cx="1167655" cy="1167655"/>
          </a:xfrm>
          <a:prstGeom prst="rect">
            <a:avLst/>
          </a:prstGeom>
        </p:spPr>
      </p:pic>
    </p:spTree>
    <p:extLst>
      <p:ext uri="{BB962C8B-B14F-4D97-AF65-F5344CB8AC3E}">
        <p14:creationId xmlns:p14="http://schemas.microsoft.com/office/powerpoint/2010/main" val="43055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750"/>
                                        <p:tgtEl>
                                          <p:spTgt spid="10"/>
                                        </p:tgtEl>
                                      </p:cBhvr>
                                    </p:animEffect>
                                    <p:anim calcmode="lin" valueType="num">
                                      <p:cBhvr>
                                        <p:cTn id="25" dur="750" fill="hold"/>
                                        <p:tgtEl>
                                          <p:spTgt spid="10"/>
                                        </p:tgtEl>
                                        <p:attrNameLst>
                                          <p:attrName>ppt_x</p:attrName>
                                        </p:attrNameLst>
                                      </p:cBhvr>
                                      <p:tavLst>
                                        <p:tav tm="0">
                                          <p:val>
                                            <p:strVal val="#ppt_x"/>
                                          </p:val>
                                        </p:tav>
                                        <p:tav tm="100000">
                                          <p:val>
                                            <p:strVal val="#ppt_x"/>
                                          </p:val>
                                        </p:tav>
                                      </p:tavLst>
                                    </p:anim>
                                    <p:anim calcmode="lin" valueType="num">
                                      <p:cBhvr>
                                        <p:cTn id="26" dur="75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750"/>
                                        <p:tgtEl>
                                          <p:spTgt spid="14"/>
                                        </p:tgtEl>
                                      </p:cBhvr>
                                    </p:animEffect>
                                    <p:anim calcmode="lin" valueType="num">
                                      <p:cBhvr>
                                        <p:cTn id="37" dur="750" fill="hold"/>
                                        <p:tgtEl>
                                          <p:spTgt spid="14"/>
                                        </p:tgtEl>
                                        <p:attrNameLst>
                                          <p:attrName>ppt_x</p:attrName>
                                        </p:attrNameLst>
                                      </p:cBhvr>
                                      <p:tavLst>
                                        <p:tav tm="0">
                                          <p:val>
                                            <p:strVal val="#ppt_x"/>
                                          </p:val>
                                        </p:tav>
                                        <p:tav tm="100000">
                                          <p:val>
                                            <p:strVal val="#ppt_x"/>
                                          </p:val>
                                        </p:tav>
                                      </p:tavLst>
                                    </p:anim>
                                    <p:anim calcmode="lin" valueType="num">
                                      <p:cBhvr>
                                        <p:cTn id="38" dur="750" fill="hold"/>
                                        <p:tgtEl>
                                          <p:spTgt spid="1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750"/>
                                        <p:tgtEl>
                                          <p:spTgt spid="15"/>
                                        </p:tgtEl>
                                      </p:cBhvr>
                                    </p:animEffect>
                                    <p:anim calcmode="lin" valueType="num">
                                      <p:cBhvr>
                                        <p:cTn id="42" dur="750" fill="hold"/>
                                        <p:tgtEl>
                                          <p:spTgt spid="15"/>
                                        </p:tgtEl>
                                        <p:attrNameLst>
                                          <p:attrName>ppt_x</p:attrName>
                                        </p:attrNameLst>
                                      </p:cBhvr>
                                      <p:tavLst>
                                        <p:tav tm="0">
                                          <p:val>
                                            <p:strVal val="#ppt_x"/>
                                          </p:val>
                                        </p:tav>
                                        <p:tav tm="100000">
                                          <p:val>
                                            <p:strVal val="#ppt_x"/>
                                          </p:val>
                                        </p:tav>
                                      </p:tavLst>
                                    </p:anim>
                                    <p:anim calcmode="lin" valueType="num">
                                      <p:cBhvr>
                                        <p:cTn id="43" dur="750" fill="hold"/>
                                        <p:tgtEl>
                                          <p:spTgt spid="15"/>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47"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750"/>
                                        <p:tgtEl>
                                          <p:spTgt spid="17"/>
                                        </p:tgtEl>
                                      </p:cBhvr>
                                    </p:animEffect>
                                    <p:anim calcmode="lin" valueType="num">
                                      <p:cBhvr>
                                        <p:cTn id="54" dur="750" fill="hold"/>
                                        <p:tgtEl>
                                          <p:spTgt spid="17"/>
                                        </p:tgtEl>
                                        <p:attrNameLst>
                                          <p:attrName>ppt_x</p:attrName>
                                        </p:attrNameLst>
                                      </p:cBhvr>
                                      <p:tavLst>
                                        <p:tav tm="0">
                                          <p:val>
                                            <p:strVal val="#ppt_x"/>
                                          </p:val>
                                        </p:tav>
                                        <p:tav tm="100000">
                                          <p:val>
                                            <p:strVal val="#ppt_x"/>
                                          </p:val>
                                        </p:tav>
                                      </p:tavLst>
                                    </p:anim>
                                    <p:anim calcmode="lin" valueType="num">
                                      <p:cBhvr>
                                        <p:cTn id="55" dur="750" fill="hold"/>
                                        <p:tgtEl>
                                          <p:spTgt spid="17"/>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750"/>
                                        <p:tgtEl>
                                          <p:spTgt spid="18"/>
                                        </p:tgtEl>
                                      </p:cBhvr>
                                    </p:animEffect>
                                    <p:anim calcmode="lin" valueType="num">
                                      <p:cBhvr>
                                        <p:cTn id="59" dur="750" fill="hold"/>
                                        <p:tgtEl>
                                          <p:spTgt spid="18"/>
                                        </p:tgtEl>
                                        <p:attrNameLst>
                                          <p:attrName>ppt_x</p:attrName>
                                        </p:attrNameLst>
                                      </p:cBhvr>
                                      <p:tavLst>
                                        <p:tav tm="0">
                                          <p:val>
                                            <p:strVal val="#ppt_x"/>
                                          </p:val>
                                        </p:tav>
                                        <p:tav tm="100000">
                                          <p:val>
                                            <p:strVal val="#ppt_x"/>
                                          </p:val>
                                        </p:tav>
                                      </p:tavLst>
                                    </p:anim>
                                    <p:anim calcmode="lin" valueType="num">
                                      <p:cBhvr>
                                        <p:cTn id="60"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0" grpId="0"/>
      <p:bldP spid="6" grpId="0" animBg="1"/>
      <p:bldP spid="14" grpId="0" animBg="1"/>
      <p:bldP spid="15" grpId="0"/>
      <p:bldP spid="16" grpId="0" animBg="1"/>
      <p:bldP spid="17" grpId="0" animBg="1"/>
      <p:bldP spid="1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DBED5301-82FE-9A82-6319-D336D41B28EA}"/>
              </a:ext>
            </a:extLst>
          </p:cNvPr>
          <p:cNvSpPr txBox="1"/>
          <p:nvPr/>
        </p:nvSpPr>
        <p:spPr>
          <a:xfrm>
            <a:off x="886264" y="3748962"/>
            <a:ext cx="4346748" cy="1323439"/>
          </a:xfrm>
          <a:prstGeom prst="rect">
            <a:avLst/>
          </a:prstGeom>
          <a:noFill/>
        </p:spPr>
        <p:txBody>
          <a:bodyPr wrap="square">
            <a:spAutoFit/>
          </a:bodyPr>
          <a:lstStyle/>
          <a:p>
            <a:r>
              <a:rPr lang="pt-BR" sz="2000" dirty="0">
                <a:solidFill>
                  <a:schemeClr val="bg1"/>
                </a:solidFill>
                <a:latin typeface="AMX" pitchFamily="2" charset="0"/>
              </a:rPr>
              <a:t>As soluções são pensadas para atender diferentes perfis, garantindo conexões mais confiáveis, operações contínuas e proteção de dados.</a:t>
            </a:r>
          </a:p>
        </p:txBody>
      </p:sp>
      <p:sp>
        <p:nvSpPr>
          <p:cNvPr id="8" name="CaixaDeTexto 8">
            <a:extLst>
              <a:ext uri="{FF2B5EF4-FFF2-40B4-BE49-F238E27FC236}">
                <a16:creationId xmlns:a16="http://schemas.microsoft.com/office/drawing/2014/main" id="{A30B2803-EFB0-A573-2C27-9DA4AB195911}"/>
              </a:ext>
            </a:extLst>
          </p:cNvPr>
          <p:cNvSpPr txBox="1"/>
          <p:nvPr/>
        </p:nvSpPr>
        <p:spPr>
          <a:xfrm>
            <a:off x="858128" y="1331001"/>
            <a:ext cx="5075744" cy="1077218"/>
          </a:xfrm>
          <a:prstGeom prst="rect">
            <a:avLst/>
          </a:prstGeom>
          <a:noFill/>
        </p:spPr>
        <p:txBody>
          <a:bodyPr wrap="square" rtlCol="0">
            <a:spAutoFit/>
          </a:bodyPr>
          <a:lstStyle/>
          <a:p>
            <a:r>
              <a:rPr lang="pt-BR" sz="3200" b="1" dirty="0">
                <a:solidFill>
                  <a:schemeClr val="bg1"/>
                </a:solidFill>
                <a:latin typeface="AMX Black" pitchFamily="2" charset="0"/>
                <a:ea typeface="Segoe UI Black" panose="020B0A02040204020203" pitchFamily="34" charset="0"/>
                <a:cs typeface="Segoe UI" panose="020B0502040204020203" pitchFamily="34" charset="0"/>
              </a:rPr>
              <a:t>A TECNOLOGIA POR TRÁS DA INOVAÇÃO. </a:t>
            </a:r>
          </a:p>
        </p:txBody>
      </p:sp>
      <p:sp>
        <p:nvSpPr>
          <p:cNvPr id="9" name="CaixaDeTexto 8">
            <a:extLst>
              <a:ext uri="{FF2B5EF4-FFF2-40B4-BE49-F238E27FC236}">
                <a16:creationId xmlns:a16="http://schemas.microsoft.com/office/drawing/2014/main" id="{A30B2803-EFB0-A573-2C27-9DA4AB195911}"/>
              </a:ext>
            </a:extLst>
          </p:cNvPr>
          <p:cNvSpPr txBox="1"/>
          <p:nvPr/>
        </p:nvSpPr>
        <p:spPr>
          <a:xfrm>
            <a:off x="886264" y="2518896"/>
            <a:ext cx="4181495" cy="707886"/>
          </a:xfrm>
          <a:prstGeom prst="rect">
            <a:avLst/>
          </a:prstGeom>
          <a:noFill/>
        </p:spPr>
        <p:txBody>
          <a:bodyPr wrap="square" rtlCol="0">
            <a:spAutoFit/>
          </a:bodyPr>
          <a:lstStyle/>
          <a:p>
            <a:r>
              <a:rPr lang="pt-BR" sz="2000" b="1" dirty="0">
                <a:solidFill>
                  <a:schemeClr val="bg1"/>
                </a:solidFill>
                <a:latin typeface="AMX" pitchFamily="2" charset="0"/>
                <a:ea typeface="Segoe UI Black" panose="020B0A02040204020203" pitchFamily="34" charset="0"/>
                <a:cs typeface="Segoe UI" panose="020B0502040204020203" pitchFamily="34" charset="0"/>
              </a:rPr>
              <a:t>Mais produtividade, estabilidade e segurança no dia a dia. </a:t>
            </a:r>
          </a:p>
        </p:txBody>
      </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510" y="1415082"/>
            <a:ext cx="814957" cy="458413"/>
          </a:xfrm>
          <a:prstGeom prst="rect">
            <a:avLst/>
          </a:prstGeom>
        </p:spPr>
      </p:pic>
      <p:sp>
        <p:nvSpPr>
          <p:cNvPr id="12" name="Retângulo 3">
            <a:extLst>
              <a:ext uri="{FF2B5EF4-FFF2-40B4-BE49-F238E27FC236}">
                <a16:creationId xmlns:a16="http://schemas.microsoft.com/office/drawing/2014/main" id="{D651F80D-7FEB-1EA8-E4D0-382B69533970}"/>
              </a:ext>
            </a:extLst>
          </p:cNvPr>
          <p:cNvSpPr/>
          <p:nvPr/>
        </p:nvSpPr>
        <p:spPr>
          <a:xfrm>
            <a:off x="6263052" y="1507788"/>
            <a:ext cx="5087559" cy="3685536"/>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r="6380"/>
          <a:stretch/>
        </p:blipFill>
        <p:spPr>
          <a:xfrm>
            <a:off x="6374035" y="1644288"/>
            <a:ext cx="4891123" cy="3463293"/>
          </a:xfrm>
          <a:prstGeom prst="rect">
            <a:avLst/>
          </a:prstGeom>
        </p:spPr>
      </p:pic>
    </p:spTree>
    <p:extLst>
      <p:ext uri="{BB962C8B-B14F-4D97-AF65-F5344CB8AC3E}">
        <p14:creationId xmlns:p14="http://schemas.microsoft.com/office/powerpoint/2010/main" val="144521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 presetClass="entr" presetSubtype="8" decel="10000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decel="10000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decel="10000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0-#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7">
            <a:extLst>
              <a:ext uri="{FF2B5EF4-FFF2-40B4-BE49-F238E27FC236}">
                <a16:creationId xmlns:a16="http://schemas.microsoft.com/office/drawing/2014/main" id="{16C63D46-5B04-5E20-AE6F-E03E37620A21}"/>
              </a:ext>
            </a:extLst>
          </p:cNvPr>
          <p:cNvSpPr txBox="1"/>
          <p:nvPr/>
        </p:nvSpPr>
        <p:spPr>
          <a:xfrm>
            <a:off x="666456" y="3914920"/>
            <a:ext cx="3210952" cy="1754326"/>
          </a:xfrm>
          <a:prstGeom prst="rect">
            <a:avLst/>
          </a:prstGeom>
          <a:noFill/>
        </p:spPr>
        <p:txBody>
          <a:bodyPr wrap="square" rtlCol="0">
            <a:spAutoFit/>
          </a:bodyPr>
          <a:lstStyle/>
          <a:p>
            <a:r>
              <a:rPr lang="pt-BR" dirty="0">
                <a:solidFill>
                  <a:srgbClr val="302926"/>
                </a:solidFill>
                <a:latin typeface="AMX" pitchFamily="2" charset="0"/>
              </a:rPr>
              <a:t>São faixas (</a:t>
            </a:r>
            <a:r>
              <a:rPr lang="pt-BR" b="1" dirty="0">
                <a:solidFill>
                  <a:srgbClr val="302926"/>
                </a:solidFill>
                <a:latin typeface="AMX" pitchFamily="2" charset="0"/>
              </a:rPr>
              <a:t>2,4GHz</a:t>
            </a:r>
            <a:r>
              <a:rPr lang="pt-BR" dirty="0">
                <a:solidFill>
                  <a:srgbClr val="302926"/>
                </a:solidFill>
                <a:latin typeface="AMX" pitchFamily="2" charset="0"/>
              </a:rPr>
              <a:t>, </a:t>
            </a:r>
            <a:r>
              <a:rPr lang="pt-BR" b="1" dirty="0">
                <a:solidFill>
                  <a:srgbClr val="302926"/>
                </a:solidFill>
                <a:latin typeface="AMX" pitchFamily="2" charset="0"/>
              </a:rPr>
              <a:t>2,4GHz (IoT)</a:t>
            </a:r>
            <a:r>
              <a:rPr lang="pt-BR" dirty="0">
                <a:solidFill>
                  <a:srgbClr val="302926"/>
                </a:solidFill>
                <a:latin typeface="AMX" pitchFamily="2" charset="0"/>
              </a:rPr>
              <a:t>, </a:t>
            </a:r>
            <a:r>
              <a:rPr lang="pt-BR" b="1" dirty="0">
                <a:solidFill>
                  <a:srgbClr val="302926"/>
                </a:solidFill>
                <a:latin typeface="AMX" pitchFamily="2" charset="0"/>
              </a:rPr>
              <a:t>5,0GHz</a:t>
            </a:r>
            <a:r>
              <a:rPr lang="pt-BR" dirty="0">
                <a:solidFill>
                  <a:srgbClr val="302926"/>
                </a:solidFill>
                <a:latin typeface="AMX" pitchFamily="2" charset="0"/>
              </a:rPr>
              <a:t> e </a:t>
            </a:r>
            <a:r>
              <a:rPr lang="pt-BR" b="1" dirty="0">
                <a:solidFill>
                  <a:srgbClr val="302926"/>
                </a:solidFill>
                <a:latin typeface="AMX" pitchFamily="2" charset="0"/>
              </a:rPr>
              <a:t>6,0GHz</a:t>
            </a:r>
            <a:r>
              <a:rPr lang="pt-BR" dirty="0">
                <a:solidFill>
                  <a:srgbClr val="302926"/>
                </a:solidFill>
                <a:latin typeface="AMX" pitchFamily="2" charset="0"/>
              </a:rPr>
              <a:t>) que o roteador utiliza para enviar e receber dados definindo características de </a:t>
            </a:r>
            <a:r>
              <a:rPr lang="pt-BR" b="1" dirty="0">
                <a:solidFill>
                  <a:srgbClr val="302926"/>
                </a:solidFill>
                <a:latin typeface="AMX" pitchFamily="2" charset="0"/>
              </a:rPr>
              <a:t>alcance, velocidade e interferência</a:t>
            </a:r>
            <a:r>
              <a:rPr lang="pt-BR" dirty="0">
                <a:solidFill>
                  <a:srgbClr val="302926"/>
                </a:solidFill>
                <a:latin typeface="AMX" pitchFamily="2" charset="0"/>
              </a:rPr>
              <a:t>.</a:t>
            </a:r>
          </a:p>
        </p:txBody>
      </p:sp>
      <p:sp>
        <p:nvSpPr>
          <p:cNvPr id="9" name="CaixaDeTexto 8">
            <a:extLst>
              <a:ext uri="{FF2B5EF4-FFF2-40B4-BE49-F238E27FC236}">
                <a16:creationId xmlns:a16="http://schemas.microsoft.com/office/drawing/2014/main" id="{A30B2803-EFB0-A573-2C27-9DA4AB195911}"/>
              </a:ext>
            </a:extLst>
          </p:cNvPr>
          <p:cNvSpPr txBox="1"/>
          <p:nvPr/>
        </p:nvSpPr>
        <p:spPr>
          <a:xfrm>
            <a:off x="666456" y="1213598"/>
            <a:ext cx="3210952" cy="255454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PRINCIPAIS RECURSOS UTILIZADOS NAS REDES WI-FI.</a:t>
            </a:r>
          </a:p>
        </p:txBody>
      </p:sp>
      <p:sp>
        <p:nvSpPr>
          <p:cNvPr id="12" name="Retângulo 3">
            <a:extLst>
              <a:ext uri="{FF2B5EF4-FFF2-40B4-BE49-F238E27FC236}">
                <a16:creationId xmlns:a16="http://schemas.microsoft.com/office/drawing/2014/main" id="{D651F80D-7FEB-1EA8-E4D0-382B69533970}"/>
              </a:ext>
            </a:extLst>
          </p:cNvPr>
          <p:cNvSpPr/>
          <p:nvPr/>
        </p:nvSpPr>
        <p:spPr>
          <a:xfrm>
            <a:off x="4320072" y="874643"/>
            <a:ext cx="7179501" cy="5302222"/>
          </a:xfrm>
          <a:prstGeom prst="roundRect">
            <a:avLst>
              <a:gd name="adj" fmla="val 1824"/>
            </a:avLst>
          </a:prstGeom>
          <a:noFill/>
          <a:ln>
            <a:solidFill>
              <a:srgbClr val="AF272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A6C28075-A7B1-FE6E-0940-0BD741A8B9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44008" y="987696"/>
            <a:ext cx="6746034" cy="5037038"/>
          </a:xfrm>
          <a:prstGeom prst="rect">
            <a:avLst/>
          </a:prstGeom>
        </p:spPr>
      </p:pic>
      <p:pic>
        <p:nvPicPr>
          <p:cNvPr id="2" name="Picture 13">
            <a:extLst>
              <a:ext uri="{FF2B5EF4-FFF2-40B4-BE49-F238E27FC236}">
                <a16:creationId xmlns:a16="http://schemas.microsoft.com/office/drawing/2014/main" id="{656C0D03-4E7B-9D9A-6190-604F37BE7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71" y="1294102"/>
            <a:ext cx="801927" cy="451084"/>
          </a:xfrm>
          <a:prstGeom prst="rect">
            <a:avLst/>
          </a:prstGeom>
        </p:spPr>
      </p:pic>
    </p:spTree>
    <p:extLst>
      <p:ext uri="{BB962C8B-B14F-4D97-AF65-F5344CB8AC3E}">
        <p14:creationId xmlns:p14="http://schemas.microsoft.com/office/powerpoint/2010/main" val="2186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decel="10000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decel="10000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decel="10000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B58F8B9-270D-8DC8-578F-86445962505E}"/>
              </a:ext>
            </a:extLst>
          </p:cNvPr>
          <p:cNvSpPr txBox="1"/>
          <p:nvPr/>
        </p:nvSpPr>
        <p:spPr>
          <a:xfrm>
            <a:off x="785447" y="2329872"/>
            <a:ext cx="5314115" cy="2154436"/>
          </a:xfrm>
          <a:prstGeom prst="rect">
            <a:avLst/>
          </a:prstGeom>
          <a:noFill/>
        </p:spPr>
        <p:txBody>
          <a:bodyPr wrap="square" rtlCol="0">
            <a:spAutoFit/>
          </a:bodyPr>
          <a:lstStyle/>
          <a:p>
            <a:r>
              <a:rPr lang="pt-BR" sz="3600" b="1" dirty="0">
                <a:solidFill>
                  <a:schemeClr val="bg1"/>
                </a:solidFill>
                <a:latin typeface="AMX" pitchFamily="2" charset="0"/>
                <a:cs typeface="Segoe UI" panose="020B0502040204020203" pitchFamily="34" charset="0"/>
              </a:rPr>
              <a:t>Conectando Conceitos.</a:t>
            </a:r>
          </a:p>
          <a:p>
            <a:endParaRPr lang="pt-BR" dirty="0">
              <a:solidFill>
                <a:schemeClr val="bg1"/>
              </a:solidFill>
              <a:latin typeface="AMX" pitchFamily="2" charset="0"/>
              <a:cs typeface="Segoe UI" panose="020B0502040204020203" pitchFamily="34" charset="0"/>
            </a:endParaRPr>
          </a:p>
          <a:p>
            <a:r>
              <a:rPr lang="pt-BR" sz="2000" dirty="0">
                <a:solidFill>
                  <a:schemeClr val="bg1"/>
                </a:solidFill>
                <a:latin typeface="AMX" pitchFamily="2" charset="0"/>
                <a:cs typeface="Segoe UI" panose="020B0502040204020203" pitchFamily="34" charset="0"/>
              </a:rPr>
              <a:t>Antes de seguir com o conteúdo, vamos reforçar alguns conceitos importantes praticando a associação entre soluções, tecnologias e seus principais atributos.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36254"/>
            <a:ext cx="809624" cy="809624"/>
          </a:xfrm>
          <a:prstGeom prst="rect">
            <a:avLst/>
          </a:prstGeom>
        </p:spPr>
      </p:pic>
      <p:sp>
        <p:nvSpPr>
          <p:cNvPr id="3" name="Retângulo 3">
            <a:extLst>
              <a:ext uri="{FF2B5EF4-FFF2-40B4-BE49-F238E27FC236}">
                <a16:creationId xmlns:a16="http://schemas.microsoft.com/office/drawing/2014/main" id="{F19869AE-D43D-AE3F-365E-5B7A131568C9}"/>
              </a:ext>
            </a:extLst>
          </p:cNvPr>
          <p:cNvSpPr/>
          <p:nvPr/>
        </p:nvSpPr>
        <p:spPr>
          <a:xfrm>
            <a:off x="6446996" y="1688123"/>
            <a:ext cx="4703086" cy="3443714"/>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Foto preta e branca de homem de terno e gravata&#10;&#10;O conteúdo gerado por IA pode estar incorreto.">
            <a:extLst>
              <a:ext uri="{FF2B5EF4-FFF2-40B4-BE49-F238E27FC236}">
                <a16:creationId xmlns:a16="http://schemas.microsoft.com/office/drawing/2014/main" id="{A3C003E5-2912-426A-3B6B-7992A57BA871}"/>
              </a:ext>
            </a:extLst>
          </p:cNvPr>
          <p:cNvPicPr>
            <a:picLocks noChangeAspect="1"/>
          </p:cNvPicPr>
          <p:nvPr/>
        </p:nvPicPr>
        <p:blipFill>
          <a:blip r:embed="rId3" cstate="print">
            <a:extLst>
              <a:ext uri="{28A0092B-C50C-407E-A947-70E740481C1C}">
                <a14:useLocalDpi xmlns:a14="http://schemas.microsoft.com/office/drawing/2010/main" val="0"/>
              </a:ext>
            </a:extLst>
          </a:blip>
          <a:srcRect l="13080" r="10294"/>
          <a:stretch>
            <a:fillRect/>
          </a:stretch>
        </p:blipFill>
        <p:spPr>
          <a:xfrm>
            <a:off x="6649740" y="1813174"/>
            <a:ext cx="4322981" cy="3140652"/>
          </a:xfrm>
          <a:prstGeom prst="rect">
            <a:avLst/>
          </a:prstGeom>
        </p:spPr>
      </p:pic>
    </p:spTree>
    <p:extLst>
      <p:ext uri="{BB962C8B-B14F-4D97-AF65-F5344CB8AC3E}">
        <p14:creationId xmlns:p14="http://schemas.microsoft.com/office/powerpoint/2010/main" val="221603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 presetClass="entr" presetSubtype="8" decel="10000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650A-B924-12D1-7090-E8BB3CCAB234}"/>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37BE0449-D519-C68E-9006-9283B29BFD10}"/>
              </a:ext>
            </a:extLst>
          </p:cNvPr>
          <p:cNvSpPr txBox="1"/>
          <p:nvPr/>
        </p:nvSpPr>
        <p:spPr>
          <a:xfrm>
            <a:off x="1177484" y="1040725"/>
            <a:ext cx="8207850" cy="707886"/>
          </a:xfrm>
          <a:prstGeom prst="rect">
            <a:avLst/>
          </a:prstGeom>
          <a:noFill/>
        </p:spPr>
        <p:txBody>
          <a:bodyPr wrap="square">
            <a:spAutoFit/>
          </a:bodyPr>
          <a:lstStyle/>
          <a:p>
            <a:r>
              <a:rPr lang="pt-BR" sz="2000" dirty="0">
                <a:latin typeface="AMX" pitchFamily="2" charset="0"/>
                <a:cs typeface="Segoe UI" panose="020B0502040204020203" pitchFamily="34" charset="0"/>
              </a:rPr>
              <a:t>A evolução da banda larga trouxe novos padrões de conexão. Conecte as características abaixo para a tecnologia ou solução correspondente:</a:t>
            </a:r>
          </a:p>
        </p:txBody>
      </p:sp>
      <p:cxnSp>
        <p:nvCxnSpPr>
          <p:cNvPr id="9" name="Elbow Connector 8"/>
          <p:cNvCxnSpPr/>
          <p:nvPr/>
        </p:nvCxnSpPr>
        <p:spPr>
          <a:xfrm>
            <a:off x="1107144" y="1040725"/>
            <a:ext cx="8292257" cy="750090"/>
          </a:xfrm>
          <a:prstGeom prst="bentConnector3">
            <a:avLst>
              <a:gd name="adj1" fmla="val 123"/>
            </a:avLst>
          </a:prstGeom>
          <a:ln>
            <a:solidFill>
              <a:srgbClr val="E43D30"/>
            </a:soli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35CA785A-9603-DC0F-C905-F67C20F6C79D}"/>
              </a:ext>
            </a:extLst>
          </p:cNvPr>
          <p:cNvSpPr/>
          <p:nvPr/>
        </p:nvSpPr>
        <p:spPr>
          <a:xfrm>
            <a:off x="7565097" y="2143369"/>
            <a:ext cx="2858592"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Wi-Fi 6</a:t>
            </a:r>
          </a:p>
        </p:txBody>
      </p:sp>
      <p:sp>
        <p:nvSpPr>
          <p:cNvPr id="6" name="Retângulo 5">
            <a:extLst>
              <a:ext uri="{FF2B5EF4-FFF2-40B4-BE49-F238E27FC236}">
                <a16:creationId xmlns:a16="http://schemas.microsoft.com/office/drawing/2014/main" id="{4C9BFEDF-F5FB-F78C-2E28-F14A6940D329}"/>
              </a:ext>
            </a:extLst>
          </p:cNvPr>
          <p:cNvSpPr/>
          <p:nvPr/>
        </p:nvSpPr>
        <p:spPr>
          <a:xfrm>
            <a:off x="7565097" y="4168333"/>
            <a:ext cx="2858593"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Giga Velocidade</a:t>
            </a:r>
          </a:p>
        </p:txBody>
      </p:sp>
      <p:sp>
        <p:nvSpPr>
          <p:cNvPr id="3" name="Retângulo 2">
            <a:extLst>
              <a:ext uri="{FF2B5EF4-FFF2-40B4-BE49-F238E27FC236}">
                <a16:creationId xmlns:a16="http://schemas.microsoft.com/office/drawing/2014/main" id="{CDC31D94-004B-5EDE-1421-092E6D45B7FD}"/>
              </a:ext>
            </a:extLst>
          </p:cNvPr>
          <p:cNvSpPr/>
          <p:nvPr/>
        </p:nvSpPr>
        <p:spPr>
          <a:xfrm>
            <a:off x="7565097" y="5180815"/>
            <a:ext cx="2858593"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2,4 GHz (IoT)</a:t>
            </a:r>
          </a:p>
        </p:txBody>
      </p:sp>
      <p:sp>
        <p:nvSpPr>
          <p:cNvPr id="10" name="Retângulo 9">
            <a:extLst>
              <a:ext uri="{FF2B5EF4-FFF2-40B4-BE49-F238E27FC236}">
                <a16:creationId xmlns:a16="http://schemas.microsoft.com/office/drawing/2014/main" id="{86DE4FBC-21D3-044A-9E36-1B2AFE098626}"/>
              </a:ext>
            </a:extLst>
          </p:cNvPr>
          <p:cNvSpPr/>
          <p:nvPr/>
        </p:nvSpPr>
        <p:spPr>
          <a:xfrm>
            <a:off x="1163416" y="3121490"/>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Opera nas frequências de 2,4 GHz e 5 GHz</a:t>
            </a:r>
          </a:p>
        </p:txBody>
      </p:sp>
      <p:sp>
        <p:nvSpPr>
          <p:cNvPr id="12" name="Retângulo 11">
            <a:extLst>
              <a:ext uri="{FF2B5EF4-FFF2-40B4-BE49-F238E27FC236}">
                <a16:creationId xmlns:a16="http://schemas.microsoft.com/office/drawing/2014/main" id="{91AB7405-CBD3-1B71-59C3-BF7270D1F282}"/>
              </a:ext>
            </a:extLst>
          </p:cNvPr>
          <p:cNvSpPr/>
          <p:nvPr/>
        </p:nvSpPr>
        <p:spPr>
          <a:xfrm>
            <a:off x="1163417" y="2143369"/>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Opera nas frequências de 2,4 GHz, 2,4 GHz (IoT), 5GHz e 6,0GHz</a:t>
            </a:r>
          </a:p>
        </p:txBody>
      </p:sp>
      <p:sp>
        <p:nvSpPr>
          <p:cNvPr id="13" name="Retângulo 12">
            <a:extLst>
              <a:ext uri="{FF2B5EF4-FFF2-40B4-BE49-F238E27FC236}">
                <a16:creationId xmlns:a16="http://schemas.microsoft.com/office/drawing/2014/main" id="{EC55DB49-CB39-21AF-8161-29B9EDA26BCE}"/>
              </a:ext>
            </a:extLst>
          </p:cNvPr>
          <p:cNvSpPr/>
          <p:nvPr/>
        </p:nvSpPr>
        <p:spPr>
          <a:xfrm>
            <a:off x="1163416" y="5180815"/>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Velocidades simétricas</a:t>
            </a:r>
          </a:p>
        </p:txBody>
      </p:sp>
      <p:sp>
        <p:nvSpPr>
          <p:cNvPr id="14" name="Retângulo 13">
            <a:extLst>
              <a:ext uri="{FF2B5EF4-FFF2-40B4-BE49-F238E27FC236}">
                <a16:creationId xmlns:a16="http://schemas.microsoft.com/office/drawing/2014/main" id="{2D2A528C-FFF9-25BC-8D08-0C9A8172E8BC}"/>
              </a:ext>
            </a:extLst>
          </p:cNvPr>
          <p:cNvSpPr/>
          <p:nvPr/>
        </p:nvSpPr>
        <p:spPr>
          <a:xfrm>
            <a:off x="1163417" y="4202694"/>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Faixa exclusiva para equipamentos de casa conectada (IoT)</a:t>
            </a:r>
          </a:p>
        </p:txBody>
      </p:sp>
      <p:sp>
        <p:nvSpPr>
          <p:cNvPr id="5" name="Retângulo 4">
            <a:extLst>
              <a:ext uri="{FF2B5EF4-FFF2-40B4-BE49-F238E27FC236}">
                <a16:creationId xmlns:a16="http://schemas.microsoft.com/office/drawing/2014/main" id="{0A1E86F2-7D51-BAD7-AE71-46B4BA0E7B9B}"/>
              </a:ext>
            </a:extLst>
          </p:cNvPr>
          <p:cNvSpPr/>
          <p:nvPr/>
        </p:nvSpPr>
        <p:spPr>
          <a:xfrm>
            <a:off x="7565097" y="3118283"/>
            <a:ext cx="2859063"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Wi-Fi 7</a:t>
            </a:r>
          </a:p>
        </p:txBody>
      </p:sp>
    </p:spTree>
    <p:extLst>
      <p:ext uri="{BB962C8B-B14F-4D97-AF65-F5344CB8AC3E}">
        <p14:creationId xmlns:p14="http://schemas.microsoft.com/office/powerpoint/2010/main" val="17069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250"/>
                                        <p:tgtEl>
                                          <p:spTgt spid="9"/>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25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375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4250"/>
                            </p:stCondLst>
                            <p:childTnLst>
                              <p:par>
                                <p:cTn id="41" presetID="10"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6" grpId="0" animBg="1"/>
      <p:bldP spid="3" grpId="0" animBg="1"/>
      <p:bldP spid="10" grpId="0" animBg="1"/>
      <p:bldP spid="12" grpId="0" animBg="1"/>
      <p:bldP spid="13" grpId="0" animBg="1"/>
      <p:bldP spid="1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650A-B924-12D1-7090-E8BB3CCAB234}"/>
            </a:ext>
          </a:extLst>
        </p:cNvPr>
        <p:cNvGrpSpPr/>
        <p:nvPr/>
      </p:nvGrpSpPr>
      <p:grpSpPr>
        <a:xfrm>
          <a:off x="0" y="0"/>
          <a:ext cx="0" cy="0"/>
          <a:chOff x="0" y="0"/>
          <a:chExt cx="0" cy="0"/>
        </a:xfrm>
      </p:grpSpPr>
      <p:sp>
        <p:nvSpPr>
          <p:cNvPr id="19" name="Retângulo 3">
            <a:extLst>
              <a:ext uri="{FF2B5EF4-FFF2-40B4-BE49-F238E27FC236}">
                <a16:creationId xmlns:a16="http://schemas.microsoft.com/office/drawing/2014/main" id="{35CA785A-9603-DC0F-C905-F67C20F6C79D}"/>
              </a:ext>
            </a:extLst>
          </p:cNvPr>
          <p:cNvSpPr/>
          <p:nvPr/>
        </p:nvSpPr>
        <p:spPr>
          <a:xfrm>
            <a:off x="6744165" y="3277786"/>
            <a:ext cx="2858592"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Wi-Fi 6</a:t>
            </a:r>
          </a:p>
        </p:txBody>
      </p:sp>
      <p:sp>
        <p:nvSpPr>
          <p:cNvPr id="20" name="Retângulo 5">
            <a:extLst>
              <a:ext uri="{FF2B5EF4-FFF2-40B4-BE49-F238E27FC236}">
                <a16:creationId xmlns:a16="http://schemas.microsoft.com/office/drawing/2014/main" id="{4C9BFEDF-F5FB-F78C-2E28-F14A6940D329}"/>
              </a:ext>
            </a:extLst>
          </p:cNvPr>
          <p:cNvSpPr/>
          <p:nvPr/>
        </p:nvSpPr>
        <p:spPr>
          <a:xfrm>
            <a:off x="6744165" y="5337110"/>
            <a:ext cx="2858593"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Giga Velocidade</a:t>
            </a:r>
          </a:p>
        </p:txBody>
      </p:sp>
      <p:sp>
        <p:nvSpPr>
          <p:cNvPr id="21" name="Retângulo 2">
            <a:extLst>
              <a:ext uri="{FF2B5EF4-FFF2-40B4-BE49-F238E27FC236}">
                <a16:creationId xmlns:a16="http://schemas.microsoft.com/office/drawing/2014/main" id="{CDC31D94-004B-5EDE-1421-092E6D45B7FD}"/>
              </a:ext>
            </a:extLst>
          </p:cNvPr>
          <p:cNvSpPr/>
          <p:nvPr/>
        </p:nvSpPr>
        <p:spPr>
          <a:xfrm>
            <a:off x="6744165" y="4367614"/>
            <a:ext cx="2858593"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2,4 GHz (IoT)</a:t>
            </a:r>
          </a:p>
        </p:txBody>
      </p:sp>
      <p:sp>
        <p:nvSpPr>
          <p:cNvPr id="25" name="Retângulo 9">
            <a:extLst>
              <a:ext uri="{FF2B5EF4-FFF2-40B4-BE49-F238E27FC236}">
                <a16:creationId xmlns:a16="http://schemas.microsoft.com/office/drawing/2014/main" id="{86DE4FBC-21D3-044A-9E36-1B2AFE098626}"/>
              </a:ext>
            </a:extLst>
          </p:cNvPr>
          <p:cNvSpPr/>
          <p:nvPr/>
        </p:nvSpPr>
        <p:spPr>
          <a:xfrm>
            <a:off x="2083320" y="3280994"/>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Opera nas frequências de 2,4 GHz e 5 GHz</a:t>
            </a:r>
          </a:p>
        </p:txBody>
      </p:sp>
      <p:sp>
        <p:nvSpPr>
          <p:cNvPr id="27" name="Retângulo 11">
            <a:extLst>
              <a:ext uri="{FF2B5EF4-FFF2-40B4-BE49-F238E27FC236}">
                <a16:creationId xmlns:a16="http://schemas.microsoft.com/office/drawing/2014/main" id="{91AB7405-CBD3-1B71-59C3-BF7270D1F282}"/>
              </a:ext>
            </a:extLst>
          </p:cNvPr>
          <p:cNvSpPr/>
          <p:nvPr/>
        </p:nvSpPr>
        <p:spPr>
          <a:xfrm>
            <a:off x="2083321" y="2302873"/>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Opera nas frequências de 2,4 GHz, 2,4 GHz (IoT), 5GHz e 6,0GHz</a:t>
            </a:r>
          </a:p>
        </p:txBody>
      </p:sp>
      <p:sp>
        <p:nvSpPr>
          <p:cNvPr id="28" name="Retângulo 12">
            <a:extLst>
              <a:ext uri="{FF2B5EF4-FFF2-40B4-BE49-F238E27FC236}">
                <a16:creationId xmlns:a16="http://schemas.microsoft.com/office/drawing/2014/main" id="{EC55DB49-CB39-21AF-8161-29B9EDA26BCE}"/>
              </a:ext>
            </a:extLst>
          </p:cNvPr>
          <p:cNvSpPr/>
          <p:nvPr/>
        </p:nvSpPr>
        <p:spPr>
          <a:xfrm>
            <a:off x="2083320" y="5340319"/>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Velocidades simétricas</a:t>
            </a:r>
          </a:p>
        </p:txBody>
      </p:sp>
      <p:sp>
        <p:nvSpPr>
          <p:cNvPr id="29" name="Retângulo 13">
            <a:extLst>
              <a:ext uri="{FF2B5EF4-FFF2-40B4-BE49-F238E27FC236}">
                <a16:creationId xmlns:a16="http://schemas.microsoft.com/office/drawing/2014/main" id="{2D2A528C-FFF9-25BC-8D08-0C9A8172E8BC}"/>
              </a:ext>
            </a:extLst>
          </p:cNvPr>
          <p:cNvSpPr/>
          <p:nvPr/>
        </p:nvSpPr>
        <p:spPr>
          <a:xfrm>
            <a:off x="2083321" y="4362198"/>
            <a:ext cx="4660609" cy="646331"/>
          </a:xfrm>
          <a:prstGeom prst="roundRect">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302926"/>
                </a:solidFill>
                <a:latin typeface="AMX" pitchFamily="2" charset="0"/>
              </a:rPr>
              <a:t>Faixa exclusiva para equipamentos de casa conectada (IoT)</a:t>
            </a:r>
          </a:p>
        </p:txBody>
      </p:sp>
      <p:sp>
        <p:nvSpPr>
          <p:cNvPr id="30" name="Retângulo 4">
            <a:extLst>
              <a:ext uri="{FF2B5EF4-FFF2-40B4-BE49-F238E27FC236}">
                <a16:creationId xmlns:a16="http://schemas.microsoft.com/office/drawing/2014/main" id="{0A1E86F2-7D51-BAD7-AE71-46B4BA0E7B9B}"/>
              </a:ext>
            </a:extLst>
          </p:cNvPr>
          <p:cNvSpPr/>
          <p:nvPr/>
        </p:nvSpPr>
        <p:spPr>
          <a:xfrm>
            <a:off x="6743930" y="2302872"/>
            <a:ext cx="2859063" cy="646331"/>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latin typeface="AMX" pitchFamily="2" charset="0"/>
              </a:rPr>
              <a:t>Wi-Fi 7</a:t>
            </a:r>
          </a:p>
        </p:txBody>
      </p:sp>
      <p:sp>
        <p:nvSpPr>
          <p:cNvPr id="26" name="CaixaDeTexto 10">
            <a:extLst>
              <a:ext uri="{FF2B5EF4-FFF2-40B4-BE49-F238E27FC236}">
                <a16:creationId xmlns:a16="http://schemas.microsoft.com/office/drawing/2014/main" id="{58329F35-703F-1ACE-95D9-BB63A09A06ED}"/>
              </a:ext>
            </a:extLst>
          </p:cNvPr>
          <p:cNvSpPr txBox="1"/>
          <p:nvPr/>
        </p:nvSpPr>
        <p:spPr>
          <a:xfrm>
            <a:off x="3522888" y="871350"/>
            <a:ext cx="4784388" cy="646331"/>
          </a:xfrm>
          <a:prstGeom prst="rect">
            <a:avLst/>
          </a:prstGeom>
          <a:noFill/>
        </p:spPr>
        <p:txBody>
          <a:bodyPr wrap="square">
            <a:spAutoFit/>
          </a:bodyPr>
          <a:lstStyle/>
          <a:p>
            <a:pPr algn="ctr"/>
            <a:r>
              <a:rPr lang="pt-BR" sz="3600" b="1" dirty="0"/>
              <a:t>GABARITO</a:t>
            </a:r>
          </a:p>
        </p:txBody>
      </p:sp>
    </p:spTree>
    <p:extLst>
      <p:ext uri="{BB962C8B-B14F-4D97-AF65-F5344CB8AC3E}">
        <p14:creationId xmlns:p14="http://schemas.microsoft.com/office/powerpoint/2010/main" val="140021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3">
            <a:extLst>
              <a:ext uri="{FF2B5EF4-FFF2-40B4-BE49-F238E27FC236}">
                <a16:creationId xmlns:a16="http://schemas.microsoft.com/office/drawing/2014/main" id="{E82C8E5F-FB78-47A5-1F89-4DD9E2B23545}"/>
              </a:ext>
            </a:extLst>
          </p:cNvPr>
          <p:cNvSpPr/>
          <p:nvPr/>
        </p:nvSpPr>
        <p:spPr>
          <a:xfrm>
            <a:off x="3574630" y="2351313"/>
            <a:ext cx="5042740" cy="3526973"/>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Foto em preto e branco de pessoa com a mão na boca&#10;&#10;O conteúdo gerado por IA pode estar incorreto.">
            <a:extLst>
              <a:ext uri="{FF2B5EF4-FFF2-40B4-BE49-F238E27FC236}">
                <a16:creationId xmlns:a16="http://schemas.microsoft.com/office/drawing/2014/main" id="{604182E0-357C-F958-5058-7559FF479EED}"/>
              </a:ext>
            </a:extLst>
          </p:cNvPr>
          <p:cNvPicPr>
            <a:picLocks noChangeAspect="1"/>
          </p:cNvPicPr>
          <p:nvPr/>
        </p:nvPicPr>
        <p:blipFill>
          <a:blip r:embed="rId2" cstate="print">
            <a:extLst>
              <a:ext uri="{28A0092B-C50C-407E-A947-70E740481C1C}">
                <a14:useLocalDpi xmlns:a14="http://schemas.microsoft.com/office/drawing/2010/main" val="0"/>
              </a:ext>
            </a:extLst>
          </a:blip>
          <a:srcRect t="4233" b="3704"/>
          <a:stretch>
            <a:fillRect/>
          </a:stretch>
        </p:blipFill>
        <p:spPr>
          <a:xfrm>
            <a:off x="3759774" y="2472612"/>
            <a:ext cx="4672453" cy="3247054"/>
          </a:xfrm>
          <a:prstGeom prst="rect">
            <a:avLst/>
          </a:prstGeom>
        </p:spPr>
      </p:pic>
      <p:sp>
        <p:nvSpPr>
          <p:cNvPr id="8" name="CaixaDeTexto 7">
            <a:extLst>
              <a:ext uri="{FF2B5EF4-FFF2-40B4-BE49-F238E27FC236}">
                <a16:creationId xmlns:a16="http://schemas.microsoft.com/office/drawing/2014/main" id="{F0E44A0B-4D39-EEE8-DB89-429E0F87F3F2}"/>
              </a:ext>
            </a:extLst>
          </p:cNvPr>
          <p:cNvSpPr txBox="1"/>
          <p:nvPr/>
        </p:nvSpPr>
        <p:spPr>
          <a:xfrm>
            <a:off x="3438943" y="1452794"/>
            <a:ext cx="5314115" cy="584775"/>
          </a:xfrm>
          <a:prstGeom prst="rect">
            <a:avLst/>
          </a:prstGeom>
          <a:noFill/>
        </p:spPr>
        <p:txBody>
          <a:bodyPr wrap="square" rtlCol="0">
            <a:spAutoFit/>
          </a:bodyPr>
          <a:lstStyle/>
          <a:p>
            <a:pPr algn="ctr"/>
            <a:r>
              <a:rPr lang="pt-BR" sz="3200" b="1" dirty="0">
                <a:solidFill>
                  <a:schemeClr val="bg1"/>
                </a:solidFill>
                <a:latin typeface="AMX" pitchFamily="2" charset="0"/>
                <a:cs typeface="Segoe UI" panose="020B0502040204020203" pitchFamily="34" charset="0"/>
              </a:rPr>
              <a:t>Alguma dúvida até aqui?</a:t>
            </a:r>
          </a:p>
        </p:txBody>
      </p:sp>
      <p:pic>
        <p:nvPicPr>
          <p:cNvPr id="9" name="Picture 8">
            <a:extLst>
              <a:ext uri="{FF2B5EF4-FFF2-40B4-BE49-F238E27FC236}">
                <a16:creationId xmlns:a16="http://schemas.microsoft.com/office/drawing/2014/main" id="{DD0B73E0-491C-7E3A-D51E-8E17F142D3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785" y="1340369"/>
            <a:ext cx="809624" cy="809624"/>
          </a:xfrm>
          <a:prstGeom prst="rect">
            <a:avLst/>
          </a:prstGeom>
        </p:spPr>
      </p:pic>
      <p:pic>
        <p:nvPicPr>
          <p:cNvPr id="10" name="Picture 8">
            <a:extLst>
              <a:ext uri="{FF2B5EF4-FFF2-40B4-BE49-F238E27FC236}">
                <a16:creationId xmlns:a16="http://schemas.microsoft.com/office/drawing/2014/main" id="{9B5280B3-8FCF-EBD7-3396-BDBA679407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8580046" y="1340369"/>
            <a:ext cx="809624" cy="809624"/>
          </a:xfrm>
          <a:prstGeom prst="rect">
            <a:avLst/>
          </a:prstGeom>
        </p:spPr>
      </p:pic>
    </p:spTree>
    <p:extLst>
      <p:ext uri="{BB962C8B-B14F-4D97-AF65-F5344CB8AC3E}">
        <p14:creationId xmlns:p14="http://schemas.microsoft.com/office/powerpoint/2010/main" val="13099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7">
            <a:extLst>
              <a:ext uri="{FF2B5EF4-FFF2-40B4-BE49-F238E27FC236}">
                <a16:creationId xmlns:a16="http://schemas.microsoft.com/office/drawing/2014/main" id="{09E2DB07-1ED8-61EF-07DA-986CE24F8D0B}"/>
              </a:ext>
            </a:extLst>
          </p:cNvPr>
          <p:cNvSpPr txBox="1"/>
          <p:nvPr/>
        </p:nvSpPr>
        <p:spPr>
          <a:xfrm>
            <a:off x="6089779" y="2828835"/>
            <a:ext cx="3921968" cy="1323439"/>
          </a:xfrm>
          <a:prstGeom prst="rect">
            <a:avLst/>
          </a:prstGeom>
          <a:noFill/>
        </p:spPr>
        <p:txBody>
          <a:bodyPr wrap="square">
            <a:spAutoFit/>
          </a:bodyPr>
          <a:lstStyle/>
          <a:p>
            <a:pPr>
              <a:buNone/>
            </a:pPr>
            <a:r>
              <a:rPr lang="pt-BR" sz="2000" dirty="0">
                <a:solidFill>
                  <a:srgbClr val="302926"/>
                </a:solidFill>
                <a:latin typeface="AMX" pitchFamily="2" charset="0"/>
                <a:cs typeface="Segoe UI" panose="020B0502040204020203" pitchFamily="34" charset="0"/>
              </a:rPr>
              <a:t>Com os conceitos reforçados, é hora de avançar para o próximo tópico e ampliar a compreensão sobre as soluções apresentadas.</a:t>
            </a:r>
          </a:p>
        </p:txBody>
      </p:sp>
      <p:sp>
        <p:nvSpPr>
          <p:cNvPr id="10" name="Retângulo 3">
            <a:extLst>
              <a:ext uri="{FF2B5EF4-FFF2-40B4-BE49-F238E27FC236}">
                <a16:creationId xmlns:a16="http://schemas.microsoft.com/office/drawing/2014/main" id="{D651F80D-7FEB-1EA8-E4D0-382B69533970}"/>
              </a:ext>
            </a:extLst>
          </p:cNvPr>
          <p:cNvSpPr/>
          <p:nvPr/>
        </p:nvSpPr>
        <p:spPr>
          <a:xfrm>
            <a:off x="1171059" y="1884784"/>
            <a:ext cx="4552160" cy="3312367"/>
          </a:xfrm>
          <a:prstGeom prst="roundRect">
            <a:avLst>
              <a:gd name="adj" fmla="val 4126"/>
            </a:avLst>
          </a:prstGeom>
          <a:noFill/>
          <a:ln w="1270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8BB2AA0E-E879-69FC-BDE5-1987ED21DEDF}"/>
              </a:ext>
            </a:extLst>
          </p:cNvPr>
          <p:cNvPicPr>
            <a:picLocks noChangeAspect="1"/>
          </p:cNvPicPr>
          <p:nvPr/>
        </p:nvPicPr>
        <p:blipFill>
          <a:blip r:embed="rId2" cstate="print">
            <a:extLst>
              <a:ext uri="{28A0092B-C50C-407E-A947-70E740481C1C}">
                <a14:useLocalDpi xmlns:a14="http://schemas.microsoft.com/office/drawing/2010/main" val="0"/>
              </a:ext>
            </a:extLst>
          </a:blip>
          <a:srcRect l="7809" t="9963" r="27642" b="8895"/>
          <a:stretch>
            <a:fillRect/>
          </a:stretch>
        </p:blipFill>
        <p:spPr>
          <a:xfrm>
            <a:off x="1393117" y="2027872"/>
            <a:ext cx="4161453" cy="2989268"/>
          </a:xfrm>
          <a:prstGeom prst="rect">
            <a:avLst/>
          </a:prstGeom>
        </p:spPr>
      </p:pic>
    </p:spTree>
    <p:extLst>
      <p:ext uri="{BB962C8B-B14F-4D97-AF65-F5344CB8AC3E}">
        <p14:creationId xmlns:p14="http://schemas.microsoft.com/office/powerpoint/2010/main" val="26808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 presetClass="entr" presetSubtype="2" decel="6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4D1E1-EB7B-00B9-3D9F-849688EE45BF}"/>
            </a:ext>
          </a:extLst>
        </p:cNvPr>
        <p:cNvGrpSpPr/>
        <p:nvPr/>
      </p:nvGrpSpPr>
      <p:grpSpPr>
        <a:xfrm>
          <a:off x="0" y="0"/>
          <a:ext cx="0" cy="0"/>
          <a:chOff x="0" y="0"/>
          <a:chExt cx="0" cy="0"/>
        </a:xfrm>
      </p:grpSpPr>
      <p:grpSp>
        <p:nvGrpSpPr>
          <p:cNvPr id="4" name="Group 3"/>
          <p:cNvGrpSpPr/>
          <p:nvPr/>
        </p:nvGrpSpPr>
        <p:grpSpPr>
          <a:xfrm>
            <a:off x="1965574" y="2928630"/>
            <a:ext cx="8164356" cy="1643370"/>
            <a:chOff x="1965574" y="2935573"/>
            <a:chExt cx="8164356" cy="2257156"/>
          </a:xfrm>
        </p:grpSpPr>
        <p:sp>
          <p:nvSpPr>
            <p:cNvPr id="8" name="Retângulo 3">
              <a:extLst>
                <a:ext uri="{FF2B5EF4-FFF2-40B4-BE49-F238E27FC236}">
                  <a16:creationId xmlns:a16="http://schemas.microsoft.com/office/drawing/2014/main" id="{D651F80D-7FEB-1EA8-E4D0-382B69533970}"/>
                </a:ext>
              </a:extLst>
            </p:cNvPr>
            <p:cNvSpPr/>
            <p:nvPr/>
          </p:nvSpPr>
          <p:spPr>
            <a:xfrm>
              <a:off x="1965574" y="3304123"/>
              <a:ext cx="8164356" cy="1888606"/>
            </a:xfrm>
            <a:prstGeom prst="roundRect">
              <a:avLst>
                <a:gd name="adj" fmla="val 60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p:cNvSpPr/>
            <p:nvPr/>
          </p:nvSpPr>
          <p:spPr>
            <a:xfrm>
              <a:off x="4756162" y="2935573"/>
              <a:ext cx="2583180" cy="507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8" name="Fluxograma: Processo Alternativo 12">
            <a:extLst>
              <a:ext uri="{FF2B5EF4-FFF2-40B4-BE49-F238E27FC236}">
                <a16:creationId xmlns:a16="http://schemas.microsoft.com/office/drawing/2014/main" id="{594F6362-E7A9-42AE-19AE-2C2CD97A3558}"/>
              </a:ext>
            </a:extLst>
          </p:cNvPr>
          <p:cNvSpPr/>
          <p:nvPr/>
        </p:nvSpPr>
        <p:spPr>
          <a:xfrm>
            <a:off x="7546750" y="2348920"/>
            <a:ext cx="2583180" cy="759690"/>
          </a:xfrm>
          <a:prstGeom prst="flowChartAlternateProcess">
            <a:avLst/>
          </a:prstGeom>
          <a:solidFill>
            <a:srgbClr val="EAEAE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lumMod val="65000"/>
                  </a:schemeClr>
                </a:solidFill>
                <a:latin typeface="AMX" pitchFamily="2" charset="0"/>
                <a:cs typeface="Segoe UI" panose="020B0502040204020203" pitchFamily="34" charset="0"/>
              </a:rPr>
              <a:t>Perfil</a:t>
            </a:r>
          </a:p>
        </p:txBody>
      </p:sp>
      <p:sp>
        <p:nvSpPr>
          <p:cNvPr id="19" name="Fluxograma: Processo Alternativo 11">
            <a:extLst>
              <a:ext uri="{FF2B5EF4-FFF2-40B4-BE49-F238E27FC236}">
                <a16:creationId xmlns:a16="http://schemas.microsoft.com/office/drawing/2014/main" id="{02355C1C-91C9-82DA-508F-D017904A5143}"/>
              </a:ext>
            </a:extLst>
          </p:cNvPr>
          <p:cNvSpPr/>
          <p:nvPr/>
        </p:nvSpPr>
        <p:spPr>
          <a:xfrm>
            <a:off x="4756162" y="2348920"/>
            <a:ext cx="2583180" cy="759690"/>
          </a:xfrm>
          <a:prstGeom prst="flowChartAlternateProcess">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F272F"/>
                </a:solidFill>
                <a:latin typeface="AMX" pitchFamily="2" charset="0"/>
                <a:cs typeface="Segoe UI" panose="020B0502040204020203" pitchFamily="34" charset="0"/>
              </a:rPr>
              <a:t>Portfólio</a:t>
            </a:r>
          </a:p>
        </p:txBody>
      </p:sp>
      <p:sp>
        <p:nvSpPr>
          <p:cNvPr id="9" name="CaixaDeTexto 4">
            <a:extLst>
              <a:ext uri="{FF2B5EF4-FFF2-40B4-BE49-F238E27FC236}">
                <a16:creationId xmlns:a16="http://schemas.microsoft.com/office/drawing/2014/main" id="{C9C60AD9-D68C-D013-AD0F-4C915A0B78AA}"/>
              </a:ext>
            </a:extLst>
          </p:cNvPr>
          <p:cNvSpPr txBox="1"/>
          <p:nvPr/>
        </p:nvSpPr>
        <p:spPr>
          <a:xfrm>
            <a:off x="2431208" y="3464154"/>
            <a:ext cx="7698722" cy="923330"/>
          </a:xfrm>
          <a:prstGeom prst="rect">
            <a:avLst/>
          </a:prstGeom>
          <a:noFill/>
        </p:spPr>
        <p:txBody>
          <a:bodyPr wrap="square">
            <a:spAutoFit/>
          </a:bodyPr>
          <a:lstStyle/>
          <a:p>
            <a:r>
              <a:rPr lang="pt-BR" dirty="0">
                <a:solidFill>
                  <a:srgbClr val="302926"/>
                </a:solidFill>
                <a:latin typeface="AMX" pitchFamily="2" charset="0"/>
                <a:cs typeface="Segoe UI" panose="020B0502040204020203" pitchFamily="34" charset="0"/>
              </a:rPr>
              <a:t>Neste tópico, você irá conhecer o portfólio de soluções da Claro, entendendo como cada velocidade de Banda Larga se integra para atender diferentes necessidades de forma prática e eficiente.</a:t>
            </a:r>
          </a:p>
        </p:txBody>
      </p:sp>
      <p:sp>
        <p:nvSpPr>
          <p:cNvPr id="20" name="Fluxograma: Processo Alternativo 10">
            <a:extLst>
              <a:ext uri="{FF2B5EF4-FFF2-40B4-BE49-F238E27FC236}">
                <a16:creationId xmlns:a16="http://schemas.microsoft.com/office/drawing/2014/main" id="{9737A86C-090C-A01F-92D9-0B6B6DEFFB9B}"/>
              </a:ext>
            </a:extLst>
          </p:cNvPr>
          <p:cNvSpPr/>
          <p:nvPr/>
        </p:nvSpPr>
        <p:spPr>
          <a:xfrm>
            <a:off x="1965574" y="2348920"/>
            <a:ext cx="2583180" cy="759690"/>
          </a:xfrm>
          <a:prstGeom prst="flowChartAlternateProcess">
            <a:avLst/>
          </a:prstGeom>
          <a:solidFill>
            <a:srgbClr val="EAEAEA"/>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7A8AA"/>
                </a:solidFill>
                <a:latin typeface="AMX" pitchFamily="2" charset="0"/>
                <a:cs typeface="Segoe UI" panose="020B0502040204020203" pitchFamily="34" charset="0"/>
              </a:rPr>
              <a:t>Conceito</a:t>
            </a:r>
          </a:p>
        </p:txBody>
      </p:sp>
      <p:sp>
        <p:nvSpPr>
          <p:cNvPr id="2" name="CaixaDeTexto 8">
            <a:extLst>
              <a:ext uri="{FF2B5EF4-FFF2-40B4-BE49-F238E27FC236}">
                <a16:creationId xmlns:a16="http://schemas.microsoft.com/office/drawing/2014/main" id="{B4D98424-EC58-8716-5060-5CCE5FEFD4DE}"/>
              </a:ext>
            </a:extLst>
          </p:cNvPr>
          <p:cNvSpPr txBox="1"/>
          <p:nvPr/>
        </p:nvSpPr>
        <p:spPr>
          <a:xfrm>
            <a:off x="2828002" y="1089234"/>
            <a:ext cx="6523553" cy="646331"/>
          </a:xfrm>
          <a:prstGeom prst="rect">
            <a:avLst/>
          </a:prstGeom>
          <a:noFill/>
        </p:spPr>
        <p:txBody>
          <a:bodyPr wrap="square" rtlCol="0">
            <a:spAutoFit/>
          </a:bodyPr>
          <a:lstStyle/>
          <a:p>
            <a:pPr algn="ctr"/>
            <a:r>
              <a:rPr lang="pt-BR" sz="3600" b="1" dirty="0">
                <a:solidFill>
                  <a:schemeClr val="bg1"/>
                </a:solidFill>
                <a:latin typeface="AMX Black" pitchFamily="2" charset="0"/>
                <a:ea typeface="Segoe UI Black" panose="020B0A02040204020203" pitchFamily="34" charset="0"/>
                <a:cs typeface="Segoe UI" panose="020B0502040204020203" pitchFamily="34" charset="0"/>
              </a:rPr>
              <a:t>O QUE VOCÊ VERÁ AQUI</a:t>
            </a:r>
          </a:p>
        </p:txBody>
      </p:sp>
    </p:spTree>
    <p:extLst>
      <p:ext uri="{BB962C8B-B14F-4D97-AF65-F5344CB8AC3E}">
        <p14:creationId xmlns:p14="http://schemas.microsoft.com/office/powerpoint/2010/main" val="3368268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750"/>
                            </p:stCondLst>
                            <p:childTnLst>
                              <p:par>
                                <p:cTn id="19" presetID="1" presetClass="entr" presetSubtype="0" fill="hold" nodeType="afterEffect">
                                  <p:stCondLst>
                                    <p:cond delay="0"/>
                                  </p:stCondLst>
                                  <p:childTnLst>
                                    <p:set>
                                      <p:cBhvr>
                                        <p:cTn id="20" dur="1" fill="hold">
                                          <p:stCondLst>
                                            <p:cond delay="249"/>
                                          </p:stCondLst>
                                        </p:cTn>
                                        <p:tgtEl>
                                          <p:spTgt spid="4"/>
                                        </p:tgtEl>
                                        <p:attrNameLst>
                                          <p:attrName>style.visibility</p:attrName>
                                        </p:attrNameLst>
                                      </p:cBhvr>
                                      <p:to>
                                        <p:strVal val="visible"/>
                                      </p:to>
                                    </p:se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9" grpId="0"/>
      <p:bldP spid="20"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8">
            <a:extLst>
              <a:ext uri="{FF2B5EF4-FFF2-40B4-BE49-F238E27FC236}">
                <a16:creationId xmlns:a16="http://schemas.microsoft.com/office/drawing/2014/main" id="{A30B2803-EFB0-A573-2C27-9DA4AB195911}"/>
              </a:ext>
            </a:extLst>
          </p:cNvPr>
          <p:cNvSpPr txBox="1"/>
          <p:nvPr/>
        </p:nvSpPr>
        <p:spPr>
          <a:xfrm>
            <a:off x="886264" y="2058859"/>
            <a:ext cx="3481455" cy="1200329"/>
          </a:xfrm>
          <a:prstGeom prst="rect">
            <a:avLst/>
          </a:prstGeom>
          <a:noFill/>
        </p:spPr>
        <p:txBody>
          <a:bodyPr wrap="square" rtlCol="0">
            <a:spAutoFit/>
          </a:bodyPr>
          <a:lstStyle/>
          <a:p>
            <a:r>
              <a:rPr lang="pt-BR" sz="3600" b="1" dirty="0">
                <a:solidFill>
                  <a:schemeClr val="bg1"/>
                </a:solidFill>
                <a:latin typeface="AMX Black" pitchFamily="2" charset="0"/>
                <a:ea typeface="Segoe UI Black" panose="020B0A02040204020203" pitchFamily="34" charset="0"/>
                <a:cs typeface="Segoe UI" panose="020B0502040204020203" pitchFamily="34" charset="0"/>
              </a:rPr>
              <a:t>PORTFÓLIO DE SOLUÇÕES.</a:t>
            </a:r>
          </a:p>
        </p:txBody>
      </p:sp>
      <p:sp>
        <p:nvSpPr>
          <p:cNvPr id="7" name="CaixaDeTexto 8">
            <a:extLst>
              <a:ext uri="{FF2B5EF4-FFF2-40B4-BE49-F238E27FC236}">
                <a16:creationId xmlns:a16="http://schemas.microsoft.com/office/drawing/2014/main" id="{A30B2803-EFB0-A573-2C27-9DA4AB195911}"/>
              </a:ext>
            </a:extLst>
          </p:cNvPr>
          <p:cNvSpPr txBox="1"/>
          <p:nvPr/>
        </p:nvSpPr>
        <p:spPr>
          <a:xfrm>
            <a:off x="876821" y="3502353"/>
            <a:ext cx="3883069" cy="646331"/>
          </a:xfrm>
          <a:prstGeom prst="rect">
            <a:avLst/>
          </a:prstGeom>
          <a:noFill/>
        </p:spPr>
        <p:txBody>
          <a:bodyPr wrap="square" rtlCol="0">
            <a:spAutoFit/>
          </a:bodyPr>
          <a:lstStyle/>
          <a:p>
            <a:r>
              <a:rPr lang="pt-BR" b="1" dirty="0">
                <a:solidFill>
                  <a:schemeClr val="bg1"/>
                </a:solidFill>
                <a:latin typeface="AMX" pitchFamily="2" charset="0"/>
                <a:ea typeface="Segoe UI Black" panose="020B0A02040204020203" pitchFamily="34" charset="0"/>
                <a:cs typeface="Segoe UI" panose="020B0502040204020203" pitchFamily="34" charset="0"/>
              </a:rPr>
              <a:t>Entregando a melhor velocidade para cada necessidade.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00915"/>
            <a:ext cx="809624" cy="809624"/>
          </a:xfrm>
          <a:prstGeom prst="rect">
            <a:avLst/>
          </a:prstGeom>
        </p:spPr>
      </p:pic>
      <p:sp>
        <p:nvSpPr>
          <p:cNvPr id="11" name="Retângulo 3">
            <a:extLst>
              <a:ext uri="{FF2B5EF4-FFF2-40B4-BE49-F238E27FC236}">
                <a16:creationId xmlns:a16="http://schemas.microsoft.com/office/drawing/2014/main" id="{D651F80D-7FEB-1EA8-E4D0-382B69533970}"/>
              </a:ext>
            </a:extLst>
          </p:cNvPr>
          <p:cNvSpPr/>
          <p:nvPr/>
        </p:nvSpPr>
        <p:spPr>
          <a:xfrm>
            <a:off x="5791199" y="1649096"/>
            <a:ext cx="5155189" cy="3516290"/>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7988" y="1806590"/>
            <a:ext cx="4908103" cy="3253592"/>
          </a:xfrm>
          <a:prstGeom prst="rect">
            <a:avLst/>
          </a:prstGeom>
        </p:spPr>
      </p:pic>
    </p:spTree>
    <p:extLst>
      <p:ext uri="{BB962C8B-B14F-4D97-AF65-F5344CB8AC3E}">
        <p14:creationId xmlns:p14="http://schemas.microsoft.com/office/powerpoint/2010/main" val="247882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de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7316A-11F7-F40F-5B4C-E4A3C12A8DB6}"/>
            </a:ext>
          </a:extLst>
        </p:cNvPr>
        <p:cNvGrpSpPr/>
        <p:nvPr/>
      </p:nvGrpSpPr>
      <p:grpSpPr>
        <a:xfrm>
          <a:off x="0" y="0"/>
          <a:ext cx="0" cy="0"/>
          <a:chOff x="0" y="0"/>
          <a:chExt cx="0" cy="0"/>
        </a:xfrm>
      </p:grpSpPr>
      <p:sp>
        <p:nvSpPr>
          <p:cNvPr id="23" name="CaixaDeTexto 8">
            <a:extLst>
              <a:ext uri="{FF2B5EF4-FFF2-40B4-BE49-F238E27FC236}">
                <a16:creationId xmlns:a16="http://schemas.microsoft.com/office/drawing/2014/main" id="{E4CACB04-3465-A396-8B41-241A2BAEA04B}"/>
              </a:ext>
            </a:extLst>
          </p:cNvPr>
          <p:cNvSpPr txBox="1"/>
          <p:nvPr/>
        </p:nvSpPr>
        <p:spPr>
          <a:xfrm>
            <a:off x="886263" y="1237989"/>
            <a:ext cx="8286819" cy="58477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O NOVO MOMENTO DA CLARO FIBRA</a:t>
            </a:r>
          </a:p>
        </p:txBody>
      </p:sp>
      <p:pic>
        <p:nvPicPr>
          <p:cNvPr id="24" name="Picture 13">
            <a:extLst>
              <a:ext uri="{FF2B5EF4-FFF2-40B4-BE49-F238E27FC236}">
                <a16:creationId xmlns:a16="http://schemas.microsoft.com/office/drawing/2014/main" id="{ED91750B-FE35-DB6C-66E4-E7A756191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37" y="1304833"/>
            <a:ext cx="801927" cy="451084"/>
          </a:xfrm>
          <a:prstGeom prst="rect">
            <a:avLst/>
          </a:prstGeom>
        </p:spPr>
      </p:pic>
      <p:sp>
        <p:nvSpPr>
          <p:cNvPr id="25" name="CaixaDeTexto 7">
            <a:extLst>
              <a:ext uri="{FF2B5EF4-FFF2-40B4-BE49-F238E27FC236}">
                <a16:creationId xmlns:a16="http://schemas.microsoft.com/office/drawing/2014/main" id="{4C288678-F5EB-37FF-FF4E-B337E87CA655}"/>
              </a:ext>
            </a:extLst>
          </p:cNvPr>
          <p:cNvSpPr txBox="1"/>
          <p:nvPr/>
        </p:nvSpPr>
        <p:spPr>
          <a:xfrm>
            <a:off x="880255" y="1843969"/>
            <a:ext cx="9410273" cy="646331"/>
          </a:xfrm>
          <a:prstGeom prst="rect">
            <a:avLst/>
          </a:prstGeom>
          <a:noFill/>
        </p:spPr>
        <p:txBody>
          <a:bodyPr wrap="square">
            <a:spAutoFit/>
          </a:bodyPr>
          <a:lstStyle/>
          <a:p>
            <a:pPr>
              <a:buNone/>
            </a:pPr>
            <a:r>
              <a:rPr lang="pt-BR" b="1" dirty="0">
                <a:solidFill>
                  <a:srgbClr val="302926"/>
                </a:solidFill>
                <a:latin typeface="AMX" pitchFamily="2" charset="0"/>
                <a:cs typeface="Segoe UI" panose="020B0502040204020203" pitchFamily="34" charset="0"/>
              </a:rPr>
              <a:t>Estamos entrando em uma nova era.</a:t>
            </a:r>
            <a:br>
              <a:rPr lang="pt-BR" dirty="0">
                <a:solidFill>
                  <a:srgbClr val="302926"/>
                </a:solidFill>
                <a:latin typeface="AMX" pitchFamily="2" charset="0"/>
                <a:cs typeface="Segoe UI" panose="020B0502040204020203" pitchFamily="34" charset="0"/>
              </a:rPr>
            </a:br>
            <a:r>
              <a:rPr lang="pt-BR" dirty="0">
                <a:solidFill>
                  <a:srgbClr val="302926"/>
                </a:solidFill>
                <a:latin typeface="AMX" pitchFamily="2" charset="0"/>
                <a:cs typeface="Segoe UI" panose="020B0502040204020203" pitchFamily="34" charset="0"/>
              </a:rPr>
              <a:t>Mais do que evolução de planos, é uma transformação na forma de conectar o cliente.</a:t>
            </a:r>
          </a:p>
        </p:txBody>
      </p:sp>
      <p:sp>
        <p:nvSpPr>
          <p:cNvPr id="26" name="Retângulo 3">
            <a:extLst>
              <a:ext uri="{FF2B5EF4-FFF2-40B4-BE49-F238E27FC236}">
                <a16:creationId xmlns:a16="http://schemas.microsoft.com/office/drawing/2014/main" id="{69D38BCD-EF97-300F-2126-892A655559C7}"/>
              </a:ext>
            </a:extLst>
          </p:cNvPr>
          <p:cNvSpPr/>
          <p:nvPr/>
        </p:nvSpPr>
        <p:spPr>
          <a:xfrm>
            <a:off x="1557001" y="2855657"/>
            <a:ext cx="3457205" cy="1331001"/>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Oval 15">
            <a:extLst>
              <a:ext uri="{FF2B5EF4-FFF2-40B4-BE49-F238E27FC236}">
                <a16:creationId xmlns:a16="http://schemas.microsoft.com/office/drawing/2014/main" id="{0D71AA7A-9411-D472-14DB-1EA23E2F1DFA}"/>
              </a:ext>
            </a:extLst>
          </p:cNvPr>
          <p:cNvSpPr/>
          <p:nvPr/>
        </p:nvSpPr>
        <p:spPr>
          <a:xfrm>
            <a:off x="900261" y="2879686"/>
            <a:ext cx="797637" cy="797637"/>
          </a:xfrm>
          <a:prstGeom prst="ellipse">
            <a:avLst/>
          </a:prstGeom>
          <a:solidFill>
            <a:srgbClr val="E85D52"/>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14">
            <a:extLst>
              <a:ext uri="{FF2B5EF4-FFF2-40B4-BE49-F238E27FC236}">
                <a16:creationId xmlns:a16="http://schemas.microsoft.com/office/drawing/2014/main" id="{756FC648-F85A-98AB-281D-4A5036850EA2}"/>
              </a:ext>
            </a:extLst>
          </p:cNvPr>
          <p:cNvSpPr txBox="1"/>
          <p:nvPr/>
        </p:nvSpPr>
        <p:spPr>
          <a:xfrm>
            <a:off x="1830400" y="2985948"/>
            <a:ext cx="3457205" cy="1077218"/>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Era das Giga velocidades</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Mais performance </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Mais estabilidade </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Mais capacidade de conexão </a:t>
            </a:r>
          </a:p>
        </p:txBody>
      </p:sp>
      <p:pic>
        <p:nvPicPr>
          <p:cNvPr id="29" name="Picture 1">
            <a:extLst>
              <a:ext uri="{FF2B5EF4-FFF2-40B4-BE49-F238E27FC236}">
                <a16:creationId xmlns:a16="http://schemas.microsoft.com/office/drawing/2014/main" id="{989AE7BF-7980-6D52-D3BA-6A955DA959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4342" y="2976723"/>
            <a:ext cx="589473" cy="589473"/>
          </a:xfrm>
          <a:prstGeom prst="rect">
            <a:avLst/>
          </a:prstGeom>
        </p:spPr>
      </p:pic>
      <p:sp>
        <p:nvSpPr>
          <p:cNvPr id="30" name="Retângulo 3">
            <a:extLst>
              <a:ext uri="{FF2B5EF4-FFF2-40B4-BE49-F238E27FC236}">
                <a16:creationId xmlns:a16="http://schemas.microsoft.com/office/drawing/2014/main" id="{1D95171C-9537-C07F-C368-3D4A160544F5}"/>
              </a:ext>
            </a:extLst>
          </p:cNvPr>
          <p:cNvSpPr/>
          <p:nvPr/>
        </p:nvSpPr>
        <p:spPr>
          <a:xfrm>
            <a:off x="1536995" y="4611618"/>
            <a:ext cx="3596875" cy="1331001"/>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Oval 15">
            <a:extLst>
              <a:ext uri="{FF2B5EF4-FFF2-40B4-BE49-F238E27FC236}">
                <a16:creationId xmlns:a16="http://schemas.microsoft.com/office/drawing/2014/main" id="{5330ABA7-5006-5771-D0D4-57D4ACB7C2CA}"/>
              </a:ext>
            </a:extLst>
          </p:cNvPr>
          <p:cNvSpPr/>
          <p:nvPr/>
        </p:nvSpPr>
        <p:spPr>
          <a:xfrm>
            <a:off x="880255" y="4635647"/>
            <a:ext cx="797637" cy="797637"/>
          </a:xfrm>
          <a:prstGeom prst="ellipse">
            <a:avLst/>
          </a:prstGeom>
          <a:solidFill>
            <a:srgbClr val="D6291C"/>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14">
            <a:extLst>
              <a:ext uri="{FF2B5EF4-FFF2-40B4-BE49-F238E27FC236}">
                <a16:creationId xmlns:a16="http://schemas.microsoft.com/office/drawing/2014/main" id="{05E875DA-C232-9AFB-CB1F-6500AF240038}"/>
              </a:ext>
            </a:extLst>
          </p:cNvPr>
          <p:cNvSpPr txBox="1"/>
          <p:nvPr/>
        </p:nvSpPr>
        <p:spPr>
          <a:xfrm>
            <a:off x="1810394" y="4741909"/>
            <a:ext cx="3203812" cy="1077218"/>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Evolução do portfólio</a:t>
            </a:r>
          </a:p>
          <a:p>
            <a:r>
              <a:rPr lang="pt-BR" sz="1600" dirty="0">
                <a:solidFill>
                  <a:srgbClr val="302926"/>
                </a:solidFill>
                <a:latin typeface="AMX" pitchFamily="2" charset="0"/>
                <a:cs typeface="Segoe UI" panose="020B0502040204020203" pitchFamily="34" charset="0"/>
              </a:rPr>
              <a:t>Agora com velocidades que acompanham as novas demandas digitais dentro de casa.</a:t>
            </a:r>
          </a:p>
        </p:txBody>
      </p:sp>
      <p:pic>
        <p:nvPicPr>
          <p:cNvPr id="33" name="Picture 1">
            <a:extLst>
              <a:ext uri="{FF2B5EF4-FFF2-40B4-BE49-F238E27FC236}">
                <a16:creationId xmlns:a16="http://schemas.microsoft.com/office/drawing/2014/main" id="{45B93843-6E4C-2B0E-061F-9D3DE5D4B6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4337" y="4747649"/>
            <a:ext cx="552658" cy="552658"/>
          </a:xfrm>
          <a:prstGeom prst="rect">
            <a:avLst/>
          </a:prstGeom>
        </p:spPr>
      </p:pic>
      <p:sp>
        <p:nvSpPr>
          <p:cNvPr id="34" name="Retângulo 3">
            <a:extLst>
              <a:ext uri="{FF2B5EF4-FFF2-40B4-BE49-F238E27FC236}">
                <a16:creationId xmlns:a16="http://schemas.microsoft.com/office/drawing/2014/main" id="{33506C9F-C393-00EA-0740-F7FEA8358B85}"/>
              </a:ext>
            </a:extLst>
          </p:cNvPr>
          <p:cNvSpPr/>
          <p:nvPr/>
        </p:nvSpPr>
        <p:spPr>
          <a:xfrm>
            <a:off x="6173062" y="2855657"/>
            <a:ext cx="3974790" cy="1418169"/>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Oval 15">
            <a:extLst>
              <a:ext uri="{FF2B5EF4-FFF2-40B4-BE49-F238E27FC236}">
                <a16:creationId xmlns:a16="http://schemas.microsoft.com/office/drawing/2014/main" id="{ED526DA7-5CA5-B9FB-51B8-DBA7252A13AB}"/>
              </a:ext>
            </a:extLst>
          </p:cNvPr>
          <p:cNvSpPr/>
          <p:nvPr/>
        </p:nvSpPr>
        <p:spPr>
          <a:xfrm>
            <a:off x="5516322" y="2879686"/>
            <a:ext cx="797637" cy="797637"/>
          </a:xfrm>
          <a:prstGeom prst="ellipse">
            <a:avLst/>
          </a:prstGeom>
          <a:solidFill>
            <a:srgbClr val="AF272F"/>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CaixaDeTexto 14">
            <a:extLst>
              <a:ext uri="{FF2B5EF4-FFF2-40B4-BE49-F238E27FC236}">
                <a16:creationId xmlns:a16="http://schemas.microsoft.com/office/drawing/2014/main" id="{B3BB1124-EE80-68CA-2E2A-FCDCB0027BA4}"/>
              </a:ext>
            </a:extLst>
          </p:cNvPr>
          <p:cNvSpPr txBox="1"/>
          <p:nvPr/>
        </p:nvSpPr>
        <p:spPr>
          <a:xfrm>
            <a:off x="6446461" y="2985948"/>
            <a:ext cx="3472791" cy="1077218"/>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Novo mindset do vendedor</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Não vendemos apenas internet. </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Oferecemos soluções completas para o dia a dia do cliente virtual.</a:t>
            </a:r>
          </a:p>
        </p:txBody>
      </p:sp>
      <p:pic>
        <p:nvPicPr>
          <p:cNvPr id="37" name="Picture 1">
            <a:extLst>
              <a:ext uri="{FF2B5EF4-FFF2-40B4-BE49-F238E27FC236}">
                <a16:creationId xmlns:a16="http://schemas.microsoft.com/office/drawing/2014/main" id="{423A8B70-5E56-F645-81D6-8003E1FE81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04926" y="2965408"/>
            <a:ext cx="604843" cy="604843"/>
          </a:xfrm>
          <a:prstGeom prst="rect">
            <a:avLst/>
          </a:prstGeom>
        </p:spPr>
      </p:pic>
    </p:spTree>
    <p:extLst>
      <p:ext uri="{BB962C8B-B14F-4D97-AF65-F5344CB8AC3E}">
        <p14:creationId xmlns:p14="http://schemas.microsoft.com/office/powerpoint/2010/main" val="170454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animBg="1"/>
      <p:bldP spid="27" grpId="0" animBg="1"/>
      <p:bldP spid="28" grpId="0"/>
      <p:bldP spid="30" grpId="0" animBg="1"/>
      <p:bldP spid="31" grpId="0" animBg="1"/>
      <p:bldP spid="32" grpId="0"/>
      <p:bldP spid="34" grpId="0" animBg="1"/>
      <p:bldP spid="35" grpId="0" animBg="1"/>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09E2DB07-1ED8-61EF-07DA-986CE24F8D0B}"/>
              </a:ext>
            </a:extLst>
          </p:cNvPr>
          <p:cNvSpPr txBox="1"/>
          <p:nvPr/>
        </p:nvSpPr>
        <p:spPr>
          <a:xfrm>
            <a:off x="1012874" y="1419881"/>
            <a:ext cx="5547253" cy="4278094"/>
          </a:xfrm>
          <a:prstGeom prst="rect">
            <a:avLst/>
          </a:prstGeom>
          <a:noFill/>
        </p:spPr>
        <p:txBody>
          <a:bodyPr wrap="square">
            <a:spAutoFit/>
          </a:bodyPr>
          <a:lstStyle/>
          <a:p>
            <a:pPr>
              <a:spcBef>
                <a:spcPts val="1200"/>
              </a:spcBef>
              <a:buNone/>
            </a:pPr>
            <a:r>
              <a:rPr lang="pt-BR" sz="2200" b="1" dirty="0">
                <a:solidFill>
                  <a:srgbClr val="302926"/>
                </a:solidFill>
                <a:latin typeface="AMX" pitchFamily="2" charset="0"/>
                <a:cs typeface="Segoe UI" panose="020B0502040204020203" pitchFamily="34" charset="0"/>
              </a:rPr>
              <a:t>Seja bem-vindo ao treinamento</a:t>
            </a:r>
            <a:br>
              <a:rPr lang="pt-BR" sz="2200" b="1" dirty="0">
                <a:solidFill>
                  <a:srgbClr val="302926"/>
                </a:solidFill>
                <a:latin typeface="AMX" pitchFamily="2" charset="0"/>
                <a:cs typeface="Segoe UI" panose="020B0502040204020203" pitchFamily="34" charset="0"/>
              </a:rPr>
            </a:br>
            <a:r>
              <a:rPr lang="pt-BR" sz="2200" b="1" dirty="0">
                <a:solidFill>
                  <a:srgbClr val="302926"/>
                </a:solidFill>
                <a:latin typeface="AMX" pitchFamily="2" charset="0"/>
                <a:cs typeface="Segoe UI" panose="020B0502040204020203" pitchFamily="34" charset="0"/>
              </a:rPr>
              <a:t>Novas Velocidades de Banda Larga.</a:t>
            </a:r>
          </a:p>
          <a:p>
            <a:pPr>
              <a:spcBef>
                <a:spcPts val="1200"/>
              </a:spcBef>
              <a:buNone/>
            </a:pPr>
            <a:r>
              <a:rPr lang="pt-BR" dirty="0">
                <a:solidFill>
                  <a:srgbClr val="302926"/>
                </a:solidFill>
                <a:latin typeface="AMX" pitchFamily="2" charset="0"/>
                <a:cs typeface="Segoe UI" panose="020B0502040204020203" pitchFamily="34" charset="0"/>
              </a:rPr>
              <a:t>O avanço acelerado da digitalização transformou</a:t>
            </a:r>
            <a:br>
              <a:rPr lang="pt-BR" dirty="0">
                <a:solidFill>
                  <a:srgbClr val="302926"/>
                </a:solidFill>
                <a:latin typeface="AMX" pitchFamily="2" charset="0"/>
                <a:cs typeface="Segoe UI" panose="020B0502040204020203" pitchFamily="34" charset="0"/>
              </a:rPr>
            </a:br>
            <a:r>
              <a:rPr lang="pt-BR" dirty="0">
                <a:solidFill>
                  <a:srgbClr val="302926"/>
                </a:solidFill>
                <a:latin typeface="AMX" pitchFamily="2" charset="0"/>
                <a:cs typeface="Segoe UI" panose="020B0502040204020203" pitchFamily="34" charset="0"/>
              </a:rPr>
              <a:t>a forma de se conectar, trabalhar e utilizar serviços, elevando a demanda por uma internet cada vez mais rápida, estável e confiável.</a:t>
            </a:r>
          </a:p>
          <a:p>
            <a:pPr>
              <a:spcBef>
                <a:spcPts val="1200"/>
              </a:spcBef>
              <a:buNone/>
            </a:pPr>
            <a:r>
              <a:rPr lang="pt-BR" dirty="0">
                <a:solidFill>
                  <a:srgbClr val="302926"/>
                </a:solidFill>
                <a:latin typeface="AMX" pitchFamily="2" charset="0"/>
                <a:cs typeface="Segoe UI" panose="020B0502040204020203" pitchFamily="34" charset="0"/>
              </a:rPr>
              <a:t>Neste treinamento, vamos explorar os conceitos, tecnologias e soluções que sustentam essa nova realidade, conectando inovação, desempenho e experiência para atender às novas exigências do</a:t>
            </a:r>
            <a:br>
              <a:rPr lang="pt-BR" dirty="0">
                <a:solidFill>
                  <a:srgbClr val="302926"/>
                </a:solidFill>
                <a:latin typeface="AMX" pitchFamily="2" charset="0"/>
                <a:cs typeface="Segoe UI" panose="020B0502040204020203" pitchFamily="34" charset="0"/>
              </a:rPr>
            </a:br>
            <a:r>
              <a:rPr lang="pt-BR" dirty="0">
                <a:solidFill>
                  <a:srgbClr val="302926"/>
                </a:solidFill>
                <a:latin typeface="AMX" pitchFamily="2" charset="0"/>
                <a:cs typeface="Segoe UI" panose="020B0502040204020203" pitchFamily="34" charset="0"/>
              </a:rPr>
              <a:t>cenário digital. </a:t>
            </a:r>
          </a:p>
          <a:p>
            <a:pPr>
              <a:spcBef>
                <a:spcPts val="1200"/>
              </a:spcBef>
              <a:buNone/>
            </a:pPr>
            <a:r>
              <a:rPr lang="pt-BR" b="1" dirty="0">
                <a:solidFill>
                  <a:srgbClr val="302926"/>
                </a:solidFill>
                <a:latin typeface="AMX" pitchFamily="2" charset="0"/>
                <a:cs typeface="Segoe UI" panose="020B0502040204020203" pitchFamily="34" charset="0"/>
              </a:rPr>
              <a:t>Afinal, velocidades acima de 1 Giga deixaram</a:t>
            </a:r>
            <a:br>
              <a:rPr lang="pt-BR" b="1" dirty="0">
                <a:solidFill>
                  <a:srgbClr val="302926"/>
                </a:solidFill>
                <a:latin typeface="AMX" pitchFamily="2" charset="0"/>
                <a:cs typeface="Segoe UI" panose="020B0502040204020203" pitchFamily="34" charset="0"/>
              </a:rPr>
            </a:br>
            <a:r>
              <a:rPr lang="pt-BR" b="1" dirty="0">
                <a:solidFill>
                  <a:srgbClr val="302926"/>
                </a:solidFill>
                <a:latin typeface="AMX" pitchFamily="2" charset="0"/>
                <a:cs typeface="Segoe UI" panose="020B0502040204020203" pitchFamily="34" charset="0"/>
              </a:rPr>
              <a:t>de ser luxo e se tornaram uma necessidade real.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87" y="1529702"/>
            <a:ext cx="954987" cy="537180"/>
          </a:xfrm>
          <a:prstGeom prst="rect">
            <a:avLst/>
          </a:prstGeom>
        </p:spPr>
      </p:pic>
      <p:sp>
        <p:nvSpPr>
          <p:cNvPr id="12" name="Retângulo 3">
            <a:extLst>
              <a:ext uri="{FF2B5EF4-FFF2-40B4-BE49-F238E27FC236}">
                <a16:creationId xmlns:a16="http://schemas.microsoft.com/office/drawing/2014/main" id="{D651F80D-7FEB-1EA8-E4D0-382B69533970}"/>
              </a:ext>
            </a:extLst>
          </p:cNvPr>
          <p:cNvSpPr/>
          <p:nvPr/>
        </p:nvSpPr>
        <p:spPr>
          <a:xfrm>
            <a:off x="6916848" y="1372714"/>
            <a:ext cx="4104684" cy="4448371"/>
          </a:xfrm>
          <a:prstGeom prst="roundRect">
            <a:avLst>
              <a:gd name="adj" fmla="val 4126"/>
            </a:avLst>
          </a:prstGeom>
          <a:noFill/>
          <a:ln w="1270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 name="Imagem 2" descr="Mulher segurando celular pousando para foto&#10;&#10;O conteúdo gerado por IA pode estar incorreto.">
            <a:extLst>
              <a:ext uri="{FF2B5EF4-FFF2-40B4-BE49-F238E27FC236}">
                <a16:creationId xmlns:a16="http://schemas.microsoft.com/office/drawing/2014/main" id="{3F736490-2E79-13D1-1688-3A3F6061D3F5}"/>
              </a:ext>
            </a:extLst>
          </p:cNvPr>
          <p:cNvPicPr>
            <a:picLocks noChangeAspect="1"/>
          </p:cNvPicPr>
          <p:nvPr/>
        </p:nvPicPr>
        <p:blipFill>
          <a:blip r:embed="rId3" cstate="print">
            <a:extLst>
              <a:ext uri="{28A0092B-C50C-407E-A947-70E740481C1C}">
                <a14:useLocalDpi xmlns:a14="http://schemas.microsoft.com/office/drawing/2010/main" val="0"/>
              </a:ext>
            </a:extLst>
          </a:blip>
          <a:srcRect l="-62" t="3145" r="565" b="9118"/>
          <a:stretch>
            <a:fillRect/>
          </a:stretch>
        </p:blipFill>
        <p:spPr>
          <a:xfrm>
            <a:off x="7093737" y="1529702"/>
            <a:ext cx="3750906" cy="4105987"/>
          </a:xfrm>
          <a:prstGeom prst="rect">
            <a:avLst/>
          </a:prstGeom>
        </p:spPr>
      </p:pic>
    </p:spTree>
    <p:extLst>
      <p:ext uri="{BB962C8B-B14F-4D97-AF65-F5344CB8AC3E}">
        <p14:creationId xmlns:p14="http://schemas.microsoft.com/office/powerpoint/2010/main" val="117140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897EE-B21F-9097-2DA3-F6D70437F626}"/>
            </a:ext>
          </a:extLst>
        </p:cNvPr>
        <p:cNvGrpSpPr/>
        <p:nvPr/>
      </p:nvGrpSpPr>
      <p:grpSpPr>
        <a:xfrm>
          <a:off x="0" y="0"/>
          <a:ext cx="0" cy="0"/>
          <a:chOff x="0" y="0"/>
          <a:chExt cx="0" cy="0"/>
        </a:xfrm>
      </p:grpSpPr>
      <p:sp>
        <p:nvSpPr>
          <p:cNvPr id="25" name="Retângulo 3">
            <a:extLst>
              <a:ext uri="{FF2B5EF4-FFF2-40B4-BE49-F238E27FC236}">
                <a16:creationId xmlns:a16="http://schemas.microsoft.com/office/drawing/2014/main" id="{2E77F0FF-4BBA-ABEB-1FED-C92ACE93AA16}"/>
              </a:ext>
            </a:extLst>
          </p:cNvPr>
          <p:cNvSpPr/>
          <p:nvPr/>
        </p:nvSpPr>
        <p:spPr>
          <a:xfrm>
            <a:off x="2275303" y="2431467"/>
            <a:ext cx="2942259" cy="2377201"/>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Oval 15">
            <a:extLst>
              <a:ext uri="{FF2B5EF4-FFF2-40B4-BE49-F238E27FC236}">
                <a16:creationId xmlns:a16="http://schemas.microsoft.com/office/drawing/2014/main" id="{748BD211-9731-8A03-C909-39F2C7CDA398}"/>
              </a:ext>
            </a:extLst>
          </p:cNvPr>
          <p:cNvSpPr/>
          <p:nvPr/>
        </p:nvSpPr>
        <p:spPr>
          <a:xfrm>
            <a:off x="1618562" y="2455496"/>
            <a:ext cx="797637" cy="797637"/>
          </a:xfrm>
          <a:prstGeom prst="ellipse">
            <a:avLst/>
          </a:prstGeom>
          <a:solidFill>
            <a:srgbClr val="E85D52"/>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14">
            <a:extLst>
              <a:ext uri="{FF2B5EF4-FFF2-40B4-BE49-F238E27FC236}">
                <a16:creationId xmlns:a16="http://schemas.microsoft.com/office/drawing/2014/main" id="{1FF55116-60AD-682B-B369-1B1F7789B17B}"/>
              </a:ext>
            </a:extLst>
          </p:cNvPr>
          <p:cNvSpPr txBox="1"/>
          <p:nvPr/>
        </p:nvSpPr>
        <p:spPr>
          <a:xfrm>
            <a:off x="2548701" y="2561758"/>
            <a:ext cx="2538322" cy="2062103"/>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Portfólio simplificado</a:t>
            </a:r>
          </a:p>
          <a:p>
            <a:r>
              <a:rPr lang="pt-BR" sz="1600" dirty="0">
                <a:solidFill>
                  <a:srgbClr val="302926"/>
                </a:solidFill>
                <a:latin typeface="AMX" pitchFamily="2" charset="0"/>
                <a:cs typeface="Segoe UI" panose="020B0502040204020203" pitchFamily="34" charset="0"/>
              </a:rPr>
              <a:t>Velocidades organizadas de forma clara:</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250 Mega </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500 Mega </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1 Giga </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5 Giga </a:t>
            </a:r>
          </a:p>
          <a:p>
            <a:pPr marL="285750" indent="-28575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10 Giga</a:t>
            </a:r>
          </a:p>
        </p:txBody>
      </p:sp>
      <p:pic>
        <p:nvPicPr>
          <p:cNvPr id="29" name="Picture 1">
            <a:extLst>
              <a:ext uri="{FF2B5EF4-FFF2-40B4-BE49-F238E27FC236}">
                <a16:creationId xmlns:a16="http://schemas.microsoft.com/office/drawing/2014/main" id="{E5300A29-C8C1-F4E8-6645-5F7C5944F2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83144" y="2503981"/>
            <a:ext cx="663332" cy="663332"/>
          </a:xfrm>
          <a:prstGeom prst="rect">
            <a:avLst/>
          </a:prstGeom>
        </p:spPr>
      </p:pic>
      <p:sp>
        <p:nvSpPr>
          <p:cNvPr id="30" name="Retângulo 3">
            <a:extLst>
              <a:ext uri="{FF2B5EF4-FFF2-40B4-BE49-F238E27FC236}">
                <a16:creationId xmlns:a16="http://schemas.microsoft.com/office/drawing/2014/main" id="{9681943E-B314-28AB-BFCF-EBC178766397}"/>
              </a:ext>
            </a:extLst>
          </p:cNvPr>
          <p:cNvSpPr/>
          <p:nvPr/>
        </p:nvSpPr>
        <p:spPr>
          <a:xfrm>
            <a:off x="6364940" y="2432683"/>
            <a:ext cx="3980216" cy="1331001"/>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Oval 15">
            <a:extLst>
              <a:ext uri="{FF2B5EF4-FFF2-40B4-BE49-F238E27FC236}">
                <a16:creationId xmlns:a16="http://schemas.microsoft.com/office/drawing/2014/main" id="{F2F24051-4EB0-BB55-1CE1-62806867910F}"/>
              </a:ext>
            </a:extLst>
          </p:cNvPr>
          <p:cNvSpPr/>
          <p:nvPr/>
        </p:nvSpPr>
        <p:spPr>
          <a:xfrm>
            <a:off x="5708200" y="2456712"/>
            <a:ext cx="797637" cy="797637"/>
          </a:xfrm>
          <a:prstGeom prst="ellipse">
            <a:avLst/>
          </a:prstGeom>
          <a:solidFill>
            <a:srgbClr val="D6291C"/>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14">
            <a:extLst>
              <a:ext uri="{FF2B5EF4-FFF2-40B4-BE49-F238E27FC236}">
                <a16:creationId xmlns:a16="http://schemas.microsoft.com/office/drawing/2014/main" id="{8141A30E-A38C-8FC8-6B18-F347C6EF0AEB}"/>
              </a:ext>
            </a:extLst>
          </p:cNvPr>
          <p:cNvSpPr txBox="1"/>
          <p:nvPr/>
        </p:nvSpPr>
        <p:spPr>
          <a:xfrm>
            <a:off x="6638339" y="2562974"/>
            <a:ext cx="3596874" cy="1077218"/>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Como o cliente escolhe?</a:t>
            </a:r>
          </a:p>
          <a:p>
            <a:r>
              <a:rPr lang="pt-BR" sz="1600" dirty="0">
                <a:solidFill>
                  <a:srgbClr val="302926"/>
                </a:solidFill>
                <a:latin typeface="AMX" pitchFamily="2" charset="0"/>
                <a:cs typeface="Segoe UI" panose="020B0502040204020203" pitchFamily="34" charset="0"/>
              </a:rPr>
              <a:t>✔ Perfil de uso</a:t>
            </a:r>
            <a:br>
              <a:rPr lang="pt-BR" sz="1600" dirty="0">
                <a:solidFill>
                  <a:srgbClr val="302926"/>
                </a:solidFill>
                <a:latin typeface="AMX" pitchFamily="2" charset="0"/>
                <a:cs typeface="Segoe UI" panose="020B0502040204020203" pitchFamily="34" charset="0"/>
              </a:rPr>
            </a:br>
            <a:r>
              <a:rPr lang="pt-BR" sz="1600" dirty="0">
                <a:solidFill>
                  <a:srgbClr val="302926"/>
                </a:solidFill>
                <a:latin typeface="AMX" pitchFamily="2" charset="0"/>
                <a:cs typeface="Segoe UI" panose="020B0502040204020203" pitchFamily="34" charset="0"/>
              </a:rPr>
              <a:t>✔ Quantidade de dispositivos</a:t>
            </a:r>
            <a:br>
              <a:rPr lang="pt-BR" sz="1600" dirty="0">
                <a:solidFill>
                  <a:srgbClr val="302926"/>
                </a:solidFill>
                <a:latin typeface="AMX" pitchFamily="2" charset="0"/>
                <a:cs typeface="Segoe UI" panose="020B0502040204020203" pitchFamily="34" charset="0"/>
              </a:rPr>
            </a:br>
            <a:r>
              <a:rPr lang="pt-BR" sz="1600" dirty="0">
                <a:solidFill>
                  <a:srgbClr val="302926"/>
                </a:solidFill>
                <a:latin typeface="AMX" pitchFamily="2" charset="0"/>
                <a:cs typeface="Segoe UI" panose="020B0502040204020203" pitchFamily="34" charset="0"/>
              </a:rPr>
              <a:t>✔ Nível de exigência de performance</a:t>
            </a:r>
          </a:p>
        </p:txBody>
      </p:sp>
      <p:pic>
        <p:nvPicPr>
          <p:cNvPr id="33" name="Picture 1">
            <a:extLst>
              <a:ext uri="{FF2B5EF4-FFF2-40B4-BE49-F238E27FC236}">
                <a16:creationId xmlns:a16="http://schemas.microsoft.com/office/drawing/2014/main" id="{DC2A349F-4AE7-E12E-BAC7-A10F91104E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98274" y="2529473"/>
            <a:ext cx="613564" cy="613564"/>
          </a:xfrm>
          <a:prstGeom prst="rect">
            <a:avLst/>
          </a:prstGeom>
        </p:spPr>
      </p:pic>
      <p:sp>
        <p:nvSpPr>
          <p:cNvPr id="34" name="Retângulo 3">
            <a:extLst>
              <a:ext uri="{FF2B5EF4-FFF2-40B4-BE49-F238E27FC236}">
                <a16:creationId xmlns:a16="http://schemas.microsoft.com/office/drawing/2014/main" id="{F292FA4B-E5B1-EC48-073E-E9BAA8518841}"/>
              </a:ext>
            </a:extLst>
          </p:cNvPr>
          <p:cNvSpPr/>
          <p:nvPr/>
        </p:nvSpPr>
        <p:spPr>
          <a:xfrm>
            <a:off x="6364941" y="4139769"/>
            <a:ext cx="3106236" cy="1331002"/>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Oval 15">
            <a:extLst>
              <a:ext uri="{FF2B5EF4-FFF2-40B4-BE49-F238E27FC236}">
                <a16:creationId xmlns:a16="http://schemas.microsoft.com/office/drawing/2014/main" id="{C7200DD2-6408-F354-BDE2-C9BFC60945A9}"/>
              </a:ext>
            </a:extLst>
          </p:cNvPr>
          <p:cNvSpPr/>
          <p:nvPr/>
        </p:nvSpPr>
        <p:spPr>
          <a:xfrm>
            <a:off x="5708200" y="4163797"/>
            <a:ext cx="797637" cy="797637"/>
          </a:xfrm>
          <a:prstGeom prst="ellipse">
            <a:avLst/>
          </a:prstGeom>
          <a:solidFill>
            <a:srgbClr val="AF272F"/>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CaixaDeTexto 14">
            <a:extLst>
              <a:ext uri="{FF2B5EF4-FFF2-40B4-BE49-F238E27FC236}">
                <a16:creationId xmlns:a16="http://schemas.microsoft.com/office/drawing/2014/main" id="{5D3EECC5-622A-339F-B71A-C0ADD435F2A1}"/>
              </a:ext>
            </a:extLst>
          </p:cNvPr>
          <p:cNvSpPr txBox="1"/>
          <p:nvPr/>
        </p:nvSpPr>
        <p:spPr>
          <a:xfrm>
            <a:off x="6638339" y="4270059"/>
            <a:ext cx="3980216" cy="1077218"/>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Benefícios diretos</a:t>
            </a:r>
          </a:p>
          <a:p>
            <a:pPr marL="342900" indent="-34290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Mais fácil de entender </a:t>
            </a:r>
          </a:p>
          <a:p>
            <a:pPr marL="342900" indent="-34290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Mais fácil de explicar </a:t>
            </a:r>
          </a:p>
          <a:p>
            <a:pPr marL="342900" indent="-342900">
              <a:buFont typeface="Arial" panose="020B0604020202020204" pitchFamily="34" charset="0"/>
              <a:buChar char="•"/>
            </a:pPr>
            <a:r>
              <a:rPr lang="pt-BR" sz="1600" dirty="0">
                <a:solidFill>
                  <a:srgbClr val="302926"/>
                </a:solidFill>
                <a:latin typeface="AMX" pitchFamily="2" charset="0"/>
                <a:cs typeface="Segoe UI" panose="020B0502040204020203" pitchFamily="34" charset="0"/>
              </a:rPr>
              <a:t>Mais fácil de vender</a:t>
            </a:r>
          </a:p>
        </p:txBody>
      </p:sp>
      <p:pic>
        <p:nvPicPr>
          <p:cNvPr id="37" name="Picture 1">
            <a:extLst>
              <a:ext uri="{FF2B5EF4-FFF2-40B4-BE49-F238E27FC236}">
                <a16:creationId xmlns:a16="http://schemas.microsoft.com/office/drawing/2014/main" id="{D2F213A9-2988-7584-3073-7EBD808DD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23236" y="4236559"/>
            <a:ext cx="572110" cy="572110"/>
          </a:xfrm>
          <a:prstGeom prst="rect">
            <a:avLst/>
          </a:prstGeom>
        </p:spPr>
      </p:pic>
      <p:sp>
        <p:nvSpPr>
          <p:cNvPr id="38" name="CaixaDeTexto 10">
            <a:extLst>
              <a:ext uri="{FF2B5EF4-FFF2-40B4-BE49-F238E27FC236}">
                <a16:creationId xmlns:a16="http://schemas.microsoft.com/office/drawing/2014/main" id="{0FDDE863-7B18-D688-E4C7-9487C6B07009}"/>
              </a:ext>
            </a:extLst>
          </p:cNvPr>
          <p:cNvSpPr txBox="1"/>
          <p:nvPr/>
        </p:nvSpPr>
        <p:spPr>
          <a:xfrm>
            <a:off x="2040379" y="1041664"/>
            <a:ext cx="8111242" cy="646331"/>
          </a:xfrm>
          <a:prstGeom prst="rect">
            <a:avLst/>
          </a:prstGeom>
          <a:noFill/>
        </p:spPr>
        <p:txBody>
          <a:bodyPr wrap="square">
            <a:spAutoFit/>
          </a:bodyPr>
          <a:lstStyle/>
          <a:p>
            <a:pPr algn="ctr"/>
            <a:r>
              <a:rPr lang="pt-BR" sz="3600" b="1" dirty="0">
                <a:latin typeface="AMX Black" pitchFamily="2" charset="0"/>
                <a:ea typeface="Segoe UI Black" panose="020B0A02040204020203" pitchFamily="34" charset="0"/>
              </a:rPr>
              <a:t>MAIS CLAREZA, MAIS FACILIDADE</a:t>
            </a:r>
          </a:p>
        </p:txBody>
      </p:sp>
      <p:pic>
        <p:nvPicPr>
          <p:cNvPr id="39" name="Picture 31">
            <a:extLst>
              <a:ext uri="{FF2B5EF4-FFF2-40B4-BE49-F238E27FC236}">
                <a16:creationId xmlns:a16="http://schemas.microsoft.com/office/drawing/2014/main" id="{83DF43B3-7205-A4F8-8CE5-03FB6B71F9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9621" y="1172581"/>
            <a:ext cx="703211" cy="395556"/>
          </a:xfrm>
          <a:prstGeom prst="rect">
            <a:avLst/>
          </a:prstGeom>
        </p:spPr>
      </p:pic>
      <p:pic>
        <p:nvPicPr>
          <p:cNvPr id="40" name="Picture 32">
            <a:extLst>
              <a:ext uri="{FF2B5EF4-FFF2-40B4-BE49-F238E27FC236}">
                <a16:creationId xmlns:a16="http://schemas.microsoft.com/office/drawing/2014/main" id="{C11F5135-AA8C-5726-A714-80D3AC6D62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03180" y="1172581"/>
            <a:ext cx="703211" cy="395556"/>
          </a:xfrm>
          <a:prstGeom prst="rect">
            <a:avLst/>
          </a:prstGeom>
        </p:spPr>
      </p:pic>
    </p:spTree>
    <p:extLst>
      <p:ext uri="{BB962C8B-B14F-4D97-AF65-F5344CB8AC3E}">
        <p14:creationId xmlns:p14="http://schemas.microsoft.com/office/powerpoint/2010/main" val="36094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30" grpId="0" animBg="1"/>
      <p:bldP spid="31" grpId="0" animBg="1"/>
      <p:bldP spid="32" grpId="0"/>
      <p:bldP spid="34" grpId="0" animBg="1"/>
      <p:bldP spid="35" grpId="0" animBg="1"/>
      <p:bldP spid="36"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78AD6-681F-DD29-AC2B-FDECAA414495}"/>
            </a:ext>
          </a:extLst>
        </p:cNvPr>
        <p:cNvGrpSpPr/>
        <p:nvPr/>
      </p:nvGrpSpPr>
      <p:grpSpPr>
        <a:xfrm>
          <a:off x="0" y="0"/>
          <a:ext cx="0" cy="0"/>
          <a:chOff x="0" y="0"/>
          <a:chExt cx="0" cy="0"/>
        </a:xfrm>
      </p:grpSpPr>
      <p:sp>
        <p:nvSpPr>
          <p:cNvPr id="6" name="CaixaDeTexto 8">
            <a:extLst>
              <a:ext uri="{FF2B5EF4-FFF2-40B4-BE49-F238E27FC236}">
                <a16:creationId xmlns:a16="http://schemas.microsoft.com/office/drawing/2014/main" id="{EB23FDE3-52A5-9D28-D519-3F4BD0E1A035}"/>
              </a:ext>
            </a:extLst>
          </p:cNvPr>
          <p:cNvSpPr txBox="1"/>
          <p:nvPr/>
        </p:nvSpPr>
        <p:spPr>
          <a:xfrm>
            <a:off x="869588" y="2087261"/>
            <a:ext cx="4908103" cy="1200329"/>
          </a:xfrm>
          <a:prstGeom prst="rect">
            <a:avLst/>
          </a:prstGeom>
          <a:noFill/>
        </p:spPr>
        <p:txBody>
          <a:bodyPr wrap="square" rtlCol="0">
            <a:spAutoFit/>
          </a:bodyPr>
          <a:lstStyle/>
          <a:p>
            <a:r>
              <a:rPr lang="pt-BR" sz="3600" b="1" dirty="0">
                <a:solidFill>
                  <a:schemeClr val="bg1"/>
                </a:solidFill>
                <a:latin typeface="AMX Black" pitchFamily="2" charset="0"/>
                <a:ea typeface="Segoe UI Black" panose="020B0A02040204020203" pitchFamily="34" charset="0"/>
                <a:cs typeface="Segoe UI" panose="020B0502040204020203" pitchFamily="34" charset="0"/>
              </a:rPr>
              <a:t>O VALOR ATRATIVO NO MULTI. </a:t>
            </a:r>
          </a:p>
        </p:txBody>
      </p:sp>
      <p:sp>
        <p:nvSpPr>
          <p:cNvPr id="7" name="CaixaDeTexto 8">
            <a:extLst>
              <a:ext uri="{FF2B5EF4-FFF2-40B4-BE49-F238E27FC236}">
                <a16:creationId xmlns:a16="http://schemas.microsoft.com/office/drawing/2014/main" id="{12E12AB5-C32F-35F3-5E59-7BD3C7FAEB28}"/>
              </a:ext>
            </a:extLst>
          </p:cNvPr>
          <p:cNvSpPr txBox="1"/>
          <p:nvPr/>
        </p:nvSpPr>
        <p:spPr>
          <a:xfrm>
            <a:off x="869588" y="3429000"/>
            <a:ext cx="4435296" cy="369332"/>
          </a:xfrm>
          <a:prstGeom prst="rect">
            <a:avLst/>
          </a:prstGeom>
          <a:noFill/>
        </p:spPr>
        <p:txBody>
          <a:bodyPr wrap="square" rtlCol="0">
            <a:spAutoFit/>
          </a:bodyPr>
          <a:lstStyle/>
          <a:p>
            <a:r>
              <a:rPr lang="pt-BR" b="1" dirty="0">
                <a:solidFill>
                  <a:schemeClr val="bg1"/>
                </a:solidFill>
                <a:latin typeface="AMX" pitchFamily="2" charset="0"/>
                <a:ea typeface="Segoe UI Black" panose="020B0A02040204020203" pitchFamily="34" charset="0"/>
                <a:cs typeface="Segoe UI" panose="020B0502040204020203" pitchFamily="34" charset="0"/>
              </a:rPr>
              <a:t>Cliente não quer soluções isoladas.</a:t>
            </a:r>
          </a:p>
        </p:txBody>
      </p:sp>
      <p:pic>
        <p:nvPicPr>
          <p:cNvPr id="9" name="Picture 8">
            <a:extLst>
              <a:ext uri="{FF2B5EF4-FFF2-40B4-BE49-F238E27FC236}">
                <a16:creationId xmlns:a16="http://schemas.microsoft.com/office/drawing/2014/main" id="{468FE0E8-0FE4-F853-6643-C66948847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00915"/>
            <a:ext cx="809624" cy="809624"/>
          </a:xfrm>
          <a:prstGeom prst="rect">
            <a:avLst/>
          </a:prstGeom>
        </p:spPr>
      </p:pic>
      <p:sp>
        <p:nvSpPr>
          <p:cNvPr id="11" name="Retângulo 3">
            <a:extLst>
              <a:ext uri="{FF2B5EF4-FFF2-40B4-BE49-F238E27FC236}">
                <a16:creationId xmlns:a16="http://schemas.microsoft.com/office/drawing/2014/main" id="{B104C4AE-8AEE-5683-305B-E443A018C4CC}"/>
              </a:ext>
            </a:extLst>
          </p:cNvPr>
          <p:cNvSpPr/>
          <p:nvPr/>
        </p:nvSpPr>
        <p:spPr>
          <a:xfrm>
            <a:off x="5979211" y="1649096"/>
            <a:ext cx="5155189" cy="3516290"/>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11">
            <a:extLst>
              <a:ext uri="{FF2B5EF4-FFF2-40B4-BE49-F238E27FC236}">
                <a16:creationId xmlns:a16="http://schemas.microsoft.com/office/drawing/2014/main" id="{01805FB0-2772-014A-DA3D-755460E6793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2718" t="3256" r="8383" b="3808"/>
          <a:stretch>
            <a:fillRect/>
          </a:stretch>
        </p:blipFill>
        <p:spPr>
          <a:xfrm>
            <a:off x="6096000" y="1806589"/>
            <a:ext cx="4908103" cy="3253591"/>
          </a:xfrm>
          <a:prstGeom prst="rect">
            <a:avLst/>
          </a:prstGeom>
        </p:spPr>
      </p:pic>
      <p:sp>
        <p:nvSpPr>
          <p:cNvPr id="3" name="CaixaDeTexto 8">
            <a:extLst>
              <a:ext uri="{FF2B5EF4-FFF2-40B4-BE49-F238E27FC236}">
                <a16:creationId xmlns:a16="http://schemas.microsoft.com/office/drawing/2014/main" id="{72B21BF2-8D1C-3499-38D0-40754F234B52}"/>
              </a:ext>
            </a:extLst>
          </p:cNvPr>
          <p:cNvSpPr txBox="1"/>
          <p:nvPr/>
        </p:nvSpPr>
        <p:spPr>
          <a:xfrm>
            <a:off x="869588" y="3955826"/>
            <a:ext cx="4602957" cy="954107"/>
          </a:xfrm>
          <a:prstGeom prst="rect">
            <a:avLst/>
          </a:prstGeom>
          <a:noFill/>
        </p:spPr>
        <p:txBody>
          <a:bodyPr wrap="square" rtlCol="0">
            <a:spAutoFit/>
          </a:bodyPr>
          <a:lstStyle/>
          <a:p>
            <a:r>
              <a:rPr lang="pt-BR" sz="2800" b="1" dirty="0">
                <a:solidFill>
                  <a:schemeClr val="bg1"/>
                </a:solidFill>
                <a:latin typeface="AMX Black" pitchFamily="2" charset="0"/>
                <a:ea typeface="Segoe UI Black" panose="020B0A02040204020203" pitchFamily="34" charset="0"/>
                <a:cs typeface="Segoe UI" panose="020B0502040204020203" pitchFamily="34" charset="0"/>
              </a:rPr>
              <a:t>QUER TUDO FUNCIONANDO JUNTO!</a:t>
            </a:r>
          </a:p>
        </p:txBody>
      </p:sp>
    </p:spTree>
    <p:extLst>
      <p:ext uri="{BB962C8B-B14F-4D97-AF65-F5344CB8AC3E}">
        <p14:creationId xmlns:p14="http://schemas.microsoft.com/office/powerpoint/2010/main" val="31080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de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B1CE9-2226-6615-24F4-DD92EC6E9F72}"/>
            </a:ext>
          </a:extLst>
        </p:cNvPr>
        <p:cNvGrpSpPr/>
        <p:nvPr/>
      </p:nvGrpSpPr>
      <p:grpSpPr>
        <a:xfrm>
          <a:off x="0" y="0"/>
          <a:ext cx="0" cy="0"/>
          <a:chOff x="0" y="0"/>
          <a:chExt cx="0" cy="0"/>
        </a:xfrm>
      </p:grpSpPr>
      <p:sp>
        <p:nvSpPr>
          <p:cNvPr id="38" name="CaixaDeTexto 10">
            <a:extLst>
              <a:ext uri="{FF2B5EF4-FFF2-40B4-BE49-F238E27FC236}">
                <a16:creationId xmlns:a16="http://schemas.microsoft.com/office/drawing/2014/main" id="{288AD6CC-DAB3-F9F3-8A58-DCFDA256A50A}"/>
              </a:ext>
            </a:extLst>
          </p:cNvPr>
          <p:cNvSpPr txBox="1"/>
          <p:nvPr/>
        </p:nvSpPr>
        <p:spPr>
          <a:xfrm>
            <a:off x="649605" y="1013426"/>
            <a:ext cx="10892789" cy="1200329"/>
          </a:xfrm>
          <a:prstGeom prst="rect">
            <a:avLst/>
          </a:prstGeom>
          <a:noFill/>
        </p:spPr>
        <p:txBody>
          <a:bodyPr wrap="square">
            <a:spAutoFit/>
          </a:bodyPr>
          <a:lstStyle/>
          <a:p>
            <a:pPr algn="ctr"/>
            <a:r>
              <a:rPr lang="pt-BR" sz="3600" b="1" dirty="0">
                <a:latin typeface="AMX Black" pitchFamily="2" charset="0"/>
                <a:ea typeface="Segoe UI Black" panose="020B0A02040204020203" pitchFamily="34" charset="0"/>
              </a:rPr>
              <a:t>A NOVA GERAÇÃO DO MULTI</a:t>
            </a:r>
          </a:p>
          <a:p>
            <a:pPr algn="ctr"/>
            <a:r>
              <a:rPr lang="pt-BR" sz="3600" b="1" dirty="0">
                <a:solidFill>
                  <a:srgbClr val="B73B43"/>
                </a:solidFill>
                <a:latin typeface="AMX Black" pitchFamily="2" charset="0"/>
                <a:ea typeface="Segoe UI Black" panose="020B0A02040204020203" pitchFamily="34" charset="0"/>
              </a:rPr>
              <a:t>MULTI AINDA MAIS TECNOLÓGICO INTEGRA:</a:t>
            </a:r>
          </a:p>
        </p:txBody>
      </p:sp>
      <p:pic>
        <p:nvPicPr>
          <p:cNvPr id="39" name="Picture 31">
            <a:extLst>
              <a:ext uri="{FF2B5EF4-FFF2-40B4-BE49-F238E27FC236}">
                <a16:creationId xmlns:a16="http://schemas.microsoft.com/office/drawing/2014/main" id="{EFE56AA9-9C09-459D-0732-E188A07780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427" y="1189084"/>
            <a:ext cx="703211" cy="395556"/>
          </a:xfrm>
          <a:prstGeom prst="rect">
            <a:avLst/>
          </a:prstGeom>
        </p:spPr>
      </p:pic>
      <p:pic>
        <p:nvPicPr>
          <p:cNvPr id="40" name="Picture 32">
            <a:extLst>
              <a:ext uri="{FF2B5EF4-FFF2-40B4-BE49-F238E27FC236}">
                <a16:creationId xmlns:a16="http://schemas.microsoft.com/office/drawing/2014/main" id="{2F089173-2793-0C57-86DC-0DC530A6A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704035" y="1189084"/>
            <a:ext cx="703211" cy="395556"/>
          </a:xfrm>
          <a:prstGeom prst="rect">
            <a:avLst/>
          </a:prstGeom>
        </p:spPr>
      </p:pic>
      <p:sp>
        <p:nvSpPr>
          <p:cNvPr id="10" name="Retângulo 3">
            <a:extLst>
              <a:ext uri="{FF2B5EF4-FFF2-40B4-BE49-F238E27FC236}">
                <a16:creationId xmlns:a16="http://schemas.microsoft.com/office/drawing/2014/main" id="{4FBDF8E4-325E-4769-03A5-F750DAD8E44B}"/>
              </a:ext>
            </a:extLst>
          </p:cNvPr>
          <p:cNvSpPr/>
          <p:nvPr/>
        </p:nvSpPr>
        <p:spPr>
          <a:xfrm>
            <a:off x="2275303" y="2942455"/>
            <a:ext cx="2942259" cy="897585"/>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 name="Agrupar 8">
            <a:extLst>
              <a:ext uri="{FF2B5EF4-FFF2-40B4-BE49-F238E27FC236}">
                <a16:creationId xmlns:a16="http://schemas.microsoft.com/office/drawing/2014/main" id="{9E98E834-B0D2-6C21-4351-D57073D49E23}"/>
              </a:ext>
            </a:extLst>
          </p:cNvPr>
          <p:cNvGrpSpPr/>
          <p:nvPr/>
        </p:nvGrpSpPr>
        <p:grpSpPr>
          <a:xfrm>
            <a:off x="1618562" y="2992429"/>
            <a:ext cx="797637" cy="797637"/>
            <a:chOff x="1618562" y="3994669"/>
            <a:chExt cx="797637" cy="797637"/>
          </a:xfrm>
        </p:grpSpPr>
        <p:sp>
          <p:nvSpPr>
            <p:cNvPr id="11" name="Oval 15">
              <a:extLst>
                <a:ext uri="{FF2B5EF4-FFF2-40B4-BE49-F238E27FC236}">
                  <a16:creationId xmlns:a16="http://schemas.microsoft.com/office/drawing/2014/main" id="{16562C00-4978-50DD-DF04-A2CF4454583E}"/>
                </a:ext>
              </a:extLst>
            </p:cNvPr>
            <p:cNvSpPr/>
            <p:nvPr/>
          </p:nvSpPr>
          <p:spPr>
            <a:xfrm>
              <a:off x="1618562" y="3994669"/>
              <a:ext cx="797637" cy="797637"/>
            </a:xfrm>
            <a:prstGeom prst="ellipse">
              <a:avLst/>
            </a:prstGeom>
            <a:solidFill>
              <a:srgbClr val="E85D52"/>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2" name="Picture 1" descr="Wi-Fi de Home Office estrutura de tópicos">
              <a:extLst>
                <a:ext uri="{FF2B5EF4-FFF2-40B4-BE49-F238E27FC236}">
                  <a16:creationId xmlns:a16="http://schemas.microsoft.com/office/drawing/2014/main" id="{85A37332-E892-DB87-65DE-60DD65BAD79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712198" y="4106776"/>
              <a:ext cx="585556" cy="585556"/>
            </a:xfrm>
            <a:prstGeom prst="rect">
              <a:avLst/>
            </a:prstGeom>
          </p:spPr>
        </p:pic>
      </p:grpSp>
      <p:sp>
        <p:nvSpPr>
          <p:cNvPr id="4" name="CaixaDeTexto 3">
            <a:extLst>
              <a:ext uri="{FF2B5EF4-FFF2-40B4-BE49-F238E27FC236}">
                <a16:creationId xmlns:a16="http://schemas.microsoft.com/office/drawing/2014/main" id="{25A7064B-5FC0-C0C8-FA39-D472A9F725ED}"/>
              </a:ext>
            </a:extLst>
          </p:cNvPr>
          <p:cNvSpPr txBox="1"/>
          <p:nvPr/>
        </p:nvSpPr>
        <p:spPr>
          <a:xfrm>
            <a:off x="2480781" y="3378777"/>
            <a:ext cx="1824822" cy="369332"/>
          </a:xfrm>
          <a:prstGeom prst="rect">
            <a:avLst/>
          </a:prstGeom>
          <a:noFill/>
        </p:spPr>
        <p:txBody>
          <a:bodyPr wrap="square">
            <a:spAutoFit/>
          </a:bodyPr>
          <a:lstStyle/>
          <a:p>
            <a:r>
              <a:rPr lang="pt-BR" i="1" dirty="0"/>
              <a:t>Casa</a:t>
            </a:r>
          </a:p>
        </p:txBody>
      </p:sp>
      <p:sp>
        <p:nvSpPr>
          <p:cNvPr id="5" name="CaixaDeTexto 4">
            <a:extLst>
              <a:ext uri="{FF2B5EF4-FFF2-40B4-BE49-F238E27FC236}">
                <a16:creationId xmlns:a16="http://schemas.microsoft.com/office/drawing/2014/main" id="{3D507966-3217-C70A-8BE0-BBE901C12113}"/>
              </a:ext>
            </a:extLst>
          </p:cNvPr>
          <p:cNvSpPr txBox="1"/>
          <p:nvPr/>
        </p:nvSpPr>
        <p:spPr>
          <a:xfrm>
            <a:off x="2480782" y="3034386"/>
            <a:ext cx="1801824" cy="400110"/>
          </a:xfrm>
          <a:prstGeom prst="rect">
            <a:avLst/>
          </a:prstGeom>
          <a:noFill/>
        </p:spPr>
        <p:txBody>
          <a:bodyPr wrap="square" rtlCol="0">
            <a:spAutoFit/>
          </a:bodyPr>
          <a:lstStyle/>
          <a:p>
            <a:r>
              <a:rPr lang="pt-BR" sz="2000" b="1" dirty="0">
                <a:solidFill>
                  <a:srgbClr val="262626"/>
                </a:solidFill>
                <a:latin typeface="AMX Black" pitchFamily="2" charset="0"/>
              </a:rPr>
              <a:t>Fibra</a:t>
            </a:r>
            <a:endParaRPr lang="pt-BR" sz="2000" b="1" noProof="0" dirty="0">
              <a:solidFill>
                <a:srgbClr val="262626"/>
              </a:solidFill>
              <a:latin typeface="AMX Black" pitchFamily="2" charset="0"/>
            </a:endParaRPr>
          </a:p>
        </p:txBody>
      </p:sp>
      <p:sp>
        <p:nvSpPr>
          <p:cNvPr id="14" name="Retângulo 3">
            <a:extLst>
              <a:ext uri="{FF2B5EF4-FFF2-40B4-BE49-F238E27FC236}">
                <a16:creationId xmlns:a16="http://schemas.microsoft.com/office/drawing/2014/main" id="{D3F41075-C017-C056-1603-4DB3121A0C2B}"/>
              </a:ext>
            </a:extLst>
          </p:cNvPr>
          <p:cNvSpPr/>
          <p:nvPr/>
        </p:nvSpPr>
        <p:spPr>
          <a:xfrm>
            <a:off x="6364940" y="2968400"/>
            <a:ext cx="3778918" cy="845694"/>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 name="Agrupar 22">
            <a:extLst>
              <a:ext uri="{FF2B5EF4-FFF2-40B4-BE49-F238E27FC236}">
                <a16:creationId xmlns:a16="http://schemas.microsoft.com/office/drawing/2014/main" id="{6D3F4DF7-B218-FBF8-5A60-0A6E0C0B6A38}"/>
              </a:ext>
            </a:extLst>
          </p:cNvPr>
          <p:cNvGrpSpPr/>
          <p:nvPr/>
        </p:nvGrpSpPr>
        <p:grpSpPr>
          <a:xfrm>
            <a:off x="5708200" y="2992429"/>
            <a:ext cx="797637" cy="797637"/>
            <a:chOff x="5708200" y="4010299"/>
            <a:chExt cx="797637" cy="797637"/>
          </a:xfrm>
        </p:grpSpPr>
        <p:sp>
          <p:nvSpPr>
            <p:cNvPr id="15" name="Oval 15">
              <a:extLst>
                <a:ext uri="{FF2B5EF4-FFF2-40B4-BE49-F238E27FC236}">
                  <a16:creationId xmlns:a16="http://schemas.microsoft.com/office/drawing/2014/main" id="{447F9A3F-772D-95D3-90FD-662C53C625CC}"/>
                </a:ext>
              </a:extLst>
            </p:cNvPr>
            <p:cNvSpPr/>
            <p:nvPr/>
          </p:nvSpPr>
          <p:spPr>
            <a:xfrm>
              <a:off x="5708200" y="4010299"/>
              <a:ext cx="797637" cy="797637"/>
            </a:xfrm>
            <a:prstGeom prst="ellipse">
              <a:avLst/>
            </a:prstGeom>
            <a:solidFill>
              <a:srgbClr val="D6291C"/>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Picture 1" descr="Carregar estrutura de tópicos">
              <a:extLst>
                <a:ext uri="{FF2B5EF4-FFF2-40B4-BE49-F238E27FC236}">
                  <a16:creationId xmlns:a16="http://schemas.microsoft.com/office/drawing/2014/main" id="{EC9CABD5-4F78-4B46-D791-ED7CD90778E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798274" y="4083060"/>
              <a:ext cx="613564" cy="613564"/>
            </a:xfrm>
            <a:prstGeom prst="rect">
              <a:avLst/>
            </a:prstGeom>
          </p:spPr>
        </p:pic>
      </p:grpSp>
      <p:sp>
        <p:nvSpPr>
          <p:cNvPr id="8" name="CaixaDeTexto 7">
            <a:extLst>
              <a:ext uri="{FF2B5EF4-FFF2-40B4-BE49-F238E27FC236}">
                <a16:creationId xmlns:a16="http://schemas.microsoft.com/office/drawing/2014/main" id="{3638F776-1F0B-B2D5-4450-C7F5D0943A58}"/>
              </a:ext>
            </a:extLst>
          </p:cNvPr>
          <p:cNvSpPr txBox="1"/>
          <p:nvPr/>
        </p:nvSpPr>
        <p:spPr>
          <a:xfrm>
            <a:off x="6595911" y="3191192"/>
            <a:ext cx="3471035" cy="400110"/>
          </a:xfrm>
          <a:prstGeom prst="rect">
            <a:avLst/>
          </a:prstGeom>
          <a:noFill/>
        </p:spPr>
        <p:txBody>
          <a:bodyPr wrap="square" rtlCol="0">
            <a:spAutoFit/>
          </a:bodyPr>
          <a:lstStyle/>
          <a:p>
            <a:r>
              <a:rPr lang="pt-BR" sz="2000" b="1" dirty="0">
                <a:solidFill>
                  <a:srgbClr val="262626"/>
                </a:solidFill>
                <a:latin typeface="AMX Black" pitchFamily="2" charset="0"/>
              </a:rPr>
              <a:t>Armazenamento em Nuvem</a:t>
            </a:r>
          </a:p>
        </p:txBody>
      </p:sp>
      <p:sp>
        <p:nvSpPr>
          <p:cNvPr id="44" name="Retângulo 3">
            <a:extLst>
              <a:ext uri="{FF2B5EF4-FFF2-40B4-BE49-F238E27FC236}">
                <a16:creationId xmlns:a16="http://schemas.microsoft.com/office/drawing/2014/main" id="{4635787E-3727-AA29-A310-158DF2C959E0}"/>
              </a:ext>
            </a:extLst>
          </p:cNvPr>
          <p:cNvSpPr/>
          <p:nvPr/>
        </p:nvSpPr>
        <p:spPr>
          <a:xfrm>
            <a:off x="2275303" y="4164504"/>
            <a:ext cx="2942259" cy="897585"/>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5" name="Agrupar 44">
            <a:extLst>
              <a:ext uri="{FF2B5EF4-FFF2-40B4-BE49-F238E27FC236}">
                <a16:creationId xmlns:a16="http://schemas.microsoft.com/office/drawing/2014/main" id="{45B4D391-D655-7D3B-0820-FA2E44EC6820}"/>
              </a:ext>
            </a:extLst>
          </p:cNvPr>
          <p:cNvGrpSpPr/>
          <p:nvPr/>
        </p:nvGrpSpPr>
        <p:grpSpPr>
          <a:xfrm>
            <a:off x="1618562" y="4214478"/>
            <a:ext cx="797637" cy="797637"/>
            <a:chOff x="1618562" y="3994669"/>
            <a:chExt cx="797637" cy="797637"/>
          </a:xfrm>
        </p:grpSpPr>
        <p:sp>
          <p:nvSpPr>
            <p:cNvPr id="46" name="Oval 15">
              <a:extLst>
                <a:ext uri="{FF2B5EF4-FFF2-40B4-BE49-F238E27FC236}">
                  <a16:creationId xmlns:a16="http://schemas.microsoft.com/office/drawing/2014/main" id="{A0A93BCB-C7B2-4499-D5C6-12E763CE15FA}"/>
                </a:ext>
              </a:extLst>
            </p:cNvPr>
            <p:cNvSpPr/>
            <p:nvPr/>
          </p:nvSpPr>
          <p:spPr>
            <a:xfrm>
              <a:off x="1618562" y="3994669"/>
              <a:ext cx="797637" cy="797637"/>
            </a:xfrm>
            <a:prstGeom prst="ellipse">
              <a:avLst/>
            </a:prstGeom>
            <a:solidFill>
              <a:srgbClr val="E85D52"/>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7" name="Picture 1" descr="Smartphone estrutura de tópicos">
              <a:extLst>
                <a:ext uri="{FF2B5EF4-FFF2-40B4-BE49-F238E27FC236}">
                  <a16:creationId xmlns:a16="http://schemas.microsoft.com/office/drawing/2014/main" id="{ADB1BB8C-9AF4-2793-C78A-7B6139448AE9}"/>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rot="900000">
              <a:off x="1729808" y="4112976"/>
              <a:ext cx="554372" cy="554372"/>
            </a:xfrm>
            <a:prstGeom prst="rect">
              <a:avLst/>
            </a:prstGeom>
          </p:spPr>
        </p:pic>
      </p:grpSp>
      <p:sp>
        <p:nvSpPr>
          <p:cNvPr id="48" name="CaixaDeTexto 47">
            <a:extLst>
              <a:ext uri="{FF2B5EF4-FFF2-40B4-BE49-F238E27FC236}">
                <a16:creationId xmlns:a16="http://schemas.microsoft.com/office/drawing/2014/main" id="{29BB32D1-FF9A-56A1-C789-5B3760D28B5A}"/>
              </a:ext>
            </a:extLst>
          </p:cNvPr>
          <p:cNvSpPr txBox="1"/>
          <p:nvPr/>
        </p:nvSpPr>
        <p:spPr>
          <a:xfrm>
            <a:off x="2480781" y="4600826"/>
            <a:ext cx="1824822" cy="369332"/>
          </a:xfrm>
          <a:prstGeom prst="rect">
            <a:avLst/>
          </a:prstGeom>
          <a:noFill/>
        </p:spPr>
        <p:txBody>
          <a:bodyPr wrap="square">
            <a:spAutoFit/>
          </a:bodyPr>
          <a:lstStyle/>
          <a:p>
            <a:r>
              <a:rPr lang="pt-BR" i="1" dirty="0"/>
              <a:t>5G/Celular</a:t>
            </a:r>
          </a:p>
        </p:txBody>
      </p:sp>
      <p:sp>
        <p:nvSpPr>
          <p:cNvPr id="49" name="CaixaDeTexto 48">
            <a:extLst>
              <a:ext uri="{FF2B5EF4-FFF2-40B4-BE49-F238E27FC236}">
                <a16:creationId xmlns:a16="http://schemas.microsoft.com/office/drawing/2014/main" id="{C8278793-EC08-6048-968C-A789A1806A56}"/>
              </a:ext>
            </a:extLst>
          </p:cNvPr>
          <p:cNvSpPr txBox="1"/>
          <p:nvPr/>
        </p:nvSpPr>
        <p:spPr>
          <a:xfrm>
            <a:off x="2480782" y="4256435"/>
            <a:ext cx="1801824" cy="400110"/>
          </a:xfrm>
          <a:prstGeom prst="rect">
            <a:avLst/>
          </a:prstGeom>
          <a:noFill/>
        </p:spPr>
        <p:txBody>
          <a:bodyPr wrap="square" rtlCol="0">
            <a:spAutoFit/>
          </a:bodyPr>
          <a:lstStyle/>
          <a:p>
            <a:r>
              <a:rPr lang="pt-BR" sz="2000" b="1" dirty="0">
                <a:solidFill>
                  <a:srgbClr val="262626"/>
                </a:solidFill>
                <a:latin typeface="AMX Black" pitchFamily="2" charset="0"/>
              </a:rPr>
              <a:t>Móvel</a:t>
            </a:r>
            <a:endParaRPr lang="pt-BR" sz="2000" b="1" noProof="0" dirty="0">
              <a:solidFill>
                <a:srgbClr val="262626"/>
              </a:solidFill>
              <a:latin typeface="AMX Black" pitchFamily="2" charset="0"/>
            </a:endParaRPr>
          </a:p>
        </p:txBody>
      </p:sp>
      <p:sp>
        <p:nvSpPr>
          <p:cNvPr id="50" name="Retângulo 3">
            <a:extLst>
              <a:ext uri="{FF2B5EF4-FFF2-40B4-BE49-F238E27FC236}">
                <a16:creationId xmlns:a16="http://schemas.microsoft.com/office/drawing/2014/main" id="{D6AF1A29-4898-F8DC-5264-7D3C753751CD}"/>
              </a:ext>
            </a:extLst>
          </p:cNvPr>
          <p:cNvSpPr/>
          <p:nvPr/>
        </p:nvSpPr>
        <p:spPr>
          <a:xfrm>
            <a:off x="6364940" y="4190449"/>
            <a:ext cx="3778918" cy="845694"/>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1" name="Agrupar 50">
            <a:extLst>
              <a:ext uri="{FF2B5EF4-FFF2-40B4-BE49-F238E27FC236}">
                <a16:creationId xmlns:a16="http://schemas.microsoft.com/office/drawing/2014/main" id="{1456FACA-BD4A-8571-31B1-FC5C2DDC975E}"/>
              </a:ext>
            </a:extLst>
          </p:cNvPr>
          <p:cNvGrpSpPr/>
          <p:nvPr/>
        </p:nvGrpSpPr>
        <p:grpSpPr>
          <a:xfrm>
            <a:off x="5708200" y="4214478"/>
            <a:ext cx="797637" cy="797637"/>
            <a:chOff x="5708200" y="4010299"/>
            <a:chExt cx="797637" cy="797637"/>
          </a:xfrm>
        </p:grpSpPr>
        <p:sp>
          <p:nvSpPr>
            <p:cNvPr id="52" name="Oval 15">
              <a:extLst>
                <a:ext uri="{FF2B5EF4-FFF2-40B4-BE49-F238E27FC236}">
                  <a16:creationId xmlns:a16="http://schemas.microsoft.com/office/drawing/2014/main" id="{9E2515C3-309C-40B0-57B8-42BF80D1635B}"/>
                </a:ext>
              </a:extLst>
            </p:cNvPr>
            <p:cNvSpPr/>
            <p:nvPr/>
          </p:nvSpPr>
          <p:spPr>
            <a:xfrm>
              <a:off x="5708200" y="4010299"/>
              <a:ext cx="797637" cy="797637"/>
            </a:xfrm>
            <a:prstGeom prst="ellipse">
              <a:avLst/>
            </a:prstGeom>
            <a:solidFill>
              <a:srgbClr val="D6291C"/>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3" name="Picture 1" descr="Televisão estrutura de tópicos">
              <a:extLst>
                <a:ext uri="{FF2B5EF4-FFF2-40B4-BE49-F238E27FC236}">
                  <a16:creationId xmlns:a16="http://schemas.microsoft.com/office/drawing/2014/main" id="{B17B7A31-2B91-5815-6543-F5B9FE0A14CF}"/>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5827770" y="4134365"/>
              <a:ext cx="566666" cy="566666"/>
            </a:xfrm>
            <a:prstGeom prst="rect">
              <a:avLst/>
            </a:prstGeom>
          </p:spPr>
        </p:pic>
      </p:grpSp>
      <p:sp>
        <p:nvSpPr>
          <p:cNvPr id="54" name="CaixaDeTexto 53">
            <a:extLst>
              <a:ext uri="{FF2B5EF4-FFF2-40B4-BE49-F238E27FC236}">
                <a16:creationId xmlns:a16="http://schemas.microsoft.com/office/drawing/2014/main" id="{B4782F8B-1659-D8FC-FD38-F9266C4920CD}"/>
              </a:ext>
            </a:extLst>
          </p:cNvPr>
          <p:cNvSpPr txBox="1"/>
          <p:nvPr/>
        </p:nvSpPr>
        <p:spPr>
          <a:xfrm>
            <a:off x="6595911" y="4413241"/>
            <a:ext cx="3471035" cy="400110"/>
          </a:xfrm>
          <a:prstGeom prst="rect">
            <a:avLst/>
          </a:prstGeom>
          <a:noFill/>
        </p:spPr>
        <p:txBody>
          <a:bodyPr wrap="square" rtlCol="0">
            <a:spAutoFit/>
          </a:bodyPr>
          <a:lstStyle/>
          <a:p>
            <a:r>
              <a:rPr lang="pt-BR" sz="2000" b="1" dirty="0">
                <a:solidFill>
                  <a:srgbClr val="262626"/>
                </a:solidFill>
                <a:latin typeface="AMX Black" pitchFamily="2" charset="0"/>
              </a:rPr>
              <a:t>+ Conteúdo com Claro tv+</a:t>
            </a:r>
          </a:p>
        </p:txBody>
      </p:sp>
    </p:spTree>
    <p:extLst>
      <p:ext uri="{BB962C8B-B14F-4D97-AF65-F5344CB8AC3E}">
        <p14:creationId xmlns:p14="http://schemas.microsoft.com/office/powerpoint/2010/main" val="19325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750"/>
                                        <p:tgtEl>
                                          <p:spTgt spid="5"/>
                                        </p:tgtEl>
                                      </p:cBhvr>
                                    </p:animEffect>
                                  </p:childTnLst>
                                </p:cTn>
                              </p:par>
                            </p:childTnLst>
                          </p:cTn>
                        </p:par>
                        <p:par>
                          <p:cTn id="32" fill="hold">
                            <p:stCondLst>
                              <p:cond delay="1250"/>
                            </p:stCondLst>
                            <p:childTnLst>
                              <p:par>
                                <p:cTn id="33" presetID="10"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225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left)">
                                      <p:cBhvr>
                                        <p:cTn id="58" dur="750"/>
                                        <p:tgtEl>
                                          <p:spTgt spid="49"/>
                                        </p:tgtEl>
                                      </p:cBhvr>
                                    </p:animEffect>
                                  </p:childTnLst>
                                </p:cTn>
                              </p:par>
                            </p:childTnLst>
                          </p:cTn>
                        </p:par>
                        <p:par>
                          <p:cTn id="59" fill="hold">
                            <p:stCondLst>
                              <p:cond delay="1250"/>
                            </p:stCondLst>
                            <p:childTnLst>
                              <p:par>
                                <p:cTn id="60" presetID="10" presetClass="entr" presetSubtype="0" fill="hold" grpId="0" nodeType="after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par>
                          <p:cTn id="63" fill="hold">
                            <p:stCondLst>
                              <p:cond delay="1750"/>
                            </p:stCondLst>
                            <p:childTnLst>
                              <p:par>
                                <p:cTn id="64" presetID="10" presetClass="entr" presetSubtype="0" fill="hold"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childTnLst>
                          </p:cTn>
                        </p:par>
                        <p:par>
                          <p:cTn id="70" fill="hold">
                            <p:stCondLst>
                              <p:cond delay="2250"/>
                            </p:stCondLst>
                            <p:childTnLst>
                              <p:par>
                                <p:cTn id="71" presetID="22" presetClass="entr" presetSubtype="8" fill="hold" grpId="0" nodeType="after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wipe(left)">
                                      <p:cBhvr>
                                        <p:cTn id="7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P spid="4" grpId="0"/>
      <p:bldP spid="5" grpId="0"/>
      <p:bldP spid="14" grpId="0" animBg="1"/>
      <p:bldP spid="8" grpId="0"/>
      <p:bldP spid="44" grpId="0" animBg="1"/>
      <p:bldP spid="48" grpId="0"/>
      <p:bldP spid="49" grpId="0"/>
      <p:bldP spid="50" grpId="0" animBg="1"/>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AD3F7-7D85-F44C-3EE2-5945B128DBE7}"/>
            </a:ext>
          </a:extLst>
        </p:cNvPr>
        <p:cNvGrpSpPr/>
        <p:nvPr/>
      </p:nvGrpSpPr>
      <p:grpSpPr>
        <a:xfrm>
          <a:off x="0" y="0"/>
          <a:ext cx="0" cy="0"/>
          <a:chOff x="0" y="0"/>
          <a:chExt cx="0" cy="0"/>
        </a:xfrm>
      </p:grpSpPr>
      <p:sp>
        <p:nvSpPr>
          <p:cNvPr id="6" name="CaixaDeTexto 8">
            <a:extLst>
              <a:ext uri="{FF2B5EF4-FFF2-40B4-BE49-F238E27FC236}">
                <a16:creationId xmlns:a16="http://schemas.microsoft.com/office/drawing/2014/main" id="{15D6732B-C0B9-14EE-2943-19F0CEDD02B6}"/>
              </a:ext>
            </a:extLst>
          </p:cNvPr>
          <p:cNvSpPr txBox="1"/>
          <p:nvPr/>
        </p:nvSpPr>
        <p:spPr>
          <a:xfrm>
            <a:off x="876821" y="2637567"/>
            <a:ext cx="5165330" cy="1200329"/>
          </a:xfrm>
          <a:prstGeom prst="rect">
            <a:avLst/>
          </a:prstGeom>
          <a:noFill/>
        </p:spPr>
        <p:txBody>
          <a:bodyPr wrap="square" rtlCol="0">
            <a:spAutoFit/>
          </a:bodyPr>
          <a:lstStyle/>
          <a:p>
            <a:r>
              <a:rPr lang="pt-BR" sz="3600" b="1" dirty="0">
                <a:solidFill>
                  <a:schemeClr val="bg1"/>
                </a:solidFill>
                <a:latin typeface="AMX Black" pitchFamily="2" charset="0"/>
                <a:ea typeface="Segoe UI Black" panose="020B0A02040204020203" pitchFamily="34" charset="0"/>
                <a:cs typeface="Segoe UI" panose="020B0502040204020203" pitchFamily="34" charset="0"/>
              </a:rPr>
              <a:t>FACILITA A VIDA DIGITAL DO CLIENTE!</a:t>
            </a:r>
          </a:p>
        </p:txBody>
      </p:sp>
      <p:sp>
        <p:nvSpPr>
          <p:cNvPr id="7" name="CaixaDeTexto 8">
            <a:extLst>
              <a:ext uri="{FF2B5EF4-FFF2-40B4-BE49-F238E27FC236}">
                <a16:creationId xmlns:a16="http://schemas.microsoft.com/office/drawing/2014/main" id="{83435A4C-6BAF-F657-46F6-3274C5375323}"/>
              </a:ext>
            </a:extLst>
          </p:cNvPr>
          <p:cNvSpPr txBox="1"/>
          <p:nvPr/>
        </p:nvSpPr>
        <p:spPr>
          <a:xfrm>
            <a:off x="876821" y="3895840"/>
            <a:ext cx="5045602" cy="923330"/>
          </a:xfrm>
          <a:prstGeom prst="rect">
            <a:avLst/>
          </a:prstGeom>
          <a:noFill/>
        </p:spPr>
        <p:txBody>
          <a:bodyPr wrap="square" rtlCol="0">
            <a:spAutoFit/>
          </a:bodyPr>
          <a:lstStyle/>
          <a:p>
            <a:r>
              <a:rPr lang="pt-BR" b="1" dirty="0">
                <a:solidFill>
                  <a:schemeClr val="bg1"/>
                </a:solidFill>
                <a:latin typeface="AMX" pitchFamily="2" charset="0"/>
                <a:ea typeface="Segoe UI Black" panose="020B0A02040204020203" pitchFamily="34" charset="0"/>
                <a:cs typeface="Segoe UI" panose="020B0502040204020203" pitchFamily="34" charset="0"/>
              </a:rPr>
              <a:t>O Claro </a:t>
            </a:r>
            <a:r>
              <a:rPr lang="pt-BR" b="1" dirty="0" err="1">
                <a:solidFill>
                  <a:schemeClr val="bg1"/>
                </a:solidFill>
                <a:latin typeface="AMX" pitchFamily="2" charset="0"/>
                <a:ea typeface="Segoe UI Black" panose="020B0A02040204020203" pitchFamily="34" charset="0"/>
                <a:cs typeface="Segoe UI" panose="020B0502040204020203" pitchFamily="34" charset="0"/>
              </a:rPr>
              <a:t>Multi</a:t>
            </a:r>
            <a:r>
              <a:rPr lang="pt-BR" b="1" dirty="0">
                <a:solidFill>
                  <a:schemeClr val="bg1"/>
                </a:solidFill>
                <a:latin typeface="AMX" pitchFamily="2" charset="0"/>
                <a:ea typeface="Segoe UI Black" panose="020B0A02040204020203" pitchFamily="34" charset="0"/>
                <a:cs typeface="Segoe UI" panose="020B0502040204020203" pitchFamily="34" charset="0"/>
              </a:rPr>
              <a:t> se adapta ao cliente, oferecendo sempre a melhor combinação entre tecnologia, praticidade e custo-benefício.</a:t>
            </a:r>
          </a:p>
        </p:txBody>
      </p:sp>
      <p:pic>
        <p:nvPicPr>
          <p:cNvPr id="9" name="Picture 8">
            <a:extLst>
              <a:ext uri="{FF2B5EF4-FFF2-40B4-BE49-F238E27FC236}">
                <a16:creationId xmlns:a16="http://schemas.microsoft.com/office/drawing/2014/main" id="{138EA1B1-1CA1-6E44-02F6-EA80147D5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9623"/>
            <a:ext cx="809624" cy="809624"/>
          </a:xfrm>
          <a:prstGeom prst="rect">
            <a:avLst/>
          </a:prstGeom>
        </p:spPr>
      </p:pic>
      <p:sp>
        <p:nvSpPr>
          <p:cNvPr id="2" name="CaixaDeTexto 1">
            <a:extLst>
              <a:ext uri="{FF2B5EF4-FFF2-40B4-BE49-F238E27FC236}">
                <a16:creationId xmlns:a16="http://schemas.microsoft.com/office/drawing/2014/main" id="{3392BC92-A0AF-6770-8286-EE8C8C8C67CC}"/>
              </a:ext>
            </a:extLst>
          </p:cNvPr>
          <p:cNvSpPr txBox="1"/>
          <p:nvPr/>
        </p:nvSpPr>
        <p:spPr>
          <a:xfrm>
            <a:off x="876821" y="1994848"/>
            <a:ext cx="5045602" cy="584775"/>
          </a:xfrm>
          <a:prstGeom prst="rect">
            <a:avLst/>
          </a:prstGeom>
          <a:noFill/>
        </p:spPr>
        <p:txBody>
          <a:bodyPr wrap="square">
            <a:spAutoFit/>
          </a:bodyPr>
          <a:lstStyle/>
          <a:p>
            <a:r>
              <a:rPr lang="pt-BR" sz="3200" dirty="0">
                <a:solidFill>
                  <a:srgbClr val="F5F5F5"/>
                </a:solidFill>
              </a:rPr>
              <a:t>Vai além da conectividade:</a:t>
            </a:r>
          </a:p>
        </p:txBody>
      </p:sp>
      <p:sp>
        <p:nvSpPr>
          <p:cNvPr id="3" name="Retângulo 3">
            <a:extLst>
              <a:ext uri="{FF2B5EF4-FFF2-40B4-BE49-F238E27FC236}">
                <a16:creationId xmlns:a16="http://schemas.microsoft.com/office/drawing/2014/main" id="{3515D5EC-3D27-B24D-94B9-E32E6EAB38B6}"/>
              </a:ext>
            </a:extLst>
          </p:cNvPr>
          <p:cNvSpPr/>
          <p:nvPr/>
        </p:nvSpPr>
        <p:spPr>
          <a:xfrm>
            <a:off x="6280844" y="1649096"/>
            <a:ext cx="5155189" cy="3516290"/>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11">
            <a:extLst>
              <a:ext uri="{FF2B5EF4-FFF2-40B4-BE49-F238E27FC236}">
                <a16:creationId xmlns:a16="http://schemas.microsoft.com/office/drawing/2014/main" id="{455C7356-D76B-B31B-3A83-9D8F640B428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401" t="3240" r="3657" b="4230"/>
          <a:stretch>
            <a:fillRect/>
          </a:stretch>
        </p:blipFill>
        <p:spPr>
          <a:xfrm>
            <a:off x="6397633" y="1806589"/>
            <a:ext cx="4908103" cy="3253591"/>
          </a:xfrm>
          <a:prstGeom prst="rect">
            <a:avLst/>
          </a:prstGeom>
        </p:spPr>
      </p:pic>
    </p:spTree>
    <p:extLst>
      <p:ext uri="{BB962C8B-B14F-4D97-AF65-F5344CB8AC3E}">
        <p14:creationId xmlns:p14="http://schemas.microsoft.com/office/powerpoint/2010/main" val="45092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decel="10000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F55B-E4E8-0201-2AB6-BEC245E5FEA3}"/>
            </a:ext>
          </a:extLst>
        </p:cNvPr>
        <p:cNvGrpSpPr/>
        <p:nvPr/>
      </p:nvGrpSpPr>
      <p:grpSpPr>
        <a:xfrm>
          <a:off x="0" y="0"/>
          <a:ext cx="0" cy="0"/>
          <a:chOff x="0" y="0"/>
          <a:chExt cx="0" cy="0"/>
        </a:xfrm>
      </p:grpSpPr>
      <p:sp>
        <p:nvSpPr>
          <p:cNvPr id="25" name="Retângulo 3">
            <a:extLst>
              <a:ext uri="{FF2B5EF4-FFF2-40B4-BE49-F238E27FC236}">
                <a16:creationId xmlns:a16="http://schemas.microsoft.com/office/drawing/2014/main" id="{CEB7CFA6-8240-E771-A47A-9E7465956734}"/>
              </a:ext>
            </a:extLst>
          </p:cNvPr>
          <p:cNvSpPr/>
          <p:nvPr/>
        </p:nvSpPr>
        <p:spPr>
          <a:xfrm>
            <a:off x="3117444" y="2557328"/>
            <a:ext cx="3344446" cy="784331"/>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Oval 15">
            <a:extLst>
              <a:ext uri="{FF2B5EF4-FFF2-40B4-BE49-F238E27FC236}">
                <a16:creationId xmlns:a16="http://schemas.microsoft.com/office/drawing/2014/main" id="{648ECB63-8E59-417E-60C0-26487FCF18B5}"/>
              </a:ext>
            </a:extLst>
          </p:cNvPr>
          <p:cNvSpPr/>
          <p:nvPr/>
        </p:nvSpPr>
        <p:spPr>
          <a:xfrm>
            <a:off x="2460702" y="2581357"/>
            <a:ext cx="797637" cy="797637"/>
          </a:xfrm>
          <a:prstGeom prst="ellipse">
            <a:avLst/>
          </a:prstGeom>
          <a:solidFill>
            <a:srgbClr val="E85D52"/>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9" name="Picture 1" descr="Dinheiro estrutura de tópicos">
            <a:extLst>
              <a:ext uri="{FF2B5EF4-FFF2-40B4-BE49-F238E27FC236}">
                <a16:creationId xmlns:a16="http://schemas.microsoft.com/office/drawing/2014/main" id="{90319D5C-6B87-0D9F-A09E-39FF3CF8EDA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2562154" y="2639818"/>
            <a:ext cx="592160" cy="592160"/>
          </a:xfrm>
          <a:prstGeom prst="rect">
            <a:avLst/>
          </a:prstGeom>
        </p:spPr>
      </p:pic>
      <p:sp>
        <p:nvSpPr>
          <p:cNvPr id="9" name="CaixaDeTexto 8">
            <a:extLst>
              <a:ext uri="{FF2B5EF4-FFF2-40B4-BE49-F238E27FC236}">
                <a16:creationId xmlns:a16="http://schemas.microsoft.com/office/drawing/2014/main" id="{F4905C7B-5CA7-E7D2-B02D-441A8E99675B}"/>
              </a:ext>
            </a:extLst>
          </p:cNvPr>
          <p:cNvSpPr txBox="1"/>
          <p:nvPr/>
        </p:nvSpPr>
        <p:spPr>
          <a:xfrm>
            <a:off x="3534307" y="2749438"/>
            <a:ext cx="3344445" cy="400110"/>
          </a:xfrm>
          <a:prstGeom prst="rect">
            <a:avLst/>
          </a:prstGeom>
          <a:noFill/>
        </p:spPr>
        <p:txBody>
          <a:bodyPr wrap="square">
            <a:spAutoFit/>
          </a:bodyPr>
          <a:lstStyle/>
          <a:p>
            <a:r>
              <a:rPr lang="pt-BR" sz="2000" b="1" dirty="0"/>
              <a:t>A principal oferta!</a:t>
            </a:r>
          </a:p>
        </p:txBody>
      </p:sp>
      <p:sp>
        <p:nvSpPr>
          <p:cNvPr id="30" name="CaixaDeTexto 8">
            <a:extLst>
              <a:ext uri="{FF2B5EF4-FFF2-40B4-BE49-F238E27FC236}">
                <a16:creationId xmlns:a16="http://schemas.microsoft.com/office/drawing/2014/main" id="{308F1476-FD58-C7BD-AFCC-2AAEBA87217E}"/>
              </a:ext>
            </a:extLst>
          </p:cNvPr>
          <p:cNvSpPr txBox="1"/>
          <p:nvPr/>
        </p:nvSpPr>
        <p:spPr>
          <a:xfrm>
            <a:off x="993840" y="1237989"/>
            <a:ext cx="8286819" cy="58477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POR QUE COMEÇAR PELO CLARO MULTI?</a:t>
            </a:r>
          </a:p>
        </p:txBody>
      </p:sp>
      <p:pic>
        <p:nvPicPr>
          <p:cNvPr id="31" name="Picture 13">
            <a:extLst>
              <a:ext uri="{FF2B5EF4-FFF2-40B4-BE49-F238E27FC236}">
                <a16:creationId xmlns:a16="http://schemas.microsoft.com/office/drawing/2014/main" id="{DFD5AB09-BFF9-93F2-97A3-6FA937E2F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14" y="1304833"/>
            <a:ext cx="801927" cy="451084"/>
          </a:xfrm>
          <a:prstGeom prst="rect">
            <a:avLst/>
          </a:prstGeom>
        </p:spPr>
      </p:pic>
      <p:sp>
        <p:nvSpPr>
          <p:cNvPr id="32" name="Retângulo 3">
            <a:extLst>
              <a:ext uri="{FF2B5EF4-FFF2-40B4-BE49-F238E27FC236}">
                <a16:creationId xmlns:a16="http://schemas.microsoft.com/office/drawing/2014/main" id="{4E157FB6-EFA9-BBC3-66E1-AAC6448C4869}"/>
              </a:ext>
            </a:extLst>
          </p:cNvPr>
          <p:cNvSpPr/>
          <p:nvPr/>
        </p:nvSpPr>
        <p:spPr>
          <a:xfrm>
            <a:off x="5416890" y="4059505"/>
            <a:ext cx="4547381" cy="784331"/>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Oval 15">
            <a:extLst>
              <a:ext uri="{FF2B5EF4-FFF2-40B4-BE49-F238E27FC236}">
                <a16:creationId xmlns:a16="http://schemas.microsoft.com/office/drawing/2014/main" id="{1CA85B38-A503-4140-A11E-8D94CBC0CF49}"/>
              </a:ext>
            </a:extLst>
          </p:cNvPr>
          <p:cNvSpPr/>
          <p:nvPr/>
        </p:nvSpPr>
        <p:spPr>
          <a:xfrm>
            <a:off x="4760149" y="4083534"/>
            <a:ext cx="797637" cy="797637"/>
          </a:xfrm>
          <a:prstGeom prst="ellipse">
            <a:avLst/>
          </a:prstGeom>
          <a:solidFill>
            <a:srgbClr val="E85D52"/>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4" name="Picture 1" descr="Faixa de Opções estrutura de tópicos">
            <a:extLst>
              <a:ext uri="{FF2B5EF4-FFF2-40B4-BE49-F238E27FC236}">
                <a16:creationId xmlns:a16="http://schemas.microsoft.com/office/drawing/2014/main" id="{13DCE80B-7D0E-F851-8875-BA6E2B5358C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824731" y="4161515"/>
            <a:ext cx="663332" cy="663332"/>
          </a:xfrm>
          <a:prstGeom prst="rect">
            <a:avLst/>
          </a:prstGeom>
        </p:spPr>
      </p:pic>
      <p:sp>
        <p:nvSpPr>
          <p:cNvPr id="35" name="CaixaDeTexto 34">
            <a:extLst>
              <a:ext uri="{FF2B5EF4-FFF2-40B4-BE49-F238E27FC236}">
                <a16:creationId xmlns:a16="http://schemas.microsoft.com/office/drawing/2014/main" id="{8324FF44-0B86-1C91-89D6-AA6C83F78973}"/>
              </a:ext>
            </a:extLst>
          </p:cNvPr>
          <p:cNvSpPr txBox="1"/>
          <p:nvPr/>
        </p:nvSpPr>
        <p:spPr>
          <a:xfrm>
            <a:off x="5833754" y="4251615"/>
            <a:ext cx="4001186" cy="400110"/>
          </a:xfrm>
          <a:prstGeom prst="rect">
            <a:avLst/>
          </a:prstGeom>
          <a:noFill/>
        </p:spPr>
        <p:txBody>
          <a:bodyPr wrap="square">
            <a:spAutoFit/>
          </a:bodyPr>
          <a:lstStyle/>
          <a:p>
            <a:r>
              <a:rPr lang="pt-BR" sz="2000" b="1" dirty="0"/>
              <a:t>Mais benefícios para o cliente!</a:t>
            </a:r>
          </a:p>
        </p:txBody>
      </p:sp>
    </p:spTree>
    <p:extLst>
      <p:ext uri="{BB962C8B-B14F-4D97-AF65-F5344CB8AC3E}">
        <p14:creationId xmlns:p14="http://schemas.microsoft.com/office/powerpoint/2010/main" val="426290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9" grpId="0"/>
      <p:bldP spid="30" grpId="0"/>
      <p:bldP spid="32" grpId="0" animBg="1"/>
      <p:bldP spid="33"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8">
            <a:extLst>
              <a:ext uri="{FF2B5EF4-FFF2-40B4-BE49-F238E27FC236}">
                <a16:creationId xmlns:a16="http://schemas.microsoft.com/office/drawing/2014/main" id="{A30B2803-EFB0-A573-2C27-9DA4AB195911}"/>
              </a:ext>
            </a:extLst>
          </p:cNvPr>
          <p:cNvSpPr txBox="1"/>
          <p:nvPr/>
        </p:nvSpPr>
        <p:spPr>
          <a:xfrm>
            <a:off x="886264" y="1237989"/>
            <a:ext cx="5113320" cy="58477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PORTFÓLIO CONSUMO</a:t>
            </a:r>
          </a:p>
        </p:txBody>
      </p:sp>
      <p:sp>
        <p:nvSpPr>
          <p:cNvPr id="6" name="CaixaDeTexto 8">
            <a:extLst>
              <a:ext uri="{FF2B5EF4-FFF2-40B4-BE49-F238E27FC236}">
                <a16:creationId xmlns:a16="http://schemas.microsoft.com/office/drawing/2014/main" id="{A30B2803-EFB0-A573-2C27-9DA4AB195911}"/>
              </a:ext>
            </a:extLst>
          </p:cNvPr>
          <p:cNvSpPr txBox="1"/>
          <p:nvPr/>
        </p:nvSpPr>
        <p:spPr>
          <a:xfrm>
            <a:off x="5739462" y="1230174"/>
            <a:ext cx="3216807" cy="584775"/>
          </a:xfrm>
          <a:prstGeom prst="rect">
            <a:avLst/>
          </a:prstGeom>
          <a:noFill/>
        </p:spPr>
        <p:txBody>
          <a:bodyPr wrap="square" rtlCol="0">
            <a:spAutoFit/>
          </a:bodyPr>
          <a:lstStyle/>
          <a:p>
            <a:r>
              <a:rPr lang="pt-BR" sz="3200" dirty="0">
                <a:solidFill>
                  <a:srgbClr val="302926"/>
                </a:solidFill>
                <a:latin typeface="AMX" pitchFamily="2" charset="0"/>
                <a:ea typeface="Segoe UI Black" panose="020B0A02040204020203" pitchFamily="34" charset="0"/>
                <a:cs typeface="Segoe UI" panose="020B0502040204020203" pitchFamily="34" charset="0"/>
              </a:rPr>
              <a:t>Velocidades</a:t>
            </a:r>
          </a:p>
        </p:txBody>
      </p:sp>
      <p:graphicFrame>
        <p:nvGraphicFramePr>
          <p:cNvPr id="8" name="Tabela 2">
            <a:extLst>
              <a:ext uri="{FF2B5EF4-FFF2-40B4-BE49-F238E27FC236}">
                <a16:creationId xmlns:a16="http://schemas.microsoft.com/office/drawing/2014/main" id="{209E99E1-BADE-C390-7D5C-B0FDF8CFAB5B}"/>
              </a:ext>
            </a:extLst>
          </p:cNvPr>
          <p:cNvGraphicFramePr>
            <a:graphicFrameLocks noGrp="1"/>
          </p:cNvGraphicFramePr>
          <p:nvPr>
            <p:extLst>
              <p:ext uri="{D42A27DB-BD31-4B8C-83A1-F6EECF244321}">
                <p14:modId xmlns:p14="http://schemas.microsoft.com/office/powerpoint/2010/main" val="2980702008"/>
              </p:ext>
            </p:extLst>
          </p:nvPr>
        </p:nvGraphicFramePr>
        <p:xfrm>
          <a:off x="943675" y="1968939"/>
          <a:ext cx="8580337" cy="3450379"/>
        </p:xfrm>
        <a:graphic>
          <a:graphicData uri="http://schemas.openxmlformats.org/drawingml/2006/table">
            <a:tbl>
              <a:tblPr firstRow="1" bandRow="1">
                <a:tableStyleId>{E8034E78-7F5D-4C2E-B375-FC64B27BC917}</a:tableStyleId>
              </a:tblPr>
              <a:tblGrid>
                <a:gridCol w="2234600">
                  <a:extLst>
                    <a:ext uri="{9D8B030D-6E8A-4147-A177-3AD203B41FA5}">
                      <a16:colId xmlns:a16="http://schemas.microsoft.com/office/drawing/2014/main" val="2842539875"/>
                    </a:ext>
                  </a:extLst>
                </a:gridCol>
                <a:gridCol w="1388671">
                  <a:extLst>
                    <a:ext uri="{9D8B030D-6E8A-4147-A177-3AD203B41FA5}">
                      <a16:colId xmlns:a16="http://schemas.microsoft.com/office/drawing/2014/main" val="3497194942"/>
                    </a:ext>
                  </a:extLst>
                </a:gridCol>
                <a:gridCol w="1504393">
                  <a:extLst>
                    <a:ext uri="{9D8B030D-6E8A-4147-A177-3AD203B41FA5}">
                      <a16:colId xmlns:a16="http://schemas.microsoft.com/office/drawing/2014/main" val="2578233219"/>
                    </a:ext>
                  </a:extLst>
                </a:gridCol>
                <a:gridCol w="1168798">
                  <a:extLst>
                    <a:ext uri="{9D8B030D-6E8A-4147-A177-3AD203B41FA5}">
                      <a16:colId xmlns:a16="http://schemas.microsoft.com/office/drawing/2014/main" val="5708842"/>
                    </a:ext>
                  </a:extLst>
                </a:gridCol>
                <a:gridCol w="1157227">
                  <a:extLst>
                    <a:ext uri="{9D8B030D-6E8A-4147-A177-3AD203B41FA5}">
                      <a16:colId xmlns:a16="http://schemas.microsoft.com/office/drawing/2014/main" val="3389172951"/>
                    </a:ext>
                  </a:extLst>
                </a:gridCol>
                <a:gridCol w="1126648">
                  <a:extLst>
                    <a:ext uri="{9D8B030D-6E8A-4147-A177-3AD203B41FA5}">
                      <a16:colId xmlns:a16="http://schemas.microsoft.com/office/drawing/2014/main" val="528079344"/>
                    </a:ext>
                  </a:extLst>
                </a:gridCol>
              </a:tblGrid>
              <a:tr h="729572">
                <a:tc>
                  <a:txBody>
                    <a:bodyPr/>
                    <a:lstStyle/>
                    <a:p>
                      <a:pPr algn="ctr"/>
                      <a:r>
                        <a:rPr lang="pt-BR" sz="1600" dirty="0">
                          <a:latin typeface="AMX" pitchFamily="2" charset="0"/>
                        </a:rPr>
                        <a:t>Escolha seu plano</a:t>
                      </a:r>
                    </a:p>
                  </a:txBody>
                  <a:tcPr marL="85942" marR="85942" marT="42971" marB="42971" anchor="ctr">
                    <a:lnR w="12700" cap="flat" cmpd="sng" algn="ctr">
                      <a:solidFill>
                        <a:schemeClr val="tx1"/>
                      </a:solidFill>
                      <a:prstDash val="solid"/>
                      <a:round/>
                      <a:headEnd type="none" w="med" len="med"/>
                      <a:tailEnd type="none" w="med" len="med"/>
                    </a:lnR>
                    <a:solidFill>
                      <a:srgbClr val="AF272F"/>
                    </a:solidFill>
                  </a:tcPr>
                </a:tc>
                <a:tc>
                  <a:txBody>
                    <a:bodyPr/>
                    <a:lstStyle/>
                    <a:p>
                      <a:pPr algn="ctr"/>
                      <a:r>
                        <a:rPr lang="pt-BR" sz="1600" dirty="0">
                          <a:latin typeface="AMX" pitchFamily="2" charset="0"/>
                        </a:rPr>
                        <a:t>250 MEGA*</a:t>
                      </a:r>
                    </a:p>
                  </a:txBody>
                  <a:tcPr marL="85942" marR="85942" marT="42971" marB="42971" anchor="ctr">
                    <a:lnL w="12700" cap="flat" cmpd="sng" algn="ctr">
                      <a:solidFill>
                        <a:schemeClr val="tx1"/>
                      </a:solidFill>
                      <a:prstDash val="solid"/>
                      <a:round/>
                      <a:headEnd type="none" w="med" len="med"/>
                      <a:tailEnd type="none" w="med" len="med"/>
                    </a:lnL>
                    <a:solidFill>
                      <a:srgbClr val="AF272F"/>
                    </a:solidFill>
                  </a:tcPr>
                </a:tc>
                <a:tc>
                  <a:txBody>
                    <a:bodyPr/>
                    <a:lstStyle/>
                    <a:p>
                      <a:pPr algn="ctr"/>
                      <a:r>
                        <a:rPr lang="pt-BR" sz="1600" dirty="0">
                          <a:latin typeface="AMX" pitchFamily="2" charset="0"/>
                        </a:rPr>
                        <a:t>500 MEGA</a:t>
                      </a:r>
                    </a:p>
                  </a:txBody>
                  <a:tcPr marL="85942" marR="85942" marT="42971" marB="42971" anchor="ctr">
                    <a:solidFill>
                      <a:srgbClr val="AF272F"/>
                    </a:solidFill>
                  </a:tcPr>
                </a:tc>
                <a:tc>
                  <a:txBody>
                    <a:bodyPr/>
                    <a:lstStyle/>
                    <a:p>
                      <a:pPr algn="ctr"/>
                      <a:r>
                        <a:rPr lang="pt-BR" sz="1600" dirty="0">
                          <a:latin typeface="AMX" pitchFamily="2" charset="0"/>
                        </a:rPr>
                        <a:t>1 GIGA</a:t>
                      </a:r>
                    </a:p>
                  </a:txBody>
                  <a:tcPr marL="85942" marR="85942" marT="42971" marB="42971" anchor="ctr">
                    <a:solidFill>
                      <a:srgbClr val="AF272F"/>
                    </a:solidFill>
                  </a:tcPr>
                </a:tc>
                <a:tc>
                  <a:txBody>
                    <a:bodyPr/>
                    <a:lstStyle/>
                    <a:p>
                      <a:pPr algn="ctr"/>
                      <a:r>
                        <a:rPr lang="pt-BR" sz="1600" dirty="0">
                          <a:latin typeface="AMX" pitchFamily="2" charset="0"/>
                        </a:rPr>
                        <a:t>5 GIGA</a:t>
                      </a:r>
                    </a:p>
                  </a:txBody>
                  <a:tcPr marL="85942" marR="85942" marT="42971" marB="42971" anchor="ctr">
                    <a:solidFill>
                      <a:srgbClr val="AF272F"/>
                    </a:solidFill>
                  </a:tcPr>
                </a:tc>
                <a:tc>
                  <a:txBody>
                    <a:bodyPr/>
                    <a:lstStyle/>
                    <a:p>
                      <a:pPr algn="ctr"/>
                      <a:r>
                        <a:rPr lang="pt-BR" sz="1600" dirty="0">
                          <a:latin typeface="AMX" pitchFamily="2" charset="0"/>
                        </a:rPr>
                        <a:t>10 GIGA</a:t>
                      </a:r>
                    </a:p>
                  </a:txBody>
                  <a:tcPr marL="85942" marR="85942" marT="42971" marB="42971" anchor="ctr">
                    <a:solidFill>
                      <a:srgbClr val="AF272F"/>
                    </a:solidFill>
                  </a:tcPr>
                </a:tc>
                <a:extLst>
                  <a:ext uri="{0D108BD9-81ED-4DB2-BD59-A6C34878D82A}">
                    <a16:rowId xmlns:a16="http://schemas.microsoft.com/office/drawing/2014/main" val="3858306881"/>
                  </a:ext>
                </a:extLst>
              </a:tr>
              <a:tr h="722687">
                <a:tc>
                  <a:txBody>
                    <a:bodyPr/>
                    <a:lstStyle/>
                    <a:p>
                      <a:pPr algn="ctr"/>
                      <a:r>
                        <a:rPr lang="pt-BR" sz="1400" b="1" dirty="0">
                          <a:solidFill>
                            <a:srgbClr val="302926"/>
                          </a:solidFill>
                          <a:latin typeface="AMX" pitchFamily="2" charset="0"/>
                        </a:rPr>
                        <a:t>Velocidade de download</a:t>
                      </a:r>
                    </a:p>
                  </a:txBody>
                  <a:tcPr marL="85942" marR="85942" marT="42971" marB="42971" anchor="ctr">
                    <a:lnR w="12700" cap="flat" cmpd="sng" algn="ctr">
                      <a:solidFill>
                        <a:schemeClr val="tx1"/>
                      </a:solidFill>
                      <a:prstDash val="solid"/>
                      <a:round/>
                      <a:headEnd type="none" w="med" len="med"/>
                      <a:tailEnd type="none" w="med" len="med"/>
                    </a:lnR>
                    <a:solidFill>
                      <a:srgbClr val="EAEAEA"/>
                    </a:solidFill>
                  </a:tcPr>
                </a:tc>
                <a:tc>
                  <a:txBody>
                    <a:bodyPr/>
                    <a:lstStyle/>
                    <a:p>
                      <a:pPr algn="ctr"/>
                      <a:r>
                        <a:rPr lang="pt-BR" sz="1400" dirty="0">
                          <a:solidFill>
                            <a:srgbClr val="302926"/>
                          </a:solidFill>
                          <a:latin typeface="AMX" pitchFamily="2" charset="0"/>
                        </a:rPr>
                        <a:t>250 MEGA</a:t>
                      </a:r>
                    </a:p>
                  </a:txBody>
                  <a:tcPr marL="85942" marR="85942" marT="42971" marB="42971" anchor="ctr">
                    <a:lnL w="12700" cap="flat" cmpd="sng" algn="ctr">
                      <a:solidFill>
                        <a:schemeClr val="tx1"/>
                      </a:solidFill>
                      <a:prstDash val="solid"/>
                      <a:round/>
                      <a:headEnd type="none" w="med" len="med"/>
                      <a:tailEnd type="none" w="med" len="med"/>
                    </a:lnL>
                    <a:solidFill>
                      <a:srgbClr val="EAEAEA"/>
                    </a:solidFill>
                  </a:tcPr>
                </a:tc>
                <a:tc>
                  <a:txBody>
                    <a:bodyPr/>
                    <a:lstStyle/>
                    <a:p>
                      <a:pPr algn="ctr"/>
                      <a:r>
                        <a:rPr lang="pt-BR" sz="1400" dirty="0">
                          <a:solidFill>
                            <a:srgbClr val="302926"/>
                          </a:solidFill>
                          <a:latin typeface="AMX" pitchFamily="2" charset="0"/>
                        </a:rPr>
                        <a:t>500 MEGA</a:t>
                      </a:r>
                    </a:p>
                  </a:txBody>
                  <a:tcPr marL="85942" marR="85942" marT="42971" marB="42971" anchor="ctr">
                    <a:solidFill>
                      <a:srgbClr val="EAEAEA"/>
                    </a:solidFill>
                  </a:tcPr>
                </a:tc>
                <a:tc>
                  <a:txBody>
                    <a:bodyPr/>
                    <a:lstStyle/>
                    <a:p>
                      <a:pPr algn="ctr"/>
                      <a:r>
                        <a:rPr lang="pt-BR" sz="1400" dirty="0">
                          <a:solidFill>
                            <a:srgbClr val="302926"/>
                          </a:solidFill>
                          <a:latin typeface="AMX" pitchFamily="2" charset="0"/>
                        </a:rPr>
                        <a:t>1 GIGA</a:t>
                      </a:r>
                    </a:p>
                  </a:txBody>
                  <a:tcPr marL="85942" marR="85942" marT="42971" marB="42971" anchor="ctr">
                    <a:solidFill>
                      <a:srgbClr val="EAEAEA"/>
                    </a:solidFill>
                  </a:tcPr>
                </a:tc>
                <a:tc>
                  <a:txBody>
                    <a:bodyPr/>
                    <a:lstStyle/>
                    <a:p>
                      <a:pPr algn="ctr"/>
                      <a:r>
                        <a:rPr lang="pt-BR" sz="1400" dirty="0">
                          <a:solidFill>
                            <a:srgbClr val="302926"/>
                          </a:solidFill>
                          <a:latin typeface="AMX" pitchFamily="2" charset="0"/>
                        </a:rPr>
                        <a:t>5 GIGA</a:t>
                      </a:r>
                    </a:p>
                  </a:txBody>
                  <a:tcPr marL="85942" marR="85942" marT="42971" marB="42971" anchor="ctr">
                    <a:solidFill>
                      <a:srgbClr val="EAEAEA"/>
                    </a:solidFill>
                  </a:tcPr>
                </a:tc>
                <a:tc>
                  <a:txBody>
                    <a:bodyPr/>
                    <a:lstStyle/>
                    <a:p>
                      <a:pPr algn="ctr"/>
                      <a:r>
                        <a:rPr lang="pt-BR" sz="1400" dirty="0">
                          <a:solidFill>
                            <a:srgbClr val="302926"/>
                          </a:solidFill>
                          <a:latin typeface="AMX" pitchFamily="2" charset="0"/>
                        </a:rPr>
                        <a:t>10 GIGA</a:t>
                      </a:r>
                    </a:p>
                  </a:txBody>
                  <a:tcPr marL="85942" marR="85942" marT="42971" marB="42971" anchor="ctr">
                    <a:solidFill>
                      <a:srgbClr val="EAEAEA"/>
                    </a:solidFill>
                  </a:tcPr>
                </a:tc>
                <a:extLst>
                  <a:ext uri="{0D108BD9-81ED-4DB2-BD59-A6C34878D82A}">
                    <a16:rowId xmlns:a16="http://schemas.microsoft.com/office/drawing/2014/main" val="320593005"/>
                  </a:ext>
                </a:extLst>
              </a:tr>
              <a:tr h="729572">
                <a:tc>
                  <a:txBody>
                    <a:bodyPr/>
                    <a:lstStyle/>
                    <a:p>
                      <a:pPr algn="ctr"/>
                      <a:r>
                        <a:rPr lang="pt-BR" sz="1400" b="1" dirty="0">
                          <a:solidFill>
                            <a:srgbClr val="302926"/>
                          </a:solidFill>
                          <a:latin typeface="AMX" pitchFamily="2" charset="0"/>
                        </a:rPr>
                        <a:t>Velocidade de upload</a:t>
                      </a:r>
                    </a:p>
                  </a:txBody>
                  <a:tcPr marL="85942" marR="85942" marT="42971" marB="42971"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pt-BR" sz="1400" dirty="0">
                          <a:solidFill>
                            <a:srgbClr val="302926"/>
                          </a:solidFill>
                          <a:latin typeface="AMX" pitchFamily="2" charset="0"/>
                        </a:rPr>
                        <a:t>125 MEGA</a:t>
                      </a:r>
                    </a:p>
                  </a:txBody>
                  <a:tcPr marL="85942" marR="85942" marT="42971" marB="42971"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pt-BR" sz="1400" dirty="0">
                          <a:solidFill>
                            <a:srgbClr val="302926"/>
                          </a:solidFill>
                          <a:latin typeface="AMX" pitchFamily="2" charset="0"/>
                        </a:rPr>
                        <a:t>250 MEGA</a:t>
                      </a:r>
                    </a:p>
                  </a:txBody>
                  <a:tcPr marL="85942" marR="85942" marT="42971" marB="4297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solidFill>
                            <a:srgbClr val="302926"/>
                          </a:solidFill>
                          <a:latin typeface="AMX" pitchFamily="2" charset="0"/>
                        </a:rPr>
                        <a:t>500 MEGA</a:t>
                      </a:r>
                    </a:p>
                  </a:txBody>
                  <a:tcPr marL="85942" marR="85942" marT="42971" marB="42971" anchor="ctr">
                    <a:solidFill>
                      <a:schemeClr val="bg1"/>
                    </a:solidFill>
                  </a:tcPr>
                </a:tc>
                <a:tc>
                  <a:txBody>
                    <a:bodyPr/>
                    <a:lstStyle/>
                    <a:p>
                      <a:pPr algn="ctr" defTabSz="914400">
                        <a:tabLst/>
                        <a:defRPr/>
                      </a:pPr>
                      <a:r>
                        <a:rPr lang="pt-BR" sz="1400" dirty="0">
                          <a:solidFill>
                            <a:srgbClr val="302926"/>
                          </a:solidFill>
                          <a:latin typeface="AMX" pitchFamily="2" charset="0"/>
                        </a:rPr>
                        <a:t>5 GIGA</a:t>
                      </a:r>
                    </a:p>
                  </a:txBody>
                  <a:tcPr marL="85942" marR="85942" marT="42971" marB="42971" anchor="ctr">
                    <a:solidFill>
                      <a:schemeClr val="bg1"/>
                    </a:solidFill>
                  </a:tcPr>
                </a:tc>
                <a:tc>
                  <a:txBody>
                    <a:bodyPr/>
                    <a:lstStyle/>
                    <a:p>
                      <a:pPr algn="ctr" defTabSz="914400">
                        <a:tabLst/>
                        <a:defRPr/>
                      </a:pPr>
                      <a:r>
                        <a:rPr lang="pt-BR" sz="1400" dirty="0">
                          <a:solidFill>
                            <a:srgbClr val="302926"/>
                          </a:solidFill>
                          <a:latin typeface="AMX" pitchFamily="2" charset="0"/>
                        </a:rPr>
                        <a:t>10 GIGA</a:t>
                      </a:r>
                    </a:p>
                  </a:txBody>
                  <a:tcPr marL="85942" marR="85942" marT="42971" marB="42971" anchor="ctr">
                    <a:solidFill>
                      <a:schemeClr val="bg1"/>
                    </a:solidFill>
                  </a:tcPr>
                </a:tc>
                <a:extLst>
                  <a:ext uri="{0D108BD9-81ED-4DB2-BD59-A6C34878D82A}">
                    <a16:rowId xmlns:a16="http://schemas.microsoft.com/office/drawing/2014/main" val="3951267636"/>
                  </a:ext>
                </a:extLst>
              </a:tr>
              <a:tr h="634274">
                <a:tc>
                  <a:txBody>
                    <a:bodyPr/>
                    <a:lstStyle/>
                    <a:p>
                      <a:pPr algn="ctr"/>
                      <a:r>
                        <a:rPr lang="pt-BR" sz="1400" b="1" dirty="0">
                          <a:solidFill>
                            <a:srgbClr val="302926"/>
                          </a:solidFill>
                          <a:latin typeface="AMX" pitchFamily="2" charset="0"/>
                        </a:rPr>
                        <a:t>Modem com WI-FI</a:t>
                      </a:r>
                    </a:p>
                  </a:txBody>
                  <a:tcPr marL="85942" marR="85942" marT="42971" marB="42971" anchor="ctr">
                    <a:lnR w="12700" cap="flat" cmpd="sng" algn="ctr">
                      <a:solidFill>
                        <a:schemeClr val="tx1"/>
                      </a:solidFill>
                      <a:prstDash val="solid"/>
                      <a:round/>
                      <a:headEnd type="none" w="med" len="med"/>
                      <a:tailEnd type="none" w="med" len="med"/>
                    </a:lnR>
                    <a:solidFill>
                      <a:srgbClr val="EAEAEA"/>
                    </a:solidFill>
                  </a:tcPr>
                </a:tc>
                <a:tc>
                  <a:txBody>
                    <a:bodyPr/>
                    <a:lstStyle/>
                    <a:p>
                      <a:pPr algn="ctr"/>
                      <a:r>
                        <a:rPr lang="pt-BR" sz="1400" dirty="0">
                          <a:solidFill>
                            <a:srgbClr val="302926"/>
                          </a:solidFill>
                          <a:latin typeface="AMX" pitchFamily="2" charset="0"/>
                        </a:rPr>
                        <a:t>SIM</a:t>
                      </a:r>
                    </a:p>
                  </a:txBody>
                  <a:tcPr marL="85942" marR="85942" marT="42971" marB="42971" anchor="ctr">
                    <a:lnL w="12700" cap="flat" cmpd="sng" algn="ctr">
                      <a:solidFill>
                        <a:schemeClr val="tx1"/>
                      </a:solidFill>
                      <a:prstDash val="solid"/>
                      <a:round/>
                      <a:headEnd type="none" w="med" len="med"/>
                      <a:tailEnd type="none" w="med" len="med"/>
                    </a:lnL>
                    <a:solidFill>
                      <a:srgbClr val="EAEAEA"/>
                    </a:solidFill>
                  </a:tcPr>
                </a:tc>
                <a:tc>
                  <a:txBody>
                    <a:bodyPr/>
                    <a:lstStyle/>
                    <a:p>
                      <a:pPr algn="ctr"/>
                      <a:r>
                        <a:rPr lang="pt-BR" sz="1400" dirty="0">
                          <a:solidFill>
                            <a:srgbClr val="302926"/>
                          </a:solidFill>
                          <a:latin typeface="AMX" pitchFamily="2" charset="0"/>
                        </a:rPr>
                        <a:t>SIM</a:t>
                      </a:r>
                    </a:p>
                  </a:txBody>
                  <a:tcPr marL="85942" marR="85942" marT="42971" marB="42971" anchor="ctr">
                    <a:solidFill>
                      <a:srgbClr val="EAEAEA"/>
                    </a:solidFill>
                  </a:tcPr>
                </a:tc>
                <a:tc>
                  <a:txBody>
                    <a:bodyPr/>
                    <a:lstStyle/>
                    <a:p>
                      <a:pPr algn="ctr"/>
                      <a:r>
                        <a:rPr lang="pt-BR" sz="1400" dirty="0">
                          <a:solidFill>
                            <a:srgbClr val="302926"/>
                          </a:solidFill>
                          <a:latin typeface="AMX" pitchFamily="2" charset="0"/>
                        </a:rPr>
                        <a:t>SIM</a:t>
                      </a:r>
                    </a:p>
                  </a:txBody>
                  <a:tcPr marL="85942" marR="85942" marT="42971" marB="42971" anchor="ct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solidFill>
                            <a:srgbClr val="302926"/>
                          </a:solidFill>
                          <a:latin typeface="AMX" pitchFamily="2" charset="0"/>
                        </a:rPr>
                        <a:t>SIM</a:t>
                      </a:r>
                    </a:p>
                  </a:txBody>
                  <a:tcPr marL="85942" marR="85942" marT="42971" marB="42971" anchor="ct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solidFill>
                            <a:srgbClr val="302926"/>
                          </a:solidFill>
                          <a:latin typeface="AMX" pitchFamily="2" charset="0"/>
                        </a:rPr>
                        <a:t>SIM</a:t>
                      </a:r>
                    </a:p>
                  </a:txBody>
                  <a:tcPr marL="85942" marR="85942" marT="42971" marB="42971" anchor="ctr">
                    <a:solidFill>
                      <a:srgbClr val="EAEAEA"/>
                    </a:solidFill>
                  </a:tcPr>
                </a:tc>
                <a:extLst>
                  <a:ext uri="{0D108BD9-81ED-4DB2-BD59-A6C34878D82A}">
                    <a16:rowId xmlns:a16="http://schemas.microsoft.com/office/drawing/2014/main" val="380983331"/>
                  </a:ext>
                </a:extLst>
              </a:tr>
              <a:tr h="634274">
                <a:tc>
                  <a:txBody>
                    <a:bodyPr/>
                    <a:lstStyle/>
                    <a:p>
                      <a:pPr algn="ctr" fontAlgn="base">
                        <a:lnSpc>
                          <a:spcPts val="1650"/>
                        </a:lnSpc>
                        <a:buNone/>
                      </a:pPr>
                      <a:r>
                        <a:rPr lang="pt-BR" sz="1400" b="1" i="0" dirty="0">
                          <a:solidFill>
                            <a:srgbClr val="302926"/>
                          </a:solidFill>
                          <a:effectLst/>
                          <a:latin typeface="AMX" pitchFamily="2" charset="0"/>
                        </a:rPr>
                        <a:t>Tecnologia Wi-Fi</a:t>
                      </a:r>
                      <a:endParaRPr lang="pt-BR" b="0" i="0" dirty="0">
                        <a:solidFill>
                          <a:srgbClr val="FFFFFF"/>
                        </a:solidFill>
                        <a:effectLst/>
                        <a:highlight>
                          <a:srgbClr val="FFFF00"/>
                        </a:highlight>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ase">
                        <a:lnSpc>
                          <a:spcPts val="1650"/>
                        </a:lnSpc>
                        <a:buNone/>
                      </a:pPr>
                      <a:r>
                        <a:rPr lang="pt-BR" sz="1400" b="0" i="0" dirty="0">
                          <a:solidFill>
                            <a:srgbClr val="302926"/>
                          </a:solidFill>
                          <a:effectLst/>
                          <a:latin typeface="AMX" pitchFamily="2" charset="0"/>
                        </a:rPr>
                        <a:t>Wi-Fi 5</a:t>
                      </a:r>
                      <a:endParaRPr lang="pt-BR" b="0" i="0" dirty="0">
                        <a:solidFill>
                          <a:srgbClr val="FFFFFF"/>
                        </a:solidFill>
                        <a:effectLst/>
                      </a:endParaRP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ase">
                        <a:lnSpc>
                          <a:spcPts val="1650"/>
                        </a:lnSpc>
                        <a:buNone/>
                      </a:pPr>
                      <a:r>
                        <a:rPr lang="pt-BR" sz="1400" b="0" i="0" dirty="0">
                          <a:solidFill>
                            <a:srgbClr val="302926"/>
                          </a:solidFill>
                          <a:effectLst/>
                          <a:latin typeface="AMX" pitchFamily="2" charset="0"/>
                        </a:rPr>
                        <a:t>Wi-Fi 5</a:t>
                      </a:r>
                      <a:endParaRPr lang="pt-BR" b="0" i="0" dirty="0">
                        <a:solidFill>
                          <a:srgbClr val="FFFFFF"/>
                        </a:solidFill>
                        <a:effectLst/>
                        <a:highlight>
                          <a:srgbClr val="FFFF00"/>
                        </a:highligh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kern="1200" dirty="0">
                          <a:solidFill>
                            <a:srgbClr val="302926"/>
                          </a:solidFill>
                          <a:latin typeface="AMX" pitchFamily="2" charset="0"/>
                          <a:ea typeface="+mn-ea"/>
                          <a:cs typeface="+mn-cs"/>
                        </a:rPr>
                        <a:t>WI-FI 6​</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kern="1200" dirty="0">
                          <a:solidFill>
                            <a:srgbClr val="302926"/>
                          </a:solidFill>
                          <a:latin typeface="AMX" pitchFamily="2" charset="0"/>
                          <a:ea typeface="+mn-ea"/>
                          <a:cs typeface="+mn-cs"/>
                        </a:rPr>
                        <a:t>WI-FI 7​</a:t>
                      </a:r>
                    </a:p>
                  </a:txBody>
                  <a:tcPr anchor="ctr">
                    <a:solidFill>
                      <a:schemeClr val="bg1"/>
                    </a:solidFill>
                  </a:tcPr>
                </a:tc>
                <a:tc>
                  <a:txBody>
                    <a:bodyPr/>
                    <a:lstStyle/>
                    <a:p>
                      <a:pPr algn="ctr" fontAlgn="base">
                        <a:lnSpc>
                          <a:spcPts val="1650"/>
                        </a:lnSpc>
                        <a:buNone/>
                      </a:pPr>
                      <a:r>
                        <a:rPr lang="pt-BR" sz="1400" b="0" i="0" dirty="0">
                          <a:solidFill>
                            <a:srgbClr val="302926"/>
                          </a:solidFill>
                          <a:effectLst/>
                          <a:latin typeface="AMX" pitchFamily="2" charset="0"/>
                        </a:rPr>
                        <a:t>WI-FI 7</a:t>
                      </a:r>
                      <a:r>
                        <a:rPr lang="pt-BR" sz="1400" b="0" i="0" dirty="0">
                          <a:solidFill>
                            <a:srgbClr val="FFFFFF"/>
                          </a:solidFill>
                          <a:effectLst/>
                          <a:latin typeface="AMX" pitchFamily="2" charset="0"/>
                        </a:rPr>
                        <a:t>​</a:t>
                      </a:r>
                      <a:endParaRPr lang="pt-BR" b="0" i="0" dirty="0">
                        <a:solidFill>
                          <a:srgbClr val="FFFFFF"/>
                        </a:solidFill>
                        <a:effectLst/>
                      </a:endParaRPr>
                    </a:p>
                  </a:txBody>
                  <a:tcPr anchor="ctr">
                    <a:solidFill>
                      <a:schemeClr val="bg1"/>
                    </a:solidFill>
                  </a:tcPr>
                </a:tc>
                <a:extLst>
                  <a:ext uri="{0D108BD9-81ED-4DB2-BD59-A6C34878D82A}">
                    <a16:rowId xmlns:a16="http://schemas.microsoft.com/office/drawing/2014/main" val="2689658038"/>
                  </a:ext>
                </a:extLst>
              </a:tr>
            </a:tbl>
          </a:graphicData>
        </a:graphic>
      </p:graphicFrame>
      <p:cxnSp>
        <p:nvCxnSpPr>
          <p:cNvPr id="17" name="Straight Connector 16"/>
          <p:cNvCxnSpPr/>
          <p:nvPr/>
        </p:nvCxnSpPr>
        <p:spPr>
          <a:xfrm flipV="1">
            <a:off x="5695218" y="1357082"/>
            <a:ext cx="0" cy="346586"/>
          </a:xfrm>
          <a:prstGeom prst="line">
            <a:avLst/>
          </a:prstGeom>
          <a:ln w="19050">
            <a:solidFill>
              <a:srgbClr val="302926"/>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43006" y="1830579"/>
            <a:ext cx="2382051" cy="3650460"/>
          </a:xfrm>
          <a:prstGeom prst="rect">
            <a:avLst/>
          </a:prstGeom>
          <a:noFill/>
          <a:ln w="28575">
            <a:solidFill>
              <a:srgbClr val="E85D5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13">
            <a:extLst>
              <a:ext uri="{FF2B5EF4-FFF2-40B4-BE49-F238E27FC236}">
                <a16:creationId xmlns:a16="http://schemas.microsoft.com/office/drawing/2014/main" id="{DD373DF4-2311-02ED-36A9-7A94A85C6B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37" y="1304833"/>
            <a:ext cx="801927" cy="451084"/>
          </a:xfrm>
          <a:prstGeom prst="rect">
            <a:avLst/>
          </a:prstGeom>
        </p:spPr>
      </p:pic>
      <p:sp>
        <p:nvSpPr>
          <p:cNvPr id="9" name="Retângulo: Cantos Arredondados 8">
            <a:extLst>
              <a:ext uri="{FF2B5EF4-FFF2-40B4-BE49-F238E27FC236}">
                <a16:creationId xmlns:a16="http://schemas.microsoft.com/office/drawing/2014/main" id="{2BC54594-CFF7-FD15-057B-285CB9FF98B7}"/>
              </a:ext>
            </a:extLst>
          </p:cNvPr>
          <p:cNvSpPr/>
          <p:nvPr/>
        </p:nvSpPr>
        <p:spPr>
          <a:xfrm>
            <a:off x="886264" y="5481039"/>
            <a:ext cx="4062731" cy="428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sz="1400" i="1" dirty="0">
                <a:solidFill>
                  <a:schemeClr val="tx1"/>
                </a:solidFill>
                <a:latin typeface="AMX" pitchFamily="2" charset="0"/>
                <a:cs typeface="Segoe UI" panose="020B0502040204020203" pitchFamily="34" charset="0"/>
              </a:rPr>
              <a:t>*Uso casual, para ver e-mails e noticias.</a:t>
            </a:r>
          </a:p>
        </p:txBody>
      </p:sp>
      <p:sp>
        <p:nvSpPr>
          <p:cNvPr id="11" name="Rectangle 2">
            <a:extLst>
              <a:ext uri="{FF2B5EF4-FFF2-40B4-BE49-F238E27FC236}">
                <a16:creationId xmlns:a16="http://schemas.microsoft.com/office/drawing/2014/main" id="{BC1CBBE9-CB6B-4BBD-C582-A4376FBA15BF}"/>
              </a:ext>
            </a:extLst>
          </p:cNvPr>
          <p:cNvSpPr>
            <a:spLocks noChangeArrowheads="1"/>
          </p:cNvSpPr>
          <p:nvPr/>
        </p:nvSpPr>
        <p:spPr bwMode="auto">
          <a:xfrm>
            <a:off x="9890125" y="38138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pt-BR" altLang="pt-BR"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870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8">
            <a:extLst>
              <a:ext uri="{FF2B5EF4-FFF2-40B4-BE49-F238E27FC236}">
                <a16:creationId xmlns:a16="http://schemas.microsoft.com/office/drawing/2014/main" id="{A30B2803-EFB0-A573-2C27-9DA4AB195911}"/>
              </a:ext>
            </a:extLst>
          </p:cNvPr>
          <p:cNvSpPr txBox="1"/>
          <p:nvPr/>
        </p:nvSpPr>
        <p:spPr>
          <a:xfrm>
            <a:off x="886264" y="1101355"/>
            <a:ext cx="5777583" cy="58477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ONDE O FUTURO COMEÇA</a:t>
            </a:r>
          </a:p>
        </p:txBody>
      </p:sp>
      <p:sp>
        <p:nvSpPr>
          <p:cNvPr id="6" name="CaixaDeTexto 8">
            <a:extLst>
              <a:ext uri="{FF2B5EF4-FFF2-40B4-BE49-F238E27FC236}">
                <a16:creationId xmlns:a16="http://schemas.microsoft.com/office/drawing/2014/main" id="{A30B2803-EFB0-A573-2C27-9DA4AB195911}"/>
              </a:ext>
            </a:extLst>
          </p:cNvPr>
          <p:cNvSpPr txBox="1"/>
          <p:nvPr/>
        </p:nvSpPr>
        <p:spPr>
          <a:xfrm>
            <a:off x="914400" y="1622948"/>
            <a:ext cx="4540469" cy="523220"/>
          </a:xfrm>
          <a:prstGeom prst="rect">
            <a:avLst/>
          </a:prstGeom>
          <a:noFill/>
        </p:spPr>
        <p:txBody>
          <a:bodyPr wrap="square" rtlCol="0">
            <a:spAutoFit/>
          </a:bodyPr>
          <a:lstStyle/>
          <a:p>
            <a:r>
              <a:rPr lang="pt-BR" sz="2800" dirty="0">
                <a:solidFill>
                  <a:srgbClr val="302926"/>
                </a:solidFill>
                <a:latin typeface="AMX" pitchFamily="2" charset="0"/>
                <a:ea typeface="Segoe UI Black" panose="020B0A02040204020203" pitchFamily="34" charset="0"/>
                <a:cs typeface="Segoe UI" panose="020B0502040204020203" pitchFamily="34" charset="0"/>
              </a:rPr>
              <a:t>Cidades de Lançamento.</a:t>
            </a:r>
          </a:p>
        </p:txBody>
      </p:sp>
      <p:sp>
        <p:nvSpPr>
          <p:cNvPr id="11" name="Fluxograma: Processo Alternativo 6">
            <a:extLst>
              <a:ext uri="{FF2B5EF4-FFF2-40B4-BE49-F238E27FC236}">
                <a16:creationId xmlns:a16="http://schemas.microsoft.com/office/drawing/2014/main" id="{05D096CA-6F62-B1F6-142B-C109787180E4}"/>
              </a:ext>
            </a:extLst>
          </p:cNvPr>
          <p:cNvSpPr/>
          <p:nvPr/>
        </p:nvSpPr>
        <p:spPr>
          <a:xfrm>
            <a:off x="581052" y="2140877"/>
            <a:ext cx="3766459" cy="3535547"/>
          </a:xfrm>
          <a:prstGeom prst="flowChartAlternateProcess">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lvl="1">
              <a:spcAft>
                <a:spcPts val="600"/>
              </a:spcAft>
            </a:pPr>
            <a:r>
              <a:rPr lang="pt-BR" sz="1600" dirty="0">
                <a:latin typeface="AMX" pitchFamily="2" charset="0"/>
                <a:ea typeface="Segoe UI Black" panose="020B0A02040204020203" pitchFamily="34" charset="0"/>
              </a:rPr>
              <a:t>São Paulo/SP </a:t>
            </a:r>
          </a:p>
          <a:p>
            <a:pPr lvl="1">
              <a:spcAft>
                <a:spcPts val="600"/>
              </a:spcAft>
            </a:pPr>
            <a:r>
              <a:rPr lang="pt-BR" sz="1600" dirty="0">
                <a:latin typeface="AMX" pitchFamily="2" charset="0"/>
                <a:ea typeface="Segoe UI Black" panose="020B0A02040204020203" pitchFamily="34" charset="0"/>
              </a:rPr>
              <a:t>Rio de Janeiro/RJ </a:t>
            </a:r>
          </a:p>
          <a:p>
            <a:pPr lvl="1">
              <a:spcAft>
                <a:spcPts val="600"/>
              </a:spcAft>
            </a:pPr>
            <a:r>
              <a:rPr lang="pt-BR" sz="1600" dirty="0">
                <a:latin typeface="AMX" pitchFamily="2" charset="0"/>
                <a:ea typeface="Segoe UI Black" panose="020B0A02040204020203" pitchFamily="34" charset="0"/>
              </a:rPr>
              <a:t>Campinas/SP  </a:t>
            </a:r>
          </a:p>
          <a:p>
            <a:pPr lvl="1">
              <a:spcAft>
                <a:spcPts val="600"/>
              </a:spcAft>
            </a:pPr>
            <a:r>
              <a:rPr lang="pt-BR" sz="1600" dirty="0">
                <a:latin typeface="AMX" pitchFamily="2" charset="0"/>
                <a:ea typeface="Segoe UI Black" panose="020B0A02040204020203" pitchFamily="34" charset="0"/>
              </a:rPr>
              <a:t>Guarulhos/SP  </a:t>
            </a:r>
          </a:p>
          <a:p>
            <a:pPr lvl="1">
              <a:spcAft>
                <a:spcPts val="600"/>
              </a:spcAft>
            </a:pPr>
            <a:r>
              <a:rPr lang="pt-BR" sz="1600" dirty="0">
                <a:latin typeface="AMX" pitchFamily="2" charset="0"/>
                <a:ea typeface="Segoe UI Black" panose="020B0A02040204020203" pitchFamily="34" charset="0"/>
              </a:rPr>
              <a:t>Osasco/SP </a:t>
            </a:r>
          </a:p>
          <a:p>
            <a:pPr lvl="1">
              <a:spcAft>
                <a:spcPts val="600"/>
              </a:spcAft>
            </a:pPr>
            <a:r>
              <a:rPr lang="pt-BR" sz="1600" dirty="0">
                <a:latin typeface="AMX" pitchFamily="2" charset="0"/>
                <a:ea typeface="Segoe UI Black" panose="020B0A02040204020203" pitchFamily="34" charset="0"/>
              </a:rPr>
              <a:t>Ribeirão Preto/SP </a:t>
            </a:r>
          </a:p>
          <a:p>
            <a:pPr lvl="1">
              <a:spcAft>
                <a:spcPts val="600"/>
              </a:spcAft>
            </a:pPr>
            <a:r>
              <a:rPr lang="pt-BR" sz="1600" dirty="0">
                <a:latin typeface="AMX" pitchFamily="2" charset="0"/>
                <a:ea typeface="Segoe UI Black" panose="020B0A02040204020203" pitchFamily="34" charset="0"/>
              </a:rPr>
              <a:t>São Bernardo do Campo/SP </a:t>
            </a:r>
          </a:p>
          <a:p>
            <a:pPr lvl="1">
              <a:spcAft>
                <a:spcPts val="600"/>
              </a:spcAft>
            </a:pPr>
            <a:r>
              <a:rPr lang="pt-BR" sz="1600" dirty="0">
                <a:latin typeface="AMX" pitchFamily="2" charset="0"/>
                <a:ea typeface="Segoe UI Black" panose="020B0A02040204020203" pitchFamily="34" charset="0"/>
              </a:rPr>
              <a:t>São Caetano do Sul/SP</a:t>
            </a:r>
          </a:p>
          <a:p>
            <a:pPr lvl="1">
              <a:spcAft>
                <a:spcPts val="600"/>
              </a:spcAft>
            </a:pPr>
            <a:r>
              <a:rPr lang="pt-BR" sz="1600" dirty="0">
                <a:latin typeface="AMX" pitchFamily="2" charset="0"/>
                <a:ea typeface="Segoe UI Black" panose="020B0A02040204020203" pitchFamily="34" charset="0"/>
              </a:rPr>
              <a:t>Sorocaba/SP</a:t>
            </a:r>
            <a:endParaRPr lang="pt-BR" sz="1600" dirty="0">
              <a:highlight>
                <a:srgbClr val="0000FF"/>
              </a:highlight>
              <a:latin typeface="AMX" pitchFamily="2" charset="0"/>
              <a:ea typeface="Segoe UI Black" panose="020B0A02040204020203"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2349651"/>
            <a:ext cx="282162" cy="28216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2678849"/>
            <a:ext cx="282162" cy="282162"/>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012239"/>
            <a:ext cx="282162" cy="282162"/>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336573"/>
            <a:ext cx="282162" cy="282162"/>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660907"/>
            <a:ext cx="282162" cy="282162"/>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990105"/>
            <a:ext cx="282162" cy="282162"/>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4308903"/>
            <a:ext cx="282162" cy="282162"/>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4613781"/>
            <a:ext cx="282162" cy="282162"/>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4935353"/>
            <a:ext cx="282162" cy="282162"/>
          </a:xfrm>
          <a:prstGeom prst="rect">
            <a:avLst/>
          </a:prstGeom>
        </p:spPr>
      </p:pic>
      <p:sp>
        <p:nvSpPr>
          <p:cNvPr id="35" name="Fluxograma: Processo Alternativo 10">
            <a:extLst>
              <a:ext uri="{FF2B5EF4-FFF2-40B4-BE49-F238E27FC236}">
                <a16:creationId xmlns:a16="http://schemas.microsoft.com/office/drawing/2014/main" id="{9737A86C-090C-A01F-92D9-0B6B6DEFFB9B}"/>
              </a:ext>
            </a:extLst>
          </p:cNvPr>
          <p:cNvSpPr/>
          <p:nvPr/>
        </p:nvSpPr>
        <p:spPr>
          <a:xfrm>
            <a:off x="5290995" y="3954584"/>
            <a:ext cx="5587676" cy="1262931"/>
          </a:xfrm>
          <a:prstGeom prst="flowChartAlternateProcess">
            <a:avLst/>
          </a:prstGeom>
          <a:solidFill>
            <a:srgbClr val="DA291C"/>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pt-BR" b="1" dirty="0">
                <a:solidFill>
                  <a:schemeClr val="bg1"/>
                </a:solidFill>
                <a:latin typeface="AMX" pitchFamily="2" charset="0"/>
              </a:rPr>
              <a:t>Dica:</a:t>
            </a:r>
          </a:p>
          <a:p>
            <a:r>
              <a:rPr lang="pt-BR" b="1" dirty="0">
                <a:solidFill>
                  <a:schemeClr val="bg1"/>
                </a:solidFill>
                <a:latin typeface="AMX" pitchFamily="2" charset="0"/>
              </a:rPr>
              <a:t>1. </a:t>
            </a:r>
            <a:r>
              <a:rPr lang="pt-BR" dirty="0">
                <a:solidFill>
                  <a:schemeClr val="bg1"/>
                </a:solidFill>
                <a:latin typeface="AMX" pitchFamily="2" charset="0"/>
              </a:rPr>
              <a:t>Além da lista de NODES, na prática consulte o CEP, se aparecer o produto o endereço é elegível.</a:t>
            </a:r>
          </a:p>
        </p:txBody>
      </p:sp>
      <p:pic>
        <p:nvPicPr>
          <p:cNvPr id="3" name="Picture 13">
            <a:extLst>
              <a:ext uri="{FF2B5EF4-FFF2-40B4-BE49-F238E27FC236}">
                <a16:creationId xmlns:a16="http://schemas.microsoft.com/office/drawing/2014/main" id="{63FB839B-5D62-44E7-5F43-9BFA132E1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7" y="1168200"/>
            <a:ext cx="801927" cy="451084"/>
          </a:xfrm>
          <a:prstGeom prst="rect">
            <a:avLst/>
          </a:prstGeom>
        </p:spPr>
      </p:pic>
      <p:sp>
        <p:nvSpPr>
          <p:cNvPr id="9" name="CaixaDeTexto 17">
            <a:extLst>
              <a:ext uri="{FF2B5EF4-FFF2-40B4-BE49-F238E27FC236}">
                <a16:creationId xmlns:a16="http://schemas.microsoft.com/office/drawing/2014/main" id="{0182D857-73D5-E40C-0272-4157BD89FB2D}"/>
              </a:ext>
            </a:extLst>
          </p:cNvPr>
          <p:cNvSpPr txBox="1"/>
          <p:nvPr/>
        </p:nvSpPr>
        <p:spPr>
          <a:xfrm>
            <a:off x="5312019" y="2253792"/>
            <a:ext cx="5429554" cy="1200329"/>
          </a:xfrm>
          <a:prstGeom prst="rect">
            <a:avLst/>
          </a:prstGeom>
          <a:noFill/>
        </p:spPr>
        <p:txBody>
          <a:bodyPr wrap="square" rtlCol="0">
            <a:spAutoFit/>
          </a:bodyPr>
          <a:lstStyle/>
          <a:p>
            <a:r>
              <a:rPr lang="pt-BR" dirty="0">
                <a:latin typeface="AMX" pitchFamily="2" charset="0"/>
                <a:cs typeface="Segoe UI" panose="020B0502040204020203" pitchFamily="34" charset="0"/>
              </a:rPr>
              <a:t>As novas velocidades de 5 Giga e 10 Giga, impulsionadas pela tecnologia </a:t>
            </a:r>
            <a:r>
              <a:rPr lang="pt-BR" b="1" dirty="0">
                <a:latin typeface="AMX" pitchFamily="2" charset="0"/>
                <a:cs typeface="Segoe UI" panose="020B0502040204020203" pitchFamily="34" charset="0"/>
              </a:rPr>
              <a:t>Giga Velocidade</a:t>
            </a:r>
            <a:r>
              <a:rPr lang="pt-BR" dirty="0">
                <a:latin typeface="AMX" pitchFamily="2" charset="0"/>
                <a:cs typeface="Segoe UI" panose="020B0502040204020203" pitchFamily="34" charset="0"/>
              </a:rPr>
              <a:t>, chegam primeiro aos grandes centros para revolucionar a conectividade de alta performance.</a:t>
            </a:r>
          </a:p>
        </p:txBody>
      </p:sp>
      <p:cxnSp>
        <p:nvCxnSpPr>
          <p:cNvPr id="10" name="Elbow Connector 15">
            <a:extLst>
              <a:ext uri="{FF2B5EF4-FFF2-40B4-BE49-F238E27FC236}">
                <a16:creationId xmlns:a16="http://schemas.microsoft.com/office/drawing/2014/main" id="{E9E08E99-D21B-13E2-D507-6E9D5A6EB2BB}"/>
              </a:ext>
            </a:extLst>
          </p:cNvPr>
          <p:cNvCxnSpPr>
            <a:cxnSpLocks/>
          </p:cNvCxnSpPr>
          <p:nvPr/>
        </p:nvCxnSpPr>
        <p:spPr>
          <a:xfrm rot="10800000" flipV="1">
            <a:off x="5290997" y="2201458"/>
            <a:ext cx="5074769" cy="1255343"/>
          </a:xfrm>
          <a:prstGeom prst="bentConnector3">
            <a:avLst>
              <a:gd name="adj1" fmla="val 100121"/>
            </a:avLst>
          </a:prstGeom>
          <a:ln>
            <a:solidFill>
              <a:srgbClr val="AF27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77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fade">
                                      <p:cBhvr>
                                        <p:cTn id="40" dur="500"/>
                                        <p:tgtEl>
                                          <p:spTgt spid="11">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xEl>
                                              <p:pRg st="7" end="7"/>
                                            </p:txEl>
                                          </p:spTgt>
                                        </p:tgtEl>
                                        <p:attrNameLst>
                                          <p:attrName>style.visibility</p:attrName>
                                        </p:attrNameLst>
                                      </p:cBhvr>
                                      <p:to>
                                        <p:strVal val="visible"/>
                                      </p:to>
                                    </p:set>
                                    <p:animEffect transition="in" filter="fade">
                                      <p:cBhvr>
                                        <p:cTn id="43" dur="500"/>
                                        <p:tgtEl>
                                          <p:spTgt spid="11">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xEl>
                                              <p:pRg st="8" end="8"/>
                                            </p:txEl>
                                          </p:spTgt>
                                        </p:tgtEl>
                                        <p:attrNameLst>
                                          <p:attrName>style.visibility</p:attrName>
                                        </p:attrNameLst>
                                      </p:cBhvr>
                                      <p:to>
                                        <p:strVal val="visible"/>
                                      </p:to>
                                    </p:set>
                                    <p:animEffect transition="in" filter="fade">
                                      <p:cBhvr>
                                        <p:cTn id="46" dur="500"/>
                                        <p:tgtEl>
                                          <p:spTgt spid="11">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par>
                          <p:cTn id="74" fill="hold">
                            <p:stCondLst>
                              <p:cond delay="2500"/>
                            </p:stCondLst>
                            <p:childTnLst>
                              <p:par>
                                <p:cTn id="75" presetID="16" presetClass="entr" presetSubtype="37"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outVertical)">
                                      <p:cBhvr>
                                        <p:cTn id="77" dur="500"/>
                                        <p:tgtEl>
                                          <p:spTgt spid="10"/>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childTnLst>
                          </p:cTn>
                        </p:par>
                        <p:par>
                          <p:cTn id="82" fill="hold">
                            <p:stCondLst>
                              <p:cond delay="3500"/>
                            </p:stCondLst>
                            <p:childTnLst>
                              <p:par>
                                <p:cTn id="83" presetID="10" presetClass="entr" presetSubtype="0"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build="allAtOnce"/>
      <p:bldP spid="35"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85DDC-9611-DA92-C88A-C26D525F0C02}"/>
            </a:ext>
          </a:extLst>
        </p:cNvPr>
        <p:cNvGrpSpPr/>
        <p:nvPr/>
      </p:nvGrpSpPr>
      <p:grpSpPr>
        <a:xfrm>
          <a:off x="0" y="0"/>
          <a:ext cx="0" cy="0"/>
          <a:chOff x="0" y="0"/>
          <a:chExt cx="0" cy="0"/>
        </a:xfrm>
      </p:grpSpPr>
      <p:sp>
        <p:nvSpPr>
          <p:cNvPr id="2" name="CaixaDeTexto 8">
            <a:extLst>
              <a:ext uri="{FF2B5EF4-FFF2-40B4-BE49-F238E27FC236}">
                <a16:creationId xmlns:a16="http://schemas.microsoft.com/office/drawing/2014/main" id="{273EE3AC-EB41-FC51-CF0D-8602A8B99D78}"/>
              </a:ext>
            </a:extLst>
          </p:cNvPr>
          <p:cNvSpPr txBox="1"/>
          <p:nvPr/>
        </p:nvSpPr>
        <p:spPr>
          <a:xfrm>
            <a:off x="886264" y="1101355"/>
            <a:ext cx="5777583" cy="58477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ONDE O FUTURO COMEÇA</a:t>
            </a:r>
          </a:p>
        </p:txBody>
      </p:sp>
      <p:sp>
        <p:nvSpPr>
          <p:cNvPr id="6" name="CaixaDeTexto 8">
            <a:extLst>
              <a:ext uri="{FF2B5EF4-FFF2-40B4-BE49-F238E27FC236}">
                <a16:creationId xmlns:a16="http://schemas.microsoft.com/office/drawing/2014/main" id="{07CBEEF7-8987-132E-937D-1C7B6F355C5D}"/>
              </a:ext>
            </a:extLst>
          </p:cNvPr>
          <p:cNvSpPr txBox="1"/>
          <p:nvPr/>
        </p:nvSpPr>
        <p:spPr>
          <a:xfrm>
            <a:off x="914400" y="1622948"/>
            <a:ext cx="4540469" cy="523220"/>
          </a:xfrm>
          <a:prstGeom prst="rect">
            <a:avLst/>
          </a:prstGeom>
          <a:noFill/>
        </p:spPr>
        <p:txBody>
          <a:bodyPr wrap="square" rtlCol="0">
            <a:spAutoFit/>
          </a:bodyPr>
          <a:lstStyle/>
          <a:p>
            <a:r>
              <a:rPr lang="pt-BR" sz="2800" dirty="0">
                <a:solidFill>
                  <a:srgbClr val="302926"/>
                </a:solidFill>
                <a:latin typeface="AMX" pitchFamily="2" charset="0"/>
                <a:ea typeface="Segoe UI Black" panose="020B0A02040204020203" pitchFamily="34" charset="0"/>
                <a:cs typeface="Segoe UI" panose="020B0502040204020203" pitchFamily="34" charset="0"/>
              </a:rPr>
              <a:t>Cidades de Lançamento.</a:t>
            </a:r>
          </a:p>
        </p:txBody>
      </p:sp>
      <p:sp>
        <p:nvSpPr>
          <p:cNvPr id="11" name="Fluxograma: Processo Alternativo 6">
            <a:extLst>
              <a:ext uri="{FF2B5EF4-FFF2-40B4-BE49-F238E27FC236}">
                <a16:creationId xmlns:a16="http://schemas.microsoft.com/office/drawing/2014/main" id="{D6F81143-E69A-54CC-4EA1-448EC0ED194F}"/>
              </a:ext>
            </a:extLst>
          </p:cNvPr>
          <p:cNvSpPr/>
          <p:nvPr/>
        </p:nvSpPr>
        <p:spPr>
          <a:xfrm>
            <a:off x="581052" y="2140877"/>
            <a:ext cx="3766459" cy="3535547"/>
          </a:xfrm>
          <a:prstGeom prst="flowChartAlternateProcess">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lvl="1">
              <a:spcAft>
                <a:spcPts val="600"/>
              </a:spcAft>
            </a:pPr>
            <a:r>
              <a:rPr lang="pt-BR" sz="1600" dirty="0">
                <a:latin typeface="AMX" pitchFamily="2" charset="0"/>
                <a:ea typeface="Segoe UI Black" panose="020B0A02040204020203" pitchFamily="34" charset="0"/>
              </a:rPr>
              <a:t>São Paulo/SP </a:t>
            </a:r>
          </a:p>
          <a:p>
            <a:pPr lvl="1">
              <a:spcAft>
                <a:spcPts val="600"/>
              </a:spcAft>
            </a:pPr>
            <a:r>
              <a:rPr lang="pt-BR" sz="1600" dirty="0">
                <a:latin typeface="AMX" pitchFamily="2" charset="0"/>
                <a:ea typeface="Segoe UI Black" panose="020B0A02040204020203" pitchFamily="34" charset="0"/>
              </a:rPr>
              <a:t>Rio de Janeiro/RJ </a:t>
            </a:r>
          </a:p>
          <a:p>
            <a:pPr lvl="1">
              <a:spcAft>
                <a:spcPts val="600"/>
              </a:spcAft>
            </a:pPr>
            <a:r>
              <a:rPr lang="pt-BR" sz="1600" dirty="0">
                <a:latin typeface="AMX" pitchFamily="2" charset="0"/>
                <a:ea typeface="Segoe UI Black" panose="020B0A02040204020203" pitchFamily="34" charset="0"/>
              </a:rPr>
              <a:t>Campinas/SP  </a:t>
            </a:r>
          </a:p>
          <a:p>
            <a:pPr lvl="1">
              <a:spcAft>
                <a:spcPts val="600"/>
              </a:spcAft>
            </a:pPr>
            <a:r>
              <a:rPr lang="pt-BR" sz="1600" dirty="0">
                <a:latin typeface="AMX" pitchFamily="2" charset="0"/>
                <a:ea typeface="Segoe UI Black" panose="020B0A02040204020203" pitchFamily="34" charset="0"/>
              </a:rPr>
              <a:t>Guarulhos/SP  </a:t>
            </a:r>
          </a:p>
          <a:p>
            <a:pPr lvl="1">
              <a:spcAft>
                <a:spcPts val="600"/>
              </a:spcAft>
            </a:pPr>
            <a:r>
              <a:rPr lang="pt-BR" sz="1600" dirty="0">
                <a:latin typeface="AMX" pitchFamily="2" charset="0"/>
                <a:ea typeface="Segoe UI Black" panose="020B0A02040204020203" pitchFamily="34" charset="0"/>
              </a:rPr>
              <a:t>Osasco/SP </a:t>
            </a:r>
          </a:p>
          <a:p>
            <a:pPr lvl="1">
              <a:spcAft>
                <a:spcPts val="600"/>
              </a:spcAft>
            </a:pPr>
            <a:r>
              <a:rPr lang="pt-BR" sz="1600" dirty="0">
                <a:latin typeface="AMX" pitchFamily="2" charset="0"/>
                <a:ea typeface="Segoe UI Black" panose="020B0A02040204020203" pitchFamily="34" charset="0"/>
              </a:rPr>
              <a:t>Ribeirão Preto/SP </a:t>
            </a:r>
          </a:p>
          <a:p>
            <a:pPr lvl="1">
              <a:spcAft>
                <a:spcPts val="600"/>
              </a:spcAft>
            </a:pPr>
            <a:r>
              <a:rPr lang="pt-BR" sz="1600" dirty="0">
                <a:latin typeface="AMX" pitchFamily="2" charset="0"/>
                <a:ea typeface="Segoe UI Black" panose="020B0A02040204020203" pitchFamily="34" charset="0"/>
              </a:rPr>
              <a:t>São Bernardo do Campo/SP </a:t>
            </a:r>
          </a:p>
          <a:p>
            <a:pPr lvl="1">
              <a:spcAft>
                <a:spcPts val="600"/>
              </a:spcAft>
            </a:pPr>
            <a:r>
              <a:rPr lang="pt-BR" sz="1600" dirty="0">
                <a:latin typeface="AMX" pitchFamily="2" charset="0"/>
                <a:ea typeface="Segoe UI Black" panose="020B0A02040204020203" pitchFamily="34" charset="0"/>
              </a:rPr>
              <a:t>São Caetano do Sul/SP</a:t>
            </a:r>
          </a:p>
          <a:p>
            <a:pPr lvl="1">
              <a:spcAft>
                <a:spcPts val="600"/>
              </a:spcAft>
            </a:pPr>
            <a:r>
              <a:rPr lang="pt-BR" sz="1600" dirty="0">
                <a:latin typeface="AMX" pitchFamily="2" charset="0"/>
                <a:ea typeface="Segoe UI Black" panose="020B0A02040204020203" pitchFamily="34" charset="0"/>
              </a:rPr>
              <a:t>Sorocaba/SP</a:t>
            </a:r>
            <a:endParaRPr lang="pt-BR" sz="1600" dirty="0">
              <a:highlight>
                <a:srgbClr val="0000FF"/>
              </a:highlight>
              <a:latin typeface="AMX" pitchFamily="2" charset="0"/>
              <a:ea typeface="Segoe UI Black" panose="020B0A02040204020203" pitchFamily="34" charset="0"/>
            </a:endParaRPr>
          </a:p>
        </p:txBody>
      </p:sp>
      <p:grpSp>
        <p:nvGrpSpPr>
          <p:cNvPr id="5" name="Agrupar 4">
            <a:extLst>
              <a:ext uri="{FF2B5EF4-FFF2-40B4-BE49-F238E27FC236}">
                <a16:creationId xmlns:a16="http://schemas.microsoft.com/office/drawing/2014/main" id="{D7ABE85D-35F1-85E8-3F1D-96477174DC54}"/>
              </a:ext>
            </a:extLst>
          </p:cNvPr>
          <p:cNvGrpSpPr/>
          <p:nvPr/>
        </p:nvGrpSpPr>
        <p:grpSpPr>
          <a:xfrm>
            <a:off x="5290997" y="2204139"/>
            <a:ext cx="5450576" cy="1255343"/>
            <a:chOff x="5290997" y="2204139"/>
            <a:chExt cx="5450576" cy="1255343"/>
          </a:xfrm>
        </p:grpSpPr>
        <p:sp>
          <p:nvSpPr>
            <p:cNvPr id="13" name="CaixaDeTexto 17">
              <a:extLst>
                <a:ext uri="{FF2B5EF4-FFF2-40B4-BE49-F238E27FC236}">
                  <a16:creationId xmlns:a16="http://schemas.microsoft.com/office/drawing/2014/main" id="{8A17D7A6-C521-C1D5-CC3D-602997658464}"/>
                </a:ext>
              </a:extLst>
            </p:cNvPr>
            <p:cNvSpPr txBox="1"/>
            <p:nvPr/>
          </p:nvSpPr>
          <p:spPr>
            <a:xfrm>
              <a:off x="5312019" y="2256473"/>
              <a:ext cx="5429554" cy="1200329"/>
            </a:xfrm>
            <a:prstGeom prst="rect">
              <a:avLst/>
            </a:prstGeom>
            <a:noFill/>
          </p:spPr>
          <p:txBody>
            <a:bodyPr wrap="square" rtlCol="0">
              <a:spAutoFit/>
            </a:bodyPr>
            <a:lstStyle/>
            <a:p>
              <a:r>
                <a:rPr lang="pt-BR" dirty="0">
                  <a:latin typeface="AMX" pitchFamily="2" charset="0"/>
                  <a:cs typeface="Segoe UI" panose="020B0502040204020203" pitchFamily="34" charset="0"/>
                </a:rPr>
                <a:t>As novas velocidades de 5 Giga e 10 Giga, impulsionadas pela tecnologia </a:t>
              </a:r>
              <a:r>
                <a:rPr lang="pt-BR" b="1" dirty="0">
                  <a:latin typeface="AMX" pitchFamily="2" charset="0"/>
                  <a:cs typeface="Segoe UI" panose="020B0502040204020203" pitchFamily="34" charset="0"/>
                </a:rPr>
                <a:t>Giga Velocidade</a:t>
              </a:r>
              <a:r>
                <a:rPr lang="pt-BR" dirty="0">
                  <a:latin typeface="AMX" pitchFamily="2" charset="0"/>
                  <a:cs typeface="Segoe UI" panose="020B0502040204020203" pitchFamily="34" charset="0"/>
                </a:rPr>
                <a:t>, chegam primeiro aos grandes centros para revolucionar a conectividade de alta performance.</a:t>
              </a:r>
            </a:p>
          </p:txBody>
        </p:sp>
        <p:cxnSp>
          <p:nvCxnSpPr>
            <p:cNvPr id="16" name="Elbow Connector 15">
              <a:extLst>
                <a:ext uri="{FF2B5EF4-FFF2-40B4-BE49-F238E27FC236}">
                  <a16:creationId xmlns:a16="http://schemas.microsoft.com/office/drawing/2014/main" id="{B21F0B01-FE12-DBB7-56B0-F739EB963965}"/>
                </a:ext>
              </a:extLst>
            </p:cNvPr>
            <p:cNvCxnSpPr>
              <a:cxnSpLocks/>
            </p:cNvCxnSpPr>
            <p:nvPr/>
          </p:nvCxnSpPr>
          <p:spPr>
            <a:xfrm rot="10800000" flipV="1">
              <a:off x="5290997" y="2204139"/>
              <a:ext cx="5074769" cy="1255343"/>
            </a:xfrm>
            <a:prstGeom prst="bentConnector3">
              <a:avLst>
                <a:gd name="adj1" fmla="val 100121"/>
              </a:avLst>
            </a:prstGeom>
            <a:ln>
              <a:solidFill>
                <a:srgbClr val="AF272F"/>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2CB1B47C-24C1-CB00-90FA-4117148FD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2349651"/>
            <a:ext cx="282162" cy="282162"/>
          </a:xfrm>
          <a:prstGeom prst="rect">
            <a:avLst/>
          </a:prstGeom>
        </p:spPr>
      </p:pic>
      <p:pic>
        <p:nvPicPr>
          <p:cNvPr id="25" name="Picture 24">
            <a:extLst>
              <a:ext uri="{FF2B5EF4-FFF2-40B4-BE49-F238E27FC236}">
                <a16:creationId xmlns:a16="http://schemas.microsoft.com/office/drawing/2014/main" id="{BB7F118E-63EB-1571-7BB6-9BBBB0A61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2678849"/>
            <a:ext cx="282162" cy="282162"/>
          </a:xfrm>
          <a:prstGeom prst="rect">
            <a:avLst/>
          </a:prstGeom>
        </p:spPr>
      </p:pic>
      <p:pic>
        <p:nvPicPr>
          <p:cNvPr id="26" name="Picture 25">
            <a:extLst>
              <a:ext uri="{FF2B5EF4-FFF2-40B4-BE49-F238E27FC236}">
                <a16:creationId xmlns:a16="http://schemas.microsoft.com/office/drawing/2014/main" id="{9047C925-C77A-9AD6-E885-7633790E0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012239"/>
            <a:ext cx="282162" cy="282162"/>
          </a:xfrm>
          <a:prstGeom prst="rect">
            <a:avLst/>
          </a:prstGeom>
        </p:spPr>
      </p:pic>
      <p:pic>
        <p:nvPicPr>
          <p:cNvPr id="27" name="Picture 26">
            <a:extLst>
              <a:ext uri="{FF2B5EF4-FFF2-40B4-BE49-F238E27FC236}">
                <a16:creationId xmlns:a16="http://schemas.microsoft.com/office/drawing/2014/main" id="{3181BA57-5429-C217-36D5-4BECCCA95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336573"/>
            <a:ext cx="282162" cy="282162"/>
          </a:xfrm>
          <a:prstGeom prst="rect">
            <a:avLst/>
          </a:prstGeom>
        </p:spPr>
      </p:pic>
      <p:pic>
        <p:nvPicPr>
          <p:cNvPr id="28" name="Picture 27">
            <a:extLst>
              <a:ext uri="{FF2B5EF4-FFF2-40B4-BE49-F238E27FC236}">
                <a16:creationId xmlns:a16="http://schemas.microsoft.com/office/drawing/2014/main" id="{AA0274E2-012D-4126-DFA8-FDF151017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660907"/>
            <a:ext cx="282162" cy="282162"/>
          </a:xfrm>
          <a:prstGeom prst="rect">
            <a:avLst/>
          </a:prstGeom>
        </p:spPr>
      </p:pic>
      <p:pic>
        <p:nvPicPr>
          <p:cNvPr id="29" name="Picture 28">
            <a:extLst>
              <a:ext uri="{FF2B5EF4-FFF2-40B4-BE49-F238E27FC236}">
                <a16:creationId xmlns:a16="http://schemas.microsoft.com/office/drawing/2014/main" id="{400138E9-57A4-098C-4A76-9F02F2BD0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3990105"/>
            <a:ext cx="282162" cy="282162"/>
          </a:xfrm>
          <a:prstGeom prst="rect">
            <a:avLst/>
          </a:prstGeom>
        </p:spPr>
      </p:pic>
      <p:pic>
        <p:nvPicPr>
          <p:cNvPr id="30" name="Picture 29">
            <a:extLst>
              <a:ext uri="{FF2B5EF4-FFF2-40B4-BE49-F238E27FC236}">
                <a16:creationId xmlns:a16="http://schemas.microsoft.com/office/drawing/2014/main" id="{222CE29F-036C-702C-2BB2-D936130C7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4308903"/>
            <a:ext cx="282162" cy="282162"/>
          </a:xfrm>
          <a:prstGeom prst="rect">
            <a:avLst/>
          </a:prstGeom>
        </p:spPr>
      </p:pic>
      <p:pic>
        <p:nvPicPr>
          <p:cNvPr id="31" name="Picture 30">
            <a:extLst>
              <a:ext uri="{FF2B5EF4-FFF2-40B4-BE49-F238E27FC236}">
                <a16:creationId xmlns:a16="http://schemas.microsoft.com/office/drawing/2014/main" id="{75078D8E-4DB2-2638-B3DF-990181B538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4613781"/>
            <a:ext cx="282162" cy="282162"/>
          </a:xfrm>
          <a:prstGeom prst="rect">
            <a:avLst/>
          </a:prstGeom>
        </p:spPr>
      </p:pic>
      <p:pic>
        <p:nvPicPr>
          <p:cNvPr id="32" name="Picture 31">
            <a:extLst>
              <a:ext uri="{FF2B5EF4-FFF2-40B4-BE49-F238E27FC236}">
                <a16:creationId xmlns:a16="http://schemas.microsoft.com/office/drawing/2014/main" id="{45C99809-64E7-BB5E-5D5C-E8BA7527F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14" y="4935353"/>
            <a:ext cx="282162" cy="282162"/>
          </a:xfrm>
          <a:prstGeom prst="rect">
            <a:avLst/>
          </a:prstGeom>
        </p:spPr>
      </p:pic>
      <p:sp>
        <p:nvSpPr>
          <p:cNvPr id="35" name="Fluxograma: Processo Alternativo 10">
            <a:extLst>
              <a:ext uri="{FF2B5EF4-FFF2-40B4-BE49-F238E27FC236}">
                <a16:creationId xmlns:a16="http://schemas.microsoft.com/office/drawing/2014/main" id="{41364B57-32CA-879F-8C3C-DF718553252F}"/>
              </a:ext>
            </a:extLst>
          </p:cNvPr>
          <p:cNvSpPr/>
          <p:nvPr/>
        </p:nvSpPr>
        <p:spPr>
          <a:xfrm>
            <a:off x="4531659" y="3660907"/>
            <a:ext cx="7180730" cy="2739893"/>
          </a:xfrm>
          <a:prstGeom prst="flowChartAlternateProcess">
            <a:avLst/>
          </a:prstGeom>
          <a:solidFill>
            <a:srgbClr val="DA291C"/>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pt-BR" b="1" dirty="0">
                <a:solidFill>
                  <a:schemeClr val="bg1"/>
                </a:solidFill>
                <a:latin typeface="AMX" pitchFamily="2" charset="0"/>
              </a:rPr>
              <a:t>Dica:</a:t>
            </a:r>
          </a:p>
          <a:p>
            <a:pPr>
              <a:spcAft>
                <a:spcPts val="600"/>
              </a:spcAft>
            </a:pPr>
            <a:r>
              <a:rPr lang="pt-BR" b="1" dirty="0">
                <a:solidFill>
                  <a:schemeClr val="bg1"/>
                </a:solidFill>
                <a:latin typeface="AMX" pitchFamily="2" charset="0"/>
              </a:rPr>
              <a:t>2. Instalação: </a:t>
            </a:r>
            <a:r>
              <a:rPr lang="pt-BR" dirty="0">
                <a:solidFill>
                  <a:schemeClr val="bg1"/>
                </a:solidFill>
                <a:latin typeface="AMX" pitchFamily="2" charset="0"/>
              </a:rPr>
              <a:t>Para as Giga Velocidades, é necessário apenas realizar a liberação da fibra no endereço. Por esse motivo, a instalação não ocorre no mesmo dia da compra. Utilizei o script abaixo para explicar esse processo ao cliente.</a:t>
            </a:r>
          </a:p>
          <a:p>
            <a:pPr>
              <a:spcAft>
                <a:spcPts val="600"/>
              </a:spcAft>
            </a:pPr>
            <a:r>
              <a:rPr lang="pt-BR" b="1" i="1" dirty="0" err="1"/>
              <a:t>Sr</a:t>
            </a:r>
            <a:r>
              <a:rPr lang="pt-BR" b="1" i="1" dirty="0"/>
              <a:t>(a)., a instalação das velocidades Giga exige uma liberação da fibra no seu endereço, por isso não pode ser feita no mesmo dia. Posso verificar a disponibilidade para amanhã?</a:t>
            </a:r>
            <a:endParaRPr lang="pt-BR" b="1" dirty="0">
              <a:solidFill>
                <a:schemeClr val="bg1"/>
              </a:solidFill>
              <a:latin typeface="AMX" pitchFamily="2" charset="0"/>
            </a:endParaRPr>
          </a:p>
        </p:txBody>
      </p:sp>
      <p:pic>
        <p:nvPicPr>
          <p:cNvPr id="3" name="Picture 13">
            <a:extLst>
              <a:ext uri="{FF2B5EF4-FFF2-40B4-BE49-F238E27FC236}">
                <a16:creationId xmlns:a16="http://schemas.microsoft.com/office/drawing/2014/main" id="{B8E3DF69-1981-F2B4-2BA5-8E8691200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7" y="1168200"/>
            <a:ext cx="801927" cy="451084"/>
          </a:xfrm>
          <a:prstGeom prst="rect">
            <a:avLst/>
          </a:prstGeom>
        </p:spPr>
      </p:pic>
    </p:spTree>
    <p:extLst>
      <p:ext uri="{BB962C8B-B14F-4D97-AF65-F5344CB8AC3E}">
        <p14:creationId xmlns:p14="http://schemas.microsoft.com/office/powerpoint/2010/main" val="341833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2DA5-2EBB-7D6F-5628-ED98C1BB3101}"/>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738C7B8F-42E4-6A65-30E0-4ADC953DECD7}"/>
              </a:ext>
            </a:extLst>
          </p:cNvPr>
          <p:cNvSpPr/>
          <p:nvPr/>
        </p:nvSpPr>
        <p:spPr>
          <a:xfrm>
            <a:off x="8827770" y="-274320"/>
            <a:ext cx="6035040" cy="31318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Incluir slide abordando a duvida ao lado, o ponto aqui é deixar claro para que o cliente precisa de um equipamento compatível com Wi-Fi 7 / </a:t>
            </a:r>
            <a:r>
              <a:rPr lang="pt-BR" dirty="0" err="1"/>
              <a:t>Gigavelocidades</a:t>
            </a:r>
            <a:endParaRPr lang="pt-BR" dirty="0"/>
          </a:p>
          <a:p>
            <a:pPr algn="ctr"/>
            <a:endParaRPr lang="pt-BR" dirty="0"/>
          </a:p>
          <a:p>
            <a:pPr algn="ctr"/>
            <a:r>
              <a:rPr lang="pt-BR" dirty="0"/>
              <a:t>Foi apontado que, no mercado brasileiro, ainda não há ampla disponibilidade de celulares capazes de suportar essas altas velocidades. Por esse motivo, foram listadas as melhores opções de modelos disponíveis atualmente no mercado.</a:t>
            </a:r>
          </a:p>
        </p:txBody>
      </p:sp>
      <p:sp>
        <p:nvSpPr>
          <p:cNvPr id="7" name="Retângulo: Cantos Arredondados 6">
            <a:extLst>
              <a:ext uri="{FF2B5EF4-FFF2-40B4-BE49-F238E27FC236}">
                <a16:creationId xmlns:a16="http://schemas.microsoft.com/office/drawing/2014/main" id="{328596F0-9EC2-B15E-6AE2-AB1333135D7E}"/>
              </a:ext>
            </a:extLst>
          </p:cNvPr>
          <p:cNvSpPr/>
          <p:nvPr/>
        </p:nvSpPr>
        <p:spPr>
          <a:xfrm>
            <a:off x="-647700" y="514350"/>
            <a:ext cx="9037320" cy="56464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pt-BR" dirty="0"/>
              <a:t>Preciso de equipamentos especiais para usar 5Giga ou 10Giga ?</a:t>
            </a:r>
          </a:p>
          <a:p>
            <a:pPr fontAlgn="base"/>
            <a:endParaRPr lang="pt-BR" dirty="0"/>
          </a:p>
          <a:p>
            <a:pPr fontAlgn="base"/>
            <a:endParaRPr lang="pt-BR" dirty="0"/>
          </a:p>
          <a:p>
            <a:pPr fontAlgn="base"/>
            <a:r>
              <a:rPr lang="pt-BR" dirty="0"/>
              <a:t>Sim. Para obter a melhor experiência com as Giga Velocidades, você precisa de roteadores, cabos, placas de rede além de dispositivos compatíveis com a nova tecnologia de rede sem fio (Wi-Fi 7).  Exemplos:</a:t>
            </a:r>
          </a:p>
          <a:p>
            <a:pPr fontAlgn="base"/>
            <a:r>
              <a:rPr lang="pt-BR" dirty="0"/>
              <a:t> </a:t>
            </a:r>
          </a:p>
          <a:p>
            <a:pPr fontAlgn="base"/>
            <a:r>
              <a:rPr lang="pt-BR" b="1" dirty="0"/>
              <a:t>1) Smartphones: </a:t>
            </a:r>
            <a:r>
              <a:rPr lang="pt-BR" dirty="0"/>
              <a:t>Apple iPhone 16 Pro ou superior, Samsung Galaxy S24 Ultra ou superior, Motorola Edge/</a:t>
            </a:r>
            <a:r>
              <a:rPr lang="pt-BR" dirty="0" err="1"/>
              <a:t>Razr</a:t>
            </a:r>
            <a:r>
              <a:rPr lang="pt-BR" dirty="0"/>
              <a:t> 50 Ultra ou superior, entre outros;</a:t>
            </a:r>
          </a:p>
          <a:p>
            <a:pPr fontAlgn="base"/>
            <a:r>
              <a:rPr lang="pt-BR" dirty="0"/>
              <a:t> </a:t>
            </a:r>
          </a:p>
          <a:p>
            <a:pPr fontAlgn="base"/>
            <a:r>
              <a:rPr lang="pt-BR" b="1" dirty="0"/>
              <a:t>2) Tablets: </a:t>
            </a:r>
            <a:r>
              <a:rPr lang="pt-BR" dirty="0"/>
              <a:t>Apple iPad Pro/Air M4 ou superior, Samsung Galaxy </a:t>
            </a:r>
            <a:r>
              <a:rPr lang="pt-BR" dirty="0" err="1"/>
              <a:t>Tab</a:t>
            </a:r>
            <a:r>
              <a:rPr lang="pt-BR" dirty="0"/>
              <a:t> S10 </a:t>
            </a:r>
            <a:r>
              <a:rPr lang="pt-BR" dirty="0" err="1"/>
              <a:t>Utra</a:t>
            </a:r>
            <a:r>
              <a:rPr lang="pt-BR" dirty="0"/>
              <a:t>, entre outros;</a:t>
            </a:r>
          </a:p>
          <a:p>
            <a:pPr fontAlgn="base"/>
            <a:r>
              <a:rPr lang="pt-BR" dirty="0"/>
              <a:t> </a:t>
            </a:r>
          </a:p>
          <a:p>
            <a:pPr fontAlgn="base"/>
            <a:r>
              <a:rPr lang="pt-BR" b="1" dirty="0"/>
              <a:t>3) Notebooks: </a:t>
            </a:r>
            <a:r>
              <a:rPr lang="pt-BR" dirty="0"/>
              <a:t>Apple Macbook Air/Pro M4 ou superior, Dell Pro/</a:t>
            </a:r>
            <a:r>
              <a:rPr lang="pt-BR" dirty="0" err="1"/>
              <a:t>Alienware</a:t>
            </a:r>
            <a:r>
              <a:rPr lang="pt-BR" dirty="0"/>
              <a:t> 16 ou superior, Asus </a:t>
            </a:r>
            <a:r>
              <a:rPr lang="pt-BR" dirty="0" err="1"/>
              <a:t>Rog</a:t>
            </a:r>
            <a:r>
              <a:rPr lang="pt-BR" dirty="0"/>
              <a:t> </a:t>
            </a:r>
            <a:r>
              <a:rPr lang="pt-BR" dirty="0" err="1"/>
              <a:t>Strix</a:t>
            </a:r>
            <a:r>
              <a:rPr lang="pt-BR" dirty="0"/>
              <a:t> ou superior, entre outros;</a:t>
            </a:r>
          </a:p>
        </p:txBody>
      </p:sp>
      <p:sp>
        <p:nvSpPr>
          <p:cNvPr id="9" name="Retângulo: Cantos Arredondados 8">
            <a:extLst>
              <a:ext uri="{FF2B5EF4-FFF2-40B4-BE49-F238E27FC236}">
                <a16:creationId xmlns:a16="http://schemas.microsoft.com/office/drawing/2014/main" id="{8B7DFCF1-E072-DD71-F02C-888D063656C1}"/>
              </a:ext>
            </a:extLst>
          </p:cNvPr>
          <p:cNvSpPr/>
          <p:nvPr/>
        </p:nvSpPr>
        <p:spPr>
          <a:xfrm>
            <a:off x="8827770" y="3204210"/>
            <a:ext cx="6035040" cy="31318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Para a versão </a:t>
            </a:r>
            <a:r>
              <a:rPr lang="pt-BR" dirty="0" err="1"/>
              <a:t>on</a:t>
            </a:r>
            <a:r>
              <a:rPr lang="pt-BR" dirty="0"/>
              <a:t> </a:t>
            </a:r>
            <a:r>
              <a:rPr lang="pt-BR" dirty="0" err="1"/>
              <a:t>line</a:t>
            </a:r>
            <a:r>
              <a:rPr lang="pt-BR" dirty="0"/>
              <a:t> , vejo que podemos seguir na de informar que é necessário ter equipamentos compatíveis com Wi-Fi 7 / </a:t>
            </a:r>
            <a:r>
              <a:rPr lang="pt-BR" dirty="0" err="1"/>
              <a:t>Gigavelocidades</a:t>
            </a:r>
            <a:r>
              <a:rPr lang="pt-BR" dirty="0"/>
              <a:t> e incluir um “Clique aqui” para ver </a:t>
            </a:r>
            <a:r>
              <a:rPr lang="pt-BR"/>
              <a:t>o equipamentos </a:t>
            </a:r>
          </a:p>
          <a:p>
            <a:pPr algn="ctr"/>
            <a:r>
              <a:rPr lang="pt-BR"/>
              <a:t>https://www.claro.com.br/internet/banda-larga/wi-fi-7</a:t>
            </a:r>
            <a:endParaRPr lang="pt-BR" dirty="0"/>
          </a:p>
        </p:txBody>
      </p:sp>
    </p:spTree>
    <p:extLst>
      <p:ext uri="{BB962C8B-B14F-4D97-AF65-F5344CB8AC3E}">
        <p14:creationId xmlns:p14="http://schemas.microsoft.com/office/powerpoint/2010/main" val="81229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aixaDeTexto 7">
            <a:extLst>
              <a:ext uri="{FF2B5EF4-FFF2-40B4-BE49-F238E27FC236}">
                <a16:creationId xmlns:a16="http://schemas.microsoft.com/office/drawing/2014/main" id="{09E2DB07-1ED8-61EF-07DA-986CE24F8D0B}"/>
              </a:ext>
            </a:extLst>
          </p:cNvPr>
          <p:cNvSpPr txBox="1"/>
          <p:nvPr/>
        </p:nvSpPr>
        <p:spPr>
          <a:xfrm>
            <a:off x="886264" y="1435885"/>
            <a:ext cx="9410273" cy="369332"/>
          </a:xfrm>
          <a:prstGeom prst="rect">
            <a:avLst/>
          </a:prstGeom>
          <a:noFill/>
        </p:spPr>
        <p:txBody>
          <a:bodyPr wrap="square">
            <a:spAutoFit/>
          </a:bodyPr>
          <a:lstStyle/>
          <a:p>
            <a:pPr>
              <a:buNone/>
            </a:pPr>
            <a:r>
              <a:rPr lang="pt-BR" dirty="0">
                <a:solidFill>
                  <a:srgbClr val="302926"/>
                </a:solidFill>
                <a:latin typeface="AMX" pitchFamily="2" charset="0"/>
                <a:cs typeface="Segoe UI" panose="020B0502040204020203" pitchFamily="34" charset="0"/>
              </a:rPr>
              <a:t>Veja quais são os serviços oferecidos de acordo com a velocidade de internet contratada:</a:t>
            </a:r>
          </a:p>
        </p:txBody>
      </p:sp>
      <p:sp>
        <p:nvSpPr>
          <p:cNvPr id="6" name="CaixaDeTexto 8">
            <a:extLst>
              <a:ext uri="{FF2B5EF4-FFF2-40B4-BE49-F238E27FC236}">
                <a16:creationId xmlns:a16="http://schemas.microsoft.com/office/drawing/2014/main" id="{CFA9DC09-00A2-CB70-7EB1-D4B8753FA70D}"/>
              </a:ext>
            </a:extLst>
          </p:cNvPr>
          <p:cNvSpPr txBox="1"/>
          <p:nvPr/>
        </p:nvSpPr>
        <p:spPr>
          <a:xfrm>
            <a:off x="886264" y="892494"/>
            <a:ext cx="5113320" cy="58477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PORTFÓLIO CONSUMO</a:t>
            </a:r>
          </a:p>
        </p:txBody>
      </p:sp>
      <p:pic>
        <p:nvPicPr>
          <p:cNvPr id="7" name="Picture 13">
            <a:extLst>
              <a:ext uri="{FF2B5EF4-FFF2-40B4-BE49-F238E27FC236}">
                <a16:creationId xmlns:a16="http://schemas.microsoft.com/office/drawing/2014/main" id="{5B8D421B-0ED3-B6A1-4F7E-05187BAEDC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37" y="959338"/>
            <a:ext cx="801927" cy="451084"/>
          </a:xfrm>
          <a:prstGeom prst="rect">
            <a:avLst/>
          </a:prstGeom>
        </p:spPr>
      </p:pic>
      <p:sp>
        <p:nvSpPr>
          <p:cNvPr id="99" name="Retângulo 3">
            <a:extLst>
              <a:ext uri="{FF2B5EF4-FFF2-40B4-BE49-F238E27FC236}">
                <a16:creationId xmlns:a16="http://schemas.microsoft.com/office/drawing/2014/main" id="{D651F80D-7FEB-1EA8-E4D0-382B69533970}"/>
              </a:ext>
            </a:extLst>
          </p:cNvPr>
          <p:cNvSpPr/>
          <p:nvPr/>
        </p:nvSpPr>
        <p:spPr>
          <a:xfrm>
            <a:off x="968626" y="2182483"/>
            <a:ext cx="9410273" cy="3863324"/>
          </a:xfrm>
          <a:prstGeom prst="roundRect">
            <a:avLst>
              <a:gd name="adj" fmla="val 6467"/>
            </a:avLst>
          </a:prstGeom>
          <a:solidFill>
            <a:schemeClr val="bg1"/>
          </a:solidFill>
          <a:ln>
            <a:solidFill>
              <a:srgbClr val="AF272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3" name="Straight Connector 2"/>
          <p:cNvCxnSpPr>
            <a:cxnSpLocks/>
          </p:cNvCxnSpPr>
          <p:nvPr/>
        </p:nvCxnSpPr>
        <p:spPr>
          <a:xfrm>
            <a:off x="2470500" y="2350315"/>
            <a:ext cx="13398" cy="3485845"/>
          </a:xfrm>
          <a:prstGeom prst="line">
            <a:avLst/>
          </a:prstGeom>
          <a:ln>
            <a:solidFill>
              <a:srgbClr val="AF272F"/>
            </a:solidFill>
          </a:ln>
        </p:spPr>
        <p:style>
          <a:lnRef idx="1">
            <a:schemeClr val="accent1"/>
          </a:lnRef>
          <a:fillRef idx="0">
            <a:schemeClr val="accent1"/>
          </a:fillRef>
          <a:effectRef idx="0">
            <a:schemeClr val="accent1"/>
          </a:effectRef>
          <a:fontRef idx="minor">
            <a:schemeClr val="tx1"/>
          </a:fontRef>
        </p:style>
      </p:cxnSp>
      <p:grpSp>
        <p:nvGrpSpPr>
          <p:cNvPr id="219" name="Agrupar 218">
            <a:extLst>
              <a:ext uri="{FF2B5EF4-FFF2-40B4-BE49-F238E27FC236}">
                <a16:creationId xmlns:a16="http://schemas.microsoft.com/office/drawing/2014/main" id="{95C80F33-E872-B3CF-23B0-3E5257D068A9}"/>
              </a:ext>
            </a:extLst>
          </p:cNvPr>
          <p:cNvGrpSpPr/>
          <p:nvPr/>
        </p:nvGrpSpPr>
        <p:grpSpPr>
          <a:xfrm>
            <a:off x="1339882" y="2342768"/>
            <a:ext cx="3693496" cy="594231"/>
            <a:chOff x="1339882" y="2342768"/>
            <a:chExt cx="3693496" cy="594231"/>
          </a:xfrm>
        </p:grpSpPr>
        <p:sp>
          <p:nvSpPr>
            <p:cNvPr id="10" name="Retângulo 3">
              <a:extLst>
                <a:ext uri="{FF2B5EF4-FFF2-40B4-BE49-F238E27FC236}">
                  <a16:creationId xmlns:a16="http://schemas.microsoft.com/office/drawing/2014/main" id="{35CA785A-9603-DC0F-C905-F67C20F6C79D}"/>
                </a:ext>
              </a:extLst>
            </p:cNvPr>
            <p:cNvSpPr/>
            <p:nvPr/>
          </p:nvSpPr>
          <p:spPr>
            <a:xfrm>
              <a:off x="1339882" y="2342768"/>
              <a:ext cx="972282" cy="594231"/>
            </a:xfrm>
            <a:prstGeom prst="roundRect">
              <a:avLst>
                <a:gd name="adj" fmla="val 8466"/>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latin typeface="AMX" pitchFamily="2" charset="0"/>
                </a:rPr>
                <a:t>250</a:t>
              </a:r>
              <a:r>
                <a:rPr lang="pt-BR" sz="2400" dirty="0">
                  <a:latin typeface="AMX" pitchFamily="2" charset="0"/>
                </a:rPr>
                <a:t> </a:t>
              </a:r>
            </a:p>
            <a:p>
              <a:pPr algn="ctr"/>
              <a:r>
                <a:rPr lang="pt-BR" sz="1200" dirty="0">
                  <a:latin typeface="AMX" pitchFamily="2" charset="0"/>
                </a:rPr>
                <a:t>MEGA</a:t>
              </a:r>
            </a:p>
          </p:txBody>
        </p:sp>
        <p:grpSp>
          <p:nvGrpSpPr>
            <p:cNvPr id="185" name="Group 78">
              <a:extLst>
                <a:ext uri="{FF2B5EF4-FFF2-40B4-BE49-F238E27FC236}">
                  <a16:creationId xmlns:a16="http://schemas.microsoft.com/office/drawing/2014/main" id="{6F8614DD-CF0C-0558-32C4-44BF3DCF6B4B}"/>
                </a:ext>
              </a:extLst>
            </p:cNvPr>
            <p:cNvGrpSpPr/>
            <p:nvPr/>
          </p:nvGrpSpPr>
          <p:grpSpPr>
            <a:xfrm>
              <a:off x="2594550" y="2444755"/>
              <a:ext cx="1066249" cy="390255"/>
              <a:chOff x="9517000" y="2842271"/>
              <a:chExt cx="1980865" cy="725010"/>
            </a:xfrm>
          </p:grpSpPr>
          <p:sp>
            <p:nvSpPr>
              <p:cNvPr id="204" name="Fluxograma: Processo Alternativo 10">
                <a:extLst>
                  <a:ext uri="{FF2B5EF4-FFF2-40B4-BE49-F238E27FC236}">
                    <a16:creationId xmlns:a16="http://schemas.microsoft.com/office/drawing/2014/main" id="{E94F9D97-171B-D223-3762-EBEF66540D49}"/>
                  </a:ext>
                </a:extLst>
              </p:cNvPr>
              <p:cNvSpPr/>
              <p:nvPr/>
            </p:nvSpPr>
            <p:spPr>
              <a:xfrm>
                <a:off x="9517000"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205" name="Picture 80">
                <a:extLst>
                  <a:ext uri="{FF2B5EF4-FFF2-40B4-BE49-F238E27FC236}">
                    <a16:creationId xmlns:a16="http://schemas.microsoft.com/office/drawing/2014/main" id="{0B12E83B-AF72-B99D-AC75-9B86B359F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5" r="6638"/>
              <a:stretch/>
            </p:blipFill>
            <p:spPr>
              <a:xfrm>
                <a:off x="9536206" y="2893366"/>
                <a:ext cx="1913672" cy="568456"/>
              </a:xfrm>
              <a:prstGeom prst="rect">
                <a:avLst/>
              </a:prstGeom>
            </p:spPr>
          </p:pic>
        </p:grpSp>
        <p:grpSp>
          <p:nvGrpSpPr>
            <p:cNvPr id="187" name="Group 84">
              <a:extLst>
                <a:ext uri="{FF2B5EF4-FFF2-40B4-BE49-F238E27FC236}">
                  <a16:creationId xmlns:a16="http://schemas.microsoft.com/office/drawing/2014/main" id="{D63C1BCC-AAEF-BB7A-54AA-64506B4E3BEB}"/>
                </a:ext>
              </a:extLst>
            </p:cNvPr>
            <p:cNvGrpSpPr/>
            <p:nvPr/>
          </p:nvGrpSpPr>
          <p:grpSpPr>
            <a:xfrm>
              <a:off x="3967128" y="2423884"/>
              <a:ext cx="1066250" cy="431997"/>
              <a:chOff x="5243434" y="2800538"/>
              <a:chExt cx="1980865" cy="802559"/>
            </a:xfrm>
          </p:grpSpPr>
          <p:sp>
            <p:nvSpPr>
              <p:cNvPr id="200" name="Fluxograma: Processo Alternativo 10">
                <a:extLst>
                  <a:ext uri="{FF2B5EF4-FFF2-40B4-BE49-F238E27FC236}">
                    <a16:creationId xmlns:a16="http://schemas.microsoft.com/office/drawing/2014/main" id="{C06545AF-D5D9-38E5-3684-CEFD64040402}"/>
                  </a:ext>
                </a:extLst>
              </p:cNvPr>
              <p:cNvSpPr/>
              <p:nvPr/>
            </p:nvSpPr>
            <p:spPr>
              <a:xfrm>
                <a:off x="5243434"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201" name="Picture 86">
                <a:extLst>
                  <a:ext uri="{FF2B5EF4-FFF2-40B4-BE49-F238E27FC236}">
                    <a16:creationId xmlns:a16="http://schemas.microsoft.com/office/drawing/2014/main" id="{B2D2E08E-F109-8714-E795-4F2EA4902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651" y="2800538"/>
                <a:ext cx="1748956" cy="802559"/>
              </a:xfrm>
              <a:prstGeom prst="rect">
                <a:avLst/>
              </a:prstGeom>
            </p:spPr>
          </p:pic>
        </p:grpSp>
        <p:sp>
          <p:nvSpPr>
            <p:cNvPr id="190" name="Plus 104">
              <a:extLst>
                <a:ext uri="{FF2B5EF4-FFF2-40B4-BE49-F238E27FC236}">
                  <a16:creationId xmlns:a16="http://schemas.microsoft.com/office/drawing/2014/main" id="{4BD0902C-1D88-A927-55FA-16E52CE9F30E}"/>
                </a:ext>
              </a:extLst>
            </p:cNvPr>
            <p:cNvSpPr/>
            <p:nvPr/>
          </p:nvSpPr>
          <p:spPr>
            <a:xfrm>
              <a:off x="3759007" y="2536697"/>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06" name="Retângulo: Cantos Arredondados 8">
            <a:extLst>
              <a:ext uri="{FF2B5EF4-FFF2-40B4-BE49-F238E27FC236}">
                <a16:creationId xmlns:a16="http://schemas.microsoft.com/office/drawing/2014/main" id="{CA4EF0AE-EE9C-19C1-6DF2-63997342C37C}"/>
              </a:ext>
            </a:extLst>
          </p:cNvPr>
          <p:cNvSpPr/>
          <p:nvPr/>
        </p:nvSpPr>
        <p:spPr>
          <a:xfrm>
            <a:off x="968626" y="6026508"/>
            <a:ext cx="7517407" cy="428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sz="1400" i="1" dirty="0">
                <a:solidFill>
                  <a:schemeClr val="tx1"/>
                </a:solidFill>
                <a:latin typeface="AMX" pitchFamily="2" charset="0"/>
                <a:cs typeface="Segoe UI" panose="020B0502040204020203" pitchFamily="34" charset="0"/>
              </a:rPr>
              <a:t>*O benefício Globoplay sem custo adicional nas velocidades de 250 Mega ou superior.</a:t>
            </a:r>
          </a:p>
        </p:txBody>
      </p:sp>
      <p:grpSp>
        <p:nvGrpSpPr>
          <p:cNvPr id="220" name="Agrupar 219">
            <a:extLst>
              <a:ext uri="{FF2B5EF4-FFF2-40B4-BE49-F238E27FC236}">
                <a16:creationId xmlns:a16="http://schemas.microsoft.com/office/drawing/2014/main" id="{4340F3BB-A665-083A-FE74-328FB4BAD3DD}"/>
              </a:ext>
            </a:extLst>
          </p:cNvPr>
          <p:cNvGrpSpPr/>
          <p:nvPr/>
        </p:nvGrpSpPr>
        <p:grpSpPr>
          <a:xfrm>
            <a:off x="1339882" y="3061390"/>
            <a:ext cx="7880780" cy="594231"/>
            <a:chOff x="1339882" y="3061390"/>
            <a:chExt cx="7880780" cy="594231"/>
          </a:xfrm>
        </p:grpSpPr>
        <p:sp>
          <p:nvSpPr>
            <p:cNvPr id="11" name="Retângulo 3">
              <a:extLst>
                <a:ext uri="{FF2B5EF4-FFF2-40B4-BE49-F238E27FC236}">
                  <a16:creationId xmlns:a16="http://schemas.microsoft.com/office/drawing/2014/main" id="{35CA785A-9603-DC0F-C905-F67C20F6C79D}"/>
                </a:ext>
              </a:extLst>
            </p:cNvPr>
            <p:cNvSpPr/>
            <p:nvPr/>
          </p:nvSpPr>
          <p:spPr>
            <a:xfrm>
              <a:off x="1339882" y="3061390"/>
              <a:ext cx="972282" cy="594231"/>
            </a:xfrm>
            <a:prstGeom prst="roundRect">
              <a:avLst>
                <a:gd name="adj" fmla="val 8466"/>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latin typeface="AMX" pitchFamily="2" charset="0"/>
                </a:rPr>
                <a:t>500</a:t>
              </a:r>
              <a:r>
                <a:rPr lang="pt-BR" sz="2400" dirty="0">
                  <a:latin typeface="AMX" pitchFamily="2" charset="0"/>
                </a:rPr>
                <a:t> </a:t>
              </a:r>
            </a:p>
            <a:p>
              <a:pPr algn="ctr"/>
              <a:r>
                <a:rPr lang="pt-BR" sz="1200" dirty="0">
                  <a:latin typeface="AMX" pitchFamily="2" charset="0"/>
                </a:rPr>
                <a:t>MEGA</a:t>
              </a:r>
            </a:p>
          </p:txBody>
        </p:sp>
        <p:grpSp>
          <p:nvGrpSpPr>
            <p:cNvPr id="163" name="Group 78">
              <a:extLst>
                <a:ext uri="{FF2B5EF4-FFF2-40B4-BE49-F238E27FC236}">
                  <a16:creationId xmlns:a16="http://schemas.microsoft.com/office/drawing/2014/main" id="{4E7147C2-595E-F282-0EF5-B071A448B388}"/>
                </a:ext>
              </a:extLst>
            </p:cNvPr>
            <p:cNvGrpSpPr/>
            <p:nvPr/>
          </p:nvGrpSpPr>
          <p:grpSpPr>
            <a:xfrm>
              <a:off x="2594550" y="3163377"/>
              <a:ext cx="1066249" cy="390255"/>
              <a:chOff x="9517000" y="2842271"/>
              <a:chExt cx="1980865" cy="725010"/>
            </a:xfrm>
          </p:grpSpPr>
          <p:sp>
            <p:nvSpPr>
              <p:cNvPr id="182" name="Fluxograma: Processo Alternativo 10">
                <a:extLst>
                  <a:ext uri="{FF2B5EF4-FFF2-40B4-BE49-F238E27FC236}">
                    <a16:creationId xmlns:a16="http://schemas.microsoft.com/office/drawing/2014/main" id="{6CAE0799-15B0-7AD5-25B7-58EE37B88000}"/>
                  </a:ext>
                </a:extLst>
              </p:cNvPr>
              <p:cNvSpPr/>
              <p:nvPr/>
            </p:nvSpPr>
            <p:spPr>
              <a:xfrm>
                <a:off x="9517000"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83" name="Picture 80">
                <a:extLst>
                  <a:ext uri="{FF2B5EF4-FFF2-40B4-BE49-F238E27FC236}">
                    <a16:creationId xmlns:a16="http://schemas.microsoft.com/office/drawing/2014/main" id="{BC5407CD-2826-05CC-561C-71C39DBBE3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5" r="6638"/>
              <a:stretch/>
            </p:blipFill>
            <p:spPr>
              <a:xfrm>
                <a:off x="9536206" y="2893366"/>
                <a:ext cx="1913672" cy="568456"/>
              </a:xfrm>
              <a:prstGeom prst="rect">
                <a:avLst/>
              </a:prstGeom>
            </p:spPr>
          </p:pic>
        </p:grpSp>
        <p:grpSp>
          <p:nvGrpSpPr>
            <p:cNvPr id="164" name="Group 81">
              <a:extLst>
                <a:ext uri="{FF2B5EF4-FFF2-40B4-BE49-F238E27FC236}">
                  <a16:creationId xmlns:a16="http://schemas.microsoft.com/office/drawing/2014/main" id="{F649BF1C-CD4E-F091-4DB9-169FC641D770}"/>
                </a:ext>
              </a:extLst>
            </p:cNvPr>
            <p:cNvGrpSpPr/>
            <p:nvPr/>
          </p:nvGrpSpPr>
          <p:grpSpPr>
            <a:xfrm>
              <a:off x="6614876" y="3163377"/>
              <a:ext cx="1066249" cy="390255"/>
              <a:chOff x="3086615" y="2842271"/>
              <a:chExt cx="1980865" cy="725010"/>
            </a:xfrm>
          </p:grpSpPr>
          <p:sp>
            <p:nvSpPr>
              <p:cNvPr id="180" name="Fluxograma: Processo Alternativo 10">
                <a:extLst>
                  <a:ext uri="{FF2B5EF4-FFF2-40B4-BE49-F238E27FC236}">
                    <a16:creationId xmlns:a16="http://schemas.microsoft.com/office/drawing/2014/main" id="{54554E5F-3DDD-D5B1-72AF-67390773961F}"/>
                  </a:ext>
                </a:extLst>
              </p:cNvPr>
              <p:cNvSpPr/>
              <p:nvPr/>
            </p:nvSpPr>
            <p:spPr>
              <a:xfrm>
                <a:off x="3086615"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81" name="Picture 83">
                <a:extLst>
                  <a:ext uri="{FF2B5EF4-FFF2-40B4-BE49-F238E27FC236}">
                    <a16:creationId xmlns:a16="http://schemas.microsoft.com/office/drawing/2014/main" id="{D0281C50-DF7E-3AAE-15FD-6F9E42D1BD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43" r="5971"/>
              <a:stretch/>
            </p:blipFill>
            <p:spPr>
              <a:xfrm>
                <a:off x="3130637" y="2883936"/>
                <a:ext cx="1903194" cy="578542"/>
              </a:xfrm>
              <a:prstGeom prst="rect">
                <a:avLst/>
              </a:prstGeom>
            </p:spPr>
          </p:pic>
        </p:grpSp>
        <p:grpSp>
          <p:nvGrpSpPr>
            <p:cNvPr id="165" name="Group 84">
              <a:extLst>
                <a:ext uri="{FF2B5EF4-FFF2-40B4-BE49-F238E27FC236}">
                  <a16:creationId xmlns:a16="http://schemas.microsoft.com/office/drawing/2014/main" id="{47270740-BB0D-33FE-614A-980B25678A12}"/>
                </a:ext>
              </a:extLst>
            </p:cNvPr>
            <p:cNvGrpSpPr/>
            <p:nvPr/>
          </p:nvGrpSpPr>
          <p:grpSpPr>
            <a:xfrm>
              <a:off x="3967128" y="3142506"/>
              <a:ext cx="1066250" cy="431997"/>
              <a:chOff x="5243434" y="2800538"/>
              <a:chExt cx="1980865" cy="802559"/>
            </a:xfrm>
          </p:grpSpPr>
          <p:sp>
            <p:nvSpPr>
              <p:cNvPr id="178" name="Fluxograma: Processo Alternativo 10">
                <a:extLst>
                  <a:ext uri="{FF2B5EF4-FFF2-40B4-BE49-F238E27FC236}">
                    <a16:creationId xmlns:a16="http://schemas.microsoft.com/office/drawing/2014/main" id="{931BEC44-3E1F-C8A4-625B-9C98F29AA13F}"/>
                  </a:ext>
                </a:extLst>
              </p:cNvPr>
              <p:cNvSpPr/>
              <p:nvPr/>
            </p:nvSpPr>
            <p:spPr>
              <a:xfrm>
                <a:off x="5243434"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79" name="Picture 86">
                <a:extLst>
                  <a:ext uri="{FF2B5EF4-FFF2-40B4-BE49-F238E27FC236}">
                    <a16:creationId xmlns:a16="http://schemas.microsoft.com/office/drawing/2014/main" id="{B3142DB9-760B-33E7-0823-F03EF7985A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651" y="2800538"/>
                <a:ext cx="1748956" cy="802559"/>
              </a:xfrm>
              <a:prstGeom prst="rect">
                <a:avLst/>
              </a:prstGeom>
            </p:spPr>
          </p:pic>
        </p:grpSp>
        <p:grpSp>
          <p:nvGrpSpPr>
            <p:cNvPr id="166" name="Group 87">
              <a:extLst>
                <a:ext uri="{FF2B5EF4-FFF2-40B4-BE49-F238E27FC236}">
                  <a16:creationId xmlns:a16="http://schemas.microsoft.com/office/drawing/2014/main" id="{DC74ADF9-A460-771C-FCA4-0586595DAD2D}"/>
                </a:ext>
              </a:extLst>
            </p:cNvPr>
            <p:cNvGrpSpPr/>
            <p:nvPr/>
          </p:nvGrpSpPr>
          <p:grpSpPr>
            <a:xfrm>
              <a:off x="5247569" y="3163377"/>
              <a:ext cx="1066249" cy="390255"/>
              <a:chOff x="7402871" y="2836284"/>
              <a:chExt cx="1980865" cy="725010"/>
            </a:xfrm>
          </p:grpSpPr>
          <p:sp>
            <p:nvSpPr>
              <p:cNvPr id="176" name="Fluxograma: Processo Alternativo 10">
                <a:extLst>
                  <a:ext uri="{FF2B5EF4-FFF2-40B4-BE49-F238E27FC236}">
                    <a16:creationId xmlns:a16="http://schemas.microsoft.com/office/drawing/2014/main" id="{0AC08B2D-88DD-00B5-6981-0FCB66A299D2}"/>
                  </a:ext>
                </a:extLst>
              </p:cNvPr>
              <p:cNvSpPr/>
              <p:nvPr/>
            </p:nvSpPr>
            <p:spPr>
              <a:xfrm>
                <a:off x="7402871"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022350">
                  <a:lnSpc>
                    <a:spcPct val="90000"/>
                  </a:lnSpc>
                  <a:spcBef>
                    <a:spcPct val="0"/>
                  </a:spcBef>
                  <a:spcAft>
                    <a:spcPct val="35000"/>
                  </a:spcAft>
                </a:pPr>
                <a:endParaRPr lang="pt-BR" dirty="0">
                  <a:latin typeface="AMX" pitchFamily="2" charset="0"/>
                </a:endParaRPr>
              </a:p>
            </p:txBody>
          </p:sp>
          <p:pic>
            <p:nvPicPr>
              <p:cNvPr id="177" name="Picture 89">
                <a:extLst>
                  <a:ext uri="{FF2B5EF4-FFF2-40B4-BE49-F238E27FC236}">
                    <a16:creationId xmlns:a16="http://schemas.microsoft.com/office/drawing/2014/main" id="{DEA985B5-EDFC-DC25-52EB-89612CE275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2583" y="3018509"/>
                <a:ext cx="1659773" cy="408304"/>
              </a:xfrm>
              <a:prstGeom prst="rect">
                <a:avLst/>
              </a:prstGeom>
            </p:spPr>
          </p:pic>
        </p:grpSp>
        <p:sp>
          <p:nvSpPr>
            <p:cNvPr id="168" name="Plus 104">
              <a:extLst>
                <a:ext uri="{FF2B5EF4-FFF2-40B4-BE49-F238E27FC236}">
                  <a16:creationId xmlns:a16="http://schemas.microsoft.com/office/drawing/2014/main" id="{119B431A-3904-B337-1DC4-1908DF2BAC4C}"/>
                </a:ext>
              </a:extLst>
            </p:cNvPr>
            <p:cNvSpPr/>
            <p:nvPr/>
          </p:nvSpPr>
          <p:spPr>
            <a:xfrm>
              <a:off x="3759007" y="325531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9" name="Plus 110">
              <a:extLst>
                <a:ext uri="{FF2B5EF4-FFF2-40B4-BE49-F238E27FC236}">
                  <a16:creationId xmlns:a16="http://schemas.microsoft.com/office/drawing/2014/main" id="{49B5219D-6C80-CC55-3562-24FAF396FA09}"/>
                </a:ext>
              </a:extLst>
            </p:cNvPr>
            <p:cNvSpPr/>
            <p:nvPr/>
          </p:nvSpPr>
          <p:spPr>
            <a:xfrm>
              <a:off x="5039448" y="325531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0" name="Plus 116">
              <a:extLst>
                <a:ext uri="{FF2B5EF4-FFF2-40B4-BE49-F238E27FC236}">
                  <a16:creationId xmlns:a16="http://schemas.microsoft.com/office/drawing/2014/main" id="{541F583B-F65D-E97C-2AC9-57576F12516B}"/>
                </a:ext>
              </a:extLst>
            </p:cNvPr>
            <p:cNvSpPr/>
            <p:nvPr/>
          </p:nvSpPr>
          <p:spPr>
            <a:xfrm>
              <a:off x="6319888" y="325531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1" name="Plus 122">
              <a:extLst>
                <a:ext uri="{FF2B5EF4-FFF2-40B4-BE49-F238E27FC236}">
                  <a16:creationId xmlns:a16="http://schemas.microsoft.com/office/drawing/2014/main" id="{6C324D60-09DB-BD71-D83B-4396DC63C478}"/>
                </a:ext>
              </a:extLst>
            </p:cNvPr>
            <p:cNvSpPr/>
            <p:nvPr/>
          </p:nvSpPr>
          <p:spPr>
            <a:xfrm>
              <a:off x="7773524" y="325531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2" name="Gráfico 171">
              <a:extLst>
                <a:ext uri="{FF2B5EF4-FFF2-40B4-BE49-F238E27FC236}">
                  <a16:creationId xmlns:a16="http://schemas.microsoft.com/office/drawing/2014/main" id="{DBFAEE26-25D6-EBA7-B63D-8AAE2BEBC78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23125" y="3261464"/>
              <a:ext cx="954878" cy="200228"/>
            </a:xfrm>
            <a:prstGeom prst="rect">
              <a:avLst/>
            </a:prstGeom>
          </p:spPr>
        </p:pic>
        <p:sp>
          <p:nvSpPr>
            <p:cNvPr id="207" name="CaixaDeTexto 206">
              <a:extLst>
                <a:ext uri="{FF2B5EF4-FFF2-40B4-BE49-F238E27FC236}">
                  <a16:creationId xmlns:a16="http://schemas.microsoft.com/office/drawing/2014/main" id="{F2628B21-A3CD-73E4-ADFE-600D8375C970}"/>
                </a:ext>
              </a:extLst>
            </p:cNvPr>
            <p:cNvSpPr txBox="1"/>
            <p:nvPr/>
          </p:nvSpPr>
          <p:spPr>
            <a:xfrm>
              <a:off x="8911122" y="3092360"/>
              <a:ext cx="309540" cy="307777"/>
            </a:xfrm>
            <a:prstGeom prst="rect">
              <a:avLst/>
            </a:prstGeom>
            <a:noFill/>
          </p:spPr>
          <p:txBody>
            <a:bodyPr wrap="square" rtlCol="0">
              <a:spAutoFit/>
            </a:bodyPr>
            <a:lstStyle/>
            <a:p>
              <a:r>
                <a:rPr lang="en-US" sz="1400" dirty="0">
                  <a:latin typeface="AMX" pitchFamily="2" charset="0"/>
                  <a:cs typeface="Segoe UI" panose="020B0502040204020203" pitchFamily="34" charset="0"/>
                </a:rPr>
                <a:t>*</a:t>
              </a:r>
              <a:endParaRPr lang="pt-BR" sz="1400" dirty="0">
                <a:latin typeface="AMX" pitchFamily="2" charset="0"/>
                <a:cs typeface="Segoe UI" panose="020B0502040204020203" pitchFamily="34" charset="0"/>
              </a:endParaRPr>
            </a:p>
          </p:txBody>
        </p:sp>
      </p:grpSp>
      <p:grpSp>
        <p:nvGrpSpPr>
          <p:cNvPr id="221" name="Agrupar 220">
            <a:extLst>
              <a:ext uri="{FF2B5EF4-FFF2-40B4-BE49-F238E27FC236}">
                <a16:creationId xmlns:a16="http://schemas.microsoft.com/office/drawing/2014/main" id="{933719D5-D08B-1EB1-A345-19904FC8D78E}"/>
              </a:ext>
            </a:extLst>
          </p:cNvPr>
          <p:cNvGrpSpPr/>
          <p:nvPr/>
        </p:nvGrpSpPr>
        <p:grpSpPr>
          <a:xfrm>
            <a:off x="1339882" y="3798982"/>
            <a:ext cx="9077803" cy="594231"/>
            <a:chOff x="1339882" y="3798982"/>
            <a:chExt cx="9077803" cy="594231"/>
          </a:xfrm>
        </p:grpSpPr>
        <p:sp>
          <p:nvSpPr>
            <p:cNvPr id="13" name="Retângulo 3">
              <a:extLst>
                <a:ext uri="{FF2B5EF4-FFF2-40B4-BE49-F238E27FC236}">
                  <a16:creationId xmlns:a16="http://schemas.microsoft.com/office/drawing/2014/main" id="{35CA785A-9603-DC0F-C905-F67C20F6C79D}"/>
                </a:ext>
              </a:extLst>
            </p:cNvPr>
            <p:cNvSpPr/>
            <p:nvPr/>
          </p:nvSpPr>
          <p:spPr>
            <a:xfrm>
              <a:off x="1339882" y="3798982"/>
              <a:ext cx="972282" cy="594231"/>
            </a:xfrm>
            <a:prstGeom prst="roundRect">
              <a:avLst>
                <a:gd name="adj" fmla="val 8466"/>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latin typeface="AMX" pitchFamily="2" charset="0"/>
                </a:rPr>
                <a:t>1</a:t>
              </a:r>
              <a:r>
                <a:rPr lang="pt-BR" sz="2400" dirty="0">
                  <a:latin typeface="AMX" pitchFamily="2" charset="0"/>
                </a:rPr>
                <a:t> </a:t>
              </a:r>
            </a:p>
            <a:p>
              <a:pPr algn="ctr"/>
              <a:r>
                <a:rPr lang="pt-BR" sz="1200" dirty="0">
                  <a:latin typeface="AMX" pitchFamily="2" charset="0"/>
                </a:rPr>
                <a:t>GIGA</a:t>
              </a:r>
            </a:p>
          </p:txBody>
        </p:sp>
        <p:grpSp>
          <p:nvGrpSpPr>
            <p:cNvPr id="140" name="Agrupar 139">
              <a:extLst>
                <a:ext uri="{FF2B5EF4-FFF2-40B4-BE49-F238E27FC236}">
                  <a16:creationId xmlns:a16="http://schemas.microsoft.com/office/drawing/2014/main" id="{02EB1C93-BE23-A825-394A-7921598925FA}"/>
                </a:ext>
              </a:extLst>
            </p:cNvPr>
            <p:cNvGrpSpPr/>
            <p:nvPr/>
          </p:nvGrpSpPr>
          <p:grpSpPr>
            <a:xfrm>
              <a:off x="2594550" y="3898146"/>
              <a:ext cx="7581643" cy="431997"/>
              <a:chOff x="2594550" y="5333556"/>
              <a:chExt cx="7581643" cy="431997"/>
            </a:xfrm>
          </p:grpSpPr>
          <p:grpSp>
            <p:nvGrpSpPr>
              <p:cNvPr id="141" name="Group 78">
                <a:extLst>
                  <a:ext uri="{FF2B5EF4-FFF2-40B4-BE49-F238E27FC236}">
                    <a16:creationId xmlns:a16="http://schemas.microsoft.com/office/drawing/2014/main" id="{1A69822C-047E-419B-F820-B4089C875CA3}"/>
                  </a:ext>
                </a:extLst>
              </p:cNvPr>
              <p:cNvGrpSpPr/>
              <p:nvPr/>
            </p:nvGrpSpPr>
            <p:grpSpPr>
              <a:xfrm>
                <a:off x="2594550" y="5354427"/>
                <a:ext cx="1066249" cy="390255"/>
                <a:chOff x="9517000" y="2842271"/>
                <a:chExt cx="1980865" cy="725010"/>
              </a:xfrm>
            </p:grpSpPr>
            <p:sp>
              <p:nvSpPr>
                <p:cNvPr id="160" name="Fluxograma: Processo Alternativo 10">
                  <a:extLst>
                    <a:ext uri="{FF2B5EF4-FFF2-40B4-BE49-F238E27FC236}">
                      <a16:creationId xmlns:a16="http://schemas.microsoft.com/office/drawing/2014/main" id="{D379EAB6-447E-0529-132C-B5CC8B50CC0A}"/>
                    </a:ext>
                  </a:extLst>
                </p:cNvPr>
                <p:cNvSpPr/>
                <p:nvPr/>
              </p:nvSpPr>
              <p:spPr>
                <a:xfrm>
                  <a:off x="9517000"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61" name="Picture 80">
                  <a:extLst>
                    <a:ext uri="{FF2B5EF4-FFF2-40B4-BE49-F238E27FC236}">
                      <a16:creationId xmlns:a16="http://schemas.microsoft.com/office/drawing/2014/main" id="{73A6F7F6-CD18-A2F9-4D4A-B93BBEA54F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5" r="6638"/>
                <a:stretch/>
              </p:blipFill>
              <p:spPr>
                <a:xfrm>
                  <a:off x="9536206" y="2893366"/>
                  <a:ext cx="1913672" cy="568456"/>
                </a:xfrm>
                <a:prstGeom prst="rect">
                  <a:avLst/>
                </a:prstGeom>
              </p:spPr>
            </p:pic>
          </p:grpSp>
          <p:grpSp>
            <p:nvGrpSpPr>
              <p:cNvPr id="142" name="Group 81">
                <a:extLst>
                  <a:ext uri="{FF2B5EF4-FFF2-40B4-BE49-F238E27FC236}">
                    <a16:creationId xmlns:a16="http://schemas.microsoft.com/office/drawing/2014/main" id="{625F613A-1496-F1BA-1963-FB2835E5F3BA}"/>
                  </a:ext>
                </a:extLst>
              </p:cNvPr>
              <p:cNvGrpSpPr/>
              <p:nvPr/>
            </p:nvGrpSpPr>
            <p:grpSpPr>
              <a:xfrm>
                <a:off x="6614876" y="5354427"/>
                <a:ext cx="1066249" cy="390255"/>
                <a:chOff x="3086615" y="2842271"/>
                <a:chExt cx="1980865" cy="725010"/>
              </a:xfrm>
            </p:grpSpPr>
            <p:sp>
              <p:nvSpPr>
                <p:cNvPr id="158" name="Fluxograma: Processo Alternativo 10">
                  <a:extLst>
                    <a:ext uri="{FF2B5EF4-FFF2-40B4-BE49-F238E27FC236}">
                      <a16:creationId xmlns:a16="http://schemas.microsoft.com/office/drawing/2014/main" id="{7FAE450C-9B52-CC1D-B936-83197E3C0C88}"/>
                    </a:ext>
                  </a:extLst>
                </p:cNvPr>
                <p:cNvSpPr/>
                <p:nvPr/>
              </p:nvSpPr>
              <p:spPr>
                <a:xfrm>
                  <a:off x="3086615"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59" name="Picture 83">
                  <a:extLst>
                    <a:ext uri="{FF2B5EF4-FFF2-40B4-BE49-F238E27FC236}">
                      <a16:creationId xmlns:a16="http://schemas.microsoft.com/office/drawing/2014/main" id="{9FDCAD47-210F-63D2-0A72-850D7D468A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43" r="5971"/>
                <a:stretch/>
              </p:blipFill>
              <p:spPr>
                <a:xfrm>
                  <a:off x="3130637" y="2883936"/>
                  <a:ext cx="1903194" cy="578542"/>
                </a:xfrm>
                <a:prstGeom prst="rect">
                  <a:avLst/>
                </a:prstGeom>
              </p:spPr>
            </p:pic>
          </p:grpSp>
          <p:grpSp>
            <p:nvGrpSpPr>
              <p:cNvPr id="143" name="Group 84">
                <a:extLst>
                  <a:ext uri="{FF2B5EF4-FFF2-40B4-BE49-F238E27FC236}">
                    <a16:creationId xmlns:a16="http://schemas.microsoft.com/office/drawing/2014/main" id="{4234C246-84D2-9DA3-2D8E-3E786D0B1D07}"/>
                  </a:ext>
                </a:extLst>
              </p:cNvPr>
              <p:cNvGrpSpPr/>
              <p:nvPr/>
            </p:nvGrpSpPr>
            <p:grpSpPr>
              <a:xfrm>
                <a:off x="3967128" y="5333556"/>
                <a:ext cx="1066250" cy="431997"/>
                <a:chOff x="5243434" y="2800538"/>
                <a:chExt cx="1980865" cy="802559"/>
              </a:xfrm>
            </p:grpSpPr>
            <p:sp>
              <p:nvSpPr>
                <p:cNvPr id="156" name="Fluxograma: Processo Alternativo 10">
                  <a:extLst>
                    <a:ext uri="{FF2B5EF4-FFF2-40B4-BE49-F238E27FC236}">
                      <a16:creationId xmlns:a16="http://schemas.microsoft.com/office/drawing/2014/main" id="{77C0E521-6045-1A38-F13F-673C13F4C4F8}"/>
                    </a:ext>
                  </a:extLst>
                </p:cNvPr>
                <p:cNvSpPr/>
                <p:nvPr/>
              </p:nvSpPr>
              <p:spPr>
                <a:xfrm>
                  <a:off x="5243434"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57" name="Picture 86">
                  <a:extLst>
                    <a:ext uri="{FF2B5EF4-FFF2-40B4-BE49-F238E27FC236}">
                      <a16:creationId xmlns:a16="http://schemas.microsoft.com/office/drawing/2014/main" id="{729435AC-C803-FCB1-BBAA-A5F59E58B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651" y="2800538"/>
                  <a:ext cx="1748956" cy="802559"/>
                </a:xfrm>
                <a:prstGeom prst="rect">
                  <a:avLst/>
                </a:prstGeom>
              </p:spPr>
            </p:pic>
          </p:grpSp>
          <p:grpSp>
            <p:nvGrpSpPr>
              <p:cNvPr id="144" name="Group 87">
                <a:extLst>
                  <a:ext uri="{FF2B5EF4-FFF2-40B4-BE49-F238E27FC236}">
                    <a16:creationId xmlns:a16="http://schemas.microsoft.com/office/drawing/2014/main" id="{5CE7F707-F489-36E7-9315-081D73156C89}"/>
                  </a:ext>
                </a:extLst>
              </p:cNvPr>
              <p:cNvGrpSpPr/>
              <p:nvPr/>
            </p:nvGrpSpPr>
            <p:grpSpPr>
              <a:xfrm>
                <a:off x="5247569" y="5354427"/>
                <a:ext cx="1066249" cy="390255"/>
                <a:chOff x="7402871" y="2836284"/>
                <a:chExt cx="1980865" cy="725010"/>
              </a:xfrm>
            </p:grpSpPr>
            <p:sp>
              <p:nvSpPr>
                <p:cNvPr id="154" name="Fluxograma: Processo Alternativo 10">
                  <a:extLst>
                    <a:ext uri="{FF2B5EF4-FFF2-40B4-BE49-F238E27FC236}">
                      <a16:creationId xmlns:a16="http://schemas.microsoft.com/office/drawing/2014/main" id="{C003126F-9D7A-57B4-4B49-A6191ECBDC26}"/>
                    </a:ext>
                  </a:extLst>
                </p:cNvPr>
                <p:cNvSpPr/>
                <p:nvPr/>
              </p:nvSpPr>
              <p:spPr>
                <a:xfrm>
                  <a:off x="7402871"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022350">
                    <a:lnSpc>
                      <a:spcPct val="90000"/>
                    </a:lnSpc>
                    <a:spcBef>
                      <a:spcPct val="0"/>
                    </a:spcBef>
                    <a:spcAft>
                      <a:spcPct val="35000"/>
                    </a:spcAft>
                  </a:pPr>
                  <a:endParaRPr lang="pt-BR" dirty="0">
                    <a:latin typeface="AMX" pitchFamily="2" charset="0"/>
                  </a:endParaRPr>
                </a:p>
              </p:txBody>
            </p:sp>
            <p:pic>
              <p:nvPicPr>
                <p:cNvPr id="155" name="Picture 89">
                  <a:extLst>
                    <a:ext uri="{FF2B5EF4-FFF2-40B4-BE49-F238E27FC236}">
                      <a16:creationId xmlns:a16="http://schemas.microsoft.com/office/drawing/2014/main" id="{6103FB22-F0F1-988E-F6AC-FD419DA5B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2583" y="3018509"/>
                  <a:ext cx="1659773" cy="408304"/>
                </a:xfrm>
                <a:prstGeom prst="rect">
                  <a:avLst/>
                </a:prstGeom>
              </p:spPr>
            </p:pic>
          </p:grpSp>
          <p:grpSp>
            <p:nvGrpSpPr>
              <p:cNvPr id="145" name="Group 93">
                <a:extLst>
                  <a:ext uri="{FF2B5EF4-FFF2-40B4-BE49-F238E27FC236}">
                    <a16:creationId xmlns:a16="http://schemas.microsoft.com/office/drawing/2014/main" id="{B173F7D6-C12B-6D30-E32D-56F6696C12A7}"/>
                  </a:ext>
                </a:extLst>
              </p:cNvPr>
              <p:cNvGrpSpPr/>
              <p:nvPr/>
            </p:nvGrpSpPr>
            <p:grpSpPr>
              <a:xfrm>
                <a:off x="7952361" y="5354427"/>
                <a:ext cx="1066249" cy="390255"/>
                <a:chOff x="943576" y="2842271"/>
                <a:chExt cx="1980865" cy="725010"/>
              </a:xfrm>
            </p:grpSpPr>
            <p:sp>
              <p:nvSpPr>
                <p:cNvPr id="152" name="Fluxograma: Processo Alternativo 10">
                  <a:extLst>
                    <a:ext uri="{FF2B5EF4-FFF2-40B4-BE49-F238E27FC236}">
                      <a16:creationId xmlns:a16="http://schemas.microsoft.com/office/drawing/2014/main" id="{C1E2B33B-BE1A-3834-00CA-F4797F43B05B}"/>
                    </a:ext>
                  </a:extLst>
                </p:cNvPr>
                <p:cNvSpPr/>
                <p:nvPr/>
              </p:nvSpPr>
              <p:spPr>
                <a:xfrm>
                  <a:off x="943576" y="2842271"/>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53" name="Picture 95">
                  <a:extLst>
                    <a:ext uri="{FF2B5EF4-FFF2-40B4-BE49-F238E27FC236}">
                      <a16:creationId xmlns:a16="http://schemas.microsoft.com/office/drawing/2014/main" id="{911C5A6A-CAEF-7C23-073C-74FE788131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8114" y="2954947"/>
                  <a:ext cx="1605206" cy="481766"/>
                </a:xfrm>
                <a:prstGeom prst="rect">
                  <a:avLst/>
                </a:prstGeom>
              </p:spPr>
            </p:pic>
          </p:grpSp>
          <p:sp>
            <p:nvSpPr>
              <p:cNvPr id="146" name="Plus 104">
                <a:extLst>
                  <a:ext uri="{FF2B5EF4-FFF2-40B4-BE49-F238E27FC236}">
                    <a16:creationId xmlns:a16="http://schemas.microsoft.com/office/drawing/2014/main" id="{08111701-315F-8172-25DE-9FD678281670}"/>
                  </a:ext>
                </a:extLst>
              </p:cNvPr>
              <p:cNvSpPr/>
              <p:nvPr/>
            </p:nvSpPr>
            <p:spPr>
              <a:xfrm>
                <a:off x="3759007"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7" name="Plus 110">
                <a:extLst>
                  <a:ext uri="{FF2B5EF4-FFF2-40B4-BE49-F238E27FC236}">
                    <a16:creationId xmlns:a16="http://schemas.microsoft.com/office/drawing/2014/main" id="{C04458F8-3D9B-B2C1-D85B-3787ADD2733C}"/>
                  </a:ext>
                </a:extLst>
              </p:cNvPr>
              <p:cNvSpPr/>
              <p:nvPr/>
            </p:nvSpPr>
            <p:spPr>
              <a:xfrm>
                <a:off x="5039448"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8" name="Plus 116">
                <a:extLst>
                  <a:ext uri="{FF2B5EF4-FFF2-40B4-BE49-F238E27FC236}">
                    <a16:creationId xmlns:a16="http://schemas.microsoft.com/office/drawing/2014/main" id="{40D17E26-4C06-5E7D-3D3D-1B1EF65D76BA}"/>
                  </a:ext>
                </a:extLst>
              </p:cNvPr>
              <p:cNvSpPr/>
              <p:nvPr/>
            </p:nvSpPr>
            <p:spPr>
              <a:xfrm>
                <a:off x="6319888"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9" name="Plus 122">
                <a:extLst>
                  <a:ext uri="{FF2B5EF4-FFF2-40B4-BE49-F238E27FC236}">
                    <a16:creationId xmlns:a16="http://schemas.microsoft.com/office/drawing/2014/main" id="{735B6A51-DD9F-5112-72C5-B179D2551E94}"/>
                  </a:ext>
                </a:extLst>
              </p:cNvPr>
              <p:cNvSpPr/>
              <p:nvPr/>
            </p:nvSpPr>
            <p:spPr>
              <a:xfrm>
                <a:off x="7773524"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0" name="Gráfico 149">
                <a:extLst>
                  <a:ext uri="{FF2B5EF4-FFF2-40B4-BE49-F238E27FC236}">
                    <a16:creationId xmlns:a16="http://schemas.microsoft.com/office/drawing/2014/main" id="{CA939688-4810-397E-94A1-F0E695F37AF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221315" y="5452514"/>
                <a:ext cx="954878" cy="200228"/>
              </a:xfrm>
              <a:prstGeom prst="rect">
                <a:avLst/>
              </a:prstGeom>
            </p:spPr>
          </p:pic>
          <p:sp>
            <p:nvSpPr>
              <p:cNvPr id="151" name="Plus 122">
                <a:extLst>
                  <a:ext uri="{FF2B5EF4-FFF2-40B4-BE49-F238E27FC236}">
                    <a16:creationId xmlns:a16="http://schemas.microsoft.com/office/drawing/2014/main" id="{813B0211-0481-31BC-CF90-30BCC3CFD1F6}"/>
                  </a:ext>
                </a:extLst>
              </p:cNvPr>
              <p:cNvSpPr/>
              <p:nvPr/>
            </p:nvSpPr>
            <p:spPr>
              <a:xfrm>
                <a:off x="8971714"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09" name="CaixaDeTexto 208">
              <a:extLst>
                <a:ext uri="{FF2B5EF4-FFF2-40B4-BE49-F238E27FC236}">
                  <a16:creationId xmlns:a16="http://schemas.microsoft.com/office/drawing/2014/main" id="{19ADBACD-1EBC-DE5A-AA96-84C2FBC82B50}"/>
                </a:ext>
              </a:extLst>
            </p:cNvPr>
            <p:cNvSpPr txBox="1"/>
            <p:nvPr/>
          </p:nvSpPr>
          <p:spPr>
            <a:xfrm>
              <a:off x="10108145" y="3850834"/>
              <a:ext cx="309540" cy="307777"/>
            </a:xfrm>
            <a:prstGeom prst="rect">
              <a:avLst/>
            </a:prstGeom>
            <a:noFill/>
          </p:spPr>
          <p:txBody>
            <a:bodyPr wrap="square" rtlCol="0">
              <a:spAutoFit/>
            </a:bodyPr>
            <a:lstStyle/>
            <a:p>
              <a:r>
                <a:rPr lang="en-US" sz="1400" dirty="0">
                  <a:latin typeface="AMX" pitchFamily="2" charset="0"/>
                  <a:cs typeface="Segoe UI" panose="020B0502040204020203" pitchFamily="34" charset="0"/>
                </a:rPr>
                <a:t>*</a:t>
              </a:r>
              <a:endParaRPr lang="pt-BR" sz="1400" dirty="0">
                <a:latin typeface="AMX" pitchFamily="2" charset="0"/>
                <a:cs typeface="Segoe UI" panose="020B0502040204020203" pitchFamily="34" charset="0"/>
              </a:endParaRPr>
            </a:p>
          </p:txBody>
        </p:sp>
      </p:grpSp>
      <p:grpSp>
        <p:nvGrpSpPr>
          <p:cNvPr id="222" name="Agrupar 221">
            <a:extLst>
              <a:ext uri="{FF2B5EF4-FFF2-40B4-BE49-F238E27FC236}">
                <a16:creationId xmlns:a16="http://schemas.microsoft.com/office/drawing/2014/main" id="{B103CCAC-C4DE-9381-0ACA-F74B51D2A699}"/>
              </a:ext>
            </a:extLst>
          </p:cNvPr>
          <p:cNvGrpSpPr/>
          <p:nvPr/>
        </p:nvGrpSpPr>
        <p:grpSpPr>
          <a:xfrm>
            <a:off x="1339882" y="4533818"/>
            <a:ext cx="9077803" cy="594231"/>
            <a:chOff x="1339882" y="4533818"/>
            <a:chExt cx="9077803" cy="594231"/>
          </a:xfrm>
        </p:grpSpPr>
        <p:sp>
          <p:nvSpPr>
            <p:cNvPr id="14" name="Retângulo 3">
              <a:extLst>
                <a:ext uri="{FF2B5EF4-FFF2-40B4-BE49-F238E27FC236}">
                  <a16:creationId xmlns:a16="http://schemas.microsoft.com/office/drawing/2014/main" id="{35CA785A-9603-DC0F-C905-F67C20F6C79D}"/>
                </a:ext>
              </a:extLst>
            </p:cNvPr>
            <p:cNvSpPr/>
            <p:nvPr/>
          </p:nvSpPr>
          <p:spPr>
            <a:xfrm>
              <a:off x="1339882" y="4533818"/>
              <a:ext cx="972282" cy="594231"/>
            </a:xfrm>
            <a:prstGeom prst="roundRect">
              <a:avLst>
                <a:gd name="adj" fmla="val 8466"/>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latin typeface="AMX" pitchFamily="2" charset="0"/>
                </a:rPr>
                <a:t>5</a:t>
              </a:r>
              <a:r>
                <a:rPr lang="pt-BR" sz="2400" dirty="0">
                  <a:latin typeface="AMX" pitchFamily="2" charset="0"/>
                </a:rPr>
                <a:t> </a:t>
              </a:r>
            </a:p>
            <a:p>
              <a:pPr algn="ctr"/>
              <a:r>
                <a:rPr lang="pt-BR" sz="1200" dirty="0">
                  <a:latin typeface="AMX" pitchFamily="2" charset="0"/>
                </a:rPr>
                <a:t>GIGA</a:t>
              </a:r>
            </a:p>
          </p:txBody>
        </p:sp>
        <p:grpSp>
          <p:nvGrpSpPr>
            <p:cNvPr id="108" name="Agrupar 107">
              <a:extLst>
                <a:ext uri="{FF2B5EF4-FFF2-40B4-BE49-F238E27FC236}">
                  <a16:creationId xmlns:a16="http://schemas.microsoft.com/office/drawing/2014/main" id="{74B064EB-33A6-90C5-6F33-F7ADEF2783A7}"/>
                </a:ext>
              </a:extLst>
            </p:cNvPr>
            <p:cNvGrpSpPr/>
            <p:nvPr/>
          </p:nvGrpSpPr>
          <p:grpSpPr>
            <a:xfrm>
              <a:off x="2594550" y="4614934"/>
              <a:ext cx="7581643" cy="431997"/>
              <a:chOff x="2594550" y="5333556"/>
              <a:chExt cx="7581643" cy="431997"/>
            </a:xfrm>
          </p:grpSpPr>
          <p:grpSp>
            <p:nvGrpSpPr>
              <p:cNvPr id="112" name="Group 78">
                <a:extLst>
                  <a:ext uri="{FF2B5EF4-FFF2-40B4-BE49-F238E27FC236}">
                    <a16:creationId xmlns:a16="http://schemas.microsoft.com/office/drawing/2014/main" id="{D87F1930-1CD0-E829-EC39-8207BB8311F9}"/>
                  </a:ext>
                </a:extLst>
              </p:cNvPr>
              <p:cNvGrpSpPr/>
              <p:nvPr/>
            </p:nvGrpSpPr>
            <p:grpSpPr>
              <a:xfrm>
                <a:off x="2594550" y="5354427"/>
                <a:ext cx="1066249" cy="390255"/>
                <a:chOff x="9517000" y="2842271"/>
                <a:chExt cx="1980865" cy="725010"/>
              </a:xfrm>
            </p:grpSpPr>
            <p:sp>
              <p:nvSpPr>
                <p:cNvPr id="138" name="Fluxograma: Processo Alternativo 10">
                  <a:extLst>
                    <a:ext uri="{FF2B5EF4-FFF2-40B4-BE49-F238E27FC236}">
                      <a16:creationId xmlns:a16="http://schemas.microsoft.com/office/drawing/2014/main" id="{B4007850-0B92-B8CD-3E53-717974CA469E}"/>
                    </a:ext>
                  </a:extLst>
                </p:cNvPr>
                <p:cNvSpPr/>
                <p:nvPr/>
              </p:nvSpPr>
              <p:spPr>
                <a:xfrm>
                  <a:off x="9517000"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39" name="Picture 80">
                  <a:extLst>
                    <a:ext uri="{FF2B5EF4-FFF2-40B4-BE49-F238E27FC236}">
                      <a16:creationId xmlns:a16="http://schemas.microsoft.com/office/drawing/2014/main" id="{920C43CE-AC75-AE45-B2A5-F6EB7E12F6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5" r="6638"/>
                <a:stretch/>
              </p:blipFill>
              <p:spPr>
                <a:xfrm>
                  <a:off x="9536206" y="2893366"/>
                  <a:ext cx="1913672" cy="568456"/>
                </a:xfrm>
                <a:prstGeom prst="rect">
                  <a:avLst/>
                </a:prstGeom>
              </p:spPr>
            </p:pic>
          </p:grpSp>
          <p:grpSp>
            <p:nvGrpSpPr>
              <p:cNvPr id="114" name="Group 81">
                <a:extLst>
                  <a:ext uri="{FF2B5EF4-FFF2-40B4-BE49-F238E27FC236}">
                    <a16:creationId xmlns:a16="http://schemas.microsoft.com/office/drawing/2014/main" id="{20D1EE49-3E4D-C534-EC62-6A481D99D203}"/>
                  </a:ext>
                </a:extLst>
              </p:cNvPr>
              <p:cNvGrpSpPr/>
              <p:nvPr/>
            </p:nvGrpSpPr>
            <p:grpSpPr>
              <a:xfrm>
                <a:off x="6614876" y="5354427"/>
                <a:ext cx="1066249" cy="390255"/>
                <a:chOff x="3086615" y="2842271"/>
                <a:chExt cx="1980865" cy="725010"/>
              </a:xfrm>
            </p:grpSpPr>
            <p:sp>
              <p:nvSpPr>
                <p:cNvPr id="136" name="Fluxograma: Processo Alternativo 10">
                  <a:extLst>
                    <a:ext uri="{FF2B5EF4-FFF2-40B4-BE49-F238E27FC236}">
                      <a16:creationId xmlns:a16="http://schemas.microsoft.com/office/drawing/2014/main" id="{04BCE1C1-70F7-0B86-25F0-D4656A60856F}"/>
                    </a:ext>
                  </a:extLst>
                </p:cNvPr>
                <p:cNvSpPr/>
                <p:nvPr/>
              </p:nvSpPr>
              <p:spPr>
                <a:xfrm>
                  <a:off x="3086615"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37" name="Picture 83">
                  <a:extLst>
                    <a:ext uri="{FF2B5EF4-FFF2-40B4-BE49-F238E27FC236}">
                      <a16:creationId xmlns:a16="http://schemas.microsoft.com/office/drawing/2014/main" id="{F944BFED-62FD-C9EB-4011-FF29A1D9AB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43" r="5971"/>
                <a:stretch/>
              </p:blipFill>
              <p:spPr>
                <a:xfrm>
                  <a:off x="3130637" y="2883936"/>
                  <a:ext cx="1903194" cy="578542"/>
                </a:xfrm>
                <a:prstGeom prst="rect">
                  <a:avLst/>
                </a:prstGeom>
              </p:spPr>
            </p:pic>
          </p:grpSp>
          <p:grpSp>
            <p:nvGrpSpPr>
              <p:cNvPr id="118" name="Group 84">
                <a:extLst>
                  <a:ext uri="{FF2B5EF4-FFF2-40B4-BE49-F238E27FC236}">
                    <a16:creationId xmlns:a16="http://schemas.microsoft.com/office/drawing/2014/main" id="{80C63F6F-D35E-01D3-7548-AB9EFEA04E2D}"/>
                  </a:ext>
                </a:extLst>
              </p:cNvPr>
              <p:cNvGrpSpPr/>
              <p:nvPr/>
            </p:nvGrpSpPr>
            <p:grpSpPr>
              <a:xfrm>
                <a:off x="3967128" y="5333556"/>
                <a:ext cx="1066250" cy="431997"/>
                <a:chOff x="5243434" y="2800538"/>
                <a:chExt cx="1980865" cy="802559"/>
              </a:xfrm>
            </p:grpSpPr>
            <p:sp>
              <p:nvSpPr>
                <p:cNvPr id="134" name="Fluxograma: Processo Alternativo 10">
                  <a:extLst>
                    <a:ext uri="{FF2B5EF4-FFF2-40B4-BE49-F238E27FC236}">
                      <a16:creationId xmlns:a16="http://schemas.microsoft.com/office/drawing/2014/main" id="{A95E52FB-2202-E32D-F065-1743CDBE98F0}"/>
                    </a:ext>
                  </a:extLst>
                </p:cNvPr>
                <p:cNvSpPr/>
                <p:nvPr/>
              </p:nvSpPr>
              <p:spPr>
                <a:xfrm>
                  <a:off x="5243434"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35" name="Picture 86">
                  <a:extLst>
                    <a:ext uri="{FF2B5EF4-FFF2-40B4-BE49-F238E27FC236}">
                      <a16:creationId xmlns:a16="http://schemas.microsoft.com/office/drawing/2014/main" id="{08DBCC8C-F3D4-0819-E50D-FEEF3F18D6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651" y="2800538"/>
                  <a:ext cx="1748956" cy="802559"/>
                </a:xfrm>
                <a:prstGeom prst="rect">
                  <a:avLst/>
                </a:prstGeom>
              </p:spPr>
            </p:pic>
          </p:grpSp>
          <p:grpSp>
            <p:nvGrpSpPr>
              <p:cNvPr id="119" name="Group 87">
                <a:extLst>
                  <a:ext uri="{FF2B5EF4-FFF2-40B4-BE49-F238E27FC236}">
                    <a16:creationId xmlns:a16="http://schemas.microsoft.com/office/drawing/2014/main" id="{F2E71EEF-D497-D259-6092-BAC468725731}"/>
                  </a:ext>
                </a:extLst>
              </p:cNvPr>
              <p:cNvGrpSpPr/>
              <p:nvPr/>
            </p:nvGrpSpPr>
            <p:grpSpPr>
              <a:xfrm>
                <a:off x="5247569" y="5354427"/>
                <a:ext cx="1066249" cy="390255"/>
                <a:chOff x="7402871" y="2836284"/>
                <a:chExt cx="1980865" cy="725010"/>
              </a:xfrm>
            </p:grpSpPr>
            <p:sp>
              <p:nvSpPr>
                <p:cNvPr id="132" name="Fluxograma: Processo Alternativo 10">
                  <a:extLst>
                    <a:ext uri="{FF2B5EF4-FFF2-40B4-BE49-F238E27FC236}">
                      <a16:creationId xmlns:a16="http://schemas.microsoft.com/office/drawing/2014/main" id="{C11115FF-6B99-0866-03A4-C72DD23B1011}"/>
                    </a:ext>
                  </a:extLst>
                </p:cNvPr>
                <p:cNvSpPr/>
                <p:nvPr/>
              </p:nvSpPr>
              <p:spPr>
                <a:xfrm>
                  <a:off x="7402871"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022350">
                    <a:lnSpc>
                      <a:spcPct val="90000"/>
                    </a:lnSpc>
                    <a:spcBef>
                      <a:spcPct val="0"/>
                    </a:spcBef>
                    <a:spcAft>
                      <a:spcPct val="35000"/>
                    </a:spcAft>
                  </a:pPr>
                  <a:endParaRPr lang="pt-BR" dirty="0">
                    <a:latin typeface="AMX" pitchFamily="2" charset="0"/>
                  </a:endParaRPr>
                </a:p>
              </p:txBody>
            </p:sp>
            <p:pic>
              <p:nvPicPr>
                <p:cNvPr id="133" name="Picture 89">
                  <a:extLst>
                    <a:ext uri="{FF2B5EF4-FFF2-40B4-BE49-F238E27FC236}">
                      <a16:creationId xmlns:a16="http://schemas.microsoft.com/office/drawing/2014/main" id="{40E2A238-F4DF-5FAE-F559-72E4142E21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2583" y="3018509"/>
                  <a:ext cx="1659773" cy="408304"/>
                </a:xfrm>
                <a:prstGeom prst="rect">
                  <a:avLst/>
                </a:prstGeom>
              </p:spPr>
            </p:pic>
          </p:grpSp>
          <p:grpSp>
            <p:nvGrpSpPr>
              <p:cNvPr id="120" name="Group 93">
                <a:extLst>
                  <a:ext uri="{FF2B5EF4-FFF2-40B4-BE49-F238E27FC236}">
                    <a16:creationId xmlns:a16="http://schemas.microsoft.com/office/drawing/2014/main" id="{72274A05-1291-C413-EF84-77E11BF26D97}"/>
                  </a:ext>
                </a:extLst>
              </p:cNvPr>
              <p:cNvGrpSpPr/>
              <p:nvPr/>
            </p:nvGrpSpPr>
            <p:grpSpPr>
              <a:xfrm>
                <a:off x="7952361" y="5354427"/>
                <a:ext cx="1066249" cy="390255"/>
                <a:chOff x="943576" y="2842271"/>
                <a:chExt cx="1980865" cy="725010"/>
              </a:xfrm>
            </p:grpSpPr>
            <p:sp>
              <p:nvSpPr>
                <p:cNvPr id="130" name="Fluxograma: Processo Alternativo 10">
                  <a:extLst>
                    <a:ext uri="{FF2B5EF4-FFF2-40B4-BE49-F238E27FC236}">
                      <a16:creationId xmlns:a16="http://schemas.microsoft.com/office/drawing/2014/main" id="{CC388016-1083-989D-C6D9-4427EA333014}"/>
                    </a:ext>
                  </a:extLst>
                </p:cNvPr>
                <p:cNvSpPr/>
                <p:nvPr/>
              </p:nvSpPr>
              <p:spPr>
                <a:xfrm>
                  <a:off x="943576" y="2842271"/>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31" name="Picture 95">
                  <a:extLst>
                    <a:ext uri="{FF2B5EF4-FFF2-40B4-BE49-F238E27FC236}">
                      <a16:creationId xmlns:a16="http://schemas.microsoft.com/office/drawing/2014/main" id="{E8A54123-2D7E-9D58-F371-EF339D25EE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8114" y="2954947"/>
                  <a:ext cx="1605206" cy="481766"/>
                </a:xfrm>
                <a:prstGeom prst="rect">
                  <a:avLst/>
                </a:prstGeom>
              </p:spPr>
            </p:pic>
          </p:grpSp>
          <p:sp>
            <p:nvSpPr>
              <p:cNvPr id="124" name="Plus 104">
                <a:extLst>
                  <a:ext uri="{FF2B5EF4-FFF2-40B4-BE49-F238E27FC236}">
                    <a16:creationId xmlns:a16="http://schemas.microsoft.com/office/drawing/2014/main" id="{3A9900CA-2949-F470-1651-D48E55E1BE35}"/>
                  </a:ext>
                </a:extLst>
              </p:cNvPr>
              <p:cNvSpPr/>
              <p:nvPr/>
            </p:nvSpPr>
            <p:spPr>
              <a:xfrm>
                <a:off x="3759007"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5" name="Plus 110">
                <a:extLst>
                  <a:ext uri="{FF2B5EF4-FFF2-40B4-BE49-F238E27FC236}">
                    <a16:creationId xmlns:a16="http://schemas.microsoft.com/office/drawing/2014/main" id="{3E08A76D-A04A-600E-A72B-6C0CFF9A7BBA}"/>
                  </a:ext>
                </a:extLst>
              </p:cNvPr>
              <p:cNvSpPr/>
              <p:nvPr/>
            </p:nvSpPr>
            <p:spPr>
              <a:xfrm>
                <a:off x="5039448"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Plus 116">
                <a:extLst>
                  <a:ext uri="{FF2B5EF4-FFF2-40B4-BE49-F238E27FC236}">
                    <a16:creationId xmlns:a16="http://schemas.microsoft.com/office/drawing/2014/main" id="{EB9B229C-C255-FEF3-186A-ED5C99BDC1EB}"/>
                  </a:ext>
                </a:extLst>
              </p:cNvPr>
              <p:cNvSpPr/>
              <p:nvPr/>
            </p:nvSpPr>
            <p:spPr>
              <a:xfrm>
                <a:off x="6319888"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7" name="Plus 122">
                <a:extLst>
                  <a:ext uri="{FF2B5EF4-FFF2-40B4-BE49-F238E27FC236}">
                    <a16:creationId xmlns:a16="http://schemas.microsoft.com/office/drawing/2014/main" id="{1FB7702E-B3E5-DCDD-6DBB-4C443063FB7E}"/>
                  </a:ext>
                </a:extLst>
              </p:cNvPr>
              <p:cNvSpPr/>
              <p:nvPr/>
            </p:nvSpPr>
            <p:spPr>
              <a:xfrm>
                <a:off x="7773524"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8" name="Gráfico 127">
                <a:extLst>
                  <a:ext uri="{FF2B5EF4-FFF2-40B4-BE49-F238E27FC236}">
                    <a16:creationId xmlns:a16="http://schemas.microsoft.com/office/drawing/2014/main" id="{C4F28D4E-9A24-6222-F925-BFA601F3CA6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221315" y="5452514"/>
                <a:ext cx="954878" cy="200228"/>
              </a:xfrm>
              <a:prstGeom prst="rect">
                <a:avLst/>
              </a:prstGeom>
            </p:spPr>
          </p:pic>
          <p:sp>
            <p:nvSpPr>
              <p:cNvPr id="129" name="Plus 122">
                <a:extLst>
                  <a:ext uri="{FF2B5EF4-FFF2-40B4-BE49-F238E27FC236}">
                    <a16:creationId xmlns:a16="http://schemas.microsoft.com/office/drawing/2014/main" id="{532FFE4E-D663-9F7E-2B89-B1B35DECD417}"/>
                  </a:ext>
                </a:extLst>
              </p:cNvPr>
              <p:cNvSpPr/>
              <p:nvPr/>
            </p:nvSpPr>
            <p:spPr>
              <a:xfrm>
                <a:off x="8971714"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14" name="CaixaDeTexto 213">
              <a:extLst>
                <a:ext uri="{FF2B5EF4-FFF2-40B4-BE49-F238E27FC236}">
                  <a16:creationId xmlns:a16="http://schemas.microsoft.com/office/drawing/2014/main" id="{503B6DB7-DBD7-01E9-6025-6BEC7EB12C93}"/>
                </a:ext>
              </a:extLst>
            </p:cNvPr>
            <p:cNvSpPr txBox="1"/>
            <p:nvPr/>
          </p:nvSpPr>
          <p:spPr>
            <a:xfrm>
              <a:off x="10108145" y="4569083"/>
              <a:ext cx="309540" cy="307777"/>
            </a:xfrm>
            <a:prstGeom prst="rect">
              <a:avLst/>
            </a:prstGeom>
            <a:noFill/>
          </p:spPr>
          <p:txBody>
            <a:bodyPr wrap="square" rtlCol="0">
              <a:spAutoFit/>
            </a:bodyPr>
            <a:lstStyle/>
            <a:p>
              <a:r>
                <a:rPr lang="en-US" sz="1400" dirty="0">
                  <a:latin typeface="AMX" pitchFamily="2" charset="0"/>
                  <a:cs typeface="Segoe UI" panose="020B0502040204020203" pitchFamily="34" charset="0"/>
                </a:rPr>
                <a:t>*</a:t>
              </a:r>
              <a:endParaRPr lang="pt-BR" sz="1400" dirty="0">
                <a:latin typeface="AMX" pitchFamily="2" charset="0"/>
                <a:cs typeface="Segoe UI" panose="020B0502040204020203" pitchFamily="34" charset="0"/>
              </a:endParaRPr>
            </a:p>
          </p:txBody>
        </p:sp>
      </p:grpSp>
      <p:grpSp>
        <p:nvGrpSpPr>
          <p:cNvPr id="223" name="Agrupar 222">
            <a:extLst>
              <a:ext uri="{FF2B5EF4-FFF2-40B4-BE49-F238E27FC236}">
                <a16:creationId xmlns:a16="http://schemas.microsoft.com/office/drawing/2014/main" id="{9F3C28CC-AF43-173A-B3CC-7C36775E1EFD}"/>
              </a:ext>
            </a:extLst>
          </p:cNvPr>
          <p:cNvGrpSpPr/>
          <p:nvPr/>
        </p:nvGrpSpPr>
        <p:grpSpPr>
          <a:xfrm>
            <a:off x="1339882" y="5252439"/>
            <a:ext cx="9077803" cy="594231"/>
            <a:chOff x="1339882" y="5252439"/>
            <a:chExt cx="9077803" cy="594231"/>
          </a:xfrm>
        </p:grpSpPr>
        <p:sp>
          <p:nvSpPr>
            <p:cNvPr id="15" name="Retângulo 3">
              <a:extLst>
                <a:ext uri="{FF2B5EF4-FFF2-40B4-BE49-F238E27FC236}">
                  <a16:creationId xmlns:a16="http://schemas.microsoft.com/office/drawing/2014/main" id="{35CA785A-9603-DC0F-C905-F67C20F6C79D}"/>
                </a:ext>
              </a:extLst>
            </p:cNvPr>
            <p:cNvSpPr/>
            <p:nvPr/>
          </p:nvSpPr>
          <p:spPr>
            <a:xfrm>
              <a:off x="1339882" y="5252439"/>
              <a:ext cx="972282" cy="594231"/>
            </a:xfrm>
            <a:prstGeom prst="roundRect">
              <a:avLst>
                <a:gd name="adj" fmla="val 8466"/>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latin typeface="AMX" pitchFamily="2" charset="0"/>
                </a:rPr>
                <a:t>10</a:t>
              </a:r>
              <a:r>
                <a:rPr lang="pt-BR" sz="2400" dirty="0">
                  <a:latin typeface="AMX" pitchFamily="2" charset="0"/>
                </a:rPr>
                <a:t> </a:t>
              </a:r>
            </a:p>
            <a:p>
              <a:pPr algn="ctr"/>
              <a:r>
                <a:rPr lang="pt-BR" sz="1200" dirty="0">
                  <a:latin typeface="AMX" pitchFamily="2" charset="0"/>
                </a:rPr>
                <a:t>GIGA</a:t>
              </a:r>
            </a:p>
          </p:txBody>
        </p:sp>
        <p:grpSp>
          <p:nvGrpSpPr>
            <p:cNvPr id="106" name="Agrupar 105">
              <a:extLst>
                <a:ext uri="{FF2B5EF4-FFF2-40B4-BE49-F238E27FC236}">
                  <a16:creationId xmlns:a16="http://schemas.microsoft.com/office/drawing/2014/main" id="{FB68FF66-7156-8628-BFCF-C4AACE31DAD3}"/>
                </a:ext>
              </a:extLst>
            </p:cNvPr>
            <p:cNvGrpSpPr/>
            <p:nvPr/>
          </p:nvGrpSpPr>
          <p:grpSpPr>
            <a:xfrm>
              <a:off x="2594550" y="5333556"/>
              <a:ext cx="7581643" cy="431997"/>
              <a:chOff x="2594550" y="5333556"/>
              <a:chExt cx="7581643" cy="431997"/>
            </a:xfrm>
          </p:grpSpPr>
          <p:grpSp>
            <p:nvGrpSpPr>
              <p:cNvPr id="79" name="Group 78"/>
              <p:cNvGrpSpPr/>
              <p:nvPr/>
            </p:nvGrpSpPr>
            <p:grpSpPr>
              <a:xfrm>
                <a:off x="2594550" y="5354427"/>
                <a:ext cx="1066249" cy="390255"/>
                <a:chOff x="9517000" y="2842271"/>
                <a:chExt cx="1980865" cy="725010"/>
              </a:xfrm>
            </p:grpSpPr>
            <p:sp>
              <p:nvSpPr>
                <p:cNvPr id="80" name="Fluxograma: Processo Alternativo 10">
                  <a:extLst>
                    <a:ext uri="{FF2B5EF4-FFF2-40B4-BE49-F238E27FC236}">
                      <a16:creationId xmlns:a16="http://schemas.microsoft.com/office/drawing/2014/main" id="{9737A86C-090C-A01F-92D9-0B6B6DEFFB9B}"/>
                    </a:ext>
                  </a:extLst>
                </p:cNvPr>
                <p:cNvSpPr/>
                <p:nvPr/>
              </p:nvSpPr>
              <p:spPr>
                <a:xfrm>
                  <a:off x="9517000"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81" name="Picture 80"/>
                <p:cNvPicPr>
                  <a:picLocks noChangeAspect="1"/>
                </p:cNvPicPr>
                <p:nvPr/>
              </p:nvPicPr>
              <p:blipFill rotWithShape="1">
                <a:blip r:embed="rId4" cstate="print">
                  <a:extLst>
                    <a:ext uri="{28A0092B-C50C-407E-A947-70E740481C1C}">
                      <a14:useLocalDpi xmlns:a14="http://schemas.microsoft.com/office/drawing/2010/main" val="0"/>
                    </a:ext>
                  </a:extLst>
                </a:blip>
                <a:srcRect l="3745" r="6638"/>
                <a:stretch/>
              </p:blipFill>
              <p:spPr>
                <a:xfrm>
                  <a:off x="9536206" y="2893366"/>
                  <a:ext cx="1913672" cy="568456"/>
                </a:xfrm>
                <a:prstGeom prst="rect">
                  <a:avLst/>
                </a:prstGeom>
              </p:spPr>
            </p:pic>
          </p:grpSp>
          <p:grpSp>
            <p:nvGrpSpPr>
              <p:cNvPr id="82" name="Group 81"/>
              <p:cNvGrpSpPr/>
              <p:nvPr/>
            </p:nvGrpSpPr>
            <p:grpSpPr>
              <a:xfrm>
                <a:off x="6614876" y="5354427"/>
                <a:ext cx="1066249" cy="390255"/>
                <a:chOff x="3086615" y="2842271"/>
                <a:chExt cx="1980865" cy="725010"/>
              </a:xfrm>
            </p:grpSpPr>
            <p:sp>
              <p:nvSpPr>
                <p:cNvPr id="83" name="Fluxograma: Processo Alternativo 10">
                  <a:extLst>
                    <a:ext uri="{FF2B5EF4-FFF2-40B4-BE49-F238E27FC236}">
                      <a16:creationId xmlns:a16="http://schemas.microsoft.com/office/drawing/2014/main" id="{9737A86C-090C-A01F-92D9-0B6B6DEFFB9B}"/>
                    </a:ext>
                  </a:extLst>
                </p:cNvPr>
                <p:cNvSpPr/>
                <p:nvPr/>
              </p:nvSpPr>
              <p:spPr>
                <a:xfrm>
                  <a:off x="3086615"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l="6343" r="5971"/>
                <a:stretch/>
              </p:blipFill>
              <p:spPr>
                <a:xfrm>
                  <a:off x="3130637" y="2883936"/>
                  <a:ext cx="1903194" cy="578542"/>
                </a:xfrm>
                <a:prstGeom prst="rect">
                  <a:avLst/>
                </a:prstGeom>
              </p:spPr>
            </p:pic>
          </p:grpSp>
          <p:grpSp>
            <p:nvGrpSpPr>
              <p:cNvPr id="85" name="Group 84"/>
              <p:cNvGrpSpPr/>
              <p:nvPr/>
            </p:nvGrpSpPr>
            <p:grpSpPr>
              <a:xfrm>
                <a:off x="3967128" y="5333556"/>
                <a:ext cx="1066250" cy="431997"/>
                <a:chOff x="5243434" y="2800538"/>
                <a:chExt cx="1980865" cy="802559"/>
              </a:xfrm>
            </p:grpSpPr>
            <p:sp>
              <p:nvSpPr>
                <p:cNvPr id="86" name="Fluxograma: Processo Alternativo 10">
                  <a:extLst>
                    <a:ext uri="{FF2B5EF4-FFF2-40B4-BE49-F238E27FC236}">
                      <a16:creationId xmlns:a16="http://schemas.microsoft.com/office/drawing/2014/main" id="{9737A86C-090C-A01F-92D9-0B6B6DEFFB9B}"/>
                    </a:ext>
                  </a:extLst>
                </p:cNvPr>
                <p:cNvSpPr/>
                <p:nvPr/>
              </p:nvSpPr>
              <p:spPr>
                <a:xfrm>
                  <a:off x="5243434"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651" y="2800538"/>
                  <a:ext cx="1748956" cy="802559"/>
                </a:xfrm>
                <a:prstGeom prst="rect">
                  <a:avLst/>
                </a:prstGeom>
              </p:spPr>
            </p:pic>
          </p:grpSp>
          <p:grpSp>
            <p:nvGrpSpPr>
              <p:cNvPr id="88" name="Group 87"/>
              <p:cNvGrpSpPr/>
              <p:nvPr/>
            </p:nvGrpSpPr>
            <p:grpSpPr>
              <a:xfrm>
                <a:off x="5247569" y="5354427"/>
                <a:ext cx="1066249" cy="390255"/>
                <a:chOff x="7402871" y="2836284"/>
                <a:chExt cx="1980865" cy="725010"/>
              </a:xfrm>
            </p:grpSpPr>
            <p:sp>
              <p:nvSpPr>
                <p:cNvPr id="89" name="Fluxograma: Processo Alternativo 10">
                  <a:extLst>
                    <a:ext uri="{FF2B5EF4-FFF2-40B4-BE49-F238E27FC236}">
                      <a16:creationId xmlns:a16="http://schemas.microsoft.com/office/drawing/2014/main" id="{9737A86C-090C-A01F-92D9-0B6B6DEFFB9B}"/>
                    </a:ext>
                  </a:extLst>
                </p:cNvPr>
                <p:cNvSpPr/>
                <p:nvPr/>
              </p:nvSpPr>
              <p:spPr>
                <a:xfrm>
                  <a:off x="7402871"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022350">
                    <a:lnSpc>
                      <a:spcPct val="90000"/>
                    </a:lnSpc>
                    <a:spcBef>
                      <a:spcPct val="0"/>
                    </a:spcBef>
                    <a:spcAft>
                      <a:spcPct val="35000"/>
                    </a:spcAft>
                  </a:pPr>
                  <a:endParaRPr lang="pt-BR" dirty="0">
                    <a:latin typeface="AMX" pitchFamily="2" charset="0"/>
                  </a:endParaRPr>
                </a:p>
              </p:txBody>
            </p:sp>
            <p:pic>
              <p:nvPicPr>
                <p:cNvPr id="90" name="Picture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2583" y="3018509"/>
                  <a:ext cx="1659773" cy="408304"/>
                </a:xfrm>
                <a:prstGeom prst="rect">
                  <a:avLst/>
                </a:prstGeom>
              </p:spPr>
            </p:pic>
          </p:grpSp>
          <p:grpSp>
            <p:nvGrpSpPr>
              <p:cNvPr id="94" name="Group 93"/>
              <p:cNvGrpSpPr/>
              <p:nvPr/>
            </p:nvGrpSpPr>
            <p:grpSpPr>
              <a:xfrm>
                <a:off x="7952361" y="5354427"/>
                <a:ext cx="1066249" cy="390255"/>
                <a:chOff x="943576" y="2842271"/>
                <a:chExt cx="1980865" cy="725010"/>
              </a:xfrm>
            </p:grpSpPr>
            <p:sp>
              <p:nvSpPr>
                <p:cNvPr id="95" name="Fluxograma: Processo Alternativo 10">
                  <a:extLst>
                    <a:ext uri="{FF2B5EF4-FFF2-40B4-BE49-F238E27FC236}">
                      <a16:creationId xmlns:a16="http://schemas.microsoft.com/office/drawing/2014/main" id="{9737A86C-090C-A01F-92D9-0B6B6DEFFB9B}"/>
                    </a:ext>
                  </a:extLst>
                </p:cNvPr>
                <p:cNvSpPr/>
                <p:nvPr/>
              </p:nvSpPr>
              <p:spPr>
                <a:xfrm>
                  <a:off x="943576" y="2842271"/>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96" name="Picture 9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8114" y="2954947"/>
                  <a:ext cx="1605206" cy="481766"/>
                </a:xfrm>
                <a:prstGeom prst="rect">
                  <a:avLst/>
                </a:prstGeom>
              </p:spPr>
            </p:pic>
          </p:grpSp>
          <p:sp>
            <p:nvSpPr>
              <p:cNvPr id="105" name="Plus 104"/>
              <p:cNvSpPr/>
              <p:nvPr/>
            </p:nvSpPr>
            <p:spPr>
              <a:xfrm>
                <a:off x="3759007"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1" name="Plus 110"/>
              <p:cNvSpPr/>
              <p:nvPr/>
            </p:nvSpPr>
            <p:spPr>
              <a:xfrm>
                <a:off x="5039448"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Plus 116"/>
              <p:cNvSpPr/>
              <p:nvPr/>
            </p:nvSpPr>
            <p:spPr>
              <a:xfrm>
                <a:off x="6319888"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3" name="Plus 122"/>
              <p:cNvSpPr/>
              <p:nvPr/>
            </p:nvSpPr>
            <p:spPr>
              <a:xfrm>
                <a:off x="7773524"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4">
                <a:extLst>
                  <a:ext uri="{FF2B5EF4-FFF2-40B4-BE49-F238E27FC236}">
                    <a16:creationId xmlns:a16="http://schemas.microsoft.com/office/drawing/2014/main" id="{A2E75314-E06E-7CF4-7C23-63DEF766CC4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221315" y="5452514"/>
                <a:ext cx="954878" cy="200228"/>
              </a:xfrm>
              <a:prstGeom prst="rect">
                <a:avLst/>
              </a:prstGeom>
            </p:spPr>
          </p:pic>
          <p:sp>
            <p:nvSpPr>
              <p:cNvPr id="8" name="Plus 122">
                <a:extLst>
                  <a:ext uri="{FF2B5EF4-FFF2-40B4-BE49-F238E27FC236}">
                    <a16:creationId xmlns:a16="http://schemas.microsoft.com/office/drawing/2014/main" id="{C57F4EEC-C5AB-C852-6F19-82416ED4B514}"/>
                  </a:ext>
                </a:extLst>
              </p:cNvPr>
              <p:cNvSpPr/>
              <p:nvPr/>
            </p:nvSpPr>
            <p:spPr>
              <a:xfrm>
                <a:off x="8971714" y="5446369"/>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17" name="CaixaDeTexto 216">
              <a:extLst>
                <a:ext uri="{FF2B5EF4-FFF2-40B4-BE49-F238E27FC236}">
                  <a16:creationId xmlns:a16="http://schemas.microsoft.com/office/drawing/2014/main" id="{E5D6CD4B-EA2F-8CC8-2CC8-E90BF075E049}"/>
                </a:ext>
              </a:extLst>
            </p:cNvPr>
            <p:cNvSpPr txBox="1"/>
            <p:nvPr/>
          </p:nvSpPr>
          <p:spPr>
            <a:xfrm>
              <a:off x="10108145" y="5283410"/>
              <a:ext cx="309540" cy="307777"/>
            </a:xfrm>
            <a:prstGeom prst="rect">
              <a:avLst/>
            </a:prstGeom>
            <a:noFill/>
          </p:spPr>
          <p:txBody>
            <a:bodyPr wrap="square" rtlCol="0">
              <a:spAutoFit/>
            </a:bodyPr>
            <a:lstStyle/>
            <a:p>
              <a:r>
                <a:rPr lang="en-US" sz="1400" dirty="0">
                  <a:latin typeface="AMX" pitchFamily="2" charset="0"/>
                  <a:cs typeface="Segoe UI" panose="020B0502040204020203" pitchFamily="34" charset="0"/>
                </a:rPr>
                <a:t>*</a:t>
              </a:r>
              <a:endParaRPr lang="pt-BR" sz="1400" dirty="0">
                <a:latin typeface="AMX" pitchFamily="2" charset="0"/>
                <a:cs typeface="Segoe UI" panose="020B0502040204020203" pitchFamily="34" charset="0"/>
              </a:endParaRPr>
            </a:p>
          </p:txBody>
        </p:sp>
      </p:grpSp>
      <p:sp>
        <p:nvSpPr>
          <p:cNvPr id="9" name="Plus 122">
            <a:extLst>
              <a:ext uri="{FF2B5EF4-FFF2-40B4-BE49-F238E27FC236}">
                <a16:creationId xmlns:a16="http://schemas.microsoft.com/office/drawing/2014/main" id="{23A9086F-8C02-43BA-30D5-18560220054A}"/>
              </a:ext>
            </a:extLst>
          </p:cNvPr>
          <p:cNvSpPr/>
          <p:nvPr/>
        </p:nvSpPr>
        <p:spPr>
          <a:xfrm>
            <a:off x="5039448" y="2533696"/>
            <a:ext cx="202052" cy="206374"/>
          </a:xfrm>
          <a:prstGeom prst="mathPlus">
            <a:avLst/>
          </a:prstGeom>
          <a:solidFill>
            <a:srgbClr val="A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1">
            <a:extLst>
              <a:ext uri="{FF2B5EF4-FFF2-40B4-BE49-F238E27FC236}">
                <a16:creationId xmlns:a16="http://schemas.microsoft.com/office/drawing/2014/main" id="{A7F63C50-F7A1-1AA4-6955-F2815073DF4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89049" y="2539841"/>
            <a:ext cx="954878" cy="200228"/>
          </a:xfrm>
          <a:prstGeom prst="rect">
            <a:avLst/>
          </a:prstGeom>
        </p:spPr>
      </p:pic>
      <p:sp>
        <p:nvSpPr>
          <p:cNvPr id="16" name="CaixaDeTexto 15">
            <a:extLst>
              <a:ext uri="{FF2B5EF4-FFF2-40B4-BE49-F238E27FC236}">
                <a16:creationId xmlns:a16="http://schemas.microsoft.com/office/drawing/2014/main" id="{63927892-FE63-77B7-69C0-B4EA43364266}"/>
              </a:ext>
            </a:extLst>
          </p:cNvPr>
          <p:cNvSpPr txBox="1"/>
          <p:nvPr/>
        </p:nvSpPr>
        <p:spPr>
          <a:xfrm>
            <a:off x="6177046" y="2370737"/>
            <a:ext cx="309540" cy="307777"/>
          </a:xfrm>
          <a:prstGeom prst="rect">
            <a:avLst/>
          </a:prstGeom>
          <a:noFill/>
        </p:spPr>
        <p:txBody>
          <a:bodyPr wrap="square" rtlCol="0">
            <a:spAutoFit/>
          </a:bodyPr>
          <a:lstStyle/>
          <a:p>
            <a:r>
              <a:rPr lang="en-US" sz="1400" dirty="0">
                <a:latin typeface="AMX" pitchFamily="2" charset="0"/>
                <a:cs typeface="Segoe UI" panose="020B0502040204020203" pitchFamily="34" charset="0"/>
              </a:rPr>
              <a:t>*</a:t>
            </a:r>
            <a:endParaRPr lang="pt-BR" sz="1400" dirty="0">
              <a:latin typeface="AMX" pitchFamily="2" charset="0"/>
              <a:cs typeface="Segoe UI" panose="020B0502040204020203" pitchFamily="34" charset="0"/>
            </a:endParaRPr>
          </a:p>
        </p:txBody>
      </p:sp>
    </p:spTree>
    <p:extLst>
      <p:ext uri="{BB962C8B-B14F-4D97-AF65-F5344CB8AC3E}">
        <p14:creationId xmlns:p14="http://schemas.microsoft.com/office/powerpoint/2010/main" val="20670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fade">
                                      <p:cBhvr>
                                        <p:cTn id="21" dur="500"/>
                                        <p:tgtEl>
                                          <p:spTgt spid="99"/>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32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219"/>
                                        </p:tgtEl>
                                        <p:attrNameLst>
                                          <p:attrName>style.visibility</p:attrName>
                                        </p:attrNameLst>
                                      </p:cBhvr>
                                      <p:to>
                                        <p:strVal val="visible"/>
                                      </p:to>
                                    </p:set>
                                    <p:animEffect transition="in" filter="fade">
                                      <p:cBhvr>
                                        <p:cTn id="28" dur="750"/>
                                        <p:tgtEl>
                                          <p:spTgt spid="219"/>
                                        </p:tgtEl>
                                      </p:cBhvr>
                                    </p:animEffect>
                                  </p:childTnLst>
                                </p:cTn>
                              </p:par>
                              <p:par>
                                <p:cTn id="29" presetID="10" presetClass="entr" presetSubtype="0" fill="hold" nodeType="withEffect">
                                  <p:stCondLst>
                                    <p:cond delay="600"/>
                                  </p:stCondLst>
                                  <p:childTnLst>
                                    <p:set>
                                      <p:cBhvr>
                                        <p:cTn id="30" dur="1" fill="hold">
                                          <p:stCondLst>
                                            <p:cond delay="0"/>
                                          </p:stCondLst>
                                        </p:cTn>
                                        <p:tgtEl>
                                          <p:spTgt spid="220"/>
                                        </p:tgtEl>
                                        <p:attrNameLst>
                                          <p:attrName>style.visibility</p:attrName>
                                        </p:attrNameLst>
                                      </p:cBhvr>
                                      <p:to>
                                        <p:strVal val="visible"/>
                                      </p:to>
                                    </p:set>
                                    <p:animEffect transition="in" filter="fade">
                                      <p:cBhvr>
                                        <p:cTn id="31" dur="750"/>
                                        <p:tgtEl>
                                          <p:spTgt spid="220"/>
                                        </p:tgtEl>
                                      </p:cBhvr>
                                    </p:animEffect>
                                  </p:childTnLst>
                                </p:cTn>
                              </p:par>
                              <p:par>
                                <p:cTn id="32" presetID="10" presetClass="entr" presetSubtype="0" fill="hold" nodeType="withEffect">
                                  <p:stCondLst>
                                    <p:cond delay="1200"/>
                                  </p:stCondLst>
                                  <p:childTnLst>
                                    <p:set>
                                      <p:cBhvr>
                                        <p:cTn id="33" dur="1" fill="hold">
                                          <p:stCondLst>
                                            <p:cond delay="0"/>
                                          </p:stCondLst>
                                        </p:cTn>
                                        <p:tgtEl>
                                          <p:spTgt spid="221"/>
                                        </p:tgtEl>
                                        <p:attrNameLst>
                                          <p:attrName>style.visibility</p:attrName>
                                        </p:attrNameLst>
                                      </p:cBhvr>
                                      <p:to>
                                        <p:strVal val="visible"/>
                                      </p:to>
                                    </p:set>
                                    <p:animEffect transition="in" filter="fade">
                                      <p:cBhvr>
                                        <p:cTn id="34" dur="750"/>
                                        <p:tgtEl>
                                          <p:spTgt spid="221"/>
                                        </p:tgtEl>
                                      </p:cBhvr>
                                    </p:animEffect>
                                  </p:childTnLst>
                                </p:cTn>
                              </p:par>
                              <p:par>
                                <p:cTn id="35" presetID="10" presetClass="entr" presetSubtype="0" fill="hold" nodeType="withEffect">
                                  <p:stCondLst>
                                    <p:cond delay="1700"/>
                                  </p:stCondLst>
                                  <p:childTnLst>
                                    <p:set>
                                      <p:cBhvr>
                                        <p:cTn id="36" dur="1" fill="hold">
                                          <p:stCondLst>
                                            <p:cond delay="0"/>
                                          </p:stCondLst>
                                        </p:cTn>
                                        <p:tgtEl>
                                          <p:spTgt spid="222"/>
                                        </p:tgtEl>
                                        <p:attrNameLst>
                                          <p:attrName>style.visibility</p:attrName>
                                        </p:attrNameLst>
                                      </p:cBhvr>
                                      <p:to>
                                        <p:strVal val="visible"/>
                                      </p:to>
                                    </p:set>
                                    <p:animEffect transition="in" filter="fade">
                                      <p:cBhvr>
                                        <p:cTn id="37" dur="750"/>
                                        <p:tgtEl>
                                          <p:spTgt spid="222"/>
                                        </p:tgtEl>
                                      </p:cBhvr>
                                    </p:animEffect>
                                  </p:childTnLst>
                                </p:cTn>
                              </p:par>
                              <p:par>
                                <p:cTn id="38" presetID="10" presetClass="entr" presetSubtype="0" fill="hold" nodeType="withEffect">
                                  <p:stCondLst>
                                    <p:cond delay="2400"/>
                                  </p:stCondLst>
                                  <p:childTnLst>
                                    <p:set>
                                      <p:cBhvr>
                                        <p:cTn id="39" dur="1" fill="hold">
                                          <p:stCondLst>
                                            <p:cond delay="0"/>
                                          </p:stCondLst>
                                        </p:cTn>
                                        <p:tgtEl>
                                          <p:spTgt spid="223"/>
                                        </p:tgtEl>
                                        <p:attrNameLst>
                                          <p:attrName>style.visibility</p:attrName>
                                        </p:attrNameLst>
                                      </p:cBhvr>
                                      <p:to>
                                        <p:strVal val="visible"/>
                                      </p:to>
                                    </p:set>
                                    <p:animEffect transition="in" filter="fade">
                                      <p:cBhvr>
                                        <p:cTn id="40" dur="750"/>
                                        <p:tgtEl>
                                          <p:spTgt spid="223"/>
                                        </p:tgtEl>
                                      </p:cBhvr>
                                    </p:animEffect>
                                  </p:childTnLst>
                                </p:cTn>
                              </p:par>
                            </p:childTnLst>
                          </p:cTn>
                        </p:par>
                        <p:par>
                          <p:cTn id="41" fill="hold">
                            <p:stCondLst>
                              <p:cond delay="5200"/>
                            </p:stCondLst>
                            <p:childTnLst>
                              <p:par>
                                <p:cTn id="42" presetID="10" presetClass="entr" presetSubtype="0" fill="hold" grpId="0" nodeType="afterEffect">
                                  <p:stCondLst>
                                    <p:cond delay="0"/>
                                  </p:stCondLst>
                                  <p:childTnLst>
                                    <p:set>
                                      <p:cBhvr>
                                        <p:cTn id="43" dur="1" fill="hold">
                                          <p:stCondLst>
                                            <p:cond delay="0"/>
                                          </p:stCondLst>
                                        </p:cTn>
                                        <p:tgtEl>
                                          <p:spTgt spid="206"/>
                                        </p:tgtEl>
                                        <p:attrNameLst>
                                          <p:attrName>style.visibility</p:attrName>
                                        </p:attrNameLst>
                                      </p:cBhvr>
                                      <p:to>
                                        <p:strVal val="visible"/>
                                      </p:to>
                                    </p:set>
                                    <p:animEffect transition="in" filter="fade">
                                      <p:cBhvr>
                                        <p:cTn id="44"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6" grpId="0"/>
      <p:bldP spid="99" grpId="0" animBg="1"/>
      <p:bldP spid="2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4D1E1-EB7B-00B9-3D9F-849688EE45BF}"/>
            </a:ext>
          </a:extLst>
        </p:cNvPr>
        <p:cNvGrpSpPr/>
        <p:nvPr/>
      </p:nvGrpSpPr>
      <p:grpSpPr>
        <a:xfrm>
          <a:off x="0" y="0"/>
          <a:ext cx="0" cy="0"/>
          <a:chOff x="0" y="0"/>
          <a:chExt cx="0" cy="0"/>
        </a:xfrm>
      </p:grpSpPr>
      <p:sp>
        <p:nvSpPr>
          <p:cNvPr id="18" name="Fluxograma: Processo Alternativo 12">
            <a:extLst>
              <a:ext uri="{FF2B5EF4-FFF2-40B4-BE49-F238E27FC236}">
                <a16:creationId xmlns:a16="http://schemas.microsoft.com/office/drawing/2014/main" id="{594F6362-E7A9-42AE-19AE-2C2CD97A3558}"/>
              </a:ext>
            </a:extLst>
          </p:cNvPr>
          <p:cNvSpPr/>
          <p:nvPr/>
        </p:nvSpPr>
        <p:spPr>
          <a:xfrm>
            <a:off x="7546750" y="2348920"/>
            <a:ext cx="2583180" cy="759690"/>
          </a:xfrm>
          <a:prstGeom prst="flowChartAlternateProcess">
            <a:avLst/>
          </a:prstGeom>
          <a:solidFill>
            <a:schemeClr val="bg1"/>
          </a:solidFill>
          <a:ln>
            <a:noFill/>
          </a:ln>
          <a:effectLst>
            <a:outerShdw blurRad="177800" dist="139700" dir="2700000" sx="95000" sy="95000" algn="tl" rotWithShape="0">
              <a:schemeClr val="bg2">
                <a:lumMod val="10000"/>
                <a:alpha val="3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F272F"/>
                </a:solidFill>
                <a:latin typeface="AMX" pitchFamily="2" charset="0"/>
                <a:cs typeface="Segoe UI" panose="020B0502040204020203" pitchFamily="34" charset="0"/>
              </a:rPr>
              <a:t>Perfil</a:t>
            </a:r>
          </a:p>
        </p:txBody>
      </p:sp>
      <p:sp>
        <p:nvSpPr>
          <p:cNvPr id="19" name="Fluxograma: Processo Alternativo 11">
            <a:extLst>
              <a:ext uri="{FF2B5EF4-FFF2-40B4-BE49-F238E27FC236}">
                <a16:creationId xmlns:a16="http://schemas.microsoft.com/office/drawing/2014/main" id="{02355C1C-91C9-82DA-508F-D017904A5143}"/>
              </a:ext>
            </a:extLst>
          </p:cNvPr>
          <p:cNvSpPr/>
          <p:nvPr/>
        </p:nvSpPr>
        <p:spPr>
          <a:xfrm>
            <a:off x="4756162" y="2348920"/>
            <a:ext cx="2583180" cy="759690"/>
          </a:xfrm>
          <a:prstGeom prst="flowChartAlternateProcess">
            <a:avLst/>
          </a:prstGeom>
          <a:solidFill>
            <a:schemeClr val="bg1"/>
          </a:solidFill>
          <a:ln>
            <a:noFill/>
          </a:ln>
          <a:effectLst>
            <a:outerShdw blurRad="177800" dist="139700" dir="2700000" sx="95000" sy="95000" algn="tl" rotWithShape="0">
              <a:schemeClr val="bg2">
                <a:lumMod val="10000"/>
                <a:alpha val="3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F272F"/>
                </a:solidFill>
                <a:latin typeface="AMX" pitchFamily="2" charset="0"/>
                <a:cs typeface="Segoe UI" panose="020B0502040204020203" pitchFamily="34" charset="0"/>
              </a:rPr>
              <a:t>Portfólio</a:t>
            </a:r>
          </a:p>
        </p:txBody>
      </p:sp>
      <p:sp>
        <p:nvSpPr>
          <p:cNvPr id="20" name="Fluxograma: Processo Alternativo 10">
            <a:extLst>
              <a:ext uri="{FF2B5EF4-FFF2-40B4-BE49-F238E27FC236}">
                <a16:creationId xmlns:a16="http://schemas.microsoft.com/office/drawing/2014/main" id="{9737A86C-090C-A01F-92D9-0B6B6DEFFB9B}"/>
              </a:ext>
            </a:extLst>
          </p:cNvPr>
          <p:cNvSpPr/>
          <p:nvPr/>
        </p:nvSpPr>
        <p:spPr>
          <a:xfrm>
            <a:off x="1965574" y="2348920"/>
            <a:ext cx="2583180" cy="759690"/>
          </a:xfrm>
          <a:prstGeom prst="flowChartAlternateProcess">
            <a:avLst/>
          </a:prstGeom>
          <a:solidFill>
            <a:schemeClr val="bg1"/>
          </a:solidFill>
          <a:ln w="12700">
            <a:noFill/>
          </a:ln>
          <a:effectLst>
            <a:outerShdw blurRad="177800" dist="139700" dir="2700000" sx="95000" sy="95000" algn="tl" rotWithShape="0">
              <a:schemeClr val="bg2">
                <a:lumMod val="10000"/>
                <a:alpha val="3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F272F"/>
                </a:solidFill>
                <a:latin typeface="AMX" pitchFamily="2" charset="0"/>
                <a:cs typeface="Segoe UI" panose="020B0502040204020203" pitchFamily="34" charset="0"/>
              </a:rPr>
              <a:t>Conceito</a:t>
            </a:r>
          </a:p>
        </p:txBody>
      </p:sp>
      <p:sp>
        <p:nvSpPr>
          <p:cNvPr id="21" name="CaixaDeTexto 8">
            <a:extLst>
              <a:ext uri="{FF2B5EF4-FFF2-40B4-BE49-F238E27FC236}">
                <a16:creationId xmlns:a16="http://schemas.microsoft.com/office/drawing/2014/main" id="{A30B2803-EFB0-A573-2C27-9DA4AB195911}"/>
              </a:ext>
            </a:extLst>
          </p:cNvPr>
          <p:cNvSpPr txBox="1"/>
          <p:nvPr/>
        </p:nvSpPr>
        <p:spPr>
          <a:xfrm>
            <a:off x="2828002" y="1089234"/>
            <a:ext cx="6523553" cy="646331"/>
          </a:xfrm>
          <a:prstGeom prst="rect">
            <a:avLst/>
          </a:prstGeom>
          <a:noFill/>
        </p:spPr>
        <p:txBody>
          <a:bodyPr wrap="square" rtlCol="0">
            <a:spAutoFit/>
          </a:bodyPr>
          <a:lstStyle/>
          <a:p>
            <a:pPr algn="ctr"/>
            <a:r>
              <a:rPr lang="pt-BR" sz="3600" b="1" dirty="0">
                <a:solidFill>
                  <a:schemeClr val="bg1"/>
                </a:solidFill>
                <a:latin typeface="AMX Black" pitchFamily="2" charset="0"/>
                <a:ea typeface="Segoe UI Black" panose="020B0A02040204020203" pitchFamily="34" charset="0"/>
                <a:cs typeface="Segoe UI" panose="020B0502040204020203" pitchFamily="34" charset="0"/>
              </a:rPr>
              <a:t>O QUE VOCÊ VERÁ AQUI</a:t>
            </a:r>
          </a:p>
        </p:txBody>
      </p:sp>
    </p:spTree>
    <p:extLst>
      <p:ext uri="{BB962C8B-B14F-4D97-AF65-F5344CB8AC3E}">
        <p14:creationId xmlns:p14="http://schemas.microsoft.com/office/powerpoint/2010/main" val="2888351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anim calcmode="lin" valueType="num">
                                      <p:cBhvr>
                                        <p:cTn id="8" dur="750" fill="hold"/>
                                        <p:tgtEl>
                                          <p:spTgt spid="21"/>
                                        </p:tgtEl>
                                        <p:attrNameLst>
                                          <p:attrName>ppt_x</p:attrName>
                                        </p:attrNameLst>
                                      </p:cBhvr>
                                      <p:tavLst>
                                        <p:tav tm="0">
                                          <p:val>
                                            <p:strVal val="#ppt_x"/>
                                          </p:val>
                                        </p:tav>
                                        <p:tav tm="100000">
                                          <p:val>
                                            <p:strVal val="#ppt_x"/>
                                          </p:val>
                                        </p:tav>
                                      </p:tavLst>
                                    </p:anim>
                                    <p:anim calcmode="lin" valueType="num">
                                      <p:cBhvr>
                                        <p:cTn id="9" dur="75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8">
            <a:extLst>
              <a:ext uri="{FF2B5EF4-FFF2-40B4-BE49-F238E27FC236}">
                <a16:creationId xmlns:a16="http://schemas.microsoft.com/office/drawing/2014/main" id="{A30B2803-EFB0-A573-2C27-9DA4AB195911}"/>
              </a:ext>
            </a:extLst>
          </p:cNvPr>
          <p:cNvSpPr txBox="1"/>
          <p:nvPr/>
        </p:nvSpPr>
        <p:spPr>
          <a:xfrm>
            <a:off x="3462793" y="1230174"/>
            <a:ext cx="4131807" cy="584775"/>
          </a:xfrm>
          <a:prstGeom prst="rect">
            <a:avLst/>
          </a:prstGeom>
          <a:noFill/>
        </p:spPr>
        <p:txBody>
          <a:bodyPr wrap="square" rtlCol="0">
            <a:spAutoFit/>
          </a:bodyPr>
          <a:lstStyle/>
          <a:p>
            <a:r>
              <a:rPr lang="pt-BR" sz="3200" dirty="0">
                <a:latin typeface="AMX" pitchFamily="2" charset="0"/>
              </a:rPr>
              <a:t>Serviços exclusivos</a:t>
            </a:r>
          </a:p>
        </p:txBody>
      </p:sp>
      <p:cxnSp>
        <p:nvCxnSpPr>
          <p:cNvPr id="17" name="Straight Connector 16"/>
          <p:cNvCxnSpPr/>
          <p:nvPr/>
        </p:nvCxnSpPr>
        <p:spPr>
          <a:xfrm flipV="1">
            <a:off x="3418549" y="1357082"/>
            <a:ext cx="0" cy="346586"/>
          </a:xfrm>
          <a:prstGeom prst="line">
            <a:avLst/>
          </a:prstGeom>
          <a:ln w="19050">
            <a:solidFill>
              <a:srgbClr val="302926"/>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09E2DB07-1ED8-61EF-07DA-986CE24F8D0B}"/>
              </a:ext>
            </a:extLst>
          </p:cNvPr>
          <p:cNvSpPr txBox="1"/>
          <p:nvPr/>
        </p:nvSpPr>
        <p:spPr>
          <a:xfrm>
            <a:off x="914400" y="1832800"/>
            <a:ext cx="6143211" cy="707886"/>
          </a:xfrm>
          <a:prstGeom prst="rect">
            <a:avLst/>
          </a:prstGeom>
          <a:noFill/>
        </p:spPr>
        <p:txBody>
          <a:bodyPr wrap="square">
            <a:spAutoFit/>
          </a:bodyPr>
          <a:lstStyle/>
          <a:p>
            <a:pPr>
              <a:buNone/>
            </a:pPr>
            <a:r>
              <a:rPr lang="pt-BR" sz="2000" dirty="0">
                <a:solidFill>
                  <a:srgbClr val="302926"/>
                </a:solidFill>
                <a:latin typeface="AMX" pitchFamily="2" charset="0"/>
                <a:cs typeface="Segoe UI" panose="020B0502040204020203" pitchFamily="34" charset="0"/>
              </a:rPr>
              <a:t>Conheça como a Claro potencializa a sua experiência digital com soluções pensadas para você.</a:t>
            </a:r>
          </a:p>
        </p:txBody>
      </p:sp>
      <p:grpSp>
        <p:nvGrpSpPr>
          <p:cNvPr id="2" name="Agrupar 1">
            <a:extLst>
              <a:ext uri="{FF2B5EF4-FFF2-40B4-BE49-F238E27FC236}">
                <a16:creationId xmlns:a16="http://schemas.microsoft.com/office/drawing/2014/main" id="{B126BD59-1D7B-8CD9-6C5A-E9BAF615B5C1}"/>
              </a:ext>
            </a:extLst>
          </p:cNvPr>
          <p:cNvGrpSpPr/>
          <p:nvPr/>
        </p:nvGrpSpPr>
        <p:grpSpPr>
          <a:xfrm>
            <a:off x="8192298" y="2836814"/>
            <a:ext cx="1981702" cy="2405590"/>
            <a:chOff x="8370389" y="2842271"/>
            <a:chExt cx="1981702" cy="2405590"/>
          </a:xfrm>
        </p:grpSpPr>
        <p:sp>
          <p:nvSpPr>
            <p:cNvPr id="47" name="Retângulo 3">
              <a:extLst>
                <a:ext uri="{FF2B5EF4-FFF2-40B4-BE49-F238E27FC236}">
                  <a16:creationId xmlns:a16="http://schemas.microsoft.com/office/drawing/2014/main" id="{D651F80D-7FEB-1EA8-E4D0-382B69533970}"/>
                </a:ext>
              </a:extLst>
            </p:cNvPr>
            <p:cNvSpPr/>
            <p:nvPr/>
          </p:nvSpPr>
          <p:spPr>
            <a:xfrm rot="10800000">
              <a:off x="8371226" y="3555731"/>
              <a:ext cx="1980865" cy="1692130"/>
            </a:xfrm>
            <a:prstGeom prst="round2SameRect">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5">
              <a:extLst>
                <a:ext uri="{FF2B5EF4-FFF2-40B4-BE49-F238E27FC236}">
                  <a16:creationId xmlns:a16="http://schemas.microsoft.com/office/drawing/2014/main" id="{706EA3D0-BE86-C540-BAF0-03B9A758BA06}"/>
                </a:ext>
              </a:extLst>
            </p:cNvPr>
            <p:cNvSpPr txBox="1"/>
            <p:nvPr/>
          </p:nvSpPr>
          <p:spPr>
            <a:xfrm>
              <a:off x="8390811" y="3691059"/>
              <a:ext cx="1932966" cy="1415772"/>
            </a:xfrm>
            <a:prstGeom prst="rect">
              <a:avLst/>
            </a:prstGeom>
            <a:noFill/>
          </p:spPr>
          <p:txBody>
            <a:bodyPr wrap="square" rtlCol="0">
              <a:spAutoFit/>
            </a:bodyPr>
            <a:lstStyle/>
            <a:p>
              <a:pPr algn="ctr"/>
              <a:r>
                <a:rPr lang="pt-BR" sz="1600" b="1" dirty="0">
                  <a:solidFill>
                    <a:srgbClr val="302926"/>
                  </a:solidFill>
                  <a:latin typeface="AMX" pitchFamily="2" charset="0"/>
                </a:rPr>
                <a:t>Claro video</a:t>
              </a:r>
            </a:p>
            <a:p>
              <a:pPr algn="ctr"/>
              <a:endParaRPr lang="pt-BR" sz="1400" dirty="0">
                <a:solidFill>
                  <a:srgbClr val="302926"/>
                </a:solidFill>
                <a:latin typeface="AMX" pitchFamily="2" charset="0"/>
              </a:endParaRPr>
            </a:p>
            <a:p>
              <a:pPr algn="ctr"/>
              <a:r>
                <a:rPr lang="pt-BR" sz="1400" dirty="0">
                  <a:solidFill>
                    <a:srgbClr val="302926"/>
                  </a:solidFill>
                  <a:latin typeface="AMX" pitchFamily="2" charset="0"/>
                </a:rPr>
                <a:t>São muitos filmes,</a:t>
              </a:r>
            </a:p>
            <a:p>
              <a:pPr algn="ctr"/>
              <a:r>
                <a:rPr lang="pt-BR" sz="1400" dirty="0">
                  <a:solidFill>
                    <a:srgbClr val="302926"/>
                  </a:solidFill>
                  <a:latin typeface="AMX" pitchFamily="2" charset="0"/>
                </a:rPr>
                <a:t>séries, documentários,</a:t>
              </a:r>
            </a:p>
            <a:p>
              <a:pPr algn="ctr"/>
              <a:r>
                <a:rPr lang="pt-BR" sz="1400" dirty="0">
                  <a:solidFill>
                    <a:srgbClr val="302926"/>
                  </a:solidFill>
                  <a:latin typeface="AMX" pitchFamily="2" charset="0"/>
                </a:rPr>
                <a:t>shows, conteúdos</a:t>
              </a:r>
            </a:p>
            <a:p>
              <a:pPr algn="ctr"/>
              <a:r>
                <a:rPr lang="pt-BR" sz="1400" dirty="0">
                  <a:solidFill>
                    <a:srgbClr val="302926"/>
                  </a:solidFill>
                  <a:latin typeface="AMX" pitchFamily="2" charset="0"/>
                </a:rPr>
                <a:t>infantis e muito mais.</a:t>
              </a:r>
            </a:p>
          </p:txBody>
        </p:sp>
        <p:grpSp>
          <p:nvGrpSpPr>
            <p:cNvPr id="54" name="Group 53"/>
            <p:cNvGrpSpPr/>
            <p:nvPr/>
          </p:nvGrpSpPr>
          <p:grpSpPr>
            <a:xfrm>
              <a:off x="8370389" y="2842271"/>
              <a:ext cx="1979824" cy="725010"/>
              <a:chOff x="9521855" y="2842271"/>
              <a:chExt cx="1979824" cy="725010"/>
            </a:xfrm>
          </p:grpSpPr>
          <p:sp>
            <p:nvSpPr>
              <p:cNvPr id="48" name="Fluxograma: Processo Alternativo 10">
                <a:extLst>
                  <a:ext uri="{FF2B5EF4-FFF2-40B4-BE49-F238E27FC236}">
                    <a16:creationId xmlns:a16="http://schemas.microsoft.com/office/drawing/2014/main" id="{9737A86C-090C-A01F-92D9-0B6B6DEFFB9B}"/>
                  </a:ext>
                </a:extLst>
              </p:cNvPr>
              <p:cNvSpPr/>
              <p:nvPr/>
            </p:nvSpPr>
            <p:spPr>
              <a:xfrm>
                <a:off x="9521855" y="2842271"/>
                <a:ext cx="1979824"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745" r="6638"/>
              <a:stretch/>
            </p:blipFill>
            <p:spPr>
              <a:xfrm>
                <a:off x="9536206" y="2893366"/>
                <a:ext cx="1913672" cy="568456"/>
              </a:xfrm>
              <a:prstGeom prst="rect">
                <a:avLst/>
              </a:prstGeom>
            </p:spPr>
          </p:pic>
        </p:grpSp>
      </p:grpSp>
      <p:grpSp>
        <p:nvGrpSpPr>
          <p:cNvPr id="12" name="Agrupar 11">
            <a:extLst>
              <a:ext uri="{FF2B5EF4-FFF2-40B4-BE49-F238E27FC236}">
                <a16:creationId xmlns:a16="http://schemas.microsoft.com/office/drawing/2014/main" id="{97DDD6CE-F6AE-A407-41A2-4CD4470D7816}"/>
              </a:ext>
            </a:extLst>
          </p:cNvPr>
          <p:cNvGrpSpPr/>
          <p:nvPr/>
        </p:nvGrpSpPr>
        <p:grpSpPr>
          <a:xfrm>
            <a:off x="2038410" y="2842271"/>
            <a:ext cx="1989846" cy="2833717"/>
            <a:chOff x="2313683" y="2842271"/>
            <a:chExt cx="1989846" cy="2833717"/>
          </a:xfrm>
        </p:grpSpPr>
        <p:sp>
          <p:nvSpPr>
            <p:cNvPr id="42" name="Retângulo 3">
              <a:extLst>
                <a:ext uri="{FF2B5EF4-FFF2-40B4-BE49-F238E27FC236}">
                  <a16:creationId xmlns:a16="http://schemas.microsoft.com/office/drawing/2014/main" id="{D651F80D-7FEB-1EA8-E4D0-382B69533970}"/>
                </a:ext>
              </a:extLst>
            </p:cNvPr>
            <p:cNvSpPr/>
            <p:nvPr/>
          </p:nvSpPr>
          <p:spPr>
            <a:xfrm rot="10800000">
              <a:off x="2319807" y="3555731"/>
              <a:ext cx="1980865" cy="2120257"/>
            </a:xfrm>
            <a:prstGeom prst="round2SameRect">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1">
              <a:extLst>
                <a:ext uri="{FF2B5EF4-FFF2-40B4-BE49-F238E27FC236}">
                  <a16:creationId xmlns:a16="http://schemas.microsoft.com/office/drawing/2014/main" id="{14BA0651-9861-F522-927D-4CF3BEEBEEF5}"/>
                </a:ext>
              </a:extLst>
            </p:cNvPr>
            <p:cNvSpPr txBox="1"/>
            <p:nvPr/>
          </p:nvSpPr>
          <p:spPr>
            <a:xfrm>
              <a:off x="2410699" y="3671707"/>
              <a:ext cx="1795749" cy="1846659"/>
            </a:xfrm>
            <a:prstGeom prst="rect">
              <a:avLst/>
            </a:prstGeom>
            <a:noFill/>
          </p:spPr>
          <p:txBody>
            <a:bodyPr wrap="square" rtlCol="0">
              <a:spAutoFit/>
            </a:bodyPr>
            <a:lstStyle/>
            <a:p>
              <a:pPr algn="ctr"/>
              <a:r>
                <a:rPr lang="pt-BR" sz="1600" b="1" dirty="0">
                  <a:solidFill>
                    <a:srgbClr val="302926"/>
                  </a:solidFill>
                  <a:latin typeface="AMX" pitchFamily="2" charset="0"/>
                </a:rPr>
                <a:t>Claro banca</a:t>
              </a:r>
            </a:p>
            <a:p>
              <a:pPr algn="ctr"/>
              <a:endParaRPr lang="pt-BR" sz="1400" dirty="0">
                <a:solidFill>
                  <a:srgbClr val="302926"/>
                </a:solidFill>
                <a:latin typeface="AMX" pitchFamily="2" charset="0"/>
              </a:endParaRPr>
            </a:p>
            <a:p>
              <a:pPr algn="ctr"/>
              <a:r>
                <a:rPr lang="pt-BR" sz="1400" dirty="0">
                  <a:solidFill>
                    <a:srgbClr val="302926"/>
                  </a:solidFill>
                  <a:latin typeface="AMX" pitchFamily="2" charset="0"/>
                </a:rPr>
                <a:t>Serviço fácil de usar</a:t>
              </a:r>
            </a:p>
            <a:p>
              <a:pPr algn="ctr"/>
              <a:r>
                <a:rPr lang="pt-BR" sz="1400" dirty="0">
                  <a:solidFill>
                    <a:srgbClr val="302926"/>
                  </a:solidFill>
                  <a:latin typeface="AMX" pitchFamily="2" charset="0"/>
                </a:rPr>
                <a:t>que contém as</a:t>
              </a:r>
            </a:p>
            <a:p>
              <a:pPr algn="ctr"/>
              <a:r>
                <a:rPr lang="pt-BR" sz="1400" dirty="0">
                  <a:solidFill>
                    <a:srgbClr val="302926"/>
                  </a:solidFill>
                  <a:latin typeface="AMX" pitchFamily="2" charset="0"/>
                </a:rPr>
                <a:t>principais revistas e</a:t>
              </a:r>
            </a:p>
            <a:p>
              <a:pPr algn="ctr"/>
              <a:r>
                <a:rPr lang="pt-BR" sz="1400" dirty="0">
                  <a:solidFill>
                    <a:srgbClr val="302926"/>
                  </a:solidFill>
                  <a:latin typeface="AMX" pitchFamily="2" charset="0"/>
                </a:rPr>
                <a:t>jornais do país para</a:t>
              </a:r>
            </a:p>
            <a:p>
              <a:pPr algn="ctr"/>
              <a:r>
                <a:rPr lang="pt-BR" sz="1400" dirty="0">
                  <a:solidFill>
                    <a:srgbClr val="302926"/>
                  </a:solidFill>
                  <a:latin typeface="AMX" pitchFamily="2" charset="0"/>
                </a:rPr>
                <a:t>você ler onde e</a:t>
              </a:r>
            </a:p>
            <a:p>
              <a:pPr algn="ctr"/>
              <a:r>
                <a:rPr lang="pt-BR" sz="1400" dirty="0">
                  <a:solidFill>
                    <a:srgbClr val="302926"/>
                  </a:solidFill>
                  <a:latin typeface="AMX" pitchFamily="2" charset="0"/>
                </a:rPr>
                <a:t>quando quiser.</a:t>
              </a:r>
            </a:p>
          </p:txBody>
        </p:sp>
        <p:grpSp>
          <p:nvGrpSpPr>
            <p:cNvPr id="51" name="Group 50"/>
            <p:cNvGrpSpPr/>
            <p:nvPr/>
          </p:nvGrpSpPr>
          <p:grpSpPr>
            <a:xfrm>
              <a:off x="2313683" y="2842271"/>
              <a:ext cx="1989846" cy="725010"/>
              <a:chOff x="3086615" y="2842271"/>
              <a:chExt cx="1980865" cy="725010"/>
            </a:xfrm>
          </p:grpSpPr>
          <p:sp>
            <p:nvSpPr>
              <p:cNvPr id="43" name="Fluxograma: Processo Alternativo 10">
                <a:extLst>
                  <a:ext uri="{FF2B5EF4-FFF2-40B4-BE49-F238E27FC236}">
                    <a16:creationId xmlns:a16="http://schemas.microsoft.com/office/drawing/2014/main" id="{9737A86C-090C-A01F-92D9-0B6B6DEFFB9B}"/>
                  </a:ext>
                </a:extLst>
              </p:cNvPr>
              <p:cNvSpPr/>
              <p:nvPr/>
            </p:nvSpPr>
            <p:spPr>
              <a:xfrm>
                <a:off x="3086615" y="2842271"/>
                <a:ext cx="1980865" cy="725010"/>
              </a:xfrm>
              <a:prstGeom prst="rect">
                <a:avLst/>
              </a:prstGeom>
              <a:solidFill>
                <a:srgbClr val="000000"/>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343" r="5971"/>
              <a:stretch/>
            </p:blipFill>
            <p:spPr>
              <a:xfrm>
                <a:off x="3130637" y="2883936"/>
                <a:ext cx="1903194" cy="578542"/>
              </a:xfrm>
              <a:prstGeom prst="rect">
                <a:avLst/>
              </a:prstGeom>
            </p:spPr>
          </p:pic>
        </p:grpSp>
      </p:grpSp>
      <p:grpSp>
        <p:nvGrpSpPr>
          <p:cNvPr id="14" name="Agrupar 13">
            <a:extLst>
              <a:ext uri="{FF2B5EF4-FFF2-40B4-BE49-F238E27FC236}">
                <a16:creationId xmlns:a16="http://schemas.microsoft.com/office/drawing/2014/main" id="{28A9D2EE-2A9A-9C27-5B3A-F4E6E0DD2F07}"/>
              </a:ext>
            </a:extLst>
          </p:cNvPr>
          <p:cNvGrpSpPr/>
          <p:nvPr/>
        </p:nvGrpSpPr>
        <p:grpSpPr>
          <a:xfrm>
            <a:off x="-11677" y="2842271"/>
            <a:ext cx="1985103" cy="2121992"/>
            <a:chOff x="173105" y="2842271"/>
            <a:chExt cx="1985103" cy="2121992"/>
          </a:xfrm>
        </p:grpSpPr>
        <p:sp>
          <p:nvSpPr>
            <p:cNvPr id="39" name="Retângulo 3">
              <a:extLst>
                <a:ext uri="{FF2B5EF4-FFF2-40B4-BE49-F238E27FC236}">
                  <a16:creationId xmlns:a16="http://schemas.microsoft.com/office/drawing/2014/main" id="{D651F80D-7FEB-1EA8-E4D0-382B69533970}"/>
                </a:ext>
              </a:extLst>
            </p:cNvPr>
            <p:cNvSpPr/>
            <p:nvPr/>
          </p:nvSpPr>
          <p:spPr>
            <a:xfrm rot="10800000">
              <a:off x="173105" y="3555731"/>
              <a:ext cx="1980865" cy="1408532"/>
            </a:xfrm>
            <a:prstGeom prst="round2SameRect">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9">
              <a:extLst>
                <a:ext uri="{FF2B5EF4-FFF2-40B4-BE49-F238E27FC236}">
                  <a16:creationId xmlns:a16="http://schemas.microsoft.com/office/drawing/2014/main" id="{F39E09B4-29E2-3639-E50B-2F0A76474D45}"/>
                </a:ext>
              </a:extLst>
            </p:cNvPr>
            <p:cNvSpPr txBox="1"/>
            <p:nvPr/>
          </p:nvSpPr>
          <p:spPr>
            <a:xfrm>
              <a:off x="207667" y="3653043"/>
              <a:ext cx="1911739" cy="1200329"/>
            </a:xfrm>
            <a:prstGeom prst="rect">
              <a:avLst/>
            </a:prstGeom>
            <a:noFill/>
          </p:spPr>
          <p:txBody>
            <a:bodyPr wrap="square" rtlCol="0">
              <a:spAutoFit/>
            </a:bodyPr>
            <a:lstStyle/>
            <a:p>
              <a:pPr algn="ctr"/>
              <a:r>
                <a:rPr lang="pt-BR" sz="1600" b="1" dirty="0">
                  <a:solidFill>
                    <a:srgbClr val="302926"/>
                  </a:solidFill>
                  <a:latin typeface="AMX" pitchFamily="2" charset="0"/>
                </a:rPr>
                <a:t>Bussu</a:t>
              </a:r>
            </a:p>
            <a:p>
              <a:pPr algn="ctr"/>
              <a:endParaRPr lang="pt-BR" sz="1400" dirty="0">
                <a:solidFill>
                  <a:srgbClr val="302926"/>
                </a:solidFill>
                <a:latin typeface="AMX" pitchFamily="2" charset="0"/>
              </a:endParaRPr>
            </a:p>
            <a:p>
              <a:pPr algn="ctr"/>
              <a:r>
                <a:rPr lang="pt-BR" sz="1400" dirty="0">
                  <a:solidFill>
                    <a:srgbClr val="302926"/>
                  </a:solidFill>
                  <a:latin typeface="AMX" pitchFamily="2" charset="0"/>
                </a:rPr>
                <a:t>Maior rede social</a:t>
              </a:r>
            </a:p>
            <a:p>
              <a:pPr algn="ctr"/>
              <a:r>
                <a:rPr lang="pt-BR" sz="1400" dirty="0">
                  <a:solidFill>
                    <a:srgbClr val="302926"/>
                  </a:solidFill>
                  <a:latin typeface="AMX" pitchFamily="2" charset="0"/>
                </a:rPr>
                <a:t>para aprendizado de idiomas do mundo.</a:t>
              </a:r>
            </a:p>
          </p:txBody>
        </p:sp>
        <p:grpSp>
          <p:nvGrpSpPr>
            <p:cNvPr id="55" name="Group 54"/>
            <p:cNvGrpSpPr/>
            <p:nvPr/>
          </p:nvGrpSpPr>
          <p:grpSpPr>
            <a:xfrm>
              <a:off x="177343" y="2842271"/>
              <a:ext cx="1980865" cy="725010"/>
              <a:chOff x="943576" y="2842271"/>
              <a:chExt cx="1980865" cy="725010"/>
            </a:xfrm>
          </p:grpSpPr>
          <p:sp>
            <p:nvSpPr>
              <p:cNvPr id="41" name="Fluxograma: Processo Alternativo 10">
                <a:extLst>
                  <a:ext uri="{FF2B5EF4-FFF2-40B4-BE49-F238E27FC236}">
                    <a16:creationId xmlns:a16="http://schemas.microsoft.com/office/drawing/2014/main" id="{9737A86C-090C-A01F-92D9-0B6B6DEFFB9B}"/>
                  </a:ext>
                </a:extLst>
              </p:cNvPr>
              <p:cNvSpPr/>
              <p:nvPr/>
            </p:nvSpPr>
            <p:spPr>
              <a:xfrm>
                <a:off x="943576" y="2842271"/>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14" y="2954947"/>
                <a:ext cx="1605206" cy="481766"/>
              </a:xfrm>
              <a:prstGeom prst="rect">
                <a:avLst/>
              </a:prstGeom>
            </p:spPr>
          </p:pic>
        </p:grpSp>
      </p:grpSp>
      <p:grpSp>
        <p:nvGrpSpPr>
          <p:cNvPr id="11" name="Agrupar 10">
            <a:extLst>
              <a:ext uri="{FF2B5EF4-FFF2-40B4-BE49-F238E27FC236}">
                <a16:creationId xmlns:a16="http://schemas.microsoft.com/office/drawing/2014/main" id="{C94785DE-2442-C5AD-569F-C999530B9171}"/>
              </a:ext>
            </a:extLst>
          </p:cNvPr>
          <p:cNvGrpSpPr/>
          <p:nvPr/>
        </p:nvGrpSpPr>
        <p:grpSpPr>
          <a:xfrm>
            <a:off x="4076079" y="2836284"/>
            <a:ext cx="1996747" cy="2849053"/>
            <a:chOff x="4477274" y="2800538"/>
            <a:chExt cx="1996747" cy="2849053"/>
          </a:xfrm>
        </p:grpSpPr>
        <p:sp>
          <p:nvSpPr>
            <p:cNvPr id="44" name="Retângulo 3">
              <a:extLst>
                <a:ext uri="{FF2B5EF4-FFF2-40B4-BE49-F238E27FC236}">
                  <a16:creationId xmlns:a16="http://schemas.microsoft.com/office/drawing/2014/main" id="{D651F80D-7FEB-1EA8-E4D0-382B69533970}"/>
                </a:ext>
              </a:extLst>
            </p:cNvPr>
            <p:cNvSpPr/>
            <p:nvPr/>
          </p:nvSpPr>
          <p:spPr>
            <a:xfrm rot="10800000">
              <a:off x="4479246" y="3545792"/>
              <a:ext cx="1980865" cy="2103799"/>
            </a:xfrm>
            <a:prstGeom prst="round2SameRect">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2">
              <a:extLst>
                <a:ext uri="{FF2B5EF4-FFF2-40B4-BE49-F238E27FC236}">
                  <a16:creationId xmlns:a16="http://schemas.microsoft.com/office/drawing/2014/main" id="{C9573A57-536E-B410-7610-73FEF2F3EE9D}"/>
                </a:ext>
              </a:extLst>
            </p:cNvPr>
            <p:cNvSpPr txBox="1"/>
            <p:nvPr/>
          </p:nvSpPr>
          <p:spPr>
            <a:xfrm>
              <a:off x="4575303" y="3682590"/>
              <a:ext cx="1795749" cy="1846659"/>
            </a:xfrm>
            <a:prstGeom prst="rect">
              <a:avLst/>
            </a:prstGeom>
            <a:noFill/>
          </p:spPr>
          <p:txBody>
            <a:bodyPr wrap="square" rtlCol="0">
              <a:spAutoFit/>
            </a:bodyPr>
            <a:lstStyle/>
            <a:p>
              <a:pPr algn="ctr"/>
              <a:r>
                <a:rPr lang="pt-BR" sz="1600" b="1" dirty="0">
                  <a:solidFill>
                    <a:srgbClr val="302926"/>
                  </a:solidFill>
                  <a:latin typeface="AMX" pitchFamily="2" charset="0"/>
                </a:rPr>
                <a:t>Skeelo</a:t>
              </a:r>
            </a:p>
            <a:p>
              <a:pPr algn="ctr"/>
              <a:endParaRPr lang="pt-BR" sz="1400" dirty="0">
                <a:solidFill>
                  <a:srgbClr val="302926"/>
                </a:solidFill>
                <a:latin typeface="AMX" pitchFamily="2" charset="0"/>
              </a:endParaRPr>
            </a:p>
            <a:p>
              <a:pPr algn="ctr"/>
              <a:r>
                <a:rPr lang="pt-BR" sz="1400" dirty="0">
                  <a:solidFill>
                    <a:srgbClr val="302926"/>
                  </a:solidFill>
                  <a:latin typeface="AMX" pitchFamily="2" charset="0"/>
                </a:rPr>
                <a:t>Plataforma digital</a:t>
              </a:r>
            </a:p>
            <a:p>
              <a:pPr algn="ctr"/>
              <a:r>
                <a:rPr lang="pt-BR" sz="1400" dirty="0">
                  <a:solidFill>
                    <a:srgbClr val="302926"/>
                  </a:solidFill>
                  <a:latin typeface="AMX" pitchFamily="2" charset="0"/>
                </a:rPr>
                <a:t>que reúne os livros</a:t>
              </a:r>
            </a:p>
            <a:p>
              <a:pPr algn="ctr"/>
              <a:r>
                <a:rPr lang="pt-BR" sz="1400" dirty="0">
                  <a:solidFill>
                    <a:srgbClr val="302926"/>
                  </a:solidFill>
                  <a:latin typeface="AMX" pitchFamily="2" charset="0"/>
                </a:rPr>
                <a:t>mais vendidos em</a:t>
              </a:r>
            </a:p>
            <a:p>
              <a:pPr algn="ctr"/>
              <a:r>
                <a:rPr lang="pt-BR" sz="1400" dirty="0">
                  <a:solidFill>
                    <a:srgbClr val="302926"/>
                  </a:solidFill>
                  <a:latin typeface="AMX" pitchFamily="2" charset="0"/>
                </a:rPr>
                <a:t>forma de áudio book com diversas categorias.</a:t>
              </a:r>
            </a:p>
          </p:txBody>
        </p:sp>
        <p:grpSp>
          <p:nvGrpSpPr>
            <p:cNvPr id="52" name="Group 51"/>
            <p:cNvGrpSpPr/>
            <p:nvPr/>
          </p:nvGrpSpPr>
          <p:grpSpPr>
            <a:xfrm>
              <a:off x="4477274" y="2800538"/>
              <a:ext cx="1996747" cy="802559"/>
              <a:chOff x="5232760" y="2800538"/>
              <a:chExt cx="1996747" cy="802559"/>
            </a:xfrm>
          </p:grpSpPr>
          <p:sp>
            <p:nvSpPr>
              <p:cNvPr id="45" name="Fluxograma: Processo Alternativo 10">
                <a:extLst>
                  <a:ext uri="{FF2B5EF4-FFF2-40B4-BE49-F238E27FC236}">
                    <a16:creationId xmlns:a16="http://schemas.microsoft.com/office/drawing/2014/main" id="{9737A86C-090C-A01F-92D9-0B6B6DEFFB9B}"/>
                  </a:ext>
                </a:extLst>
              </p:cNvPr>
              <p:cNvSpPr/>
              <p:nvPr/>
            </p:nvSpPr>
            <p:spPr>
              <a:xfrm>
                <a:off x="5232760" y="2836284"/>
                <a:ext cx="1996747"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chemeClr val="bg1"/>
                  </a:solidFill>
                  <a:latin typeface="AMX" pitchFamily="2" charset="0"/>
                  <a:cs typeface="Segoe UI" panose="020B0502040204020203"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8651" y="2800538"/>
                <a:ext cx="1748956" cy="802559"/>
              </a:xfrm>
              <a:prstGeom prst="rect">
                <a:avLst/>
              </a:prstGeom>
            </p:spPr>
          </p:pic>
        </p:grpSp>
      </p:grpSp>
      <p:grpSp>
        <p:nvGrpSpPr>
          <p:cNvPr id="5" name="Agrupar 4">
            <a:extLst>
              <a:ext uri="{FF2B5EF4-FFF2-40B4-BE49-F238E27FC236}">
                <a16:creationId xmlns:a16="http://schemas.microsoft.com/office/drawing/2014/main" id="{81B5E246-6E97-7A27-1654-C8BB1277FBD9}"/>
              </a:ext>
            </a:extLst>
          </p:cNvPr>
          <p:cNvGrpSpPr/>
          <p:nvPr/>
        </p:nvGrpSpPr>
        <p:grpSpPr>
          <a:xfrm>
            <a:off x="6134199" y="2836284"/>
            <a:ext cx="1981702" cy="2625304"/>
            <a:chOff x="6619845" y="2836284"/>
            <a:chExt cx="1981702" cy="2625304"/>
          </a:xfrm>
        </p:grpSpPr>
        <p:sp>
          <p:nvSpPr>
            <p:cNvPr id="46" name="Retângulo 3">
              <a:extLst>
                <a:ext uri="{FF2B5EF4-FFF2-40B4-BE49-F238E27FC236}">
                  <a16:creationId xmlns:a16="http://schemas.microsoft.com/office/drawing/2014/main" id="{D651F80D-7FEB-1EA8-E4D0-382B69533970}"/>
                </a:ext>
              </a:extLst>
            </p:cNvPr>
            <p:cNvSpPr/>
            <p:nvPr/>
          </p:nvSpPr>
          <p:spPr>
            <a:xfrm rot="10800000">
              <a:off x="6619845" y="3545792"/>
              <a:ext cx="1980865" cy="1915796"/>
            </a:xfrm>
            <a:prstGeom prst="round2SameRect">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rgbClr val="302926"/>
                </a:solidFill>
              </a:endParaRPr>
            </a:p>
          </p:txBody>
        </p:sp>
        <p:sp>
          <p:nvSpPr>
            <p:cNvPr id="21" name="CaixaDeTexto 16">
              <a:extLst>
                <a:ext uri="{FF2B5EF4-FFF2-40B4-BE49-F238E27FC236}">
                  <a16:creationId xmlns:a16="http://schemas.microsoft.com/office/drawing/2014/main" id="{0D9B569B-D806-B882-DB0F-63D0572310FF}"/>
                </a:ext>
              </a:extLst>
            </p:cNvPr>
            <p:cNvSpPr txBox="1"/>
            <p:nvPr/>
          </p:nvSpPr>
          <p:spPr>
            <a:xfrm>
              <a:off x="6688125" y="3680273"/>
              <a:ext cx="1847780" cy="1631216"/>
            </a:xfrm>
            <a:prstGeom prst="rect">
              <a:avLst/>
            </a:prstGeom>
            <a:noFill/>
          </p:spPr>
          <p:txBody>
            <a:bodyPr wrap="square" rtlCol="0">
              <a:spAutoFit/>
            </a:bodyPr>
            <a:lstStyle/>
            <a:p>
              <a:pPr algn="ctr"/>
              <a:r>
                <a:rPr lang="pt-BR" sz="1600" b="1" dirty="0">
                  <a:solidFill>
                    <a:srgbClr val="302926"/>
                  </a:solidFill>
                  <a:latin typeface="AMX" pitchFamily="2" charset="0"/>
                </a:rPr>
                <a:t>Proteção Digital</a:t>
              </a:r>
            </a:p>
            <a:p>
              <a:pPr algn="ctr"/>
              <a:endParaRPr lang="pt-BR" sz="1400" dirty="0">
                <a:solidFill>
                  <a:srgbClr val="302926"/>
                </a:solidFill>
                <a:latin typeface="AMX" pitchFamily="2" charset="0"/>
              </a:endParaRPr>
            </a:p>
            <a:p>
              <a:pPr algn="ctr"/>
              <a:r>
                <a:rPr lang="pt-BR" sz="1400" dirty="0">
                  <a:solidFill>
                    <a:srgbClr val="302926"/>
                  </a:solidFill>
                  <a:latin typeface="AMX" pitchFamily="2" charset="0"/>
                </a:rPr>
                <a:t>É um programa de segurança (Antivírus)  para proteger o seu</a:t>
              </a:r>
            </a:p>
            <a:p>
              <a:pPr algn="ctr"/>
              <a:r>
                <a:rPr lang="pt-BR" sz="1400" dirty="0">
                  <a:solidFill>
                    <a:srgbClr val="302926"/>
                  </a:solidFill>
                  <a:latin typeface="AMX" pitchFamily="2" charset="0"/>
                </a:rPr>
                <a:t>dispositivo contra</a:t>
              </a:r>
            </a:p>
            <a:p>
              <a:pPr algn="ctr"/>
              <a:r>
                <a:rPr lang="pt-BR" sz="1400" dirty="0">
                  <a:solidFill>
                    <a:srgbClr val="302926"/>
                  </a:solidFill>
                  <a:latin typeface="AMX" pitchFamily="2" charset="0"/>
                </a:rPr>
                <a:t>ataques virtuais.</a:t>
              </a:r>
            </a:p>
          </p:txBody>
        </p:sp>
        <p:grpSp>
          <p:nvGrpSpPr>
            <p:cNvPr id="53" name="Group 52"/>
            <p:cNvGrpSpPr/>
            <p:nvPr/>
          </p:nvGrpSpPr>
          <p:grpSpPr>
            <a:xfrm>
              <a:off x="6620682" y="2836284"/>
              <a:ext cx="1980865" cy="725010"/>
              <a:chOff x="7402871" y="2836284"/>
              <a:chExt cx="1980865" cy="725010"/>
            </a:xfrm>
          </p:grpSpPr>
          <p:sp>
            <p:nvSpPr>
              <p:cNvPr id="49" name="Fluxograma: Processo Alternativo 10">
                <a:extLst>
                  <a:ext uri="{FF2B5EF4-FFF2-40B4-BE49-F238E27FC236}">
                    <a16:creationId xmlns:a16="http://schemas.microsoft.com/office/drawing/2014/main" id="{9737A86C-090C-A01F-92D9-0B6B6DEFFB9B}"/>
                  </a:ext>
                </a:extLst>
              </p:cNvPr>
              <p:cNvSpPr/>
              <p:nvPr/>
            </p:nvSpPr>
            <p:spPr>
              <a:xfrm>
                <a:off x="7402871" y="2836284"/>
                <a:ext cx="1980865"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022350">
                  <a:lnSpc>
                    <a:spcPct val="90000"/>
                  </a:lnSpc>
                  <a:spcBef>
                    <a:spcPct val="0"/>
                  </a:spcBef>
                  <a:spcAft>
                    <a:spcPct val="35000"/>
                  </a:spcAft>
                </a:pPr>
                <a:endParaRPr lang="pt-BR" dirty="0">
                  <a:latin typeface="AMX" pitchFamily="2" charset="0"/>
                </a:endParaRPr>
              </a:p>
            </p:txBody>
          </p:sp>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2583" y="3018509"/>
                <a:ext cx="1659773" cy="408304"/>
              </a:xfrm>
              <a:prstGeom prst="rect">
                <a:avLst/>
              </a:prstGeom>
            </p:spPr>
          </p:pic>
        </p:grpSp>
      </p:grpSp>
      <p:sp>
        <p:nvSpPr>
          <p:cNvPr id="3" name="CaixaDeTexto 8">
            <a:extLst>
              <a:ext uri="{FF2B5EF4-FFF2-40B4-BE49-F238E27FC236}">
                <a16:creationId xmlns:a16="http://schemas.microsoft.com/office/drawing/2014/main" id="{8FC9E8F3-0EAB-4428-D907-07D1C163D472}"/>
              </a:ext>
            </a:extLst>
          </p:cNvPr>
          <p:cNvSpPr txBox="1"/>
          <p:nvPr/>
        </p:nvSpPr>
        <p:spPr>
          <a:xfrm>
            <a:off x="886265" y="1237989"/>
            <a:ext cx="2532284" cy="584775"/>
          </a:xfrm>
          <a:prstGeom prst="rect">
            <a:avLst/>
          </a:prstGeom>
          <a:noFill/>
        </p:spPr>
        <p:txBody>
          <a:bodyPr wrap="square" rtlCol="0">
            <a:spAutoFit/>
          </a:bodyPr>
          <a:lstStyle/>
          <a:p>
            <a:r>
              <a:rPr lang="pt-BR" sz="3200" b="1" dirty="0">
                <a:solidFill>
                  <a:srgbClr val="302926"/>
                </a:solidFill>
                <a:latin typeface="AMX Black" pitchFamily="2" charset="0"/>
                <a:ea typeface="Segoe UI Black" panose="020B0A02040204020203" pitchFamily="34" charset="0"/>
                <a:cs typeface="Segoe UI" panose="020B0502040204020203" pitchFamily="34" charset="0"/>
              </a:rPr>
              <a:t>PORTFÓLIO</a:t>
            </a:r>
          </a:p>
        </p:txBody>
      </p:sp>
      <p:pic>
        <p:nvPicPr>
          <p:cNvPr id="4" name="Picture 13">
            <a:extLst>
              <a:ext uri="{FF2B5EF4-FFF2-40B4-BE49-F238E27FC236}">
                <a16:creationId xmlns:a16="http://schemas.microsoft.com/office/drawing/2014/main" id="{2B93AF7B-A801-500C-3B51-039C4102F3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37" y="1317405"/>
            <a:ext cx="801927" cy="451084"/>
          </a:xfrm>
          <a:prstGeom prst="rect">
            <a:avLst/>
          </a:prstGeom>
        </p:spPr>
      </p:pic>
      <p:grpSp>
        <p:nvGrpSpPr>
          <p:cNvPr id="36" name="Agrupar 35">
            <a:extLst>
              <a:ext uri="{FF2B5EF4-FFF2-40B4-BE49-F238E27FC236}">
                <a16:creationId xmlns:a16="http://schemas.microsoft.com/office/drawing/2014/main" id="{5EEC4BCF-D55A-5E83-920F-145829F9DABA}"/>
              </a:ext>
            </a:extLst>
          </p:cNvPr>
          <p:cNvGrpSpPr/>
          <p:nvPr/>
        </p:nvGrpSpPr>
        <p:grpSpPr>
          <a:xfrm>
            <a:off x="10236534" y="2836284"/>
            <a:ext cx="1980866" cy="2625304"/>
            <a:chOff x="10164350" y="2836284"/>
            <a:chExt cx="1980866" cy="2625304"/>
          </a:xfrm>
        </p:grpSpPr>
        <p:grpSp>
          <p:nvGrpSpPr>
            <p:cNvPr id="27" name="Agrupar 26">
              <a:extLst>
                <a:ext uri="{FF2B5EF4-FFF2-40B4-BE49-F238E27FC236}">
                  <a16:creationId xmlns:a16="http://schemas.microsoft.com/office/drawing/2014/main" id="{8A17EBD9-0ED2-ECAB-C829-774414590312}"/>
                </a:ext>
              </a:extLst>
            </p:cNvPr>
            <p:cNvGrpSpPr/>
            <p:nvPr/>
          </p:nvGrpSpPr>
          <p:grpSpPr>
            <a:xfrm>
              <a:off x="10164350" y="2836284"/>
              <a:ext cx="1980866" cy="2625304"/>
              <a:chOff x="6619845" y="2836284"/>
              <a:chExt cx="1980866" cy="2625304"/>
            </a:xfrm>
          </p:grpSpPr>
          <p:sp>
            <p:nvSpPr>
              <p:cNvPr id="28" name="Retângulo 3">
                <a:extLst>
                  <a:ext uri="{FF2B5EF4-FFF2-40B4-BE49-F238E27FC236}">
                    <a16:creationId xmlns:a16="http://schemas.microsoft.com/office/drawing/2014/main" id="{6085E96F-CBF7-6280-D070-214F78F4FB39}"/>
                  </a:ext>
                </a:extLst>
              </p:cNvPr>
              <p:cNvSpPr/>
              <p:nvPr/>
            </p:nvSpPr>
            <p:spPr>
              <a:xfrm rot="10800000">
                <a:off x="6619845" y="3545792"/>
                <a:ext cx="1980865" cy="1915796"/>
              </a:xfrm>
              <a:prstGeom prst="round2SameRect">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rgbClr val="302926"/>
                  </a:solidFill>
                </a:endParaRPr>
              </a:p>
            </p:txBody>
          </p:sp>
          <p:sp>
            <p:nvSpPr>
              <p:cNvPr id="31" name="Fluxograma: Processo Alternativo 10">
                <a:extLst>
                  <a:ext uri="{FF2B5EF4-FFF2-40B4-BE49-F238E27FC236}">
                    <a16:creationId xmlns:a16="http://schemas.microsoft.com/office/drawing/2014/main" id="{F45F4772-6134-1A7C-D29D-38E1DFEAFDE8}"/>
                  </a:ext>
                </a:extLst>
              </p:cNvPr>
              <p:cNvSpPr/>
              <p:nvPr/>
            </p:nvSpPr>
            <p:spPr>
              <a:xfrm>
                <a:off x="6620683" y="2836284"/>
                <a:ext cx="1980028" cy="725010"/>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022350">
                  <a:lnSpc>
                    <a:spcPct val="90000"/>
                  </a:lnSpc>
                  <a:spcBef>
                    <a:spcPct val="0"/>
                  </a:spcBef>
                  <a:spcAft>
                    <a:spcPct val="35000"/>
                  </a:spcAft>
                </a:pPr>
                <a:endParaRPr lang="pt-BR" dirty="0">
                  <a:latin typeface="AMX" pitchFamily="2" charset="0"/>
                </a:endParaRPr>
              </a:p>
            </p:txBody>
          </p:sp>
        </p:grpSp>
        <p:pic>
          <p:nvPicPr>
            <p:cNvPr id="33" name="Gráfico 32">
              <a:extLst>
                <a:ext uri="{FF2B5EF4-FFF2-40B4-BE49-F238E27FC236}">
                  <a16:creationId xmlns:a16="http://schemas.microsoft.com/office/drawing/2014/main" id="{5B6A52AB-D9A8-E5A6-475F-664467CEB45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353890" y="3049630"/>
              <a:ext cx="1650354" cy="346062"/>
            </a:xfrm>
            <a:prstGeom prst="rect">
              <a:avLst/>
            </a:prstGeom>
          </p:spPr>
        </p:pic>
        <p:sp>
          <p:nvSpPr>
            <p:cNvPr id="35" name="CaixaDeTexto 15">
              <a:extLst>
                <a:ext uri="{FF2B5EF4-FFF2-40B4-BE49-F238E27FC236}">
                  <a16:creationId xmlns:a16="http://schemas.microsoft.com/office/drawing/2014/main" id="{0E9054FF-0465-BEEA-4E53-834DEB3D675E}"/>
                </a:ext>
              </a:extLst>
            </p:cNvPr>
            <p:cNvSpPr txBox="1"/>
            <p:nvPr/>
          </p:nvSpPr>
          <p:spPr>
            <a:xfrm>
              <a:off x="10223501" y="3688082"/>
              <a:ext cx="1854072" cy="163121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600" b="1" dirty="0">
                  <a:solidFill>
                    <a:srgbClr val="302926"/>
                  </a:solidFill>
                  <a:latin typeface="AMX" pitchFamily="2" charset="0"/>
                </a:rPr>
                <a:t>Globoplay</a:t>
              </a:r>
            </a:p>
            <a:p>
              <a:pPr algn="ctr"/>
              <a:endParaRPr lang="pt-BR" sz="1400" dirty="0">
                <a:solidFill>
                  <a:srgbClr val="302926"/>
                </a:solidFill>
                <a:latin typeface="AMX" pitchFamily="2" charset="0"/>
              </a:endParaRPr>
            </a:p>
            <a:p>
              <a:pPr algn="ctr"/>
              <a:r>
                <a:rPr lang="pt-BR" sz="1400" dirty="0">
                  <a:solidFill>
                    <a:srgbClr val="302926"/>
                  </a:solidFill>
                  <a:latin typeface="AMX" pitchFamily="2" charset="0"/>
                </a:rPr>
                <a:t>Plataforma tem produções originais </a:t>
              </a:r>
              <a:br>
                <a:rPr lang="pt-BR" sz="1400" dirty="0">
                  <a:solidFill>
                    <a:srgbClr val="302926"/>
                  </a:solidFill>
                  <a:latin typeface="AMX" pitchFamily="2" charset="0"/>
                </a:rPr>
              </a:br>
              <a:r>
                <a:rPr lang="pt-BR" sz="1400" dirty="0">
                  <a:solidFill>
                    <a:srgbClr val="302926"/>
                  </a:solidFill>
                  <a:latin typeface="AMX" pitchFamily="2" charset="0"/>
                </a:rPr>
                <a:t>e exclusivas, além </a:t>
              </a:r>
              <a:br>
                <a:rPr lang="pt-BR" sz="1400" dirty="0">
                  <a:solidFill>
                    <a:srgbClr val="302926"/>
                  </a:solidFill>
                  <a:latin typeface="AMX" pitchFamily="2" charset="0"/>
                </a:rPr>
              </a:br>
              <a:r>
                <a:rPr lang="pt-BR" sz="1400" dirty="0">
                  <a:solidFill>
                    <a:srgbClr val="302926"/>
                  </a:solidFill>
                  <a:latin typeface="AMX" pitchFamily="2" charset="0"/>
                </a:rPr>
                <a:t>de outros filmes, séries e infantis.</a:t>
              </a:r>
            </a:p>
          </p:txBody>
        </p:sp>
      </p:grpSp>
    </p:spTree>
    <p:extLst>
      <p:ext uri="{BB962C8B-B14F-4D97-AF65-F5344CB8AC3E}">
        <p14:creationId xmlns:p14="http://schemas.microsoft.com/office/powerpoint/2010/main" val="17593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par>
                          <p:cTn id="33" fill="hold">
                            <p:stCondLst>
                              <p:cond delay="300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3500"/>
                            </p:stCondLst>
                            <p:childTnLst>
                              <p:par>
                                <p:cTn id="38" presetID="22" presetClass="entr" presetSubtype="1"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par>
                          <p:cTn id="41" fill="hold">
                            <p:stCondLst>
                              <p:cond delay="4000"/>
                            </p:stCondLst>
                            <p:childTnLst>
                              <p:par>
                                <p:cTn id="42" presetID="22" presetClass="entr" presetSubtype="1"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up)">
                                      <p:cBhvr>
                                        <p:cTn id="44" dur="500"/>
                                        <p:tgtEl>
                                          <p:spTgt spid="2"/>
                                        </p:tgtEl>
                                      </p:cBhvr>
                                    </p:animEffect>
                                  </p:childTnLst>
                                </p:cTn>
                              </p:par>
                            </p:childTnLst>
                          </p:cTn>
                        </p:par>
                        <p:par>
                          <p:cTn id="45" fill="hold">
                            <p:stCondLst>
                              <p:cond delay="4500"/>
                            </p:stCondLst>
                            <p:childTnLst>
                              <p:par>
                                <p:cTn id="46" presetID="22" presetClass="entr" presetSubtype="1"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up)">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807ED-664F-8B1A-8DA6-ECEEBBCAB0E6}"/>
            </a:ext>
          </a:extLst>
        </p:cNvPr>
        <p:cNvGrpSpPr/>
        <p:nvPr/>
      </p:nvGrpSpPr>
      <p:grpSpPr>
        <a:xfrm>
          <a:off x="0" y="0"/>
          <a:ext cx="0" cy="0"/>
          <a:chOff x="0" y="0"/>
          <a:chExt cx="0" cy="0"/>
        </a:xfrm>
      </p:grpSpPr>
      <p:sp>
        <p:nvSpPr>
          <p:cNvPr id="2" name="Retângulo 3">
            <a:extLst>
              <a:ext uri="{FF2B5EF4-FFF2-40B4-BE49-F238E27FC236}">
                <a16:creationId xmlns:a16="http://schemas.microsoft.com/office/drawing/2014/main" id="{9CEC394C-56E0-8FFF-F0BB-92667EF23479}"/>
              </a:ext>
            </a:extLst>
          </p:cNvPr>
          <p:cNvSpPr/>
          <p:nvPr/>
        </p:nvSpPr>
        <p:spPr>
          <a:xfrm>
            <a:off x="3574630" y="2351313"/>
            <a:ext cx="5042740" cy="3526973"/>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58364E28-0485-7101-DCD8-0318048C6C66}"/>
              </a:ext>
            </a:extLst>
          </p:cNvPr>
          <p:cNvPicPr>
            <a:picLocks noChangeAspect="1"/>
          </p:cNvPicPr>
          <p:nvPr/>
        </p:nvPicPr>
        <p:blipFill>
          <a:blip r:embed="rId2">
            <a:extLst>
              <a:ext uri="{28A0092B-C50C-407E-A947-70E740481C1C}">
                <a14:useLocalDpi xmlns:a14="http://schemas.microsoft.com/office/drawing/2010/main" val="0"/>
              </a:ext>
            </a:extLst>
          </a:blip>
          <a:srcRect l="3672" t="11429" r="3672" b="3268"/>
          <a:stretch>
            <a:fillRect/>
          </a:stretch>
        </p:blipFill>
        <p:spPr>
          <a:xfrm>
            <a:off x="3759774" y="2472612"/>
            <a:ext cx="4672453" cy="3247054"/>
          </a:xfrm>
          <a:prstGeom prst="rect">
            <a:avLst/>
          </a:prstGeom>
        </p:spPr>
      </p:pic>
      <p:sp>
        <p:nvSpPr>
          <p:cNvPr id="3" name="CaixaDeTexto 2">
            <a:extLst>
              <a:ext uri="{FF2B5EF4-FFF2-40B4-BE49-F238E27FC236}">
                <a16:creationId xmlns:a16="http://schemas.microsoft.com/office/drawing/2014/main" id="{C034BD55-1B31-9E0C-8C40-9F9C5BFE1AB5}"/>
              </a:ext>
            </a:extLst>
          </p:cNvPr>
          <p:cNvSpPr txBox="1"/>
          <p:nvPr/>
        </p:nvSpPr>
        <p:spPr>
          <a:xfrm>
            <a:off x="3438943" y="1452794"/>
            <a:ext cx="5314115" cy="584775"/>
          </a:xfrm>
          <a:prstGeom prst="rect">
            <a:avLst/>
          </a:prstGeom>
          <a:noFill/>
        </p:spPr>
        <p:txBody>
          <a:bodyPr wrap="square" rtlCol="0">
            <a:spAutoFit/>
          </a:bodyPr>
          <a:lstStyle/>
          <a:p>
            <a:pPr algn="ctr"/>
            <a:r>
              <a:rPr lang="pt-BR" sz="3200" b="1" dirty="0">
                <a:solidFill>
                  <a:schemeClr val="bg1"/>
                </a:solidFill>
                <a:latin typeface="AMX" pitchFamily="2" charset="0"/>
                <a:cs typeface="Segoe UI" panose="020B0502040204020203" pitchFamily="34" charset="0"/>
              </a:rPr>
              <a:t>Alguma dúvida até aqui?</a:t>
            </a:r>
          </a:p>
        </p:txBody>
      </p:sp>
      <p:pic>
        <p:nvPicPr>
          <p:cNvPr id="4" name="Picture 8">
            <a:extLst>
              <a:ext uri="{FF2B5EF4-FFF2-40B4-BE49-F238E27FC236}">
                <a16:creationId xmlns:a16="http://schemas.microsoft.com/office/drawing/2014/main" id="{EBAED4D6-349A-12E5-718F-51D87F5DFC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785" y="1340369"/>
            <a:ext cx="809624" cy="809624"/>
          </a:xfrm>
          <a:prstGeom prst="rect">
            <a:avLst/>
          </a:prstGeom>
        </p:spPr>
      </p:pic>
      <p:pic>
        <p:nvPicPr>
          <p:cNvPr id="5" name="Picture 8">
            <a:extLst>
              <a:ext uri="{FF2B5EF4-FFF2-40B4-BE49-F238E27FC236}">
                <a16:creationId xmlns:a16="http://schemas.microsoft.com/office/drawing/2014/main" id="{11DE4AEE-D178-9362-4DFB-098471635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8580046" y="1340369"/>
            <a:ext cx="809624" cy="809624"/>
          </a:xfrm>
          <a:prstGeom prst="rect">
            <a:avLst/>
          </a:prstGeom>
        </p:spPr>
      </p:pic>
    </p:spTree>
    <p:extLst>
      <p:ext uri="{BB962C8B-B14F-4D97-AF65-F5344CB8AC3E}">
        <p14:creationId xmlns:p14="http://schemas.microsoft.com/office/powerpoint/2010/main" val="306055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7">
            <a:extLst>
              <a:ext uri="{FF2B5EF4-FFF2-40B4-BE49-F238E27FC236}">
                <a16:creationId xmlns:a16="http://schemas.microsoft.com/office/drawing/2014/main" id="{09E2DB07-1ED8-61EF-07DA-986CE24F8D0B}"/>
              </a:ext>
            </a:extLst>
          </p:cNvPr>
          <p:cNvSpPr txBox="1"/>
          <p:nvPr/>
        </p:nvSpPr>
        <p:spPr>
          <a:xfrm>
            <a:off x="6089779" y="2484888"/>
            <a:ext cx="5109524" cy="2246769"/>
          </a:xfrm>
          <a:prstGeom prst="rect">
            <a:avLst/>
          </a:prstGeom>
          <a:noFill/>
        </p:spPr>
        <p:txBody>
          <a:bodyPr wrap="square">
            <a:spAutoFit/>
          </a:bodyPr>
          <a:lstStyle/>
          <a:p>
            <a:pPr>
              <a:buNone/>
            </a:pPr>
            <a:r>
              <a:rPr lang="pt-BR" sz="2000" dirty="0">
                <a:solidFill>
                  <a:srgbClr val="302926"/>
                </a:solidFill>
                <a:latin typeface="AMX" pitchFamily="2" charset="0"/>
                <a:cs typeface="Segoe UI" panose="020B0502040204020203" pitchFamily="34" charset="0"/>
              </a:rPr>
              <a:t>Com um portfólio diversificado e inovador, a Claro se posiciona como parceira na vida digital dos seus clientes.</a:t>
            </a:r>
          </a:p>
          <a:p>
            <a:pPr>
              <a:buNone/>
            </a:pPr>
            <a:endParaRPr lang="pt-BR" sz="2000" dirty="0">
              <a:solidFill>
                <a:srgbClr val="302926"/>
              </a:solidFill>
              <a:latin typeface="AMX" pitchFamily="2" charset="0"/>
              <a:cs typeface="Segoe UI" panose="020B0502040204020203" pitchFamily="34" charset="0"/>
            </a:endParaRPr>
          </a:p>
          <a:p>
            <a:pPr>
              <a:buNone/>
            </a:pPr>
            <a:r>
              <a:rPr lang="pt-BR" sz="2000" dirty="0">
                <a:solidFill>
                  <a:srgbClr val="302926"/>
                </a:solidFill>
                <a:latin typeface="AMX" pitchFamily="2" charset="0"/>
                <a:cs typeface="Segoe UI" panose="020B0502040204020203" pitchFamily="34" charset="0"/>
              </a:rPr>
              <a:t>Na próxima etapa, vamos conhecer o perfil dos nossos clientes e entender como personalizar ainda mais essa experiência.</a:t>
            </a:r>
          </a:p>
        </p:txBody>
      </p:sp>
      <p:sp>
        <p:nvSpPr>
          <p:cNvPr id="10" name="Retângulo 3">
            <a:extLst>
              <a:ext uri="{FF2B5EF4-FFF2-40B4-BE49-F238E27FC236}">
                <a16:creationId xmlns:a16="http://schemas.microsoft.com/office/drawing/2014/main" id="{D651F80D-7FEB-1EA8-E4D0-382B69533970}"/>
              </a:ext>
            </a:extLst>
          </p:cNvPr>
          <p:cNvSpPr/>
          <p:nvPr/>
        </p:nvSpPr>
        <p:spPr>
          <a:xfrm>
            <a:off x="1171059" y="1805940"/>
            <a:ext cx="4552160" cy="3588892"/>
          </a:xfrm>
          <a:prstGeom prst="roundRect">
            <a:avLst>
              <a:gd name="adj" fmla="val 4126"/>
            </a:avLst>
          </a:prstGeom>
          <a:noFill/>
          <a:ln w="1270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434D8AF5-E00E-C78A-0EA3-31394E62C1AD}"/>
              </a:ext>
            </a:extLst>
          </p:cNvPr>
          <p:cNvPicPr>
            <a:picLocks noChangeAspect="1"/>
          </p:cNvPicPr>
          <p:nvPr/>
        </p:nvPicPr>
        <p:blipFill>
          <a:blip r:embed="rId2" cstate="print">
            <a:extLst>
              <a:ext uri="{28A0092B-C50C-407E-A947-70E740481C1C}">
                <a14:useLocalDpi xmlns:a14="http://schemas.microsoft.com/office/drawing/2010/main" val="0"/>
              </a:ext>
            </a:extLst>
          </a:blip>
          <a:srcRect l="4386" r="4386"/>
          <a:stretch/>
        </p:blipFill>
        <p:spPr>
          <a:xfrm>
            <a:off x="1339600" y="1906160"/>
            <a:ext cx="4236098" cy="3388452"/>
          </a:xfrm>
          <a:prstGeom prst="rect">
            <a:avLst/>
          </a:prstGeom>
        </p:spPr>
      </p:pic>
    </p:spTree>
    <p:extLst>
      <p:ext uri="{BB962C8B-B14F-4D97-AF65-F5344CB8AC3E}">
        <p14:creationId xmlns:p14="http://schemas.microsoft.com/office/powerpoint/2010/main" val="411665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 presetClass="entr" presetSubtype="2" decel="10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4D1E1-EB7B-00B9-3D9F-849688EE45BF}"/>
            </a:ext>
          </a:extLst>
        </p:cNvPr>
        <p:cNvGrpSpPr/>
        <p:nvPr/>
      </p:nvGrpSpPr>
      <p:grpSpPr>
        <a:xfrm>
          <a:off x="0" y="0"/>
          <a:ext cx="0" cy="0"/>
          <a:chOff x="0" y="0"/>
          <a:chExt cx="0" cy="0"/>
        </a:xfrm>
      </p:grpSpPr>
      <p:grpSp>
        <p:nvGrpSpPr>
          <p:cNvPr id="4" name="Group 3"/>
          <p:cNvGrpSpPr/>
          <p:nvPr/>
        </p:nvGrpSpPr>
        <p:grpSpPr>
          <a:xfrm>
            <a:off x="1965574" y="2928630"/>
            <a:ext cx="8164356" cy="1643370"/>
            <a:chOff x="1965574" y="2935573"/>
            <a:chExt cx="8164356" cy="2257156"/>
          </a:xfrm>
        </p:grpSpPr>
        <p:sp>
          <p:nvSpPr>
            <p:cNvPr id="8" name="Retângulo 3">
              <a:extLst>
                <a:ext uri="{FF2B5EF4-FFF2-40B4-BE49-F238E27FC236}">
                  <a16:creationId xmlns:a16="http://schemas.microsoft.com/office/drawing/2014/main" id="{D651F80D-7FEB-1EA8-E4D0-382B69533970}"/>
                </a:ext>
              </a:extLst>
            </p:cNvPr>
            <p:cNvSpPr/>
            <p:nvPr/>
          </p:nvSpPr>
          <p:spPr>
            <a:xfrm>
              <a:off x="1965574" y="3304123"/>
              <a:ext cx="8164356" cy="1888606"/>
            </a:xfrm>
            <a:prstGeom prst="roundRect">
              <a:avLst>
                <a:gd name="adj" fmla="val 60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p:cNvSpPr/>
            <p:nvPr/>
          </p:nvSpPr>
          <p:spPr>
            <a:xfrm>
              <a:off x="7546750" y="2935573"/>
              <a:ext cx="2583180" cy="507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8" name="Fluxograma: Processo Alternativo 12">
            <a:extLst>
              <a:ext uri="{FF2B5EF4-FFF2-40B4-BE49-F238E27FC236}">
                <a16:creationId xmlns:a16="http://schemas.microsoft.com/office/drawing/2014/main" id="{594F6362-E7A9-42AE-19AE-2C2CD97A3558}"/>
              </a:ext>
            </a:extLst>
          </p:cNvPr>
          <p:cNvSpPr/>
          <p:nvPr/>
        </p:nvSpPr>
        <p:spPr>
          <a:xfrm>
            <a:off x="7546750" y="2348920"/>
            <a:ext cx="2583180" cy="759690"/>
          </a:xfrm>
          <a:prstGeom prst="flowChartAlternateProcess">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F272F"/>
                </a:solidFill>
                <a:latin typeface="AMX" pitchFamily="2" charset="0"/>
                <a:cs typeface="Segoe UI" panose="020B0502040204020203" pitchFamily="34" charset="0"/>
              </a:rPr>
              <a:t>Perfil</a:t>
            </a:r>
          </a:p>
        </p:txBody>
      </p:sp>
      <p:sp>
        <p:nvSpPr>
          <p:cNvPr id="19" name="Fluxograma: Processo Alternativo 11">
            <a:extLst>
              <a:ext uri="{FF2B5EF4-FFF2-40B4-BE49-F238E27FC236}">
                <a16:creationId xmlns:a16="http://schemas.microsoft.com/office/drawing/2014/main" id="{02355C1C-91C9-82DA-508F-D017904A5143}"/>
              </a:ext>
            </a:extLst>
          </p:cNvPr>
          <p:cNvSpPr/>
          <p:nvPr/>
        </p:nvSpPr>
        <p:spPr>
          <a:xfrm>
            <a:off x="4756162" y="2348920"/>
            <a:ext cx="2583180" cy="759690"/>
          </a:xfrm>
          <a:prstGeom prst="flowChartAlternateProcess">
            <a:avLst/>
          </a:prstGeom>
          <a:solidFill>
            <a:srgbClr val="EAEAE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7A8AA"/>
                </a:solidFill>
                <a:latin typeface="AMX" pitchFamily="2" charset="0"/>
                <a:cs typeface="Segoe UI" panose="020B0502040204020203" pitchFamily="34" charset="0"/>
              </a:rPr>
              <a:t>Portfólio</a:t>
            </a:r>
          </a:p>
        </p:txBody>
      </p:sp>
      <p:sp>
        <p:nvSpPr>
          <p:cNvPr id="9" name="CaixaDeTexto 4">
            <a:extLst>
              <a:ext uri="{FF2B5EF4-FFF2-40B4-BE49-F238E27FC236}">
                <a16:creationId xmlns:a16="http://schemas.microsoft.com/office/drawing/2014/main" id="{C9C60AD9-D68C-D013-AD0F-4C915A0B78AA}"/>
              </a:ext>
            </a:extLst>
          </p:cNvPr>
          <p:cNvSpPr txBox="1"/>
          <p:nvPr/>
        </p:nvSpPr>
        <p:spPr>
          <a:xfrm>
            <a:off x="2182862" y="3412306"/>
            <a:ext cx="7698722" cy="923330"/>
          </a:xfrm>
          <a:prstGeom prst="rect">
            <a:avLst/>
          </a:prstGeom>
          <a:noFill/>
        </p:spPr>
        <p:txBody>
          <a:bodyPr wrap="square">
            <a:spAutoFit/>
          </a:bodyPr>
          <a:lstStyle/>
          <a:p>
            <a:r>
              <a:rPr lang="pt-BR" dirty="0">
                <a:solidFill>
                  <a:srgbClr val="302926"/>
                </a:solidFill>
                <a:latin typeface="AMX" pitchFamily="2" charset="0"/>
                <a:cs typeface="Segoe UI" panose="020B0502040204020203" pitchFamily="34" charset="0"/>
              </a:rPr>
              <a:t>Neste tópico, você irá conhecer o perfil dos clientes da Claro, entendendo como cada tecnologia se integra para atender diferentes necessidades de forma prática e eficiente.</a:t>
            </a:r>
          </a:p>
        </p:txBody>
      </p:sp>
      <p:sp>
        <p:nvSpPr>
          <p:cNvPr id="20" name="Fluxograma: Processo Alternativo 10">
            <a:extLst>
              <a:ext uri="{FF2B5EF4-FFF2-40B4-BE49-F238E27FC236}">
                <a16:creationId xmlns:a16="http://schemas.microsoft.com/office/drawing/2014/main" id="{9737A86C-090C-A01F-92D9-0B6B6DEFFB9B}"/>
              </a:ext>
            </a:extLst>
          </p:cNvPr>
          <p:cNvSpPr/>
          <p:nvPr/>
        </p:nvSpPr>
        <p:spPr>
          <a:xfrm>
            <a:off x="1965574" y="2348920"/>
            <a:ext cx="2583180" cy="759690"/>
          </a:xfrm>
          <a:prstGeom prst="flowChartAlternateProcess">
            <a:avLst/>
          </a:prstGeom>
          <a:solidFill>
            <a:srgbClr val="EAEAEA"/>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7A8AA"/>
                </a:solidFill>
                <a:latin typeface="AMX" pitchFamily="2" charset="0"/>
                <a:cs typeface="Segoe UI" panose="020B0502040204020203" pitchFamily="34" charset="0"/>
              </a:rPr>
              <a:t>Conceito</a:t>
            </a:r>
          </a:p>
        </p:txBody>
      </p:sp>
      <p:sp>
        <p:nvSpPr>
          <p:cNvPr id="2" name="CaixaDeTexto 8">
            <a:extLst>
              <a:ext uri="{FF2B5EF4-FFF2-40B4-BE49-F238E27FC236}">
                <a16:creationId xmlns:a16="http://schemas.microsoft.com/office/drawing/2014/main" id="{84158BA8-B406-DEB4-BA94-AD03990BB7CB}"/>
              </a:ext>
            </a:extLst>
          </p:cNvPr>
          <p:cNvSpPr txBox="1"/>
          <p:nvPr/>
        </p:nvSpPr>
        <p:spPr>
          <a:xfrm>
            <a:off x="2828002" y="1089234"/>
            <a:ext cx="6523553" cy="646331"/>
          </a:xfrm>
          <a:prstGeom prst="rect">
            <a:avLst/>
          </a:prstGeom>
          <a:noFill/>
        </p:spPr>
        <p:txBody>
          <a:bodyPr wrap="square" rtlCol="0">
            <a:spAutoFit/>
          </a:bodyPr>
          <a:lstStyle/>
          <a:p>
            <a:pPr algn="ctr"/>
            <a:r>
              <a:rPr lang="pt-BR" sz="3600" b="1" dirty="0">
                <a:solidFill>
                  <a:schemeClr val="bg1"/>
                </a:solidFill>
                <a:latin typeface="AMX Black" pitchFamily="2" charset="0"/>
                <a:ea typeface="Segoe UI Black" panose="020B0A02040204020203" pitchFamily="34" charset="0"/>
                <a:cs typeface="Segoe UI" panose="020B0502040204020203" pitchFamily="34" charset="0"/>
              </a:rPr>
              <a:t>O QUE VOCÊ VERÁ AQUI</a:t>
            </a:r>
          </a:p>
        </p:txBody>
      </p:sp>
    </p:spTree>
    <p:extLst>
      <p:ext uri="{BB962C8B-B14F-4D97-AF65-F5344CB8AC3E}">
        <p14:creationId xmlns:p14="http://schemas.microsoft.com/office/powerpoint/2010/main" val="3047876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250"/>
                            </p:stCondLst>
                            <p:childTnLst>
                              <p:par>
                                <p:cTn id="23" presetID="1" presetClass="entr" presetSubtype="0" fill="hold" nodeType="afterEffect">
                                  <p:stCondLst>
                                    <p:cond delay="0"/>
                                  </p:stCondLst>
                                  <p:childTnLst>
                                    <p:set>
                                      <p:cBhvr>
                                        <p:cTn id="24" dur="1" fill="hold">
                                          <p:stCondLst>
                                            <p:cond delay="9"/>
                                          </p:stCondLst>
                                        </p:cTn>
                                        <p:tgtEl>
                                          <p:spTgt spid="4"/>
                                        </p:tgtEl>
                                        <p:attrNameLst>
                                          <p:attrName>style.visibility</p:attrName>
                                        </p:attrNameLst>
                                      </p:cBhvr>
                                      <p:to>
                                        <p:strVal val="visible"/>
                                      </p:to>
                                    </p:set>
                                  </p:childTnLst>
                                </p:cTn>
                              </p:par>
                            </p:childTnLst>
                          </p:cTn>
                        </p:par>
                        <p:par>
                          <p:cTn id="25" fill="hold">
                            <p:stCondLst>
                              <p:cond delay="226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9" grpId="0"/>
      <p:bldP spid="2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DBED5301-82FE-9A82-6319-D336D41B28EA}"/>
              </a:ext>
            </a:extLst>
          </p:cNvPr>
          <p:cNvSpPr txBox="1"/>
          <p:nvPr/>
        </p:nvSpPr>
        <p:spPr>
          <a:xfrm>
            <a:off x="858128" y="2274838"/>
            <a:ext cx="4175266" cy="2554545"/>
          </a:xfrm>
          <a:prstGeom prst="rect">
            <a:avLst/>
          </a:prstGeom>
          <a:noFill/>
        </p:spPr>
        <p:txBody>
          <a:bodyPr wrap="square">
            <a:spAutoFit/>
          </a:bodyPr>
          <a:lstStyle/>
          <a:p>
            <a:r>
              <a:rPr lang="pt-BR" sz="2000" dirty="0">
                <a:solidFill>
                  <a:schemeClr val="bg1"/>
                </a:solidFill>
                <a:latin typeface="AMX" pitchFamily="2" charset="0"/>
              </a:rPr>
              <a:t>Cada cliente possui necessidades</a:t>
            </a:r>
            <a:br>
              <a:rPr lang="pt-BR" sz="2000" dirty="0">
                <a:solidFill>
                  <a:schemeClr val="bg1"/>
                </a:solidFill>
                <a:latin typeface="AMX" pitchFamily="2" charset="0"/>
              </a:rPr>
            </a:br>
            <a:r>
              <a:rPr lang="pt-BR" sz="2000" dirty="0">
                <a:solidFill>
                  <a:schemeClr val="bg1"/>
                </a:solidFill>
                <a:latin typeface="AMX" pitchFamily="2" charset="0"/>
              </a:rPr>
              <a:t>e comportamentos diferentes.</a:t>
            </a:r>
            <a:br>
              <a:rPr lang="pt-BR" sz="2000" dirty="0">
                <a:solidFill>
                  <a:schemeClr val="bg1"/>
                </a:solidFill>
                <a:latin typeface="AMX" pitchFamily="2" charset="0"/>
              </a:rPr>
            </a:br>
            <a:r>
              <a:rPr lang="pt-BR" sz="2000" dirty="0">
                <a:solidFill>
                  <a:schemeClr val="bg1"/>
                </a:solidFill>
                <a:latin typeface="AMX" pitchFamily="2" charset="0"/>
              </a:rPr>
              <a:t>Ao compreender o perfil de</a:t>
            </a:r>
            <a:br>
              <a:rPr lang="pt-BR" sz="2000" dirty="0">
                <a:solidFill>
                  <a:schemeClr val="bg1"/>
                </a:solidFill>
                <a:latin typeface="AMX" pitchFamily="2" charset="0"/>
              </a:rPr>
            </a:br>
            <a:r>
              <a:rPr lang="pt-BR" sz="2000" dirty="0">
                <a:solidFill>
                  <a:schemeClr val="bg1"/>
                </a:solidFill>
                <a:latin typeface="AMX" pitchFamily="2" charset="0"/>
              </a:rPr>
              <a:t>quem atendemos, conseguimos direcionar a conversa, apresentar soluções mais adequadas e construir uma relação de confiança que favorece a decisão de compra.</a:t>
            </a:r>
          </a:p>
        </p:txBody>
      </p:sp>
      <p:sp>
        <p:nvSpPr>
          <p:cNvPr id="8" name="CaixaDeTexto 8">
            <a:extLst>
              <a:ext uri="{FF2B5EF4-FFF2-40B4-BE49-F238E27FC236}">
                <a16:creationId xmlns:a16="http://schemas.microsoft.com/office/drawing/2014/main" id="{A30B2803-EFB0-A573-2C27-9DA4AB195911}"/>
              </a:ext>
            </a:extLst>
          </p:cNvPr>
          <p:cNvSpPr txBox="1"/>
          <p:nvPr/>
        </p:nvSpPr>
        <p:spPr>
          <a:xfrm>
            <a:off x="858128" y="1331001"/>
            <a:ext cx="4914711" cy="646331"/>
          </a:xfrm>
          <a:prstGeom prst="rect">
            <a:avLst/>
          </a:prstGeom>
          <a:noFill/>
        </p:spPr>
        <p:txBody>
          <a:bodyPr wrap="square" rtlCol="0">
            <a:spAutoFit/>
          </a:bodyPr>
          <a:lstStyle/>
          <a:p>
            <a:r>
              <a:rPr lang="pt-BR" sz="3600" b="1" dirty="0">
                <a:solidFill>
                  <a:schemeClr val="bg1"/>
                </a:solidFill>
                <a:latin typeface="AMX Black" pitchFamily="2" charset="0"/>
                <a:ea typeface="Segoe UI Black" panose="020B0A02040204020203" pitchFamily="34" charset="0"/>
                <a:cs typeface="Segoe UI" panose="020B0502040204020203" pitchFamily="34" charset="0"/>
              </a:rPr>
              <a:t>PERFIL</a:t>
            </a:r>
          </a:p>
        </p:txBody>
      </p:sp>
      <p:sp>
        <p:nvSpPr>
          <p:cNvPr id="9" name="Retângulo 3">
            <a:extLst>
              <a:ext uri="{FF2B5EF4-FFF2-40B4-BE49-F238E27FC236}">
                <a16:creationId xmlns:a16="http://schemas.microsoft.com/office/drawing/2014/main" id="{D651F80D-7FEB-1EA8-E4D0-382B69533970}"/>
              </a:ext>
            </a:extLst>
          </p:cNvPr>
          <p:cNvSpPr/>
          <p:nvPr/>
        </p:nvSpPr>
        <p:spPr>
          <a:xfrm>
            <a:off x="5756182" y="1750979"/>
            <a:ext cx="5252936" cy="3326859"/>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5660" y="1846587"/>
            <a:ext cx="4983144" cy="3145369"/>
          </a:xfrm>
          <a:prstGeom prst="rect">
            <a:avLst/>
          </a:prstGeom>
        </p:spPr>
      </p:pic>
      <p:pic>
        <p:nvPicPr>
          <p:cNvPr id="3" name="Picture 10">
            <a:extLst>
              <a:ext uri="{FF2B5EF4-FFF2-40B4-BE49-F238E27FC236}">
                <a16:creationId xmlns:a16="http://schemas.microsoft.com/office/drawing/2014/main" id="{35185C7C-F8CE-B0DE-FB1C-E4B367339333}"/>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510" y="1415082"/>
            <a:ext cx="814957" cy="458413"/>
          </a:xfrm>
          <a:prstGeom prst="rect">
            <a:avLst/>
          </a:prstGeom>
        </p:spPr>
      </p:pic>
    </p:spTree>
    <p:extLst>
      <p:ext uri="{BB962C8B-B14F-4D97-AF65-F5344CB8AC3E}">
        <p14:creationId xmlns:p14="http://schemas.microsoft.com/office/powerpoint/2010/main" val="28699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 presetClass="entr" presetSubtype="8" decel="10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decel="10000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7">
            <a:extLst>
              <a:ext uri="{FF2B5EF4-FFF2-40B4-BE49-F238E27FC236}">
                <a16:creationId xmlns:a16="http://schemas.microsoft.com/office/drawing/2014/main" id="{09E2DB07-1ED8-61EF-07DA-986CE24F8D0B}"/>
              </a:ext>
            </a:extLst>
          </p:cNvPr>
          <p:cNvSpPr txBox="1"/>
          <p:nvPr/>
        </p:nvSpPr>
        <p:spPr>
          <a:xfrm>
            <a:off x="1495982" y="1718927"/>
            <a:ext cx="9200037" cy="646331"/>
          </a:xfrm>
          <a:prstGeom prst="rect">
            <a:avLst/>
          </a:prstGeom>
          <a:noFill/>
        </p:spPr>
        <p:txBody>
          <a:bodyPr wrap="square">
            <a:spAutoFit/>
          </a:bodyPr>
          <a:lstStyle/>
          <a:p>
            <a:pPr algn="ctr">
              <a:buNone/>
            </a:pPr>
            <a:r>
              <a:rPr lang="pt-BR" dirty="0">
                <a:solidFill>
                  <a:srgbClr val="302926"/>
                </a:solidFill>
                <a:latin typeface="AMX" pitchFamily="2" charset="0"/>
                <a:cs typeface="Segoe UI" panose="020B0502040204020203" pitchFamily="34" charset="0"/>
              </a:rPr>
              <a:t>Para definir o plano ideal para o cliente, o foco não deve estar na quantidade de pessoas na casa, mas sim em duas variáveis principais: tipo de uso e quantidade de dispositivos.</a:t>
            </a:r>
          </a:p>
        </p:txBody>
      </p:sp>
      <p:sp>
        <p:nvSpPr>
          <p:cNvPr id="8" name="CaixaDeTexto 10">
            <a:extLst>
              <a:ext uri="{FF2B5EF4-FFF2-40B4-BE49-F238E27FC236}">
                <a16:creationId xmlns:a16="http://schemas.microsoft.com/office/drawing/2014/main" id="{58329F35-703F-1ACE-95D9-BB63A09A06ED}"/>
              </a:ext>
            </a:extLst>
          </p:cNvPr>
          <p:cNvSpPr txBox="1"/>
          <p:nvPr/>
        </p:nvSpPr>
        <p:spPr>
          <a:xfrm>
            <a:off x="2250359" y="1014770"/>
            <a:ext cx="7691283" cy="646331"/>
          </a:xfrm>
          <a:prstGeom prst="rect">
            <a:avLst/>
          </a:prstGeom>
          <a:noFill/>
        </p:spPr>
        <p:txBody>
          <a:bodyPr wrap="square">
            <a:spAutoFit/>
          </a:bodyPr>
          <a:lstStyle/>
          <a:p>
            <a:pPr algn="ctr"/>
            <a:r>
              <a:rPr lang="pt-BR" sz="3600" b="1" dirty="0">
                <a:latin typeface="AMX Black" pitchFamily="2" charset="0"/>
                <a:ea typeface="Segoe UI Black" panose="020B0A02040204020203" pitchFamily="34" charset="0"/>
              </a:rPr>
              <a:t>VARIÁVEIS DETERMINANTES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2975" y="1145687"/>
            <a:ext cx="703211" cy="395556"/>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580855" y="1145687"/>
            <a:ext cx="703211" cy="395556"/>
          </a:xfrm>
          <a:prstGeom prst="rect">
            <a:avLst/>
          </a:prstGeom>
        </p:spPr>
      </p:pic>
      <p:sp>
        <p:nvSpPr>
          <p:cNvPr id="11" name="Retângulo 3">
            <a:extLst>
              <a:ext uri="{FF2B5EF4-FFF2-40B4-BE49-F238E27FC236}">
                <a16:creationId xmlns:a16="http://schemas.microsoft.com/office/drawing/2014/main" id="{D651F80D-7FEB-1EA8-E4D0-382B69533970}"/>
              </a:ext>
            </a:extLst>
          </p:cNvPr>
          <p:cNvSpPr/>
          <p:nvPr/>
        </p:nvSpPr>
        <p:spPr>
          <a:xfrm>
            <a:off x="1513748" y="4365756"/>
            <a:ext cx="3884950" cy="1332750"/>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3">
            <a:extLst>
              <a:ext uri="{FF2B5EF4-FFF2-40B4-BE49-F238E27FC236}">
                <a16:creationId xmlns:a16="http://schemas.microsoft.com/office/drawing/2014/main" id="{D651F80D-7FEB-1EA8-E4D0-382B69533970}"/>
              </a:ext>
            </a:extLst>
          </p:cNvPr>
          <p:cNvSpPr/>
          <p:nvPr/>
        </p:nvSpPr>
        <p:spPr>
          <a:xfrm>
            <a:off x="1513749" y="2733389"/>
            <a:ext cx="3884950" cy="1331001"/>
          </a:xfrm>
          <a:prstGeom prst="roundRect">
            <a:avLst>
              <a:gd name="adj" fmla="val 6467"/>
            </a:avLst>
          </a:prstGeom>
          <a:solidFill>
            <a:schemeClr val="bg1"/>
          </a:solidFill>
          <a:ln>
            <a:solidFill>
              <a:srgbClr val="AF272F"/>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Oval 15"/>
          <p:cNvSpPr/>
          <p:nvPr/>
        </p:nvSpPr>
        <p:spPr>
          <a:xfrm>
            <a:off x="857009" y="2757418"/>
            <a:ext cx="797637" cy="797637"/>
          </a:xfrm>
          <a:prstGeom prst="ellipse">
            <a:avLst/>
          </a:prstGeom>
          <a:solidFill>
            <a:srgbClr val="AF272F"/>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4">
            <a:extLst>
              <a:ext uri="{FF2B5EF4-FFF2-40B4-BE49-F238E27FC236}">
                <a16:creationId xmlns:a16="http://schemas.microsoft.com/office/drawing/2014/main" id="{82AB83CB-3445-7C8C-415A-A9B515487442}"/>
              </a:ext>
            </a:extLst>
          </p:cNvPr>
          <p:cNvSpPr txBox="1"/>
          <p:nvPr/>
        </p:nvSpPr>
        <p:spPr>
          <a:xfrm>
            <a:off x="1787148" y="2863680"/>
            <a:ext cx="3457205" cy="1077218"/>
          </a:xfrm>
          <a:prstGeom prst="rect">
            <a:avLst/>
          </a:prstGeom>
          <a:noFill/>
        </p:spPr>
        <p:txBody>
          <a:bodyPr wrap="square">
            <a:spAutoFit/>
          </a:bodyPr>
          <a:lstStyle/>
          <a:p>
            <a:pPr marL="342900" indent="-342900">
              <a:buAutoNum type="arabicPeriod"/>
            </a:pPr>
            <a:r>
              <a:rPr lang="pt-BR" sz="1600" b="1" dirty="0">
                <a:solidFill>
                  <a:srgbClr val="302926"/>
                </a:solidFill>
                <a:latin typeface="AMX" pitchFamily="2" charset="0"/>
                <a:cs typeface="Segoe UI" panose="020B0502040204020203" pitchFamily="34" charset="0"/>
              </a:rPr>
              <a:t>Tipo de uso: </a:t>
            </a:r>
          </a:p>
          <a:p>
            <a:r>
              <a:rPr lang="pt-BR" sz="1600" dirty="0">
                <a:solidFill>
                  <a:srgbClr val="302926"/>
                </a:solidFill>
                <a:latin typeface="AMX" pitchFamily="2" charset="0"/>
                <a:cs typeface="Segoe UI" panose="020B0502040204020203" pitchFamily="34" charset="0"/>
              </a:rPr>
              <a:t>Que atividades são realizadas (streaming 4K, jogos online, trabalho remoto, redes sociais)?</a:t>
            </a:r>
          </a:p>
        </p:txBody>
      </p:sp>
      <p:sp>
        <p:nvSpPr>
          <p:cNvPr id="19" name="CaixaDeTexto 18">
            <a:extLst>
              <a:ext uri="{FF2B5EF4-FFF2-40B4-BE49-F238E27FC236}">
                <a16:creationId xmlns:a16="http://schemas.microsoft.com/office/drawing/2014/main" id="{146B9FBC-3A33-3EC8-0ADA-C588AE00B964}"/>
              </a:ext>
            </a:extLst>
          </p:cNvPr>
          <p:cNvSpPr txBox="1"/>
          <p:nvPr/>
        </p:nvSpPr>
        <p:spPr>
          <a:xfrm>
            <a:off x="1787148" y="4488859"/>
            <a:ext cx="3895506" cy="1077218"/>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2. Quantidade de dispositivos:</a:t>
            </a:r>
          </a:p>
          <a:p>
            <a:r>
              <a:rPr lang="pt-BR" sz="1600" dirty="0">
                <a:solidFill>
                  <a:srgbClr val="302926"/>
                </a:solidFill>
                <a:latin typeface="AMX" pitchFamily="2" charset="0"/>
                <a:cs typeface="Segoe UI" panose="020B0502040204020203" pitchFamily="34" charset="0"/>
              </a:rPr>
              <a:t>Quantos aparelhos (smartphones, computadores, tablets, IoT) estarão conectados simultaneamente?</a:t>
            </a:r>
          </a:p>
        </p:txBody>
      </p:sp>
      <p:sp>
        <p:nvSpPr>
          <p:cNvPr id="21" name="Oval 20"/>
          <p:cNvSpPr/>
          <p:nvPr/>
        </p:nvSpPr>
        <p:spPr>
          <a:xfrm>
            <a:off x="852811" y="4341128"/>
            <a:ext cx="797637" cy="797637"/>
          </a:xfrm>
          <a:prstGeom prst="ellipse">
            <a:avLst/>
          </a:prstGeom>
          <a:solidFill>
            <a:srgbClr val="AF272F"/>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3" name="Imagem 2">
            <a:extLst>
              <a:ext uri="{FF2B5EF4-FFF2-40B4-BE49-F238E27FC236}">
                <a16:creationId xmlns:a16="http://schemas.microsoft.com/office/drawing/2014/main" id="{A819FF3B-5376-A6DC-7020-D0D9256E86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00109" y="2615556"/>
            <a:ext cx="5105772" cy="3403848"/>
          </a:xfrm>
          <a:prstGeom prst="rect">
            <a:avLst/>
          </a:prstGeom>
        </p:spPr>
      </p:pic>
      <p:sp>
        <p:nvSpPr>
          <p:cNvPr id="17" name="Retângulo 3">
            <a:extLst>
              <a:ext uri="{FF2B5EF4-FFF2-40B4-BE49-F238E27FC236}">
                <a16:creationId xmlns:a16="http://schemas.microsoft.com/office/drawing/2014/main" id="{D651F80D-7FEB-1EA8-E4D0-382B69533970}"/>
              </a:ext>
            </a:extLst>
          </p:cNvPr>
          <p:cNvSpPr/>
          <p:nvPr/>
        </p:nvSpPr>
        <p:spPr>
          <a:xfrm>
            <a:off x="5900814" y="2547709"/>
            <a:ext cx="5310617" cy="3558972"/>
          </a:xfrm>
          <a:prstGeom prst="roundRect">
            <a:avLst>
              <a:gd name="adj" fmla="val 1824"/>
            </a:avLst>
          </a:prstGeom>
          <a:noFill/>
          <a:ln>
            <a:solidFill>
              <a:srgbClr val="AF272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633" y="2854455"/>
            <a:ext cx="589473" cy="5894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65" y="4447764"/>
            <a:ext cx="584367" cy="584367"/>
          </a:xfrm>
          <a:prstGeom prst="rect">
            <a:avLst/>
          </a:prstGeom>
        </p:spPr>
      </p:pic>
    </p:spTree>
    <p:extLst>
      <p:ext uri="{BB962C8B-B14F-4D97-AF65-F5344CB8AC3E}">
        <p14:creationId xmlns:p14="http://schemas.microsoft.com/office/powerpoint/2010/main" val="90112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1" grpId="0" animBg="1"/>
      <p:bldP spid="13" grpId="0" animBg="1"/>
      <p:bldP spid="16" grpId="0" animBg="1"/>
      <p:bldP spid="18" grpId="0"/>
      <p:bldP spid="19" grpId="0"/>
      <p:bldP spid="21"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DBED5301-82FE-9A82-6319-D336D41B28EA}"/>
              </a:ext>
            </a:extLst>
          </p:cNvPr>
          <p:cNvSpPr txBox="1"/>
          <p:nvPr/>
        </p:nvSpPr>
        <p:spPr>
          <a:xfrm>
            <a:off x="5954660" y="2523900"/>
            <a:ext cx="5836755" cy="2862322"/>
          </a:xfrm>
          <a:prstGeom prst="rect">
            <a:avLst/>
          </a:prstGeom>
          <a:noFill/>
        </p:spPr>
        <p:txBody>
          <a:bodyPr wrap="square">
            <a:spAutoFit/>
          </a:bodyPr>
          <a:lstStyle/>
          <a:p>
            <a:r>
              <a:rPr lang="pt-BR" sz="2000" dirty="0">
                <a:solidFill>
                  <a:srgbClr val="302926"/>
                </a:solidFill>
                <a:latin typeface="AMX" pitchFamily="2" charset="0"/>
              </a:rPr>
              <a:t>Até 2030, as casas conectadas tendem a se tornar cada vez mais comuns, impulsionadas pela IoT, pelo consumo de vídeos em alta qualidade, pelos jogos online e pelas experiências em realidade virtual e aumentada, aumentando a demanda</a:t>
            </a:r>
            <a:br>
              <a:rPr lang="pt-BR" sz="2000" dirty="0">
                <a:solidFill>
                  <a:srgbClr val="302926"/>
                </a:solidFill>
                <a:latin typeface="AMX" pitchFamily="2" charset="0"/>
              </a:rPr>
            </a:br>
            <a:r>
              <a:rPr lang="pt-BR" sz="2000" dirty="0">
                <a:solidFill>
                  <a:srgbClr val="302926"/>
                </a:solidFill>
                <a:latin typeface="AMX" pitchFamily="2" charset="0"/>
              </a:rPr>
              <a:t>por conexões mais rápidas e estáveis.</a:t>
            </a:r>
          </a:p>
          <a:p>
            <a:endParaRPr lang="pt-BR" sz="2000" dirty="0">
              <a:solidFill>
                <a:srgbClr val="302926"/>
              </a:solidFill>
              <a:latin typeface="AMX" pitchFamily="2" charset="0"/>
            </a:endParaRPr>
          </a:p>
          <a:p>
            <a:r>
              <a:rPr lang="pt-BR" sz="2000" b="1" dirty="0">
                <a:solidFill>
                  <a:srgbClr val="302926"/>
                </a:solidFill>
                <a:latin typeface="AMX" pitchFamily="2" charset="0"/>
              </a:rPr>
              <a:t>Sua conexão está preparada para essa</a:t>
            </a:r>
            <a:br>
              <a:rPr lang="pt-BR" sz="2000" b="1" dirty="0">
                <a:solidFill>
                  <a:srgbClr val="302926"/>
                </a:solidFill>
                <a:latin typeface="AMX" pitchFamily="2" charset="0"/>
              </a:rPr>
            </a:br>
            <a:r>
              <a:rPr lang="pt-BR" sz="2000" b="1" dirty="0">
                <a:solidFill>
                  <a:srgbClr val="302926"/>
                </a:solidFill>
                <a:latin typeface="AMX" pitchFamily="2" charset="0"/>
              </a:rPr>
              <a:t>nova realidade?</a:t>
            </a:r>
          </a:p>
        </p:txBody>
      </p:sp>
      <p:sp>
        <p:nvSpPr>
          <p:cNvPr id="8" name="CaixaDeTexto 8">
            <a:extLst>
              <a:ext uri="{FF2B5EF4-FFF2-40B4-BE49-F238E27FC236}">
                <a16:creationId xmlns:a16="http://schemas.microsoft.com/office/drawing/2014/main" id="{A30B2803-EFB0-A573-2C27-9DA4AB195911}"/>
              </a:ext>
            </a:extLst>
          </p:cNvPr>
          <p:cNvSpPr txBox="1"/>
          <p:nvPr/>
        </p:nvSpPr>
        <p:spPr>
          <a:xfrm>
            <a:off x="5954660" y="1757899"/>
            <a:ext cx="4914711" cy="646331"/>
          </a:xfrm>
          <a:prstGeom prst="rect">
            <a:avLst/>
          </a:prstGeom>
          <a:noFill/>
        </p:spPr>
        <p:txBody>
          <a:bodyPr wrap="square" rtlCol="0">
            <a:spAutoFit/>
          </a:bodyPr>
          <a:lstStyle/>
          <a:p>
            <a:r>
              <a:rPr lang="pt-BR" sz="3600" b="1" dirty="0">
                <a:solidFill>
                  <a:srgbClr val="302926"/>
                </a:solidFill>
                <a:latin typeface="AMX Black" pitchFamily="2" charset="0"/>
                <a:ea typeface="Segoe UI Black" panose="020B0A02040204020203" pitchFamily="34" charset="0"/>
                <a:cs typeface="Segoe UI" panose="020B0502040204020203" pitchFamily="34" charset="0"/>
              </a:rPr>
              <a:t>PERFIL</a:t>
            </a:r>
          </a:p>
        </p:txBody>
      </p:sp>
      <p:sp>
        <p:nvSpPr>
          <p:cNvPr id="9" name="Retângulo 3">
            <a:extLst>
              <a:ext uri="{FF2B5EF4-FFF2-40B4-BE49-F238E27FC236}">
                <a16:creationId xmlns:a16="http://schemas.microsoft.com/office/drawing/2014/main" id="{D651F80D-7FEB-1EA8-E4D0-382B69533970}"/>
              </a:ext>
            </a:extLst>
          </p:cNvPr>
          <p:cNvSpPr/>
          <p:nvPr/>
        </p:nvSpPr>
        <p:spPr>
          <a:xfrm>
            <a:off x="903446" y="1751427"/>
            <a:ext cx="4776280" cy="3677056"/>
          </a:xfrm>
          <a:prstGeom prst="roundRect">
            <a:avLst>
              <a:gd name="adj" fmla="val 4126"/>
            </a:avLst>
          </a:prstGeom>
          <a:noFill/>
          <a:ln w="1270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59" y="1848191"/>
            <a:ext cx="4552370" cy="3422497"/>
          </a:xfrm>
          <a:prstGeom prst="rect">
            <a:avLst/>
          </a:prstGeom>
        </p:spPr>
      </p:pic>
    </p:spTree>
    <p:extLst>
      <p:ext uri="{BB962C8B-B14F-4D97-AF65-F5344CB8AC3E}">
        <p14:creationId xmlns:p14="http://schemas.microsoft.com/office/powerpoint/2010/main" val="361442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 presetClass="entr" presetSubtype="2"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750" fill="hold"/>
                                        <p:tgtEl>
                                          <p:spTgt spid="8"/>
                                        </p:tgtEl>
                                        <p:attrNameLst>
                                          <p:attrName>ppt_x</p:attrName>
                                        </p:attrNameLst>
                                      </p:cBhvr>
                                      <p:tavLst>
                                        <p:tav tm="0">
                                          <p:val>
                                            <p:strVal val="1+#ppt_w/2"/>
                                          </p:val>
                                        </p:tav>
                                        <p:tav tm="100000">
                                          <p:val>
                                            <p:strVal val="#ppt_x"/>
                                          </p:val>
                                        </p:tav>
                                      </p:tavLst>
                                    </p:anim>
                                    <p:anim calcmode="lin" valueType="num">
                                      <p:cBhvr additive="base">
                                        <p:cTn id="15" dur="75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2"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1+#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C7A6-7496-52D7-1A74-BFD6C81EED3E}"/>
            </a:ext>
          </a:extLst>
        </p:cNvPr>
        <p:cNvGrpSpPr/>
        <p:nvPr/>
      </p:nvGrpSpPr>
      <p:grpSpPr>
        <a:xfrm>
          <a:off x="0" y="0"/>
          <a:ext cx="0" cy="0"/>
          <a:chOff x="0" y="0"/>
          <a:chExt cx="0" cy="0"/>
        </a:xfrm>
      </p:grpSpPr>
      <p:sp>
        <p:nvSpPr>
          <p:cNvPr id="37" name="Block Arc 2">
            <a:extLst>
              <a:ext uri="{FF2B5EF4-FFF2-40B4-BE49-F238E27FC236}">
                <a16:creationId xmlns:a16="http://schemas.microsoft.com/office/drawing/2014/main" id="{4A131E5B-C964-2473-7A49-34004EB8BC01}"/>
              </a:ext>
            </a:extLst>
          </p:cNvPr>
          <p:cNvSpPr/>
          <p:nvPr/>
        </p:nvSpPr>
        <p:spPr>
          <a:xfrm rot="21157550">
            <a:off x="-3870286" y="-1242795"/>
            <a:ext cx="9020774" cy="9638142"/>
          </a:xfrm>
          <a:prstGeom prst="blockArc">
            <a:avLst>
              <a:gd name="adj1" fmla="val 18342752"/>
              <a:gd name="adj2" fmla="val 3264882"/>
              <a:gd name="adj3" fmla="val 632"/>
            </a:avLst>
          </a:prstGeom>
          <a:solidFill>
            <a:srgbClr val="AF272F"/>
          </a:solidFill>
          <a:ln>
            <a:solidFill>
              <a:srgbClr val="AF272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CaixaDeTexto 10">
            <a:extLst>
              <a:ext uri="{FF2B5EF4-FFF2-40B4-BE49-F238E27FC236}">
                <a16:creationId xmlns:a16="http://schemas.microsoft.com/office/drawing/2014/main" id="{0D2D46BE-0989-93C3-A43F-14245DE5190E}"/>
              </a:ext>
            </a:extLst>
          </p:cNvPr>
          <p:cNvSpPr txBox="1"/>
          <p:nvPr/>
        </p:nvSpPr>
        <p:spPr>
          <a:xfrm>
            <a:off x="620469" y="2607609"/>
            <a:ext cx="4147062" cy="1384995"/>
          </a:xfrm>
          <a:prstGeom prst="rect">
            <a:avLst/>
          </a:prstGeom>
          <a:noFill/>
        </p:spPr>
        <p:txBody>
          <a:bodyPr wrap="square">
            <a:spAutoFit/>
          </a:bodyPr>
          <a:lstStyle/>
          <a:p>
            <a:r>
              <a:rPr lang="pt-BR" sz="2800" b="1" dirty="0">
                <a:latin typeface="AMX Black" pitchFamily="2" charset="0"/>
                <a:ea typeface="Segoe UI Black" panose="020B0A02040204020203" pitchFamily="34" charset="0"/>
              </a:rPr>
              <a:t>PERFIS DE CONSUMO – VELOCIDADES DE BANDA LARGA</a:t>
            </a:r>
          </a:p>
        </p:txBody>
      </p:sp>
      <p:pic>
        <p:nvPicPr>
          <p:cNvPr id="32" name="Picture 31">
            <a:extLst>
              <a:ext uri="{FF2B5EF4-FFF2-40B4-BE49-F238E27FC236}">
                <a16:creationId xmlns:a16="http://schemas.microsoft.com/office/drawing/2014/main" id="{66B1AAE9-5CC6-E97D-100A-FFD5EDAF7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84" y="2687681"/>
            <a:ext cx="703211" cy="395556"/>
          </a:xfrm>
          <a:prstGeom prst="rect">
            <a:avLst/>
          </a:prstGeom>
        </p:spPr>
      </p:pic>
      <p:grpSp>
        <p:nvGrpSpPr>
          <p:cNvPr id="22" name="Agrupar 21">
            <a:extLst>
              <a:ext uri="{FF2B5EF4-FFF2-40B4-BE49-F238E27FC236}">
                <a16:creationId xmlns:a16="http://schemas.microsoft.com/office/drawing/2014/main" id="{BD0EF3BA-664F-24BB-6842-5FB125D3464A}"/>
              </a:ext>
            </a:extLst>
          </p:cNvPr>
          <p:cNvGrpSpPr/>
          <p:nvPr/>
        </p:nvGrpSpPr>
        <p:grpSpPr>
          <a:xfrm>
            <a:off x="5057446" y="647748"/>
            <a:ext cx="6724009" cy="1335693"/>
            <a:chOff x="5225863" y="2607609"/>
            <a:chExt cx="6717438" cy="1335693"/>
          </a:xfrm>
        </p:grpSpPr>
        <p:sp>
          <p:nvSpPr>
            <p:cNvPr id="14" name="Retângulo: Cantos Arredondados 13">
              <a:extLst>
                <a:ext uri="{FF2B5EF4-FFF2-40B4-BE49-F238E27FC236}">
                  <a16:creationId xmlns:a16="http://schemas.microsoft.com/office/drawing/2014/main" id="{98F8056D-4877-CD5F-B262-3C2B5B0B2092}"/>
                </a:ext>
              </a:extLst>
            </p:cNvPr>
            <p:cNvSpPr/>
            <p:nvPr/>
          </p:nvSpPr>
          <p:spPr>
            <a:xfrm>
              <a:off x="5225863" y="2607609"/>
              <a:ext cx="6717438" cy="1335693"/>
            </a:xfrm>
            <a:prstGeom prst="roundRect">
              <a:avLst/>
            </a:prstGeom>
            <a:solidFill>
              <a:srgbClr val="FFFFFF"/>
            </a:solidFill>
            <a:ln>
              <a:solidFill>
                <a:srgbClr val="B73B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203A69C1-8925-4C9B-1CCF-7EF107F1EE6D}"/>
                </a:ext>
              </a:extLst>
            </p:cNvPr>
            <p:cNvSpPr txBox="1"/>
            <p:nvPr/>
          </p:nvSpPr>
          <p:spPr>
            <a:xfrm>
              <a:off x="5426355" y="2697621"/>
              <a:ext cx="6146800" cy="1200329"/>
            </a:xfrm>
            <a:prstGeom prst="rect">
              <a:avLst/>
            </a:prstGeom>
            <a:noFill/>
          </p:spPr>
          <p:txBody>
            <a:bodyPr wrap="square">
              <a:spAutoFit/>
            </a:bodyPr>
            <a:lstStyle/>
            <a:p>
              <a:pPr lvl="0" algn="l" defTabSz="444500">
                <a:lnSpc>
                  <a:spcPct val="90000"/>
                </a:lnSpc>
                <a:spcBef>
                  <a:spcPct val="0"/>
                </a:spcBef>
                <a:spcAft>
                  <a:spcPct val="35000"/>
                </a:spcAft>
                <a:buNone/>
              </a:pPr>
              <a:r>
                <a:rPr lang="pt-BR" sz="2000" b="1" dirty="0">
                  <a:solidFill>
                    <a:srgbClr val="302926"/>
                  </a:solidFill>
                  <a:latin typeface="AMX" pitchFamily="2" charset="0"/>
                  <a:cs typeface="Segoe UI" panose="020B0502040204020203" pitchFamily="34" charset="0"/>
                </a:rPr>
                <a:t>25</a:t>
              </a:r>
              <a:r>
                <a:rPr lang="pt-BR" sz="2000" b="1" kern="1200" dirty="0">
                  <a:solidFill>
                    <a:srgbClr val="302926"/>
                  </a:solidFill>
                  <a:latin typeface="AMX" pitchFamily="2" charset="0"/>
                  <a:cs typeface="Segoe UI" panose="020B0502040204020203" pitchFamily="34" charset="0"/>
                </a:rPr>
                <a:t>0 Mega – Diversão e Home Office</a:t>
              </a:r>
              <a:br>
                <a:rPr lang="pt-BR" sz="2000" kern="1200" dirty="0">
                  <a:solidFill>
                    <a:srgbClr val="302926"/>
                  </a:solidFill>
                  <a:latin typeface="AMX" pitchFamily="2" charset="0"/>
                  <a:cs typeface="Segoe UI" panose="020B0502040204020203" pitchFamily="34" charset="0"/>
                </a:rPr>
              </a:br>
              <a:r>
                <a:rPr lang="pt-BR" sz="2000" kern="1200" dirty="0">
                  <a:solidFill>
                    <a:srgbClr val="302926"/>
                  </a:solidFill>
                  <a:latin typeface="AMX" pitchFamily="2" charset="0"/>
                  <a:cs typeface="Segoe UI" panose="020B0502040204020203" pitchFamily="34" charset="0"/>
                </a:rPr>
                <a:t>Recomendado para home office, videoconferências </a:t>
              </a:r>
              <a:br>
                <a:rPr lang="pt-BR" sz="2000" kern="1200" dirty="0">
                  <a:solidFill>
                    <a:srgbClr val="302926"/>
                  </a:solidFill>
                  <a:latin typeface="AMX" pitchFamily="2" charset="0"/>
                  <a:cs typeface="Segoe UI" panose="020B0502040204020203" pitchFamily="34" charset="0"/>
                </a:rPr>
              </a:br>
              <a:r>
                <a:rPr lang="pt-BR" sz="2000" kern="1200" dirty="0">
                  <a:solidFill>
                    <a:srgbClr val="302926"/>
                  </a:solidFill>
                  <a:latin typeface="AMX" pitchFamily="2" charset="0"/>
                  <a:cs typeface="Segoe UI" panose="020B0502040204020203" pitchFamily="34" charset="0"/>
                </a:rPr>
                <a:t>e entretenimento online, especialmente para apps </a:t>
              </a:r>
              <a:br>
                <a:rPr lang="pt-BR" sz="2000" kern="1200" dirty="0">
                  <a:solidFill>
                    <a:srgbClr val="302926"/>
                  </a:solidFill>
                  <a:latin typeface="AMX" pitchFamily="2" charset="0"/>
                  <a:cs typeface="Segoe UI" panose="020B0502040204020203" pitchFamily="34" charset="0"/>
                </a:rPr>
              </a:br>
              <a:r>
                <a:rPr lang="pt-BR" sz="2000" kern="1200" dirty="0">
                  <a:solidFill>
                    <a:srgbClr val="302926"/>
                  </a:solidFill>
                  <a:latin typeface="AMX" pitchFamily="2" charset="0"/>
                  <a:cs typeface="Segoe UI" panose="020B0502040204020203" pitchFamily="34" charset="0"/>
                </a:rPr>
                <a:t>de </a:t>
              </a:r>
              <a:r>
                <a:rPr lang="pt-BR" sz="2000" kern="1200" dirty="0" err="1">
                  <a:solidFill>
                    <a:srgbClr val="302926"/>
                  </a:solidFill>
                  <a:latin typeface="AMX" pitchFamily="2" charset="0"/>
                  <a:cs typeface="Segoe UI" panose="020B0502040204020203" pitchFamily="34" charset="0"/>
                </a:rPr>
                <a:t>streaminge</a:t>
              </a:r>
              <a:r>
                <a:rPr lang="pt-BR" sz="2000" kern="1200" dirty="0">
                  <a:solidFill>
                    <a:srgbClr val="302926"/>
                  </a:solidFill>
                  <a:latin typeface="AMX" pitchFamily="2" charset="0"/>
                  <a:cs typeface="Segoe UI" panose="020B0502040204020203" pitchFamily="34" charset="0"/>
                </a:rPr>
                <a:t> vídeos online.</a:t>
              </a:r>
            </a:p>
          </p:txBody>
        </p:sp>
      </p:grpSp>
      <p:grpSp>
        <p:nvGrpSpPr>
          <p:cNvPr id="24" name="Group 23">
            <a:extLst>
              <a:ext uri="{FF2B5EF4-FFF2-40B4-BE49-F238E27FC236}">
                <a16:creationId xmlns:a16="http://schemas.microsoft.com/office/drawing/2014/main" id="{6E403B99-8408-E36E-725B-4BAED01A468E}"/>
              </a:ext>
            </a:extLst>
          </p:cNvPr>
          <p:cNvGrpSpPr/>
          <p:nvPr/>
        </p:nvGrpSpPr>
        <p:grpSpPr>
          <a:xfrm>
            <a:off x="4360365" y="882014"/>
            <a:ext cx="814332" cy="814332"/>
            <a:chOff x="4210318" y="1055099"/>
            <a:chExt cx="727230" cy="727230"/>
          </a:xfrm>
        </p:grpSpPr>
        <p:sp>
          <p:nvSpPr>
            <p:cNvPr id="5" name="Oval 4">
              <a:extLst>
                <a:ext uri="{FF2B5EF4-FFF2-40B4-BE49-F238E27FC236}">
                  <a16:creationId xmlns:a16="http://schemas.microsoft.com/office/drawing/2014/main" id="{4B454A42-9860-2E45-8F67-57EB5F9C862A}"/>
                </a:ext>
              </a:extLst>
            </p:cNvPr>
            <p:cNvSpPr/>
            <p:nvPr/>
          </p:nvSpPr>
          <p:spPr>
            <a:xfrm>
              <a:off x="4210318" y="1055099"/>
              <a:ext cx="727230" cy="727230"/>
            </a:xfrm>
            <a:prstGeom prst="ellipse">
              <a:avLst/>
            </a:prstGeom>
            <a:solidFill>
              <a:srgbClr val="E85D52"/>
            </a:solidFill>
            <a:ln>
              <a:noFill/>
            </a:ln>
            <a:effectLst>
              <a:outerShdw blurRad="88900" dist="101600" dir="2700000" sx="94000" sy="94000" algn="tl" rotWithShape="0">
                <a:schemeClr val="bg2">
                  <a:lumMod val="25000"/>
                  <a:alpha val="39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pt-BR"/>
            </a:p>
          </p:txBody>
        </p:sp>
        <p:pic>
          <p:nvPicPr>
            <p:cNvPr id="18" name="Picture 17">
              <a:extLst>
                <a:ext uri="{FF2B5EF4-FFF2-40B4-BE49-F238E27FC236}">
                  <a16:creationId xmlns:a16="http://schemas.microsoft.com/office/drawing/2014/main" id="{618D4C4C-A51F-5615-FE5C-052D3DE965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6920" y="1124905"/>
              <a:ext cx="557213" cy="557213"/>
            </a:xfrm>
            <a:prstGeom prst="rect">
              <a:avLst/>
            </a:prstGeom>
          </p:spPr>
        </p:pic>
      </p:grpSp>
      <p:grpSp>
        <p:nvGrpSpPr>
          <p:cNvPr id="29" name="Agrupar 28">
            <a:extLst>
              <a:ext uri="{FF2B5EF4-FFF2-40B4-BE49-F238E27FC236}">
                <a16:creationId xmlns:a16="http://schemas.microsoft.com/office/drawing/2014/main" id="{5C1717C2-9AD7-5FDF-A1DE-E98BA5E040A2}"/>
              </a:ext>
            </a:extLst>
          </p:cNvPr>
          <p:cNvGrpSpPr/>
          <p:nvPr/>
        </p:nvGrpSpPr>
        <p:grpSpPr>
          <a:xfrm>
            <a:off x="5253388" y="2217707"/>
            <a:ext cx="6528068" cy="1720469"/>
            <a:chOff x="5219483" y="2607609"/>
            <a:chExt cx="6528068" cy="1720469"/>
          </a:xfrm>
        </p:grpSpPr>
        <p:sp>
          <p:nvSpPr>
            <p:cNvPr id="30" name="Retângulo: Cantos Arredondados 29">
              <a:extLst>
                <a:ext uri="{FF2B5EF4-FFF2-40B4-BE49-F238E27FC236}">
                  <a16:creationId xmlns:a16="http://schemas.microsoft.com/office/drawing/2014/main" id="{4597130E-4248-7C85-0C5F-C27D2459B745}"/>
                </a:ext>
              </a:extLst>
            </p:cNvPr>
            <p:cNvSpPr/>
            <p:nvPr/>
          </p:nvSpPr>
          <p:spPr>
            <a:xfrm>
              <a:off x="5219483" y="2607609"/>
              <a:ext cx="6528068" cy="1720469"/>
            </a:xfrm>
            <a:prstGeom prst="roundRect">
              <a:avLst/>
            </a:prstGeom>
            <a:solidFill>
              <a:srgbClr val="FFFFFF"/>
            </a:solidFill>
            <a:ln>
              <a:solidFill>
                <a:srgbClr val="B73B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CaixaDeTexto 30">
              <a:extLst>
                <a:ext uri="{FF2B5EF4-FFF2-40B4-BE49-F238E27FC236}">
                  <a16:creationId xmlns:a16="http://schemas.microsoft.com/office/drawing/2014/main" id="{39116520-1F97-51D0-FF19-381949EE21EF}"/>
                </a:ext>
              </a:extLst>
            </p:cNvPr>
            <p:cNvSpPr txBox="1"/>
            <p:nvPr/>
          </p:nvSpPr>
          <p:spPr>
            <a:xfrm>
              <a:off x="5426355" y="2697621"/>
              <a:ext cx="5499393" cy="1588127"/>
            </a:xfrm>
            <a:prstGeom prst="rect">
              <a:avLst/>
            </a:prstGeom>
            <a:noFill/>
          </p:spPr>
          <p:txBody>
            <a:bodyPr wrap="square">
              <a:spAutoFit/>
            </a:bodyPr>
            <a:lstStyle/>
            <a:p>
              <a:pPr lvl="0" algn="l" defTabSz="444500">
                <a:lnSpc>
                  <a:spcPct val="90000"/>
                </a:lnSpc>
                <a:spcBef>
                  <a:spcPct val="0"/>
                </a:spcBef>
                <a:spcAft>
                  <a:spcPct val="35000"/>
                </a:spcAft>
                <a:buNone/>
              </a:pPr>
              <a:r>
                <a:rPr lang="pt-BR" b="1" dirty="0">
                  <a:solidFill>
                    <a:srgbClr val="302926"/>
                  </a:solidFill>
                  <a:latin typeface="AMX" pitchFamily="2" charset="0"/>
                  <a:cs typeface="Segoe UI" panose="020B0502040204020203" pitchFamily="34" charset="0"/>
                </a:rPr>
                <a:t>500 Mega – Usuário Exigente</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Voltado para quem busca internet de alta velocidade, possibilita assistir filmes e séries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em 4K, jogos casuais online e rotina intensa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de trabalho remoto. O 500 Mega garante mais conexões simultâneas ideal para casas conectadas.</a:t>
              </a:r>
            </a:p>
          </p:txBody>
        </p:sp>
      </p:grpSp>
      <p:grpSp>
        <p:nvGrpSpPr>
          <p:cNvPr id="25" name="Group 24">
            <a:extLst>
              <a:ext uri="{FF2B5EF4-FFF2-40B4-BE49-F238E27FC236}">
                <a16:creationId xmlns:a16="http://schemas.microsoft.com/office/drawing/2014/main" id="{EB390914-29C5-43CD-48C9-9E05922D17AB}"/>
              </a:ext>
            </a:extLst>
          </p:cNvPr>
          <p:cNvGrpSpPr/>
          <p:nvPr/>
        </p:nvGrpSpPr>
        <p:grpSpPr>
          <a:xfrm>
            <a:off x="4600061" y="2653241"/>
            <a:ext cx="814332" cy="814332"/>
            <a:chOff x="4649530" y="1872237"/>
            <a:chExt cx="727230" cy="727230"/>
          </a:xfrm>
        </p:grpSpPr>
        <p:sp>
          <p:nvSpPr>
            <p:cNvPr id="7" name="Oval 6">
              <a:extLst>
                <a:ext uri="{FF2B5EF4-FFF2-40B4-BE49-F238E27FC236}">
                  <a16:creationId xmlns:a16="http://schemas.microsoft.com/office/drawing/2014/main" id="{D83A8E02-334A-799C-C769-9C65C05E1373}"/>
                </a:ext>
              </a:extLst>
            </p:cNvPr>
            <p:cNvSpPr/>
            <p:nvPr/>
          </p:nvSpPr>
          <p:spPr>
            <a:xfrm>
              <a:off x="4649530" y="1872237"/>
              <a:ext cx="727230" cy="727230"/>
            </a:xfrm>
            <a:prstGeom prst="ellipse">
              <a:avLst/>
            </a:prstGeom>
            <a:solidFill>
              <a:srgbClr val="E54337"/>
            </a:solidFill>
            <a:ln>
              <a:noFill/>
            </a:ln>
            <a:effectLst>
              <a:outerShdw blurRad="88900" dist="101600" dir="2700000" sx="94000" sy="94000" algn="tl" rotWithShape="0">
                <a:schemeClr val="bg2">
                  <a:lumMod val="25000"/>
                  <a:alpha val="39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pt-BR"/>
            </a:p>
          </p:txBody>
        </p:sp>
        <p:pic>
          <p:nvPicPr>
            <p:cNvPr id="19" name="Picture 18">
              <a:extLst>
                <a:ext uri="{FF2B5EF4-FFF2-40B4-BE49-F238E27FC236}">
                  <a16:creationId xmlns:a16="http://schemas.microsoft.com/office/drawing/2014/main" id="{F6068774-15CB-48CA-512C-CA75AEAD9E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88" t="19156" r="18062" b="19853"/>
            <a:stretch/>
          </p:blipFill>
          <p:spPr>
            <a:xfrm>
              <a:off x="4764194" y="1995661"/>
              <a:ext cx="491937" cy="460538"/>
            </a:xfrm>
            <a:prstGeom prst="rect">
              <a:avLst/>
            </a:prstGeom>
          </p:spPr>
        </p:pic>
      </p:grpSp>
      <p:grpSp>
        <p:nvGrpSpPr>
          <p:cNvPr id="33" name="Agrupar 32">
            <a:extLst>
              <a:ext uri="{FF2B5EF4-FFF2-40B4-BE49-F238E27FC236}">
                <a16:creationId xmlns:a16="http://schemas.microsoft.com/office/drawing/2014/main" id="{F966EE37-4B20-0F18-F914-17A1B126B82B}"/>
              </a:ext>
            </a:extLst>
          </p:cNvPr>
          <p:cNvGrpSpPr/>
          <p:nvPr/>
        </p:nvGrpSpPr>
        <p:grpSpPr>
          <a:xfrm>
            <a:off x="5253386" y="4208204"/>
            <a:ext cx="6528070" cy="1960127"/>
            <a:chOff x="5219481" y="2607609"/>
            <a:chExt cx="6528070" cy="1960127"/>
          </a:xfrm>
        </p:grpSpPr>
        <p:sp>
          <p:nvSpPr>
            <p:cNvPr id="34" name="Retângulo: Cantos Arredondados 33">
              <a:extLst>
                <a:ext uri="{FF2B5EF4-FFF2-40B4-BE49-F238E27FC236}">
                  <a16:creationId xmlns:a16="http://schemas.microsoft.com/office/drawing/2014/main" id="{C6E4407D-2436-C125-54C3-4D198C8CDDA2}"/>
                </a:ext>
              </a:extLst>
            </p:cNvPr>
            <p:cNvSpPr/>
            <p:nvPr/>
          </p:nvSpPr>
          <p:spPr>
            <a:xfrm>
              <a:off x="5219481" y="2607609"/>
              <a:ext cx="6528069" cy="1960127"/>
            </a:xfrm>
            <a:prstGeom prst="roundRect">
              <a:avLst/>
            </a:prstGeom>
            <a:solidFill>
              <a:srgbClr val="FFFFFF"/>
            </a:solidFill>
            <a:ln>
              <a:solidFill>
                <a:srgbClr val="B73B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CaixaDeTexto 34">
              <a:extLst>
                <a:ext uri="{FF2B5EF4-FFF2-40B4-BE49-F238E27FC236}">
                  <a16:creationId xmlns:a16="http://schemas.microsoft.com/office/drawing/2014/main" id="{A03BFE85-4107-E9F8-6434-20ABA20DFC90}"/>
                </a:ext>
              </a:extLst>
            </p:cNvPr>
            <p:cNvSpPr txBox="1"/>
            <p:nvPr/>
          </p:nvSpPr>
          <p:spPr>
            <a:xfrm>
              <a:off x="5426355" y="2697621"/>
              <a:ext cx="6321196" cy="1837426"/>
            </a:xfrm>
            <a:prstGeom prst="rect">
              <a:avLst/>
            </a:prstGeom>
            <a:noFill/>
          </p:spPr>
          <p:txBody>
            <a:bodyPr wrap="square">
              <a:spAutoFit/>
            </a:bodyPr>
            <a:lstStyle/>
            <a:p>
              <a:pPr lvl="0" algn="l" defTabSz="444500">
                <a:lnSpc>
                  <a:spcPct val="90000"/>
                </a:lnSpc>
                <a:spcBef>
                  <a:spcPct val="0"/>
                </a:spcBef>
                <a:spcAft>
                  <a:spcPct val="35000"/>
                </a:spcAft>
                <a:buNone/>
              </a:pPr>
              <a:r>
                <a:rPr lang="pt-BR" b="1" dirty="0">
                  <a:solidFill>
                    <a:srgbClr val="302926"/>
                  </a:solidFill>
                  <a:latin typeface="AMX" pitchFamily="2" charset="0"/>
                  <a:cs typeface="Segoe UI" panose="020B0502040204020203" pitchFamily="34" charset="0"/>
                </a:rPr>
                <a:t>1 Giga – Família Digital Avançada</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Ideal para famílias digitais com alto consumo de internet: jogos online, streaming em 4K, reuniões de trabalho e muitas dispositivos conectados simultaneamente. O 1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Giga garante mais velocidade em todos os dispositivos, perfeito para as famílias que ultrapassaram o uso básico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e buscam alto desempenho. </a:t>
              </a:r>
            </a:p>
          </p:txBody>
        </p:sp>
      </p:grpSp>
      <p:grpSp>
        <p:nvGrpSpPr>
          <p:cNvPr id="26" name="Group 25">
            <a:extLst>
              <a:ext uri="{FF2B5EF4-FFF2-40B4-BE49-F238E27FC236}">
                <a16:creationId xmlns:a16="http://schemas.microsoft.com/office/drawing/2014/main" id="{0265F20D-2D1A-1941-DF1E-572074368229}"/>
              </a:ext>
            </a:extLst>
          </p:cNvPr>
          <p:cNvGrpSpPr/>
          <p:nvPr/>
        </p:nvGrpSpPr>
        <p:grpSpPr>
          <a:xfrm>
            <a:off x="4550208" y="4781101"/>
            <a:ext cx="814332" cy="814332"/>
            <a:chOff x="4830489" y="2891120"/>
            <a:chExt cx="727230" cy="727230"/>
          </a:xfrm>
        </p:grpSpPr>
        <p:sp>
          <p:nvSpPr>
            <p:cNvPr id="10" name="Oval 9">
              <a:extLst>
                <a:ext uri="{FF2B5EF4-FFF2-40B4-BE49-F238E27FC236}">
                  <a16:creationId xmlns:a16="http://schemas.microsoft.com/office/drawing/2014/main" id="{71192A7D-68BB-4E49-CFF3-F569BA3C58A7}"/>
                </a:ext>
              </a:extLst>
            </p:cNvPr>
            <p:cNvSpPr/>
            <p:nvPr/>
          </p:nvSpPr>
          <p:spPr>
            <a:xfrm>
              <a:off x="4830489" y="2891120"/>
              <a:ext cx="727230" cy="727230"/>
            </a:xfrm>
            <a:prstGeom prst="ellipse">
              <a:avLst/>
            </a:prstGeom>
            <a:solidFill>
              <a:srgbClr val="DA291C"/>
            </a:solidFill>
            <a:ln>
              <a:noFill/>
            </a:ln>
            <a:effectLst>
              <a:outerShdw blurRad="88900" dist="101600" dir="2700000" sx="94000" sy="94000" algn="tl" rotWithShape="0">
                <a:schemeClr val="bg2">
                  <a:lumMod val="25000"/>
                  <a:alpha val="39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pt-BR"/>
            </a:p>
          </p:txBody>
        </p:sp>
        <p:pic>
          <p:nvPicPr>
            <p:cNvPr id="20" name="Picture 19">
              <a:extLst>
                <a:ext uri="{FF2B5EF4-FFF2-40B4-BE49-F238E27FC236}">
                  <a16:creationId xmlns:a16="http://schemas.microsoft.com/office/drawing/2014/main" id="{671E6979-F44C-93B8-E244-264E7F2691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7887" y="3017923"/>
              <a:ext cx="468161" cy="468161"/>
            </a:xfrm>
            <a:prstGeom prst="rect">
              <a:avLst/>
            </a:prstGeom>
          </p:spPr>
        </p:pic>
      </p:grpSp>
      <p:pic>
        <p:nvPicPr>
          <p:cNvPr id="4" name="Picture 2">
            <a:extLst>
              <a:ext uri="{FF2B5EF4-FFF2-40B4-BE49-F238E27FC236}">
                <a16:creationId xmlns:a16="http://schemas.microsoft.com/office/drawing/2014/main" id="{43DB62EA-FBCD-A352-D356-3F9CC2071F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104" y="6168331"/>
            <a:ext cx="996964" cy="386633"/>
          </a:xfrm>
          <a:prstGeom prst="rect">
            <a:avLst/>
          </a:prstGeom>
        </p:spPr>
      </p:pic>
    </p:spTree>
    <p:extLst>
      <p:ext uri="{BB962C8B-B14F-4D97-AF65-F5344CB8AC3E}">
        <p14:creationId xmlns:p14="http://schemas.microsoft.com/office/powerpoint/2010/main" val="370477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6" presetClass="entr" presetSubtype="42"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outHorizont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16CB-F69C-17FB-B33D-5638980E5433}"/>
            </a:ext>
          </a:extLst>
        </p:cNvPr>
        <p:cNvGrpSpPr/>
        <p:nvPr/>
      </p:nvGrpSpPr>
      <p:grpSpPr>
        <a:xfrm>
          <a:off x="0" y="0"/>
          <a:ext cx="0" cy="0"/>
          <a:chOff x="0" y="0"/>
          <a:chExt cx="0" cy="0"/>
        </a:xfrm>
      </p:grpSpPr>
      <p:sp>
        <p:nvSpPr>
          <p:cNvPr id="11" name="Block Arc 2">
            <a:extLst>
              <a:ext uri="{FF2B5EF4-FFF2-40B4-BE49-F238E27FC236}">
                <a16:creationId xmlns:a16="http://schemas.microsoft.com/office/drawing/2014/main" id="{BA00D450-FBA6-D29B-FC0D-225C475732DE}"/>
              </a:ext>
            </a:extLst>
          </p:cNvPr>
          <p:cNvSpPr/>
          <p:nvPr/>
        </p:nvSpPr>
        <p:spPr>
          <a:xfrm rot="21157550">
            <a:off x="-3870286" y="-1242795"/>
            <a:ext cx="9020774" cy="9638142"/>
          </a:xfrm>
          <a:prstGeom prst="blockArc">
            <a:avLst>
              <a:gd name="adj1" fmla="val 18342752"/>
              <a:gd name="adj2" fmla="val 3264882"/>
              <a:gd name="adj3" fmla="val 632"/>
            </a:avLst>
          </a:prstGeom>
          <a:solidFill>
            <a:srgbClr val="AF272F"/>
          </a:solidFill>
          <a:ln>
            <a:solidFill>
              <a:srgbClr val="AF272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CaixaDeTexto 10">
            <a:extLst>
              <a:ext uri="{FF2B5EF4-FFF2-40B4-BE49-F238E27FC236}">
                <a16:creationId xmlns:a16="http://schemas.microsoft.com/office/drawing/2014/main" id="{0E2D5D9B-1B24-93F6-C396-A3491B875D93}"/>
              </a:ext>
            </a:extLst>
          </p:cNvPr>
          <p:cNvSpPr txBox="1"/>
          <p:nvPr/>
        </p:nvSpPr>
        <p:spPr>
          <a:xfrm>
            <a:off x="620469" y="2607609"/>
            <a:ext cx="4147062" cy="1384995"/>
          </a:xfrm>
          <a:prstGeom prst="rect">
            <a:avLst/>
          </a:prstGeom>
          <a:noFill/>
        </p:spPr>
        <p:txBody>
          <a:bodyPr wrap="square">
            <a:spAutoFit/>
          </a:bodyPr>
          <a:lstStyle/>
          <a:p>
            <a:r>
              <a:rPr lang="pt-BR" sz="2800" b="1" dirty="0">
                <a:latin typeface="AMX Black" pitchFamily="2" charset="0"/>
                <a:ea typeface="Segoe UI Black" panose="020B0A02040204020203" pitchFamily="34" charset="0"/>
              </a:rPr>
              <a:t>PERFIS DE CONSUMO – VELOCIDADES DE BANDA LARGA</a:t>
            </a:r>
          </a:p>
        </p:txBody>
      </p:sp>
      <p:pic>
        <p:nvPicPr>
          <p:cNvPr id="32" name="Picture 31">
            <a:extLst>
              <a:ext uri="{FF2B5EF4-FFF2-40B4-BE49-F238E27FC236}">
                <a16:creationId xmlns:a16="http://schemas.microsoft.com/office/drawing/2014/main" id="{C92AFE30-6547-DFD0-C934-56E2A48718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84" y="2687681"/>
            <a:ext cx="703211" cy="395556"/>
          </a:xfrm>
          <a:prstGeom prst="rect">
            <a:avLst/>
          </a:prstGeom>
        </p:spPr>
      </p:pic>
      <p:grpSp>
        <p:nvGrpSpPr>
          <p:cNvPr id="29" name="Agrupar 28">
            <a:extLst>
              <a:ext uri="{FF2B5EF4-FFF2-40B4-BE49-F238E27FC236}">
                <a16:creationId xmlns:a16="http://schemas.microsoft.com/office/drawing/2014/main" id="{FEC417DC-0CC6-0A6D-DB7C-6DAD632E921C}"/>
              </a:ext>
            </a:extLst>
          </p:cNvPr>
          <p:cNvGrpSpPr/>
          <p:nvPr/>
        </p:nvGrpSpPr>
        <p:grpSpPr>
          <a:xfrm>
            <a:off x="5262750" y="1095350"/>
            <a:ext cx="6518706" cy="2204756"/>
            <a:chOff x="5228845" y="2607609"/>
            <a:chExt cx="6518706" cy="2204756"/>
          </a:xfrm>
        </p:grpSpPr>
        <p:sp>
          <p:nvSpPr>
            <p:cNvPr id="30" name="Retângulo: Cantos Arredondados 29">
              <a:extLst>
                <a:ext uri="{FF2B5EF4-FFF2-40B4-BE49-F238E27FC236}">
                  <a16:creationId xmlns:a16="http://schemas.microsoft.com/office/drawing/2014/main" id="{A8BD28DB-21E3-D998-E1E5-CD3802E5417A}"/>
                </a:ext>
              </a:extLst>
            </p:cNvPr>
            <p:cNvSpPr/>
            <p:nvPr/>
          </p:nvSpPr>
          <p:spPr>
            <a:xfrm>
              <a:off x="5228845" y="2607609"/>
              <a:ext cx="6518706" cy="2204756"/>
            </a:xfrm>
            <a:prstGeom prst="roundRect">
              <a:avLst/>
            </a:prstGeom>
            <a:solidFill>
              <a:srgbClr val="E4E4E4"/>
            </a:solidFill>
            <a:ln>
              <a:solidFill>
                <a:srgbClr val="B73B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CaixaDeTexto 30">
              <a:extLst>
                <a:ext uri="{FF2B5EF4-FFF2-40B4-BE49-F238E27FC236}">
                  <a16:creationId xmlns:a16="http://schemas.microsoft.com/office/drawing/2014/main" id="{994B5BAC-D1CB-DE8E-6BD8-60626FB048DC}"/>
                </a:ext>
              </a:extLst>
            </p:cNvPr>
            <p:cNvSpPr txBox="1"/>
            <p:nvPr/>
          </p:nvSpPr>
          <p:spPr>
            <a:xfrm>
              <a:off x="5506394" y="2697621"/>
              <a:ext cx="6223740" cy="2086725"/>
            </a:xfrm>
            <a:prstGeom prst="rect">
              <a:avLst/>
            </a:prstGeom>
            <a:noFill/>
          </p:spPr>
          <p:txBody>
            <a:bodyPr wrap="square">
              <a:spAutoFit/>
            </a:bodyPr>
            <a:lstStyle/>
            <a:p>
              <a:pPr lvl="0" algn="l" defTabSz="444500">
                <a:lnSpc>
                  <a:spcPct val="90000"/>
                </a:lnSpc>
                <a:spcBef>
                  <a:spcPct val="0"/>
                </a:spcBef>
                <a:spcAft>
                  <a:spcPct val="35000"/>
                </a:spcAft>
                <a:buNone/>
              </a:pPr>
              <a:r>
                <a:rPr lang="pt-BR" b="1" dirty="0">
                  <a:solidFill>
                    <a:srgbClr val="302926"/>
                  </a:solidFill>
                  <a:latin typeface="AMX" pitchFamily="2" charset="0"/>
                  <a:cs typeface="Segoe UI" panose="020B0502040204020203" pitchFamily="34" charset="0"/>
                </a:rPr>
                <a:t>5 Giga – Criadores e Profissionais Digitais</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Ideal para pessoas que criam conteúdos e realizam transmissões online ao vivo ou que necessitam enviar grandes arquivos para backup na nuvem. O 5 Giga entrega download e upload simétricos ultrarrápidos, essenciais para quem depende de internet no mundo digital. Também é indicado para casas inteligentes com grande quantidade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de dispositivos conectados ao mesmo tempo.</a:t>
              </a:r>
            </a:p>
          </p:txBody>
        </p:sp>
      </p:grpSp>
      <p:grpSp>
        <p:nvGrpSpPr>
          <p:cNvPr id="4" name="Group 26">
            <a:extLst>
              <a:ext uri="{FF2B5EF4-FFF2-40B4-BE49-F238E27FC236}">
                <a16:creationId xmlns:a16="http://schemas.microsoft.com/office/drawing/2014/main" id="{F4AB0A9A-98F4-A3E9-AE21-E0437F6C36B1}"/>
              </a:ext>
            </a:extLst>
          </p:cNvPr>
          <p:cNvGrpSpPr/>
          <p:nvPr/>
        </p:nvGrpSpPr>
        <p:grpSpPr>
          <a:xfrm>
            <a:off x="4640115" y="1793277"/>
            <a:ext cx="814332" cy="814332"/>
            <a:chOff x="4733452" y="3880274"/>
            <a:chExt cx="727230" cy="727230"/>
          </a:xfrm>
        </p:grpSpPr>
        <p:sp>
          <p:nvSpPr>
            <p:cNvPr id="6" name="Oval 11">
              <a:extLst>
                <a:ext uri="{FF2B5EF4-FFF2-40B4-BE49-F238E27FC236}">
                  <a16:creationId xmlns:a16="http://schemas.microsoft.com/office/drawing/2014/main" id="{3557B11A-439D-DAA1-4609-7C88B1AB27FF}"/>
                </a:ext>
              </a:extLst>
            </p:cNvPr>
            <p:cNvSpPr/>
            <p:nvPr/>
          </p:nvSpPr>
          <p:spPr>
            <a:xfrm>
              <a:off x="4733452" y="3880274"/>
              <a:ext cx="727230" cy="727230"/>
            </a:xfrm>
            <a:prstGeom prst="ellipse">
              <a:avLst/>
            </a:prstGeom>
            <a:solidFill>
              <a:srgbClr val="9E2930"/>
            </a:solidFill>
            <a:ln>
              <a:noFill/>
            </a:ln>
            <a:effectLst>
              <a:outerShdw blurRad="88900" dist="101600" dir="2700000" sx="95000" sy="95000" algn="tl" rotWithShape="0">
                <a:schemeClr val="bg2">
                  <a:lumMod val="25000"/>
                  <a:alpha val="39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pt-BR"/>
            </a:p>
          </p:txBody>
        </p:sp>
        <p:pic>
          <p:nvPicPr>
            <p:cNvPr id="8" name="Picture 20">
              <a:extLst>
                <a:ext uri="{FF2B5EF4-FFF2-40B4-BE49-F238E27FC236}">
                  <a16:creationId xmlns:a16="http://schemas.microsoft.com/office/drawing/2014/main" id="{9C3D4FC7-6096-FF27-C245-13FDE8B2A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791" y="3961087"/>
              <a:ext cx="557213" cy="557213"/>
            </a:xfrm>
            <a:prstGeom prst="rect">
              <a:avLst/>
            </a:prstGeom>
          </p:spPr>
        </p:pic>
      </p:grpSp>
      <p:grpSp>
        <p:nvGrpSpPr>
          <p:cNvPr id="12" name="Agrupar 11">
            <a:extLst>
              <a:ext uri="{FF2B5EF4-FFF2-40B4-BE49-F238E27FC236}">
                <a16:creationId xmlns:a16="http://schemas.microsoft.com/office/drawing/2014/main" id="{5418DE2C-DF38-D97D-AB39-7B80A9F5583B}"/>
              </a:ext>
            </a:extLst>
          </p:cNvPr>
          <p:cNvGrpSpPr/>
          <p:nvPr/>
        </p:nvGrpSpPr>
        <p:grpSpPr>
          <a:xfrm>
            <a:off x="5262750" y="3742756"/>
            <a:ext cx="6518706" cy="2204756"/>
            <a:chOff x="5228845" y="2607609"/>
            <a:chExt cx="6518706" cy="2204756"/>
          </a:xfrm>
        </p:grpSpPr>
        <p:sp>
          <p:nvSpPr>
            <p:cNvPr id="13" name="Retângulo: Cantos Arredondados 12">
              <a:extLst>
                <a:ext uri="{FF2B5EF4-FFF2-40B4-BE49-F238E27FC236}">
                  <a16:creationId xmlns:a16="http://schemas.microsoft.com/office/drawing/2014/main" id="{4D6D999F-CA53-5827-731B-412A27790125}"/>
                </a:ext>
              </a:extLst>
            </p:cNvPr>
            <p:cNvSpPr/>
            <p:nvPr/>
          </p:nvSpPr>
          <p:spPr>
            <a:xfrm>
              <a:off x="5228845" y="2607609"/>
              <a:ext cx="6518706" cy="2204756"/>
            </a:xfrm>
            <a:prstGeom prst="roundRect">
              <a:avLst/>
            </a:prstGeom>
            <a:solidFill>
              <a:srgbClr val="E4E4E4"/>
            </a:solidFill>
            <a:ln>
              <a:solidFill>
                <a:srgbClr val="B73B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CaixaDeTexto 14">
              <a:extLst>
                <a:ext uri="{FF2B5EF4-FFF2-40B4-BE49-F238E27FC236}">
                  <a16:creationId xmlns:a16="http://schemas.microsoft.com/office/drawing/2014/main" id="{6AE4EE14-24A7-B943-55B6-616ABA5042E0}"/>
                </a:ext>
              </a:extLst>
            </p:cNvPr>
            <p:cNvSpPr txBox="1"/>
            <p:nvPr/>
          </p:nvSpPr>
          <p:spPr>
            <a:xfrm>
              <a:off x="5523811" y="2697621"/>
              <a:ext cx="6223740" cy="2086725"/>
            </a:xfrm>
            <a:prstGeom prst="rect">
              <a:avLst/>
            </a:prstGeom>
            <a:noFill/>
          </p:spPr>
          <p:txBody>
            <a:bodyPr wrap="square">
              <a:spAutoFit/>
            </a:bodyPr>
            <a:lstStyle/>
            <a:p>
              <a:pPr lvl="0" algn="l" defTabSz="444500">
                <a:lnSpc>
                  <a:spcPct val="90000"/>
                </a:lnSpc>
                <a:spcBef>
                  <a:spcPct val="0"/>
                </a:spcBef>
                <a:spcAft>
                  <a:spcPct val="35000"/>
                </a:spcAft>
                <a:buNone/>
              </a:pPr>
              <a:r>
                <a:rPr lang="pt-BR" b="1" dirty="0">
                  <a:solidFill>
                    <a:srgbClr val="302926"/>
                  </a:solidFill>
                  <a:latin typeface="AMX" pitchFamily="2" charset="0"/>
                  <a:cs typeface="Segoe UI" panose="020B0502040204020203" pitchFamily="34" charset="0"/>
                </a:rPr>
                <a:t>10 Giga – Cliente Premium e Visionário</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Para o cliente que não abre mão do que há de melhor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e mais inovador! O 10 Giga é para quem exige o máximo em performance e estabilidade com download e upload ultrarrápidos possibilita transferir grandes volumes de dados, realizar streaming em 8K, realizar jogos com usos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de realidade virtual e aumentada. É o plano mais inovador </a:t>
              </a:r>
              <a:br>
                <a:rPr lang="pt-BR" kern="1200" dirty="0">
                  <a:solidFill>
                    <a:srgbClr val="302926"/>
                  </a:solidFill>
                  <a:latin typeface="AMX" pitchFamily="2" charset="0"/>
                  <a:cs typeface="Segoe UI" panose="020B0502040204020203" pitchFamily="34" charset="0"/>
                </a:rPr>
              </a:br>
              <a:r>
                <a:rPr lang="pt-BR" kern="1200" dirty="0">
                  <a:solidFill>
                    <a:srgbClr val="302926"/>
                  </a:solidFill>
                  <a:latin typeface="AMX" pitchFamily="2" charset="0"/>
                  <a:cs typeface="Segoe UI" panose="020B0502040204020203" pitchFamily="34" charset="0"/>
                </a:rPr>
                <a:t>é que antecipa o futuro da conectividade!</a:t>
              </a:r>
            </a:p>
          </p:txBody>
        </p:sp>
      </p:grpSp>
      <p:grpSp>
        <p:nvGrpSpPr>
          <p:cNvPr id="17" name="Group 27">
            <a:extLst>
              <a:ext uri="{FF2B5EF4-FFF2-40B4-BE49-F238E27FC236}">
                <a16:creationId xmlns:a16="http://schemas.microsoft.com/office/drawing/2014/main" id="{CAF122CB-FA0A-3389-26C9-E97C4B564829}"/>
              </a:ext>
            </a:extLst>
          </p:cNvPr>
          <p:cNvGrpSpPr/>
          <p:nvPr/>
        </p:nvGrpSpPr>
        <p:grpSpPr>
          <a:xfrm>
            <a:off x="4640115" y="4435254"/>
            <a:ext cx="814332" cy="814332"/>
            <a:chOff x="4337063" y="4980654"/>
            <a:chExt cx="727230" cy="727230"/>
          </a:xfrm>
        </p:grpSpPr>
        <p:sp>
          <p:nvSpPr>
            <p:cNvPr id="21" name="Oval 16">
              <a:extLst>
                <a:ext uri="{FF2B5EF4-FFF2-40B4-BE49-F238E27FC236}">
                  <a16:creationId xmlns:a16="http://schemas.microsoft.com/office/drawing/2014/main" id="{ADC160D5-E714-D1CF-94A9-3B92440367C7}"/>
                </a:ext>
              </a:extLst>
            </p:cNvPr>
            <p:cNvSpPr/>
            <p:nvPr/>
          </p:nvSpPr>
          <p:spPr>
            <a:xfrm>
              <a:off x="4337063" y="4980654"/>
              <a:ext cx="727230" cy="727230"/>
            </a:xfrm>
            <a:prstGeom prst="ellipse">
              <a:avLst/>
            </a:prstGeom>
            <a:solidFill>
              <a:srgbClr val="812428"/>
            </a:solidFill>
            <a:ln>
              <a:noFill/>
            </a:ln>
            <a:effectLst>
              <a:outerShdw blurRad="88900" dist="101600" dir="2700000" sx="95000" sy="95000" algn="tl" rotWithShape="0">
                <a:schemeClr val="bg2">
                  <a:lumMod val="25000"/>
                  <a:alpha val="39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pt-BR"/>
            </a:p>
          </p:txBody>
        </p:sp>
        <p:pic>
          <p:nvPicPr>
            <p:cNvPr id="23" name="Picture 22">
              <a:extLst>
                <a:ext uri="{FF2B5EF4-FFF2-40B4-BE49-F238E27FC236}">
                  <a16:creationId xmlns:a16="http://schemas.microsoft.com/office/drawing/2014/main" id="{6EB34388-D1D7-D4F8-959C-9078F7C059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750"/>
            <a:stretch/>
          </p:blipFill>
          <p:spPr>
            <a:xfrm>
              <a:off x="4395735" y="5048208"/>
              <a:ext cx="613358" cy="449284"/>
            </a:xfrm>
            <a:prstGeom prst="rect">
              <a:avLst/>
            </a:prstGeom>
          </p:spPr>
        </p:pic>
      </p:grpSp>
      <p:pic>
        <p:nvPicPr>
          <p:cNvPr id="2" name="Picture 2">
            <a:extLst>
              <a:ext uri="{FF2B5EF4-FFF2-40B4-BE49-F238E27FC236}">
                <a16:creationId xmlns:a16="http://schemas.microsoft.com/office/drawing/2014/main" id="{6036DCBF-5ABF-2E77-F89F-934F3486A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04" y="6168331"/>
            <a:ext cx="996964" cy="386633"/>
          </a:xfrm>
          <a:prstGeom prst="rect">
            <a:avLst/>
          </a:prstGeom>
        </p:spPr>
      </p:pic>
    </p:spTree>
    <p:extLst>
      <p:ext uri="{BB962C8B-B14F-4D97-AF65-F5344CB8AC3E}">
        <p14:creationId xmlns:p14="http://schemas.microsoft.com/office/powerpoint/2010/main" val="485775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DBED5301-82FE-9A82-6319-D336D41B28EA}"/>
              </a:ext>
            </a:extLst>
          </p:cNvPr>
          <p:cNvSpPr txBox="1"/>
          <p:nvPr/>
        </p:nvSpPr>
        <p:spPr>
          <a:xfrm>
            <a:off x="5965171" y="2566463"/>
            <a:ext cx="5774410" cy="2554545"/>
          </a:xfrm>
          <a:prstGeom prst="rect">
            <a:avLst/>
          </a:prstGeom>
          <a:noFill/>
        </p:spPr>
        <p:txBody>
          <a:bodyPr wrap="square">
            <a:spAutoFit/>
          </a:bodyPr>
          <a:lstStyle/>
          <a:p>
            <a:r>
              <a:rPr lang="pt-BR" sz="2000" dirty="0">
                <a:solidFill>
                  <a:srgbClr val="302926"/>
                </a:solidFill>
                <a:latin typeface="AMX" pitchFamily="2" charset="0"/>
              </a:rPr>
              <a:t>Os perfis de consumo de Claro fibra variam conforme o uso, a quantidade de dispositivos conectados e o nível de exigência do cliente, indo do entretenimento e home office até a criação de conteúdo e experiências digitais avançadas.</a:t>
            </a:r>
          </a:p>
          <a:p>
            <a:endParaRPr lang="pt-BR" sz="2000" dirty="0">
              <a:solidFill>
                <a:srgbClr val="302926"/>
              </a:solidFill>
              <a:latin typeface="AMX" pitchFamily="2" charset="0"/>
            </a:endParaRPr>
          </a:p>
          <a:p>
            <a:r>
              <a:rPr lang="pt-BR" sz="2000" b="1" dirty="0">
                <a:solidFill>
                  <a:srgbClr val="302926"/>
                </a:solidFill>
                <a:latin typeface="AMX" pitchFamily="2" charset="0"/>
              </a:rPr>
              <a:t>Qual dessas velocidades realmente acompanha o estilo de vida do seu cliente?</a:t>
            </a:r>
          </a:p>
        </p:txBody>
      </p:sp>
      <p:sp>
        <p:nvSpPr>
          <p:cNvPr id="8" name="CaixaDeTexto 8">
            <a:extLst>
              <a:ext uri="{FF2B5EF4-FFF2-40B4-BE49-F238E27FC236}">
                <a16:creationId xmlns:a16="http://schemas.microsoft.com/office/drawing/2014/main" id="{A30B2803-EFB0-A573-2C27-9DA4AB195911}"/>
              </a:ext>
            </a:extLst>
          </p:cNvPr>
          <p:cNvSpPr txBox="1"/>
          <p:nvPr/>
        </p:nvSpPr>
        <p:spPr>
          <a:xfrm>
            <a:off x="5965171" y="1692585"/>
            <a:ext cx="4914711" cy="646331"/>
          </a:xfrm>
          <a:prstGeom prst="rect">
            <a:avLst/>
          </a:prstGeom>
          <a:noFill/>
        </p:spPr>
        <p:txBody>
          <a:bodyPr wrap="square" rtlCol="0">
            <a:spAutoFit/>
          </a:bodyPr>
          <a:lstStyle/>
          <a:p>
            <a:r>
              <a:rPr lang="pt-BR" sz="3600" b="1" dirty="0">
                <a:solidFill>
                  <a:srgbClr val="302926"/>
                </a:solidFill>
                <a:latin typeface="AMX Black" pitchFamily="2" charset="0"/>
                <a:ea typeface="Segoe UI Black" panose="020B0A02040204020203" pitchFamily="34" charset="0"/>
                <a:cs typeface="Segoe UI" panose="020B0502040204020203" pitchFamily="34" charset="0"/>
              </a:rPr>
              <a:t>PERFIL</a:t>
            </a:r>
          </a:p>
        </p:txBody>
      </p:sp>
      <p:sp>
        <p:nvSpPr>
          <p:cNvPr id="11" name="Retângulo 3">
            <a:extLst>
              <a:ext uri="{FF2B5EF4-FFF2-40B4-BE49-F238E27FC236}">
                <a16:creationId xmlns:a16="http://schemas.microsoft.com/office/drawing/2014/main" id="{D651F80D-7FEB-1EA8-E4D0-382B69533970}"/>
              </a:ext>
            </a:extLst>
          </p:cNvPr>
          <p:cNvSpPr/>
          <p:nvPr/>
        </p:nvSpPr>
        <p:spPr>
          <a:xfrm>
            <a:off x="871913" y="1616841"/>
            <a:ext cx="4776280" cy="3677056"/>
          </a:xfrm>
          <a:prstGeom prst="roundRect">
            <a:avLst>
              <a:gd name="adj" fmla="val 4126"/>
            </a:avLst>
          </a:prstGeom>
          <a:noFill/>
          <a:ln w="1270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026" y="1713605"/>
            <a:ext cx="4552369" cy="3422497"/>
          </a:xfrm>
          <a:prstGeom prst="rect">
            <a:avLst/>
          </a:prstGeom>
        </p:spPr>
      </p:pic>
    </p:spTree>
    <p:extLst>
      <p:ext uri="{BB962C8B-B14F-4D97-AF65-F5344CB8AC3E}">
        <p14:creationId xmlns:p14="http://schemas.microsoft.com/office/powerpoint/2010/main" val="294879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 presetClass="entr" presetSubtype="2"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750" fill="hold"/>
                                        <p:tgtEl>
                                          <p:spTgt spid="8"/>
                                        </p:tgtEl>
                                        <p:attrNameLst>
                                          <p:attrName>ppt_x</p:attrName>
                                        </p:attrNameLst>
                                      </p:cBhvr>
                                      <p:tavLst>
                                        <p:tav tm="0">
                                          <p:val>
                                            <p:strVal val="1+#ppt_w/2"/>
                                          </p:val>
                                        </p:tav>
                                        <p:tav tm="100000">
                                          <p:val>
                                            <p:strVal val="#ppt_x"/>
                                          </p:val>
                                        </p:tav>
                                      </p:tavLst>
                                    </p:anim>
                                    <p:anim calcmode="lin" valueType="num">
                                      <p:cBhvr additive="base">
                                        <p:cTn id="15" dur="75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2"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1+#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4D1E1-EB7B-00B9-3D9F-849688EE45BF}"/>
            </a:ext>
          </a:extLst>
        </p:cNvPr>
        <p:cNvGrpSpPr/>
        <p:nvPr/>
      </p:nvGrpSpPr>
      <p:grpSpPr>
        <a:xfrm>
          <a:off x="0" y="0"/>
          <a:ext cx="0" cy="0"/>
          <a:chOff x="0" y="0"/>
          <a:chExt cx="0" cy="0"/>
        </a:xfrm>
      </p:grpSpPr>
      <p:grpSp>
        <p:nvGrpSpPr>
          <p:cNvPr id="4" name="Group 3"/>
          <p:cNvGrpSpPr/>
          <p:nvPr/>
        </p:nvGrpSpPr>
        <p:grpSpPr>
          <a:xfrm>
            <a:off x="1965574" y="2904565"/>
            <a:ext cx="8164356" cy="2210643"/>
            <a:chOff x="1965574" y="2904565"/>
            <a:chExt cx="8164356" cy="2210643"/>
          </a:xfrm>
        </p:grpSpPr>
        <p:sp>
          <p:nvSpPr>
            <p:cNvPr id="8" name="Retângulo 3">
              <a:extLst>
                <a:ext uri="{FF2B5EF4-FFF2-40B4-BE49-F238E27FC236}">
                  <a16:creationId xmlns:a16="http://schemas.microsoft.com/office/drawing/2014/main" id="{D651F80D-7FEB-1EA8-E4D0-382B69533970}"/>
                </a:ext>
              </a:extLst>
            </p:cNvPr>
            <p:cNvSpPr/>
            <p:nvPr/>
          </p:nvSpPr>
          <p:spPr>
            <a:xfrm>
              <a:off x="1965574" y="3226602"/>
              <a:ext cx="8164356" cy="1888606"/>
            </a:xfrm>
            <a:prstGeom prst="roundRect">
              <a:avLst>
                <a:gd name="adj" fmla="val 60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p:cNvSpPr/>
            <p:nvPr/>
          </p:nvSpPr>
          <p:spPr>
            <a:xfrm>
              <a:off x="1965574" y="2904565"/>
              <a:ext cx="2583180" cy="507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8" name="Fluxograma: Processo Alternativo 12">
            <a:extLst>
              <a:ext uri="{FF2B5EF4-FFF2-40B4-BE49-F238E27FC236}">
                <a16:creationId xmlns:a16="http://schemas.microsoft.com/office/drawing/2014/main" id="{594F6362-E7A9-42AE-19AE-2C2CD97A3558}"/>
              </a:ext>
            </a:extLst>
          </p:cNvPr>
          <p:cNvSpPr/>
          <p:nvPr/>
        </p:nvSpPr>
        <p:spPr>
          <a:xfrm>
            <a:off x="7546750" y="2348920"/>
            <a:ext cx="2583180" cy="759690"/>
          </a:xfrm>
          <a:prstGeom prst="flowChartAlternateProcess">
            <a:avLst/>
          </a:prstGeom>
          <a:solidFill>
            <a:srgbClr val="EAEAE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lumMod val="65000"/>
                  </a:schemeClr>
                </a:solidFill>
                <a:latin typeface="AMX" pitchFamily="2" charset="0"/>
                <a:cs typeface="Segoe UI" panose="020B0502040204020203" pitchFamily="34" charset="0"/>
              </a:rPr>
              <a:t>Perfil</a:t>
            </a:r>
          </a:p>
        </p:txBody>
      </p:sp>
      <p:sp>
        <p:nvSpPr>
          <p:cNvPr id="19" name="Fluxograma: Processo Alternativo 11">
            <a:extLst>
              <a:ext uri="{FF2B5EF4-FFF2-40B4-BE49-F238E27FC236}">
                <a16:creationId xmlns:a16="http://schemas.microsoft.com/office/drawing/2014/main" id="{02355C1C-91C9-82DA-508F-D017904A5143}"/>
              </a:ext>
            </a:extLst>
          </p:cNvPr>
          <p:cNvSpPr/>
          <p:nvPr/>
        </p:nvSpPr>
        <p:spPr>
          <a:xfrm>
            <a:off x="4756162" y="2348920"/>
            <a:ext cx="2583180" cy="759690"/>
          </a:xfrm>
          <a:prstGeom prst="flowChartAlternateProcess">
            <a:avLst/>
          </a:prstGeom>
          <a:solidFill>
            <a:srgbClr val="EAEAE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lumMod val="65000"/>
                  </a:schemeClr>
                </a:solidFill>
                <a:latin typeface="AMX" pitchFamily="2" charset="0"/>
                <a:cs typeface="Segoe UI" panose="020B0502040204020203" pitchFamily="34" charset="0"/>
              </a:rPr>
              <a:t>Portfólio</a:t>
            </a:r>
          </a:p>
        </p:txBody>
      </p:sp>
      <p:sp>
        <p:nvSpPr>
          <p:cNvPr id="9" name="CaixaDeTexto 4">
            <a:extLst>
              <a:ext uri="{FF2B5EF4-FFF2-40B4-BE49-F238E27FC236}">
                <a16:creationId xmlns:a16="http://schemas.microsoft.com/office/drawing/2014/main" id="{C9C60AD9-D68C-D013-AD0F-4C915A0B78AA}"/>
              </a:ext>
            </a:extLst>
          </p:cNvPr>
          <p:cNvSpPr txBox="1"/>
          <p:nvPr/>
        </p:nvSpPr>
        <p:spPr>
          <a:xfrm>
            <a:off x="2469300" y="3445695"/>
            <a:ext cx="7038594" cy="1477328"/>
          </a:xfrm>
          <a:prstGeom prst="rect">
            <a:avLst/>
          </a:prstGeom>
          <a:noFill/>
        </p:spPr>
        <p:txBody>
          <a:bodyPr wrap="square">
            <a:spAutoFit/>
          </a:bodyPr>
          <a:lstStyle/>
          <a:p>
            <a:r>
              <a:rPr lang="pt-BR" dirty="0">
                <a:solidFill>
                  <a:srgbClr val="302926"/>
                </a:solidFill>
                <a:latin typeface="AMX" pitchFamily="2" charset="0"/>
                <a:cs typeface="Segoe UI" panose="020B0502040204020203" pitchFamily="34" charset="0"/>
              </a:rPr>
              <a:t>Neste tópico, você vai compreender os fundamentos das novas velocidades de banda larga, explorando o que é a </a:t>
            </a:r>
            <a:r>
              <a:rPr lang="pt-BR" b="1" dirty="0">
                <a:solidFill>
                  <a:srgbClr val="302926"/>
                </a:solidFill>
                <a:latin typeface="AMX" pitchFamily="2" charset="0"/>
                <a:cs typeface="Segoe UI" panose="020B0502040204020203" pitchFamily="34" charset="0"/>
              </a:rPr>
              <a:t>Giga Velocidade</a:t>
            </a:r>
            <a:r>
              <a:rPr lang="pt-BR" dirty="0">
                <a:solidFill>
                  <a:srgbClr val="302926"/>
                </a:solidFill>
                <a:latin typeface="AMX" pitchFamily="2" charset="0"/>
                <a:cs typeface="Segoe UI" panose="020B0502040204020203" pitchFamily="34" charset="0"/>
              </a:rPr>
              <a:t>, como essa tecnologia funciona, a evolução do Wi-Fi 7, além dos principais recursos e inovações que tornam possível à Claro oferecer uma conectividade mais rápida, estável e eficiente.</a:t>
            </a:r>
          </a:p>
        </p:txBody>
      </p:sp>
      <p:sp>
        <p:nvSpPr>
          <p:cNvPr id="20" name="Fluxograma: Processo Alternativo 10">
            <a:extLst>
              <a:ext uri="{FF2B5EF4-FFF2-40B4-BE49-F238E27FC236}">
                <a16:creationId xmlns:a16="http://schemas.microsoft.com/office/drawing/2014/main" id="{9737A86C-090C-A01F-92D9-0B6B6DEFFB9B}"/>
              </a:ext>
            </a:extLst>
          </p:cNvPr>
          <p:cNvSpPr/>
          <p:nvPr/>
        </p:nvSpPr>
        <p:spPr>
          <a:xfrm>
            <a:off x="1965574" y="2348920"/>
            <a:ext cx="2583180" cy="759690"/>
          </a:xfrm>
          <a:prstGeom prst="flowChartAlternateProcess">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AF272F"/>
                </a:solidFill>
                <a:latin typeface="AMX" pitchFamily="2" charset="0"/>
                <a:cs typeface="Segoe UI" panose="020B0502040204020203" pitchFamily="34" charset="0"/>
              </a:rPr>
              <a:t>Conceito</a:t>
            </a:r>
          </a:p>
        </p:txBody>
      </p:sp>
      <p:sp>
        <p:nvSpPr>
          <p:cNvPr id="2" name="CaixaDeTexto 8">
            <a:extLst>
              <a:ext uri="{FF2B5EF4-FFF2-40B4-BE49-F238E27FC236}">
                <a16:creationId xmlns:a16="http://schemas.microsoft.com/office/drawing/2014/main" id="{FDDF9F1C-12F6-8EC0-AA77-1F00175E2977}"/>
              </a:ext>
            </a:extLst>
          </p:cNvPr>
          <p:cNvSpPr txBox="1"/>
          <p:nvPr/>
        </p:nvSpPr>
        <p:spPr>
          <a:xfrm>
            <a:off x="2828002" y="1089234"/>
            <a:ext cx="6523553" cy="646331"/>
          </a:xfrm>
          <a:prstGeom prst="rect">
            <a:avLst/>
          </a:prstGeom>
          <a:noFill/>
        </p:spPr>
        <p:txBody>
          <a:bodyPr wrap="square" rtlCol="0">
            <a:spAutoFit/>
          </a:bodyPr>
          <a:lstStyle/>
          <a:p>
            <a:pPr algn="ctr"/>
            <a:r>
              <a:rPr lang="pt-BR" sz="3600" b="1" dirty="0">
                <a:solidFill>
                  <a:schemeClr val="bg1"/>
                </a:solidFill>
                <a:latin typeface="AMX Black" pitchFamily="2" charset="0"/>
                <a:ea typeface="Segoe UI Black" panose="020B0A02040204020203" pitchFamily="34" charset="0"/>
                <a:cs typeface="Segoe UI" panose="020B0502040204020203" pitchFamily="34" charset="0"/>
              </a:rPr>
              <a:t>O QUE VOCÊ VERÁ AQUI</a:t>
            </a:r>
          </a:p>
        </p:txBody>
      </p:sp>
    </p:spTree>
    <p:extLst>
      <p:ext uri="{BB962C8B-B14F-4D97-AF65-F5344CB8AC3E}">
        <p14:creationId xmlns:p14="http://schemas.microsoft.com/office/powerpoint/2010/main" val="4897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650A-B924-12D1-7090-E8BB3CCAB234}"/>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37BE0449-D519-C68E-9006-9283B29BFD10}"/>
              </a:ext>
            </a:extLst>
          </p:cNvPr>
          <p:cNvSpPr txBox="1"/>
          <p:nvPr/>
        </p:nvSpPr>
        <p:spPr>
          <a:xfrm>
            <a:off x="1202197" y="991297"/>
            <a:ext cx="9246205" cy="861774"/>
          </a:xfrm>
          <a:prstGeom prst="rect">
            <a:avLst/>
          </a:prstGeom>
          <a:noFill/>
        </p:spPr>
        <p:txBody>
          <a:bodyPr wrap="square">
            <a:spAutoFit/>
          </a:bodyPr>
          <a:lstStyle/>
          <a:p>
            <a:r>
              <a:rPr lang="pt-BR" b="1" dirty="0">
                <a:latin typeface="AMX" pitchFamily="2" charset="0"/>
                <a:cs typeface="Segoe UI" panose="020B0502040204020203" pitchFamily="34" charset="0"/>
              </a:rPr>
              <a:t>Desafio do Consultor de Conectividade.</a:t>
            </a:r>
          </a:p>
          <a:p>
            <a:r>
              <a:rPr lang="pt-BR" sz="1600" dirty="0">
                <a:latin typeface="AMX" pitchFamily="2" charset="0"/>
                <a:cs typeface="Segoe UI" panose="020B0502040204020203" pitchFamily="34" charset="0"/>
              </a:rPr>
              <a:t>Leia o depoimento de cada cliente e conecte o plano de Claro fibra que melhor </a:t>
            </a:r>
            <a:br>
              <a:rPr lang="pt-BR" sz="1600" dirty="0">
                <a:latin typeface="AMX" pitchFamily="2" charset="0"/>
                <a:cs typeface="Segoe UI" panose="020B0502040204020203" pitchFamily="34" charset="0"/>
              </a:rPr>
            </a:br>
            <a:r>
              <a:rPr lang="pt-BR" sz="1600" dirty="0">
                <a:latin typeface="AMX" pitchFamily="2" charset="0"/>
                <a:cs typeface="Segoe UI" panose="020B0502040204020203" pitchFamily="34" charset="0"/>
              </a:rPr>
              <a:t>resolve a sua necessidade principal, considerando o diferencial de cada tecnologia.</a:t>
            </a:r>
          </a:p>
        </p:txBody>
      </p:sp>
      <p:cxnSp>
        <p:nvCxnSpPr>
          <p:cNvPr id="9" name="Elbow Connector 8"/>
          <p:cNvCxnSpPr/>
          <p:nvPr/>
        </p:nvCxnSpPr>
        <p:spPr>
          <a:xfrm>
            <a:off x="1107144" y="1040725"/>
            <a:ext cx="8543483" cy="886929"/>
          </a:xfrm>
          <a:prstGeom prst="bentConnector3">
            <a:avLst>
              <a:gd name="adj1" fmla="val 101"/>
            </a:avLst>
          </a:prstGeom>
          <a:ln>
            <a:solidFill>
              <a:srgbClr val="E43D30"/>
            </a:soli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35CA785A-9603-DC0F-C905-F67C20F6C79D}"/>
              </a:ext>
            </a:extLst>
          </p:cNvPr>
          <p:cNvSpPr/>
          <p:nvPr/>
        </p:nvSpPr>
        <p:spPr>
          <a:xfrm>
            <a:off x="7317123" y="2272371"/>
            <a:ext cx="3106566" cy="878602"/>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AMX" pitchFamily="2" charset="0"/>
              </a:rPr>
              <a:t>1 Giga</a:t>
            </a:r>
          </a:p>
          <a:p>
            <a:pPr algn="ctr"/>
            <a:r>
              <a:rPr lang="pt-BR" sz="1600" dirty="0">
                <a:solidFill>
                  <a:schemeClr val="bg1"/>
                </a:solidFill>
                <a:latin typeface="AMX" pitchFamily="2" charset="0"/>
              </a:rPr>
              <a:t>Família Digital Avançada</a:t>
            </a:r>
          </a:p>
        </p:txBody>
      </p:sp>
      <p:sp>
        <p:nvSpPr>
          <p:cNvPr id="6" name="Retângulo 5">
            <a:extLst>
              <a:ext uri="{FF2B5EF4-FFF2-40B4-BE49-F238E27FC236}">
                <a16:creationId xmlns:a16="http://schemas.microsoft.com/office/drawing/2014/main" id="{4C9BFEDF-F5FB-F78C-2E28-F14A6940D329}"/>
              </a:ext>
            </a:extLst>
          </p:cNvPr>
          <p:cNvSpPr/>
          <p:nvPr/>
        </p:nvSpPr>
        <p:spPr>
          <a:xfrm>
            <a:off x="7317122" y="4961929"/>
            <a:ext cx="3106567" cy="845304"/>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latin typeface="AMX" pitchFamily="2" charset="0"/>
                <a:cs typeface="Segoe UI" panose="020B0502040204020203" pitchFamily="34" charset="0"/>
              </a:rPr>
              <a:t>10 Giga</a:t>
            </a:r>
          </a:p>
          <a:p>
            <a:pPr algn="ctr"/>
            <a:r>
              <a:rPr lang="pt-BR" sz="1600" dirty="0">
                <a:latin typeface="AMX" pitchFamily="2" charset="0"/>
                <a:cs typeface="Segoe UI" panose="020B0502040204020203" pitchFamily="34" charset="0"/>
              </a:rPr>
              <a:t>Cliente Premium e Visionário</a:t>
            </a:r>
          </a:p>
        </p:txBody>
      </p:sp>
      <p:sp>
        <p:nvSpPr>
          <p:cNvPr id="12" name="Retângulo 11">
            <a:extLst>
              <a:ext uri="{FF2B5EF4-FFF2-40B4-BE49-F238E27FC236}">
                <a16:creationId xmlns:a16="http://schemas.microsoft.com/office/drawing/2014/main" id="{91AB7405-CBD3-1B71-59C3-BF7270D1F282}"/>
              </a:ext>
            </a:extLst>
          </p:cNvPr>
          <p:cNvSpPr/>
          <p:nvPr/>
        </p:nvSpPr>
        <p:spPr>
          <a:xfrm>
            <a:off x="1163416" y="2143368"/>
            <a:ext cx="5209391" cy="1136217"/>
          </a:xfrm>
          <a:prstGeom prst="roundRect">
            <a:avLst>
              <a:gd name="adj" fmla="val 10790"/>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rgbClr val="302926"/>
                </a:solidFill>
                <a:latin typeface="AMX" pitchFamily="2" charset="0"/>
              </a:rPr>
              <a:t>Produção sem interrupções.</a:t>
            </a:r>
          </a:p>
          <a:p>
            <a:r>
              <a:rPr lang="pt-BR" sz="1400" dirty="0">
                <a:solidFill>
                  <a:srgbClr val="302926"/>
                </a:solidFill>
                <a:latin typeface="AMX" pitchFamily="2" charset="0"/>
              </a:rPr>
              <a:t>Trabalho com criação de conteúdo, envio arquivos pesados diariamente para a nuvem e faço uploads frequentes de vídeos em alta resolução, sem margem para lentidão ou instabilidade.</a:t>
            </a:r>
          </a:p>
        </p:txBody>
      </p:sp>
      <p:sp>
        <p:nvSpPr>
          <p:cNvPr id="5" name="Retângulo 4">
            <a:extLst>
              <a:ext uri="{FF2B5EF4-FFF2-40B4-BE49-F238E27FC236}">
                <a16:creationId xmlns:a16="http://schemas.microsoft.com/office/drawing/2014/main" id="{0A1E86F2-7D51-BAD7-AE71-46B4BA0E7B9B}"/>
              </a:ext>
            </a:extLst>
          </p:cNvPr>
          <p:cNvSpPr/>
          <p:nvPr/>
        </p:nvSpPr>
        <p:spPr>
          <a:xfrm>
            <a:off x="7317082" y="3602639"/>
            <a:ext cx="3107078" cy="885824"/>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AMX" pitchFamily="2" charset="0"/>
              </a:rPr>
              <a:t>5 Giga </a:t>
            </a:r>
          </a:p>
          <a:p>
            <a:pPr algn="ctr"/>
            <a:r>
              <a:rPr lang="pt-BR" sz="1600" dirty="0">
                <a:solidFill>
                  <a:schemeClr val="bg1"/>
                </a:solidFill>
                <a:latin typeface="AMX" pitchFamily="2" charset="0"/>
              </a:rPr>
              <a:t>Criadores e Profissionais Digitais</a:t>
            </a:r>
          </a:p>
        </p:txBody>
      </p:sp>
      <p:sp>
        <p:nvSpPr>
          <p:cNvPr id="18" name="Retângulo 11">
            <a:extLst>
              <a:ext uri="{FF2B5EF4-FFF2-40B4-BE49-F238E27FC236}">
                <a16:creationId xmlns:a16="http://schemas.microsoft.com/office/drawing/2014/main" id="{91AB7405-CBD3-1B71-59C3-BF7270D1F282}"/>
              </a:ext>
            </a:extLst>
          </p:cNvPr>
          <p:cNvSpPr/>
          <p:nvPr/>
        </p:nvSpPr>
        <p:spPr>
          <a:xfrm>
            <a:off x="1163417" y="3491263"/>
            <a:ext cx="5209390" cy="1136217"/>
          </a:xfrm>
          <a:prstGeom prst="roundRect">
            <a:avLst>
              <a:gd name="adj" fmla="val 10790"/>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rgbClr val="302926"/>
                </a:solidFill>
                <a:latin typeface="AMX" pitchFamily="2" charset="0"/>
              </a:rPr>
              <a:t>Pronto para o que vem a seguir.</a:t>
            </a:r>
          </a:p>
          <a:p>
            <a:r>
              <a:rPr lang="pt-BR" sz="1400" dirty="0">
                <a:solidFill>
                  <a:srgbClr val="302926"/>
                </a:solidFill>
                <a:latin typeface="AMX" pitchFamily="2" charset="0"/>
              </a:rPr>
              <a:t>Adoto novas tecnologias, utilizo realidade virtual e aumentada e quero estar preparado para experiências avançadas, como transmissões em 8K e aplicações de altíssimo desempenho.</a:t>
            </a:r>
          </a:p>
        </p:txBody>
      </p:sp>
      <p:sp>
        <p:nvSpPr>
          <p:cNvPr id="19" name="Retângulo 11">
            <a:extLst>
              <a:ext uri="{FF2B5EF4-FFF2-40B4-BE49-F238E27FC236}">
                <a16:creationId xmlns:a16="http://schemas.microsoft.com/office/drawing/2014/main" id="{91AB7405-CBD3-1B71-59C3-BF7270D1F282}"/>
              </a:ext>
            </a:extLst>
          </p:cNvPr>
          <p:cNvSpPr/>
          <p:nvPr/>
        </p:nvSpPr>
        <p:spPr>
          <a:xfrm>
            <a:off x="1163417" y="4839158"/>
            <a:ext cx="5209390" cy="1136217"/>
          </a:xfrm>
          <a:prstGeom prst="roundRect">
            <a:avLst>
              <a:gd name="adj" fmla="val 10790"/>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rgbClr val="302926"/>
                </a:solidFill>
                <a:latin typeface="AMX" pitchFamily="2" charset="0"/>
              </a:rPr>
              <a:t>Todos conectados ao mesmo tempo.</a:t>
            </a:r>
          </a:p>
          <a:p>
            <a:r>
              <a:rPr lang="pt-BR" sz="1400" dirty="0">
                <a:solidFill>
                  <a:srgbClr val="302926"/>
                </a:solidFill>
                <a:latin typeface="AMX" pitchFamily="2" charset="0"/>
              </a:rPr>
              <a:t>Vários dispositivos ligados simultaneamente, com jogos online, videoconferências e streaming em 4K acontecendo sem travamentos ou perda de qualidade.</a:t>
            </a:r>
          </a:p>
        </p:txBody>
      </p:sp>
    </p:spTree>
    <p:extLst>
      <p:ext uri="{BB962C8B-B14F-4D97-AF65-F5344CB8AC3E}">
        <p14:creationId xmlns:p14="http://schemas.microsoft.com/office/powerpoint/2010/main" val="7141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6" grpId="0" animBg="1"/>
      <p:bldP spid="12" grpId="0" animBg="1"/>
      <p:bldP spid="5"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650A-B924-12D1-7090-E8BB3CCAB234}"/>
            </a:ext>
          </a:extLst>
        </p:cNvPr>
        <p:cNvGrpSpPr/>
        <p:nvPr/>
      </p:nvGrpSpPr>
      <p:grpSpPr>
        <a:xfrm>
          <a:off x="0" y="0"/>
          <a:ext cx="0" cy="0"/>
          <a:chOff x="0" y="0"/>
          <a:chExt cx="0" cy="0"/>
        </a:xfrm>
      </p:grpSpPr>
      <p:sp>
        <p:nvSpPr>
          <p:cNvPr id="28" name="CaixaDeTexto 10">
            <a:extLst>
              <a:ext uri="{FF2B5EF4-FFF2-40B4-BE49-F238E27FC236}">
                <a16:creationId xmlns:a16="http://schemas.microsoft.com/office/drawing/2014/main" id="{58329F35-703F-1ACE-95D9-BB63A09A06ED}"/>
              </a:ext>
            </a:extLst>
          </p:cNvPr>
          <p:cNvSpPr txBox="1"/>
          <p:nvPr/>
        </p:nvSpPr>
        <p:spPr>
          <a:xfrm>
            <a:off x="3522888" y="871350"/>
            <a:ext cx="4784388" cy="646331"/>
          </a:xfrm>
          <a:prstGeom prst="rect">
            <a:avLst/>
          </a:prstGeom>
          <a:noFill/>
        </p:spPr>
        <p:txBody>
          <a:bodyPr wrap="square">
            <a:spAutoFit/>
          </a:bodyPr>
          <a:lstStyle/>
          <a:p>
            <a:pPr algn="ctr"/>
            <a:r>
              <a:rPr lang="pt-BR" sz="3600" b="1" dirty="0"/>
              <a:t>GABARITO</a:t>
            </a:r>
          </a:p>
        </p:txBody>
      </p:sp>
      <p:sp>
        <p:nvSpPr>
          <p:cNvPr id="20" name="Retângulo 3">
            <a:extLst>
              <a:ext uri="{FF2B5EF4-FFF2-40B4-BE49-F238E27FC236}">
                <a16:creationId xmlns:a16="http://schemas.microsoft.com/office/drawing/2014/main" id="{35CA785A-9603-DC0F-C905-F67C20F6C79D}"/>
              </a:ext>
            </a:extLst>
          </p:cNvPr>
          <p:cNvSpPr/>
          <p:nvPr/>
        </p:nvSpPr>
        <p:spPr>
          <a:xfrm>
            <a:off x="6602615" y="4845195"/>
            <a:ext cx="3409321" cy="1130180"/>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AMX" pitchFamily="2" charset="0"/>
              </a:rPr>
              <a:t>1 Giga</a:t>
            </a:r>
          </a:p>
          <a:p>
            <a:pPr algn="ctr"/>
            <a:r>
              <a:rPr lang="pt-BR" sz="1600" dirty="0">
                <a:solidFill>
                  <a:schemeClr val="bg1"/>
                </a:solidFill>
                <a:latin typeface="AMX" pitchFamily="2" charset="0"/>
              </a:rPr>
              <a:t>Família Digital Avançada</a:t>
            </a:r>
          </a:p>
        </p:txBody>
      </p:sp>
      <p:sp>
        <p:nvSpPr>
          <p:cNvPr id="21" name="Retângulo 5">
            <a:extLst>
              <a:ext uri="{FF2B5EF4-FFF2-40B4-BE49-F238E27FC236}">
                <a16:creationId xmlns:a16="http://schemas.microsoft.com/office/drawing/2014/main" id="{4C9BFEDF-F5FB-F78C-2E28-F14A6940D329}"/>
              </a:ext>
            </a:extLst>
          </p:cNvPr>
          <p:cNvSpPr/>
          <p:nvPr/>
        </p:nvSpPr>
        <p:spPr>
          <a:xfrm>
            <a:off x="6602615" y="3485226"/>
            <a:ext cx="3409322" cy="1142254"/>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latin typeface="AMX" pitchFamily="2" charset="0"/>
                <a:cs typeface="Segoe UI" panose="020B0502040204020203" pitchFamily="34" charset="0"/>
              </a:rPr>
              <a:t>10 Giga</a:t>
            </a:r>
          </a:p>
          <a:p>
            <a:pPr algn="ctr"/>
            <a:r>
              <a:rPr lang="pt-BR" sz="1600" dirty="0">
                <a:latin typeface="AMX" pitchFamily="2" charset="0"/>
                <a:cs typeface="Segoe UI" panose="020B0502040204020203" pitchFamily="34" charset="0"/>
              </a:rPr>
              <a:t>Cliente Premium e Visionário</a:t>
            </a:r>
          </a:p>
        </p:txBody>
      </p:sp>
      <p:sp>
        <p:nvSpPr>
          <p:cNvPr id="27" name="Retângulo 11">
            <a:extLst>
              <a:ext uri="{FF2B5EF4-FFF2-40B4-BE49-F238E27FC236}">
                <a16:creationId xmlns:a16="http://schemas.microsoft.com/office/drawing/2014/main" id="{91AB7405-CBD3-1B71-59C3-BF7270D1F282}"/>
              </a:ext>
            </a:extLst>
          </p:cNvPr>
          <p:cNvSpPr/>
          <p:nvPr/>
        </p:nvSpPr>
        <p:spPr>
          <a:xfrm>
            <a:off x="1399592" y="2143368"/>
            <a:ext cx="5202983" cy="1136217"/>
          </a:xfrm>
          <a:prstGeom prst="roundRect">
            <a:avLst>
              <a:gd name="adj" fmla="val 10790"/>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rgbClr val="302926"/>
                </a:solidFill>
                <a:latin typeface="AMX" pitchFamily="2" charset="0"/>
              </a:rPr>
              <a:t>Produção sem interrupções.</a:t>
            </a:r>
          </a:p>
          <a:p>
            <a:r>
              <a:rPr lang="pt-BR" sz="1400" dirty="0">
                <a:solidFill>
                  <a:srgbClr val="302926"/>
                </a:solidFill>
                <a:latin typeface="AMX" pitchFamily="2" charset="0"/>
              </a:rPr>
              <a:t>Trabalho com criação de conteúdo, envio arquivos pesados diariamente para a nuvem e faço uploads frequentes de vídeos em alta resolução, sem margem para lentidão ou instabilidade.</a:t>
            </a:r>
          </a:p>
        </p:txBody>
      </p:sp>
      <p:sp>
        <p:nvSpPr>
          <p:cNvPr id="29" name="Retângulo 4">
            <a:extLst>
              <a:ext uri="{FF2B5EF4-FFF2-40B4-BE49-F238E27FC236}">
                <a16:creationId xmlns:a16="http://schemas.microsoft.com/office/drawing/2014/main" id="{0A1E86F2-7D51-BAD7-AE71-46B4BA0E7B9B}"/>
              </a:ext>
            </a:extLst>
          </p:cNvPr>
          <p:cNvSpPr/>
          <p:nvPr/>
        </p:nvSpPr>
        <p:spPr>
          <a:xfrm>
            <a:off x="6602574" y="2143368"/>
            <a:ext cx="3409883" cy="1130180"/>
          </a:xfrm>
          <a:prstGeom prst="roundRect">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AMX" pitchFamily="2" charset="0"/>
              </a:rPr>
              <a:t>5 Giga </a:t>
            </a:r>
          </a:p>
          <a:p>
            <a:pPr algn="ctr"/>
            <a:r>
              <a:rPr lang="pt-BR" sz="1600" dirty="0">
                <a:solidFill>
                  <a:schemeClr val="bg1"/>
                </a:solidFill>
                <a:latin typeface="AMX" pitchFamily="2" charset="0"/>
              </a:rPr>
              <a:t>Criadores e Profissionais Digitais</a:t>
            </a:r>
          </a:p>
        </p:txBody>
      </p:sp>
      <p:sp>
        <p:nvSpPr>
          <p:cNvPr id="30" name="Retângulo 11">
            <a:extLst>
              <a:ext uri="{FF2B5EF4-FFF2-40B4-BE49-F238E27FC236}">
                <a16:creationId xmlns:a16="http://schemas.microsoft.com/office/drawing/2014/main" id="{91AB7405-CBD3-1B71-59C3-BF7270D1F282}"/>
              </a:ext>
            </a:extLst>
          </p:cNvPr>
          <p:cNvSpPr/>
          <p:nvPr/>
        </p:nvSpPr>
        <p:spPr>
          <a:xfrm>
            <a:off x="1399592" y="3491263"/>
            <a:ext cx="5202983" cy="1136217"/>
          </a:xfrm>
          <a:prstGeom prst="roundRect">
            <a:avLst>
              <a:gd name="adj" fmla="val 10790"/>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rgbClr val="302926"/>
                </a:solidFill>
                <a:latin typeface="AMX" pitchFamily="2" charset="0"/>
              </a:rPr>
              <a:t>Pronto para o que vem a seguir.</a:t>
            </a:r>
          </a:p>
          <a:p>
            <a:r>
              <a:rPr lang="pt-BR" sz="1400" dirty="0">
                <a:solidFill>
                  <a:srgbClr val="302926"/>
                </a:solidFill>
                <a:latin typeface="AMX" pitchFamily="2" charset="0"/>
              </a:rPr>
              <a:t>Adoto novas tecnologias, utilizo realidade virtual e aumentada e quero estar preparado para experiências avançadas, como transmissões em 8K e aplicações de altíssimo desempenho.</a:t>
            </a:r>
          </a:p>
        </p:txBody>
      </p:sp>
      <p:sp>
        <p:nvSpPr>
          <p:cNvPr id="31" name="Retângulo 11">
            <a:extLst>
              <a:ext uri="{FF2B5EF4-FFF2-40B4-BE49-F238E27FC236}">
                <a16:creationId xmlns:a16="http://schemas.microsoft.com/office/drawing/2014/main" id="{91AB7405-CBD3-1B71-59C3-BF7270D1F282}"/>
              </a:ext>
            </a:extLst>
          </p:cNvPr>
          <p:cNvSpPr/>
          <p:nvPr/>
        </p:nvSpPr>
        <p:spPr>
          <a:xfrm>
            <a:off x="1399592" y="4839158"/>
            <a:ext cx="5202983" cy="1136217"/>
          </a:xfrm>
          <a:prstGeom prst="roundRect">
            <a:avLst>
              <a:gd name="adj" fmla="val 10790"/>
            </a:avLst>
          </a:prstGeom>
          <a:solidFill>
            <a:schemeClr val="bg1"/>
          </a:solidFill>
          <a:ln w="19050">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rgbClr val="302926"/>
                </a:solidFill>
                <a:latin typeface="AMX" pitchFamily="2" charset="0"/>
              </a:rPr>
              <a:t>Todos conectados ao mesmo tempo.</a:t>
            </a:r>
          </a:p>
          <a:p>
            <a:r>
              <a:rPr lang="pt-BR" sz="1400" dirty="0">
                <a:solidFill>
                  <a:srgbClr val="302926"/>
                </a:solidFill>
                <a:latin typeface="AMX" pitchFamily="2" charset="0"/>
              </a:rPr>
              <a:t>Vários dispositivos ligados simultaneamente, com jogos online, videoconferências e streaming em 4K acontecendo sem travamentos ou perda de qualidade.</a:t>
            </a:r>
          </a:p>
        </p:txBody>
      </p:sp>
    </p:spTree>
    <p:extLst>
      <p:ext uri="{BB962C8B-B14F-4D97-AF65-F5344CB8AC3E}">
        <p14:creationId xmlns:p14="http://schemas.microsoft.com/office/powerpoint/2010/main" val="4053907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9A693-0E8C-A0C2-F313-9C041948DF47}"/>
            </a:ext>
          </a:extLst>
        </p:cNvPr>
        <p:cNvGrpSpPr/>
        <p:nvPr/>
      </p:nvGrpSpPr>
      <p:grpSpPr>
        <a:xfrm>
          <a:off x="0" y="0"/>
          <a:ext cx="0" cy="0"/>
          <a:chOff x="0" y="0"/>
          <a:chExt cx="0" cy="0"/>
        </a:xfrm>
      </p:grpSpPr>
      <p:sp>
        <p:nvSpPr>
          <p:cNvPr id="2" name="Retângulo 3">
            <a:extLst>
              <a:ext uri="{FF2B5EF4-FFF2-40B4-BE49-F238E27FC236}">
                <a16:creationId xmlns:a16="http://schemas.microsoft.com/office/drawing/2014/main" id="{E1615AB7-813F-E56C-951C-FA2AE2B1D240}"/>
              </a:ext>
            </a:extLst>
          </p:cNvPr>
          <p:cNvSpPr/>
          <p:nvPr/>
        </p:nvSpPr>
        <p:spPr>
          <a:xfrm>
            <a:off x="3574630" y="2351313"/>
            <a:ext cx="5042740" cy="3526973"/>
          </a:xfrm>
          <a:prstGeom prst="roundRect">
            <a:avLst>
              <a:gd name="adj" fmla="val 4126"/>
            </a:avLst>
          </a:prstGeom>
          <a:noFill/>
          <a:ln w="1905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B5E85553-F7ED-9365-1AD2-669E1B465CEE}"/>
              </a:ext>
            </a:extLst>
          </p:cNvPr>
          <p:cNvPicPr>
            <a:picLocks noChangeAspect="1"/>
          </p:cNvPicPr>
          <p:nvPr/>
        </p:nvPicPr>
        <p:blipFill>
          <a:blip r:embed="rId2">
            <a:extLst>
              <a:ext uri="{28A0092B-C50C-407E-A947-70E740481C1C}">
                <a14:useLocalDpi xmlns:a14="http://schemas.microsoft.com/office/drawing/2010/main" val="0"/>
              </a:ext>
            </a:extLst>
          </a:blip>
          <a:srcRect l="2584" t="8428" r="2584" b="4265"/>
          <a:stretch>
            <a:fillRect/>
          </a:stretch>
        </p:blipFill>
        <p:spPr>
          <a:xfrm>
            <a:off x="3759774" y="2472612"/>
            <a:ext cx="4672453" cy="3247054"/>
          </a:xfrm>
          <a:prstGeom prst="rect">
            <a:avLst/>
          </a:prstGeom>
        </p:spPr>
      </p:pic>
      <p:sp>
        <p:nvSpPr>
          <p:cNvPr id="6" name="CaixaDeTexto 5">
            <a:extLst>
              <a:ext uri="{FF2B5EF4-FFF2-40B4-BE49-F238E27FC236}">
                <a16:creationId xmlns:a16="http://schemas.microsoft.com/office/drawing/2014/main" id="{763559A6-34BA-E041-C498-5D049A79F773}"/>
              </a:ext>
            </a:extLst>
          </p:cNvPr>
          <p:cNvSpPr txBox="1"/>
          <p:nvPr/>
        </p:nvSpPr>
        <p:spPr>
          <a:xfrm>
            <a:off x="3438943" y="1452794"/>
            <a:ext cx="5314115" cy="584775"/>
          </a:xfrm>
          <a:prstGeom prst="rect">
            <a:avLst/>
          </a:prstGeom>
          <a:noFill/>
        </p:spPr>
        <p:txBody>
          <a:bodyPr wrap="square" rtlCol="0">
            <a:spAutoFit/>
          </a:bodyPr>
          <a:lstStyle/>
          <a:p>
            <a:pPr algn="ctr"/>
            <a:r>
              <a:rPr lang="pt-BR" sz="3200" b="1" dirty="0">
                <a:solidFill>
                  <a:schemeClr val="bg1"/>
                </a:solidFill>
                <a:latin typeface="AMX" pitchFamily="2" charset="0"/>
                <a:cs typeface="Segoe UI" panose="020B0502040204020203" pitchFamily="34" charset="0"/>
              </a:rPr>
              <a:t>Alguma dúvida até aqui?</a:t>
            </a:r>
          </a:p>
        </p:txBody>
      </p:sp>
      <p:pic>
        <p:nvPicPr>
          <p:cNvPr id="8" name="Picture 8">
            <a:extLst>
              <a:ext uri="{FF2B5EF4-FFF2-40B4-BE49-F238E27FC236}">
                <a16:creationId xmlns:a16="http://schemas.microsoft.com/office/drawing/2014/main" id="{E52A6FB5-40FC-483F-49B8-99DE4EA49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785" y="1340369"/>
            <a:ext cx="809624" cy="809624"/>
          </a:xfrm>
          <a:prstGeom prst="rect">
            <a:avLst/>
          </a:prstGeom>
        </p:spPr>
      </p:pic>
      <p:pic>
        <p:nvPicPr>
          <p:cNvPr id="9" name="Picture 8">
            <a:extLst>
              <a:ext uri="{FF2B5EF4-FFF2-40B4-BE49-F238E27FC236}">
                <a16:creationId xmlns:a16="http://schemas.microsoft.com/office/drawing/2014/main" id="{BA29A179-4612-261C-E917-1E3B1D219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8580046" y="1340369"/>
            <a:ext cx="809624" cy="809624"/>
          </a:xfrm>
          <a:prstGeom prst="rect">
            <a:avLst/>
          </a:prstGeom>
        </p:spPr>
      </p:pic>
    </p:spTree>
    <p:extLst>
      <p:ext uri="{BB962C8B-B14F-4D97-AF65-F5344CB8AC3E}">
        <p14:creationId xmlns:p14="http://schemas.microsoft.com/office/powerpoint/2010/main" val="13306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6271C-14BC-922F-982F-26562F498B2B}"/>
            </a:ext>
          </a:extLst>
        </p:cNvPr>
        <p:cNvGrpSpPr/>
        <p:nvPr/>
      </p:nvGrpSpPr>
      <p:grpSpPr>
        <a:xfrm>
          <a:off x="0" y="0"/>
          <a:ext cx="0" cy="0"/>
          <a:chOff x="0" y="0"/>
          <a:chExt cx="0" cy="0"/>
        </a:xfrm>
      </p:grpSpPr>
      <p:sp>
        <p:nvSpPr>
          <p:cNvPr id="9" name="CaixaDeTexto 10">
            <a:extLst>
              <a:ext uri="{FF2B5EF4-FFF2-40B4-BE49-F238E27FC236}">
                <a16:creationId xmlns:a16="http://schemas.microsoft.com/office/drawing/2014/main" id="{47E61A23-E212-55F3-2B87-6CC73C5304A0}"/>
              </a:ext>
            </a:extLst>
          </p:cNvPr>
          <p:cNvSpPr txBox="1"/>
          <p:nvPr/>
        </p:nvSpPr>
        <p:spPr>
          <a:xfrm>
            <a:off x="620469" y="1067567"/>
            <a:ext cx="4147062" cy="1384995"/>
          </a:xfrm>
          <a:prstGeom prst="rect">
            <a:avLst/>
          </a:prstGeom>
          <a:noFill/>
        </p:spPr>
        <p:txBody>
          <a:bodyPr wrap="square">
            <a:spAutoFit/>
          </a:bodyPr>
          <a:lstStyle/>
          <a:p>
            <a:r>
              <a:rPr lang="pt-BR" sz="2800" b="1" dirty="0">
                <a:latin typeface="AMX Black" pitchFamily="2" charset="0"/>
                <a:ea typeface="Segoe UI Black" panose="020B0A02040204020203" pitchFamily="34" charset="0"/>
              </a:rPr>
              <a:t>WI-FI MESH: EVOLUÇÃO PARA GIGA VELOCIDADE.</a:t>
            </a:r>
          </a:p>
        </p:txBody>
      </p:sp>
      <p:pic>
        <p:nvPicPr>
          <p:cNvPr id="32" name="Picture 31">
            <a:extLst>
              <a:ext uri="{FF2B5EF4-FFF2-40B4-BE49-F238E27FC236}">
                <a16:creationId xmlns:a16="http://schemas.microsoft.com/office/drawing/2014/main" id="{6C28E9B3-F740-296C-F25B-4FF38D1673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84" y="1147639"/>
            <a:ext cx="703211" cy="395556"/>
          </a:xfrm>
          <a:prstGeom prst="rect">
            <a:avLst/>
          </a:prstGeom>
        </p:spPr>
      </p:pic>
      <p:sp>
        <p:nvSpPr>
          <p:cNvPr id="16" name="CaixaDeTexto 15">
            <a:extLst>
              <a:ext uri="{FF2B5EF4-FFF2-40B4-BE49-F238E27FC236}">
                <a16:creationId xmlns:a16="http://schemas.microsoft.com/office/drawing/2014/main" id="{C774D021-F368-2D02-4EE4-3E91F5C8523B}"/>
              </a:ext>
            </a:extLst>
          </p:cNvPr>
          <p:cNvSpPr txBox="1"/>
          <p:nvPr/>
        </p:nvSpPr>
        <p:spPr>
          <a:xfrm>
            <a:off x="620469" y="2652572"/>
            <a:ext cx="2962486" cy="1754326"/>
          </a:xfrm>
          <a:prstGeom prst="rect">
            <a:avLst/>
          </a:prstGeom>
          <a:noFill/>
        </p:spPr>
        <p:txBody>
          <a:bodyPr wrap="square">
            <a:spAutoFit/>
          </a:bodyPr>
          <a:lstStyle/>
          <a:p>
            <a:pPr>
              <a:buNone/>
            </a:pPr>
            <a:r>
              <a:rPr lang="pt-BR" dirty="0">
                <a:solidFill>
                  <a:srgbClr val="302926"/>
                </a:solidFill>
                <a:latin typeface="AMX" pitchFamily="2" charset="0"/>
                <a:cs typeface="Segoe UI" panose="020B0502040204020203" pitchFamily="34" charset="0"/>
              </a:rPr>
              <a:t>A Giga Velocidade exige um novo modem para melhorar o alcance. E por isso, contamos com o Wi-Fi </a:t>
            </a:r>
            <a:r>
              <a:rPr lang="pt-BR" dirty="0" err="1">
                <a:solidFill>
                  <a:srgbClr val="302926"/>
                </a:solidFill>
                <a:latin typeface="AMX" pitchFamily="2" charset="0"/>
                <a:cs typeface="Segoe UI" panose="020B0502040204020203" pitchFamily="34" charset="0"/>
              </a:rPr>
              <a:t>Mesh</a:t>
            </a:r>
            <a:r>
              <a:rPr lang="pt-BR" dirty="0">
                <a:solidFill>
                  <a:srgbClr val="302926"/>
                </a:solidFill>
                <a:latin typeface="AMX" pitchFamily="2" charset="0"/>
                <a:cs typeface="Segoe UI" panose="020B0502040204020203" pitchFamily="34" charset="0"/>
              </a:rPr>
              <a:t>, e também com a tecnologia Wi-Fi 7.</a:t>
            </a:r>
          </a:p>
        </p:txBody>
      </p:sp>
      <p:sp>
        <p:nvSpPr>
          <p:cNvPr id="29" name="Fluxograma: Processo Alternativo 10">
            <a:extLst>
              <a:ext uri="{FF2B5EF4-FFF2-40B4-BE49-F238E27FC236}">
                <a16:creationId xmlns:a16="http://schemas.microsoft.com/office/drawing/2014/main" id="{C0303E03-7312-353B-6EEA-D05B7282AF83}"/>
              </a:ext>
            </a:extLst>
          </p:cNvPr>
          <p:cNvSpPr/>
          <p:nvPr/>
        </p:nvSpPr>
        <p:spPr>
          <a:xfrm>
            <a:off x="620469" y="4706169"/>
            <a:ext cx="2129443" cy="918493"/>
          </a:xfrm>
          <a:prstGeom prst="flowChartAlternateProcess">
            <a:avLst/>
          </a:prstGeom>
          <a:solidFill>
            <a:srgbClr val="DA291C"/>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b="1" dirty="0">
                <a:solidFill>
                  <a:schemeClr val="bg1"/>
                </a:solidFill>
                <a:latin typeface="AMX" pitchFamily="2" charset="0"/>
              </a:rPr>
              <a:t>Novo modem com tecnologia Wi-Fi 7 e rede Wi-Fi </a:t>
            </a:r>
            <a:r>
              <a:rPr lang="pt-BR" sz="1600" b="1" dirty="0" err="1">
                <a:solidFill>
                  <a:schemeClr val="bg1"/>
                </a:solidFill>
                <a:latin typeface="AMX" pitchFamily="2" charset="0"/>
              </a:rPr>
              <a:t>Mesh</a:t>
            </a:r>
            <a:r>
              <a:rPr lang="pt-BR" sz="1600" b="1" dirty="0">
                <a:solidFill>
                  <a:schemeClr val="bg1"/>
                </a:solidFill>
                <a:latin typeface="AMX" pitchFamily="2" charset="0"/>
              </a:rPr>
              <a:t>.</a:t>
            </a:r>
          </a:p>
        </p:txBody>
      </p:sp>
    </p:spTree>
    <p:extLst>
      <p:ext uri="{BB962C8B-B14F-4D97-AF65-F5344CB8AC3E}">
        <p14:creationId xmlns:p14="http://schemas.microsoft.com/office/powerpoint/2010/main" val="63718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750" fill="hold"/>
                                        <p:tgtEl>
                                          <p:spTgt spid="16"/>
                                        </p:tgtEl>
                                        <p:attrNameLst>
                                          <p:attrName>ppt_x</p:attrName>
                                        </p:attrNameLst>
                                      </p:cBhvr>
                                      <p:tavLst>
                                        <p:tav tm="0">
                                          <p:val>
                                            <p:strVal val="0-#ppt_w/2"/>
                                          </p:val>
                                        </p:tav>
                                        <p:tav tm="100000">
                                          <p:val>
                                            <p:strVal val="#ppt_x"/>
                                          </p:val>
                                        </p:tav>
                                      </p:tavLst>
                                    </p:anim>
                                    <p:anim calcmode="lin" valueType="num">
                                      <p:cBhvr additive="base">
                                        <p:cTn id="18" dur="75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decel="10000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0-#ppt_w/2"/>
                                          </p:val>
                                        </p:tav>
                                        <p:tav tm="100000">
                                          <p:val>
                                            <p:strVal val="#ppt_x"/>
                                          </p:val>
                                        </p:tav>
                                      </p:tavLst>
                                    </p:anim>
                                    <p:anim calcmode="lin" valueType="num">
                                      <p:cBhvr additive="base">
                                        <p:cTn id="2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10D82-60F6-FE8F-CEB9-D786193A1DD0}"/>
            </a:ext>
          </a:extLst>
        </p:cNvPr>
        <p:cNvGrpSpPr/>
        <p:nvPr/>
      </p:nvGrpSpPr>
      <p:grpSpPr>
        <a:xfrm>
          <a:off x="0" y="0"/>
          <a:ext cx="0" cy="0"/>
          <a:chOff x="0" y="0"/>
          <a:chExt cx="0" cy="0"/>
        </a:xfrm>
      </p:grpSpPr>
      <p:sp>
        <p:nvSpPr>
          <p:cNvPr id="8" name="CaixaDeTexto 7">
            <a:extLst>
              <a:ext uri="{FF2B5EF4-FFF2-40B4-BE49-F238E27FC236}">
                <a16:creationId xmlns:a16="http://schemas.microsoft.com/office/drawing/2014/main" id="{68EBA7AA-0E8A-4116-4424-1C8E9EDB82F1}"/>
              </a:ext>
            </a:extLst>
          </p:cNvPr>
          <p:cNvSpPr txBox="1"/>
          <p:nvPr/>
        </p:nvSpPr>
        <p:spPr>
          <a:xfrm>
            <a:off x="1040866" y="1372714"/>
            <a:ext cx="4790767" cy="4462760"/>
          </a:xfrm>
          <a:prstGeom prst="rect">
            <a:avLst/>
          </a:prstGeom>
          <a:noFill/>
        </p:spPr>
        <p:txBody>
          <a:bodyPr wrap="square">
            <a:spAutoFit/>
          </a:bodyPr>
          <a:lstStyle/>
          <a:p>
            <a:pPr>
              <a:spcBef>
                <a:spcPts val="1200"/>
              </a:spcBef>
              <a:buNone/>
            </a:pPr>
            <a:r>
              <a:rPr lang="pt-BR" b="1" dirty="0">
                <a:solidFill>
                  <a:srgbClr val="302926"/>
                </a:solidFill>
                <a:latin typeface="AMX" pitchFamily="2" charset="0"/>
                <a:cs typeface="Segoe UI" panose="020B0502040204020203" pitchFamily="34" charset="0"/>
              </a:rPr>
              <a:t>Estamos chegando ao final do treinamento das Novas Velocidades de Banda Larga!</a:t>
            </a:r>
          </a:p>
          <a:p>
            <a:pPr>
              <a:spcBef>
                <a:spcPts val="1200"/>
              </a:spcBef>
              <a:buNone/>
            </a:pPr>
            <a:r>
              <a:rPr lang="pt-BR" dirty="0">
                <a:solidFill>
                  <a:srgbClr val="302926"/>
                </a:solidFill>
                <a:latin typeface="AMX" pitchFamily="2" charset="0"/>
                <a:cs typeface="Segoe UI" panose="020B0502040204020203" pitchFamily="34" charset="0"/>
              </a:rPr>
              <a:t>Vimos o que é Giga Velocidade, e como funciona essa tecnologia;</a:t>
            </a:r>
          </a:p>
          <a:p>
            <a:pPr>
              <a:spcBef>
                <a:spcPts val="1200"/>
              </a:spcBef>
              <a:buNone/>
            </a:pPr>
            <a:r>
              <a:rPr lang="pt-BR" dirty="0">
                <a:solidFill>
                  <a:srgbClr val="302926"/>
                </a:solidFill>
                <a:latin typeface="AMX" pitchFamily="2" charset="0"/>
                <a:cs typeface="Segoe UI" panose="020B0502040204020203" pitchFamily="34" charset="0"/>
              </a:rPr>
              <a:t>A evolução com o Wi-Fi 7, oferecendo uma conectividade mais rápida, estável e eficiente;</a:t>
            </a:r>
          </a:p>
          <a:p>
            <a:pPr>
              <a:spcBef>
                <a:spcPts val="1200"/>
              </a:spcBef>
              <a:buNone/>
            </a:pPr>
            <a:r>
              <a:rPr lang="pt-BR" dirty="0">
                <a:solidFill>
                  <a:srgbClr val="302926"/>
                </a:solidFill>
                <a:latin typeface="AMX" pitchFamily="2" charset="0"/>
                <a:cs typeface="Segoe UI" panose="020B0502040204020203" pitchFamily="34" charset="0"/>
              </a:rPr>
              <a:t>O portfólio de soluções da Claro, com a possibilidade de atender diferentes necessidades de forma prática e eficiente;</a:t>
            </a:r>
          </a:p>
          <a:p>
            <a:pPr>
              <a:spcBef>
                <a:spcPts val="1200"/>
              </a:spcBef>
              <a:buNone/>
            </a:pPr>
            <a:r>
              <a:rPr lang="pt-BR" dirty="0">
                <a:solidFill>
                  <a:srgbClr val="302926"/>
                </a:solidFill>
                <a:latin typeface="AMX" pitchFamily="2" charset="0"/>
                <a:cs typeface="Segoe UI" panose="020B0502040204020203" pitchFamily="34" charset="0"/>
              </a:rPr>
              <a:t>Como oferecer a solução ideal para cada perfil de cliente, de acordo com suas necessidades e forma de uso.</a:t>
            </a:r>
          </a:p>
          <a:p>
            <a:pPr>
              <a:spcBef>
                <a:spcPts val="1200"/>
              </a:spcBef>
              <a:buNone/>
            </a:pPr>
            <a:r>
              <a:rPr lang="pt-BR" dirty="0">
                <a:solidFill>
                  <a:srgbClr val="302926"/>
                </a:solidFill>
                <a:latin typeface="AMX" pitchFamily="2" charset="0"/>
                <a:cs typeface="Segoe UI" panose="020B0502040204020203" pitchFamily="34" charset="0"/>
              </a:rPr>
              <a:t>Agora é com vocês!</a:t>
            </a:r>
          </a:p>
        </p:txBody>
      </p:sp>
      <p:pic>
        <p:nvPicPr>
          <p:cNvPr id="6" name="Picture 5">
            <a:extLst>
              <a:ext uri="{FF2B5EF4-FFF2-40B4-BE49-F238E27FC236}">
                <a16:creationId xmlns:a16="http://schemas.microsoft.com/office/drawing/2014/main" id="{4429EDE1-54B4-A3E5-0A01-349BCC73F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798"/>
            <a:ext cx="954987" cy="537180"/>
          </a:xfrm>
          <a:prstGeom prst="rect">
            <a:avLst/>
          </a:prstGeom>
        </p:spPr>
      </p:pic>
      <p:sp>
        <p:nvSpPr>
          <p:cNvPr id="17" name="Retângulo 3">
            <a:extLst>
              <a:ext uri="{FF2B5EF4-FFF2-40B4-BE49-F238E27FC236}">
                <a16:creationId xmlns:a16="http://schemas.microsoft.com/office/drawing/2014/main" id="{B24A1156-6526-0FF6-BE1B-43D273F66D4C}"/>
              </a:ext>
            </a:extLst>
          </p:cNvPr>
          <p:cNvSpPr/>
          <p:nvPr/>
        </p:nvSpPr>
        <p:spPr>
          <a:xfrm>
            <a:off x="7036586" y="1372714"/>
            <a:ext cx="3984946" cy="4616648"/>
          </a:xfrm>
          <a:prstGeom prst="roundRect">
            <a:avLst>
              <a:gd name="adj" fmla="val 4126"/>
            </a:avLst>
          </a:prstGeom>
          <a:noFill/>
          <a:ln w="12700">
            <a:solidFill>
              <a:srgbClr val="E85D5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2">
            <a:extLst>
              <a:ext uri="{FF2B5EF4-FFF2-40B4-BE49-F238E27FC236}">
                <a16:creationId xmlns:a16="http://schemas.microsoft.com/office/drawing/2014/main" id="{52579B00-2A41-C073-0E66-D245B17BC2C8}"/>
              </a:ext>
            </a:extLst>
          </p:cNvPr>
          <p:cNvPicPr>
            <a:picLocks noChangeAspect="1"/>
          </p:cNvPicPr>
          <p:nvPr/>
        </p:nvPicPr>
        <p:blipFill>
          <a:blip r:embed="rId3" cstate="print">
            <a:extLst>
              <a:ext uri="{28A0092B-C50C-407E-A947-70E740481C1C}">
                <a14:useLocalDpi xmlns:a14="http://schemas.microsoft.com/office/drawing/2010/main" val="0"/>
              </a:ext>
            </a:extLst>
          </a:blip>
          <a:srcRect l="-199" t="4885" r="199" b="1287"/>
          <a:stretch>
            <a:fillRect/>
          </a:stretch>
        </p:blipFill>
        <p:spPr>
          <a:xfrm>
            <a:off x="7195732" y="1549100"/>
            <a:ext cx="3666653" cy="4270785"/>
          </a:xfrm>
          <a:prstGeom prst="rect">
            <a:avLst/>
          </a:prstGeom>
        </p:spPr>
      </p:pic>
    </p:spTree>
    <p:extLst>
      <p:ext uri="{BB962C8B-B14F-4D97-AF65-F5344CB8AC3E}">
        <p14:creationId xmlns:p14="http://schemas.microsoft.com/office/powerpoint/2010/main" val="259157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fill="hold"/>
                                        <p:tgtEl>
                                          <p:spTgt spid="8"/>
                                        </p:tgtEl>
                                        <p:attrNameLst>
                                          <p:attrName>ppt_x</p:attrName>
                                        </p:attrNameLst>
                                      </p:cBhvr>
                                      <p:tavLst>
                                        <p:tav tm="0">
                                          <p:val>
                                            <p:strVal val="0-#ppt_w/2"/>
                                          </p:val>
                                        </p:tav>
                                        <p:tav tm="100000">
                                          <p:val>
                                            <p:strVal val="#ppt_x"/>
                                          </p:val>
                                        </p:tav>
                                      </p:tavLst>
                                    </p:anim>
                                    <p:anim calcmode="lin" valueType="num">
                                      <p:cBhvr additive="base">
                                        <p:cTn id="19"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C7A63D6F-6ABC-D824-2E1A-A08024003E84}"/>
              </a:ext>
            </a:extLst>
          </p:cNvPr>
          <p:cNvSpPr txBox="1"/>
          <p:nvPr/>
        </p:nvSpPr>
        <p:spPr>
          <a:xfrm>
            <a:off x="3319049" y="2074009"/>
            <a:ext cx="6233660" cy="2862322"/>
          </a:xfrm>
          <a:prstGeom prst="rect">
            <a:avLst/>
          </a:prstGeom>
          <a:noFill/>
        </p:spPr>
        <p:txBody>
          <a:bodyPr wrap="square">
            <a:spAutoFit/>
          </a:bodyPr>
          <a:lstStyle/>
          <a:p>
            <a:r>
              <a:rPr lang="pt-BR" sz="2000" dirty="0">
                <a:solidFill>
                  <a:schemeClr val="bg1"/>
                </a:solidFill>
                <a:latin typeface="AMX" pitchFamily="2" charset="0"/>
                <a:cs typeface="Segoe UI" panose="020B0502040204020203" pitchFamily="34" charset="0"/>
              </a:rPr>
              <a:t>Esse conhecimento fortalece a abordagem de vendas e contribui para uma experiência mais completa e personalizada ao cliente.</a:t>
            </a:r>
          </a:p>
          <a:p>
            <a:endParaRPr lang="pt-BR" sz="2000" dirty="0">
              <a:solidFill>
                <a:schemeClr val="bg1"/>
              </a:solidFill>
              <a:latin typeface="AMX" pitchFamily="2" charset="0"/>
              <a:cs typeface="Segoe UI" panose="020B0502040204020203" pitchFamily="34" charset="0"/>
            </a:endParaRPr>
          </a:p>
          <a:p>
            <a:r>
              <a:rPr lang="pt-BR" sz="2000" dirty="0">
                <a:solidFill>
                  <a:schemeClr val="bg1"/>
                </a:solidFill>
                <a:latin typeface="AMX" pitchFamily="2" charset="0"/>
                <a:cs typeface="Segoe UI" panose="020B0502040204020203" pitchFamily="34" charset="0"/>
              </a:rPr>
              <a:t>Agora que você está por dentro de todos os benefícios, está mais preparado(a) para oferecer a maior velocidadedo Brasil a todos os nossos clientes!</a:t>
            </a:r>
          </a:p>
          <a:p>
            <a:endParaRPr lang="pt-BR" sz="2000" dirty="0">
              <a:solidFill>
                <a:schemeClr val="bg1"/>
              </a:solidFill>
              <a:latin typeface="AMX" pitchFamily="2" charset="0"/>
              <a:cs typeface="Segoe UI" panose="020B0502040204020203" pitchFamily="34" charset="0"/>
            </a:endParaRPr>
          </a:p>
          <a:p>
            <a:r>
              <a:rPr lang="pt-BR" sz="2000" dirty="0">
                <a:solidFill>
                  <a:schemeClr val="bg1"/>
                </a:solidFill>
                <a:latin typeface="AMX" pitchFamily="2" charset="0"/>
                <a:cs typeface="Segoe UI" panose="020B0502040204020203" pitchFamily="34" charset="0"/>
              </a:rPr>
              <a:t>Obrigado e até a próxima!</a:t>
            </a:r>
          </a:p>
        </p:txBody>
      </p:sp>
      <p:cxnSp>
        <p:nvCxnSpPr>
          <p:cNvPr id="5" name="Straight Connector 4"/>
          <p:cNvCxnSpPr/>
          <p:nvPr/>
        </p:nvCxnSpPr>
        <p:spPr>
          <a:xfrm>
            <a:off x="3169085" y="2157137"/>
            <a:ext cx="0" cy="269424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39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B1EAD-D7E8-0B3B-6864-2EFFBA4DB39A}"/>
            </a:ext>
          </a:extLst>
        </p:cNvPr>
        <p:cNvGrpSpPr/>
        <p:nvPr/>
      </p:nvGrpSpPr>
      <p:grpSpPr>
        <a:xfrm>
          <a:off x="0" y="0"/>
          <a:ext cx="0" cy="0"/>
          <a:chOff x="0" y="0"/>
          <a:chExt cx="0" cy="0"/>
        </a:xfrm>
      </p:grpSpPr>
      <p:sp>
        <p:nvSpPr>
          <p:cNvPr id="15" name="CaixaDeTexto 10">
            <a:extLst>
              <a:ext uri="{FF2B5EF4-FFF2-40B4-BE49-F238E27FC236}">
                <a16:creationId xmlns:a16="http://schemas.microsoft.com/office/drawing/2014/main" id="{3DBEF2A0-F24F-B555-4ECB-1AF3BA48A4A3}"/>
              </a:ext>
            </a:extLst>
          </p:cNvPr>
          <p:cNvSpPr txBox="1"/>
          <p:nvPr/>
        </p:nvSpPr>
        <p:spPr>
          <a:xfrm>
            <a:off x="6172473" y="1561523"/>
            <a:ext cx="4092550" cy="1815882"/>
          </a:xfrm>
          <a:prstGeom prst="rect">
            <a:avLst/>
          </a:prstGeom>
          <a:noFill/>
        </p:spPr>
        <p:txBody>
          <a:bodyPr wrap="square">
            <a:spAutoFit/>
          </a:bodyPr>
          <a:lstStyle/>
          <a:p>
            <a:r>
              <a:rPr lang="pt-BR" sz="2800" b="1" dirty="0">
                <a:latin typeface="AMX Black" pitchFamily="2" charset="0"/>
                <a:ea typeface="Segoe UI Black" panose="020B0A02040204020203" pitchFamily="34" charset="0"/>
              </a:rPr>
              <a:t>A PROCURA POR VELOCIDADE JÁ NÃO É UMA OPÇÃO.</a:t>
            </a:r>
            <a:br>
              <a:rPr lang="pt-BR" sz="2800" b="1" dirty="0">
                <a:latin typeface="AMX Black" pitchFamily="2" charset="0"/>
                <a:ea typeface="Segoe UI Black" panose="020B0A02040204020203" pitchFamily="34" charset="0"/>
              </a:rPr>
            </a:br>
            <a:r>
              <a:rPr lang="pt-BR" sz="2800" b="1" dirty="0">
                <a:latin typeface="AMX Black" pitchFamily="2" charset="0"/>
                <a:ea typeface="Segoe UI Black" panose="020B0A02040204020203" pitchFamily="34" charset="0"/>
              </a:rPr>
              <a:t>É UMA NECESSIDADE.</a:t>
            </a:r>
          </a:p>
        </p:txBody>
      </p:sp>
      <p:sp>
        <p:nvSpPr>
          <p:cNvPr id="2" name="Retângulo 3">
            <a:extLst>
              <a:ext uri="{FF2B5EF4-FFF2-40B4-BE49-F238E27FC236}">
                <a16:creationId xmlns:a16="http://schemas.microsoft.com/office/drawing/2014/main" id="{AFCE35B2-DC3D-AB3B-6519-C1F9C2A2DD31}"/>
              </a:ext>
            </a:extLst>
          </p:cNvPr>
          <p:cNvSpPr/>
          <p:nvPr/>
        </p:nvSpPr>
        <p:spPr>
          <a:xfrm>
            <a:off x="733254" y="1576873"/>
            <a:ext cx="5202089" cy="3903836"/>
          </a:xfrm>
          <a:prstGeom prst="roundRect">
            <a:avLst>
              <a:gd name="adj" fmla="val 1824"/>
            </a:avLst>
          </a:prstGeom>
          <a:noFill/>
          <a:ln>
            <a:solidFill>
              <a:srgbClr val="AF272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B66B8C1E-8161-4AB4-B1E7-14F49A1083FD}"/>
              </a:ext>
            </a:extLst>
          </p:cNvPr>
          <p:cNvSpPr txBox="1"/>
          <p:nvPr/>
        </p:nvSpPr>
        <p:spPr>
          <a:xfrm>
            <a:off x="6172473" y="3528193"/>
            <a:ext cx="5730972" cy="1938992"/>
          </a:xfrm>
          <a:prstGeom prst="rect">
            <a:avLst/>
          </a:prstGeom>
          <a:noFill/>
        </p:spPr>
        <p:txBody>
          <a:bodyPr wrap="square">
            <a:spAutoFit/>
          </a:bodyPr>
          <a:lstStyle/>
          <a:p>
            <a:r>
              <a:rPr lang="pt-BR" sz="2000" dirty="0">
                <a:solidFill>
                  <a:srgbClr val="302926"/>
                </a:solidFill>
                <a:latin typeface="AMX" pitchFamily="2" charset="0"/>
              </a:rPr>
              <a:t>Velocidades acima de 1 Giga deixaram de</a:t>
            </a:r>
            <a:br>
              <a:rPr lang="pt-BR" sz="2000" dirty="0">
                <a:solidFill>
                  <a:srgbClr val="302926"/>
                </a:solidFill>
                <a:latin typeface="AMX" pitchFamily="2" charset="0"/>
              </a:rPr>
            </a:br>
            <a:r>
              <a:rPr lang="pt-BR" sz="2000" dirty="0">
                <a:solidFill>
                  <a:srgbClr val="302926"/>
                </a:solidFill>
                <a:latin typeface="AMX" pitchFamily="2" charset="0"/>
              </a:rPr>
              <a:t>ser luxo e tornaram-se uma necessidade real.</a:t>
            </a:r>
          </a:p>
          <a:p>
            <a:r>
              <a:rPr lang="pt-BR" sz="2000" dirty="0">
                <a:solidFill>
                  <a:srgbClr val="302926"/>
                </a:solidFill>
                <a:latin typeface="AMX" pitchFamily="2" charset="0"/>
              </a:rPr>
              <a:t>O avanço acelerado da digitalização transformou a forma de se conectar, trabalhar e utilizar serviços, elevando a demanda por uma internet cada vez mais rápida, estável e confiável.</a:t>
            </a:r>
          </a:p>
        </p:txBody>
      </p:sp>
      <p:pic>
        <p:nvPicPr>
          <p:cNvPr id="5" name="Imagem 4" descr="Pessoas na cozinha&#10;&#10;O conteúdo gerado por IA pode estar incorreto.">
            <a:extLst>
              <a:ext uri="{FF2B5EF4-FFF2-40B4-BE49-F238E27FC236}">
                <a16:creationId xmlns:a16="http://schemas.microsoft.com/office/drawing/2014/main" id="{6C6C56A0-675B-551A-A1B6-E06E5CF2DA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105" y="1721120"/>
            <a:ext cx="4879957" cy="3639634"/>
          </a:xfrm>
          <a:prstGeom prst="rect">
            <a:avLst/>
          </a:prstGeom>
        </p:spPr>
      </p:pic>
    </p:spTree>
    <p:extLst>
      <p:ext uri="{BB962C8B-B14F-4D97-AF65-F5344CB8AC3E}">
        <p14:creationId xmlns:p14="http://schemas.microsoft.com/office/powerpoint/2010/main" val="3969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 presetClass="entr" presetSubtype="2" decel="10000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750" fill="hold"/>
                                        <p:tgtEl>
                                          <p:spTgt spid="15"/>
                                        </p:tgtEl>
                                        <p:attrNameLst>
                                          <p:attrName>ppt_x</p:attrName>
                                        </p:attrNameLst>
                                      </p:cBhvr>
                                      <p:tavLst>
                                        <p:tav tm="0">
                                          <p:val>
                                            <p:strVal val="1+#ppt_w/2"/>
                                          </p:val>
                                        </p:tav>
                                        <p:tav tm="100000">
                                          <p:val>
                                            <p:strVal val="#ppt_x"/>
                                          </p:val>
                                        </p:tav>
                                      </p:tavLst>
                                    </p:anim>
                                    <p:anim calcmode="lin" valueType="num">
                                      <p:cBhvr additive="base">
                                        <p:cTn id="15" dur="75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2" decel="10000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0">
            <a:extLst>
              <a:ext uri="{FF2B5EF4-FFF2-40B4-BE49-F238E27FC236}">
                <a16:creationId xmlns:a16="http://schemas.microsoft.com/office/drawing/2014/main" id="{58329F35-703F-1ACE-95D9-BB63A09A06ED}"/>
              </a:ext>
            </a:extLst>
          </p:cNvPr>
          <p:cNvSpPr txBox="1"/>
          <p:nvPr/>
        </p:nvSpPr>
        <p:spPr>
          <a:xfrm>
            <a:off x="2250359" y="1041664"/>
            <a:ext cx="7691283" cy="1077218"/>
          </a:xfrm>
          <a:prstGeom prst="rect">
            <a:avLst/>
          </a:prstGeom>
          <a:noFill/>
        </p:spPr>
        <p:txBody>
          <a:bodyPr wrap="square">
            <a:spAutoFit/>
          </a:bodyPr>
          <a:lstStyle/>
          <a:p>
            <a:pPr algn="ctr"/>
            <a:r>
              <a:rPr lang="pt-BR" sz="3200" b="1" dirty="0">
                <a:latin typeface="AMX Black" pitchFamily="2" charset="0"/>
                <a:ea typeface="Segoe UI Black" panose="020B0A02040204020203" pitchFamily="34" charset="0"/>
              </a:rPr>
              <a:t>TENDÊNCIAS GLOBAIS DE CASAS CONECTADAS ATÉ 2030</a:t>
            </a:r>
          </a:p>
        </p:txBody>
      </p:sp>
      <p:sp>
        <p:nvSpPr>
          <p:cNvPr id="12" name="Retângulo 3">
            <a:extLst>
              <a:ext uri="{FF2B5EF4-FFF2-40B4-BE49-F238E27FC236}">
                <a16:creationId xmlns:a16="http://schemas.microsoft.com/office/drawing/2014/main" id="{D651F80D-7FEB-1EA8-E4D0-382B69533970}"/>
              </a:ext>
            </a:extLst>
          </p:cNvPr>
          <p:cNvSpPr/>
          <p:nvPr/>
        </p:nvSpPr>
        <p:spPr>
          <a:xfrm>
            <a:off x="1712034" y="2885668"/>
            <a:ext cx="4041066" cy="1278925"/>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dirty="0">
                <a:solidFill>
                  <a:srgbClr val="302926"/>
                </a:solidFill>
                <a:latin typeface="AMX" pitchFamily="2" charset="0"/>
              </a:rPr>
              <a:t>Expansão dos dispositivos inteligentes integrados à inteligência artificial. Uso crescente de lâmpadas, tomadas, TVs, aspiradores e outros aparelhos conectados.</a:t>
            </a:r>
          </a:p>
        </p:txBody>
      </p:sp>
      <p:sp>
        <p:nvSpPr>
          <p:cNvPr id="13" name="Fluxograma: Processo Alternativo 10">
            <a:extLst>
              <a:ext uri="{FF2B5EF4-FFF2-40B4-BE49-F238E27FC236}">
                <a16:creationId xmlns:a16="http://schemas.microsoft.com/office/drawing/2014/main" id="{9737A86C-090C-A01F-92D9-0B6B6DEFFB9B}"/>
              </a:ext>
            </a:extLst>
          </p:cNvPr>
          <p:cNvSpPr/>
          <p:nvPr/>
        </p:nvSpPr>
        <p:spPr>
          <a:xfrm>
            <a:off x="1712033" y="2451656"/>
            <a:ext cx="3050467" cy="517538"/>
          </a:xfrm>
          <a:prstGeom prst="flowChartAlternateProcess">
            <a:avLst/>
          </a:prstGeom>
          <a:solidFill>
            <a:srgbClr val="E85D52"/>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b="1" dirty="0">
                <a:latin typeface="AMX" pitchFamily="2" charset="0"/>
              </a:rPr>
              <a:t>IoT (Internet das Coisas)</a:t>
            </a: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328" y="1172581"/>
            <a:ext cx="703211" cy="395556"/>
          </a:xfrm>
          <a:prstGeom prst="rect">
            <a:avLst/>
          </a:prstGeom>
        </p:spPr>
      </p:pic>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40288" y="1172581"/>
            <a:ext cx="703211" cy="395556"/>
          </a:xfrm>
          <a:prstGeom prst="rect">
            <a:avLst/>
          </a:prstGeom>
        </p:spPr>
      </p:pic>
      <p:sp>
        <p:nvSpPr>
          <p:cNvPr id="27" name="Retângulo 3">
            <a:extLst>
              <a:ext uri="{FF2B5EF4-FFF2-40B4-BE49-F238E27FC236}">
                <a16:creationId xmlns:a16="http://schemas.microsoft.com/office/drawing/2014/main" id="{D651F80D-7FEB-1EA8-E4D0-382B69533970}"/>
              </a:ext>
            </a:extLst>
          </p:cNvPr>
          <p:cNvSpPr/>
          <p:nvPr/>
        </p:nvSpPr>
        <p:spPr>
          <a:xfrm>
            <a:off x="6226233" y="2843860"/>
            <a:ext cx="3916250" cy="1048957"/>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dirty="0">
                <a:solidFill>
                  <a:srgbClr val="302926"/>
                </a:solidFill>
                <a:latin typeface="AMX" pitchFamily="2" charset="0"/>
              </a:rPr>
              <a:t>Popularização do streaming em 4K/HDR e 8K. Avanço dos vídeos imersivos com realidade aumentada e virtual.</a:t>
            </a:r>
          </a:p>
        </p:txBody>
      </p:sp>
      <p:sp>
        <p:nvSpPr>
          <p:cNvPr id="28" name="Fluxograma: Processo Alternativo 10">
            <a:extLst>
              <a:ext uri="{FF2B5EF4-FFF2-40B4-BE49-F238E27FC236}">
                <a16:creationId xmlns:a16="http://schemas.microsoft.com/office/drawing/2014/main" id="{9737A86C-090C-A01F-92D9-0B6B6DEFFB9B}"/>
              </a:ext>
            </a:extLst>
          </p:cNvPr>
          <p:cNvSpPr/>
          <p:nvPr/>
        </p:nvSpPr>
        <p:spPr>
          <a:xfrm>
            <a:off x="6226234" y="2418900"/>
            <a:ext cx="1403292" cy="517538"/>
          </a:xfrm>
          <a:prstGeom prst="flowChartAlternateProcess">
            <a:avLst/>
          </a:prstGeom>
          <a:solidFill>
            <a:srgbClr val="DA291C"/>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b="1" dirty="0">
                <a:latin typeface="AMX" pitchFamily="2" charset="0"/>
              </a:rPr>
              <a:t>Vídeo</a:t>
            </a:r>
          </a:p>
        </p:txBody>
      </p:sp>
      <p:sp>
        <p:nvSpPr>
          <p:cNvPr id="29" name="Retângulo 3">
            <a:extLst>
              <a:ext uri="{FF2B5EF4-FFF2-40B4-BE49-F238E27FC236}">
                <a16:creationId xmlns:a16="http://schemas.microsoft.com/office/drawing/2014/main" id="{D651F80D-7FEB-1EA8-E4D0-382B69533970}"/>
              </a:ext>
            </a:extLst>
          </p:cNvPr>
          <p:cNvSpPr/>
          <p:nvPr/>
        </p:nvSpPr>
        <p:spPr>
          <a:xfrm>
            <a:off x="1712034" y="4895705"/>
            <a:ext cx="4041066" cy="1110109"/>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dirty="0">
                <a:solidFill>
                  <a:srgbClr val="302926"/>
                </a:solidFill>
                <a:latin typeface="AMX" pitchFamily="2" charset="0"/>
              </a:rPr>
              <a:t>Novas plataformas de jogos em nuvem, transmissões ao vivo de partidas e experiências com realidade virtual.</a:t>
            </a:r>
          </a:p>
        </p:txBody>
      </p:sp>
      <p:sp>
        <p:nvSpPr>
          <p:cNvPr id="30" name="Fluxograma: Processo Alternativo 10">
            <a:extLst>
              <a:ext uri="{FF2B5EF4-FFF2-40B4-BE49-F238E27FC236}">
                <a16:creationId xmlns:a16="http://schemas.microsoft.com/office/drawing/2014/main" id="{9737A86C-090C-A01F-92D9-0B6B6DEFFB9B}"/>
              </a:ext>
            </a:extLst>
          </p:cNvPr>
          <p:cNvSpPr/>
          <p:nvPr/>
        </p:nvSpPr>
        <p:spPr>
          <a:xfrm>
            <a:off x="1712034" y="4461693"/>
            <a:ext cx="2107492" cy="517538"/>
          </a:xfrm>
          <a:prstGeom prst="flowChartAlternateProcess">
            <a:avLst/>
          </a:prstGeom>
          <a:solidFill>
            <a:srgbClr val="AF272F"/>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b="1" dirty="0">
                <a:latin typeface="AMX" pitchFamily="2" charset="0"/>
              </a:rPr>
              <a:t>Games Online</a:t>
            </a:r>
          </a:p>
        </p:txBody>
      </p:sp>
      <p:sp>
        <p:nvSpPr>
          <p:cNvPr id="31" name="Retângulo 3">
            <a:extLst>
              <a:ext uri="{FF2B5EF4-FFF2-40B4-BE49-F238E27FC236}">
                <a16:creationId xmlns:a16="http://schemas.microsoft.com/office/drawing/2014/main" id="{D651F80D-7FEB-1EA8-E4D0-382B69533970}"/>
              </a:ext>
            </a:extLst>
          </p:cNvPr>
          <p:cNvSpPr/>
          <p:nvPr/>
        </p:nvSpPr>
        <p:spPr>
          <a:xfrm>
            <a:off x="6179961" y="4867492"/>
            <a:ext cx="4603653" cy="1138322"/>
          </a:xfrm>
          <a:prstGeom prst="roundRect">
            <a:avLst>
              <a:gd name="adj" fmla="val 6467"/>
            </a:avLst>
          </a:prstGeom>
          <a:solidFill>
            <a:schemeClr val="bg1"/>
          </a:solidFill>
          <a:ln>
            <a:solidFill>
              <a:srgbClr val="AF2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dirty="0">
                <a:solidFill>
                  <a:srgbClr val="302926"/>
                </a:solidFill>
                <a:latin typeface="AMX" pitchFamily="2" charset="0"/>
              </a:rPr>
              <a:t>Novos hardwares e maior acessibilidade, ampliando aplicações em realidade virtual, aumentada e mista</a:t>
            </a:r>
            <a:br>
              <a:rPr lang="pt-BR" sz="1400" dirty="0">
                <a:solidFill>
                  <a:srgbClr val="302926"/>
                </a:solidFill>
                <a:latin typeface="AMX" pitchFamily="2" charset="0"/>
              </a:rPr>
            </a:br>
            <a:r>
              <a:rPr lang="pt-BR" sz="1400" dirty="0">
                <a:solidFill>
                  <a:srgbClr val="302926"/>
                </a:solidFill>
                <a:latin typeface="AMX" pitchFamily="2" charset="0"/>
              </a:rPr>
              <a:t>no dia a dia.</a:t>
            </a:r>
          </a:p>
        </p:txBody>
      </p:sp>
      <p:sp>
        <p:nvSpPr>
          <p:cNvPr id="34" name="Fluxograma: Processo Alternativo 10">
            <a:extLst>
              <a:ext uri="{FF2B5EF4-FFF2-40B4-BE49-F238E27FC236}">
                <a16:creationId xmlns:a16="http://schemas.microsoft.com/office/drawing/2014/main" id="{9737A86C-090C-A01F-92D9-0B6B6DEFFB9B}"/>
              </a:ext>
            </a:extLst>
          </p:cNvPr>
          <p:cNvSpPr/>
          <p:nvPr/>
        </p:nvSpPr>
        <p:spPr>
          <a:xfrm>
            <a:off x="6179960" y="4434509"/>
            <a:ext cx="4700121" cy="517538"/>
          </a:xfrm>
          <a:prstGeom prst="flowChartAlternateProcess">
            <a:avLst/>
          </a:prstGeom>
          <a:solidFill>
            <a:srgbClr val="902025"/>
          </a:solidFill>
          <a:ln w="12700">
            <a:noFill/>
          </a:ln>
          <a:effectLst>
            <a:outerShdw blurRad="177800" dist="139700" dir="2700000" sx="95000" sy="95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b="1" dirty="0">
                <a:latin typeface="AMX" pitchFamily="2" charset="0"/>
              </a:rPr>
              <a:t>VR &amp; AR (Realidade Virtual e Aumentada)</a:t>
            </a:r>
          </a:p>
        </p:txBody>
      </p:sp>
      <p:sp>
        <p:nvSpPr>
          <p:cNvPr id="35" name="Oval 34"/>
          <p:cNvSpPr/>
          <p:nvPr/>
        </p:nvSpPr>
        <p:spPr>
          <a:xfrm>
            <a:off x="4340665" y="2412515"/>
            <a:ext cx="611423" cy="579670"/>
          </a:xfrm>
          <a:prstGeom prst="ellipse">
            <a:avLst/>
          </a:prstGeom>
          <a:solidFill>
            <a:schemeClr val="bg1"/>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Oval 35"/>
          <p:cNvSpPr/>
          <p:nvPr/>
        </p:nvSpPr>
        <p:spPr>
          <a:xfrm>
            <a:off x="3421533" y="4412439"/>
            <a:ext cx="611423" cy="579670"/>
          </a:xfrm>
          <a:prstGeom prst="ellipse">
            <a:avLst/>
          </a:prstGeom>
          <a:solidFill>
            <a:schemeClr val="bg1"/>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Oval 36"/>
          <p:cNvSpPr/>
          <p:nvPr/>
        </p:nvSpPr>
        <p:spPr>
          <a:xfrm>
            <a:off x="7161570" y="2356768"/>
            <a:ext cx="611423" cy="579670"/>
          </a:xfrm>
          <a:prstGeom prst="ellipse">
            <a:avLst/>
          </a:prstGeom>
          <a:solidFill>
            <a:schemeClr val="bg1"/>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Oval 37"/>
          <p:cNvSpPr/>
          <p:nvPr/>
        </p:nvSpPr>
        <p:spPr>
          <a:xfrm>
            <a:off x="10425448" y="4378816"/>
            <a:ext cx="611423" cy="579670"/>
          </a:xfrm>
          <a:prstGeom prst="ellipse">
            <a:avLst/>
          </a:prstGeom>
          <a:solidFill>
            <a:schemeClr val="bg1"/>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153" y="2472211"/>
            <a:ext cx="476428" cy="47642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710" y="2408472"/>
            <a:ext cx="476428" cy="47642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652" y="4453424"/>
            <a:ext cx="476428" cy="476428"/>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5093" y="4421138"/>
            <a:ext cx="537487" cy="537487"/>
          </a:xfrm>
          <a:prstGeom prst="rect">
            <a:avLst/>
          </a:prstGeom>
        </p:spPr>
      </p:pic>
    </p:spTree>
    <p:extLst>
      <p:ext uri="{BB962C8B-B14F-4D97-AF65-F5344CB8AC3E}">
        <p14:creationId xmlns:p14="http://schemas.microsoft.com/office/powerpoint/2010/main" val="158253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47"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par>
                          <p:cTn id="65" fill="hold">
                            <p:stCondLst>
                              <p:cond delay="40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par>
                                <p:cTn id="75" presetID="47"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27" grpId="0" animBg="1"/>
      <p:bldP spid="28" grpId="0" animBg="1"/>
      <p:bldP spid="29" grpId="0" animBg="1"/>
      <p:bldP spid="30" grpId="0" animBg="1"/>
      <p:bldP spid="31"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3">
            <a:extLst>
              <a:ext uri="{FF2B5EF4-FFF2-40B4-BE49-F238E27FC236}">
                <a16:creationId xmlns:a16="http://schemas.microsoft.com/office/drawing/2014/main" id="{D651F80D-7FEB-1EA8-E4D0-382B69533970}"/>
              </a:ext>
            </a:extLst>
          </p:cNvPr>
          <p:cNvSpPr/>
          <p:nvPr/>
        </p:nvSpPr>
        <p:spPr>
          <a:xfrm>
            <a:off x="6339614" y="3454761"/>
            <a:ext cx="4187922" cy="2236176"/>
          </a:xfrm>
          <a:prstGeom prst="roundRect">
            <a:avLst>
              <a:gd name="adj" fmla="val 6467"/>
            </a:avLst>
          </a:prstGeom>
          <a:solidFill>
            <a:schemeClr val="bg1"/>
          </a:solidFill>
          <a:ln>
            <a:no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3">
            <a:extLst>
              <a:ext uri="{FF2B5EF4-FFF2-40B4-BE49-F238E27FC236}">
                <a16:creationId xmlns:a16="http://schemas.microsoft.com/office/drawing/2014/main" id="{D651F80D-7FEB-1EA8-E4D0-382B69533970}"/>
              </a:ext>
            </a:extLst>
          </p:cNvPr>
          <p:cNvSpPr/>
          <p:nvPr/>
        </p:nvSpPr>
        <p:spPr>
          <a:xfrm>
            <a:off x="1220503" y="3454762"/>
            <a:ext cx="4187922" cy="1884494"/>
          </a:xfrm>
          <a:prstGeom prst="roundRect">
            <a:avLst>
              <a:gd name="adj" fmla="val 6467"/>
            </a:avLst>
          </a:prstGeom>
          <a:solidFill>
            <a:schemeClr val="bg1"/>
          </a:solidFill>
          <a:ln>
            <a:no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7A1D09C6-2B16-9B16-CF00-D4549650DD03}"/>
              </a:ext>
            </a:extLst>
          </p:cNvPr>
          <p:cNvSpPr txBox="1"/>
          <p:nvPr/>
        </p:nvSpPr>
        <p:spPr>
          <a:xfrm>
            <a:off x="762831" y="1323838"/>
            <a:ext cx="6647980" cy="646331"/>
          </a:xfrm>
          <a:prstGeom prst="rect">
            <a:avLst/>
          </a:prstGeom>
          <a:noFill/>
        </p:spPr>
        <p:txBody>
          <a:bodyPr wrap="square">
            <a:spAutoFit/>
          </a:bodyPr>
          <a:lstStyle/>
          <a:p>
            <a:r>
              <a:rPr lang="pt-BR" sz="3600" b="1" dirty="0">
                <a:solidFill>
                  <a:schemeClr val="bg1"/>
                </a:solidFill>
                <a:latin typeface="AMX Black" pitchFamily="2" charset="0"/>
                <a:ea typeface="Segoe UI Black" panose="020B0A02040204020203" pitchFamily="34" charset="0"/>
              </a:rPr>
              <a:t>O QUE É GIGA VELOCIDADE</a:t>
            </a:r>
          </a:p>
        </p:txBody>
      </p:sp>
      <p:grpSp>
        <p:nvGrpSpPr>
          <p:cNvPr id="2" name="Group 1"/>
          <p:cNvGrpSpPr/>
          <p:nvPr/>
        </p:nvGrpSpPr>
        <p:grpSpPr>
          <a:xfrm>
            <a:off x="617233" y="3431733"/>
            <a:ext cx="797637" cy="797637"/>
            <a:chOff x="3186903" y="2368813"/>
            <a:chExt cx="797637" cy="797637"/>
          </a:xfrm>
        </p:grpSpPr>
        <p:sp>
          <p:nvSpPr>
            <p:cNvPr id="3" name="Oval 2"/>
            <p:cNvSpPr/>
            <p:nvPr/>
          </p:nvSpPr>
          <p:spPr>
            <a:xfrm>
              <a:off x="3186903" y="2368813"/>
              <a:ext cx="797637" cy="797637"/>
            </a:xfrm>
            <a:prstGeom prst="ellipse">
              <a:avLst/>
            </a:prstGeom>
            <a:solidFill>
              <a:srgbClr val="AF272F"/>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Gráfico 12">
              <a:extLst>
                <a:ext uri="{FF2B5EF4-FFF2-40B4-BE49-F238E27FC236}">
                  <a16:creationId xmlns:a16="http://schemas.microsoft.com/office/drawing/2014/main" id="{4B60E32F-ED55-3DF5-CEC3-05F779F7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019" y="2448260"/>
              <a:ext cx="641177" cy="641177"/>
            </a:xfrm>
            <a:prstGeom prst="rect">
              <a:avLst/>
            </a:prstGeom>
          </p:spPr>
        </p:pic>
      </p:grpSp>
      <p:sp>
        <p:nvSpPr>
          <p:cNvPr id="15" name="CaixaDeTexto 14">
            <a:extLst>
              <a:ext uri="{FF2B5EF4-FFF2-40B4-BE49-F238E27FC236}">
                <a16:creationId xmlns:a16="http://schemas.microsoft.com/office/drawing/2014/main" id="{82AB83CB-3445-7C8C-415A-A9B515487442}"/>
              </a:ext>
            </a:extLst>
          </p:cNvPr>
          <p:cNvSpPr txBox="1"/>
          <p:nvPr/>
        </p:nvSpPr>
        <p:spPr>
          <a:xfrm>
            <a:off x="1424849" y="3604110"/>
            <a:ext cx="3876824" cy="1569660"/>
          </a:xfrm>
          <a:prstGeom prst="rect">
            <a:avLst/>
          </a:prstGeom>
          <a:noFill/>
        </p:spPr>
        <p:txBody>
          <a:bodyPr wrap="square">
            <a:spAutoFit/>
          </a:bodyPr>
          <a:lstStyle/>
          <a:p>
            <a:r>
              <a:rPr lang="pt-BR" sz="1600" b="1" dirty="0">
                <a:solidFill>
                  <a:srgbClr val="302926"/>
                </a:solidFill>
                <a:latin typeface="AMX" pitchFamily="2" charset="0"/>
                <a:cs typeface="Segoe UI" panose="020B0502040204020203" pitchFamily="34" charset="0"/>
              </a:rPr>
              <a:t>A Giga Velocidade </a:t>
            </a:r>
            <a:r>
              <a:rPr lang="pt-BR" sz="1600" dirty="0">
                <a:solidFill>
                  <a:srgbClr val="302926"/>
                </a:solidFill>
                <a:latin typeface="AMX" pitchFamily="2" charset="0"/>
                <a:cs typeface="Segoe UI" panose="020B0502040204020203" pitchFamily="34" charset="0"/>
              </a:rPr>
              <a:t>é uma evolução que amplia a velocidade e a capacidade da banda larga. Com taxas de </a:t>
            </a:r>
            <a:r>
              <a:rPr lang="pt-BR" sz="1600" b="1" dirty="0">
                <a:solidFill>
                  <a:srgbClr val="302926"/>
                </a:solidFill>
                <a:latin typeface="AMX" pitchFamily="2" charset="0"/>
                <a:cs typeface="Segoe UI" panose="020B0502040204020203" pitchFamily="34" charset="0"/>
              </a:rPr>
              <a:t>5 e 10 Gbps de upload e download</a:t>
            </a:r>
            <a:r>
              <a:rPr lang="pt-BR" sz="1600" dirty="0">
                <a:solidFill>
                  <a:srgbClr val="302926"/>
                </a:solidFill>
                <a:latin typeface="AMX" pitchFamily="2" charset="0"/>
                <a:cs typeface="Segoe UI" panose="020B0502040204020203" pitchFamily="34" charset="0"/>
              </a:rPr>
              <a:t>, ela garante mais desempenho e suporte às novas formas de uso da internet.</a:t>
            </a:r>
          </a:p>
        </p:txBody>
      </p:sp>
      <p:sp>
        <p:nvSpPr>
          <p:cNvPr id="19" name="CaixaDeTexto 18">
            <a:extLst>
              <a:ext uri="{FF2B5EF4-FFF2-40B4-BE49-F238E27FC236}">
                <a16:creationId xmlns:a16="http://schemas.microsoft.com/office/drawing/2014/main" id="{146B9FBC-3A33-3EC8-0ADA-C588AE00B964}"/>
              </a:ext>
            </a:extLst>
          </p:cNvPr>
          <p:cNvSpPr txBox="1"/>
          <p:nvPr/>
        </p:nvSpPr>
        <p:spPr>
          <a:xfrm>
            <a:off x="6561613" y="3553220"/>
            <a:ext cx="3820526" cy="2062103"/>
          </a:xfrm>
          <a:prstGeom prst="rect">
            <a:avLst/>
          </a:prstGeom>
          <a:noFill/>
        </p:spPr>
        <p:txBody>
          <a:bodyPr wrap="square">
            <a:spAutoFit/>
          </a:bodyPr>
          <a:lstStyle/>
          <a:p>
            <a:r>
              <a:rPr lang="pt-BR" sz="1600" dirty="0">
                <a:solidFill>
                  <a:srgbClr val="302926"/>
                </a:solidFill>
                <a:latin typeface="AMX" pitchFamily="2" charset="0"/>
                <a:cs typeface="Segoe UI" panose="020B0502040204020203" pitchFamily="34" charset="0"/>
              </a:rPr>
              <a:t>A </a:t>
            </a:r>
            <a:r>
              <a:rPr lang="pt-BR" sz="1600" b="1" dirty="0">
                <a:solidFill>
                  <a:srgbClr val="302926"/>
                </a:solidFill>
                <a:latin typeface="AMX" pitchFamily="2" charset="0"/>
                <a:cs typeface="Segoe UI" panose="020B0502040204020203" pitchFamily="34" charset="0"/>
              </a:rPr>
              <a:t>Giga Velocidade </a:t>
            </a:r>
            <a:r>
              <a:rPr lang="pt-BR" sz="1600" dirty="0">
                <a:solidFill>
                  <a:srgbClr val="302926"/>
                </a:solidFill>
                <a:latin typeface="AMX" pitchFamily="2" charset="0"/>
                <a:cs typeface="Segoe UI" panose="020B0502040204020203" pitchFamily="34" charset="0"/>
              </a:rPr>
              <a:t>refere-se a</a:t>
            </a:r>
            <a:br>
              <a:rPr lang="pt-BR" sz="1600" dirty="0">
                <a:solidFill>
                  <a:srgbClr val="302926"/>
                </a:solidFill>
                <a:latin typeface="AMX" pitchFamily="2" charset="0"/>
                <a:cs typeface="Segoe UI" panose="020B0502040204020203" pitchFamily="34" charset="0"/>
              </a:rPr>
            </a:br>
            <a:r>
              <a:rPr lang="pt-BR" sz="1600" dirty="0">
                <a:solidFill>
                  <a:srgbClr val="302926"/>
                </a:solidFill>
                <a:latin typeface="AMX" pitchFamily="2" charset="0"/>
                <a:cs typeface="Segoe UI" panose="020B0502040204020203" pitchFamily="34" charset="0"/>
              </a:rPr>
              <a:t>conexões a partir de 1 Gbps e reflete uma tendência do mercado, na qual velocidades acima de 1 Giga se tornam cada vez mais comuns, exigindo tecnologias como XGS-PON, Wi-Fi 7</a:t>
            </a:r>
            <a:br>
              <a:rPr lang="pt-BR" sz="1600" dirty="0">
                <a:solidFill>
                  <a:srgbClr val="302926"/>
                </a:solidFill>
                <a:latin typeface="AMX" pitchFamily="2" charset="0"/>
                <a:cs typeface="Segoe UI" panose="020B0502040204020203" pitchFamily="34" charset="0"/>
              </a:rPr>
            </a:br>
            <a:r>
              <a:rPr lang="pt-BR" sz="1600" dirty="0">
                <a:solidFill>
                  <a:srgbClr val="302926"/>
                </a:solidFill>
                <a:latin typeface="AMX" pitchFamily="2" charset="0"/>
                <a:cs typeface="Segoe UI" panose="020B0502040204020203" pitchFamily="34" charset="0"/>
              </a:rPr>
              <a:t>e </a:t>
            </a:r>
            <a:r>
              <a:rPr lang="pt-BR" sz="1600" b="1" dirty="0">
                <a:solidFill>
                  <a:srgbClr val="302926"/>
                </a:solidFill>
                <a:latin typeface="AMX" pitchFamily="2" charset="0"/>
                <a:cs typeface="Segoe UI" panose="020B0502040204020203" pitchFamily="34" charset="0"/>
              </a:rPr>
              <a:t>Wi-Fi </a:t>
            </a:r>
            <a:r>
              <a:rPr lang="pt-BR" sz="1600" b="1" dirty="0" err="1">
                <a:solidFill>
                  <a:srgbClr val="302926"/>
                </a:solidFill>
                <a:latin typeface="AMX" pitchFamily="2" charset="0"/>
                <a:cs typeface="Segoe UI" panose="020B0502040204020203" pitchFamily="34" charset="0"/>
              </a:rPr>
              <a:t>Mesh</a:t>
            </a:r>
            <a:r>
              <a:rPr lang="pt-BR" sz="1600" b="1" dirty="0">
                <a:solidFill>
                  <a:srgbClr val="302926"/>
                </a:solidFill>
                <a:latin typeface="AMX" pitchFamily="2" charset="0"/>
                <a:cs typeface="Segoe UI" panose="020B0502040204020203" pitchFamily="34" charset="0"/>
              </a:rPr>
              <a:t> 7 </a:t>
            </a:r>
            <a:r>
              <a:rPr lang="pt-BR" sz="1600" dirty="0">
                <a:solidFill>
                  <a:srgbClr val="302926"/>
                </a:solidFill>
                <a:latin typeface="AMX" pitchFamily="2" charset="0"/>
                <a:cs typeface="Segoe UI" panose="020B0502040204020203" pitchFamily="34" charset="0"/>
              </a:rPr>
              <a:t>para entregar alto desempenho em todo o ambiente.</a:t>
            </a:r>
          </a:p>
        </p:txBody>
      </p:sp>
      <p:grpSp>
        <p:nvGrpSpPr>
          <p:cNvPr id="4" name="Group 3"/>
          <p:cNvGrpSpPr/>
          <p:nvPr/>
        </p:nvGrpSpPr>
        <p:grpSpPr>
          <a:xfrm>
            <a:off x="5766052" y="3454761"/>
            <a:ext cx="783366" cy="755754"/>
            <a:chOff x="7839334" y="2419865"/>
            <a:chExt cx="707946" cy="763685"/>
          </a:xfrm>
        </p:grpSpPr>
        <p:sp>
          <p:nvSpPr>
            <p:cNvPr id="24" name="Oval 23"/>
            <p:cNvSpPr/>
            <p:nvPr/>
          </p:nvSpPr>
          <p:spPr>
            <a:xfrm>
              <a:off x="7839334" y="2419865"/>
              <a:ext cx="707946" cy="763685"/>
            </a:xfrm>
            <a:prstGeom prst="ellipse">
              <a:avLst/>
            </a:prstGeom>
            <a:solidFill>
              <a:srgbClr val="E85D52"/>
            </a:solidFill>
            <a:ln>
              <a:noFill/>
            </a:ln>
            <a:effectLst>
              <a:outerShdw blurRad="76200" dist="76200" dir="2700000" sx="96000" sy="96000" algn="tl" rotWithShape="0">
                <a:schemeClr val="bg2">
                  <a:lumMod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Gráfico 20">
              <a:extLst>
                <a:ext uri="{FF2B5EF4-FFF2-40B4-BE49-F238E27FC236}">
                  <a16:creationId xmlns:a16="http://schemas.microsoft.com/office/drawing/2014/main" id="{1C1290BF-742F-17B0-CFAA-0F3819C15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3598" y="2511728"/>
              <a:ext cx="654066" cy="654066"/>
            </a:xfrm>
            <a:prstGeom prst="rect">
              <a:avLst/>
            </a:prstGeom>
          </p:spPr>
        </p:pic>
      </p:gr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7" y="1257477"/>
            <a:ext cx="809624" cy="809624"/>
          </a:xfrm>
          <a:prstGeom prst="rect">
            <a:avLst/>
          </a:prstGeom>
        </p:spPr>
      </p:pic>
      <p:sp>
        <p:nvSpPr>
          <p:cNvPr id="9" name="CaixaDeTexto 8">
            <a:extLst>
              <a:ext uri="{FF2B5EF4-FFF2-40B4-BE49-F238E27FC236}">
                <a16:creationId xmlns:a16="http://schemas.microsoft.com/office/drawing/2014/main" id="{B7620ED5-777B-EDA6-2E30-618B1444ADC0}"/>
              </a:ext>
            </a:extLst>
          </p:cNvPr>
          <p:cNvSpPr txBox="1"/>
          <p:nvPr/>
        </p:nvSpPr>
        <p:spPr>
          <a:xfrm>
            <a:off x="762832" y="2125604"/>
            <a:ext cx="8873004" cy="646331"/>
          </a:xfrm>
          <a:prstGeom prst="rect">
            <a:avLst/>
          </a:prstGeom>
          <a:noFill/>
        </p:spPr>
        <p:txBody>
          <a:bodyPr wrap="square">
            <a:spAutoFit/>
          </a:bodyPr>
          <a:lstStyle/>
          <a:p>
            <a:r>
              <a:rPr lang="pt-BR" dirty="0">
                <a:solidFill>
                  <a:schemeClr val="bg1"/>
                </a:solidFill>
                <a:latin typeface="AMX" pitchFamily="2" charset="0"/>
              </a:rPr>
              <a:t>O aumento do uso de aplicações em nuvem, streaming, jogos e múltiplos dispositivos conectados impulsionou a necessidade de conexões mais rápidas e estáveis.</a:t>
            </a:r>
          </a:p>
        </p:txBody>
      </p:sp>
    </p:spTree>
    <p:extLst>
      <p:ext uri="{BB962C8B-B14F-4D97-AF65-F5344CB8AC3E}">
        <p14:creationId xmlns:p14="http://schemas.microsoft.com/office/powerpoint/2010/main" val="158780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0-#ppt_w/2"/>
                                          </p:val>
                                        </p:tav>
                                        <p:tav tm="100000">
                                          <p:val>
                                            <p:strVal val="#ppt_x"/>
                                          </p:val>
                                        </p:tav>
                                      </p:tavLst>
                                    </p:anim>
                                    <p:anim calcmode="lin" valueType="num">
                                      <p:cBhvr additive="base">
                                        <p:cTn id="18" dur="75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225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75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par>
                          <p:cTn id="38" fill="hold">
                            <p:stCondLst>
                              <p:cond delay="375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5" grpId="0"/>
      <p:bldP spid="15" grpId="0"/>
      <p:bldP spid="19"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7A1D09C6-2B16-9B16-CF00-D4549650DD03}"/>
              </a:ext>
            </a:extLst>
          </p:cNvPr>
          <p:cNvSpPr txBox="1"/>
          <p:nvPr/>
        </p:nvSpPr>
        <p:spPr>
          <a:xfrm>
            <a:off x="886264" y="2518336"/>
            <a:ext cx="3630960" cy="1754326"/>
          </a:xfrm>
          <a:prstGeom prst="rect">
            <a:avLst/>
          </a:prstGeom>
          <a:noFill/>
        </p:spPr>
        <p:txBody>
          <a:bodyPr wrap="square">
            <a:spAutoFit/>
          </a:bodyPr>
          <a:lstStyle/>
          <a:p>
            <a:r>
              <a:rPr lang="pt-BR" sz="3600" b="1" dirty="0">
                <a:solidFill>
                  <a:srgbClr val="302926"/>
                </a:solidFill>
                <a:latin typeface="AMX Black" pitchFamily="2" charset="0"/>
                <a:ea typeface="Segoe UI Black" panose="020B0A02040204020203" pitchFamily="34" charset="0"/>
              </a:rPr>
              <a:t>DIFERENCIAIS DA GIGA VELOCIDADE</a:t>
            </a:r>
          </a:p>
        </p:txBody>
      </p:sp>
      <p:sp>
        <p:nvSpPr>
          <p:cNvPr id="30" name="Retângulo 3">
            <a:extLst>
              <a:ext uri="{FF2B5EF4-FFF2-40B4-BE49-F238E27FC236}">
                <a16:creationId xmlns:a16="http://schemas.microsoft.com/office/drawing/2014/main" id="{D651F80D-7FEB-1EA8-E4D0-382B69533970}"/>
              </a:ext>
            </a:extLst>
          </p:cNvPr>
          <p:cNvSpPr/>
          <p:nvPr/>
        </p:nvSpPr>
        <p:spPr>
          <a:xfrm>
            <a:off x="5446330" y="4086601"/>
            <a:ext cx="6998451" cy="756000"/>
          </a:xfrm>
          <a:prstGeom prst="roundRect">
            <a:avLst>
              <a:gd name="adj" fmla="val 44669"/>
            </a:avLst>
          </a:prstGeom>
          <a:solidFill>
            <a:srgbClr val="AF272F"/>
          </a:solidFill>
          <a:ln>
            <a:solidFill>
              <a:srgbClr val="E54337"/>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dirty="0">
                <a:solidFill>
                  <a:schemeClr val="bg1"/>
                </a:solidFill>
              </a:rPr>
              <a:t>Perfeito para casas conectadas, streaming e dispositivos IoT.</a:t>
            </a:r>
          </a:p>
        </p:txBody>
      </p:sp>
      <p:sp>
        <p:nvSpPr>
          <p:cNvPr id="16" name="Retângulo 3">
            <a:extLst>
              <a:ext uri="{FF2B5EF4-FFF2-40B4-BE49-F238E27FC236}">
                <a16:creationId xmlns:a16="http://schemas.microsoft.com/office/drawing/2014/main" id="{D651F80D-7FEB-1EA8-E4D0-382B69533970}"/>
              </a:ext>
            </a:extLst>
          </p:cNvPr>
          <p:cNvSpPr/>
          <p:nvPr/>
        </p:nvSpPr>
        <p:spPr>
          <a:xfrm>
            <a:off x="5854912" y="3385640"/>
            <a:ext cx="6661027" cy="756000"/>
          </a:xfrm>
          <a:prstGeom prst="roundRect">
            <a:avLst>
              <a:gd name="adj" fmla="val 46446"/>
            </a:avLst>
          </a:prstGeom>
          <a:solidFill>
            <a:srgbClr val="DA291C"/>
          </a:solidFill>
          <a:ln>
            <a:solidFill>
              <a:srgbClr val="E54337"/>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dirty="0">
                <a:solidFill>
                  <a:schemeClr val="bg1"/>
                </a:solidFill>
              </a:rPr>
              <a:t>Baixa latência, ideal para atividades que demandam</a:t>
            </a:r>
            <a:br>
              <a:rPr lang="pt-BR" dirty="0">
                <a:solidFill>
                  <a:schemeClr val="bg1"/>
                </a:solidFill>
              </a:rPr>
            </a:br>
            <a:r>
              <a:rPr lang="pt-BR" dirty="0">
                <a:solidFill>
                  <a:schemeClr val="bg1"/>
                </a:solidFill>
              </a:rPr>
              <a:t>menor atraso/delay na conexão.</a:t>
            </a:r>
          </a:p>
        </p:txBody>
      </p:sp>
      <p:pic>
        <p:nvPicPr>
          <p:cNvPr id="2" name="Picture 5">
            <a:extLst>
              <a:ext uri="{FF2B5EF4-FFF2-40B4-BE49-F238E27FC236}">
                <a16:creationId xmlns:a16="http://schemas.microsoft.com/office/drawing/2014/main" id="{65F51DA5-A7BE-2403-17F4-596AC619E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36" y="2630623"/>
            <a:ext cx="801928" cy="451084"/>
          </a:xfrm>
          <a:prstGeom prst="rect">
            <a:avLst/>
          </a:prstGeom>
        </p:spPr>
      </p:pic>
      <p:sp>
        <p:nvSpPr>
          <p:cNvPr id="3" name="Retângulo 3">
            <a:extLst>
              <a:ext uri="{FF2B5EF4-FFF2-40B4-BE49-F238E27FC236}">
                <a16:creationId xmlns:a16="http://schemas.microsoft.com/office/drawing/2014/main" id="{D651F80D-7FEB-1EA8-E4D0-382B69533970}"/>
              </a:ext>
            </a:extLst>
          </p:cNvPr>
          <p:cNvSpPr/>
          <p:nvPr/>
        </p:nvSpPr>
        <p:spPr>
          <a:xfrm>
            <a:off x="6264725" y="2684679"/>
            <a:ext cx="6251213" cy="756000"/>
          </a:xfrm>
          <a:prstGeom prst="roundRect">
            <a:avLst>
              <a:gd name="adj" fmla="val 46446"/>
            </a:avLst>
          </a:prstGeom>
          <a:solidFill>
            <a:srgbClr val="E54337"/>
          </a:solidFill>
          <a:ln>
            <a:solidFill>
              <a:srgbClr val="E54337"/>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dirty="0">
                <a:solidFill>
                  <a:schemeClr val="bg1"/>
                </a:solidFill>
              </a:rPr>
              <a:t>Conteúdos 4K e 8K.</a:t>
            </a:r>
          </a:p>
        </p:txBody>
      </p:sp>
      <p:sp>
        <p:nvSpPr>
          <p:cNvPr id="33" name="Retângulo 3">
            <a:extLst>
              <a:ext uri="{FF2B5EF4-FFF2-40B4-BE49-F238E27FC236}">
                <a16:creationId xmlns:a16="http://schemas.microsoft.com/office/drawing/2014/main" id="{D651F80D-7FEB-1EA8-E4D0-382B69533970}"/>
              </a:ext>
            </a:extLst>
          </p:cNvPr>
          <p:cNvSpPr/>
          <p:nvPr/>
        </p:nvSpPr>
        <p:spPr>
          <a:xfrm>
            <a:off x="6674538" y="1983718"/>
            <a:ext cx="5841401" cy="756000"/>
          </a:xfrm>
          <a:prstGeom prst="roundRect">
            <a:avLst>
              <a:gd name="adj" fmla="val 46446"/>
            </a:avLst>
          </a:prstGeom>
          <a:solidFill>
            <a:srgbClr val="E85D52"/>
          </a:solidFill>
          <a:ln>
            <a:solidFill>
              <a:srgbClr val="E54337"/>
            </a:solidFill>
          </a:ln>
          <a:effectLst>
            <a:outerShdw blurRad="177800" dist="139700" dir="2700000" sx="99000" sy="99000" algn="tl" rotWithShape="0">
              <a:schemeClr val="bg2">
                <a:lumMod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dirty="0">
                <a:solidFill>
                  <a:schemeClr val="bg1"/>
                </a:solidFill>
              </a:rPr>
              <a:t>Altas velocidades.</a:t>
            </a:r>
          </a:p>
        </p:txBody>
      </p:sp>
    </p:spTree>
    <p:extLst>
      <p:ext uri="{BB962C8B-B14F-4D97-AF65-F5344CB8AC3E}">
        <p14:creationId xmlns:p14="http://schemas.microsoft.com/office/powerpoint/2010/main" val="414021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decel="10000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1+#ppt_w/2"/>
                                          </p:val>
                                        </p:tav>
                                        <p:tav tm="100000">
                                          <p:val>
                                            <p:strVal val="#ppt_x"/>
                                          </p:val>
                                        </p:tav>
                                      </p:tavLst>
                                    </p:anim>
                                    <p:anim calcmode="lin" valueType="num">
                                      <p:cBhvr additive="base">
                                        <p:cTn id="33"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animBg="1"/>
      <p:bldP spid="16" grpId="0" animBg="1"/>
      <p:bldP spid="3" grpId="0" animBg="1"/>
      <p:bldP spid="33" grpId="0" animBg="1"/>
    </p:bldLst>
  </p:timing>
</p:sld>
</file>

<file path=ppt/theme/theme1.xml><?xml version="1.0" encoding="utf-8"?>
<a:theme xmlns:a="http://schemas.openxmlformats.org/drawingml/2006/main" name="Template-DI-ofici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a 1">
      <a:majorFont>
        <a:latin typeface="AMX"/>
        <a:ea typeface=""/>
        <a:cs typeface=""/>
      </a:majorFont>
      <a:minorFont>
        <a:latin typeface="AM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0BAA0BFA4660643A687B2FDCEE2805C" ma:contentTypeVersion="16" ma:contentTypeDescription="Crie um novo documento." ma:contentTypeScope="" ma:versionID="6bb22af931fc60397c74301ec42d8558">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691c8d6bfdcba53aab92b8dfcb9871d2"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documentManagement>
</p:properties>
</file>

<file path=customXml/itemProps1.xml><?xml version="1.0" encoding="utf-8"?>
<ds:datastoreItem xmlns:ds="http://schemas.openxmlformats.org/officeDocument/2006/customXml" ds:itemID="{E9C7865D-70F3-43CE-9BEB-44A2D47BE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c3496-d55f-4088-b91d-c078abc80e92"/>
    <ds:schemaRef ds:uri="81d509b4-a50c-4eb4-9c41-c741e6a750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9519B9-B4BF-471C-8A79-21E908FFA624}">
  <ds:schemaRefs>
    <ds:schemaRef ds:uri="http://schemas.microsoft.com/sharepoint/v3/contenttype/forms"/>
  </ds:schemaRefs>
</ds:datastoreItem>
</file>

<file path=customXml/itemProps3.xml><?xml version="1.0" encoding="utf-8"?>
<ds:datastoreItem xmlns:ds="http://schemas.openxmlformats.org/officeDocument/2006/customXml" ds:itemID="{D7121849-4437-4D97-8050-36BB5475C8C5}">
  <ds:schemaRefs>
    <ds:schemaRef ds:uri="http://purl.org/dc/elements/1.1/"/>
    <ds:schemaRef ds:uri="http://schemas.microsoft.com/office/2006/documentManagement/types"/>
    <ds:schemaRef ds:uri="81d509b4-a50c-4eb4-9c41-c741e6a75022"/>
    <ds:schemaRef ds:uri="05ec3496-d55f-4088-b91d-c078abc80e92"/>
    <ds:schemaRef ds:uri="http://www.w3.org/XML/1998/namespace"/>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Reframe_Modelo_PPT_DI</Template>
  <TotalTime>10522</TotalTime>
  <Words>3990</Words>
  <Application>Microsoft Office PowerPoint</Application>
  <PresentationFormat>Widescreen</PresentationFormat>
  <Paragraphs>448</Paragraphs>
  <Slides>55</Slides>
  <Notes>16</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55</vt:i4>
      </vt:variant>
    </vt:vector>
  </HeadingPairs>
  <TitlesOfParts>
    <vt:vector size="62" baseType="lpstr">
      <vt:lpstr>AMX</vt:lpstr>
      <vt:lpstr>AMX Black</vt:lpstr>
      <vt:lpstr>Aptos</vt:lpstr>
      <vt:lpstr>Arial</vt:lpstr>
      <vt:lpstr>Calibri</vt:lpstr>
      <vt:lpstr>Times New Roman</vt:lpstr>
      <vt:lpstr>Template-DI-oficial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Débora Neves</dc:creator>
  <cp:lastModifiedBy>THIAGO LUIS RIBEIRO</cp:lastModifiedBy>
  <cp:revision>452</cp:revision>
  <dcterms:created xsi:type="dcterms:W3CDTF">2025-01-06T18:07:00Z</dcterms:created>
  <dcterms:modified xsi:type="dcterms:W3CDTF">2026-05-11T18:40:58Z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830D11A151C34AB0AF1FA525302B10B5_13</vt:lpwstr>
  </property>
  <property fmtid="{D5CDD505-2E9C-101B-9397-08002B2CF9AE}" pid="3" name="KSOProductBuildVer">
    <vt:lpwstr>1046-12.2.0.19805</vt:lpwstr>
  </property>
  <property fmtid="{D5CDD505-2E9C-101B-9397-08002B2CF9AE}" pid="4" name="ContentTypeId">
    <vt:lpwstr>0x01010030BAA0BFA4660643A687B2FDCEE2805C</vt:lpwstr>
  </property>
  <property fmtid="{D5CDD505-2E9C-101B-9397-08002B2CF9AE}" pid="5" name="MediaServiceImageTags">
    <vt:lpwstr/>
  </property>
</Properties>
</file>