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59" r:id="rId5"/>
  </p:sldMasterIdLst>
  <p:notesMasterIdLst>
    <p:notesMasterId r:id="rId59"/>
  </p:notesMasterIdLst>
  <p:sldIdLst>
    <p:sldId id="265" r:id="rId6"/>
    <p:sldId id="630" r:id="rId7"/>
    <p:sldId id="611" r:id="rId8"/>
    <p:sldId id="262" r:id="rId9"/>
    <p:sldId id="2145706572" r:id="rId10"/>
    <p:sldId id="257" r:id="rId11"/>
    <p:sldId id="2145706573" r:id="rId12"/>
    <p:sldId id="2145706574" r:id="rId13"/>
    <p:sldId id="2145706575" r:id="rId14"/>
    <p:sldId id="2145706576" r:id="rId15"/>
    <p:sldId id="2145706577" r:id="rId16"/>
    <p:sldId id="2145706580" r:id="rId17"/>
    <p:sldId id="2145706578" r:id="rId18"/>
    <p:sldId id="2145706588" r:id="rId19"/>
    <p:sldId id="2145706591" r:id="rId20"/>
    <p:sldId id="2145706592" r:id="rId21"/>
    <p:sldId id="2145706582" r:id="rId22"/>
    <p:sldId id="2145706583" r:id="rId23"/>
    <p:sldId id="2145706584" r:id="rId24"/>
    <p:sldId id="2145706595" r:id="rId25"/>
    <p:sldId id="2145706599" r:id="rId26"/>
    <p:sldId id="2145706602" r:id="rId27"/>
    <p:sldId id="2145706609" r:id="rId28"/>
    <p:sldId id="2145706610" r:id="rId29"/>
    <p:sldId id="2145706585" r:id="rId30"/>
    <p:sldId id="2145706612" r:id="rId31"/>
    <p:sldId id="2145706613" r:id="rId32"/>
    <p:sldId id="2145706614" r:id="rId33"/>
    <p:sldId id="2145706615" r:id="rId34"/>
    <p:sldId id="2145706620" r:id="rId35"/>
    <p:sldId id="2145706621" r:id="rId36"/>
    <p:sldId id="2145706622" r:id="rId37"/>
    <p:sldId id="2145706628" r:id="rId38"/>
    <p:sldId id="2145706631" r:id="rId39"/>
    <p:sldId id="2145706629" r:id="rId40"/>
    <p:sldId id="2145706630" r:id="rId41"/>
    <p:sldId id="2145706623" r:id="rId42"/>
    <p:sldId id="2145706624" r:id="rId43"/>
    <p:sldId id="2145706626" r:id="rId44"/>
    <p:sldId id="2145706632" r:id="rId45"/>
    <p:sldId id="2145706634" r:id="rId46"/>
    <p:sldId id="2145706608" r:id="rId47"/>
    <p:sldId id="2145706635" r:id="rId48"/>
    <p:sldId id="2145706637" r:id="rId49"/>
    <p:sldId id="2145706638" r:id="rId50"/>
    <p:sldId id="2145706639" r:id="rId51"/>
    <p:sldId id="2145706648" r:id="rId52"/>
    <p:sldId id="2145706640" r:id="rId53"/>
    <p:sldId id="2145706641" r:id="rId54"/>
    <p:sldId id="2145706642" r:id="rId55"/>
    <p:sldId id="2145706645" r:id="rId56"/>
    <p:sldId id="2145706647" r:id="rId57"/>
    <p:sldId id="2145706581" r:id="rId58"/>
  </p:sldIdLst>
  <p:sldSz cx="12192000" cy="6858000"/>
  <p:notesSz cx="6858000" cy="9144000"/>
  <p:embeddedFontLst>
    <p:embeddedFont>
      <p:font typeface="AMX" pitchFamily="2" charset="0"/>
      <p:regular r:id="rId60"/>
      <p:bold r:id="rId60"/>
      <p:italic r:id="rId60"/>
      <p:boldItalic r:id="rId60"/>
    </p:embeddedFont>
    <p:embeddedFont>
      <p:font typeface="AMX Black" pitchFamily="2" charset="0"/>
      <p:bold r:id="rId61"/>
      <p:italic r:id="rId62"/>
      <p:boldItalic r:id="rId63"/>
    </p:embeddedFont>
    <p:embeddedFont>
      <p:font typeface="AMX Medium" pitchFamily="2" charset="0"/>
      <p:regular r:id="rId60"/>
      <p:bold r:id="rId64"/>
      <p:italic r:id="rId60"/>
      <p:boldItalic r:id="rId65"/>
    </p:embeddedFont>
    <p:embeddedFont>
      <p:font typeface="Euclid Circular A" panose="020B0604020202020204" charset="0"/>
      <p:regular r:id="rId60"/>
      <p:bold r:id="rId60"/>
      <p:italic r:id="rId60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291C"/>
    <a:srgbClr val="F3ECE8"/>
    <a:srgbClr val="2B2929"/>
    <a:srgbClr val="F7A45F"/>
    <a:srgbClr val="AF272F"/>
    <a:srgbClr val="5C1417"/>
    <a:srgbClr val="F5842B"/>
    <a:srgbClr val="EB7E47"/>
    <a:srgbClr val="A7A8AA"/>
    <a:srgbClr val="DF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A42CDB-B0D7-4FFA-86F3-0F1E745ACF78}" v="5" dt="2026-05-05T19:33:34.4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14" autoAdjust="0"/>
    <p:restoredTop sz="93447" autoAdjust="0"/>
  </p:normalViewPr>
  <p:slideViewPr>
    <p:cSldViewPr snapToGrid="0">
      <p:cViewPr varScale="1">
        <p:scale>
          <a:sx n="82" d="100"/>
          <a:sy n="82" d="100"/>
        </p:scale>
        <p:origin x="65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4.fntdata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5.fntdata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3.fntdata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E8546408-C599-2E4B-9A5B-183C3F6DE921}" type="datetimeFigureOut">
              <a:rPr lang="en-US" smtClean="0"/>
              <a:t>5/6/2026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45F73383-0AB7-3543-8A19-7BCE6770F820}" type="slidenum">
              <a:rPr lang="en-US" smtClean="0"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FEA62-8EAE-BF4B-8C8F-E898A45E9E0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00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noProof="0" dirty="0">
                <a:solidFill>
                  <a:schemeClr val="bg1"/>
                </a:solidFill>
                <a:latin typeface="AMX Medium" pitchFamily="2" charset="77"/>
              </a:rPr>
              <a:t>+120 canais </a:t>
            </a:r>
            <a:r>
              <a:rPr lang="pt-BR" sz="1200" noProof="0" dirty="0">
                <a:solidFill>
                  <a:schemeClr val="bg1"/>
                </a:solidFill>
                <a:latin typeface="AMX Medium" pitchFamily="2" charset="77"/>
              </a:rPr>
              <a:t>de TV ao vivo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noProof="0" dirty="0">
                <a:solidFill>
                  <a:schemeClr val="bg1"/>
                </a:solidFill>
                <a:latin typeface="AMX Medium" pitchFamily="2" charset="77"/>
              </a:rPr>
              <a:t>+95.000 conteúdos </a:t>
            </a:r>
            <a:r>
              <a:rPr lang="pt-BR" sz="1200" noProof="0" dirty="0">
                <a:solidFill>
                  <a:schemeClr val="bg1"/>
                </a:solidFill>
                <a:latin typeface="AMX Medium" pitchFamily="2" charset="77"/>
              </a:rPr>
              <a:t>em Vídeo </a:t>
            </a:r>
            <a:r>
              <a:rPr lang="pt-BR" sz="1200" noProof="0" dirty="0" err="1">
                <a:solidFill>
                  <a:schemeClr val="bg1"/>
                </a:solidFill>
                <a:latin typeface="AMX Medium" pitchFamily="2" charset="77"/>
              </a:rPr>
              <a:t>on</a:t>
            </a:r>
            <a:r>
              <a:rPr lang="pt-BR" sz="1200" noProof="0" dirty="0">
                <a:solidFill>
                  <a:schemeClr val="bg1"/>
                </a:solidFill>
                <a:latin typeface="AMX Medium" pitchFamily="2" charset="77"/>
              </a:rPr>
              <a:t> </a:t>
            </a:r>
            <a:r>
              <a:rPr lang="pt-BR" sz="1200" noProof="0" dirty="0" err="1">
                <a:solidFill>
                  <a:schemeClr val="bg1"/>
                </a:solidFill>
                <a:latin typeface="AMX Medium" pitchFamily="2" charset="77"/>
              </a:rPr>
              <a:t>Demand</a:t>
            </a:r>
            <a:endParaRPr lang="pt-BR" sz="1200" noProof="0" dirty="0">
              <a:solidFill>
                <a:schemeClr val="bg1"/>
              </a:solidFill>
              <a:latin typeface="AMX Medium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noProof="0" dirty="0">
                <a:solidFill>
                  <a:schemeClr val="bg1"/>
                </a:solidFill>
                <a:latin typeface="AMX Medium" pitchFamily="2" charset="77"/>
              </a:rPr>
              <a:t>À </a:t>
            </a:r>
            <a:r>
              <a:rPr lang="pt-BR" sz="1200" b="1" noProof="0" dirty="0" err="1">
                <a:solidFill>
                  <a:schemeClr val="bg1"/>
                </a:solidFill>
                <a:latin typeface="AMX Medium" pitchFamily="2" charset="77"/>
              </a:rPr>
              <a:t>la</a:t>
            </a:r>
            <a:r>
              <a:rPr lang="pt-BR" sz="1200" b="1" noProof="0" dirty="0">
                <a:solidFill>
                  <a:schemeClr val="bg1"/>
                </a:solidFill>
                <a:latin typeface="AMX Medium" pitchFamily="2" charset="77"/>
              </a:rPr>
              <a:t> carte </a:t>
            </a:r>
            <a:r>
              <a:rPr lang="pt-BR" sz="1200" noProof="0" dirty="0">
                <a:solidFill>
                  <a:schemeClr val="bg1"/>
                </a:solidFill>
                <a:latin typeface="AMX Medium" pitchFamily="2" charset="77"/>
              </a:rPr>
              <a:t>disponível para </a:t>
            </a:r>
            <a:r>
              <a:rPr lang="pt-BR" sz="1200" b="1" noProof="0" dirty="0">
                <a:solidFill>
                  <a:schemeClr val="bg1"/>
                </a:solidFill>
                <a:latin typeface="AMX Medium" pitchFamily="2" charset="77"/>
              </a:rPr>
              <a:t>contratação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noProof="0" dirty="0" err="1">
                <a:solidFill>
                  <a:schemeClr val="bg1"/>
                </a:solidFill>
                <a:latin typeface="AMX Medium" pitchFamily="2" charset="77"/>
              </a:rPr>
              <a:t>Multitelar</a:t>
            </a:r>
            <a:endParaRPr lang="pt-BR" sz="1200" b="1" noProof="0" dirty="0">
              <a:solidFill>
                <a:schemeClr val="bg1"/>
              </a:solidFill>
              <a:latin typeface="AMX Medium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 dirty="0">
                <a:solidFill>
                  <a:schemeClr val="bg1"/>
                </a:solidFill>
                <a:latin typeface="AMX Medium" pitchFamily="2" charset="77"/>
              </a:rPr>
              <a:t>Acesso ao aplicativo </a:t>
            </a:r>
            <a:r>
              <a:rPr lang="pt-BR" sz="1200" b="1" noProof="0" dirty="0">
                <a:solidFill>
                  <a:schemeClr val="bg1"/>
                </a:solidFill>
                <a:latin typeface="AMX Medium" pitchFamily="2" charset="77"/>
              </a:rPr>
              <a:t>Claro tv+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noProof="0" dirty="0">
                <a:solidFill>
                  <a:schemeClr val="bg1"/>
                </a:solidFill>
                <a:latin typeface="AMX Medium" pitchFamily="2" charset="77"/>
              </a:rPr>
              <a:t>Hub de conteúdos </a:t>
            </a:r>
            <a:r>
              <a:rPr lang="pt-BR" sz="1200" b="0" noProof="0" dirty="0">
                <a:solidFill>
                  <a:schemeClr val="bg1"/>
                </a:solidFill>
                <a:latin typeface="AMX Medium" pitchFamily="2" charset="77"/>
              </a:rPr>
              <a:t>de acordo com o plano escolhido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noProof="0" dirty="0">
              <a:solidFill>
                <a:schemeClr val="bg1"/>
              </a:solidFill>
              <a:latin typeface="AMX Medium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noProof="0" dirty="0">
              <a:solidFill>
                <a:schemeClr val="bg1"/>
              </a:solidFill>
              <a:latin typeface="AMX Medium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 dirty="0">
              <a:solidFill>
                <a:schemeClr val="bg1"/>
              </a:solidFill>
              <a:latin typeface="AMX Medium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 dirty="0">
              <a:solidFill>
                <a:schemeClr val="bg1"/>
              </a:solidFill>
              <a:latin typeface="AMX Medium" pitchFamily="2" charset="77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482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telefonia fixa​ da Claro oferece o melhor custo-​benefício, vantagens incríveis e uma variedade de planos para economizar nas ligações!</a:t>
            </a:r>
          </a:p>
          <a:p>
            <a:endParaRPr lang="pt-BR" dirty="0"/>
          </a:p>
          <a:p>
            <a:pPr marL="182563" lvl="0" algn="l" defTabSz="913585">
              <a:spcAft>
                <a:spcPts val="600"/>
              </a:spcAft>
              <a:defRPr/>
            </a:pPr>
            <a:r>
              <a:rPr lang="pt-BR" sz="1200" noProof="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Não necessita de nenhum aparelho especial.</a:t>
            </a:r>
          </a:p>
          <a:p>
            <a:pPr marL="182563" lvl="0" algn="l" defTabSz="913585">
              <a:spcAft>
                <a:spcPts val="600"/>
              </a:spcAft>
              <a:defRPr/>
            </a:pPr>
            <a:endParaRPr lang="pt-BR" sz="200" noProof="0" dirty="0">
              <a:solidFill>
                <a:schemeClr val="bg1">
                  <a:lumMod val="95000"/>
                </a:schemeClr>
              </a:solidFill>
              <a:latin typeface="AMX" pitchFamily="2" charset="0"/>
              <a:cs typeface="Calibri" panose="020F0502020204030204" pitchFamily="34" charset="0"/>
            </a:endParaRPr>
          </a:p>
          <a:p>
            <a:pPr marL="182563" lvl="0" algn="l" defTabSz="913585">
              <a:spcAft>
                <a:spcPts val="600"/>
              </a:spcAft>
              <a:defRPr/>
            </a:pPr>
            <a:r>
              <a:rPr lang="pt-BR" sz="1200" noProof="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Até 1 </a:t>
            </a:r>
            <a:r>
              <a:rPr lang="pt-BR" sz="1200" b="1" noProof="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extensão.</a:t>
            </a:r>
          </a:p>
          <a:p>
            <a:pPr marL="182563" lvl="0" algn="l" defTabSz="913585">
              <a:spcAft>
                <a:spcPts val="600"/>
              </a:spcAft>
              <a:defRPr/>
            </a:pPr>
            <a:endParaRPr lang="pt-BR" sz="200" noProof="0" dirty="0">
              <a:solidFill>
                <a:schemeClr val="bg1">
                  <a:lumMod val="95000"/>
                </a:schemeClr>
              </a:solidFill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82563" lvl="0" algn="l" defTabSz="913585">
              <a:spcAft>
                <a:spcPts val="600"/>
              </a:spcAft>
              <a:defRPr/>
            </a:pPr>
            <a:r>
              <a:rPr lang="pt-BR" sz="1400" b="1" noProof="0" dirty="0">
                <a:solidFill>
                  <a:srgbClr val="AF272F"/>
                </a:solidFill>
                <a:latin typeface="AMX" pitchFamily="2" charset="0"/>
                <a:cs typeface="Calibri" panose="020F0502020204030204" pitchFamily="34" charset="0"/>
              </a:rPr>
              <a:t>Ligações gratuitas</a:t>
            </a:r>
            <a:r>
              <a:rPr lang="pt-BR" sz="1400" b="1" noProof="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</a:t>
            </a:r>
            <a:r>
              <a:rPr lang="pt-BR" sz="1200" noProof="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Ligações locais gratuitas de Claro para Claro em todos os planos.</a:t>
            </a:r>
          </a:p>
          <a:p>
            <a:pPr marL="182563" lvl="0" algn="l" defTabSz="913585">
              <a:spcAft>
                <a:spcPts val="600"/>
              </a:spcAft>
              <a:defRPr/>
            </a:pPr>
            <a:endParaRPr lang="pt-BR" sz="1200" noProof="0" dirty="0">
              <a:solidFill>
                <a:schemeClr val="bg1">
                  <a:lumMod val="95000"/>
                </a:schemeClr>
              </a:solidFill>
              <a:latin typeface="AMX" pitchFamily="2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baseline="0" dirty="0"/>
              <a:t>5 serviços Inteligentes grátis em todos os planos: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i="0" u="none" strike="noStrik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atin typeface="Arial"/>
              </a:rPr>
              <a:t>Identificador de chamadas:</a:t>
            </a:r>
            <a:endParaRPr lang="pt-BR" sz="12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endParaRPr lang="pt-BR" sz="1200" b="1" i="0" u="none" strike="noStrike" baseline="0" dirty="0">
              <a:latin typeface="Arial" panose="020B0604020202020204" pitchFamily="34" charset="0"/>
            </a:endParaRPr>
          </a:p>
          <a:p>
            <a:pPr>
              <a:buClr>
                <a:srgbClr val="FF3300"/>
              </a:buClr>
              <a:buFont typeface="Wingdings" charset="0"/>
              <a:buNone/>
            </a:pPr>
            <a:r>
              <a:rPr lang="pt-BR" sz="1200" b="1" dirty="0">
                <a:latin typeface="Arial"/>
              </a:rPr>
              <a:t>Chamada em espera</a:t>
            </a:r>
            <a:endParaRPr lang="pt-BR" sz="12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endParaRPr lang="pt-BR" sz="1200" b="0" i="0" u="none" strike="noStrike" baseline="0" dirty="0">
              <a:latin typeface="Arial" panose="020B0604020202020204" pitchFamily="34" charset="0"/>
            </a:endParaRPr>
          </a:p>
          <a:p>
            <a:r>
              <a:rPr lang="pt-BR" sz="1200" b="1" i="0" u="none" strike="noStrike" baseline="0" dirty="0">
                <a:latin typeface="Arial" panose="020B0604020202020204" pitchFamily="34" charset="0"/>
              </a:rPr>
              <a:t>Serviço </a:t>
            </a:r>
            <a:r>
              <a:rPr lang="pt-BR" sz="1200" b="1" dirty="0">
                <a:latin typeface="Arial"/>
              </a:rPr>
              <a:t>Conferência à três</a:t>
            </a:r>
            <a:endParaRPr lang="pt-BR" sz="1200" b="1" i="0" u="none" strike="noStrike" baseline="0" dirty="0">
              <a:latin typeface="Arial" panose="020B0604020202020204" pitchFamily="34" charset="0"/>
            </a:endParaRPr>
          </a:p>
          <a:p>
            <a:endParaRPr lang="pt-BR" sz="12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pt-BR" sz="1200" b="1" i="0" u="none" strike="noStrike" baseline="0" dirty="0">
                <a:latin typeface="Arial" panose="020B0604020202020204" pitchFamily="34" charset="0"/>
              </a:rPr>
              <a:t>Transferência de chamadas</a:t>
            </a:r>
            <a:endParaRPr lang="pt-BR" sz="1200" b="0" i="0" u="none" strike="noStrike" baseline="0" dirty="0">
              <a:latin typeface="Arial" panose="020B0604020202020204" pitchFamily="34" charset="0"/>
            </a:endParaRPr>
          </a:p>
          <a:p>
            <a:endParaRPr lang="pt-BR" sz="12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pt-BR" sz="1200" b="1" i="0" u="none" strike="noStrike" baseline="0" dirty="0">
                <a:latin typeface="Arial" panose="020B0604020202020204" pitchFamily="34" charset="0"/>
              </a:rPr>
              <a:t>Bloqueio de alguns tipos de chamadas </a:t>
            </a:r>
            <a:endParaRPr lang="pt-BR" sz="1200" b="0" i="0" u="none" strike="noStrike" baseline="0" dirty="0">
              <a:latin typeface="Arial" panose="020B0604020202020204" pitchFamily="34" charset="0"/>
            </a:endParaRPr>
          </a:p>
          <a:p>
            <a:pPr marL="182563" lvl="0" algn="l" defTabSz="913585">
              <a:spcAft>
                <a:spcPts val="600"/>
              </a:spcAft>
              <a:defRPr/>
            </a:pPr>
            <a:endParaRPr lang="pt-BR" sz="1200" noProof="0" dirty="0">
              <a:solidFill>
                <a:schemeClr val="bg1">
                  <a:lumMod val="95000"/>
                </a:schemeClr>
              </a:solidFill>
              <a:latin typeface="AMX" pitchFamily="2" charset="0"/>
              <a:cs typeface="Calibri" panose="020F0502020204030204" pitchFamily="34" charset="0"/>
            </a:endParaRPr>
          </a:p>
          <a:p>
            <a:pPr marL="182563" lvl="0" algn="l" defTabSz="913585">
              <a:spcAft>
                <a:spcPts val="600"/>
              </a:spcAft>
              <a:defRPr/>
            </a:pPr>
            <a:endParaRPr lang="pt-BR" sz="1200" noProof="0" dirty="0">
              <a:solidFill>
                <a:schemeClr val="bg1">
                  <a:lumMod val="95000"/>
                </a:schemeClr>
              </a:solidFill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82563" lvl="0" algn="l" defTabSz="913585">
              <a:spcAft>
                <a:spcPts val="600"/>
              </a:spcAft>
              <a:defRPr/>
            </a:pPr>
            <a:endParaRPr lang="pt-BR" sz="1200" noProof="0" dirty="0">
              <a:solidFill>
                <a:schemeClr val="bg1">
                  <a:lumMod val="95000"/>
                </a:schemeClr>
              </a:solidFill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algn="l"/>
            <a:endParaRPr lang="pt-BR" dirty="0"/>
          </a:p>
          <a:p>
            <a:pPr algn="l"/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508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D780F-F794-D4E9-9F41-CE9EDC400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D139FA3-F739-06E7-0816-5B30157C8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02651C7-9E81-AA6A-DDF9-4303F762E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  <a:r>
              <a:rPr lang="pt-BR" dirty="0"/>
              <a:t>Reforce a ideia de que o Multi é a melhor opção para os clientes e que ao longo do treinamento eles poderão explorar mais sobre esse conceito.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D7A0031-D0A6-ED21-8C17-CE65AB71FB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67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B8212-7D06-8EB7-7B82-08330CC2D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F5D40E5-61AC-E426-F2A4-6D9829FBB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6AA559D-0391-2C8D-554B-44BC2CD77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b="1" dirty="0">
                <a:solidFill>
                  <a:srgbClr val="FF0000"/>
                </a:solidFill>
                <a:latin typeface="AMX Medium" pitchFamily="2" charset="0"/>
              </a:rPr>
              <a:t>MULTI/ MPLAY NÃO MARCADO</a:t>
            </a:r>
          </a:p>
          <a:p>
            <a:r>
              <a:rPr lang="pt-BR" dirty="0"/>
              <a:t>Faturas separadas.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Mplay</a:t>
            </a: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não marcado- 1P, 2P ,3 P e móvel e residencial em contratos separados.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muito importante ter cuidado ao cadastrar a venda!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essencial que o cliente seja cadastrado corretamente no sistema, caso contrário, não receberá os seus benefícios.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E1FC2D4-6ACB-0ECB-54B8-6C435B9D5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694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29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kern="1200" dirty="0">
                <a:solidFill>
                  <a:schemeClr val="bg1"/>
                </a:solidFill>
                <a:latin typeface="Calibri" panose="020F0502020204030204" pitchFamily="34" charset="0"/>
                <a:ea typeface="Euclid Circular A" panose="020B0504000000000000" pitchFamily="34" charset="77"/>
                <a:cs typeface="+mn-cs"/>
              </a:rPr>
              <a:t>Internet mais rápida, dentro e fora de casa</a:t>
            </a:r>
            <a:endParaRPr lang="pt-BR" sz="1200" b="1" i="0" kern="1200" noProof="0" dirty="0">
              <a:solidFill>
                <a:schemeClr val="bg1"/>
              </a:solidFill>
              <a:latin typeface="Calibri" panose="020F0502020204030204" pitchFamily="34" charset="0"/>
              <a:ea typeface="Euclid Circular A" panose="020B0504000000000000" pitchFamily="34" charset="77"/>
              <a:cs typeface="+mn-cs"/>
            </a:endParaRPr>
          </a:p>
          <a:p>
            <a:pPr algn="l"/>
            <a:endParaRPr lang="pt-BR" dirty="0"/>
          </a:p>
          <a:p>
            <a:pPr marL="182563" lvl="0" algn="l" defTabSz="913585">
              <a:spcAft>
                <a:spcPts val="1200"/>
              </a:spcAft>
              <a:defRPr/>
            </a:pPr>
            <a:r>
              <a:rPr lang="pt-BR" sz="1200" b="1" dirty="0">
                <a:solidFill>
                  <a:srgbClr val="AF272F"/>
                </a:solidFill>
                <a:latin typeface="AMX" pitchFamily="2" charset="0"/>
                <a:cs typeface="Calibri" panose="020F0502020204030204" pitchFamily="34" charset="0"/>
              </a:rPr>
              <a:t>A união do Wi-Fi e 5G mais rápidos do Brasil!</a:t>
            </a:r>
            <a:endParaRPr lang="pt-BR" sz="1200" dirty="0">
              <a:solidFill>
                <a:schemeClr val="bg1">
                  <a:lumMod val="95000"/>
                </a:schemeClr>
              </a:solidFill>
              <a:latin typeface="AMX" pitchFamily="2" charset="0"/>
              <a:cs typeface="Calibri" panose="020F0502020204030204" pitchFamily="34" charset="0"/>
            </a:endParaRPr>
          </a:p>
          <a:p>
            <a:pPr marL="182563" lvl="0" algn="l" defTabSz="913585">
              <a:spcAft>
                <a:spcPts val="1200"/>
              </a:spcAft>
              <a:defRPr/>
            </a:pP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Pela 6° vez consecutiva a </a:t>
            </a:r>
            <a:r>
              <a:rPr lang="pt-BR" sz="1200" b="1" dirty="0">
                <a:solidFill>
                  <a:srgbClr val="AF272F"/>
                </a:solidFill>
                <a:latin typeface="AMX" pitchFamily="2" charset="0"/>
                <a:cs typeface="Calibri" panose="020F0502020204030204" pitchFamily="34" charset="0"/>
              </a:rPr>
              <a:t>Claro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é eleita pela </a:t>
            </a:r>
            <a:r>
              <a:rPr lang="pt-BR" sz="1200" dirty="0" err="1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Ookla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a operadora com o </a:t>
            </a:r>
            <a:r>
              <a:rPr lang="pt-BR" sz="12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5G mais veloz 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e de </a:t>
            </a:r>
            <a:r>
              <a:rPr lang="pt-BR" sz="12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melhor desempenho 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e a </a:t>
            </a:r>
            <a:r>
              <a:rPr lang="pt-BR" sz="12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banda larga 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da Claro continua sendo </a:t>
            </a:r>
            <a:r>
              <a:rPr lang="pt-BR" sz="1200" b="1" dirty="0">
                <a:solidFill>
                  <a:srgbClr val="AF272F"/>
                </a:solidFill>
                <a:latin typeface="AMX" pitchFamily="2" charset="0"/>
                <a:cs typeface="Calibri" panose="020F0502020204030204" pitchFamily="34" charset="0"/>
              </a:rPr>
              <a:t>referência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em </a:t>
            </a:r>
            <a:r>
              <a:rPr lang="pt-BR" sz="1200" b="1" dirty="0">
                <a:solidFill>
                  <a:srgbClr val="AF272F"/>
                </a:solidFill>
                <a:latin typeface="AMX" pitchFamily="2" charset="0"/>
                <a:cs typeface="Calibri" panose="020F0502020204030204" pitchFamily="34" charset="0"/>
              </a:rPr>
              <a:t>experiência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dentro de casa.</a:t>
            </a:r>
          </a:p>
          <a:p>
            <a:pPr marL="182563" lvl="0" algn="l" defTabSz="913585">
              <a:spcAft>
                <a:spcPts val="1200"/>
              </a:spcAft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82563" lvl="0" algn="l" defTabSz="913585">
              <a:spcAft>
                <a:spcPts val="1200"/>
              </a:spcAf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Bônus Internet	</a:t>
            </a:r>
          </a:p>
          <a:p>
            <a:pPr marL="525463" lvl="0" indent="-342900" defTabSz="913585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1200" b="1" dirty="0">
                <a:solidFill>
                  <a:srgbClr val="AF272F"/>
                </a:solidFill>
                <a:latin typeface="AMX" pitchFamily="2" charset="0"/>
                <a:cs typeface="Calibri" panose="020F0502020204030204" pitchFamily="34" charset="0"/>
              </a:rPr>
              <a:t>No Claro controle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, o cliente ganha </a:t>
            </a:r>
            <a:r>
              <a:rPr lang="pt-BR" sz="12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5GB no </a:t>
            </a:r>
            <a:r>
              <a:rPr lang="pt-BR" sz="1200" b="1" dirty="0" err="1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Multi</a:t>
            </a:r>
            <a:r>
              <a:rPr lang="pt-BR" sz="12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+ a franquia para </a:t>
            </a:r>
            <a:r>
              <a:rPr lang="pt-BR" sz="12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redes sociais 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e </a:t>
            </a:r>
            <a:r>
              <a:rPr lang="pt-BR" sz="12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vídeos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.</a:t>
            </a:r>
          </a:p>
          <a:p>
            <a:pPr marL="525463" lvl="0" indent="-342900" defTabSz="913585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1200" b="1" dirty="0">
                <a:solidFill>
                  <a:srgbClr val="AF272F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Na modalidade Pós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, o cliente também </a:t>
            </a:r>
            <a:r>
              <a:rPr lang="pt-BR" sz="12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ganha o dobro 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da franquia para </a:t>
            </a:r>
            <a:r>
              <a:rPr lang="pt-BR" sz="12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redes sociais 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e </a:t>
            </a:r>
            <a:r>
              <a:rPr lang="pt-BR" sz="12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vídeos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82563" lvl="0" indent="0" defTabSz="913585">
              <a:spcAft>
                <a:spcPts val="1200"/>
              </a:spcAft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82563" lvl="0" indent="0" defTabSz="913585">
              <a:spcAft>
                <a:spcPts val="1200"/>
              </a:spcAft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Mais de 120 canais</a:t>
            </a:r>
          </a:p>
          <a:p>
            <a:pPr marL="525463" lvl="0" indent="-342900" defTabSz="913585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Só a </a:t>
            </a:r>
            <a:r>
              <a:rPr lang="pt-BR" sz="1200" b="1" dirty="0">
                <a:solidFill>
                  <a:srgbClr val="AF272F"/>
                </a:solidFill>
                <a:latin typeface="AMX" pitchFamily="2" charset="0"/>
                <a:cs typeface="Calibri" panose="020F0502020204030204" pitchFamily="34" charset="0"/>
              </a:rPr>
              <a:t>Claro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entrega </a:t>
            </a:r>
            <a:r>
              <a:rPr lang="pt-BR" sz="12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+ de 120 canais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, os </a:t>
            </a:r>
            <a:r>
              <a:rPr lang="pt-BR" sz="1200" b="1" dirty="0">
                <a:solidFill>
                  <a:srgbClr val="AF272F"/>
                </a:solidFill>
                <a:latin typeface="AMX" pitchFamily="2" charset="0"/>
                <a:cs typeface="Calibri" panose="020F0502020204030204" pitchFamily="34" charset="0"/>
              </a:rPr>
              <a:t>streamings mais assistidos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, </a:t>
            </a:r>
            <a:r>
              <a:rPr lang="pt-BR" sz="1200" b="1" dirty="0">
                <a:solidFill>
                  <a:srgbClr val="AF272F"/>
                </a:solidFill>
                <a:latin typeface="AMX" pitchFamily="2" charset="0"/>
                <a:cs typeface="Calibri" panose="020F0502020204030204" pitchFamily="34" charset="0"/>
              </a:rPr>
              <a:t>recursos exclusivos 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e com </a:t>
            </a:r>
            <a:r>
              <a:rPr lang="pt-BR" sz="1200" b="1" dirty="0">
                <a:solidFill>
                  <a:srgbClr val="AF272F"/>
                </a:solidFill>
                <a:latin typeface="AMX" pitchFamily="2" charset="0"/>
                <a:cs typeface="Calibri" panose="020F0502020204030204" pitchFamily="34" charset="0"/>
              </a:rPr>
              <a:t>custo-benefício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imbatível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82563" lvl="0" algn="l" defTabSz="913585">
              <a:spcAft>
                <a:spcPts val="1200"/>
              </a:spcAft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191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824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97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86331-EE50-E24C-4C13-F316EE260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736E140-6FF5-D6DC-B3A8-1A5855AD97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3557726-D96D-8222-F5FF-687309ED2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Dobro do pós por 12 meses!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D10F58-5020-97B3-DC2B-CF33C64F21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101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EDD36-DE09-A74E-A21C-B14F8E813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F92E34B-86C3-A1EC-815A-706DB53CE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286B737-084C-B152-ECF6-DD3DD73D3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  <a:r>
              <a:rPr lang="pt-BR" dirty="0"/>
              <a:t>Reforce a ideia de que o Multi é a melhor opção para os clientes e que ao longo do treinamento eles poderão explorar mais sobre esse conceito.</a:t>
            </a:r>
          </a:p>
          <a:p>
            <a:endParaRPr lang="pt-BR" dirty="0"/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3ECE8"/>
                </a:solidFill>
                <a:latin typeface="AMX" pitchFamily="2" charset="77"/>
              </a:rPr>
              <a:t>Tanto nas </a:t>
            </a:r>
            <a:r>
              <a:rPr lang="pt-BR" sz="2000" b="1" dirty="0">
                <a:solidFill>
                  <a:srgbClr val="F7A45F"/>
                </a:solidFill>
                <a:latin typeface="AMX" pitchFamily="2" charset="77"/>
              </a:rPr>
              <a:t>áreas Fibra </a:t>
            </a:r>
            <a:r>
              <a:rPr lang="pt-BR" sz="2000" dirty="0">
                <a:solidFill>
                  <a:srgbClr val="F3ECE8"/>
                </a:solidFill>
                <a:latin typeface="AMX" pitchFamily="2" charset="77"/>
              </a:rPr>
              <a:t>como nas </a:t>
            </a:r>
            <a:r>
              <a:rPr lang="pt-BR" sz="2000" b="1" dirty="0">
                <a:solidFill>
                  <a:srgbClr val="F7A45F"/>
                </a:solidFill>
                <a:latin typeface="AMX" pitchFamily="2" charset="77"/>
              </a:rPr>
              <a:t>áreas Cabo</a:t>
            </a:r>
            <a:r>
              <a:rPr lang="pt-BR" sz="2000" dirty="0">
                <a:solidFill>
                  <a:srgbClr val="F3ECE8"/>
                </a:solidFill>
                <a:latin typeface="AMX" pitchFamily="2" charset="77"/>
              </a:rPr>
              <a:t>, também existe </a:t>
            </a:r>
            <a:r>
              <a:rPr lang="pt-BR" sz="2000" b="1" dirty="0">
                <a:solidFill>
                  <a:srgbClr val="F3ECE8"/>
                </a:solidFill>
                <a:latin typeface="AMX" pitchFamily="2" charset="77"/>
              </a:rPr>
              <a:t>outros tipos junções com produtos</a:t>
            </a:r>
            <a:r>
              <a:rPr lang="pt-BR" sz="2000" dirty="0">
                <a:solidFill>
                  <a:srgbClr val="F3ECE8"/>
                </a:solidFill>
                <a:latin typeface="AMX" pitchFamily="2" charset="77"/>
              </a:rPr>
              <a:t>, aproveitando a vantagem de ter uma fatura única.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B22262F-D8F9-C79B-D117-FDEAFA7D4A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261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7C93A-F8AA-1D79-8121-131BFAF81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8E295EE-2540-9257-5EF8-9304B2D30A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C5EF5C3-909A-F8BB-04EB-E9E6F1704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Adicionar instrução facilitador </a:t>
            </a:r>
          </a:p>
        </p:txBody>
      </p:sp>
    </p:spTree>
    <p:extLst>
      <p:ext uri="{BB962C8B-B14F-4D97-AF65-F5344CB8AC3E}">
        <p14:creationId xmlns:p14="http://schemas.microsoft.com/office/powerpoint/2010/main" val="2454245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Upgrade: </a:t>
            </a:r>
            <a:r>
              <a:rPr lang="pt-BR" dirty="0"/>
              <a:t>quando o cliente está na base e faz a migração para um plano mais robusto do que ele já possui, por exemplo tem um plano controle faz um “</a:t>
            </a:r>
            <a:r>
              <a:rPr lang="pt-BR" dirty="0" err="1"/>
              <a:t>up</a:t>
            </a:r>
            <a:r>
              <a:rPr lang="pt-BR" dirty="0"/>
              <a:t>” para um plano pós</a:t>
            </a:r>
          </a:p>
          <a:p>
            <a:endParaRPr lang="pt-BR" dirty="0"/>
          </a:p>
          <a:p>
            <a:r>
              <a:rPr lang="pt-BR" b="1" dirty="0" err="1"/>
              <a:t>Downgrade</a:t>
            </a:r>
            <a:r>
              <a:rPr lang="pt-BR" b="1" dirty="0"/>
              <a:t>: </a:t>
            </a:r>
            <a:r>
              <a:rPr lang="pt-BR" dirty="0"/>
              <a:t>quando um cliente está na base e migra para um plano menor do que ele já tem conosco, por exemplo, ele tem uma banda larga de 500MG e migra para uma banda 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 err="1"/>
              <a:t>Sidegrade</a:t>
            </a:r>
            <a:r>
              <a:rPr lang="pt-BR" b="1" dirty="0"/>
              <a:t>: </a:t>
            </a:r>
            <a:r>
              <a:rPr lang="pt-BR" dirty="0"/>
              <a:t>quando um cliente da base muda de plano sem nenhuma alteração/condição que ele já paga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023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 esses temas como </a:t>
            </a:r>
            <a:r>
              <a:rPr lang="pt-BR" dirty="0" err="1"/>
              <a:t>downgrade</a:t>
            </a:r>
            <a:r>
              <a:rPr lang="pt-BR" dirty="0"/>
              <a:t>, migração muito provavelmente os vendedores não conhecem, esses conceitos precisam ser contextualizados nesse momento, faça perguntas como vocês já conhecem essas nomenclaturas?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32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3ECE8"/>
                </a:solidFill>
                <a:latin typeface="AMX" pitchFamily="2" charset="77"/>
              </a:rPr>
              <a:t>Caso tenha algum </a:t>
            </a:r>
            <a:r>
              <a:rPr lang="pt-BR" sz="1200" b="1" dirty="0">
                <a:solidFill>
                  <a:srgbClr val="F3ECE8"/>
                </a:solidFill>
                <a:latin typeface="AMX" pitchFamily="2" charset="77"/>
              </a:rPr>
              <a:t>desconto retenção</a:t>
            </a:r>
            <a:r>
              <a:rPr lang="pt-BR" sz="1200" dirty="0">
                <a:solidFill>
                  <a:srgbClr val="F3ECE8"/>
                </a:solidFill>
                <a:latin typeface="AMX" pitchFamily="2" charset="77"/>
              </a:rPr>
              <a:t>, </a:t>
            </a:r>
            <a:r>
              <a:rPr lang="pt-BR" sz="1200" b="1" dirty="0">
                <a:solidFill>
                  <a:srgbClr val="F3ECE8"/>
                </a:solidFill>
                <a:latin typeface="AMX" pitchFamily="2" charset="77"/>
              </a:rPr>
              <a:t>reversão ou base</a:t>
            </a:r>
            <a:r>
              <a:rPr lang="pt-BR" sz="1200" dirty="0">
                <a:solidFill>
                  <a:srgbClr val="F3ECE8"/>
                </a:solidFill>
                <a:latin typeface="AMX" pitchFamily="2" charset="77"/>
              </a:rPr>
              <a:t>, o cliente deverá optar por </a:t>
            </a:r>
            <a:r>
              <a:rPr lang="pt-BR" sz="1200" b="1" dirty="0">
                <a:solidFill>
                  <a:srgbClr val="F7A45F"/>
                </a:solidFill>
                <a:latin typeface="AMX" pitchFamily="2" charset="77"/>
              </a:rPr>
              <a:t>adequar aos planos vigentes </a:t>
            </a:r>
            <a:r>
              <a:rPr lang="pt-BR" sz="1200" dirty="0">
                <a:solidFill>
                  <a:srgbClr val="F3ECE8"/>
                </a:solidFill>
                <a:latin typeface="AMX" pitchFamily="2" charset="77"/>
              </a:rPr>
              <a:t>e </a:t>
            </a:r>
            <a:r>
              <a:rPr lang="pt-BR" sz="1200" b="1" dirty="0">
                <a:solidFill>
                  <a:srgbClr val="F3ECE8"/>
                </a:solidFill>
                <a:latin typeface="AMX" pitchFamily="2" charset="77"/>
              </a:rPr>
              <a:t>perde os descontos anteriores</a:t>
            </a:r>
            <a:r>
              <a:rPr lang="pt-BR" sz="1200" dirty="0">
                <a:solidFill>
                  <a:srgbClr val="F3ECE8"/>
                </a:solidFill>
                <a:latin typeface="AMX" pitchFamily="2" charset="77"/>
              </a:rPr>
              <a:t>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3ECE8"/>
                </a:solidFill>
                <a:latin typeface="AMX" pitchFamily="2" charset="77"/>
              </a:rPr>
              <a:t>Para os </a:t>
            </a:r>
            <a:r>
              <a:rPr lang="pt-BR" sz="1200" b="1" dirty="0">
                <a:solidFill>
                  <a:srgbClr val="F7A45F"/>
                </a:solidFill>
                <a:latin typeface="AMX" pitchFamily="2" charset="77"/>
              </a:rPr>
              <a:t>clientes da base </a:t>
            </a:r>
            <a:r>
              <a:rPr lang="pt-BR" sz="1200" dirty="0">
                <a:solidFill>
                  <a:srgbClr val="F3ECE8"/>
                </a:solidFill>
                <a:latin typeface="AMX" pitchFamily="2" charset="77"/>
              </a:rPr>
              <a:t>que queiram se movimentar a </a:t>
            </a:r>
            <a:r>
              <a:rPr lang="pt-BR" sz="1200" b="1" dirty="0">
                <a:solidFill>
                  <a:srgbClr val="F3ECE8"/>
                </a:solidFill>
                <a:latin typeface="AMX" pitchFamily="2" charset="77"/>
              </a:rPr>
              <a:t>multa de serviço não será cobrada</a:t>
            </a:r>
            <a:r>
              <a:rPr lang="pt-BR" sz="1200" dirty="0">
                <a:solidFill>
                  <a:srgbClr val="F3ECE8"/>
                </a:solidFill>
                <a:latin typeface="AMX" pitchFamily="2" charset="77"/>
              </a:rPr>
              <a:t>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3ECE8"/>
                </a:solidFill>
                <a:latin typeface="AMX" pitchFamily="2" charset="77"/>
              </a:rPr>
              <a:t>Sempre confira os </a:t>
            </a:r>
            <a:r>
              <a:rPr lang="pt-BR" sz="1200" b="1" dirty="0">
                <a:solidFill>
                  <a:srgbClr val="F7A45F"/>
                </a:solidFill>
                <a:latin typeface="AMX" pitchFamily="2" charset="77"/>
              </a:rPr>
              <a:t>materiais de comunicação </a:t>
            </a:r>
            <a:r>
              <a:rPr lang="pt-BR" sz="1200" dirty="0">
                <a:solidFill>
                  <a:srgbClr val="F3ECE8"/>
                </a:solidFill>
                <a:latin typeface="AMX" pitchFamily="2" charset="77"/>
              </a:rPr>
              <a:t>disponibilizados sobre o </a:t>
            </a:r>
            <a:r>
              <a:rPr lang="pt-BR" sz="1200" b="1" dirty="0">
                <a:solidFill>
                  <a:srgbClr val="F3ECE8"/>
                </a:solidFill>
                <a:latin typeface="AMX" pitchFamily="2" charset="77"/>
              </a:rPr>
              <a:t>tema e tabela de preço</a:t>
            </a:r>
            <a:r>
              <a:rPr lang="pt-BR" sz="1200" dirty="0">
                <a:solidFill>
                  <a:srgbClr val="F3ECE8"/>
                </a:solidFill>
                <a:latin typeface="AMX" pitchFamily="2" charset="77"/>
              </a:rPr>
              <a:t>.</a:t>
            </a:r>
            <a:endParaRPr lang="pt-BR" sz="1200" noProof="0" dirty="0">
              <a:solidFill>
                <a:srgbClr val="F3ECE8"/>
              </a:solidFill>
              <a:latin typeface="AMX" pitchFamily="2" charset="77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789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4D651-9132-285D-8922-DCD9C7672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793F33D-B312-2F1D-ED8D-1461BF91F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E65D9E9-DFBB-F5C5-F713-AE7647751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3D1106-0CBF-C05D-6939-F7F127965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3885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D6F74-6BBE-4D44-869F-D6F4C5BA1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91A2DF-12ED-3912-22EF-10F507E75F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5A6207-F20F-6FF0-8750-8090D5EA1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E7E6F-883E-CBDB-12F9-E7810332BA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FEA62-8EAE-BF4B-8C8F-E898A45E9E08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418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  <a:r>
              <a:rPr lang="pt-BR" dirty="0"/>
              <a:t>Relembre os combinados para as reuniões do Teams.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665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latin typeface="AMX" pitchFamily="2" charset="0"/>
              </a:rPr>
              <a:t>Facilitador: </a:t>
            </a:r>
            <a:r>
              <a:rPr lang="pt-BR" dirty="0">
                <a:latin typeface="AMX" pitchFamily="2" charset="0"/>
              </a:rPr>
              <a:t>Reforce que a cliente chegou na loja uma necessidade objetiva, mas na sondagem o vendedor conseguiu descobrir mais necessidades de Luciana que podemos ajudar.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29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Dobro do pós por 12 meses!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42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 dirty="0">
                <a:solidFill>
                  <a:srgbClr val="2B2929"/>
                </a:solidFill>
                <a:latin typeface="AMX" pitchFamily="2" charset="77"/>
              </a:rPr>
              <a:t>O</a:t>
            </a:r>
            <a:r>
              <a:rPr lang="pt-BR" sz="1200" noProof="0" dirty="0">
                <a:latin typeface="AMX" pitchFamily="2" charset="77"/>
              </a:rPr>
              <a:t> </a:t>
            </a:r>
            <a:r>
              <a:rPr lang="pt-BR" sz="1200" b="1" noProof="0" dirty="0">
                <a:solidFill>
                  <a:srgbClr val="DA291C"/>
                </a:solidFill>
                <a:latin typeface="AMX" pitchFamily="2" charset="77"/>
              </a:rPr>
              <a:t>Claro </a:t>
            </a:r>
            <a:r>
              <a:rPr lang="pt-BR" sz="1200" b="1" noProof="0" dirty="0" err="1">
                <a:solidFill>
                  <a:srgbClr val="DA291C"/>
                </a:solidFill>
                <a:latin typeface="AMX" pitchFamily="2" charset="77"/>
              </a:rPr>
              <a:t>multi</a:t>
            </a:r>
            <a:r>
              <a:rPr lang="pt-BR" sz="1200" b="1" noProof="0" dirty="0">
                <a:solidFill>
                  <a:srgbClr val="DA291C"/>
                </a:solidFill>
                <a:latin typeface="AMX" pitchFamily="2" charset="77"/>
              </a:rPr>
              <a:t> </a:t>
            </a:r>
            <a:r>
              <a:rPr lang="pt-BR" sz="1200" dirty="0">
                <a:solidFill>
                  <a:srgbClr val="2B2929"/>
                </a:solidFill>
                <a:latin typeface="AMX" pitchFamily="2" charset="77"/>
              </a:rPr>
              <a:t>é uma solução completa que garante conectividade dentro e fora de casa, com benefícios que se adaptam ao estilo de vida do cliente.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 dirty="0">
              <a:solidFill>
                <a:srgbClr val="2B2929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 dirty="0">
                <a:solidFill>
                  <a:srgbClr val="2B2929"/>
                </a:solidFill>
                <a:latin typeface="AMX" pitchFamily="2" charset="77"/>
              </a:rPr>
              <a:t>Praticidade:</a:t>
            </a:r>
          </a:p>
          <a:p>
            <a:pPr>
              <a:spcBef>
                <a:spcPts val="600"/>
              </a:spcBef>
            </a:pPr>
            <a:r>
              <a:rPr lang="pt-BR" sz="1200" noProof="0" dirty="0">
                <a:solidFill>
                  <a:srgbClr val="2B2929"/>
                </a:solidFill>
                <a:latin typeface="AMX" pitchFamily="2" charset="77"/>
              </a:rPr>
              <a:t>A combinação de produtos pode </a:t>
            </a:r>
            <a:r>
              <a:rPr lang="pt-BR" sz="1200" b="1" noProof="0" dirty="0">
                <a:solidFill>
                  <a:srgbClr val="DA291C"/>
                </a:solidFill>
                <a:latin typeface="AMX" pitchFamily="2" charset="77"/>
              </a:rPr>
              <a:t>simplificar a vida dos clientes</a:t>
            </a:r>
            <a:r>
              <a:rPr lang="pt-BR" sz="1200" b="1" noProof="0" dirty="0">
                <a:solidFill>
                  <a:srgbClr val="2B2929"/>
                </a:solidFill>
                <a:latin typeface="AMX" pitchFamily="2" charset="77"/>
              </a:rPr>
              <a:t> </a:t>
            </a:r>
            <a:r>
              <a:rPr lang="pt-BR" sz="1200" noProof="0" dirty="0">
                <a:solidFill>
                  <a:srgbClr val="2B2929"/>
                </a:solidFill>
                <a:latin typeface="AMX" pitchFamily="2" charset="77"/>
              </a:rPr>
              <a:t>ao oferecer soluções completas para suas necessidades em um único pacote.</a:t>
            </a:r>
          </a:p>
          <a:p>
            <a:pPr>
              <a:spcBef>
                <a:spcPts val="600"/>
              </a:spcBef>
            </a:pPr>
            <a:r>
              <a:rPr lang="pt-BR" sz="1200" noProof="0" dirty="0">
                <a:solidFill>
                  <a:srgbClr val="2B2929"/>
                </a:solidFill>
                <a:latin typeface="AMX" pitchFamily="2" charset="77"/>
              </a:rPr>
              <a:t>Em vez de pesquisar e comprar produtos separadamente, os clientes podem </a:t>
            </a:r>
            <a:r>
              <a:rPr lang="pt-BR" sz="1200" b="1" noProof="0" dirty="0">
                <a:solidFill>
                  <a:srgbClr val="DA291C"/>
                </a:solidFill>
                <a:latin typeface="AMX" pitchFamily="2" charset="77"/>
              </a:rPr>
              <a:t>encontrar tudo o que precisam em um só lugar</a:t>
            </a:r>
            <a:r>
              <a:rPr lang="pt-BR" sz="1200" noProof="0" dirty="0">
                <a:solidFill>
                  <a:srgbClr val="2B2929"/>
                </a:solidFill>
                <a:latin typeface="AMX" pitchFamily="2" charset="77"/>
              </a:rPr>
              <a:t>, economizando tempo e esforço.</a:t>
            </a:r>
            <a:endParaRPr lang="pt-BR" sz="1200" noProof="0" dirty="0">
              <a:solidFill>
                <a:srgbClr val="2B292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 dirty="0">
              <a:solidFill>
                <a:srgbClr val="2B2929"/>
              </a:solidFill>
              <a:latin typeface="AMX" pitchFamily="2" charset="77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93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  <a:r>
              <a:rPr lang="pt-BR" dirty="0"/>
              <a:t>Reforce a ideia de que o Multi é a melhor opção para os clientes e que ao longo do treinamento eles poderão explorar mais sobre esse conceito.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965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5463" lvl="0" indent="-342900" defTabSz="913585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1200" b="1" noProof="0" dirty="0">
                <a:solidFill>
                  <a:srgbClr val="F5842B"/>
                </a:solidFill>
                <a:latin typeface="AMX" pitchFamily="2" charset="0"/>
                <a:cs typeface="Calibri" panose="020F0502020204030204" pitchFamily="34" charset="0"/>
              </a:rPr>
              <a:t>Alta Estabilidade de Conexão</a:t>
            </a:r>
          </a:p>
          <a:p>
            <a:pPr marL="525463" lvl="0" indent="-342900" defTabSz="913585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1200" b="1" noProof="0" dirty="0">
                <a:solidFill>
                  <a:srgbClr val="F5842B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Multiplataforma</a:t>
            </a:r>
            <a:r>
              <a:rPr lang="pt-BR" sz="1200" noProof="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 funciona com os principais sistemas operacionais do mercado: </a:t>
            </a:r>
            <a:r>
              <a:rPr lang="pt-BR" sz="1200" b="1" noProof="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WINDOWS, MAC OS e LINUX</a:t>
            </a:r>
          </a:p>
          <a:p>
            <a:pPr marL="525463" lvl="0" indent="-342900" defTabSz="913585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1200" b="1" noProof="0" dirty="0">
                <a:solidFill>
                  <a:srgbClr val="F5842B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Conexão</a:t>
            </a:r>
            <a:r>
              <a:rPr lang="pt-BR" sz="1200" noProof="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pt-BR" sz="1200" b="1" noProof="0" dirty="0">
                <a:solidFill>
                  <a:srgbClr val="F5842B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Sem Fios</a:t>
            </a:r>
            <a:r>
              <a:rPr lang="pt-BR" sz="1200" noProof="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, dentro e fora de casa, com milhares de pontos </a:t>
            </a:r>
            <a:r>
              <a:rPr lang="pt-BR" sz="1200" b="1" noProof="0" dirty="0" err="1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Hotspots</a:t>
            </a:r>
            <a:r>
              <a:rPr lang="pt-BR" sz="1200" b="1" noProof="0" dirty="0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pt-BR" sz="1200" b="1" noProof="0" dirty="0" err="1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Wi-fi</a:t>
            </a:r>
            <a:r>
              <a:rPr lang="pt-BR" sz="1200" b="1" noProof="0" dirty="0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 Outdoor </a:t>
            </a:r>
            <a:r>
              <a:rPr lang="pt-BR" sz="1200" noProof="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pelas ruas e aeroportos das principais cidades do Brasil.</a:t>
            </a:r>
          </a:p>
          <a:p>
            <a:pPr marL="525463" lvl="0" indent="-342900" defTabSz="913585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1200" b="1" noProof="0" dirty="0">
                <a:solidFill>
                  <a:srgbClr val="F5842B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Navegar</a:t>
            </a:r>
            <a:r>
              <a:rPr lang="pt-BR" sz="1200" noProof="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, ouvir </a:t>
            </a:r>
            <a:r>
              <a:rPr lang="pt-BR" sz="1200" b="1" noProof="0" dirty="0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Rádios Online</a:t>
            </a:r>
            <a:r>
              <a:rPr lang="pt-BR" sz="1200" noProof="0" dirty="0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, acessar </a:t>
            </a:r>
            <a:r>
              <a:rPr lang="pt-BR" sz="1200" b="1" noProof="0" dirty="0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Redes Sociais</a:t>
            </a:r>
            <a:r>
              <a:rPr lang="pt-BR" sz="1200" noProof="0" dirty="0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,    jogar </a:t>
            </a:r>
            <a:r>
              <a:rPr lang="pt-BR" sz="1200" b="1" noProof="0" dirty="0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Games Online</a:t>
            </a:r>
            <a:r>
              <a:rPr lang="pt-BR" sz="1200" noProof="0" dirty="0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, assistir </a:t>
            </a:r>
            <a:r>
              <a:rPr lang="pt-BR" sz="1200" b="1" noProof="0" dirty="0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Vídeos</a:t>
            </a:r>
            <a:r>
              <a:rPr lang="pt-BR" sz="1200" noProof="0" dirty="0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, fazer </a:t>
            </a:r>
            <a:r>
              <a:rPr lang="pt-BR" sz="1200" b="1" noProof="0" dirty="0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Videochamadas</a:t>
            </a:r>
            <a:r>
              <a:rPr lang="pt-BR" sz="1200" noProof="0" dirty="0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, download de </a:t>
            </a:r>
            <a:r>
              <a:rPr lang="pt-BR" sz="1200" b="1" noProof="0" dirty="0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Músicas</a:t>
            </a:r>
            <a:r>
              <a:rPr lang="pt-BR" sz="1200" noProof="0" dirty="0">
                <a:solidFill>
                  <a:srgbClr val="F3ECE8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 e muito mais.</a:t>
            </a:r>
          </a:p>
          <a:p>
            <a:pPr marL="525463" lvl="0" indent="-342900" defTabSz="913585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" pitchFamily="2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0"/>
                <a:ea typeface="+mn-ea"/>
                <a:cs typeface="Calibri" panose="020F0502020204030204" pitchFamily="34" charset="0"/>
              </a:rPr>
              <a:t>internet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0"/>
                <a:ea typeface="+mn-ea"/>
                <a:cs typeface="Calibri" panose="020F0502020204030204" pitchFamily="34" charset="0"/>
              </a:rPr>
              <a:t>banda larga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" pitchFamily="2" charset="0"/>
                <a:ea typeface="+mn-ea"/>
                <a:cs typeface="Calibri" panose="020F0502020204030204" pitchFamily="34" charset="0"/>
              </a:rPr>
              <a:t>também conta com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5842B"/>
                </a:solidFill>
                <a:effectLst/>
                <a:uLnTx/>
                <a:uFillTx/>
                <a:latin typeface="AMX" pitchFamily="2" charset="0"/>
                <a:ea typeface="+mn-ea"/>
                <a:cs typeface="Calibri" panose="020F0502020204030204" pitchFamily="34" charset="0"/>
              </a:rPr>
              <a:t>serviços de valor agregados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" pitchFamily="2" charset="0"/>
                <a:cs typeface="Calibri" panose="020F0502020204030204" pitchFamily="34" charset="0"/>
              </a:rPr>
              <a:t>totalmente gratuitos (que variam de acordo com a velocidade contratada) e que vão garantir mais segurança, mais entretenimento e mais conhecimento aos clientes. </a:t>
            </a:r>
            <a:endParaRPr lang="pt-BR" sz="1200" noProof="0" dirty="0">
              <a:solidFill>
                <a:srgbClr val="F3ECE8"/>
              </a:solidFill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195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noProof="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O Claro pós </a:t>
            </a:r>
            <a:r>
              <a:rPr lang="pt-BR" sz="1200" noProof="0" dirty="0" err="1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Multi</a:t>
            </a:r>
            <a:r>
              <a:rPr lang="pt-BR" sz="1200" noProof="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conta com condições exclusivas além de </a:t>
            </a:r>
            <a:r>
              <a:rPr lang="pt-BR" sz="1200" b="1" noProof="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Whatsapp ilimitado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3383-0AB7-3543-8A19-7BCE6770F82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6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24000">
              <a:schemeClr val="bg1">
                <a:lumMod val="85000"/>
              </a:schemeClr>
            </a:gs>
            <a:gs pos="0">
              <a:schemeClr val="bg1">
                <a:lumMod val="75000"/>
              </a:schemeClr>
            </a:gs>
            <a:gs pos="8300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2">
            <a:extLst>
              <a:ext uri="{FF2B5EF4-FFF2-40B4-BE49-F238E27FC236}">
                <a16:creationId xmlns:a16="http://schemas.microsoft.com/office/drawing/2014/main" id="{C2556416-E43A-6135-C8E8-1AB8654587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EE3C4AAC-E7C6-83D9-48B1-20F73528A719}"/>
              </a:ext>
            </a:extLst>
          </p:cNvPr>
          <p:cNvGrpSpPr/>
          <p:nvPr userDrawn="1"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39" name="Graphic 15">
              <a:extLst>
                <a:ext uri="{FF2B5EF4-FFF2-40B4-BE49-F238E27FC236}">
                  <a16:creationId xmlns:a16="http://schemas.microsoft.com/office/drawing/2014/main" id="{6570E283-684E-02D7-B09E-EDD4CB9A7B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85DFEC6F-1A76-DC5E-04AA-4FCEC5F39BD1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id="{737B0262-21F6-45FF-4CB2-CEA77BD043B2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id="{05D623E6-0ABD-8FBF-399F-FDD1C2F4E3F7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id="{5E5A3ED8-AEFD-F2DB-32E9-F18FCBBAE4C0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4" name="Forma Livre 43">
                <a:extLst>
                  <a:ext uri="{FF2B5EF4-FFF2-40B4-BE49-F238E27FC236}">
                    <a16:creationId xmlns:a16="http://schemas.microsoft.com/office/drawing/2014/main" id="{6F45FCF5-BC65-9484-FF0E-B393AFEB3E0A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id="{946D11E4-AD8D-826F-DFCC-DEF2DC0E1666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id="{29911D0B-DCC6-B1A4-AB9E-C23B37416574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</p:grpSp>
      </p:grpSp>
      <p:pic>
        <p:nvPicPr>
          <p:cNvPr id="28" name="Imagem 27" descr="Logotipo&#10;&#10;O conteúdo gerado por IA pode estar incorreto.">
            <a:extLst>
              <a:ext uri="{FF2B5EF4-FFF2-40B4-BE49-F238E27FC236}">
                <a16:creationId xmlns:a16="http://schemas.microsoft.com/office/drawing/2014/main" id="{41C5A4EE-6131-BD7B-709E-31D354C39A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E9992E5C-4ECC-FA76-5732-F0E9AA173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2996" t="29722" r="450" b="77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EF356F8-3E17-4666-0CA8-5379ED18B4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0E24B589-DE50-26ED-37CF-208D591377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739" y="223146"/>
            <a:ext cx="972313" cy="377019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C315F6A7-FC60-F0E0-41DA-1C39AEB3B6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446" y="6257836"/>
            <a:ext cx="897633" cy="3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0005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C0F937DB-6682-F2D5-4F1C-2B6D2A96F1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6"/>
            <a:ext cx="12192000" cy="6860492"/>
          </a:xfrm>
          <a:prstGeom prst="rect">
            <a:avLst/>
          </a:prstGeom>
        </p:spPr>
      </p:pic>
      <p:pic>
        <p:nvPicPr>
          <p:cNvPr id="7" name="Gráfico 16">
            <a:extLst>
              <a:ext uri="{FF2B5EF4-FFF2-40B4-BE49-F238E27FC236}">
                <a16:creationId xmlns:a16="http://schemas.microsoft.com/office/drawing/2014/main" id="{08BC4627-D45F-35AD-A31A-3B45885FE1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037" y="238700"/>
            <a:ext cx="972313" cy="33661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13F9195-FA1C-A9E3-84AD-312C05C91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615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53B8D15A-6B6F-50AF-DFC7-3A05B56F78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6"/>
            <a:ext cx="12192000" cy="6860492"/>
          </a:xfrm>
          <a:prstGeom prst="rect">
            <a:avLst/>
          </a:prstGeom>
        </p:spPr>
      </p:pic>
      <p:pic>
        <p:nvPicPr>
          <p:cNvPr id="7" name="Gráfico 16">
            <a:extLst>
              <a:ext uri="{FF2B5EF4-FFF2-40B4-BE49-F238E27FC236}">
                <a16:creationId xmlns:a16="http://schemas.microsoft.com/office/drawing/2014/main" id="{08BC4627-D45F-35AD-A31A-3B45885FE1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037" y="238700"/>
            <a:ext cx="972313" cy="33661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13F9195-FA1C-A9E3-84AD-312C05C91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0037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B51183-8AA3-7952-B536-30F88D09A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049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3695090C-3A61-63DA-ECBE-73256A09F9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739" y="223146"/>
            <a:ext cx="972313" cy="377019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6E7F1C82-3070-FF2B-6AFF-16FD7A0B34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6"/>
            <a:ext cx="897633" cy="3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167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2">
            <a:extLst>
              <a:ext uri="{FF2B5EF4-FFF2-40B4-BE49-F238E27FC236}">
                <a16:creationId xmlns:a16="http://schemas.microsoft.com/office/drawing/2014/main" id="{C2556416-E43A-6135-C8E8-1AB8654587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EE3C4AAC-E7C6-83D9-48B1-20F73528A719}"/>
              </a:ext>
            </a:extLst>
          </p:cNvPr>
          <p:cNvGrpSpPr/>
          <p:nvPr userDrawn="1"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39" name="Graphic 15">
              <a:extLst>
                <a:ext uri="{FF2B5EF4-FFF2-40B4-BE49-F238E27FC236}">
                  <a16:creationId xmlns:a16="http://schemas.microsoft.com/office/drawing/2014/main" id="{6570E283-684E-02D7-B09E-EDD4CB9A7B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85DFEC6F-1A76-DC5E-04AA-4FCEC5F39BD1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id="{737B0262-21F6-45FF-4CB2-CEA77BD043B2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id="{05D623E6-0ABD-8FBF-399F-FDD1C2F4E3F7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id="{5E5A3ED8-AEFD-F2DB-32E9-F18FCBBAE4C0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4" name="Forma Livre 43">
                <a:extLst>
                  <a:ext uri="{FF2B5EF4-FFF2-40B4-BE49-F238E27FC236}">
                    <a16:creationId xmlns:a16="http://schemas.microsoft.com/office/drawing/2014/main" id="{6F45FCF5-BC65-9484-FF0E-B393AFEB3E0A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id="{946D11E4-AD8D-826F-DFCC-DEF2DC0E1666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id="{29911D0B-DCC6-B1A4-AB9E-C23B37416574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</p:grpSp>
      </p:grpSp>
      <p:pic>
        <p:nvPicPr>
          <p:cNvPr id="28" name="Imagem 27" descr="Logotipo&#10;&#10;O conteúdo gerado por IA pode estar incorreto.">
            <a:extLst>
              <a:ext uri="{FF2B5EF4-FFF2-40B4-BE49-F238E27FC236}">
                <a16:creationId xmlns:a16="http://schemas.microsoft.com/office/drawing/2014/main" id="{41C5A4EE-6131-BD7B-709E-31D354C39A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9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2">
            <a:extLst>
              <a:ext uri="{FF2B5EF4-FFF2-40B4-BE49-F238E27FC236}">
                <a16:creationId xmlns:a16="http://schemas.microsoft.com/office/drawing/2014/main" id="{C2556416-E43A-6135-C8E8-1AB8654587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EE3C4AAC-E7C6-83D9-48B1-20F73528A719}"/>
              </a:ext>
            </a:extLst>
          </p:cNvPr>
          <p:cNvGrpSpPr/>
          <p:nvPr userDrawn="1"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39" name="Graphic 15">
              <a:extLst>
                <a:ext uri="{FF2B5EF4-FFF2-40B4-BE49-F238E27FC236}">
                  <a16:creationId xmlns:a16="http://schemas.microsoft.com/office/drawing/2014/main" id="{6570E283-684E-02D7-B09E-EDD4CB9A7B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85DFEC6F-1A76-DC5E-04AA-4FCEC5F39BD1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id="{737B0262-21F6-45FF-4CB2-CEA77BD043B2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id="{05D623E6-0ABD-8FBF-399F-FDD1C2F4E3F7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id="{5E5A3ED8-AEFD-F2DB-32E9-F18FCBBAE4C0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4" name="Forma Livre 43">
                <a:extLst>
                  <a:ext uri="{FF2B5EF4-FFF2-40B4-BE49-F238E27FC236}">
                    <a16:creationId xmlns:a16="http://schemas.microsoft.com/office/drawing/2014/main" id="{6F45FCF5-BC65-9484-FF0E-B393AFEB3E0A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id="{946D11E4-AD8D-826F-DFCC-DEF2DC0E1666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id="{29911D0B-DCC6-B1A4-AB9E-C23B37416574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</p:grpSp>
      </p:grpSp>
      <p:pic>
        <p:nvPicPr>
          <p:cNvPr id="28" name="Imagem 27" descr="Logotipo&#10;&#10;O conteúdo gerado por IA pode estar incorreto.">
            <a:extLst>
              <a:ext uri="{FF2B5EF4-FFF2-40B4-BE49-F238E27FC236}">
                <a16:creationId xmlns:a16="http://schemas.microsoft.com/office/drawing/2014/main" id="{41C5A4EE-6131-BD7B-709E-31D354C39A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6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2">
            <a:extLst>
              <a:ext uri="{FF2B5EF4-FFF2-40B4-BE49-F238E27FC236}">
                <a16:creationId xmlns:a16="http://schemas.microsoft.com/office/drawing/2014/main" id="{C2556416-E43A-6135-C8E8-1AB8654587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EE3C4AAC-E7C6-83D9-48B1-20F73528A719}"/>
              </a:ext>
            </a:extLst>
          </p:cNvPr>
          <p:cNvGrpSpPr/>
          <p:nvPr userDrawn="1"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39" name="Graphic 15">
              <a:extLst>
                <a:ext uri="{FF2B5EF4-FFF2-40B4-BE49-F238E27FC236}">
                  <a16:creationId xmlns:a16="http://schemas.microsoft.com/office/drawing/2014/main" id="{6570E283-684E-02D7-B09E-EDD4CB9A7B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85DFEC6F-1A76-DC5E-04AA-4FCEC5F39BD1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id="{737B0262-21F6-45FF-4CB2-CEA77BD043B2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id="{05D623E6-0ABD-8FBF-399F-FDD1C2F4E3F7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id="{5E5A3ED8-AEFD-F2DB-32E9-F18FCBBAE4C0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4" name="Forma Livre 43">
                <a:extLst>
                  <a:ext uri="{FF2B5EF4-FFF2-40B4-BE49-F238E27FC236}">
                    <a16:creationId xmlns:a16="http://schemas.microsoft.com/office/drawing/2014/main" id="{6F45FCF5-BC65-9484-FF0E-B393AFEB3E0A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id="{946D11E4-AD8D-826F-DFCC-DEF2DC0E1666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id="{29911D0B-DCC6-B1A4-AB9E-C23B37416574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</p:grpSp>
      </p:grpSp>
      <p:pic>
        <p:nvPicPr>
          <p:cNvPr id="28" name="Imagem 27" descr="Logotipo&#10;&#10;O conteúdo gerado por IA pode estar incorreto.">
            <a:extLst>
              <a:ext uri="{FF2B5EF4-FFF2-40B4-BE49-F238E27FC236}">
                <a16:creationId xmlns:a16="http://schemas.microsoft.com/office/drawing/2014/main" id="{41C5A4EE-6131-BD7B-709E-31D354C39A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2">
            <a:extLst>
              <a:ext uri="{FF2B5EF4-FFF2-40B4-BE49-F238E27FC236}">
                <a16:creationId xmlns:a16="http://schemas.microsoft.com/office/drawing/2014/main" id="{C2556416-E43A-6135-C8E8-1AB8654587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EE3C4AAC-E7C6-83D9-48B1-20F73528A719}"/>
              </a:ext>
            </a:extLst>
          </p:cNvPr>
          <p:cNvGrpSpPr/>
          <p:nvPr userDrawn="1"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39" name="Graphic 15">
              <a:extLst>
                <a:ext uri="{FF2B5EF4-FFF2-40B4-BE49-F238E27FC236}">
                  <a16:creationId xmlns:a16="http://schemas.microsoft.com/office/drawing/2014/main" id="{6570E283-684E-02D7-B09E-EDD4CB9A7B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85DFEC6F-1A76-DC5E-04AA-4FCEC5F39BD1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id="{737B0262-21F6-45FF-4CB2-CEA77BD043B2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id="{05D623E6-0ABD-8FBF-399F-FDD1C2F4E3F7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id="{5E5A3ED8-AEFD-F2DB-32E9-F18FCBBAE4C0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4" name="Forma Livre 43">
                <a:extLst>
                  <a:ext uri="{FF2B5EF4-FFF2-40B4-BE49-F238E27FC236}">
                    <a16:creationId xmlns:a16="http://schemas.microsoft.com/office/drawing/2014/main" id="{6F45FCF5-BC65-9484-FF0E-B393AFEB3E0A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id="{946D11E4-AD8D-826F-DFCC-DEF2DC0E1666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id="{29911D0B-DCC6-B1A4-AB9E-C23B37416574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</p:grpSp>
      </p:grpSp>
      <p:pic>
        <p:nvPicPr>
          <p:cNvPr id="28" name="Imagem 27" descr="Logotipo&#10;&#10;O conteúdo gerado por IA pode estar incorreto.">
            <a:extLst>
              <a:ext uri="{FF2B5EF4-FFF2-40B4-BE49-F238E27FC236}">
                <a16:creationId xmlns:a16="http://schemas.microsoft.com/office/drawing/2014/main" id="{41C5A4EE-6131-BD7B-709E-31D354C39A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 flip="none" rotWithShape="1">
          <a:gsLst>
            <a:gs pos="27304">
              <a:schemeClr val="bg1">
                <a:lumMod val="95000"/>
              </a:schemeClr>
            </a:gs>
            <a:gs pos="0">
              <a:schemeClr val="bg1">
                <a:lumMod val="85000"/>
              </a:schemeClr>
            </a:gs>
            <a:gs pos="75000">
              <a:schemeClr val="bg1"/>
            </a:gs>
            <a:gs pos="100000">
              <a:schemeClr val="bg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66A306B-FFC3-B3D4-5C5D-55DB9B9269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4B338662-3CE2-A587-608A-C80DBF184288}"/>
              </a:ext>
            </a:extLst>
          </p:cNvPr>
          <p:cNvGrpSpPr/>
          <p:nvPr userDrawn="1"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7" name="Graphic 15">
              <a:extLst>
                <a:ext uri="{FF2B5EF4-FFF2-40B4-BE49-F238E27FC236}">
                  <a16:creationId xmlns:a16="http://schemas.microsoft.com/office/drawing/2014/main" id="{F40332D0-C709-386F-78BB-AACCFAD87D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40113BF9-C242-80E8-2FDD-E1AD46BC008D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11" name="Forma Livre 40">
                <a:extLst>
                  <a:ext uri="{FF2B5EF4-FFF2-40B4-BE49-F238E27FC236}">
                    <a16:creationId xmlns:a16="http://schemas.microsoft.com/office/drawing/2014/main" id="{514E672A-6CE2-27C3-5FED-107CE4DB7837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12" name="Forma Livre 41">
                <a:extLst>
                  <a:ext uri="{FF2B5EF4-FFF2-40B4-BE49-F238E27FC236}">
                    <a16:creationId xmlns:a16="http://schemas.microsoft.com/office/drawing/2014/main" id="{028A761E-1D87-4AA9-8EE2-ED3D5CE19328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13" name="Forma Livre 42">
                <a:extLst>
                  <a:ext uri="{FF2B5EF4-FFF2-40B4-BE49-F238E27FC236}">
                    <a16:creationId xmlns:a16="http://schemas.microsoft.com/office/drawing/2014/main" id="{17860293-482C-6EB9-94C2-F3D280B119CE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14" name="Forma Livre 43">
                <a:extLst>
                  <a:ext uri="{FF2B5EF4-FFF2-40B4-BE49-F238E27FC236}">
                    <a16:creationId xmlns:a16="http://schemas.microsoft.com/office/drawing/2014/main" id="{A7FDFC7D-BB5C-4E04-FA50-67DAE9E5C98F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15" name="Forma Livre 44">
                <a:extLst>
                  <a:ext uri="{FF2B5EF4-FFF2-40B4-BE49-F238E27FC236}">
                    <a16:creationId xmlns:a16="http://schemas.microsoft.com/office/drawing/2014/main" id="{D8B88851-765D-30B4-452C-D6CCA55A43A6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16" name="Forma Livre 45">
                <a:extLst>
                  <a:ext uri="{FF2B5EF4-FFF2-40B4-BE49-F238E27FC236}">
                    <a16:creationId xmlns:a16="http://schemas.microsoft.com/office/drawing/2014/main" id="{5EABFCCD-FDCC-A488-E143-706760990C0E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</p:grpSp>
      </p:grpSp>
      <p:pic>
        <p:nvPicPr>
          <p:cNvPr id="17" name="Graphic 2">
            <a:extLst>
              <a:ext uri="{FF2B5EF4-FFF2-40B4-BE49-F238E27FC236}">
                <a16:creationId xmlns:a16="http://schemas.microsoft.com/office/drawing/2014/main" id="{497E4704-1A1C-1EBF-0C88-2E6E2F238CD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46000">
              <a:schemeClr val="bg1">
                <a:lumMod val="85000"/>
              </a:schemeClr>
            </a:gs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Logotipo&#10;&#10;O conteúdo gerado por IA pode estar incorreto.">
            <a:extLst>
              <a:ext uri="{FF2B5EF4-FFF2-40B4-BE49-F238E27FC236}">
                <a16:creationId xmlns:a16="http://schemas.microsoft.com/office/drawing/2014/main" id="{BAD3707D-3080-B9CC-92CD-0E59628EB9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6C4E7BAF-0717-7EE1-3320-13130527CB90}"/>
              </a:ext>
            </a:extLst>
          </p:cNvPr>
          <p:cNvGrpSpPr/>
          <p:nvPr userDrawn="1"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3" name="Graphic 15">
              <a:extLst>
                <a:ext uri="{FF2B5EF4-FFF2-40B4-BE49-F238E27FC236}">
                  <a16:creationId xmlns:a16="http://schemas.microsoft.com/office/drawing/2014/main" id="{F0759F20-EC26-D065-5261-4FC275B992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7FA7D178-C07D-7BCB-B5E2-15C5238A5563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5" name="Forma Livre 40">
                <a:extLst>
                  <a:ext uri="{FF2B5EF4-FFF2-40B4-BE49-F238E27FC236}">
                    <a16:creationId xmlns:a16="http://schemas.microsoft.com/office/drawing/2014/main" id="{14559A84-8ED1-0791-CDEB-EAA8ACF429DC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6" name="Forma Livre 41">
                <a:extLst>
                  <a:ext uri="{FF2B5EF4-FFF2-40B4-BE49-F238E27FC236}">
                    <a16:creationId xmlns:a16="http://schemas.microsoft.com/office/drawing/2014/main" id="{57622DF7-D715-FA3C-28F0-FC9F4E29DCFA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7" name="Forma Livre 42">
                <a:extLst>
                  <a:ext uri="{FF2B5EF4-FFF2-40B4-BE49-F238E27FC236}">
                    <a16:creationId xmlns:a16="http://schemas.microsoft.com/office/drawing/2014/main" id="{4D1FB193-1856-4A98-4829-3F3A63C564B9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8" name="Forma Livre 43">
                <a:extLst>
                  <a:ext uri="{FF2B5EF4-FFF2-40B4-BE49-F238E27FC236}">
                    <a16:creationId xmlns:a16="http://schemas.microsoft.com/office/drawing/2014/main" id="{9622D3BD-7735-6323-94B4-CBC7DCFD66BB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9" name="Forma Livre 44">
                <a:extLst>
                  <a:ext uri="{FF2B5EF4-FFF2-40B4-BE49-F238E27FC236}">
                    <a16:creationId xmlns:a16="http://schemas.microsoft.com/office/drawing/2014/main" id="{48B3C8E7-6FAC-DB04-9E50-0A9ABE2552CB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10" name="Forma Livre 45">
                <a:extLst>
                  <a:ext uri="{FF2B5EF4-FFF2-40B4-BE49-F238E27FC236}">
                    <a16:creationId xmlns:a16="http://schemas.microsoft.com/office/drawing/2014/main" id="{BFFF640D-04B4-3D31-064E-749B25557D82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</p:grpSp>
      </p:grpSp>
      <p:pic>
        <p:nvPicPr>
          <p:cNvPr id="11" name="Graphic 2">
            <a:extLst>
              <a:ext uri="{FF2B5EF4-FFF2-40B4-BE49-F238E27FC236}">
                <a16:creationId xmlns:a16="http://schemas.microsoft.com/office/drawing/2014/main" id="{F5428E61-A3DF-149C-6855-B186590792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>
          <a:gsLst>
            <a:gs pos="46000">
              <a:schemeClr val="bg1">
                <a:lumMod val="85000"/>
              </a:schemeClr>
            </a:gs>
            <a:gs pos="0">
              <a:schemeClr val="bg1">
                <a:lumMod val="75000"/>
              </a:schemeClr>
            </a:gs>
            <a:gs pos="100000">
              <a:schemeClr val="bg1">
                <a:lumMod val="95000"/>
              </a:schemeClr>
            </a:gs>
            <a:gs pos="91000">
              <a:schemeClr val="bg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">
            <a:extLst>
              <a:ext uri="{FF2B5EF4-FFF2-40B4-BE49-F238E27FC236}">
                <a16:creationId xmlns:a16="http://schemas.microsoft.com/office/drawing/2014/main" id="{87462314-F030-20BC-2523-DFE2B719DD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  <p:pic>
        <p:nvPicPr>
          <p:cNvPr id="35" name="Imagem 34" descr="Logotipo&#10;&#10;O conteúdo gerado por IA pode estar incorreto.">
            <a:extLst>
              <a:ext uri="{FF2B5EF4-FFF2-40B4-BE49-F238E27FC236}">
                <a16:creationId xmlns:a16="http://schemas.microsoft.com/office/drawing/2014/main" id="{A51C429D-CA7D-3D47-8F9C-B1DA24C0F6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75E8FA7D-1B48-401C-F415-A635D7556E17}"/>
              </a:ext>
            </a:extLst>
          </p:cNvPr>
          <p:cNvGrpSpPr/>
          <p:nvPr userDrawn="1"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3" name="Graphic 15">
              <a:extLst>
                <a:ext uri="{FF2B5EF4-FFF2-40B4-BE49-F238E27FC236}">
                  <a16:creationId xmlns:a16="http://schemas.microsoft.com/office/drawing/2014/main" id="{D757706E-1CC0-3CC5-0FAB-5A859ED67C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955CCEDE-6C95-8D66-325F-47455AC931C8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7" name="Forma Livre 40">
                <a:extLst>
                  <a:ext uri="{FF2B5EF4-FFF2-40B4-BE49-F238E27FC236}">
                    <a16:creationId xmlns:a16="http://schemas.microsoft.com/office/drawing/2014/main" id="{268B404B-63A6-2B9E-8AC5-1FD77E633F44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8" name="Forma Livre 41">
                <a:extLst>
                  <a:ext uri="{FF2B5EF4-FFF2-40B4-BE49-F238E27FC236}">
                    <a16:creationId xmlns:a16="http://schemas.microsoft.com/office/drawing/2014/main" id="{F024533B-D2C2-4B17-795E-34EEBF53A379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9" name="Forma Livre 42">
                <a:extLst>
                  <a:ext uri="{FF2B5EF4-FFF2-40B4-BE49-F238E27FC236}">
                    <a16:creationId xmlns:a16="http://schemas.microsoft.com/office/drawing/2014/main" id="{E720DE1F-E55C-3D98-3CF7-9E842D9A244B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10" name="Forma Livre 43">
                <a:extLst>
                  <a:ext uri="{FF2B5EF4-FFF2-40B4-BE49-F238E27FC236}">
                    <a16:creationId xmlns:a16="http://schemas.microsoft.com/office/drawing/2014/main" id="{43A867CD-39E6-EC18-DAF7-E3628C1DD4C1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11" name="Forma Livre 44">
                <a:extLst>
                  <a:ext uri="{FF2B5EF4-FFF2-40B4-BE49-F238E27FC236}">
                    <a16:creationId xmlns:a16="http://schemas.microsoft.com/office/drawing/2014/main" id="{DA290674-E952-AF96-F8B6-ADF87B1A417E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12" name="Forma Livre 45">
                <a:extLst>
                  <a:ext uri="{FF2B5EF4-FFF2-40B4-BE49-F238E27FC236}">
                    <a16:creationId xmlns:a16="http://schemas.microsoft.com/office/drawing/2014/main" id="{08D64C21-AF34-F5E3-065D-7B2FCA2526D9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56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4" r:id="rId6"/>
    <p:sldLayoutId id="2147483650" r:id="rId7"/>
    <p:sldLayoutId id="2147483651" r:id="rId8"/>
    <p:sldLayoutId id="214748365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656B17B-076E-0D0B-FF66-15683346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2C9664-6027-37B6-7D82-EA51ADEBA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CA3918-29AF-098D-9D8B-42B5F6ADA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12921503-CE0B-4713-B8A5-D96C0C8384B3}" type="datetimeFigureOut">
              <a:rPr lang="pt-BR" smtClean="0"/>
              <a:pPr/>
              <a:t>06/05/2026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5F5772-421A-61AF-8691-0B49169C7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4AB706-19AF-0606-BD3E-6B898CBCA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66644200-9933-432F-BB17-EFE6EB8BD19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728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MX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MX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MX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MX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4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1.svg"/><Relationship Id="rId10" Type="http://schemas.openxmlformats.org/officeDocument/2006/relationships/image" Target="../media/image33.svg"/><Relationship Id="rId4" Type="http://schemas.openxmlformats.org/officeDocument/2006/relationships/image" Target="../media/image2.png"/><Relationship Id="rId9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sv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svg"/><Relationship Id="rId5" Type="http://schemas.openxmlformats.org/officeDocument/2006/relationships/image" Target="../media/image3.pn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.png"/><Relationship Id="rId7" Type="http://schemas.openxmlformats.org/officeDocument/2006/relationships/image" Target="../media/image3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svg"/><Relationship Id="rId5" Type="http://schemas.openxmlformats.org/officeDocument/2006/relationships/image" Target="../media/image36.svg"/><Relationship Id="rId4" Type="http://schemas.openxmlformats.org/officeDocument/2006/relationships/image" Target="../media/image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svg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svg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svg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svg"/><Relationship Id="rId5" Type="http://schemas.openxmlformats.org/officeDocument/2006/relationships/image" Target="../media/image3.png"/><Relationship Id="rId4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6.sv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png"/><Relationship Id="rId7" Type="http://schemas.openxmlformats.org/officeDocument/2006/relationships/image" Target="../media/image4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svg"/><Relationship Id="rId4" Type="http://schemas.openxmlformats.org/officeDocument/2006/relationships/image" Target="../media/image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3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5" Type="http://schemas.openxmlformats.org/officeDocument/2006/relationships/image" Target="../media/image1.svg"/><Relationship Id="rId10" Type="http://schemas.openxmlformats.org/officeDocument/2006/relationships/image" Target="../media/image54.svg"/><Relationship Id="rId4" Type="http://schemas.openxmlformats.org/officeDocument/2006/relationships/image" Target="../media/image2.png"/><Relationship Id="rId9" Type="http://schemas.openxmlformats.org/officeDocument/2006/relationships/image" Target="../media/image5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svg"/><Relationship Id="rId5" Type="http://schemas.openxmlformats.org/officeDocument/2006/relationships/image" Target="../media/image48.svg"/><Relationship Id="rId4" Type="http://schemas.openxmlformats.org/officeDocument/2006/relationships/image" Target="../media/image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3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5" Type="http://schemas.openxmlformats.org/officeDocument/2006/relationships/image" Target="../media/image1.svg"/><Relationship Id="rId10" Type="http://schemas.openxmlformats.org/officeDocument/2006/relationships/image" Target="../media/image59.svg"/><Relationship Id="rId4" Type="http://schemas.openxmlformats.org/officeDocument/2006/relationships/image" Target="../media/image2.png"/><Relationship Id="rId9" Type="http://schemas.openxmlformats.org/officeDocument/2006/relationships/image" Target="../media/image5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svg"/><Relationship Id="rId4" Type="http://schemas.openxmlformats.org/officeDocument/2006/relationships/image" Target="../media/image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svg"/><Relationship Id="rId5" Type="http://schemas.openxmlformats.org/officeDocument/2006/relationships/image" Target="../media/image60.svg"/><Relationship Id="rId4" Type="http://schemas.openxmlformats.org/officeDocument/2006/relationships/image" Target="../media/image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svg"/><Relationship Id="rId5" Type="http://schemas.openxmlformats.org/officeDocument/2006/relationships/image" Target="../media/image60.svg"/><Relationship Id="rId4" Type="http://schemas.openxmlformats.org/officeDocument/2006/relationships/image" Target="../media/image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svg"/><Relationship Id="rId5" Type="http://schemas.openxmlformats.org/officeDocument/2006/relationships/image" Target="../media/image60.svg"/><Relationship Id="rId4" Type="http://schemas.openxmlformats.org/officeDocument/2006/relationships/image" Target="../media/image1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svg"/><Relationship Id="rId4" Type="http://schemas.openxmlformats.org/officeDocument/2006/relationships/image" Target="../media/image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svg"/><Relationship Id="rId5" Type="http://schemas.openxmlformats.org/officeDocument/2006/relationships/image" Target="../media/image64.svg"/><Relationship Id="rId4" Type="http://schemas.openxmlformats.org/officeDocument/2006/relationships/image" Target="../media/image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svg"/><Relationship Id="rId5" Type="http://schemas.openxmlformats.org/officeDocument/2006/relationships/image" Target="../media/image65.svg"/><Relationship Id="rId4" Type="http://schemas.openxmlformats.org/officeDocument/2006/relationships/image" Target="../media/image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sv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svg"/><Relationship Id="rId5" Type="http://schemas.openxmlformats.org/officeDocument/2006/relationships/image" Target="../media/image3.png"/><Relationship Id="rId4" Type="http://schemas.openxmlformats.org/officeDocument/2006/relationships/image" Target="../media/image2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sv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svg"/><Relationship Id="rId4" Type="http://schemas.openxmlformats.org/officeDocument/2006/relationships/image" Target="../media/image1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svg"/><Relationship Id="rId4" Type="http://schemas.openxmlformats.org/officeDocument/2006/relationships/image" Target="../media/image1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svg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4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sv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22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svg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6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4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sv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9ACB3672-97BF-0FD5-5C57-F9B2284C3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467" y="0"/>
            <a:ext cx="12187065" cy="6858000"/>
          </a:xfrm>
          <a:prstGeom prst="rect">
            <a:avLst/>
          </a:prstGeom>
        </p:spPr>
      </p:pic>
      <p:pic>
        <p:nvPicPr>
          <p:cNvPr id="11" name="Imagem 10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A374F30E-D113-9DE5-0FA5-FBD8C4262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 trans="44000" grainSize="25"/>
                    </a14:imgEffect>
                  </a14:imgLayer>
                </a14:imgProps>
              </a:ext>
            </a:extLst>
          </a:blip>
          <a:srcRect l="53987" t="12844" r="9565" b="22385"/>
          <a:stretch>
            <a:fillRect/>
          </a:stretch>
        </p:blipFill>
        <p:spPr>
          <a:xfrm rot="10800000">
            <a:off x="842089" y="1208015"/>
            <a:ext cx="4441972" cy="4441970"/>
          </a:xfrm>
          <a:custGeom>
            <a:avLst/>
            <a:gdLst>
              <a:gd name="connsiteX0" fmla="*/ 2220986 w 4441972"/>
              <a:gd name="connsiteY0" fmla="*/ 4441970 h 4441970"/>
              <a:gd name="connsiteX1" fmla="*/ 0 w 4441972"/>
              <a:gd name="connsiteY1" fmla="*/ 2220985 h 4441970"/>
              <a:gd name="connsiteX2" fmla="*/ 2220986 w 4441972"/>
              <a:gd name="connsiteY2" fmla="*/ 0 h 4441970"/>
              <a:gd name="connsiteX3" fmla="*/ 4441972 w 4441972"/>
              <a:gd name="connsiteY3" fmla="*/ 2220985 h 4441970"/>
              <a:gd name="connsiteX4" fmla="*/ 2220986 w 4441972"/>
              <a:gd name="connsiteY4" fmla="*/ 4441970 h 444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972" h="4441970">
                <a:moveTo>
                  <a:pt x="2220986" y="4441970"/>
                </a:moveTo>
                <a:cubicBezTo>
                  <a:pt x="994369" y="4441970"/>
                  <a:pt x="0" y="3447601"/>
                  <a:pt x="0" y="2220985"/>
                </a:cubicBezTo>
                <a:cubicBezTo>
                  <a:pt x="0" y="994369"/>
                  <a:pt x="994369" y="0"/>
                  <a:pt x="2220986" y="0"/>
                </a:cubicBezTo>
                <a:cubicBezTo>
                  <a:pt x="3447603" y="0"/>
                  <a:pt x="4441972" y="994369"/>
                  <a:pt x="4441972" y="2220985"/>
                </a:cubicBezTo>
                <a:cubicBezTo>
                  <a:pt x="4441972" y="3447601"/>
                  <a:pt x="3447603" y="4441970"/>
                  <a:pt x="2220986" y="4441970"/>
                </a:cubicBezTo>
                <a:close/>
              </a:path>
            </a:pathLst>
          </a:cu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5976785-8B91-EF71-6274-A60F24951A97}"/>
              </a:ext>
            </a:extLst>
          </p:cNvPr>
          <p:cNvSpPr/>
          <p:nvPr/>
        </p:nvSpPr>
        <p:spPr>
          <a:xfrm>
            <a:off x="705770" y="1071694"/>
            <a:ext cx="4714613" cy="4714613"/>
          </a:xfrm>
          <a:prstGeom prst="ellipse">
            <a:avLst/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2EBEE2E-9BB9-886D-1874-C55E10E20E5A}"/>
              </a:ext>
            </a:extLst>
          </p:cNvPr>
          <p:cNvSpPr/>
          <p:nvPr/>
        </p:nvSpPr>
        <p:spPr>
          <a:xfrm>
            <a:off x="842090" y="1208015"/>
            <a:ext cx="4441972" cy="4441970"/>
          </a:xfrm>
          <a:prstGeom prst="ellipse">
            <a:avLst/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2" name="Round Same-side Corner of Rectangle 11">
            <a:extLst>
              <a:ext uri="{FF2B5EF4-FFF2-40B4-BE49-F238E27FC236}">
                <a16:creationId xmlns:a16="http://schemas.microsoft.com/office/drawing/2014/main" id="{D705C008-8785-704D-DEDB-480C2AEB09CA}"/>
              </a:ext>
            </a:extLst>
          </p:cNvPr>
          <p:cNvSpPr/>
          <p:nvPr/>
        </p:nvSpPr>
        <p:spPr>
          <a:xfrm rot="16200000">
            <a:off x="5889773" y="555770"/>
            <a:ext cx="6857999" cy="5746455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BDF006A9-FF28-1F22-64CA-F531AC4BB8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271" t="31325" r="18994" b="31887"/>
          <a:stretch>
            <a:fillRect/>
          </a:stretch>
        </p:blipFill>
        <p:spPr>
          <a:xfrm>
            <a:off x="7286889" y="4983588"/>
            <a:ext cx="1544902" cy="553705"/>
          </a:xfrm>
          <a:prstGeom prst="rect">
            <a:avLst/>
          </a:prstGeom>
        </p:spPr>
      </p:pic>
      <p:pic>
        <p:nvPicPr>
          <p:cNvPr id="3" name="Graphic 12">
            <a:extLst>
              <a:ext uri="{FF2B5EF4-FFF2-40B4-BE49-F238E27FC236}">
                <a16:creationId xmlns:a16="http://schemas.microsoft.com/office/drawing/2014/main" id="{B7004944-DD2E-1894-1D3B-DDC8A9456D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04037" y="1278190"/>
            <a:ext cx="1783106" cy="6439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82A7D54-1D4B-3F70-D008-26F4349208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04037" y="2244041"/>
            <a:ext cx="3339428" cy="2369917"/>
          </a:xfrm>
          <a:prstGeom prst="rect">
            <a:avLst/>
          </a:prstGeom>
        </p:spPr>
      </p:pic>
      <p:pic>
        <p:nvPicPr>
          <p:cNvPr id="10" name="Imagem 9" descr="Homem com luva na mão&#10;&#10;O conteúdo gerado por IA pode estar incorreto.">
            <a:extLst>
              <a:ext uri="{FF2B5EF4-FFF2-40B4-BE49-F238E27FC236}">
                <a16:creationId xmlns:a16="http://schemas.microsoft.com/office/drawing/2014/main" id="{5AD6AD8B-3C8D-1124-F903-935955A6058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090" r="9576"/>
          <a:stretch>
            <a:fillRect/>
          </a:stretch>
        </p:blipFill>
        <p:spPr>
          <a:xfrm>
            <a:off x="319873" y="0"/>
            <a:ext cx="54864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8070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68 0 L -2.91667E-6 0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94 -2.96296E-6 L -1.66667E-6 -2.96296E-6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6D5B5-A645-42D3-AED6-AB9F313CC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1CC752E8-0956-3398-C46C-99910B7C6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5" t="261" r="559" b="479"/>
          <a:stretch>
            <a:fillRect/>
          </a:stretch>
        </p:blipFill>
        <p:spPr>
          <a:xfrm>
            <a:off x="-1709530" y="-54160"/>
            <a:ext cx="14067299" cy="7943008"/>
          </a:xfrm>
          <a:prstGeom prst="rect">
            <a:avLst/>
          </a:prstGeom>
          <a:ln w="12700">
            <a:noFill/>
          </a:ln>
        </p:spPr>
      </p:pic>
      <p:sp>
        <p:nvSpPr>
          <p:cNvPr id="7" name="Arc 11">
            <a:extLst>
              <a:ext uri="{FF2B5EF4-FFF2-40B4-BE49-F238E27FC236}">
                <a16:creationId xmlns:a16="http://schemas.microsoft.com/office/drawing/2014/main" id="{FC2FE301-B93E-0F66-3888-3E75F0A71A1B}"/>
              </a:ext>
            </a:extLst>
          </p:cNvPr>
          <p:cNvSpPr/>
          <p:nvPr/>
        </p:nvSpPr>
        <p:spPr>
          <a:xfrm rot="508653">
            <a:off x="507427" y="1168986"/>
            <a:ext cx="5002151" cy="5002151"/>
          </a:xfrm>
          <a:prstGeom prst="arc">
            <a:avLst>
              <a:gd name="adj1" fmla="val 17497881"/>
              <a:gd name="adj2" fmla="val 14546676"/>
            </a:avLst>
          </a:prstGeom>
          <a:noFill/>
          <a:ln w="9525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8" name="Arc 12">
            <a:extLst>
              <a:ext uri="{FF2B5EF4-FFF2-40B4-BE49-F238E27FC236}">
                <a16:creationId xmlns:a16="http://schemas.microsoft.com/office/drawing/2014/main" id="{166D31D0-8E0C-4B80-D86A-5D8A8F658149}"/>
              </a:ext>
            </a:extLst>
          </p:cNvPr>
          <p:cNvSpPr/>
          <p:nvPr/>
        </p:nvSpPr>
        <p:spPr>
          <a:xfrm rot="508653">
            <a:off x="698556" y="1360116"/>
            <a:ext cx="4619892" cy="4619891"/>
          </a:xfrm>
          <a:prstGeom prst="arc">
            <a:avLst>
              <a:gd name="adj1" fmla="val 17927987"/>
              <a:gd name="adj2" fmla="val 14032814"/>
            </a:avLst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AF786D67-C4D7-C309-B928-16C0745F2CB8}"/>
              </a:ext>
            </a:extLst>
          </p:cNvPr>
          <p:cNvSpPr/>
          <p:nvPr/>
        </p:nvSpPr>
        <p:spPr>
          <a:xfrm rot="16200000">
            <a:off x="5299507" y="-200262"/>
            <a:ext cx="6912159" cy="7204364"/>
          </a:xfrm>
          <a:prstGeom prst="round2SameRect">
            <a:avLst>
              <a:gd name="adj1" fmla="val 11849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620FC6-EAB3-AAAA-212C-93E988823E09}"/>
              </a:ext>
            </a:extLst>
          </p:cNvPr>
          <p:cNvSpPr txBox="1"/>
          <p:nvPr/>
        </p:nvSpPr>
        <p:spPr>
          <a:xfrm>
            <a:off x="6120437" y="1957457"/>
            <a:ext cx="50106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noProof="0" dirty="0">
                <a:solidFill>
                  <a:srgbClr val="F3ECE8"/>
                </a:solidFill>
              </a:rPr>
              <a:t>Ao entender as necessidades da cliente, o vendedor apresenta o </a:t>
            </a:r>
            <a:r>
              <a:rPr lang="pt-BR" sz="3200" b="1" noProof="0" dirty="0">
                <a:solidFill>
                  <a:srgbClr val="5C1417"/>
                </a:solidFill>
                <a:latin typeface="+mj-lt"/>
              </a:rPr>
              <a:t>Multi</a:t>
            </a:r>
            <a:r>
              <a:rPr lang="pt-BR" sz="3200" noProof="0" dirty="0">
                <a:solidFill>
                  <a:srgbClr val="F3ECE8"/>
                </a:solidFill>
              </a:rPr>
              <a:t>, uma solução completa de conectividade dentro e fora de casa.</a:t>
            </a:r>
            <a:endParaRPr lang="pt-BR" sz="3200" noProof="0" dirty="0">
              <a:solidFill>
                <a:srgbClr val="F3ECE8"/>
              </a:solidFill>
              <a:latin typeface="+mj-lt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F3B1984A-11F1-D38A-48C5-916DA19606C5}"/>
              </a:ext>
            </a:extLst>
          </p:cNvPr>
          <p:cNvGrpSpPr/>
          <p:nvPr/>
        </p:nvGrpSpPr>
        <p:grpSpPr>
          <a:xfrm>
            <a:off x="5610726" y="100270"/>
            <a:ext cx="6450095" cy="278408"/>
            <a:chOff x="5610726" y="100270"/>
            <a:chExt cx="6450095" cy="278408"/>
          </a:xfrm>
        </p:grpSpPr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1CC11C7E-B816-237E-1D3E-FE7FFCA4F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609" t="30893" r="21450" b="34101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759C8DB3-0D8B-357D-2238-85AF45E7D9AB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32" name="Graphic 15">
                <a:extLst>
                  <a:ext uri="{FF2B5EF4-FFF2-40B4-BE49-F238E27FC236}">
                    <a16:creationId xmlns:a16="http://schemas.microsoft.com/office/drawing/2014/main" id="{1468D408-21E6-BDD6-7C9D-79F345210F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5F43A430-9596-992A-1111-5023707419A9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34" name="Forma Livre 40">
                  <a:extLst>
                    <a:ext uri="{FF2B5EF4-FFF2-40B4-BE49-F238E27FC236}">
                      <a16:creationId xmlns:a16="http://schemas.microsoft.com/office/drawing/2014/main" id="{350DF7AF-7944-7F14-8BCE-8FBFF1A1C802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5" name="Forma Livre 41">
                  <a:extLst>
                    <a:ext uri="{FF2B5EF4-FFF2-40B4-BE49-F238E27FC236}">
                      <a16:creationId xmlns:a16="http://schemas.microsoft.com/office/drawing/2014/main" id="{D2553D4A-040D-766E-0460-E49A93449062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6" name="Forma Livre 42">
                  <a:extLst>
                    <a:ext uri="{FF2B5EF4-FFF2-40B4-BE49-F238E27FC236}">
                      <a16:creationId xmlns:a16="http://schemas.microsoft.com/office/drawing/2014/main" id="{3D8F5FB3-9E9A-1268-F8E2-2810381065E8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7" name="Forma Livre 43">
                  <a:extLst>
                    <a:ext uri="{FF2B5EF4-FFF2-40B4-BE49-F238E27FC236}">
                      <a16:creationId xmlns:a16="http://schemas.microsoft.com/office/drawing/2014/main" id="{D803F20B-8931-5079-A0C7-2088EF9043B1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8" name="Forma Livre 44">
                  <a:extLst>
                    <a:ext uri="{FF2B5EF4-FFF2-40B4-BE49-F238E27FC236}">
                      <a16:creationId xmlns:a16="http://schemas.microsoft.com/office/drawing/2014/main" id="{7ECCEA0E-334A-07C2-9A52-19325763FDF6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9" name="Forma Livre 45">
                  <a:extLst>
                    <a:ext uri="{FF2B5EF4-FFF2-40B4-BE49-F238E27FC236}">
                      <a16:creationId xmlns:a16="http://schemas.microsoft.com/office/drawing/2014/main" id="{B5B68B46-6040-DC87-E16D-56FED1E489FB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</p:grpSp>
      <p:pic>
        <p:nvPicPr>
          <p:cNvPr id="9" name="Graphic 2">
            <a:extLst>
              <a:ext uri="{FF2B5EF4-FFF2-40B4-BE49-F238E27FC236}">
                <a16:creationId xmlns:a16="http://schemas.microsoft.com/office/drawing/2014/main" id="{47FB6CC1-BE4E-820C-C11E-6B1E9599F9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66 -0.00138 L 0.00208 -4.8148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6" grpId="1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3AF9F-EB5E-3B4B-1B10-DD3AB5A09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2166FCEC-3990-6221-70BF-D43E582C0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0965C5F3-EE5F-3543-141B-8F5F569C53FA}"/>
              </a:ext>
            </a:extLst>
          </p:cNvPr>
          <p:cNvSpPr/>
          <p:nvPr/>
        </p:nvSpPr>
        <p:spPr>
          <a:xfrm rot="5400000">
            <a:off x="139301" y="-173185"/>
            <a:ext cx="6858005" cy="7204364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DD7DD14-4DC2-3BEB-BDAD-662485E6F871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29" name="Imagem 28" descr="Logotipo&#10;&#10;O conteúdo gerado por IA pode estar incorreto.">
              <a:extLst>
                <a:ext uri="{FF2B5EF4-FFF2-40B4-BE49-F238E27FC236}">
                  <a16:creationId xmlns:a16="http://schemas.microsoft.com/office/drawing/2014/main" id="{2825826C-1BDC-21CC-CA14-1A2C82F81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889F6157-D72B-8C5B-6113-B18AEB312899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32" name="Graphic 15">
                <a:extLst>
                  <a:ext uri="{FF2B5EF4-FFF2-40B4-BE49-F238E27FC236}">
                    <a16:creationId xmlns:a16="http://schemas.microsoft.com/office/drawing/2014/main" id="{FC23CB4D-F337-0FC9-C38E-AE7379ED48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945AAB58-E6A1-46ED-B8AB-5CE8765AC310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34" name="Forma Livre 40">
                  <a:extLst>
                    <a:ext uri="{FF2B5EF4-FFF2-40B4-BE49-F238E27FC236}">
                      <a16:creationId xmlns:a16="http://schemas.microsoft.com/office/drawing/2014/main" id="{A6531715-8046-86D2-6681-F1DF522A5861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5" name="Forma Livre 41">
                  <a:extLst>
                    <a:ext uri="{FF2B5EF4-FFF2-40B4-BE49-F238E27FC236}">
                      <a16:creationId xmlns:a16="http://schemas.microsoft.com/office/drawing/2014/main" id="{926A381F-5B7F-8F0A-5A60-49C568D9B25C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6" name="Forma Livre 42">
                  <a:extLst>
                    <a:ext uri="{FF2B5EF4-FFF2-40B4-BE49-F238E27FC236}">
                      <a16:creationId xmlns:a16="http://schemas.microsoft.com/office/drawing/2014/main" id="{E82C9DDB-7572-6555-22A6-BD83478F41F0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7" name="Forma Livre 43">
                  <a:extLst>
                    <a:ext uri="{FF2B5EF4-FFF2-40B4-BE49-F238E27FC236}">
                      <a16:creationId xmlns:a16="http://schemas.microsoft.com/office/drawing/2014/main" id="{13721485-32F3-5D98-E494-34993FFAD767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8" name="Forma Livre 44">
                  <a:extLst>
                    <a:ext uri="{FF2B5EF4-FFF2-40B4-BE49-F238E27FC236}">
                      <a16:creationId xmlns:a16="http://schemas.microsoft.com/office/drawing/2014/main" id="{D9192574-D12A-E40B-B52E-C71E5B201E55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9" name="Forma Livre 45">
                  <a:extLst>
                    <a:ext uri="{FF2B5EF4-FFF2-40B4-BE49-F238E27FC236}">
                      <a16:creationId xmlns:a16="http://schemas.microsoft.com/office/drawing/2014/main" id="{F8D712B8-422C-E3D3-E9F8-EF20C4B4C22C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31" name="Graphic 2">
              <a:extLst>
                <a:ext uri="{FF2B5EF4-FFF2-40B4-BE49-F238E27FC236}">
                  <a16:creationId xmlns:a16="http://schemas.microsoft.com/office/drawing/2014/main" id="{916680E7-2111-2318-7B3E-556285040D4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5">
            <a:extLst>
              <a:ext uri="{FF2B5EF4-FFF2-40B4-BE49-F238E27FC236}">
                <a16:creationId xmlns:a16="http://schemas.microsoft.com/office/drawing/2014/main" id="{5999D469-917B-EDC8-CEC3-68CBC83C8675}"/>
              </a:ext>
            </a:extLst>
          </p:cNvPr>
          <p:cNvSpPr txBox="1"/>
          <p:nvPr/>
        </p:nvSpPr>
        <p:spPr>
          <a:xfrm>
            <a:off x="603571" y="770185"/>
            <a:ext cx="6146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noProof="0" dirty="0">
                <a:solidFill>
                  <a:srgbClr val="DA291C"/>
                </a:solidFill>
                <a:latin typeface="AMX" pitchFamily="2" charset="77"/>
              </a:rPr>
              <a:t>Multi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A0F02FA4-2F91-AB23-8156-16EF1FC05114}"/>
              </a:ext>
            </a:extLst>
          </p:cNvPr>
          <p:cNvSpPr txBox="1"/>
          <p:nvPr/>
        </p:nvSpPr>
        <p:spPr>
          <a:xfrm>
            <a:off x="696475" y="1698749"/>
            <a:ext cx="425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DA291C"/>
                </a:solidFill>
                <a:latin typeface="AMX" pitchFamily="2" charset="77"/>
              </a:rPr>
              <a:t>1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D6E2ECBA-8269-7DEB-B5B9-F2727174A562}"/>
              </a:ext>
            </a:extLst>
          </p:cNvPr>
          <p:cNvSpPr txBox="1"/>
          <p:nvPr/>
        </p:nvSpPr>
        <p:spPr>
          <a:xfrm>
            <a:off x="630752" y="2529933"/>
            <a:ext cx="490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F272F"/>
                </a:solidFill>
                <a:latin typeface="AMX" pitchFamily="2" charset="77"/>
              </a:rPr>
              <a:t>2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97DA9F5B-064E-C4FB-C501-FF65FB1D1739}"/>
              </a:ext>
            </a:extLst>
          </p:cNvPr>
          <p:cNvSpPr txBox="1"/>
          <p:nvPr/>
        </p:nvSpPr>
        <p:spPr>
          <a:xfrm>
            <a:off x="638767" y="3361117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5C1417"/>
                </a:solidFill>
                <a:latin typeface="AMX" pitchFamily="2" charset="77"/>
              </a:rPr>
              <a:t>3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94A22307-30BC-FB2A-4040-FD7C5C3F67F0}"/>
              </a:ext>
            </a:extLst>
          </p:cNvPr>
          <p:cNvSpPr/>
          <p:nvPr/>
        </p:nvSpPr>
        <p:spPr>
          <a:xfrm>
            <a:off x="1238130" y="1760305"/>
            <a:ext cx="5343143" cy="646331"/>
          </a:xfrm>
          <a:prstGeom prst="round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852EB649-EBFD-600D-0A58-25DEA36C6B8A}"/>
              </a:ext>
            </a:extLst>
          </p:cNvPr>
          <p:cNvSpPr/>
          <p:nvPr/>
        </p:nvSpPr>
        <p:spPr>
          <a:xfrm>
            <a:off x="1238130" y="2591489"/>
            <a:ext cx="534314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Estrutura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85B14436-276A-A7C0-C5C7-56DDACDD586A}"/>
              </a:ext>
            </a:extLst>
          </p:cNvPr>
          <p:cNvSpPr/>
          <p:nvPr/>
        </p:nvSpPr>
        <p:spPr>
          <a:xfrm>
            <a:off x="1238130" y="3422673"/>
            <a:ext cx="5343143" cy="646331"/>
          </a:xfrm>
          <a:prstGeom prst="roundRect">
            <a:avLst/>
          </a:prstGeom>
          <a:solidFill>
            <a:srgbClr val="5C14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Vantagens e Benefícios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B2C041F8-32F2-1C68-9DF4-5F4FC908C639}"/>
              </a:ext>
            </a:extLst>
          </p:cNvPr>
          <p:cNvSpPr/>
          <p:nvPr/>
        </p:nvSpPr>
        <p:spPr>
          <a:xfrm>
            <a:off x="1238130" y="4253858"/>
            <a:ext cx="5343143" cy="646332"/>
          </a:xfrm>
          <a:prstGeom prst="roundRect">
            <a:avLst/>
          </a:prstGeom>
          <a:solidFill>
            <a:srgbClr val="E65E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Multi Recomendado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9EEBD79C-9FE0-DA99-2442-8790CE9CF3A1}"/>
              </a:ext>
            </a:extLst>
          </p:cNvPr>
          <p:cNvSpPr txBox="1"/>
          <p:nvPr/>
        </p:nvSpPr>
        <p:spPr>
          <a:xfrm>
            <a:off x="613118" y="4192303"/>
            <a:ext cx="508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E65E1A"/>
                </a:solidFill>
                <a:latin typeface="AMX" pitchFamily="2" charset="77"/>
              </a:rPr>
              <a:t>4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A69423E7-6575-54FC-6C02-6B3D0F691386}"/>
              </a:ext>
            </a:extLst>
          </p:cNvPr>
          <p:cNvSpPr/>
          <p:nvPr/>
        </p:nvSpPr>
        <p:spPr>
          <a:xfrm>
            <a:off x="1238130" y="5085044"/>
            <a:ext cx="5343143" cy="646333"/>
          </a:xfrm>
          <a:prstGeom prst="round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Política Comercial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B3AE0B94-0291-BC7B-1717-046BDA1CFA05}"/>
              </a:ext>
            </a:extLst>
          </p:cNvPr>
          <p:cNvSpPr txBox="1"/>
          <p:nvPr/>
        </p:nvSpPr>
        <p:spPr>
          <a:xfrm>
            <a:off x="635561" y="5023487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F5842B"/>
                </a:solidFill>
                <a:latin typeface="AMX" pitchFamily="2" charset="77"/>
              </a:rPr>
              <a:t>5</a:t>
            </a:r>
          </a:p>
        </p:txBody>
      </p:sp>
      <p:pic>
        <p:nvPicPr>
          <p:cNvPr id="19" name="Imagem 18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2E858ABF-218D-63D2-9382-28EA37F4F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 trans="44000" grainSize="25"/>
                    </a14:imgEffect>
                  </a14:imgLayer>
                </a14:imgProps>
              </a:ext>
            </a:extLst>
          </a:blip>
          <a:srcRect l="53987" t="12844" r="9565" b="22385"/>
          <a:stretch>
            <a:fillRect/>
          </a:stretch>
        </p:blipFill>
        <p:spPr>
          <a:xfrm rot="18900000">
            <a:off x="7535853" y="1208015"/>
            <a:ext cx="4441972" cy="4441970"/>
          </a:xfrm>
          <a:custGeom>
            <a:avLst/>
            <a:gdLst>
              <a:gd name="connsiteX0" fmla="*/ 2220986 w 4441972"/>
              <a:gd name="connsiteY0" fmla="*/ 4441970 h 4441970"/>
              <a:gd name="connsiteX1" fmla="*/ 0 w 4441972"/>
              <a:gd name="connsiteY1" fmla="*/ 2220985 h 4441970"/>
              <a:gd name="connsiteX2" fmla="*/ 2220986 w 4441972"/>
              <a:gd name="connsiteY2" fmla="*/ 0 h 4441970"/>
              <a:gd name="connsiteX3" fmla="*/ 4441972 w 4441972"/>
              <a:gd name="connsiteY3" fmla="*/ 2220985 h 4441970"/>
              <a:gd name="connsiteX4" fmla="*/ 2220986 w 4441972"/>
              <a:gd name="connsiteY4" fmla="*/ 4441970 h 444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972" h="4441970">
                <a:moveTo>
                  <a:pt x="2220986" y="4441970"/>
                </a:moveTo>
                <a:cubicBezTo>
                  <a:pt x="994369" y="4441970"/>
                  <a:pt x="0" y="3447601"/>
                  <a:pt x="0" y="2220985"/>
                </a:cubicBezTo>
                <a:cubicBezTo>
                  <a:pt x="0" y="994369"/>
                  <a:pt x="994369" y="0"/>
                  <a:pt x="2220986" y="0"/>
                </a:cubicBezTo>
                <a:cubicBezTo>
                  <a:pt x="3447603" y="0"/>
                  <a:pt x="4441972" y="994369"/>
                  <a:pt x="4441972" y="2220985"/>
                </a:cubicBezTo>
                <a:cubicBezTo>
                  <a:pt x="4441972" y="3447601"/>
                  <a:pt x="3447603" y="4441970"/>
                  <a:pt x="2220986" y="4441970"/>
                </a:cubicBezTo>
                <a:close/>
              </a:path>
            </a:pathLst>
          </a:custGeom>
        </p:spPr>
      </p:pic>
      <p:sp>
        <p:nvSpPr>
          <p:cNvPr id="20" name="Oval 5">
            <a:extLst>
              <a:ext uri="{FF2B5EF4-FFF2-40B4-BE49-F238E27FC236}">
                <a16:creationId xmlns:a16="http://schemas.microsoft.com/office/drawing/2014/main" id="{52C58532-128F-80BB-2179-F7B0A4239F42}"/>
              </a:ext>
            </a:extLst>
          </p:cNvPr>
          <p:cNvSpPr/>
          <p:nvPr/>
        </p:nvSpPr>
        <p:spPr>
          <a:xfrm>
            <a:off x="7399534" y="1071694"/>
            <a:ext cx="4714613" cy="4714613"/>
          </a:xfrm>
          <a:prstGeom prst="ellipse">
            <a:avLst/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C3A16911-5C8F-B912-8F6D-79AAF6D63D06}"/>
              </a:ext>
            </a:extLst>
          </p:cNvPr>
          <p:cNvSpPr/>
          <p:nvPr/>
        </p:nvSpPr>
        <p:spPr>
          <a:xfrm>
            <a:off x="7535854" y="1208015"/>
            <a:ext cx="4441972" cy="4441970"/>
          </a:xfrm>
          <a:prstGeom prst="ellipse">
            <a:avLst/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D87363ED-6E75-E4C7-E765-CF2D0B548B4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518" r="13148"/>
          <a:stretch>
            <a:fillRect/>
          </a:stretch>
        </p:blipFill>
        <p:spPr>
          <a:xfrm>
            <a:off x="7205104" y="-6327"/>
            <a:ext cx="54864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03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32 0 L -3.54167E-6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12239 3.33333E-6 L -2.5E-6 3.33333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9 -3.7037E-6 L -3.125E-6 -3.7037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9 5.55112E-17 L -3.125E-6 5.55112E-1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9 -4.81481E-6 L -3.125E-6 -4.81481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1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9 -1.11111E-6 L -3.125E-6 -1.11111E-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1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9 4.07407E-6 L -3.125E-6 4.07407E-6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3" grpId="0"/>
      <p:bldP spid="4" grpId="0"/>
      <p:bldP spid="5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4" grpId="0"/>
      <p:bldP spid="15" grpId="0" animBg="1"/>
      <p:bldP spid="15" grpId="1" animBg="1"/>
      <p:bldP spid="16" grpId="0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38F99-457A-0D98-95CD-2A2D81DBA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4485C50F-8125-D341-5D09-610A54BBB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23710E29-A3E5-835E-D90C-DC59056FEB5E}"/>
              </a:ext>
            </a:extLst>
          </p:cNvPr>
          <p:cNvSpPr/>
          <p:nvPr/>
        </p:nvSpPr>
        <p:spPr>
          <a:xfrm rot="5400000">
            <a:off x="139301" y="-173185"/>
            <a:ext cx="6858005" cy="7204364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AE286E57-092C-00C5-6DD1-DF8A207AC0A2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29" name="Imagem 28" descr="Logotipo&#10;&#10;O conteúdo gerado por IA pode estar incorreto.">
              <a:extLst>
                <a:ext uri="{FF2B5EF4-FFF2-40B4-BE49-F238E27FC236}">
                  <a16:creationId xmlns:a16="http://schemas.microsoft.com/office/drawing/2014/main" id="{45C2EEED-5D44-E6B6-AEAF-C4F39F1DC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2AD4804D-D88F-9AED-BE23-B2933B166DD0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32" name="Graphic 15">
                <a:extLst>
                  <a:ext uri="{FF2B5EF4-FFF2-40B4-BE49-F238E27FC236}">
                    <a16:creationId xmlns:a16="http://schemas.microsoft.com/office/drawing/2014/main" id="{365265BF-B28E-FC65-38CE-A51456C95C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C277B27E-2CFD-51D8-A8F2-202C2804A100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34" name="Forma Livre 40">
                  <a:extLst>
                    <a:ext uri="{FF2B5EF4-FFF2-40B4-BE49-F238E27FC236}">
                      <a16:creationId xmlns:a16="http://schemas.microsoft.com/office/drawing/2014/main" id="{F340CC87-5E55-A0E6-3C49-E500FB880374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5" name="Forma Livre 41">
                  <a:extLst>
                    <a:ext uri="{FF2B5EF4-FFF2-40B4-BE49-F238E27FC236}">
                      <a16:creationId xmlns:a16="http://schemas.microsoft.com/office/drawing/2014/main" id="{4EED7C45-7896-1610-E485-200D79A6787F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6" name="Forma Livre 42">
                  <a:extLst>
                    <a:ext uri="{FF2B5EF4-FFF2-40B4-BE49-F238E27FC236}">
                      <a16:creationId xmlns:a16="http://schemas.microsoft.com/office/drawing/2014/main" id="{30FDF559-5493-2018-1517-EC965B974F64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7" name="Forma Livre 43">
                  <a:extLst>
                    <a:ext uri="{FF2B5EF4-FFF2-40B4-BE49-F238E27FC236}">
                      <a16:creationId xmlns:a16="http://schemas.microsoft.com/office/drawing/2014/main" id="{2199A277-43C1-5157-2CB5-1C8054F2B433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8" name="Forma Livre 44">
                  <a:extLst>
                    <a:ext uri="{FF2B5EF4-FFF2-40B4-BE49-F238E27FC236}">
                      <a16:creationId xmlns:a16="http://schemas.microsoft.com/office/drawing/2014/main" id="{1E592421-E31D-3E54-C797-E5C91B72D1FD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9" name="Forma Livre 45">
                  <a:extLst>
                    <a:ext uri="{FF2B5EF4-FFF2-40B4-BE49-F238E27FC236}">
                      <a16:creationId xmlns:a16="http://schemas.microsoft.com/office/drawing/2014/main" id="{3CB9CC26-C062-32CD-1DCF-6811E5B9B178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31" name="Graphic 2">
              <a:extLst>
                <a:ext uri="{FF2B5EF4-FFF2-40B4-BE49-F238E27FC236}">
                  <a16:creationId xmlns:a16="http://schemas.microsoft.com/office/drawing/2014/main" id="{74132E53-6488-0106-C753-A6222384A02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5">
            <a:extLst>
              <a:ext uri="{FF2B5EF4-FFF2-40B4-BE49-F238E27FC236}">
                <a16:creationId xmlns:a16="http://schemas.microsoft.com/office/drawing/2014/main" id="{762EE6D4-E895-CB23-1FCD-119F08735274}"/>
              </a:ext>
            </a:extLst>
          </p:cNvPr>
          <p:cNvSpPr txBox="1"/>
          <p:nvPr/>
        </p:nvSpPr>
        <p:spPr>
          <a:xfrm>
            <a:off x="603571" y="770185"/>
            <a:ext cx="6146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noProof="0" dirty="0">
                <a:solidFill>
                  <a:srgbClr val="DA291C"/>
                </a:solidFill>
                <a:latin typeface="AMX" pitchFamily="2" charset="77"/>
              </a:rPr>
              <a:t>Multi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DCAE1192-F33E-58C6-F7B9-263A533A59D2}"/>
              </a:ext>
            </a:extLst>
          </p:cNvPr>
          <p:cNvSpPr txBox="1"/>
          <p:nvPr/>
        </p:nvSpPr>
        <p:spPr>
          <a:xfrm>
            <a:off x="696475" y="1698749"/>
            <a:ext cx="425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DA291C"/>
                </a:solidFill>
                <a:latin typeface="AMX" pitchFamily="2" charset="77"/>
              </a:rPr>
              <a:t>1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7A714E06-40F7-C011-3102-D3253D817DA7}"/>
              </a:ext>
            </a:extLst>
          </p:cNvPr>
          <p:cNvSpPr txBox="1"/>
          <p:nvPr/>
        </p:nvSpPr>
        <p:spPr>
          <a:xfrm>
            <a:off x="630752" y="2529933"/>
            <a:ext cx="490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2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E7A41551-EA53-BE77-CBB7-F773D6289889}"/>
              </a:ext>
            </a:extLst>
          </p:cNvPr>
          <p:cNvSpPr txBox="1"/>
          <p:nvPr/>
        </p:nvSpPr>
        <p:spPr>
          <a:xfrm>
            <a:off x="638767" y="3361117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3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F59EC9B6-FA4B-0A3D-D621-4A352EFCDE45}"/>
              </a:ext>
            </a:extLst>
          </p:cNvPr>
          <p:cNvSpPr/>
          <p:nvPr/>
        </p:nvSpPr>
        <p:spPr>
          <a:xfrm>
            <a:off x="1238130" y="1760305"/>
            <a:ext cx="5343143" cy="646331"/>
          </a:xfrm>
          <a:prstGeom prst="round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72C6ED21-1A49-21B7-767F-EC1086A32556}"/>
              </a:ext>
            </a:extLst>
          </p:cNvPr>
          <p:cNvSpPr/>
          <p:nvPr/>
        </p:nvSpPr>
        <p:spPr>
          <a:xfrm>
            <a:off x="1238130" y="2591489"/>
            <a:ext cx="5343143" cy="646331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Estrutura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53A258C0-3783-8E38-78A3-7419B3330A7E}"/>
              </a:ext>
            </a:extLst>
          </p:cNvPr>
          <p:cNvSpPr/>
          <p:nvPr/>
        </p:nvSpPr>
        <p:spPr>
          <a:xfrm>
            <a:off x="1238130" y="3422673"/>
            <a:ext cx="5343143" cy="646331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Vantagens e Benefícios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D003F920-35A7-105C-1DF1-0C22D611AF89}"/>
              </a:ext>
            </a:extLst>
          </p:cNvPr>
          <p:cNvSpPr/>
          <p:nvPr/>
        </p:nvSpPr>
        <p:spPr>
          <a:xfrm>
            <a:off x="1238130" y="4253858"/>
            <a:ext cx="5343143" cy="646332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Multi Recomendado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33BD383B-3334-E505-06B9-A21CB8E12007}"/>
              </a:ext>
            </a:extLst>
          </p:cNvPr>
          <p:cNvSpPr txBox="1"/>
          <p:nvPr/>
        </p:nvSpPr>
        <p:spPr>
          <a:xfrm>
            <a:off x="613118" y="4192303"/>
            <a:ext cx="508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4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606E4E3E-4805-9667-4771-DC3360905AFC}"/>
              </a:ext>
            </a:extLst>
          </p:cNvPr>
          <p:cNvSpPr/>
          <p:nvPr/>
        </p:nvSpPr>
        <p:spPr>
          <a:xfrm>
            <a:off x="1238130" y="5085044"/>
            <a:ext cx="5343143" cy="646333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Política Comercial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18DCAF1B-C86D-E916-AAA9-76FE91C396F5}"/>
              </a:ext>
            </a:extLst>
          </p:cNvPr>
          <p:cNvSpPr txBox="1"/>
          <p:nvPr/>
        </p:nvSpPr>
        <p:spPr>
          <a:xfrm>
            <a:off x="635561" y="5023487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5</a:t>
            </a:r>
          </a:p>
        </p:txBody>
      </p:sp>
      <p:pic>
        <p:nvPicPr>
          <p:cNvPr id="19" name="Imagem 18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840FE678-5A6E-F080-4A28-22DA60C4E9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 trans="44000" grainSize="25"/>
                    </a14:imgEffect>
                  </a14:imgLayer>
                </a14:imgProps>
              </a:ext>
            </a:extLst>
          </a:blip>
          <a:srcRect l="53987" t="12844" r="9565" b="22385"/>
          <a:stretch>
            <a:fillRect/>
          </a:stretch>
        </p:blipFill>
        <p:spPr>
          <a:xfrm rot="18900000">
            <a:off x="7535853" y="1208015"/>
            <a:ext cx="4441972" cy="4441970"/>
          </a:xfrm>
          <a:custGeom>
            <a:avLst/>
            <a:gdLst>
              <a:gd name="connsiteX0" fmla="*/ 2220986 w 4441972"/>
              <a:gd name="connsiteY0" fmla="*/ 4441970 h 4441970"/>
              <a:gd name="connsiteX1" fmla="*/ 0 w 4441972"/>
              <a:gd name="connsiteY1" fmla="*/ 2220985 h 4441970"/>
              <a:gd name="connsiteX2" fmla="*/ 2220986 w 4441972"/>
              <a:gd name="connsiteY2" fmla="*/ 0 h 4441970"/>
              <a:gd name="connsiteX3" fmla="*/ 4441972 w 4441972"/>
              <a:gd name="connsiteY3" fmla="*/ 2220985 h 4441970"/>
              <a:gd name="connsiteX4" fmla="*/ 2220986 w 4441972"/>
              <a:gd name="connsiteY4" fmla="*/ 4441970 h 444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972" h="4441970">
                <a:moveTo>
                  <a:pt x="2220986" y="4441970"/>
                </a:moveTo>
                <a:cubicBezTo>
                  <a:pt x="994369" y="4441970"/>
                  <a:pt x="0" y="3447601"/>
                  <a:pt x="0" y="2220985"/>
                </a:cubicBezTo>
                <a:cubicBezTo>
                  <a:pt x="0" y="994369"/>
                  <a:pt x="994369" y="0"/>
                  <a:pt x="2220986" y="0"/>
                </a:cubicBezTo>
                <a:cubicBezTo>
                  <a:pt x="3447603" y="0"/>
                  <a:pt x="4441972" y="994369"/>
                  <a:pt x="4441972" y="2220985"/>
                </a:cubicBezTo>
                <a:cubicBezTo>
                  <a:pt x="4441972" y="3447601"/>
                  <a:pt x="3447603" y="4441970"/>
                  <a:pt x="2220986" y="4441970"/>
                </a:cubicBezTo>
                <a:close/>
              </a:path>
            </a:pathLst>
          </a:custGeom>
        </p:spPr>
      </p:pic>
      <p:sp>
        <p:nvSpPr>
          <p:cNvPr id="20" name="Oval 5">
            <a:extLst>
              <a:ext uri="{FF2B5EF4-FFF2-40B4-BE49-F238E27FC236}">
                <a16:creationId xmlns:a16="http://schemas.microsoft.com/office/drawing/2014/main" id="{B2AFBEEF-52AF-55CB-4EA8-0BF3DD9C2B3A}"/>
              </a:ext>
            </a:extLst>
          </p:cNvPr>
          <p:cNvSpPr/>
          <p:nvPr/>
        </p:nvSpPr>
        <p:spPr>
          <a:xfrm>
            <a:off x="7399534" y="1071694"/>
            <a:ext cx="4714613" cy="4714613"/>
          </a:xfrm>
          <a:prstGeom prst="ellipse">
            <a:avLst/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842AA818-A92E-731B-3F1A-7F84C8E41488}"/>
              </a:ext>
            </a:extLst>
          </p:cNvPr>
          <p:cNvSpPr/>
          <p:nvPr/>
        </p:nvSpPr>
        <p:spPr>
          <a:xfrm>
            <a:off x="7535854" y="1208015"/>
            <a:ext cx="4441972" cy="4441970"/>
          </a:xfrm>
          <a:prstGeom prst="ellipse">
            <a:avLst/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7AFA1CD-165D-EE9C-E9D5-8566799680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518" r="13148"/>
          <a:stretch>
            <a:fillRect/>
          </a:stretch>
        </p:blipFill>
        <p:spPr>
          <a:xfrm>
            <a:off x="7205104" y="-6327"/>
            <a:ext cx="54864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09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636A0-15A4-744A-A200-675DE759C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69F7945-DE29-0B59-17A6-F6AABD680FD5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987E0951-B25A-0B12-4DA2-027D63D0A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4D7D3F25-EB82-9ACB-EBE6-B249AB1DCD62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D2BC6E4D-CF3F-D159-7C24-150CCA6B95A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8DD2FB7F-08C9-BA96-F9AD-C9D858E5CBB4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F8E02E53-C57B-DD42-6C5D-B7C7A24E495F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4DFBB28C-DF58-925B-E2B4-F256BBE7BEB6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3C4F6D15-4600-33CE-5611-7C15F5543AF3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FC29140F-B782-2C32-C298-07F2CF8FAAA8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372B6228-B596-8B28-2520-AD77DC2FE88E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350478DD-A9AF-A569-D566-257E599092AC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BD3EF00B-E74E-7B9C-EDA4-4A0C8F216B0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0FFD40A-A4C5-4842-D7BC-39190F90A0BF}"/>
              </a:ext>
            </a:extLst>
          </p:cNvPr>
          <p:cNvSpPr txBox="1"/>
          <p:nvPr/>
        </p:nvSpPr>
        <p:spPr>
          <a:xfrm>
            <a:off x="4661158" y="684863"/>
            <a:ext cx="2869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1" i="1" noProof="0" dirty="0">
                <a:solidFill>
                  <a:srgbClr val="DF2929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Definição</a:t>
            </a: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2BA53A13-89FC-2827-41D7-9F633547FB46}"/>
              </a:ext>
            </a:extLst>
          </p:cNvPr>
          <p:cNvSpPr/>
          <p:nvPr/>
        </p:nvSpPr>
        <p:spPr>
          <a:xfrm>
            <a:off x="132061" y="2930237"/>
            <a:ext cx="3976253" cy="392776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3" name="Round Same-side Corner of Rectangle 2">
            <a:extLst>
              <a:ext uri="{FF2B5EF4-FFF2-40B4-BE49-F238E27FC236}">
                <a16:creationId xmlns:a16="http://schemas.microsoft.com/office/drawing/2014/main" id="{9543B79D-D750-3300-2A03-2F40459E0DE0}"/>
              </a:ext>
            </a:extLst>
          </p:cNvPr>
          <p:cNvSpPr/>
          <p:nvPr/>
        </p:nvSpPr>
        <p:spPr>
          <a:xfrm>
            <a:off x="4108314" y="2930237"/>
            <a:ext cx="3976254" cy="392776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4" name="Round Same-side Corner of Rectangle 2">
            <a:extLst>
              <a:ext uri="{FF2B5EF4-FFF2-40B4-BE49-F238E27FC236}">
                <a16:creationId xmlns:a16="http://schemas.microsoft.com/office/drawing/2014/main" id="{7C8C0108-4652-6D5D-3CC4-64F0C1075DBB}"/>
              </a:ext>
            </a:extLst>
          </p:cNvPr>
          <p:cNvSpPr/>
          <p:nvPr/>
        </p:nvSpPr>
        <p:spPr>
          <a:xfrm>
            <a:off x="8084568" y="2930237"/>
            <a:ext cx="3976253" cy="392776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BF916471-827B-582E-FBFD-4710F0EF0D90}"/>
              </a:ext>
            </a:extLst>
          </p:cNvPr>
          <p:cNvSpPr txBox="1"/>
          <p:nvPr/>
        </p:nvSpPr>
        <p:spPr>
          <a:xfrm>
            <a:off x="1525082" y="1446120"/>
            <a:ext cx="9096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noProof="0" dirty="0">
                <a:latin typeface="AMX" pitchFamily="2" charset="77"/>
              </a:rPr>
              <a:t>É considerado </a:t>
            </a:r>
            <a:r>
              <a:rPr lang="pt-BR" sz="2000" b="1" noProof="0" dirty="0">
                <a:solidFill>
                  <a:srgbClr val="DA291C"/>
                </a:solidFill>
                <a:latin typeface="AMX" pitchFamily="2" charset="77"/>
              </a:rPr>
              <a:t>Multi</a:t>
            </a:r>
            <a:r>
              <a:rPr lang="pt-BR" sz="2000" noProof="0" dirty="0">
                <a:latin typeface="AMX" pitchFamily="2" charset="77"/>
              </a:rPr>
              <a:t> qualquer cliente que tenha </a:t>
            </a:r>
            <a:r>
              <a:rPr lang="pt-BR" sz="2000" b="1" noProof="0" dirty="0">
                <a:solidFill>
                  <a:srgbClr val="DA291C"/>
                </a:solidFill>
                <a:latin typeface="AMX" pitchFamily="2" charset="77"/>
              </a:rPr>
              <a:t>mais de 1 produto </a:t>
            </a:r>
            <a:r>
              <a:rPr lang="pt-BR" sz="2000" noProof="0" dirty="0">
                <a:latin typeface="AMX" pitchFamily="2" charset="77"/>
              </a:rPr>
              <a:t>com a </a:t>
            </a:r>
            <a:r>
              <a:rPr lang="pt-BR" sz="2000" b="1" noProof="0" dirty="0">
                <a:solidFill>
                  <a:srgbClr val="DA291C"/>
                </a:solidFill>
                <a:latin typeface="AMX" pitchFamily="2" charset="77"/>
              </a:rPr>
              <a:t>Claro</a:t>
            </a:r>
            <a:r>
              <a:rPr lang="pt-BR" sz="2000" noProof="0" dirty="0">
                <a:latin typeface="AMX" pitchFamily="2" charset="77"/>
              </a:rPr>
              <a:t>. Pode ser produtos residenciais, produtos móveis ou residenciais com móvel. </a:t>
            </a:r>
            <a:r>
              <a:rPr lang="pt-BR" sz="2000" b="1" noProof="0" dirty="0">
                <a:solidFill>
                  <a:srgbClr val="DA291C"/>
                </a:solidFill>
                <a:latin typeface="AMX" pitchFamily="2" charset="77"/>
              </a:rPr>
              <a:t>Exemplos: </a:t>
            </a:r>
          </a:p>
        </p:txBody>
      </p: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A9CDAF91-82F2-7647-52B6-06734D7E6BB8}"/>
              </a:ext>
            </a:extLst>
          </p:cNvPr>
          <p:cNvGrpSpPr/>
          <p:nvPr/>
        </p:nvGrpSpPr>
        <p:grpSpPr>
          <a:xfrm>
            <a:off x="421553" y="4165162"/>
            <a:ext cx="1383461" cy="1383461"/>
            <a:chOff x="3342001" y="3152243"/>
            <a:chExt cx="1995829" cy="1995829"/>
          </a:xfrm>
        </p:grpSpPr>
        <p:sp>
          <p:nvSpPr>
            <p:cNvPr id="72" name="Oval 7">
              <a:extLst>
                <a:ext uri="{FF2B5EF4-FFF2-40B4-BE49-F238E27FC236}">
                  <a16:creationId xmlns:a16="http://schemas.microsoft.com/office/drawing/2014/main" id="{5D408AF7-164B-07C2-7985-9978A2A3CE14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19050"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73" name="Graphic 10" descr="Televisão com preenchimento sólido">
              <a:extLst>
                <a:ext uri="{FF2B5EF4-FFF2-40B4-BE49-F238E27FC236}">
                  <a16:creationId xmlns:a16="http://schemas.microsoft.com/office/drawing/2014/main" id="{06F04DF8-B547-6CE7-8757-A5D43722C33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659968" y="3484619"/>
              <a:ext cx="1359890" cy="1359890"/>
            </a:xfrm>
            <a:prstGeom prst="rect">
              <a:avLst/>
            </a:prstGeom>
          </p:spPr>
        </p:pic>
      </p:grpSp>
      <p:sp>
        <p:nvSpPr>
          <p:cNvPr id="74" name="TextBox 31">
            <a:extLst>
              <a:ext uri="{FF2B5EF4-FFF2-40B4-BE49-F238E27FC236}">
                <a16:creationId xmlns:a16="http://schemas.microsoft.com/office/drawing/2014/main" id="{6984EF52-8F41-A0A4-FD13-FCCE1498CEB5}"/>
              </a:ext>
            </a:extLst>
          </p:cNvPr>
          <p:cNvSpPr txBox="1"/>
          <p:nvPr/>
        </p:nvSpPr>
        <p:spPr>
          <a:xfrm>
            <a:off x="1141009" y="3113833"/>
            <a:ext cx="195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noProof="0" dirty="0">
                <a:solidFill>
                  <a:srgbClr val="F3ECE8"/>
                </a:solidFill>
                <a:latin typeface="AMX Black" pitchFamily="2" charset="0"/>
              </a:rPr>
              <a:t>Residencial</a:t>
            </a:r>
          </a:p>
        </p:txBody>
      </p:sp>
      <p:sp>
        <p:nvSpPr>
          <p:cNvPr id="75" name="Oval 7">
            <a:extLst>
              <a:ext uri="{FF2B5EF4-FFF2-40B4-BE49-F238E27FC236}">
                <a16:creationId xmlns:a16="http://schemas.microsoft.com/office/drawing/2014/main" id="{17CAFDB9-BB68-BDEC-0D40-3E35982945AA}"/>
              </a:ext>
            </a:extLst>
          </p:cNvPr>
          <p:cNvSpPr>
            <a:spLocks noChangeAspect="1"/>
          </p:cNvSpPr>
          <p:nvPr/>
        </p:nvSpPr>
        <p:spPr>
          <a:xfrm>
            <a:off x="348187" y="4091796"/>
            <a:ext cx="1530192" cy="1530192"/>
          </a:xfrm>
          <a:prstGeom prst="ellipse">
            <a:avLst/>
          </a:prstGeom>
          <a:noFill/>
          <a:ln w="6350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76" name="TextBox 31">
            <a:extLst>
              <a:ext uri="{FF2B5EF4-FFF2-40B4-BE49-F238E27FC236}">
                <a16:creationId xmlns:a16="http://schemas.microsoft.com/office/drawing/2014/main" id="{4F203060-27C6-CC19-08A8-BCC48001B129}"/>
              </a:ext>
            </a:extLst>
          </p:cNvPr>
          <p:cNvSpPr txBox="1"/>
          <p:nvPr/>
        </p:nvSpPr>
        <p:spPr>
          <a:xfrm>
            <a:off x="5117262" y="3113833"/>
            <a:ext cx="195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noProof="0" dirty="0">
                <a:solidFill>
                  <a:srgbClr val="F3ECE8"/>
                </a:solidFill>
                <a:latin typeface="AMX Black" pitchFamily="2" charset="0"/>
              </a:rPr>
              <a:t>Móvel</a:t>
            </a:r>
          </a:p>
        </p:txBody>
      </p:sp>
      <p:sp>
        <p:nvSpPr>
          <p:cNvPr id="78" name="TextBox 31">
            <a:extLst>
              <a:ext uri="{FF2B5EF4-FFF2-40B4-BE49-F238E27FC236}">
                <a16:creationId xmlns:a16="http://schemas.microsoft.com/office/drawing/2014/main" id="{FC1B2D47-A288-C73B-6555-53E31D564890}"/>
              </a:ext>
            </a:extLst>
          </p:cNvPr>
          <p:cNvSpPr txBox="1"/>
          <p:nvPr/>
        </p:nvSpPr>
        <p:spPr>
          <a:xfrm>
            <a:off x="9093516" y="3113833"/>
            <a:ext cx="1958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noProof="0" dirty="0">
                <a:solidFill>
                  <a:srgbClr val="F3ECE8"/>
                </a:solidFill>
                <a:latin typeface="AMX Black" pitchFamily="2" charset="0"/>
              </a:rPr>
              <a:t>Residencial + Móvel</a:t>
            </a:r>
          </a:p>
        </p:txBody>
      </p: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C064070F-F0A4-8845-B525-91B76FC044AE}"/>
              </a:ext>
            </a:extLst>
          </p:cNvPr>
          <p:cNvGrpSpPr/>
          <p:nvPr/>
        </p:nvGrpSpPr>
        <p:grpSpPr>
          <a:xfrm>
            <a:off x="2305772" y="4165162"/>
            <a:ext cx="1383461" cy="1383461"/>
            <a:chOff x="3342001" y="3152243"/>
            <a:chExt cx="1995829" cy="1995829"/>
          </a:xfrm>
        </p:grpSpPr>
        <p:sp>
          <p:nvSpPr>
            <p:cNvPr id="80" name="Oval 7">
              <a:extLst>
                <a:ext uri="{FF2B5EF4-FFF2-40B4-BE49-F238E27FC236}">
                  <a16:creationId xmlns:a16="http://schemas.microsoft.com/office/drawing/2014/main" id="{5548BA9F-A75B-E1A0-ABEA-03B3D6BD6534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19050"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81" name="Graphic 10" descr="Destinatário com preenchimento sólido">
              <a:extLst>
                <a:ext uri="{FF2B5EF4-FFF2-40B4-BE49-F238E27FC236}">
                  <a16:creationId xmlns:a16="http://schemas.microsoft.com/office/drawing/2014/main" id="{0EBF8A97-8F5F-7690-FDE0-9DDC5C1ED4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18742" y="3484619"/>
              <a:ext cx="1303736" cy="1303736"/>
            </a:xfrm>
            <a:prstGeom prst="rect">
              <a:avLst/>
            </a:prstGeom>
          </p:spPr>
        </p:pic>
      </p:grpSp>
      <p:sp>
        <p:nvSpPr>
          <p:cNvPr id="82" name="Oval 7">
            <a:extLst>
              <a:ext uri="{FF2B5EF4-FFF2-40B4-BE49-F238E27FC236}">
                <a16:creationId xmlns:a16="http://schemas.microsoft.com/office/drawing/2014/main" id="{396C642C-2DDC-5047-F88C-A3B303B8F0BA}"/>
              </a:ext>
            </a:extLst>
          </p:cNvPr>
          <p:cNvSpPr>
            <a:spLocks noChangeAspect="1"/>
          </p:cNvSpPr>
          <p:nvPr/>
        </p:nvSpPr>
        <p:spPr>
          <a:xfrm>
            <a:off x="2232406" y="4091796"/>
            <a:ext cx="1530192" cy="1530192"/>
          </a:xfrm>
          <a:prstGeom prst="ellipse">
            <a:avLst/>
          </a:prstGeom>
          <a:noFill/>
          <a:ln w="6350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7" name="TextBox 31">
            <a:extLst>
              <a:ext uri="{FF2B5EF4-FFF2-40B4-BE49-F238E27FC236}">
                <a16:creationId xmlns:a16="http://schemas.microsoft.com/office/drawing/2014/main" id="{FCFF8FA1-959E-6703-ED00-66E4DACBF3CA}"/>
              </a:ext>
            </a:extLst>
          </p:cNvPr>
          <p:cNvSpPr txBox="1"/>
          <p:nvPr/>
        </p:nvSpPr>
        <p:spPr>
          <a:xfrm>
            <a:off x="406350" y="5819861"/>
            <a:ext cx="141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noProof="0" dirty="0">
                <a:solidFill>
                  <a:srgbClr val="F3ECE8"/>
                </a:solidFill>
              </a:rPr>
              <a:t>Claro tv+</a:t>
            </a:r>
          </a:p>
        </p:txBody>
      </p:sp>
      <p:sp>
        <p:nvSpPr>
          <p:cNvPr id="9" name="TextBox 31">
            <a:extLst>
              <a:ext uri="{FF2B5EF4-FFF2-40B4-BE49-F238E27FC236}">
                <a16:creationId xmlns:a16="http://schemas.microsoft.com/office/drawing/2014/main" id="{53FC4D86-9932-8320-7D21-E0C072D786AA}"/>
              </a:ext>
            </a:extLst>
          </p:cNvPr>
          <p:cNvSpPr txBox="1"/>
          <p:nvPr/>
        </p:nvSpPr>
        <p:spPr>
          <a:xfrm>
            <a:off x="2284622" y="5819861"/>
            <a:ext cx="141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noProof="0" dirty="0">
                <a:solidFill>
                  <a:srgbClr val="F3ECE8"/>
                </a:solidFill>
              </a:rPr>
              <a:t>Claro fixo</a:t>
            </a:r>
          </a:p>
        </p:txBody>
      </p:sp>
      <p:grpSp>
        <p:nvGrpSpPr>
          <p:cNvPr id="86" name="Agrupar 85">
            <a:extLst>
              <a:ext uri="{FF2B5EF4-FFF2-40B4-BE49-F238E27FC236}">
                <a16:creationId xmlns:a16="http://schemas.microsoft.com/office/drawing/2014/main" id="{9C51F413-CC6B-90D5-6F8D-26F6710DF67A}"/>
              </a:ext>
            </a:extLst>
          </p:cNvPr>
          <p:cNvGrpSpPr/>
          <p:nvPr/>
        </p:nvGrpSpPr>
        <p:grpSpPr>
          <a:xfrm>
            <a:off x="4484505" y="4165162"/>
            <a:ext cx="1383461" cy="1383461"/>
            <a:chOff x="3342001" y="3152243"/>
            <a:chExt cx="1995829" cy="1995829"/>
          </a:xfrm>
        </p:grpSpPr>
        <p:sp>
          <p:nvSpPr>
            <p:cNvPr id="87" name="Oval 7">
              <a:extLst>
                <a:ext uri="{FF2B5EF4-FFF2-40B4-BE49-F238E27FC236}">
                  <a16:creationId xmlns:a16="http://schemas.microsoft.com/office/drawing/2014/main" id="{F7B8C162-731A-17D0-4B5E-271F2325FFB0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19050"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88" name="Graphic 10" descr="Sem fio com preenchimento sólido">
              <a:extLst>
                <a:ext uri="{FF2B5EF4-FFF2-40B4-BE49-F238E27FC236}">
                  <a16:creationId xmlns:a16="http://schemas.microsoft.com/office/drawing/2014/main" id="{D84C2032-1741-63EE-CD2E-FB1DB0349F1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473349" y="3265234"/>
              <a:ext cx="1617722" cy="1617722"/>
            </a:xfrm>
            <a:prstGeom prst="rect">
              <a:avLst/>
            </a:prstGeom>
          </p:spPr>
        </p:pic>
      </p:grpSp>
      <p:sp>
        <p:nvSpPr>
          <p:cNvPr id="89" name="Oval 7">
            <a:extLst>
              <a:ext uri="{FF2B5EF4-FFF2-40B4-BE49-F238E27FC236}">
                <a16:creationId xmlns:a16="http://schemas.microsoft.com/office/drawing/2014/main" id="{A96EBC66-1C9D-5EE9-BD0E-B2D65BD7870D}"/>
              </a:ext>
            </a:extLst>
          </p:cNvPr>
          <p:cNvSpPr>
            <a:spLocks noChangeAspect="1"/>
          </p:cNvSpPr>
          <p:nvPr/>
        </p:nvSpPr>
        <p:spPr>
          <a:xfrm>
            <a:off x="4411139" y="4091796"/>
            <a:ext cx="1530192" cy="1530192"/>
          </a:xfrm>
          <a:prstGeom prst="ellipse">
            <a:avLst/>
          </a:prstGeom>
          <a:noFill/>
          <a:ln w="6350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90" name="Agrupar 89">
            <a:extLst>
              <a:ext uri="{FF2B5EF4-FFF2-40B4-BE49-F238E27FC236}">
                <a16:creationId xmlns:a16="http://schemas.microsoft.com/office/drawing/2014/main" id="{F6133F58-0C94-28EC-C300-9FD1D2118ED4}"/>
              </a:ext>
            </a:extLst>
          </p:cNvPr>
          <p:cNvGrpSpPr/>
          <p:nvPr/>
        </p:nvGrpSpPr>
        <p:grpSpPr>
          <a:xfrm>
            <a:off x="6368724" y="4165162"/>
            <a:ext cx="1383461" cy="1383461"/>
            <a:chOff x="3342001" y="3152243"/>
            <a:chExt cx="1995829" cy="1995829"/>
          </a:xfrm>
        </p:grpSpPr>
        <p:sp>
          <p:nvSpPr>
            <p:cNvPr id="91" name="Oval 7">
              <a:extLst>
                <a:ext uri="{FF2B5EF4-FFF2-40B4-BE49-F238E27FC236}">
                  <a16:creationId xmlns:a16="http://schemas.microsoft.com/office/drawing/2014/main" id="{66BA8677-1F79-07F3-2875-3ED11AF3C390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19050"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92" name="Graphic 10" descr="Smartphone com preenchimento sólido">
              <a:extLst>
                <a:ext uri="{FF2B5EF4-FFF2-40B4-BE49-F238E27FC236}">
                  <a16:creationId xmlns:a16="http://schemas.microsoft.com/office/drawing/2014/main" id="{E7A915CE-B488-125F-935B-25129EA7A60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607118" y="3417360"/>
              <a:ext cx="1465594" cy="1465594"/>
            </a:xfrm>
            <a:prstGeom prst="rect">
              <a:avLst/>
            </a:prstGeom>
          </p:spPr>
        </p:pic>
      </p:grpSp>
      <p:sp>
        <p:nvSpPr>
          <p:cNvPr id="93" name="Oval 7">
            <a:extLst>
              <a:ext uri="{FF2B5EF4-FFF2-40B4-BE49-F238E27FC236}">
                <a16:creationId xmlns:a16="http://schemas.microsoft.com/office/drawing/2014/main" id="{422F74B2-E08B-E329-3A16-2B51487A6F62}"/>
              </a:ext>
            </a:extLst>
          </p:cNvPr>
          <p:cNvSpPr>
            <a:spLocks noChangeAspect="1"/>
          </p:cNvSpPr>
          <p:nvPr/>
        </p:nvSpPr>
        <p:spPr>
          <a:xfrm>
            <a:off x="6295358" y="4091796"/>
            <a:ext cx="1530192" cy="1530192"/>
          </a:xfrm>
          <a:prstGeom prst="ellipse">
            <a:avLst/>
          </a:prstGeom>
          <a:noFill/>
          <a:ln w="6350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94" name="TextBox 31">
            <a:extLst>
              <a:ext uri="{FF2B5EF4-FFF2-40B4-BE49-F238E27FC236}">
                <a16:creationId xmlns:a16="http://schemas.microsoft.com/office/drawing/2014/main" id="{F24A8330-2BF4-04C7-8C82-D5A21E105C8B}"/>
              </a:ext>
            </a:extLst>
          </p:cNvPr>
          <p:cNvSpPr txBox="1"/>
          <p:nvPr/>
        </p:nvSpPr>
        <p:spPr>
          <a:xfrm>
            <a:off x="4367332" y="5819861"/>
            <a:ext cx="1609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noProof="0" dirty="0">
                <a:solidFill>
                  <a:srgbClr val="F3ECE8"/>
                </a:solidFill>
              </a:rPr>
              <a:t>Claro internet móvel</a:t>
            </a:r>
          </a:p>
        </p:txBody>
      </p:sp>
      <p:sp>
        <p:nvSpPr>
          <p:cNvPr id="95" name="TextBox 31">
            <a:extLst>
              <a:ext uri="{FF2B5EF4-FFF2-40B4-BE49-F238E27FC236}">
                <a16:creationId xmlns:a16="http://schemas.microsoft.com/office/drawing/2014/main" id="{B224F715-6971-AC04-F58B-1A59284329CE}"/>
              </a:ext>
            </a:extLst>
          </p:cNvPr>
          <p:cNvSpPr txBox="1"/>
          <p:nvPr/>
        </p:nvSpPr>
        <p:spPr>
          <a:xfrm>
            <a:off x="6347574" y="5819861"/>
            <a:ext cx="141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noProof="0" dirty="0">
                <a:solidFill>
                  <a:srgbClr val="F3ECE8"/>
                </a:solidFill>
              </a:rPr>
              <a:t>Claro móvel</a:t>
            </a:r>
          </a:p>
        </p:txBody>
      </p:sp>
      <p:grpSp>
        <p:nvGrpSpPr>
          <p:cNvPr id="96" name="Agrupar 95">
            <a:extLst>
              <a:ext uri="{FF2B5EF4-FFF2-40B4-BE49-F238E27FC236}">
                <a16:creationId xmlns:a16="http://schemas.microsoft.com/office/drawing/2014/main" id="{699DBE8F-DAE8-A942-2891-363A74FFE568}"/>
              </a:ext>
            </a:extLst>
          </p:cNvPr>
          <p:cNvGrpSpPr/>
          <p:nvPr/>
        </p:nvGrpSpPr>
        <p:grpSpPr>
          <a:xfrm>
            <a:off x="8444605" y="4165162"/>
            <a:ext cx="1383461" cy="1383461"/>
            <a:chOff x="3342001" y="3152243"/>
            <a:chExt cx="1995829" cy="1995829"/>
          </a:xfrm>
        </p:grpSpPr>
        <p:sp>
          <p:nvSpPr>
            <p:cNvPr id="97" name="Oval 7">
              <a:extLst>
                <a:ext uri="{FF2B5EF4-FFF2-40B4-BE49-F238E27FC236}">
                  <a16:creationId xmlns:a16="http://schemas.microsoft.com/office/drawing/2014/main" id="{F7B181E8-8C7E-0468-1C4E-8B18C67B0213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19050"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98" name="Graphic 10" descr="Roteador sem fio com preenchimento sólido">
              <a:extLst>
                <a:ext uri="{FF2B5EF4-FFF2-40B4-BE49-F238E27FC236}">
                  <a16:creationId xmlns:a16="http://schemas.microsoft.com/office/drawing/2014/main" id="{C4C474DD-98AB-1D3D-C51E-56D216F0B68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3607118" y="3417360"/>
              <a:ext cx="1465594" cy="1465594"/>
            </a:xfrm>
            <a:prstGeom prst="rect">
              <a:avLst/>
            </a:prstGeom>
          </p:spPr>
        </p:pic>
      </p:grpSp>
      <p:sp>
        <p:nvSpPr>
          <p:cNvPr id="99" name="Oval 7">
            <a:extLst>
              <a:ext uri="{FF2B5EF4-FFF2-40B4-BE49-F238E27FC236}">
                <a16:creationId xmlns:a16="http://schemas.microsoft.com/office/drawing/2014/main" id="{E4A6689E-FAE5-0EC3-3D47-FF83564F62FB}"/>
              </a:ext>
            </a:extLst>
          </p:cNvPr>
          <p:cNvSpPr>
            <a:spLocks noChangeAspect="1"/>
          </p:cNvSpPr>
          <p:nvPr/>
        </p:nvSpPr>
        <p:spPr>
          <a:xfrm>
            <a:off x="8371239" y="4091796"/>
            <a:ext cx="1530192" cy="1530192"/>
          </a:xfrm>
          <a:prstGeom prst="ellipse">
            <a:avLst/>
          </a:prstGeom>
          <a:noFill/>
          <a:ln w="6350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F57A85C1-D406-B340-3E1F-B7A3EBD62F53}"/>
              </a:ext>
            </a:extLst>
          </p:cNvPr>
          <p:cNvGrpSpPr/>
          <p:nvPr/>
        </p:nvGrpSpPr>
        <p:grpSpPr>
          <a:xfrm>
            <a:off x="10328824" y="4165162"/>
            <a:ext cx="1383461" cy="1383461"/>
            <a:chOff x="3342001" y="3152243"/>
            <a:chExt cx="1995829" cy="1995829"/>
          </a:xfrm>
        </p:grpSpPr>
        <p:sp>
          <p:nvSpPr>
            <p:cNvPr id="101" name="Oval 7">
              <a:extLst>
                <a:ext uri="{FF2B5EF4-FFF2-40B4-BE49-F238E27FC236}">
                  <a16:creationId xmlns:a16="http://schemas.microsoft.com/office/drawing/2014/main" id="{A96CD4D2-EF45-82AD-6CEC-1B660654B00B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19050"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102" name="Graphic 10" descr="Smartphone com preenchimento sólido">
              <a:extLst>
                <a:ext uri="{FF2B5EF4-FFF2-40B4-BE49-F238E27FC236}">
                  <a16:creationId xmlns:a16="http://schemas.microsoft.com/office/drawing/2014/main" id="{8FE65A97-85C5-F394-7F2D-4D10619DE31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607118" y="3417360"/>
              <a:ext cx="1465594" cy="1465594"/>
            </a:xfrm>
            <a:prstGeom prst="rect">
              <a:avLst/>
            </a:prstGeom>
          </p:spPr>
        </p:pic>
      </p:grpSp>
      <p:sp>
        <p:nvSpPr>
          <p:cNvPr id="103" name="Oval 7">
            <a:extLst>
              <a:ext uri="{FF2B5EF4-FFF2-40B4-BE49-F238E27FC236}">
                <a16:creationId xmlns:a16="http://schemas.microsoft.com/office/drawing/2014/main" id="{1DE9E56A-A1FC-88F0-2A44-95C13E8337D7}"/>
              </a:ext>
            </a:extLst>
          </p:cNvPr>
          <p:cNvSpPr>
            <a:spLocks noChangeAspect="1"/>
          </p:cNvSpPr>
          <p:nvPr/>
        </p:nvSpPr>
        <p:spPr>
          <a:xfrm>
            <a:off x="10255458" y="4091796"/>
            <a:ext cx="1530192" cy="1530192"/>
          </a:xfrm>
          <a:prstGeom prst="ellipse">
            <a:avLst/>
          </a:prstGeom>
          <a:noFill/>
          <a:ln w="6350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104" name="TextBox 31">
            <a:extLst>
              <a:ext uri="{FF2B5EF4-FFF2-40B4-BE49-F238E27FC236}">
                <a16:creationId xmlns:a16="http://schemas.microsoft.com/office/drawing/2014/main" id="{B4697AC6-DACE-F5E3-32CB-9168A025DD16}"/>
              </a:ext>
            </a:extLst>
          </p:cNvPr>
          <p:cNvSpPr txBox="1"/>
          <p:nvPr/>
        </p:nvSpPr>
        <p:spPr>
          <a:xfrm>
            <a:off x="8429402" y="5819861"/>
            <a:ext cx="141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noProof="0" dirty="0">
                <a:solidFill>
                  <a:srgbClr val="F3ECE8"/>
                </a:solidFill>
              </a:rPr>
              <a:t>Claro </a:t>
            </a:r>
            <a:r>
              <a:rPr lang="pt-BR" dirty="0">
                <a:solidFill>
                  <a:srgbClr val="F3ECE8"/>
                </a:solidFill>
              </a:rPr>
              <a:t>fibra</a:t>
            </a:r>
            <a:endParaRPr lang="pt-BR" noProof="0" dirty="0">
              <a:solidFill>
                <a:srgbClr val="F3ECE8"/>
              </a:solidFill>
            </a:endParaRPr>
          </a:p>
        </p:txBody>
      </p:sp>
      <p:sp>
        <p:nvSpPr>
          <p:cNvPr id="105" name="TextBox 31">
            <a:extLst>
              <a:ext uri="{FF2B5EF4-FFF2-40B4-BE49-F238E27FC236}">
                <a16:creationId xmlns:a16="http://schemas.microsoft.com/office/drawing/2014/main" id="{DA1E975A-C4B6-02CB-D319-F10BFC37E56B}"/>
              </a:ext>
            </a:extLst>
          </p:cNvPr>
          <p:cNvSpPr txBox="1"/>
          <p:nvPr/>
        </p:nvSpPr>
        <p:spPr>
          <a:xfrm>
            <a:off x="10307674" y="5819861"/>
            <a:ext cx="141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noProof="0" dirty="0">
                <a:solidFill>
                  <a:srgbClr val="F3ECE8"/>
                </a:solidFill>
              </a:rPr>
              <a:t>Claro móvel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8ABFB37-1CBC-D8B6-D1A0-77BBFD89D406}"/>
              </a:ext>
            </a:extLst>
          </p:cNvPr>
          <p:cNvSpPr txBox="1"/>
          <p:nvPr/>
        </p:nvSpPr>
        <p:spPr>
          <a:xfrm>
            <a:off x="7845708" y="300003"/>
            <a:ext cx="3356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highlight>
                  <a:srgbClr val="FFFF00"/>
                </a:highlight>
              </a:rPr>
              <a:t>RETIRAR OU REFORMULAR ESSE SLIDE, PPOIS CONFUNDE O ENTENDIMENTO DO VENDEDOR, JÁ QUE PARA TER BENEFÍCIOS MULTI PRECISA TER RESIDENCIAL + MÓVEL</a:t>
            </a:r>
          </a:p>
        </p:txBody>
      </p:sp>
    </p:spTree>
    <p:extLst>
      <p:ext uri="{BB962C8B-B14F-4D97-AF65-F5344CB8AC3E}">
        <p14:creationId xmlns:p14="http://schemas.microsoft.com/office/powerpoint/2010/main" val="23381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463 L 0 3.33333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10347 L 1.875E-6 2.59259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0348 L 0 -3.33333E-6 " pathEditMode="relative" rAng="0" ptsTypes="AA">
                                      <p:cBhvr>
                                        <p:cTn id="5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10348 L -1.875E-6 -3.33333E-6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7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250"/>
                            </p:stCondLst>
                            <p:childTnLst>
                              <p:par>
                                <p:cTn id="9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750"/>
                            </p:stCondLst>
                            <p:childTnLst>
                              <p:par>
                                <p:cTn id="10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2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3" grpId="0" animBg="1"/>
      <p:bldP spid="3" grpId="1" animBg="1"/>
      <p:bldP spid="4" grpId="0" animBg="1"/>
      <p:bldP spid="4" grpId="1" animBg="1"/>
      <p:bldP spid="6" grpId="0"/>
      <p:bldP spid="6" grpId="1"/>
      <p:bldP spid="74" grpId="0"/>
      <p:bldP spid="75" grpId="0" animBg="1"/>
      <p:bldP spid="76" grpId="0"/>
      <p:bldP spid="78" grpId="0"/>
      <p:bldP spid="82" grpId="0" animBg="1"/>
      <p:bldP spid="7" grpId="0"/>
      <p:bldP spid="9" grpId="0"/>
      <p:bldP spid="89" grpId="0" animBg="1"/>
      <p:bldP spid="93" grpId="0" animBg="1"/>
      <p:bldP spid="94" grpId="0"/>
      <p:bldP spid="95" grpId="0"/>
      <p:bldP spid="99" grpId="0" animBg="1"/>
      <p:bldP spid="103" grpId="0" animBg="1"/>
      <p:bldP spid="104" grpId="0"/>
      <p:bldP spid="1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D9CC4-2D2E-03CA-5639-B8F48502F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>
            <a:extLst>
              <a:ext uri="{FF2B5EF4-FFF2-40B4-BE49-F238E27FC236}">
                <a16:creationId xmlns:a16="http://schemas.microsoft.com/office/drawing/2014/main" id="{E7586959-A9B2-6DFA-2023-CBE5276E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23" t="5938" b="31261"/>
          <a:stretch>
            <a:fillRect/>
          </a:stretch>
        </p:blipFill>
        <p:spPr>
          <a:xfrm flipH="1">
            <a:off x="-33879" y="-5"/>
            <a:ext cx="12225879" cy="6858006"/>
          </a:xfrm>
          <a:prstGeom prst="rect">
            <a:avLst/>
          </a:prstGeom>
          <a:ln w="12700">
            <a:noFill/>
          </a:ln>
        </p:spPr>
      </p:pic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604FC023-0B90-8E78-A85A-4013F26E76E8}"/>
              </a:ext>
            </a:extLst>
          </p:cNvPr>
          <p:cNvSpPr/>
          <p:nvPr/>
        </p:nvSpPr>
        <p:spPr>
          <a:xfrm rot="5400000">
            <a:off x="139301" y="-173185"/>
            <a:ext cx="6858005" cy="7204364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B70D10A-A6AF-C7AF-27AC-93D5467A0185}"/>
              </a:ext>
            </a:extLst>
          </p:cNvPr>
          <p:cNvSpPr/>
          <p:nvPr/>
        </p:nvSpPr>
        <p:spPr>
          <a:xfrm>
            <a:off x="7769700" y="1367186"/>
            <a:ext cx="3728348" cy="3728348"/>
          </a:xfrm>
          <a:prstGeom prst="arc">
            <a:avLst>
              <a:gd name="adj1" fmla="val 19234378"/>
              <a:gd name="adj2" fmla="val 13905448"/>
            </a:avLst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F95BFC6-5E0D-F5FD-74C7-0B3BCCEA5B08}"/>
              </a:ext>
            </a:extLst>
          </p:cNvPr>
          <p:cNvSpPr/>
          <p:nvPr/>
        </p:nvSpPr>
        <p:spPr>
          <a:xfrm>
            <a:off x="7912158" y="1509645"/>
            <a:ext cx="3443432" cy="3443431"/>
          </a:xfrm>
          <a:prstGeom prst="arc">
            <a:avLst>
              <a:gd name="adj1" fmla="val 19775977"/>
              <a:gd name="adj2" fmla="val 13853481"/>
            </a:avLst>
          </a:prstGeom>
          <a:noFill/>
          <a:ln w="9525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9315FE0-98D2-B236-C0EB-D2FF6737FDF7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29" name="Imagem 28" descr="Logotipo&#10;&#10;O conteúdo gerado por IA pode estar incorreto.">
              <a:extLst>
                <a:ext uri="{FF2B5EF4-FFF2-40B4-BE49-F238E27FC236}">
                  <a16:creationId xmlns:a16="http://schemas.microsoft.com/office/drawing/2014/main" id="{130EB314-DE1C-2E71-F856-9F7CF0806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CEC61111-6AFB-39DD-5F7D-EA6D4404904C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32" name="Graphic 15">
                <a:extLst>
                  <a:ext uri="{FF2B5EF4-FFF2-40B4-BE49-F238E27FC236}">
                    <a16:creationId xmlns:a16="http://schemas.microsoft.com/office/drawing/2014/main" id="{1656D705-ED26-1571-BD71-8FA3CBC328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06044016-63E4-C0A2-F227-007DD53D3A30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34" name="Forma Livre 40">
                  <a:extLst>
                    <a:ext uri="{FF2B5EF4-FFF2-40B4-BE49-F238E27FC236}">
                      <a16:creationId xmlns:a16="http://schemas.microsoft.com/office/drawing/2014/main" id="{79DB7626-4B81-C403-167A-FFF99F121C66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5" name="Forma Livre 41">
                  <a:extLst>
                    <a:ext uri="{FF2B5EF4-FFF2-40B4-BE49-F238E27FC236}">
                      <a16:creationId xmlns:a16="http://schemas.microsoft.com/office/drawing/2014/main" id="{2005A59C-CFCA-92DD-2375-DF9376D21465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6" name="Forma Livre 42">
                  <a:extLst>
                    <a:ext uri="{FF2B5EF4-FFF2-40B4-BE49-F238E27FC236}">
                      <a16:creationId xmlns:a16="http://schemas.microsoft.com/office/drawing/2014/main" id="{8E642C7A-7DCE-74AD-F1E1-08A12F67BCDB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7" name="Forma Livre 43">
                  <a:extLst>
                    <a:ext uri="{FF2B5EF4-FFF2-40B4-BE49-F238E27FC236}">
                      <a16:creationId xmlns:a16="http://schemas.microsoft.com/office/drawing/2014/main" id="{E1E1ABE0-C913-6783-65DC-56BB1A4DC42D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8" name="Forma Livre 44">
                  <a:extLst>
                    <a:ext uri="{FF2B5EF4-FFF2-40B4-BE49-F238E27FC236}">
                      <a16:creationId xmlns:a16="http://schemas.microsoft.com/office/drawing/2014/main" id="{868DE2BE-9036-5801-8D95-92ED711A0598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9" name="Forma Livre 45">
                  <a:extLst>
                    <a:ext uri="{FF2B5EF4-FFF2-40B4-BE49-F238E27FC236}">
                      <a16:creationId xmlns:a16="http://schemas.microsoft.com/office/drawing/2014/main" id="{D4BBF44F-911E-CDF7-48BD-E06575C70E97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31" name="Graphic 2">
              <a:extLst>
                <a:ext uri="{FF2B5EF4-FFF2-40B4-BE49-F238E27FC236}">
                  <a16:creationId xmlns:a16="http://schemas.microsoft.com/office/drawing/2014/main" id="{C9DE149D-A5C5-050C-982B-5C17B3B5FF6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3B6CB64F-1E1B-7B5B-53CC-99A27537A5C2}"/>
              </a:ext>
            </a:extLst>
          </p:cNvPr>
          <p:cNvSpPr txBox="1"/>
          <p:nvPr/>
        </p:nvSpPr>
        <p:spPr>
          <a:xfrm>
            <a:off x="417220" y="2466618"/>
            <a:ext cx="63873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rgbClr val="2B2929"/>
                </a:solidFill>
                <a:latin typeface="AMX" pitchFamily="2" charset="77"/>
              </a:rPr>
              <a:t>Pessoas diferentes, com rotinas, idades e necessidades diferentes, possuem </a:t>
            </a:r>
            <a:r>
              <a:rPr lang="pt-BR" sz="2200" b="1" dirty="0">
                <a:solidFill>
                  <a:srgbClr val="2B2929"/>
                </a:solidFill>
                <a:latin typeface="AMX" pitchFamily="2" charset="77"/>
              </a:rPr>
              <a:t>uma coisa ​       em comum</a:t>
            </a:r>
            <a:r>
              <a:rPr lang="pt-BR" sz="2200" dirty="0">
                <a:solidFill>
                  <a:srgbClr val="2B2929"/>
                </a:solidFill>
                <a:latin typeface="AMX" pitchFamily="2" charset="77"/>
              </a:rPr>
              <a:t>: </a:t>
            </a:r>
            <a:r>
              <a:rPr lang="pt-BR" sz="2200" noProof="0" dirty="0">
                <a:solidFill>
                  <a:srgbClr val="2B2929"/>
                </a:solidFill>
                <a:latin typeface="AMX" pitchFamily="2" charset="77"/>
              </a:rPr>
              <a:t>todas essas pessoas precisam de </a:t>
            </a:r>
            <a:br>
              <a:rPr lang="pt-BR" sz="2200" noProof="0" dirty="0">
                <a:latin typeface="AMX" pitchFamily="2" charset="77"/>
              </a:rPr>
            </a:br>
            <a:r>
              <a:rPr lang="pt-BR" sz="2200" b="1" noProof="0" dirty="0">
                <a:solidFill>
                  <a:srgbClr val="DA291C"/>
                </a:solidFill>
                <a:latin typeface="AMX" pitchFamily="2" charset="77"/>
              </a:rPr>
              <a:t>uma solução que as mantenha conectados.</a:t>
            </a:r>
          </a:p>
          <a:p>
            <a:endParaRPr lang="pt-BR" sz="2200" noProof="0" dirty="0">
              <a:latin typeface="AMX" pitchFamily="2" charset="77"/>
            </a:endParaRPr>
          </a:p>
          <a:p>
            <a:r>
              <a:rPr lang="pt-BR" sz="2200" dirty="0">
                <a:latin typeface="AMX" pitchFamily="2" charset="77"/>
              </a:rPr>
              <a:t>O </a:t>
            </a:r>
            <a:r>
              <a:rPr lang="pt-BR" sz="2200" b="1" dirty="0">
                <a:solidFill>
                  <a:srgbClr val="DA291C"/>
                </a:solidFill>
                <a:latin typeface="AMX" pitchFamily="2" charset="77"/>
              </a:rPr>
              <a:t>Claro </a:t>
            </a:r>
            <a:r>
              <a:rPr lang="pt-BR" sz="2200" b="1" dirty="0" err="1">
                <a:solidFill>
                  <a:srgbClr val="DA291C"/>
                </a:solidFill>
                <a:latin typeface="AMX" pitchFamily="2" charset="77"/>
              </a:rPr>
              <a:t>multi</a:t>
            </a:r>
            <a:r>
              <a:rPr lang="pt-BR" sz="2200" dirty="0">
                <a:solidFill>
                  <a:srgbClr val="DA291C"/>
                </a:solidFill>
                <a:latin typeface="AMX" pitchFamily="2" charset="77"/>
              </a:rPr>
              <a:t> </a:t>
            </a:r>
            <a:r>
              <a:rPr lang="pt-BR" sz="2200" dirty="0">
                <a:latin typeface="AMX" pitchFamily="2" charset="77"/>
              </a:rPr>
              <a:t>proporciona uma </a:t>
            </a:r>
            <a:r>
              <a:rPr lang="pt-BR" sz="2200" b="1" dirty="0">
                <a:latin typeface="AMX" pitchFamily="2" charset="77"/>
              </a:rPr>
              <a:t>experiência contínua de </a:t>
            </a:r>
            <a:r>
              <a:rPr lang="pt-BR" sz="2200" b="1" dirty="0">
                <a:solidFill>
                  <a:srgbClr val="DA291C"/>
                </a:solidFill>
                <a:latin typeface="AMX" pitchFamily="2" charset="77"/>
              </a:rPr>
              <a:t>conectividade</a:t>
            </a:r>
            <a:r>
              <a:rPr lang="pt-BR" sz="2200" b="1" dirty="0">
                <a:latin typeface="AMX" pitchFamily="2" charset="77"/>
              </a:rPr>
              <a:t> </a:t>
            </a:r>
            <a:r>
              <a:rPr lang="pt-BR" sz="2200" dirty="0">
                <a:latin typeface="AMX" pitchFamily="2" charset="77"/>
              </a:rPr>
              <a:t>e </a:t>
            </a:r>
            <a:r>
              <a:rPr lang="pt-BR" sz="2200" dirty="0">
                <a:solidFill>
                  <a:srgbClr val="DA291C"/>
                </a:solidFill>
                <a:latin typeface="AMX" pitchFamily="2" charset="77"/>
              </a:rPr>
              <a:t>conteúdo</a:t>
            </a:r>
            <a:r>
              <a:rPr lang="pt-BR" sz="2200" dirty="0">
                <a:latin typeface="AMX" pitchFamily="2" charset="77"/>
              </a:rPr>
              <a:t>,                com o 5G e o Wi-Fi mais rápido do Brasil somados a uma gama de </a:t>
            </a:r>
            <a:r>
              <a:rPr lang="pt-BR" sz="2200" dirty="0">
                <a:solidFill>
                  <a:srgbClr val="DA291C"/>
                </a:solidFill>
                <a:latin typeface="AMX" pitchFamily="2" charset="77"/>
              </a:rPr>
              <a:t>produtos, serviços e descontos exclusivos.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6EABDD1-0197-F6E0-B0F0-1AF83EB4C08B}"/>
              </a:ext>
            </a:extLst>
          </p:cNvPr>
          <p:cNvSpPr txBox="1"/>
          <p:nvPr/>
        </p:nvSpPr>
        <p:spPr>
          <a:xfrm>
            <a:off x="389147" y="1590615"/>
            <a:ext cx="5804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b="1" i="1" noProof="0" dirty="0">
                <a:solidFill>
                  <a:srgbClr val="DF2929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Conectado dentro e fora</a:t>
            </a:r>
          </a:p>
        </p:txBody>
      </p:sp>
    </p:spTree>
    <p:extLst>
      <p:ext uri="{BB962C8B-B14F-4D97-AF65-F5344CB8AC3E}">
        <p14:creationId xmlns:p14="http://schemas.microsoft.com/office/powerpoint/2010/main" val="25779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32 0 L 1.66667E-6 0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5462 L -2.08333E-7 -4.81481E-6 " pathEditMode="relative" rAng="0" ptsTypes="AA">
                                      <p:cBhvr>
                                        <p:cTn id="2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3" grpId="0" animBg="1"/>
      <p:bldP spid="2" grpId="0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rgbClr val="5C1417"/>
            </a:gs>
            <a:gs pos="0">
              <a:srgbClr val="DA291C"/>
            </a:gs>
            <a:gs pos="41000">
              <a:srgbClr val="AF272F"/>
            </a:gs>
          </a:gsLst>
          <a:lin ang="189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E5E6DA-EED8-B624-4D55-293C96554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6B3F8793-D6B9-180B-6AA8-54F8D328D224}"/>
              </a:ext>
            </a:extLst>
          </p:cNvPr>
          <p:cNvSpPr/>
          <p:nvPr/>
        </p:nvSpPr>
        <p:spPr>
          <a:xfrm rot="16200000">
            <a:off x="5326585" y="-173184"/>
            <a:ext cx="6858004" cy="7204364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3AD48A-BA88-FC05-5C0E-5138389D7B1C}"/>
              </a:ext>
            </a:extLst>
          </p:cNvPr>
          <p:cNvSpPr txBox="1"/>
          <p:nvPr/>
        </p:nvSpPr>
        <p:spPr>
          <a:xfrm>
            <a:off x="6120437" y="1590615"/>
            <a:ext cx="544592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Com o </a:t>
            </a:r>
            <a:r>
              <a:rPr lang="pt-BR" sz="2400" b="1" noProof="0" dirty="0">
                <a:solidFill>
                  <a:srgbClr val="DA291C"/>
                </a:solidFill>
                <a:latin typeface="AMX" pitchFamily="2" charset="77"/>
              </a:rPr>
              <a:t>Multi</a:t>
            </a: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, o cliente </a:t>
            </a:r>
            <a:r>
              <a:rPr lang="pt-BR" sz="2400" b="1" noProof="0" dirty="0">
                <a:solidFill>
                  <a:srgbClr val="DA291C"/>
                </a:solidFill>
                <a:latin typeface="AMX" pitchFamily="2" charset="77"/>
              </a:rPr>
              <a:t>simplifica</a:t>
            </a: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 sua vida e </a:t>
            </a:r>
            <a:r>
              <a:rPr lang="pt-BR" sz="2400" b="1" noProof="0" dirty="0">
                <a:solidFill>
                  <a:srgbClr val="DA291C"/>
                </a:solidFill>
                <a:latin typeface="AMX" pitchFamily="2" charset="77"/>
              </a:rPr>
              <a:t>economiza</a:t>
            </a: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, enquanto aproveita mais da tecnologia no dia a dia. </a:t>
            </a:r>
          </a:p>
          <a:p>
            <a:pPr>
              <a:spcAft>
                <a:spcPts val="1200"/>
              </a:spcAft>
            </a:pP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É uma </a:t>
            </a:r>
            <a:r>
              <a:rPr lang="pt-BR" sz="2400" b="1" noProof="0" dirty="0">
                <a:solidFill>
                  <a:srgbClr val="DA291C"/>
                </a:solidFill>
                <a:latin typeface="AMX" pitchFamily="2" charset="77"/>
              </a:rPr>
              <a:t>experiência</a:t>
            </a: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 de conectividade completa, </a:t>
            </a:r>
            <a:r>
              <a:rPr lang="pt-BR" sz="2400" b="1" i="1" noProof="0" dirty="0">
                <a:solidFill>
                  <a:srgbClr val="DA291C"/>
                </a:solidFill>
                <a:latin typeface="AMX" pitchFamily="2" charset="77"/>
              </a:rPr>
              <a:t>dentro e fora </a:t>
            </a: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de casa.</a:t>
            </a:r>
            <a:endParaRPr lang="pt-BR" sz="2800" noProof="0" dirty="0">
              <a:solidFill>
                <a:srgbClr val="2B2929"/>
              </a:solidFill>
              <a:latin typeface="AMX" pitchFamily="2" charset="77"/>
            </a:endParaRP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FB62DDEE-8749-7375-DD54-3C3FC3D12F89}"/>
              </a:ext>
            </a:extLst>
          </p:cNvPr>
          <p:cNvGrpSpPr/>
          <p:nvPr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32" name="Graphic 15">
              <a:extLst>
                <a:ext uri="{FF2B5EF4-FFF2-40B4-BE49-F238E27FC236}">
                  <a16:creationId xmlns:a16="http://schemas.microsoft.com/office/drawing/2014/main" id="{D03E6A87-C719-3EAE-A45E-F9789720F1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81AF0629-F925-9C5C-96A0-06A69063F57B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34" name="Forma Livre 40">
                <a:extLst>
                  <a:ext uri="{FF2B5EF4-FFF2-40B4-BE49-F238E27FC236}">
                    <a16:creationId xmlns:a16="http://schemas.microsoft.com/office/drawing/2014/main" id="{D783C624-403A-76AA-56D3-C6C1172EA1FC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5" name="Forma Livre 41">
                <a:extLst>
                  <a:ext uri="{FF2B5EF4-FFF2-40B4-BE49-F238E27FC236}">
                    <a16:creationId xmlns:a16="http://schemas.microsoft.com/office/drawing/2014/main" id="{C34A5256-F1BA-7200-C613-BD948D8F0882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6" name="Forma Livre 42">
                <a:extLst>
                  <a:ext uri="{FF2B5EF4-FFF2-40B4-BE49-F238E27FC236}">
                    <a16:creationId xmlns:a16="http://schemas.microsoft.com/office/drawing/2014/main" id="{AB8F5657-4056-F320-D79F-516531793856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7" name="Forma Livre 43">
                <a:extLst>
                  <a:ext uri="{FF2B5EF4-FFF2-40B4-BE49-F238E27FC236}">
                    <a16:creationId xmlns:a16="http://schemas.microsoft.com/office/drawing/2014/main" id="{899C35AD-84C8-E398-9C6B-1F42E6F3276F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8" name="Forma Livre 44">
                <a:extLst>
                  <a:ext uri="{FF2B5EF4-FFF2-40B4-BE49-F238E27FC236}">
                    <a16:creationId xmlns:a16="http://schemas.microsoft.com/office/drawing/2014/main" id="{6D3414AA-E6E3-22D8-0A56-B693BAB9776A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9" name="Forma Livre 45">
                <a:extLst>
                  <a:ext uri="{FF2B5EF4-FFF2-40B4-BE49-F238E27FC236}">
                    <a16:creationId xmlns:a16="http://schemas.microsoft.com/office/drawing/2014/main" id="{21CB7FF2-84F5-A7E2-3818-1435527D3DF2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</p:grpSp>
      </p:grpSp>
      <p:pic>
        <p:nvPicPr>
          <p:cNvPr id="9" name="Graphic 2">
            <a:extLst>
              <a:ext uri="{FF2B5EF4-FFF2-40B4-BE49-F238E27FC236}">
                <a16:creationId xmlns:a16="http://schemas.microsoft.com/office/drawing/2014/main" id="{95FFAA18-6757-D9A0-D98C-B9426BF4CF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63310D4F-69A8-E57E-D03A-6521822C04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B806E491-A288-801D-A234-48BFE170395D}"/>
              </a:ext>
            </a:extLst>
          </p:cNvPr>
          <p:cNvSpPr txBox="1"/>
          <p:nvPr/>
        </p:nvSpPr>
        <p:spPr>
          <a:xfrm>
            <a:off x="462653" y="2442653"/>
            <a:ext cx="4125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noProof="0" dirty="0">
                <a:solidFill>
                  <a:srgbClr val="F3ECE8"/>
                </a:solidFill>
                <a:latin typeface="AMX" pitchFamily="2" charset="77"/>
              </a:rPr>
              <a:t>Por isso, o </a:t>
            </a:r>
            <a:r>
              <a:rPr lang="pt-BR" sz="3200" b="1" noProof="0" dirty="0">
                <a:solidFill>
                  <a:schemeClr val="bg1"/>
                </a:solidFill>
                <a:latin typeface="AMX" pitchFamily="2" charset="77"/>
              </a:rPr>
              <a:t>Multi</a:t>
            </a:r>
            <a:r>
              <a:rPr lang="pt-BR" sz="3200" noProof="0" dirty="0">
                <a:solidFill>
                  <a:srgbClr val="F3ECE8"/>
                </a:solidFill>
                <a:latin typeface="AMX" pitchFamily="2" charset="77"/>
              </a:rPr>
              <a:t> deverá ser a </a:t>
            </a:r>
            <a:r>
              <a:rPr lang="pt-BR" sz="3200" b="1" noProof="0" dirty="0">
                <a:solidFill>
                  <a:schemeClr val="bg1"/>
                </a:solidFill>
                <a:latin typeface="AMX" pitchFamily="2" charset="77"/>
              </a:rPr>
              <a:t>1° opção </a:t>
            </a:r>
            <a:r>
              <a:rPr lang="pt-BR" sz="3200" noProof="0" dirty="0">
                <a:solidFill>
                  <a:srgbClr val="F3ECE8"/>
                </a:solidFill>
                <a:latin typeface="AMX" pitchFamily="2" charset="77"/>
              </a:rPr>
              <a:t>em sua abordagem!</a:t>
            </a:r>
          </a:p>
        </p:txBody>
      </p:sp>
      <p:sp>
        <p:nvSpPr>
          <p:cNvPr id="10" name="Fluxograma: Processo Alternativo 9">
            <a:extLst>
              <a:ext uri="{FF2B5EF4-FFF2-40B4-BE49-F238E27FC236}">
                <a16:creationId xmlns:a16="http://schemas.microsoft.com/office/drawing/2014/main" id="{1C94F92A-11D7-115B-BA40-374475A8F125}"/>
              </a:ext>
            </a:extLst>
          </p:cNvPr>
          <p:cNvSpPr/>
          <p:nvPr/>
        </p:nvSpPr>
        <p:spPr>
          <a:xfrm>
            <a:off x="6355080" y="4374253"/>
            <a:ext cx="6435090" cy="1288610"/>
          </a:xfrm>
          <a:prstGeom prst="flowChartAlternateProcess">
            <a:avLst/>
          </a:prstGeom>
          <a:gradFill flip="none" rotWithShape="1">
            <a:gsLst>
              <a:gs pos="100000">
                <a:srgbClr val="5C1417"/>
              </a:gs>
              <a:gs pos="13000">
                <a:srgbClr val="F5842B"/>
              </a:gs>
              <a:gs pos="62000">
                <a:srgbClr val="DA291C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C8635CF-2A60-56EA-F830-D17DBF5874A6}"/>
              </a:ext>
            </a:extLst>
          </p:cNvPr>
          <p:cNvSpPr txBox="1"/>
          <p:nvPr/>
        </p:nvSpPr>
        <p:spPr>
          <a:xfrm>
            <a:off x="7285879" y="4523241"/>
            <a:ext cx="4593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noProof="0" dirty="0">
                <a:solidFill>
                  <a:schemeClr val="bg1"/>
                </a:solidFill>
                <a:latin typeface="AMX" pitchFamily="2" charset="77"/>
              </a:rPr>
              <a:t>Além de prover uma solução básica de conexão, ele ainda oferece benefícios e vantagens exclusivos.</a:t>
            </a:r>
          </a:p>
        </p:txBody>
      </p:sp>
      <p:pic>
        <p:nvPicPr>
          <p:cNvPr id="13" name="Imagem 4" descr="Ponto de exclamação com preenchimento sólido">
            <a:extLst>
              <a:ext uri="{FF2B5EF4-FFF2-40B4-BE49-F238E27FC236}">
                <a16:creationId xmlns:a16="http://schemas.microsoft.com/office/drawing/2014/main" id="{518598C0-6A05-988F-93A0-1B454B20CC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458671" y="4532264"/>
            <a:ext cx="974755" cy="97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9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66 -0.00138 L 0.00208 -4.81481E-6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uiExpand="1" build="p"/>
      <p:bldP spid="5" grpId="0"/>
      <p:bldP spid="10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1D1EC-80EB-62BD-4A47-05B799240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26961D0E-1FF3-5603-56D8-0F9ED037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5" t="261" r="559" b="479"/>
          <a:stretch>
            <a:fillRect/>
          </a:stretch>
        </p:blipFill>
        <p:spPr>
          <a:xfrm>
            <a:off x="-1709530" y="-54160"/>
            <a:ext cx="14067299" cy="7943008"/>
          </a:xfrm>
          <a:prstGeom prst="rect">
            <a:avLst/>
          </a:prstGeom>
          <a:ln w="12700">
            <a:noFill/>
          </a:ln>
        </p:spPr>
      </p:pic>
      <p:sp>
        <p:nvSpPr>
          <p:cNvPr id="7" name="Arc 11">
            <a:extLst>
              <a:ext uri="{FF2B5EF4-FFF2-40B4-BE49-F238E27FC236}">
                <a16:creationId xmlns:a16="http://schemas.microsoft.com/office/drawing/2014/main" id="{66C351D6-0B73-2044-2FA6-8C25991D36F9}"/>
              </a:ext>
            </a:extLst>
          </p:cNvPr>
          <p:cNvSpPr/>
          <p:nvPr/>
        </p:nvSpPr>
        <p:spPr>
          <a:xfrm rot="508653">
            <a:off x="507427" y="1168986"/>
            <a:ext cx="5002151" cy="5002151"/>
          </a:xfrm>
          <a:prstGeom prst="arc">
            <a:avLst>
              <a:gd name="adj1" fmla="val 17497881"/>
              <a:gd name="adj2" fmla="val 14546676"/>
            </a:avLst>
          </a:prstGeom>
          <a:noFill/>
          <a:ln w="9525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8" name="Arc 12">
            <a:extLst>
              <a:ext uri="{FF2B5EF4-FFF2-40B4-BE49-F238E27FC236}">
                <a16:creationId xmlns:a16="http://schemas.microsoft.com/office/drawing/2014/main" id="{CEE84019-4839-AF91-2B98-611C16211934}"/>
              </a:ext>
            </a:extLst>
          </p:cNvPr>
          <p:cNvSpPr/>
          <p:nvPr/>
        </p:nvSpPr>
        <p:spPr>
          <a:xfrm rot="508653">
            <a:off x="698556" y="1360116"/>
            <a:ext cx="4619892" cy="4619891"/>
          </a:xfrm>
          <a:prstGeom prst="arc">
            <a:avLst>
              <a:gd name="adj1" fmla="val 17927987"/>
              <a:gd name="adj2" fmla="val 14032814"/>
            </a:avLst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B2DF27D2-1113-D306-592D-661A53D05043}"/>
              </a:ext>
            </a:extLst>
          </p:cNvPr>
          <p:cNvSpPr/>
          <p:nvPr/>
        </p:nvSpPr>
        <p:spPr>
          <a:xfrm rot="16200000">
            <a:off x="5299507" y="-200262"/>
            <a:ext cx="6912159" cy="7204364"/>
          </a:xfrm>
          <a:prstGeom prst="round2SameRect">
            <a:avLst>
              <a:gd name="adj1" fmla="val 11849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714F22-8679-D82F-4457-E75B57520645}"/>
              </a:ext>
            </a:extLst>
          </p:cNvPr>
          <p:cNvSpPr txBox="1"/>
          <p:nvPr/>
        </p:nvSpPr>
        <p:spPr>
          <a:xfrm>
            <a:off x="6120437" y="1632205"/>
            <a:ext cx="51635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noProof="0" dirty="0">
                <a:solidFill>
                  <a:srgbClr val="F3ECE8"/>
                </a:solidFill>
                <a:latin typeface="AMX" pitchFamily="2" charset="0"/>
              </a:rPr>
              <a:t>Durante a conversa, o vendedor mostrou como a Luciana podia montar uma </a:t>
            </a:r>
            <a:r>
              <a:rPr lang="pt-BR" sz="2800" b="1" noProof="0" dirty="0">
                <a:solidFill>
                  <a:srgbClr val="F7A45F"/>
                </a:solidFill>
                <a:latin typeface="AMX" pitchFamily="2" charset="0"/>
              </a:rPr>
              <a:t>solução completa:</a:t>
            </a:r>
          </a:p>
          <a:p>
            <a:r>
              <a:rPr lang="pt-BR" sz="2800" b="1" noProof="0" dirty="0">
                <a:solidFill>
                  <a:srgbClr val="F3ECE8"/>
                </a:solidFill>
                <a:latin typeface="AMX" pitchFamily="2" charset="0"/>
              </a:rPr>
              <a:t>internet rápida </a:t>
            </a:r>
            <a:r>
              <a:rPr lang="pt-BR" sz="2800" noProof="0" dirty="0">
                <a:solidFill>
                  <a:srgbClr val="F3ECE8"/>
                </a:solidFill>
                <a:latin typeface="AMX" pitchFamily="2" charset="0"/>
              </a:rPr>
              <a:t>para o home office, </a:t>
            </a:r>
            <a:r>
              <a:rPr lang="pt-BR" sz="2800" b="1" noProof="0" dirty="0">
                <a:solidFill>
                  <a:srgbClr val="F3ECE8"/>
                </a:solidFill>
                <a:latin typeface="AMX" pitchFamily="2" charset="0"/>
              </a:rPr>
              <a:t>TV</a:t>
            </a:r>
            <a:r>
              <a:rPr lang="pt-BR" sz="2800" noProof="0" dirty="0">
                <a:solidFill>
                  <a:srgbClr val="F3ECE8"/>
                </a:solidFill>
                <a:latin typeface="AMX" pitchFamily="2" charset="0"/>
              </a:rPr>
              <a:t> com os </a:t>
            </a:r>
            <a:r>
              <a:rPr lang="pt-BR" sz="2800" b="1" noProof="0" dirty="0">
                <a:solidFill>
                  <a:srgbClr val="F3ECE8"/>
                </a:solidFill>
                <a:latin typeface="AMX" pitchFamily="2" charset="0"/>
              </a:rPr>
              <a:t>streamings </a:t>
            </a:r>
            <a:r>
              <a:rPr lang="pt-BR" sz="2800" noProof="0" dirty="0">
                <a:solidFill>
                  <a:srgbClr val="F3ECE8"/>
                </a:solidFill>
                <a:latin typeface="AMX" pitchFamily="2" charset="0"/>
              </a:rPr>
              <a:t>que ela adora, </a:t>
            </a:r>
            <a:r>
              <a:rPr lang="pt-BR" sz="2800" b="1" noProof="0" dirty="0">
                <a:solidFill>
                  <a:srgbClr val="F3ECE8"/>
                </a:solidFill>
                <a:latin typeface="AMX" pitchFamily="2" charset="0"/>
              </a:rPr>
              <a:t>plano móvel </a:t>
            </a:r>
            <a:r>
              <a:rPr lang="pt-BR" sz="2800" noProof="0" dirty="0">
                <a:solidFill>
                  <a:srgbClr val="F3ECE8"/>
                </a:solidFill>
                <a:latin typeface="AMX" pitchFamily="2" charset="0"/>
              </a:rPr>
              <a:t>com </a:t>
            </a:r>
            <a:r>
              <a:rPr lang="pt-BR" sz="2800" b="1" noProof="0" dirty="0">
                <a:solidFill>
                  <a:srgbClr val="F3ECE8"/>
                </a:solidFill>
                <a:latin typeface="AMX" pitchFamily="2" charset="0"/>
              </a:rPr>
              <a:t>bônus de internet, ...</a:t>
            </a:r>
            <a:endParaRPr lang="pt-BR" sz="2800" strike="sngStrike" noProof="0" dirty="0">
              <a:solidFill>
                <a:srgbClr val="F3ECE8"/>
              </a:solidFill>
              <a:latin typeface="AMX" pitchFamily="2" charset="0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EF5D5B7C-720F-DAB3-89CB-3467F1B87520}"/>
              </a:ext>
            </a:extLst>
          </p:cNvPr>
          <p:cNvGrpSpPr/>
          <p:nvPr/>
        </p:nvGrpSpPr>
        <p:grpSpPr>
          <a:xfrm>
            <a:off x="5610726" y="100270"/>
            <a:ext cx="6450095" cy="278408"/>
            <a:chOff x="5610726" y="100270"/>
            <a:chExt cx="6450095" cy="278408"/>
          </a:xfrm>
        </p:grpSpPr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1A57CF65-6B15-EAAB-494E-1CEEE0C4B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609" t="30893" r="21450" b="34101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44551E01-BE43-959F-262D-F9BE760DD6AB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32" name="Graphic 15">
                <a:extLst>
                  <a:ext uri="{FF2B5EF4-FFF2-40B4-BE49-F238E27FC236}">
                    <a16:creationId xmlns:a16="http://schemas.microsoft.com/office/drawing/2014/main" id="{F1CA11D4-FC7A-0BCE-AEAF-178ECE4904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C7839AD9-DCE4-BE2E-6E38-868964674F05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34" name="Forma Livre 40">
                  <a:extLst>
                    <a:ext uri="{FF2B5EF4-FFF2-40B4-BE49-F238E27FC236}">
                      <a16:creationId xmlns:a16="http://schemas.microsoft.com/office/drawing/2014/main" id="{E4C76E9D-4708-CE37-33E4-EF9A52613BEA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5" name="Forma Livre 41">
                  <a:extLst>
                    <a:ext uri="{FF2B5EF4-FFF2-40B4-BE49-F238E27FC236}">
                      <a16:creationId xmlns:a16="http://schemas.microsoft.com/office/drawing/2014/main" id="{33BD35B7-6C4C-0AC9-C10F-B69066D8B739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6" name="Forma Livre 42">
                  <a:extLst>
                    <a:ext uri="{FF2B5EF4-FFF2-40B4-BE49-F238E27FC236}">
                      <a16:creationId xmlns:a16="http://schemas.microsoft.com/office/drawing/2014/main" id="{29A1080A-DC6B-6EF3-8148-21A1800CECE6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7" name="Forma Livre 43">
                  <a:extLst>
                    <a:ext uri="{FF2B5EF4-FFF2-40B4-BE49-F238E27FC236}">
                      <a16:creationId xmlns:a16="http://schemas.microsoft.com/office/drawing/2014/main" id="{A51D77E1-7D74-65F1-1A6C-3880F5B831EE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8" name="Forma Livre 44">
                  <a:extLst>
                    <a:ext uri="{FF2B5EF4-FFF2-40B4-BE49-F238E27FC236}">
                      <a16:creationId xmlns:a16="http://schemas.microsoft.com/office/drawing/2014/main" id="{7DFC9E33-996F-3E47-4A87-95AFFEA0BE1C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9" name="Forma Livre 45">
                  <a:extLst>
                    <a:ext uri="{FF2B5EF4-FFF2-40B4-BE49-F238E27FC236}">
                      <a16:creationId xmlns:a16="http://schemas.microsoft.com/office/drawing/2014/main" id="{8641B86F-4C9A-A847-21AA-870E9F2EC148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</p:grpSp>
      <p:pic>
        <p:nvPicPr>
          <p:cNvPr id="9" name="Graphic 2">
            <a:extLst>
              <a:ext uri="{FF2B5EF4-FFF2-40B4-BE49-F238E27FC236}">
                <a16:creationId xmlns:a16="http://schemas.microsoft.com/office/drawing/2014/main" id="{E6D2240E-9BEC-8144-B41F-6DF48D0960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66 -0.00138 L 0.00208 -4.8148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6" grpId="1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92174-FE07-A122-9314-40DE0BCB7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61010C6E-B746-3F90-6220-7EA2160B2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B925ACCC-C5C8-BC3F-0E22-3BDA91C90052}"/>
              </a:ext>
            </a:extLst>
          </p:cNvPr>
          <p:cNvSpPr/>
          <p:nvPr/>
        </p:nvSpPr>
        <p:spPr>
          <a:xfrm rot="5400000">
            <a:off x="139301" y="-173185"/>
            <a:ext cx="6858005" cy="7204364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868077C7-DC55-5165-3D19-87FCADEA54D6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29" name="Imagem 28" descr="Logotipo&#10;&#10;O conteúdo gerado por IA pode estar incorreto.">
              <a:extLst>
                <a:ext uri="{FF2B5EF4-FFF2-40B4-BE49-F238E27FC236}">
                  <a16:creationId xmlns:a16="http://schemas.microsoft.com/office/drawing/2014/main" id="{DBB542B4-CD48-18D3-D14E-E5DE1C18D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D92251A9-11FD-A23B-01CE-52F0B4136AC7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32" name="Graphic 15">
                <a:extLst>
                  <a:ext uri="{FF2B5EF4-FFF2-40B4-BE49-F238E27FC236}">
                    <a16:creationId xmlns:a16="http://schemas.microsoft.com/office/drawing/2014/main" id="{A332AF68-65B7-9518-6970-87030EC439A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05BAC6A3-1409-FD19-8867-8F97CFED06B8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34" name="Forma Livre 40">
                  <a:extLst>
                    <a:ext uri="{FF2B5EF4-FFF2-40B4-BE49-F238E27FC236}">
                      <a16:creationId xmlns:a16="http://schemas.microsoft.com/office/drawing/2014/main" id="{E2B7540D-EA0A-1242-1911-B8181AAD609C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5" name="Forma Livre 41">
                  <a:extLst>
                    <a:ext uri="{FF2B5EF4-FFF2-40B4-BE49-F238E27FC236}">
                      <a16:creationId xmlns:a16="http://schemas.microsoft.com/office/drawing/2014/main" id="{86A75C94-92F8-ECF8-5F01-F797F5BF1A9E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6" name="Forma Livre 42">
                  <a:extLst>
                    <a:ext uri="{FF2B5EF4-FFF2-40B4-BE49-F238E27FC236}">
                      <a16:creationId xmlns:a16="http://schemas.microsoft.com/office/drawing/2014/main" id="{68B0ACDD-5334-E962-929F-8BD1202D04FE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7" name="Forma Livre 43">
                  <a:extLst>
                    <a:ext uri="{FF2B5EF4-FFF2-40B4-BE49-F238E27FC236}">
                      <a16:creationId xmlns:a16="http://schemas.microsoft.com/office/drawing/2014/main" id="{C61A2A44-E9CF-4375-96DC-55BF19FE912B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8" name="Forma Livre 44">
                  <a:extLst>
                    <a:ext uri="{FF2B5EF4-FFF2-40B4-BE49-F238E27FC236}">
                      <a16:creationId xmlns:a16="http://schemas.microsoft.com/office/drawing/2014/main" id="{ACAEEA47-309D-5AE0-7288-01130914BB95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9" name="Forma Livre 45">
                  <a:extLst>
                    <a:ext uri="{FF2B5EF4-FFF2-40B4-BE49-F238E27FC236}">
                      <a16:creationId xmlns:a16="http://schemas.microsoft.com/office/drawing/2014/main" id="{6101A477-41A4-3EAB-70AE-1BF93810EF25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31" name="Graphic 2">
              <a:extLst>
                <a:ext uri="{FF2B5EF4-FFF2-40B4-BE49-F238E27FC236}">
                  <a16:creationId xmlns:a16="http://schemas.microsoft.com/office/drawing/2014/main" id="{246199BF-E165-B390-EFEF-398A2E0FFED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5">
            <a:extLst>
              <a:ext uri="{FF2B5EF4-FFF2-40B4-BE49-F238E27FC236}">
                <a16:creationId xmlns:a16="http://schemas.microsoft.com/office/drawing/2014/main" id="{D407AE73-A028-2C22-D44E-04420B812E55}"/>
              </a:ext>
            </a:extLst>
          </p:cNvPr>
          <p:cNvSpPr txBox="1"/>
          <p:nvPr/>
        </p:nvSpPr>
        <p:spPr>
          <a:xfrm>
            <a:off x="603571" y="770185"/>
            <a:ext cx="6146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noProof="0" dirty="0">
                <a:solidFill>
                  <a:srgbClr val="DA291C"/>
                </a:solidFill>
                <a:latin typeface="AMX" pitchFamily="2" charset="77"/>
              </a:rPr>
              <a:t>Multi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89183A18-F61B-ECEB-D731-0992D28322BB}"/>
              </a:ext>
            </a:extLst>
          </p:cNvPr>
          <p:cNvSpPr txBox="1"/>
          <p:nvPr/>
        </p:nvSpPr>
        <p:spPr>
          <a:xfrm>
            <a:off x="696475" y="1698749"/>
            <a:ext cx="425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1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B3FE4FBC-50D7-E3E2-B7D1-11391C563787}"/>
              </a:ext>
            </a:extLst>
          </p:cNvPr>
          <p:cNvSpPr txBox="1"/>
          <p:nvPr/>
        </p:nvSpPr>
        <p:spPr>
          <a:xfrm>
            <a:off x="638767" y="3361117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3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B76F6710-4BE4-AF7A-B1BC-67FC57A5352C}"/>
              </a:ext>
            </a:extLst>
          </p:cNvPr>
          <p:cNvSpPr/>
          <p:nvPr/>
        </p:nvSpPr>
        <p:spPr>
          <a:xfrm>
            <a:off x="1238130" y="1760305"/>
            <a:ext cx="5343143" cy="646331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F04BDBF-C526-0A5A-30CE-0B56FE2258B2}"/>
              </a:ext>
            </a:extLst>
          </p:cNvPr>
          <p:cNvGrpSpPr/>
          <p:nvPr/>
        </p:nvGrpSpPr>
        <p:grpSpPr>
          <a:xfrm>
            <a:off x="630752" y="2529933"/>
            <a:ext cx="5950521" cy="769441"/>
            <a:chOff x="630752" y="2529933"/>
            <a:chExt cx="5950521" cy="769441"/>
          </a:xfrm>
        </p:grpSpPr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C6D83CAE-5BE0-4AFD-4BCD-253DFD2C3F69}"/>
                </a:ext>
              </a:extLst>
            </p:cNvPr>
            <p:cNvSpPr txBox="1"/>
            <p:nvPr/>
          </p:nvSpPr>
          <p:spPr>
            <a:xfrm>
              <a:off x="630752" y="2529933"/>
              <a:ext cx="4908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4400" b="1" noProof="0" dirty="0">
                  <a:ln w="12700">
                    <a:noFill/>
                  </a:ln>
                  <a:solidFill>
                    <a:srgbClr val="AF272F"/>
                  </a:solidFill>
                  <a:latin typeface="AMX" pitchFamily="2" charset="77"/>
                </a:rPr>
                <a:t>2</a:t>
              </a:r>
            </a:p>
          </p:txBody>
        </p:sp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83214838-4396-A887-0E43-45B71C1BD3D5}"/>
                </a:ext>
              </a:extLst>
            </p:cNvPr>
            <p:cNvSpPr/>
            <p:nvPr/>
          </p:nvSpPr>
          <p:spPr>
            <a:xfrm>
              <a:off x="1238130" y="2591489"/>
              <a:ext cx="5343143" cy="646331"/>
            </a:xfrm>
            <a:prstGeom prst="roundRect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4150"/>
              <a:r>
                <a:rPr lang="pt-BR" sz="2400" b="1" noProof="0" dirty="0">
                  <a:solidFill>
                    <a:schemeClr val="bg1"/>
                  </a:solidFill>
                  <a:latin typeface="AMX" pitchFamily="2" charset="77"/>
                </a:rPr>
                <a:t>Estrutura</a:t>
              </a:r>
            </a:p>
          </p:txBody>
        </p:sp>
      </p:grp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5F61EF80-D2BD-1A5D-38D6-BF1D13384087}"/>
              </a:ext>
            </a:extLst>
          </p:cNvPr>
          <p:cNvSpPr/>
          <p:nvPr/>
        </p:nvSpPr>
        <p:spPr>
          <a:xfrm>
            <a:off x="1238130" y="3422673"/>
            <a:ext cx="5343143" cy="646331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Vantagens e Benefícios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2D653D54-12A0-62CB-53FD-65F3ED8C799C}"/>
              </a:ext>
            </a:extLst>
          </p:cNvPr>
          <p:cNvSpPr/>
          <p:nvPr/>
        </p:nvSpPr>
        <p:spPr>
          <a:xfrm>
            <a:off x="1238130" y="4253858"/>
            <a:ext cx="5343143" cy="646332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Multi Recomendado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75346F01-1F50-8B51-6B81-95E386A9E295}"/>
              </a:ext>
            </a:extLst>
          </p:cNvPr>
          <p:cNvSpPr txBox="1"/>
          <p:nvPr/>
        </p:nvSpPr>
        <p:spPr>
          <a:xfrm>
            <a:off x="613118" y="4192303"/>
            <a:ext cx="508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4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D956D05E-AB88-56CA-643B-436E777C1032}"/>
              </a:ext>
            </a:extLst>
          </p:cNvPr>
          <p:cNvSpPr/>
          <p:nvPr/>
        </p:nvSpPr>
        <p:spPr>
          <a:xfrm>
            <a:off x="1238130" y="5085044"/>
            <a:ext cx="5343143" cy="646333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Política Comercial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10DE3D31-377D-5267-7579-E802F3BF8A8E}"/>
              </a:ext>
            </a:extLst>
          </p:cNvPr>
          <p:cNvSpPr txBox="1"/>
          <p:nvPr/>
        </p:nvSpPr>
        <p:spPr>
          <a:xfrm>
            <a:off x="635561" y="5023487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5</a:t>
            </a:r>
          </a:p>
        </p:txBody>
      </p:sp>
      <p:pic>
        <p:nvPicPr>
          <p:cNvPr id="19" name="Imagem 18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2ED6FE57-4E0A-FF2A-CB9A-03B51522F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 trans="44000" grainSize="25"/>
                    </a14:imgEffect>
                  </a14:imgLayer>
                </a14:imgProps>
              </a:ext>
            </a:extLst>
          </a:blip>
          <a:srcRect l="53987" t="12844" r="9565" b="22385"/>
          <a:stretch>
            <a:fillRect/>
          </a:stretch>
        </p:blipFill>
        <p:spPr>
          <a:xfrm rot="18900000">
            <a:off x="7535853" y="1208015"/>
            <a:ext cx="4441972" cy="4441970"/>
          </a:xfrm>
          <a:custGeom>
            <a:avLst/>
            <a:gdLst>
              <a:gd name="connsiteX0" fmla="*/ 2220986 w 4441972"/>
              <a:gd name="connsiteY0" fmla="*/ 4441970 h 4441970"/>
              <a:gd name="connsiteX1" fmla="*/ 0 w 4441972"/>
              <a:gd name="connsiteY1" fmla="*/ 2220985 h 4441970"/>
              <a:gd name="connsiteX2" fmla="*/ 2220986 w 4441972"/>
              <a:gd name="connsiteY2" fmla="*/ 0 h 4441970"/>
              <a:gd name="connsiteX3" fmla="*/ 4441972 w 4441972"/>
              <a:gd name="connsiteY3" fmla="*/ 2220985 h 4441970"/>
              <a:gd name="connsiteX4" fmla="*/ 2220986 w 4441972"/>
              <a:gd name="connsiteY4" fmla="*/ 4441970 h 444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972" h="4441970">
                <a:moveTo>
                  <a:pt x="2220986" y="4441970"/>
                </a:moveTo>
                <a:cubicBezTo>
                  <a:pt x="994369" y="4441970"/>
                  <a:pt x="0" y="3447601"/>
                  <a:pt x="0" y="2220985"/>
                </a:cubicBezTo>
                <a:cubicBezTo>
                  <a:pt x="0" y="994369"/>
                  <a:pt x="994369" y="0"/>
                  <a:pt x="2220986" y="0"/>
                </a:cubicBezTo>
                <a:cubicBezTo>
                  <a:pt x="3447603" y="0"/>
                  <a:pt x="4441972" y="994369"/>
                  <a:pt x="4441972" y="2220985"/>
                </a:cubicBezTo>
                <a:cubicBezTo>
                  <a:pt x="4441972" y="3447601"/>
                  <a:pt x="3447603" y="4441970"/>
                  <a:pt x="2220986" y="4441970"/>
                </a:cubicBezTo>
                <a:close/>
              </a:path>
            </a:pathLst>
          </a:custGeom>
        </p:spPr>
      </p:pic>
      <p:sp>
        <p:nvSpPr>
          <p:cNvPr id="20" name="Oval 5">
            <a:extLst>
              <a:ext uri="{FF2B5EF4-FFF2-40B4-BE49-F238E27FC236}">
                <a16:creationId xmlns:a16="http://schemas.microsoft.com/office/drawing/2014/main" id="{6B722BE4-3DBE-20EC-61BC-D7D6EEAC7316}"/>
              </a:ext>
            </a:extLst>
          </p:cNvPr>
          <p:cNvSpPr/>
          <p:nvPr/>
        </p:nvSpPr>
        <p:spPr>
          <a:xfrm>
            <a:off x="7399534" y="1071694"/>
            <a:ext cx="4714613" cy="4714613"/>
          </a:xfrm>
          <a:prstGeom prst="ellipse">
            <a:avLst/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B945DC20-5B60-D365-970A-70B03F8604A1}"/>
              </a:ext>
            </a:extLst>
          </p:cNvPr>
          <p:cNvSpPr/>
          <p:nvPr/>
        </p:nvSpPr>
        <p:spPr>
          <a:xfrm>
            <a:off x="7535854" y="1208015"/>
            <a:ext cx="4441972" cy="4441970"/>
          </a:xfrm>
          <a:prstGeom prst="ellipse">
            <a:avLst/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E773892-ECBB-FC47-E1E5-EB79FA4AB8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518" r="13148"/>
          <a:stretch>
            <a:fillRect/>
          </a:stretch>
        </p:blipFill>
        <p:spPr>
          <a:xfrm>
            <a:off x="7205104" y="-6327"/>
            <a:ext cx="54864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1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656BB-B862-07DE-E402-73AE733EE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F1FA732-49B7-FBD6-DCB0-18B6DF1FA9DF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7CE8CFA6-2AAC-26E9-664D-FE1F8D2AA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F8E07E58-3D4A-D0E3-9B5B-AB6A102C1DE2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62BDB586-64DE-238F-CCBC-A1F5A50967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D78BA438-3FF8-8E0B-1C69-5641E1AD7CA9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7E00AB4C-BF4B-0171-64E2-D89805743B81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DC5002A2-93FA-0BE8-2201-75B8E623685F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70DFEDDB-A407-CB3C-43A9-B71611F1A41B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E7743A4D-5E66-DADC-336C-0A71011F0BE6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9B4159F5-86A5-1713-907E-E990B5DE2345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F223C43E-3A0B-0675-C2EB-6A7E9B213382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4477B9F2-482F-5554-33B0-9D71D76F795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56F6A442-792B-23FD-27F2-947B98E75328}"/>
              </a:ext>
            </a:extLst>
          </p:cNvPr>
          <p:cNvSpPr txBox="1"/>
          <p:nvPr/>
        </p:nvSpPr>
        <p:spPr>
          <a:xfrm>
            <a:off x="4650740" y="846249"/>
            <a:ext cx="289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1" i="1" noProof="0" dirty="0">
                <a:solidFill>
                  <a:srgbClr val="AF272F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Estrutura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795A448E-8F07-8C5E-AC59-557427BBFC1C}"/>
              </a:ext>
            </a:extLst>
          </p:cNvPr>
          <p:cNvSpPr txBox="1"/>
          <p:nvPr/>
        </p:nvSpPr>
        <p:spPr>
          <a:xfrm>
            <a:off x="1547970" y="1684173"/>
            <a:ext cx="9096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noProof="0" dirty="0">
                <a:latin typeface="AMX" pitchFamily="2" charset="77"/>
              </a:rPr>
              <a:t>O </a:t>
            </a:r>
            <a:r>
              <a:rPr lang="pt-BR" sz="2000" b="1" noProof="0" dirty="0">
                <a:solidFill>
                  <a:srgbClr val="AF272F"/>
                </a:solidFill>
                <a:latin typeface="AMX" pitchFamily="2" charset="77"/>
              </a:rPr>
              <a:t>Multi</a:t>
            </a:r>
            <a:r>
              <a:rPr lang="pt-BR" sz="2000" noProof="0" dirty="0">
                <a:latin typeface="AMX" pitchFamily="2" charset="77"/>
              </a:rPr>
              <a:t> pode ser composto por:</a:t>
            </a:r>
            <a:endParaRPr lang="pt-BR" sz="2000" b="1" noProof="0" dirty="0">
              <a:latin typeface="AMX" pitchFamily="2" charset="77"/>
            </a:endParaRPr>
          </a:p>
          <a:p>
            <a:pPr algn="ctr"/>
            <a:endParaRPr lang="pt-BR" sz="2000" b="1" noProof="0" dirty="0">
              <a:solidFill>
                <a:srgbClr val="DA291C"/>
              </a:solidFill>
              <a:latin typeface="AMX" pitchFamily="2" charset="77"/>
            </a:endParaRPr>
          </a:p>
        </p:txBody>
      </p: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671DA5A6-42BF-9D4A-DCAE-79561E297EB9}"/>
              </a:ext>
            </a:extLst>
          </p:cNvPr>
          <p:cNvGrpSpPr/>
          <p:nvPr/>
        </p:nvGrpSpPr>
        <p:grpSpPr>
          <a:xfrm>
            <a:off x="1175190" y="2812926"/>
            <a:ext cx="1775151" cy="1775151"/>
            <a:chOff x="3342001" y="3152243"/>
            <a:chExt cx="1995829" cy="1995829"/>
          </a:xfrm>
        </p:grpSpPr>
        <p:sp>
          <p:nvSpPr>
            <p:cNvPr id="72" name="Oval 7">
              <a:extLst>
                <a:ext uri="{FF2B5EF4-FFF2-40B4-BE49-F238E27FC236}">
                  <a16:creationId xmlns:a16="http://schemas.microsoft.com/office/drawing/2014/main" id="{0E37CB67-4F95-4895-5787-BC1247AA3223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73" name="Graphic 10" descr="Sem fio com preenchimento sólido">
              <a:extLst>
                <a:ext uri="{FF2B5EF4-FFF2-40B4-BE49-F238E27FC236}">
                  <a16:creationId xmlns:a16="http://schemas.microsoft.com/office/drawing/2014/main" id="{DBBC7EDF-20EE-16A9-98C0-8A1F8EF7037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2700000">
              <a:off x="3531836" y="3241331"/>
              <a:ext cx="1616155" cy="1616153"/>
            </a:xfrm>
            <a:prstGeom prst="rect">
              <a:avLst/>
            </a:prstGeom>
          </p:spPr>
        </p:pic>
      </p:grpSp>
      <p:sp>
        <p:nvSpPr>
          <p:cNvPr id="74" name="TextBox 31">
            <a:extLst>
              <a:ext uri="{FF2B5EF4-FFF2-40B4-BE49-F238E27FC236}">
                <a16:creationId xmlns:a16="http://schemas.microsoft.com/office/drawing/2014/main" id="{0907ABB8-2B68-6C70-1D6F-74EB86438B99}"/>
              </a:ext>
            </a:extLst>
          </p:cNvPr>
          <p:cNvSpPr txBox="1"/>
          <p:nvPr/>
        </p:nvSpPr>
        <p:spPr>
          <a:xfrm>
            <a:off x="1083587" y="4939497"/>
            <a:ext cx="195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noProof="0" dirty="0">
                <a:solidFill>
                  <a:srgbClr val="AF272F"/>
                </a:solidFill>
                <a:latin typeface="AMX Black" pitchFamily="2" charset="0"/>
              </a:rPr>
              <a:t>INTERNET</a:t>
            </a:r>
          </a:p>
        </p:txBody>
      </p:sp>
      <p:sp>
        <p:nvSpPr>
          <p:cNvPr id="75" name="Oval 7">
            <a:extLst>
              <a:ext uri="{FF2B5EF4-FFF2-40B4-BE49-F238E27FC236}">
                <a16:creationId xmlns:a16="http://schemas.microsoft.com/office/drawing/2014/main" id="{BE1E96B5-D8C8-7365-FB43-C6857DF234FE}"/>
              </a:ext>
            </a:extLst>
          </p:cNvPr>
          <p:cNvSpPr>
            <a:spLocks noChangeAspect="1"/>
          </p:cNvSpPr>
          <p:nvPr/>
        </p:nvSpPr>
        <p:spPr>
          <a:xfrm>
            <a:off x="1026167" y="2663903"/>
            <a:ext cx="2073197" cy="2073197"/>
          </a:xfrm>
          <a:prstGeom prst="ellipse">
            <a:avLst/>
          </a:prstGeom>
          <a:noFill/>
          <a:ln w="3175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C54F6DA-51B8-BC92-116A-E1E3BEE09C44}"/>
              </a:ext>
            </a:extLst>
          </p:cNvPr>
          <p:cNvGrpSpPr/>
          <p:nvPr/>
        </p:nvGrpSpPr>
        <p:grpSpPr>
          <a:xfrm rot="18900000">
            <a:off x="9241658" y="2812926"/>
            <a:ext cx="1775151" cy="1775151"/>
            <a:chOff x="3342001" y="3152243"/>
            <a:chExt cx="1995829" cy="1995829"/>
          </a:xfrm>
        </p:grpSpPr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E5BC8544-A8E8-43C2-6331-CFC87EBA764A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18" name="Graphic 10" descr="Destinatário com preenchimento sólido">
              <a:extLst>
                <a:ext uri="{FF2B5EF4-FFF2-40B4-BE49-F238E27FC236}">
                  <a16:creationId xmlns:a16="http://schemas.microsoft.com/office/drawing/2014/main" id="{25C8753F-58AB-7BC8-C21F-B4D804B745A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rot="2700000">
              <a:off x="3659384" y="3465728"/>
              <a:ext cx="1364959" cy="1364959"/>
            </a:xfrm>
            <a:prstGeom prst="rect">
              <a:avLst/>
            </a:prstGeom>
          </p:spPr>
        </p:pic>
      </p:grpSp>
      <p:sp>
        <p:nvSpPr>
          <p:cNvPr id="19" name="TextBox 31">
            <a:extLst>
              <a:ext uri="{FF2B5EF4-FFF2-40B4-BE49-F238E27FC236}">
                <a16:creationId xmlns:a16="http://schemas.microsoft.com/office/drawing/2014/main" id="{A6BA652F-1E49-6191-1F4E-F8F0A6557EDF}"/>
              </a:ext>
            </a:extLst>
          </p:cNvPr>
          <p:cNvSpPr txBox="1"/>
          <p:nvPr/>
        </p:nvSpPr>
        <p:spPr>
          <a:xfrm>
            <a:off x="9129896" y="4939497"/>
            <a:ext cx="195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noProof="0" dirty="0">
                <a:solidFill>
                  <a:srgbClr val="AF272F"/>
                </a:solidFill>
                <a:latin typeface="AMX Black" pitchFamily="2" charset="0"/>
              </a:rPr>
              <a:t>FONE</a:t>
            </a: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CB36D810-17ED-2491-6088-3CE9AA68099B}"/>
              </a:ext>
            </a:extLst>
          </p:cNvPr>
          <p:cNvSpPr>
            <a:spLocks noChangeAspect="1"/>
          </p:cNvSpPr>
          <p:nvPr/>
        </p:nvSpPr>
        <p:spPr>
          <a:xfrm>
            <a:off x="9092636" y="2663903"/>
            <a:ext cx="2073197" cy="2073197"/>
          </a:xfrm>
          <a:prstGeom prst="ellipse">
            <a:avLst/>
          </a:prstGeom>
          <a:noFill/>
          <a:ln w="3175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FB669F39-FE67-B136-38A9-4377A1F406AB}"/>
              </a:ext>
            </a:extLst>
          </p:cNvPr>
          <p:cNvGrpSpPr/>
          <p:nvPr/>
        </p:nvGrpSpPr>
        <p:grpSpPr>
          <a:xfrm>
            <a:off x="3842326" y="2812926"/>
            <a:ext cx="1775151" cy="1775151"/>
            <a:chOff x="3342001" y="3152243"/>
            <a:chExt cx="1995829" cy="1995829"/>
          </a:xfrm>
        </p:grpSpPr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91764E03-1293-B9EA-DD0B-BF2B46C5E08A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26" name="Graphic 10" descr="Smartphone com preenchimento sólido">
              <a:extLst>
                <a:ext uri="{FF2B5EF4-FFF2-40B4-BE49-F238E27FC236}">
                  <a16:creationId xmlns:a16="http://schemas.microsoft.com/office/drawing/2014/main" id="{883F4410-4BF9-F646-FFB2-47BB9A65600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17509" y="3402123"/>
              <a:ext cx="1490556" cy="1490556"/>
            </a:xfrm>
            <a:prstGeom prst="rect">
              <a:avLst/>
            </a:prstGeom>
          </p:spPr>
        </p:pic>
      </p:grpSp>
      <p:sp>
        <p:nvSpPr>
          <p:cNvPr id="28" name="TextBox 31">
            <a:extLst>
              <a:ext uri="{FF2B5EF4-FFF2-40B4-BE49-F238E27FC236}">
                <a16:creationId xmlns:a16="http://schemas.microsoft.com/office/drawing/2014/main" id="{40A63E1B-58D3-6E70-D9B1-F16625759C33}"/>
              </a:ext>
            </a:extLst>
          </p:cNvPr>
          <p:cNvSpPr txBox="1"/>
          <p:nvPr/>
        </p:nvSpPr>
        <p:spPr>
          <a:xfrm>
            <a:off x="3765690" y="4939497"/>
            <a:ext cx="195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noProof="0" dirty="0">
                <a:solidFill>
                  <a:srgbClr val="AF272F"/>
                </a:solidFill>
                <a:latin typeface="AMX Black" pitchFamily="2" charset="0"/>
              </a:rPr>
              <a:t>MÓVEL</a:t>
            </a:r>
          </a:p>
        </p:txBody>
      </p:sp>
      <p:sp>
        <p:nvSpPr>
          <p:cNvPr id="30" name="Oval 7">
            <a:extLst>
              <a:ext uri="{FF2B5EF4-FFF2-40B4-BE49-F238E27FC236}">
                <a16:creationId xmlns:a16="http://schemas.microsoft.com/office/drawing/2014/main" id="{180FCAC3-7305-E631-E38B-71039A132640}"/>
              </a:ext>
            </a:extLst>
          </p:cNvPr>
          <p:cNvSpPr>
            <a:spLocks noChangeAspect="1"/>
          </p:cNvSpPr>
          <p:nvPr/>
        </p:nvSpPr>
        <p:spPr>
          <a:xfrm>
            <a:off x="3693300" y="2663903"/>
            <a:ext cx="2073197" cy="2073197"/>
          </a:xfrm>
          <a:prstGeom prst="ellipse">
            <a:avLst/>
          </a:prstGeom>
          <a:noFill/>
          <a:ln w="3175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A6B435FE-BF2A-DF22-39FF-47BCAF2308F9}"/>
              </a:ext>
            </a:extLst>
          </p:cNvPr>
          <p:cNvGrpSpPr/>
          <p:nvPr/>
        </p:nvGrpSpPr>
        <p:grpSpPr>
          <a:xfrm rot="2700000">
            <a:off x="6574528" y="2812926"/>
            <a:ext cx="1775151" cy="1775151"/>
            <a:chOff x="3342001" y="3152243"/>
            <a:chExt cx="1995829" cy="1995829"/>
          </a:xfrm>
        </p:grpSpPr>
        <p:sp>
          <p:nvSpPr>
            <p:cNvPr id="64" name="Oval 7">
              <a:extLst>
                <a:ext uri="{FF2B5EF4-FFF2-40B4-BE49-F238E27FC236}">
                  <a16:creationId xmlns:a16="http://schemas.microsoft.com/office/drawing/2014/main" id="{ADA97E7E-9F7F-1097-1A24-54B89DBF9E3B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65" name="Graphic 10" descr="Controle remoto com preenchimento sólido">
              <a:extLst>
                <a:ext uri="{FF2B5EF4-FFF2-40B4-BE49-F238E27FC236}">
                  <a16:creationId xmlns:a16="http://schemas.microsoft.com/office/drawing/2014/main" id="{3EDE2341-8D3A-4332-C025-4EEA9354DE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rot="18900000">
              <a:off x="3592688" y="3402931"/>
              <a:ext cx="1490556" cy="1490556"/>
            </a:xfrm>
            <a:prstGeom prst="rect">
              <a:avLst/>
            </a:prstGeom>
          </p:spPr>
        </p:pic>
      </p:grpSp>
      <p:sp>
        <p:nvSpPr>
          <p:cNvPr id="66" name="TextBox 31">
            <a:extLst>
              <a:ext uri="{FF2B5EF4-FFF2-40B4-BE49-F238E27FC236}">
                <a16:creationId xmlns:a16="http://schemas.microsoft.com/office/drawing/2014/main" id="{7E7B80DD-4D38-7A56-4764-47E78ED3B8DE}"/>
              </a:ext>
            </a:extLst>
          </p:cNvPr>
          <p:cNvSpPr txBox="1"/>
          <p:nvPr/>
        </p:nvSpPr>
        <p:spPr>
          <a:xfrm>
            <a:off x="6467957" y="4939497"/>
            <a:ext cx="195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noProof="0" dirty="0">
                <a:solidFill>
                  <a:srgbClr val="AF272F"/>
                </a:solidFill>
                <a:latin typeface="AMX Black" pitchFamily="2" charset="0"/>
              </a:rPr>
              <a:t>TV</a:t>
            </a:r>
          </a:p>
        </p:txBody>
      </p:sp>
      <p:sp>
        <p:nvSpPr>
          <p:cNvPr id="67" name="Oval 7">
            <a:extLst>
              <a:ext uri="{FF2B5EF4-FFF2-40B4-BE49-F238E27FC236}">
                <a16:creationId xmlns:a16="http://schemas.microsoft.com/office/drawing/2014/main" id="{974342B6-3F5D-F33E-565D-43804D031F0E}"/>
              </a:ext>
            </a:extLst>
          </p:cNvPr>
          <p:cNvSpPr>
            <a:spLocks noChangeAspect="1"/>
          </p:cNvSpPr>
          <p:nvPr/>
        </p:nvSpPr>
        <p:spPr>
          <a:xfrm>
            <a:off x="6425505" y="2663903"/>
            <a:ext cx="2073197" cy="2073197"/>
          </a:xfrm>
          <a:prstGeom prst="ellipse">
            <a:avLst/>
          </a:prstGeom>
          <a:noFill/>
          <a:ln w="3175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5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463 L 0 2.22222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5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25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74" grpId="0"/>
      <p:bldP spid="74" grpId="1"/>
      <p:bldP spid="75" grpId="0" animBg="1"/>
      <p:bldP spid="19" grpId="0"/>
      <p:bldP spid="19" grpId="1"/>
      <p:bldP spid="20" grpId="0" animBg="1"/>
      <p:bldP spid="28" grpId="0"/>
      <p:bldP spid="28" grpId="1"/>
      <p:bldP spid="30" grpId="0" animBg="1"/>
      <p:bldP spid="66" grpId="0"/>
      <p:bldP spid="66" grpId="1"/>
      <p:bldP spid="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2B920-F240-9194-E793-B728AEFDA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7D8C7111-9D01-AD58-CCCB-C6A820119B06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742A5F89-A224-B61E-CABE-6CB32C57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445BCA48-9F4C-9B55-65EF-A04039C496AF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81FFFEA1-4C7B-4987-E909-E443DA037E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5E5B4F48-DA14-CA0C-74B9-BEEADF6AD7F8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CD9B4739-D07E-F279-DF75-68C35941F8D3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42899275-5989-D962-0377-25234811C3A0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ABBFD3F0-6461-10E7-640B-186DB0F2CDFF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F0748169-C5E6-BB73-C1B9-21689928BC7D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DE5E9E74-4A84-AABE-32F0-03F60318D0F5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2C93E940-6C42-68ED-29D8-AA24823EF1E2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96B3C8C0-6937-9AA0-15EB-FCAE6839E1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109CAD6-909C-2718-0DD6-E564758DB688}"/>
              </a:ext>
            </a:extLst>
          </p:cNvPr>
          <p:cNvSpPr txBox="1"/>
          <p:nvPr/>
        </p:nvSpPr>
        <p:spPr>
          <a:xfrm>
            <a:off x="4811102" y="703257"/>
            <a:ext cx="2969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1" i="1" noProof="0" dirty="0">
                <a:solidFill>
                  <a:srgbClr val="AF272F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INTERNET</a:t>
            </a: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970B5F9B-7CD6-B920-AA41-C2A6FAFA770A}"/>
              </a:ext>
            </a:extLst>
          </p:cNvPr>
          <p:cNvSpPr>
            <a:spLocks/>
          </p:cNvSpPr>
          <p:nvPr/>
        </p:nvSpPr>
        <p:spPr>
          <a:xfrm>
            <a:off x="0" y="1764696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0946B06-8154-0FF0-6C53-BD0893C08C0D}"/>
              </a:ext>
            </a:extLst>
          </p:cNvPr>
          <p:cNvGrpSpPr/>
          <p:nvPr/>
        </p:nvGrpSpPr>
        <p:grpSpPr>
          <a:xfrm>
            <a:off x="3983790" y="767331"/>
            <a:ext cx="763239" cy="763239"/>
            <a:chOff x="3342001" y="3152243"/>
            <a:chExt cx="1995829" cy="1995829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93DF56A6-35C4-BBAF-E14D-6D9EA3EEC20C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Sem fio com preenchimento sólido">
              <a:extLst>
                <a:ext uri="{FF2B5EF4-FFF2-40B4-BE49-F238E27FC236}">
                  <a16:creationId xmlns:a16="http://schemas.microsoft.com/office/drawing/2014/main" id="{C05BB0A7-262D-6688-F3B0-C516167D0D5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rot="2700000">
              <a:off x="3531836" y="3241331"/>
              <a:ext cx="1616155" cy="1616153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4BA212BE-1A13-A207-686C-C81A4ACA8544}"/>
              </a:ext>
            </a:extLst>
          </p:cNvPr>
          <p:cNvSpPr>
            <a:spLocks noChangeAspect="1"/>
          </p:cNvSpPr>
          <p:nvPr/>
        </p:nvSpPr>
        <p:spPr>
          <a:xfrm>
            <a:off x="3919716" y="703257"/>
            <a:ext cx="891386" cy="891386"/>
          </a:xfrm>
          <a:prstGeom prst="ellipse">
            <a:avLst/>
          </a:prstGeom>
          <a:noFill/>
          <a:ln w="3175">
            <a:solidFill>
              <a:srgbClr val="5C14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52" name="TextBox 3">
            <a:extLst>
              <a:ext uri="{FF2B5EF4-FFF2-40B4-BE49-F238E27FC236}">
                <a16:creationId xmlns:a16="http://schemas.microsoft.com/office/drawing/2014/main" id="{CAE5AAE0-3A96-6659-19CC-04095D3127FF}"/>
              </a:ext>
            </a:extLst>
          </p:cNvPr>
          <p:cNvSpPr txBox="1"/>
          <p:nvPr/>
        </p:nvSpPr>
        <p:spPr>
          <a:xfrm>
            <a:off x="1289968" y="3043009"/>
            <a:ext cx="30754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Franquias de velocidades </a:t>
            </a:r>
            <a:r>
              <a:rPr lang="pt-BR" sz="24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(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variam de </a:t>
            </a:r>
            <a:r>
              <a:rPr lang="pt-BR" sz="2400" b="1" dirty="0">
                <a:solidFill>
                  <a:srgbClr val="F5842B"/>
                </a:solidFill>
                <a:latin typeface="AMX" pitchFamily="2" charset="0"/>
                <a:cs typeface="Calibri" panose="020F0502020204030204" pitchFamily="34" charset="0"/>
              </a:rPr>
              <a:t>350MB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até</a:t>
            </a:r>
            <a:r>
              <a:rPr lang="pt-BR" sz="2400" b="1" dirty="0">
                <a:solidFill>
                  <a:srgbClr val="F5842B"/>
                </a:solidFill>
                <a:latin typeface="AMX" pitchFamily="2" charset="0"/>
                <a:cs typeface="Calibri" panose="020F0502020204030204" pitchFamily="34" charset="0"/>
              </a:rPr>
              <a:t> 1GB</a:t>
            </a:r>
            <a:r>
              <a:rPr lang="pt-BR" sz="2400" b="1" dirty="0">
                <a:solidFill>
                  <a:schemeClr val="bg1"/>
                </a:solidFill>
                <a:latin typeface="AMX" pitchFamily="2" charset="0"/>
                <a:cs typeface="Calibri" panose="020F0502020204030204" pitchFamily="34" charset="0"/>
              </a:rPr>
              <a:t>)</a:t>
            </a:r>
            <a:r>
              <a:rPr lang="pt-BR" sz="24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 </a:t>
            </a:r>
            <a:br>
              <a:rPr lang="pt-BR" sz="24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</a:br>
            <a:r>
              <a:rPr lang="pt-BR" sz="36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com produtos empacotados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41681-262B-1DF0-AD8D-CAB9D8AB9379}"/>
              </a:ext>
            </a:extLst>
          </p:cNvPr>
          <p:cNvSpPr txBox="1"/>
          <p:nvPr/>
        </p:nvSpPr>
        <p:spPr>
          <a:xfrm>
            <a:off x="7826592" y="3597007"/>
            <a:ext cx="27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Serviços</a:t>
            </a:r>
          </a:p>
          <a:p>
            <a:pPr algn="ctr"/>
            <a:r>
              <a:rPr lang="pt-BR" sz="36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inclusos</a:t>
            </a:r>
          </a:p>
        </p:txBody>
      </p:sp>
      <p:pic>
        <p:nvPicPr>
          <p:cNvPr id="7" name="Gráfico 6" descr="Selo seguir com preenchimento sólido">
            <a:extLst>
              <a:ext uri="{FF2B5EF4-FFF2-40B4-BE49-F238E27FC236}">
                <a16:creationId xmlns:a16="http://schemas.microsoft.com/office/drawing/2014/main" id="{D7F5A47E-E3E0-2920-31A8-59ADB14374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435600" y="3488904"/>
            <a:ext cx="1320800" cy="13208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C6AC7A18-BA54-E081-E607-BBC76927E468}"/>
              </a:ext>
            </a:extLst>
          </p:cNvPr>
          <p:cNvSpPr/>
          <p:nvPr/>
        </p:nvSpPr>
        <p:spPr>
          <a:xfrm>
            <a:off x="5447968" y="3501272"/>
            <a:ext cx="1296064" cy="1296064"/>
          </a:xfrm>
          <a:prstGeom prst="ellipse">
            <a:avLst/>
          </a:prstGeom>
          <a:noFill/>
          <a:ln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976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6481 L 3.75E-6 -2.96296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04167E-6 -0.06482 L -1.04167E-6 2.96296E-6 " pathEditMode="relative" rAng="0" ptsTypes="AA">
                                      <p:cBhvr>
                                        <p:cTn id="2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4.58333E-6 -0.06482 L -4.58333E-6 2.96296E-6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42" grpId="0" animBg="1"/>
      <p:bldP spid="52" grpId="0"/>
      <p:bldP spid="52" grpId="1"/>
      <p:bldP spid="4" grpId="0"/>
      <p:bldP spid="4" grpId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39948-2C27-5288-3569-B3E96F11B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F02C1F80-ED64-91B2-122A-07A5F2BB2058}"/>
              </a:ext>
            </a:extLst>
          </p:cNvPr>
          <p:cNvSpPr txBox="1"/>
          <p:nvPr/>
        </p:nvSpPr>
        <p:spPr>
          <a:xfrm>
            <a:off x="2336704" y="2807701"/>
            <a:ext cx="75185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AMX Black" pitchFamily="2" charset="0"/>
                <a:ea typeface="+mn-ea"/>
                <a:cs typeface="+mn-cs"/>
              </a:rPr>
              <a:t>Aprender, impulsiona!</a:t>
            </a:r>
          </a:p>
        </p:txBody>
      </p:sp>
      <p:sp>
        <p:nvSpPr>
          <p:cNvPr id="17" name="CaixaDeTexto 23">
            <a:extLst>
              <a:ext uri="{FF2B5EF4-FFF2-40B4-BE49-F238E27FC236}">
                <a16:creationId xmlns:a16="http://schemas.microsoft.com/office/drawing/2014/main" id="{73852FBB-649A-DBB9-4FA9-016E79DBE736}"/>
              </a:ext>
            </a:extLst>
          </p:cNvPr>
          <p:cNvSpPr txBox="1"/>
          <p:nvPr/>
        </p:nvSpPr>
        <p:spPr>
          <a:xfrm rot="5400000">
            <a:off x="5757446" y="1938876"/>
            <a:ext cx="677108" cy="52661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2D2926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TRILHA PRINCIPAL | TEAMS</a:t>
            </a:r>
            <a:endParaRPr kumimoji="0" lang="pt-BR" sz="3200" b="0" i="1" u="none" strike="noStrike" kern="1200" cap="none" spc="0" normalizeH="0" baseline="0" noProof="0" dirty="0">
              <a:ln>
                <a:noFill/>
              </a:ln>
              <a:solidFill>
                <a:srgbClr val="2D2926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cxnSp>
        <p:nvCxnSpPr>
          <p:cNvPr id="3" name="Conector Reto 30">
            <a:extLst>
              <a:ext uri="{FF2B5EF4-FFF2-40B4-BE49-F238E27FC236}">
                <a16:creationId xmlns:a16="http://schemas.microsoft.com/office/drawing/2014/main" id="{17AEE8F8-328D-DE12-1E4E-2C9EC7D5F78D}"/>
              </a:ext>
            </a:extLst>
          </p:cNvPr>
          <p:cNvCxnSpPr>
            <a:cxnSpLocks/>
          </p:cNvCxnSpPr>
          <p:nvPr/>
        </p:nvCxnSpPr>
        <p:spPr>
          <a:xfrm>
            <a:off x="2148114" y="4119523"/>
            <a:ext cx="795382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60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999A2-D328-604F-91FD-744831EDD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72E627B8-4A89-E66B-92C7-534F060CE3A2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53A75183-8E26-CFE1-C60C-3DDD3357F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7448192F-E9A6-837D-788F-F74AFA2EC34C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9D5DF011-8298-8FD2-A682-8BD073E0E3D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426B597D-E72C-649D-9831-58AF147F3610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D68E3252-2494-CE92-7427-8FA1C36728EB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5F27D5D7-9E2B-AEA8-B062-7454B230C50B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6D12A311-A029-72E0-20E4-0B3986B46790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1994B481-2CE3-2B1C-0E6E-4177EDC9EE13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FC7A931E-E9CE-82CD-6102-F231471A2F96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DDF6E123-365E-3424-5378-A32F752E6536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2C1AB6C3-C0D3-81F5-0103-F03347674B4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3DAA2A41-FCD0-8DA6-2874-EA749FAEBF0A}"/>
              </a:ext>
            </a:extLst>
          </p:cNvPr>
          <p:cNvSpPr txBox="1"/>
          <p:nvPr/>
        </p:nvSpPr>
        <p:spPr>
          <a:xfrm>
            <a:off x="5290711" y="703257"/>
            <a:ext cx="2273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1" i="1" noProof="0" dirty="0">
                <a:solidFill>
                  <a:srgbClr val="DA291C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MÓVEL</a:t>
            </a: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4C0832BE-1123-3C22-EB0D-24640A5EAD20}"/>
              </a:ext>
            </a:extLst>
          </p:cNvPr>
          <p:cNvSpPr>
            <a:spLocks/>
          </p:cNvSpPr>
          <p:nvPr/>
        </p:nvSpPr>
        <p:spPr>
          <a:xfrm>
            <a:off x="0" y="1764696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E2B8144-75C4-4430-F596-A30E9879049C}"/>
              </a:ext>
            </a:extLst>
          </p:cNvPr>
          <p:cNvGrpSpPr/>
          <p:nvPr/>
        </p:nvGrpSpPr>
        <p:grpSpPr>
          <a:xfrm>
            <a:off x="4394789" y="767331"/>
            <a:ext cx="763239" cy="763239"/>
            <a:chOff x="3342001" y="3152243"/>
            <a:chExt cx="1995829" cy="1995829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8ECCEB32-FE6D-37EA-1068-1E2E95ECEFBF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Smartphone com preenchimento sólido">
              <a:extLst>
                <a:ext uri="{FF2B5EF4-FFF2-40B4-BE49-F238E27FC236}">
                  <a16:creationId xmlns:a16="http://schemas.microsoft.com/office/drawing/2014/main" id="{53A735FF-584D-6AE5-614E-737DE609904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531836" y="3327499"/>
              <a:ext cx="1616152" cy="1616152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EBFC8339-D7E0-0523-9275-98C861DA312B}"/>
              </a:ext>
            </a:extLst>
          </p:cNvPr>
          <p:cNvSpPr>
            <a:spLocks noChangeAspect="1"/>
          </p:cNvSpPr>
          <p:nvPr/>
        </p:nvSpPr>
        <p:spPr>
          <a:xfrm>
            <a:off x="4330715" y="703257"/>
            <a:ext cx="891386" cy="891386"/>
          </a:xfrm>
          <a:prstGeom prst="ellipse">
            <a:avLst/>
          </a:prstGeom>
          <a:noFill/>
          <a:ln w="3175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52" name="TextBox 3">
            <a:extLst>
              <a:ext uri="{FF2B5EF4-FFF2-40B4-BE49-F238E27FC236}">
                <a16:creationId xmlns:a16="http://schemas.microsoft.com/office/drawing/2014/main" id="{F1745761-9134-640E-C1E4-A54BA4C9148B}"/>
              </a:ext>
            </a:extLst>
          </p:cNvPr>
          <p:cNvSpPr txBox="1"/>
          <p:nvPr/>
        </p:nvSpPr>
        <p:spPr>
          <a:xfrm>
            <a:off x="1289968" y="3416797"/>
            <a:ext cx="3075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Franquias</a:t>
            </a:r>
          </a:p>
          <a:p>
            <a:pPr algn="ctr"/>
            <a:r>
              <a:rPr lang="pt-BR" sz="44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de dados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71D99D-AF49-738A-205B-B0E3944516F6}"/>
              </a:ext>
            </a:extLst>
          </p:cNvPr>
          <p:cNvSpPr txBox="1"/>
          <p:nvPr/>
        </p:nvSpPr>
        <p:spPr>
          <a:xfrm>
            <a:off x="7826592" y="3416797"/>
            <a:ext cx="270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Serviços</a:t>
            </a:r>
          </a:p>
          <a:p>
            <a:pPr algn="ctr"/>
            <a:r>
              <a:rPr lang="pt-BR" sz="44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inclusos</a:t>
            </a:r>
          </a:p>
        </p:txBody>
      </p:sp>
      <p:pic>
        <p:nvPicPr>
          <p:cNvPr id="7" name="Gráfico 6" descr="Selo seguir com preenchimento sólido">
            <a:extLst>
              <a:ext uri="{FF2B5EF4-FFF2-40B4-BE49-F238E27FC236}">
                <a16:creationId xmlns:a16="http://schemas.microsoft.com/office/drawing/2014/main" id="{76D01924-3FA7-545A-DBF4-B5B3D17018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435600" y="3488904"/>
            <a:ext cx="1320800" cy="13208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9530A25A-691C-2DBE-F13F-1C85D89A73C6}"/>
              </a:ext>
            </a:extLst>
          </p:cNvPr>
          <p:cNvSpPr/>
          <p:nvPr/>
        </p:nvSpPr>
        <p:spPr>
          <a:xfrm>
            <a:off x="5447968" y="3501272"/>
            <a:ext cx="1296064" cy="1296064"/>
          </a:xfrm>
          <a:prstGeom prst="ellipse">
            <a:avLst/>
          </a:prstGeom>
          <a:noFill/>
          <a:ln>
            <a:solidFill>
              <a:srgbClr val="5C14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82319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6481 L -3.54167E-6 -2.96296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04167E-6 -0.06481 L -1.04167E-6 -3.7037E-6 " pathEditMode="relative" rAng="0" ptsTypes="AA">
                                      <p:cBhvr>
                                        <p:cTn id="2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4.58333E-6 -0.06481 L -4.58333E-6 -3.7037E-6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42" grpId="0" animBg="1"/>
      <p:bldP spid="52" grpId="0"/>
      <p:bldP spid="52" grpId="1"/>
      <p:bldP spid="4" grpId="0"/>
      <p:bldP spid="4" grpId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D2CB9-9671-7988-AA26-E7F95CA15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866EAE01-610E-9267-A06F-4D69AD0F46C5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3DB5F70D-CA88-0E09-9490-6AD6E2268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E5117D2E-5DF7-EC7B-6621-06CD6B64E0E0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3C094CCD-45A8-CF01-F7BF-D11B870F4D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CD76F4A0-3259-582C-9ED8-1EE958C46DA2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8AF658D3-588E-C779-9539-17FD62808054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AFA00379-FC87-B4D0-4D52-1F9923D4B88C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026C59F4-F048-53A7-1299-F35A52617979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B0D52D2F-13E0-A68F-7895-F54638C2836B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2F425D72-DAE6-3E3A-759B-FF5BAAD21F5A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B5F717C9-7923-C351-D7EF-37AF8BCBA551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F93FF36A-F2D0-B6CA-2E60-D47D64B45F7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658F9B8D-11FE-962A-E549-1C7E6C40C9A0}"/>
              </a:ext>
            </a:extLst>
          </p:cNvPr>
          <p:cNvSpPr txBox="1"/>
          <p:nvPr/>
        </p:nvSpPr>
        <p:spPr>
          <a:xfrm>
            <a:off x="6073112" y="703257"/>
            <a:ext cx="917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1" i="1" noProof="0" dirty="0">
                <a:solidFill>
                  <a:srgbClr val="5C1417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TV</a:t>
            </a: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C4F30286-192F-41A6-AEE9-6986965CA507}"/>
              </a:ext>
            </a:extLst>
          </p:cNvPr>
          <p:cNvSpPr>
            <a:spLocks/>
          </p:cNvSpPr>
          <p:nvPr/>
        </p:nvSpPr>
        <p:spPr>
          <a:xfrm>
            <a:off x="0" y="1764697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5C14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1D8BCA8D-956D-3F11-0898-69DCBC49E9DD}"/>
              </a:ext>
            </a:extLst>
          </p:cNvPr>
          <p:cNvGrpSpPr/>
          <p:nvPr/>
        </p:nvGrpSpPr>
        <p:grpSpPr>
          <a:xfrm>
            <a:off x="5181726" y="767331"/>
            <a:ext cx="763239" cy="763239"/>
            <a:chOff x="3342001" y="3152243"/>
            <a:chExt cx="1995829" cy="1995829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5B240D92-6CA7-8B58-490D-B5601734680E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5C14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Controle remoto com preenchimento sólido">
              <a:extLst>
                <a:ext uri="{FF2B5EF4-FFF2-40B4-BE49-F238E27FC236}">
                  <a16:creationId xmlns:a16="http://schemas.microsoft.com/office/drawing/2014/main" id="{FB99864D-7EF2-4A92-269F-3BDBAA06A9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531836" y="3327499"/>
              <a:ext cx="1616152" cy="1616152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B237CFE8-D659-3412-1BE2-F825104DB65D}"/>
              </a:ext>
            </a:extLst>
          </p:cNvPr>
          <p:cNvSpPr>
            <a:spLocks noChangeAspect="1"/>
          </p:cNvSpPr>
          <p:nvPr/>
        </p:nvSpPr>
        <p:spPr>
          <a:xfrm>
            <a:off x="5117652" y="703257"/>
            <a:ext cx="891386" cy="891386"/>
          </a:xfrm>
          <a:prstGeom prst="ellipse">
            <a:avLst/>
          </a:prstGeom>
          <a:noFill/>
          <a:ln w="317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52" name="TextBox 3">
            <a:extLst>
              <a:ext uri="{FF2B5EF4-FFF2-40B4-BE49-F238E27FC236}">
                <a16:creationId xmlns:a16="http://schemas.microsoft.com/office/drawing/2014/main" id="{D06091C2-02F8-2DB1-2448-C343E09FC965}"/>
              </a:ext>
            </a:extLst>
          </p:cNvPr>
          <p:cNvSpPr txBox="1"/>
          <p:nvPr/>
        </p:nvSpPr>
        <p:spPr>
          <a:xfrm>
            <a:off x="1001833" y="3416797"/>
            <a:ext cx="34319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Programação completa​​</a:t>
            </a:r>
            <a:endParaRPr lang="pt-BR" sz="4400" b="1" noProof="0" dirty="0">
              <a:solidFill>
                <a:schemeClr val="bg1"/>
              </a:solidFill>
              <a:latin typeface="+mj-lt"/>
              <a:ea typeface="Euclid Circular A" panose="020B0504000000000000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FC613-9270-EDBB-59EB-20956F70BBAD}"/>
              </a:ext>
            </a:extLst>
          </p:cNvPr>
          <p:cNvSpPr txBox="1"/>
          <p:nvPr/>
        </p:nvSpPr>
        <p:spPr>
          <a:xfrm>
            <a:off x="7758232" y="3416797"/>
            <a:ext cx="2831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Hub de conteúdos​​</a:t>
            </a:r>
            <a:endParaRPr lang="pt-BR" sz="4400" b="1" noProof="0" dirty="0">
              <a:solidFill>
                <a:schemeClr val="bg1"/>
              </a:solidFill>
              <a:latin typeface="+mj-lt"/>
              <a:ea typeface="Euclid Circular A" panose="020B0504000000000000" pitchFamily="34" charset="77"/>
            </a:endParaRPr>
          </a:p>
        </p:txBody>
      </p:sp>
      <p:pic>
        <p:nvPicPr>
          <p:cNvPr id="7" name="Gráfico 6" descr="Selo seguir com preenchimento sólido">
            <a:extLst>
              <a:ext uri="{FF2B5EF4-FFF2-40B4-BE49-F238E27FC236}">
                <a16:creationId xmlns:a16="http://schemas.microsoft.com/office/drawing/2014/main" id="{AF97EDAE-E540-478E-9638-4978024DDA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435600" y="3488904"/>
            <a:ext cx="1320800" cy="13208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EED1FC95-0C08-6A09-6E1A-2E2E46EA8549}"/>
              </a:ext>
            </a:extLst>
          </p:cNvPr>
          <p:cNvSpPr/>
          <p:nvPr/>
        </p:nvSpPr>
        <p:spPr>
          <a:xfrm>
            <a:off x="5447968" y="3501272"/>
            <a:ext cx="1296064" cy="1296064"/>
          </a:xfrm>
          <a:prstGeom prst="ellipse">
            <a:avLst/>
          </a:prstGeom>
          <a:noFill/>
          <a:ln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40861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6481 L 2.91667E-6 -2.96296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33333E-6 -0.06481 L 3.33333E-6 -3.7037E-6 " pathEditMode="relative" rAng="0" ptsTypes="AA">
                                      <p:cBhvr>
                                        <p:cTn id="2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3.95833E-6 -0.06481 L -3.95833E-6 -3.7037E-6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42" grpId="0" animBg="1"/>
      <p:bldP spid="52" grpId="0"/>
      <p:bldP spid="52" grpId="1"/>
      <p:bldP spid="4" grpId="0"/>
      <p:bldP spid="4" grpId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DF56A-772E-D810-7757-67A95C329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9FB0444-2C08-FEAA-8417-B7942BCD56E4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6AAFA66A-625A-BADF-790D-2F09BEBC3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03FD4799-E74F-F13F-726F-CC40C079EA4E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F5FAFF54-56DB-CD9C-C239-D2794A4E4B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871AD2B0-8EB5-93EF-1B7F-A68A580D1EBC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7ACA6CBC-A123-FD45-25AD-37D902AF6354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9E070938-520E-274D-CF6B-F10A34F4CB69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CD02FEA2-5C8E-A81B-B262-6FA424D1F378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4A7CEA9A-9C13-990E-342C-6384D5F9C3D1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9A213E48-FB08-ADED-F766-C2F48DE0D313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24A6C1C7-682C-E3A4-E46E-77FD58167EAE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8E1EB99F-6911-66DC-FC9C-B7F4BD36355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F1136CF1-D63B-E208-FE3E-57F93E9389BD}"/>
              </a:ext>
            </a:extLst>
          </p:cNvPr>
          <p:cNvSpPr txBox="1"/>
          <p:nvPr/>
        </p:nvSpPr>
        <p:spPr>
          <a:xfrm>
            <a:off x="5610726" y="703257"/>
            <a:ext cx="1693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i="1" noProof="0" dirty="0">
                <a:solidFill>
                  <a:srgbClr val="F5842B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FONE</a:t>
            </a: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E351CCFD-BE9E-1D76-D844-66F095751D27}"/>
              </a:ext>
            </a:extLst>
          </p:cNvPr>
          <p:cNvSpPr>
            <a:spLocks/>
          </p:cNvSpPr>
          <p:nvPr/>
        </p:nvSpPr>
        <p:spPr>
          <a:xfrm>
            <a:off x="0" y="1764696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9D77F22-E241-D6E1-15C8-9B9FDEE2BBEA}"/>
              </a:ext>
            </a:extLst>
          </p:cNvPr>
          <p:cNvGrpSpPr/>
          <p:nvPr/>
        </p:nvGrpSpPr>
        <p:grpSpPr>
          <a:xfrm>
            <a:off x="4714804" y="767331"/>
            <a:ext cx="763239" cy="763239"/>
            <a:chOff x="3342001" y="3152243"/>
            <a:chExt cx="1995829" cy="1995829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852EA4FD-37F5-1335-D64A-FA4940D91DA5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584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Destinatário com preenchimento sólido">
              <a:extLst>
                <a:ext uri="{FF2B5EF4-FFF2-40B4-BE49-F238E27FC236}">
                  <a16:creationId xmlns:a16="http://schemas.microsoft.com/office/drawing/2014/main" id="{66422DAF-9C11-1633-5167-6BFEBE480AA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531836" y="3327499"/>
              <a:ext cx="1616152" cy="1616152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E58865F3-D6FA-4039-2055-8D3ED3B6B27C}"/>
              </a:ext>
            </a:extLst>
          </p:cNvPr>
          <p:cNvSpPr>
            <a:spLocks noChangeAspect="1"/>
          </p:cNvSpPr>
          <p:nvPr/>
        </p:nvSpPr>
        <p:spPr>
          <a:xfrm>
            <a:off x="4650730" y="703257"/>
            <a:ext cx="891386" cy="891386"/>
          </a:xfrm>
          <a:prstGeom prst="ellipse">
            <a:avLst/>
          </a:prstGeom>
          <a:noFill/>
          <a:ln w="3175">
            <a:solidFill>
              <a:srgbClr val="5C14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52" name="TextBox 3">
            <a:extLst>
              <a:ext uri="{FF2B5EF4-FFF2-40B4-BE49-F238E27FC236}">
                <a16:creationId xmlns:a16="http://schemas.microsoft.com/office/drawing/2014/main" id="{BB251EAE-46D5-83A2-D13D-F3AAE0766D45}"/>
              </a:ext>
            </a:extLst>
          </p:cNvPr>
          <p:cNvSpPr txBox="1"/>
          <p:nvPr/>
        </p:nvSpPr>
        <p:spPr>
          <a:xfrm>
            <a:off x="1289968" y="3459034"/>
            <a:ext cx="3075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A telefonia fixa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7E52E4-2DF6-4CC4-FD68-01711F0C9A24}"/>
              </a:ext>
            </a:extLst>
          </p:cNvPr>
          <p:cNvSpPr txBox="1"/>
          <p:nvPr/>
        </p:nvSpPr>
        <p:spPr>
          <a:xfrm>
            <a:off x="7826592" y="3459034"/>
            <a:ext cx="332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Serviços inteligentes</a:t>
            </a:r>
          </a:p>
        </p:txBody>
      </p:sp>
      <p:pic>
        <p:nvPicPr>
          <p:cNvPr id="7" name="Gráfico 6" descr="Selo seguir com preenchimento sólido">
            <a:extLst>
              <a:ext uri="{FF2B5EF4-FFF2-40B4-BE49-F238E27FC236}">
                <a16:creationId xmlns:a16="http://schemas.microsoft.com/office/drawing/2014/main" id="{A1E47EEF-6FFA-EACA-E2EA-4E89612314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435600" y="3488904"/>
            <a:ext cx="1320800" cy="13208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6BBBDA15-0EC9-B55E-5487-AE00E6C0816B}"/>
              </a:ext>
            </a:extLst>
          </p:cNvPr>
          <p:cNvSpPr/>
          <p:nvPr/>
        </p:nvSpPr>
        <p:spPr>
          <a:xfrm>
            <a:off x="5447968" y="3501272"/>
            <a:ext cx="1296064" cy="1296064"/>
          </a:xfrm>
          <a:prstGeom prst="ellipse">
            <a:avLst/>
          </a:prstGeom>
          <a:noFill/>
          <a:ln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855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6481 L 2.70833E-6 -2.96296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04167E-6 -0.06481 L -1.04167E-6 -2.22222E-6 " pathEditMode="relative" rAng="0" ptsTypes="AA">
                                      <p:cBhvr>
                                        <p:cTn id="2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5E-6 -0.06481 L 5E-6 -2.22222E-6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42" grpId="0" animBg="1"/>
      <p:bldP spid="52" grpId="0"/>
      <p:bldP spid="52" grpId="1"/>
      <p:bldP spid="4" grpId="0"/>
      <p:bldP spid="4" grpId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rgbClr val="5C1417"/>
            </a:gs>
            <a:gs pos="2062">
              <a:srgbClr val="F5842B"/>
            </a:gs>
            <a:gs pos="17000">
              <a:srgbClr val="DA291C"/>
            </a:gs>
            <a:gs pos="54000">
              <a:srgbClr val="AF272F"/>
            </a:gs>
          </a:gsLst>
          <a:lin ang="189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9F7A18-223A-8439-6F2C-C1473372D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B11F355F-AC68-25CF-0017-45AAF2E8292E}"/>
              </a:ext>
            </a:extLst>
          </p:cNvPr>
          <p:cNvSpPr/>
          <p:nvPr/>
        </p:nvSpPr>
        <p:spPr>
          <a:xfrm rot="16200000">
            <a:off x="5326585" y="-173184"/>
            <a:ext cx="6858004" cy="7204364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687357-5451-0B71-C9EB-D52865CB0829}"/>
              </a:ext>
            </a:extLst>
          </p:cNvPr>
          <p:cNvSpPr txBox="1"/>
          <p:nvPr/>
        </p:nvSpPr>
        <p:spPr>
          <a:xfrm>
            <a:off x="6073112" y="1590615"/>
            <a:ext cx="544592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Trata-se da combinação de </a:t>
            </a:r>
            <a:r>
              <a:rPr lang="pt-BR" sz="2400" b="1" noProof="0" dirty="0">
                <a:solidFill>
                  <a:srgbClr val="DA291C"/>
                </a:solidFill>
                <a:latin typeface="AMX" pitchFamily="2" charset="77"/>
              </a:rPr>
              <a:t>Residencial + Móvel </a:t>
            </a: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onde no sistema esse cliente fica com a “</a:t>
            </a:r>
            <a:r>
              <a:rPr lang="pt-BR" sz="2400" b="1" noProof="0" dirty="0">
                <a:solidFill>
                  <a:srgbClr val="DA291C"/>
                </a:solidFill>
                <a:latin typeface="AMX" pitchFamily="2" charset="77"/>
              </a:rPr>
              <a:t>MARCAÇÃO PURPLE</a:t>
            </a: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”, daí o nome </a:t>
            </a:r>
            <a:r>
              <a:rPr lang="pt-BR" sz="2400" b="1" noProof="0" dirty="0">
                <a:solidFill>
                  <a:srgbClr val="DA291C"/>
                </a:solidFill>
                <a:latin typeface="AMX" pitchFamily="2" charset="77"/>
              </a:rPr>
              <a:t>Multi</a:t>
            </a: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 marcado. </a:t>
            </a:r>
          </a:p>
          <a:p>
            <a:pPr>
              <a:spcAft>
                <a:spcPts val="1200"/>
              </a:spcAft>
            </a:pP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Ou seja quando dois produtos sendo </a:t>
            </a:r>
            <a:r>
              <a:rPr lang="pt-BR" sz="2400" b="1" noProof="0" dirty="0">
                <a:solidFill>
                  <a:srgbClr val="DA291C"/>
                </a:solidFill>
                <a:latin typeface="AMX" pitchFamily="2" charset="77"/>
              </a:rPr>
              <a:t>TV + celular </a:t>
            </a: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(controle ou pós) </a:t>
            </a:r>
            <a:r>
              <a:rPr lang="pt-BR" sz="2400" b="1" noProof="0" dirty="0">
                <a:solidFill>
                  <a:srgbClr val="DA291C"/>
                </a:solidFill>
                <a:latin typeface="AMX" pitchFamily="2" charset="77"/>
              </a:rPr>
              <a:t>ou banda larga</a:t>
            </a: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 ou </a:t>
            </a:r>
            <a:r>
              <a:rPr lang="pt-BR" sz="2400" b="1" noProof="0" dirty="0">
                <a:solidFill>
                  <a:srgbClr val="DA291C"/>
                </a:solidFill>
                <a:latin typeface="AMX" pitchFamily="2" charset="77"/>
              </a:rPr>
              <a:t>fibra + controle </a:t>
            </a: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ou </a:t>
            </a:r>
            <a:r>
              <a:rPr lang="pt-BR" sz="2400" b="1" noProof="0" dirty="0">
                <a:solidFill>
                  <a:srgbClr val="DA291C"/>
                </a:solidFill>
                <a:latin typeface="AMX" pitchFamily="2" charset="77"/>
              </a:rPr>
              <a:t>pós</a:t>
            </a:r>
            <a:r>
              <a:rPr lang="pt-BR" sz="2400" noProof="0" dirty="0">
                <a:solidFill>
                  <a:srgbClr val="2B2929"/>
                </a:solidFill>
                <a:latin typeface="AMX" pitchFamily="2" charset="77"/>
              </a:rPr>
              <a:t>.</a:t>
            </a:r>
            <a:endParaRPr lang="pt-BR" sz="2800" noProof="0" dirty="0">
              <a:solidFill>
                <a:srgbClr val="2B2929"/>
              </a:solidFill>
              <a:latin typeface="AMX" pitchFamily="2" charset="77"/>
            </a:endParaRP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B3E6160F-EB2C-8B79-3EEE-506A4E623807}"/>
              </a:ext>
            </a:extLst>
          </p:cNvPr>
          <p:cNvGrpSpPr/>
          <p:nvPr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32" name="Graphic 15">
              <a:extLst>
                <a:ext uri="{FF2B5EF4-FFF2-40B4-BE49-F238E27FC236}">
                  <a16:creationId xmlns:a16="http://schemas.microsoft.com/office/drawing/2014/main" id="{308373F5-EEA7-FB5A-F113-F0D75B7D4A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1AA1AE7-DAA5-FA0D-3B3A-12C8AEF12101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34" name="Forma Livre 40">
                <a:extLst>
                  <a:ext uri="{FF2B5EF4-FFF2-40B4-BE49-F238E27FC236}">
                    <a16:creationId xmlns:a16="http://schemas.microsoft.com/office/drawing/2014/main" id="{C4F7DF30-FC19-9491-AFE6-10178C3DEF84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5" name="Forma Livre 41">
                <a:extLst>
                  <a:ext uri="{FF2B5EF4-FFF2-40B4-BE49-F238E27FC236}">
                    <a16:creationId xmlns:a16="http://schemas.microsoft.com/office/drawing/2014/main" id="{F9812EAE-BB77-904A-EF8D-E45B04DDEC96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6" name="Forma Livre 42">
                <a:extLst>
                  <a:ext uri="{FF2B5EF4-FFF2-40B4-BE49-F238E27FC236}">
                    <a16:creationId xmlns:a16="http://schemas.microsoft.com/office/drawing/2014/main" id="{C14D7AC8-99D5-DE38-BCFE-F06FCE852F6A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7" name="Forma Livre 43">
                <a:extLst>
                  <a:ext uri="{FF2B5EF4-FFF2-40B4-BE49-F238E27FC236}">
                    <a16:creationId xmlns:a16="http://schemas.microsoft.com/office/drawing/2014/main" id="{81A5A7AD-6241-74DA-5CBA-A26A9A40CC87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8" name="Forma Livre 44">
                <a:extLst>
                  <a:ext uri="{FF2B5EF4-FFF2-40B4-BE49-F238E27FC236}">
                    <a16:creationId xmlns:a16="http://schemas.microsoft.com/office/drawing/2014/main" id="{CA43FBA8-A70B-84AA-1BFC-D219E70F5B4A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9" name="Forma Livre 45">
                <a:extLst>
                  <a:ext uri="{FF2B5EF4-FFF2-40B4-BE49-F238E27FC236}">
                    <a16:creationId xmlns:a16="http://schemas.microsoft.com/office/drawing/2014/main" id="{489277B5-97DB-34D7-7330-BFE1D6E21344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</p:grpSp>
      </p:grpSp>
      <p:pic>
        <p:nvPicPr>
          <p:cNvPr id="9" name="Graphic 2">
            <a:extLst>
              <a:ext uri="{FF2B5EF4-FFF2-40B4-BE49-F238E27FC236}">
                <a16:creationId xmlns:a16="http://schemas.microsoft.com/office/drawing/2014/main" id="{790294AA-FBD9-0EC4-ECCB-4AD84435BD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BC699278-FC78-DFA4-1347-714539D9DC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2C3FF2F9-5BC1-DC35-DCAE-025157340342}"/>
              </a:ext>
            </a:extLst>
          </p:cNvPr>
          <p:cNvSpPr txBox="1"/>
          <p:nvPr/>
        </p:nvSpPr>
        <p:spPr>
          <a:xfrm>
            <a:off x="427178" y="643619"/>
            <a:ext cx="412539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600" noProof="0" dirty="0">
                <a:solidFill>
                  <a:srgbClr val="F3ECE8"/>
                </a:solidFill>
                <a:latin typeface="AMX" pitchFamily="2" charset="77"/>
              </a:rPr>
              <a:t>Por isso, o </a:t>
            </a:r>
            <a:r>
              <a:rPr lang="pt-BR" sz="2600" b="1" noProof="0" dirty="0">
                <a:solidFill>
                  <a:schemeClr val="bg1"/>
                </a:solidFill>
                <a:latin typeface="AMX" pitchFamily="2" charset="77"/>
              </a:rPr>
              <a:t>Multi</a:t>
            </a:r>
            <a:r>
              <a:rPr lang="pt-BR" sz="2600" noProof="0" dirty="0">
                <a:solidFill>
                  <a:srgbClr val="F3ECE8"/>
                </a:solidFill>
                <a:latin typeface="AMX" pitchFamily="2" charset="77"/>
              </a:rPr>
              <a:t> Como vimos antes, clientes com mais de 1 produto consideramos </a:t>
            </a:r>
            <a:r>
              <a:rPr lang="pt-BR" sz="2600" noProof="0" dirty="0" err="1">
                <a:solidFill>
                  <a:srgbClr val="F3ECE8"/>
                </a:solidFill>
                <a:latin typeface="AMX" pitchFamily="2" charset="77"/>
              </a:rPr>
              <a:t>Multi</a:t>
            </a:r>
            <a:r>
              <a:rPr lang="pt-BR" sz="2600" noProof="0" dirty="0">
                <a:solidFill>
                  <a:srgbClr val="F3ECE8"/>
                </a:solidFill>
                <a:latin typeface="AMX" pitchFamily="2" charset="77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pt-BR" sz="2600" dirty="0">
                <a:highlight>
                  <a:srgbClr val="FFFF00"/>
                </a:highlight>
                <a:latin typeface="AMX" pitchFamily="2" charset="77"/>
              </a:rPr>
              <a:t>Mas atenção, para ter acesso aos benefícios o cliente precisa ser </a:t>
            </a:r>
            <a:r>
              <a:rPr lang="pt-BR" sz="2600" dirty="0" err="1">
                <a:highlight>
                  <a:srgbClr val="FFFF00"/>
                </a:highlight>
                <a:latin typeface="AMX" pitchFamily="2" charset="77"/>
              </a:rPr>
              <a:t>Multi</a:t>
            </a:r>
            <a:r>
              <a:rPr lang="pt-BR" sz="2600" dirty="0">
                <a:highlight>
                  <a:srgbClr val="FFFF00"/>
                </a:highlight>
                <a:latin typeface="AMX" pitchFamily="2" charset="77"/>
              </a:rPr>
              <a:t> Marcado*</a:t>
            </a:r>
            <a:endParaRPr lang="pt-BR" sz="2600" noProof="0" dirty="0">
              <a:highlight>
                <a:srgbClr val="FFFF00"/>
              </a:highlight>
              <a:latin typeface="AMX" pitchFamily="2" charset="77"/>
            </a:endParaRPr>
          </a:p>
          <a:p>
            <a:pPr>
              <a:spcAft>
                <a:spcPts val="1200"/>
              </a:spcAft>
            </a:pPr>
            <a:r>
              <a:rPr lang="pt-BR" sz="3200" noProof="0" dirty="0">
                <a:solidFill>
                  <a:srgbClr val="F3ECE8"/>
                </a:solidFill>
                <a:latin typeface="AMX" pitchFamily="2" charset="77"/>
              </a:rPr>
              <a:t>Mas o que significa então </a:t>
            </a:r>
            <a:r>
              <a:rPr lang="pt-BR" sz="3200" b="1" noProof="0" dirty="0">
                <a:solidFill>
                  <a:srgbClr val="F3ECE8"/>
                </a:solidFill>
                <a:latin typeface="AMX" pitchFamily="2" charset="77"/>
              </a:rPr>
              <a:t>Multi marcado </a:t>
            </a:r>
            <a:r>
              <a:rPr lang="pt-BR" sz="3200" noProof="0" dirty="0">
                <a:solidFill>
                  <a:srgbClr val="F3ECE8"/>
                </a:solidFill>
                <a:latin typeface="AMX" pitchFamily="2" charset="77"/>
              </a:rPr>
              <a:t>(ou </a:t>
            </a:r>
            <a:r>
              <a:rPr lang="pt-BR" sz="3200" b="1" noProof="0" dirty="0" err="1">
                <a:solidFill>
                  <a:srgbClr val="F3ECE8"/>
                </a:solidFill>
                <a:latin typeface="AMX" pitchFamily="2" charset="77"/>
              </a:rPr>
              <a:t>Mplay</a:t>
            </a:r>
            <a:r>
              <a:rPr lang="pt-BR" sz="3200" b="1" noProof="0" dirty="0">
                <a:solidFill>
                  <a:srgbClr val="F3ECE8"/>
                </a:solidFill>
                <a:latin typeface="AMX" pitchFamily="2" charset="77"/>
              </a:rPr>
              <a:t> marcado</a:t>
            </a:r>
            <a:r>
              <a:rPr lang="pt-BR" sz="3200" noProof="0" dirty="0">
                <a:solidFill>
                  <a:srgbClr val="F3ECE8"/>
                </a:solidFill>
                <a:latin typeface="AMX" pitchFamily="2" charset="77"/>
              </a:rPr>
              <a:t>)?</a:t>
            </a:r>
          </a:p>
        </p:txBody>
      </p:sp>
      <p:sp>
        <p:nvSpPr>
          <p:cNvPr id="10" name="Fluxograma: Processo Alternativo 9">
            <a:extLst>
              <a:ext uri="{FF2B5EF4-FFF2-40B4-BE49-F238E27FC236}">
                <a16:creationId xmlns:a16="http://schemas.microsoft.com/office/drawing/2014/main" id="{32564FCA-65A9-06D3-107B-524D05E0D689}"/>
              </a:ext>
            </a:extLst>
          </p:cNvPr>
          <p:cNvSpPr/>
          <p:nvPr/>
        </p:nvSpPr>
        <p:spPr>
          <a:xfrm>
            <a:off x="6355080" y="4724169"/>
            <a:ext cx="6435090" cy="1288610"/>
          </a:xfrm>
          <a:prstGeom prst="flowChartAlternateProcess">
            <a:avLst/>
          </a:prstGeom>
          <a:gradFill flip="none" rotWithShape="1">
            <a:gsLst>
              <a:gs pos="100000">
                <a:srgbClr val="5C1417"/>
              </a:gs>
              <a:gs pos="13000">
                <a:srgbClr val="F5842B"/>
              </a:gs>
              <a:gs pos="62000">
                <a:srgbClr val="DA291C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FF1B6AC-783D-1198-879A-07F32E565A9D}"/>
              </a:ext>
            </a:extLst>
          </p:cNvPr>
          <p:cNvSpPr txBox="1"/>
          <p:nvPr/>
        </p:nvSpPr>
        <p:spPr>
          <a:xfrm>
            <a:off x="7285879" y="4873157"/>
            <a:ext cx="4593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Se o cliente for </a:t>
            </a:r>
            <a:r>
              <a:rPr lang="pt-BR" sz="2000" b="1" noProof="0" dirty="0">
                <a:solidFill>
                  <a:schemeClr val="bg1"/>
                </a:solidFill>
                <a:latin typeface="AMX" pitchFamily="2" charset="77"/>
              </a:rPr>
              <a:t>Multi </a:t>
            </a:r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apenas</a:t>
            </a:r>
            <a:r>
              <a:rPr lang="pt-BR" sz="2000" b="1" noProof="0" dirty="0">
                <a:solidFill>
                  <a:schemeClr val="bg1"/>
                </a:solidFill>
                <a:latin typeface="AMX" pitchFamily="2" charset="77"/>
              </a:rPr>
              <a:t> Residencial </a:t>
            </a:r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ou apenas </a:t>
            </a:r>
            <a:r>
              <a:rPr lang="pt-BR" sz="2000" b="1" noProof="0" dirty="0">
                <a:solidFill>
                  <a:schemeClr val="bg1"/>
                </a:solidFill>
                <a:latin typeface="AMX" pitchFamily="2" charset="77"/>
              </a:rPr>
              <a:t>Móvel</a:t>
            </a:r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, ele é considerado </a:t>
            </a:r>
            <a:r>
              <a:rPr lang="pt-BR" sz="2000" b="1" noProof="0" dirty="0">
                <a:solidFill>
                  <a:schemeClr val="bg1"/>
                </a:solidFill>
                <a:latin typeface="AMX" pitchFamily="2" charset="77"/>
              </a:rPr>
              <a:t>“Multi não marcado”.</a:t>
            </a:r>
          </a:p>
        </p:txBody>
      </p:sp>
      <p:pic>
        <p:nvPicPr>
          <p:cNvPr id="13" name="Imagem 4" descr="Ponto de exclamação com preenchimento sólido">
            <a:extLst>
              <a:ext uri="{FF2B5EF4-FFF2-40B4-BE49-F238E27FC236}">
                <a16:creationId xmlns:a16="http://schemas.microsoft.com/office/drawing/2014/main" id="{C0695682-3482-D06B-AD20-692B135806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458671" y="4882180"/>
            <a:ext cx="974755" cy="97475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D912F1F-A661-428C-4D70-7853DAD8C73D}"/>
              </a:ext>
            </a:extLst>
          </p:cNvPr>
          <p:cNvSpPr txBox="1"/>
          <p:nvPr/>
        </p:nvSpPr>
        <p:spPr>
          <a:xfrm>
            <a:off x="3413044" y="2179184"/>
            <a:ext cx="2711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*Incluir essa informação</a:t>
            </a:r>
          </a:p>
        </p:txBody>
      </p:sp>
    </p:spTree>
    <p:extLst>
      <p:ext uri="{BB962C8B-B14F-4D97-AF65-F5344CB8AC3E}">
        <p14:creationId xmlns:p14="http://schemas.microsoft.com/office/powerpoint/2010/main" val="32591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66 -0.00138 L 0.00208 -4.81481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uiExpand="1" build="p"/>
      <p:bldP spid="5" grpId="0" build="p"/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rgbClr val="5C1417"/>
            </a:gs>
            <a:gs pos="2062">
              <a:srgbClr val="F5842B"/>
            </a:gs>
            <a:gs pos="17000">
              <a:srgbClr val="DA291C"/>
            </a:gs>
            <a:gs pos="54000">
              <a:srgbClr val="AF272F"/>
            </a:gs>
          </a:gsLst>
          <a:lin ang="189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A612CA-EEDB-418B-D315-1D6FCCAF4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Agrupar 29">
            <a:extLst>
              <a:ext uri="{FF2B5EF4-FFF2-40B4-BE49-F238E27FC236}">
                <a16:creationId xmlns:a16="http://schemas.microsoft.com/office/drawing/2014/main" id="{7D2DA01E-A469-6565-CFE1-C3B4966EDFD6}"/>
              </a:ext>
            </a:extLst>
          </p:cNvPr>
          <p:cNvGrpSpPr/>
          <p:nvPr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32" name="Graphic 15">
              <a:extLst>
                <a:ext uri="{FF2B5EF4-FFF2-40B4-BE49-F238E27FC236}">
                  <a16:creationId xmlns:a16="http://schemas.microsoft.com/office/drawing/2014/main" id="{8D0A60B4-A720-89F3-14BC-57CA0F4A73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393A25B8-DF9E-D3DE-9F9E-BD4B3EF991FC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34" name="Forma Livre 40">
                <a:extLst>
                  <a:ext uri="{FF2B5EF4-FFF2-40B4-BE49-F238E27FC236}">
                    <a16:creationId xmlns:a16="http://schemas.microsoft.com/office/drawing/2014/main" id="{948D6893-4DE1-3C70-1E2B-277BBC45C750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chemeClr val="bg1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5" name="Forma Livre 41">
                <a:extLst>
                  <a:ext uri="{FF2B5EF4-FFF2-40B4-BE49-F238E27FC236}">
                    <a16:creationId xmlns:a16="http://schemas.microsoft.com/office/drawing/2014/main" id="{0CAA7C6B-DEFF-BFED-A90B-95D6ABB4D8A3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chemeClr val="bg1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6" name="Forma Livre 42">
                <a:extLst>
                  <a:ext uri="{FF2B5EF4-FFF2-40B4-BE49-F238E27FC236}">
                    <a16:creationId xmlns:a16="http://schemas.microsoft.com/office/drawing/2014/main" id="{4EB35AAF-E5CA-9B21-C98B-73E0F9983FAD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chemeClr val="bg1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7" name="Forma Livre 43">
                <a:extLst>
                  <a:ext uri="{FF2B5EF4-FFF2-40B4-BE49-F238E27FC236}">
                    <a16:creationId xmlns:a16="http://schemas.microsoft.com/office/drawing/2014/main" id="{8387D374-6777-A72E-012F-8694D7A753AA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chemeClr val="bg1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8" name="Forma Livre 44">
                <a:extLst>
                  <a:ext uri="{FF2B5EF4-FFF2-40B4-BE49-F238E27FC236}">
                    <a16:creationId xmlns:a16="http://schemas.microsoft.com/office/drawing/2014/main" id="{D5B9D7F0-8B41-50C2-A377-CE1F550BEB93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chemeClr val="bg1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9" name="Forma Livre 45">
                <a:extLst>
                  <a:ext uri="{FF2B5EF4-FFF2-40B4-BE49-F238E27FC236}">
                    <a16:creationId xmlns:a16="http://schemas.microsoft.com/office/drawing/2014/main" id="{600689C1-9789-5397-FEBE-05A7DA861FFD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chemeClr val="bg1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</p:grpSp>
      </p:grpSp>
      <p:pic>
        <p:nvPicPr>
          <p:cNvPr id="9" name="Graphic 2">
            <a:extLst>
              <a:ext uri="{FF2B5EF4-FFF2-40B4-BE49-F238E27FC236}">
                <a16:creationId xmlns:a16="http://schemas.microsoft.com/office/drawing/2014/main" id="{466D580D-F400-B0CA-A9AC-E2B07260AE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26022565-C26B-88A5-F31C-0B5FBE47BC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E06CA5-06A7-10AE-9303-88789D48E3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609" t="30893" r="21450" b="34101"/>
          <a:stretch>
            <a:fillRect/>
          </a:stretch>
        </p:blipFill>
        <p:spPr>
          <a:xfrm>
            <a:off x="11284029" y="92647"/>
            <a:ext cx="776791" cy="278408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9E718B48-E8AE-B9D3-5574-B4F59FFA3D01}"/>
              </a:ext>
            </a:extLst>
          </p:cNvPr>
          <p:cNvSpPr txBox="1"/>
          <p:nvPr/>
        </p:nvSpPr>
        <p:spPr>
          <a:xfrm>
            <a:off x="1547970" y="3323594"/>
            <a:ext cx="909606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400" b="1" noProof="0" dirty="0" err="1">
                <a:solidFill>
                  <a:srgbClr val="F3ECE8"/>
                </a:solidFill>
                <a:latin typeface="AMX" pitchFamily="2" charset="77"/>
              </a:rPr>
              <a:t>Multi</a:t>
            </a:r>
            <a:r>
              <a:rPr lang="pt-BR" sz="2400" b="1" noProof="0" dirty="0">
                <a:solidFill>
                  <a:srgbClr val="F3ECE8"/>
                </a:solidFill>
                <a:latin typeface="AMX" pitchFamily="2" charset="77"/>
              </a:rPr>
              <a:t>/ </a:t>
            </a:r>
            <a:r>
              <a:rPr lang="pt-BR" sz="2400" b="1" noProof="0" dirty="0" err="1">
                <a:solidFill>
                  <a:srgbClr val="F3ECE8"/>
                </a:solidFill>
                <a:latin typeface="AMX" pitchFamily="2" charset="77"/>
              </a:rPr>
              <a:t>Mplay</a:t>
            </a:r>
            <a:r>
              <a:rPr lang="pt-BR" sz="2400" b="1" noProof="0" dirty="0">
                <a:solidFill>
                  <a:srgbClr val="F3ECE8"/>
                </a:solidFill>
                <a:latin typeface="AMX" pitchFamily="2" charset="77"/>
              </a:rPr>
              <a:t> Marcado</a:t>
            </a:r>
          </a:p>
          <a:p>
            <a:pPr algn="ctr">
              <a:spcAft>
                <a:spcPts val="1200"/>
              </a:spcAft>
            </a:pPr>
            <a:r>
              <a:rPr lang="pt-BR" sz="3200" b="1" noProof="0" dirty="0">
                <a:solidFill>
                  <a:srgbClr val="F3ECE8"/>
                </a:solidFill>
                <a:latin typeface="AMX" pitchFamily="2" charset="77"/>
              </a:rPr>
              <a:t>Cada cliente só pode ter um por CPF.</a:t>
            </a:r>
          </a:p>
          <a:p>
            <a:pPr algn="ctr">
              <a:spcAft>
                <a:spcPts val="1200"/>
              </a:spcAft>
            </a:pPr>
            <a:r>
              <a:rPr lang="pt-BR" sz="2400" noProof="0" dirty="0">
                <a:solidFill>
                  <a:srgbClr val="F3ECE8"/>
                </a:solidFill>
                <a:latin typeface="AMX" pitchFamily="2" charset="77"/>
              </a:rPr>
              <a:t>O cliente precisa estar no </a:t>
            </a:r>
            <a:r>
              <a:rPr lang="pt-BR" sz="2400" b="1" noProof="0" dirty="0">
                <a:solidFill>
                  <a:srgbClr val="F3ECE8"/>
                </a:solidFill>
                <a:latin typeface="AMX" pitchFamily="2" charset="77"/>
              </a:rPr>
              <a:t>mesmo DDD </a:t>
            </a:r>
            <a:r>
              <a:rPr lang="pt-BR" sz="2400" noProof="0" dirty="0">
                <a:solidFill>
                  <a:srgbClr val="F3ECE8"/>
                </a:solidFill>
                <a:latin typeface="AMX" pitchFamily="2" charset="77"/>
              </a:rPr>
              <a:t>para ser </a:t>
            </a:r>
            <a:r>
              <a:rPr lang="pt-BR" sz="2400" b="1" noProof="0" dirty="0" err="1">
                <a:solidFill>
                  <a:srgbClr val="F3ECE8"/>
                </a:solidFill>
                <a:latin typeface="AMX" pitchFamily="2" charset="77"/>
              </a:rPr>
              <a:t>Multi</a:t>
            </a:r>
            <a:r>
              <a:rPr lang="pt-BR" sz="2400" noProof="0" dirty="0">
                <a:solidFill>
                  <a:srgbClr val="F3ECE8"/>
                </a:solidFill>
                <a:latin typeface="AMX" pitchFamily="2" charset="77"/>
              </a:rPr>
              <a:t>!</a:t>
            </a:r>
          </a:p>
          <a:p>
            <a:pPr algn="ctr">
              <a:spcAft>
                <a:spcPts val="1200"/>
              </a:spcAft>
            </a:pPr>
            <a:r>
              <a:rPr lang="pt-BR" sz="2000" dirty="0">
                <a:solidFill>
                  <a:srgbClr val="F3ECE8"/>
                </a:solidFill>
                <a:latin typeface="AMX" pitchFamily="2" charset="77"/>
              </a:rPr>
              <a:t>O cadastrado correto no sistema, garante os benefícios do </a:t>
            </a:r>
            <a:r>
              <a:rPr lang="pt-BR" sz="2000" dirty="0" err="1">
                <a:solidFill>
                  <a:srgbClr val="F3ECE8"/>
                </a:solidFill>
                <a:latin typeface="AMX" pitchFamily="2" charset="77"/>
              </a:rPr>
              <a:t>Multi</a:t>
            </a:r>
            <a:r>
              <a:rPr lang="pt-BR" sz="2000" dirty="0">
                <a:solidFill>
                  <a:srgbClr val="F3ECE8"/>
                </a:solidFill>
                <a:latin typeface="AMX" pitchFamily="2" charset="77"/>
              </a:rPr>
              <a:t>.</a:t>
            </a:r>
          </a:p>
          <a:p>
            <a:pPr algn="ctr">
              <a:spcAft>
                <a:spcPts val="1200"/>
              </a:spcAft>
            </a:pPr>
            <a:endParaRPr lang="pt-BR" sz="2000" noProof="0" dirty="0">
              <a:solidFill>
                <a:srgbClr val="F3ECE8"/>
              </a:solidFill>
              <a:latin typeface="AMX" pitchFamily="2" charset="77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5DE05D7-54FC-6C8B-83F5-2B852961708A}"/>
              </a:ext>
            </a:extLst>
          </p:cNvPr>
          <p:cNvSpPr txBox="1"/>
          <p:nvPr/>
        </p:nvSpPr>
        <p:spPr>
          <a:xfrm>
            <a:off x="4428724" y="1751619"/>
            <a:ext cx="33345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i="1" noProof="0" dirty="0">
                <a:solidFill>
                  <a:srgbClr val="F3ECE8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Atenção!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AB9BACC-57A5-960F-0FDD-8D10DCEA575C}"/>
              </a:ext>
            </a:extLst>
          </p:cNvPr>
          <p:cNvSpPr/>
          <p:nvPr/>
        </p:nvSpPr>
        <p:spPr>
          <a:xfrm>
            <a:off x="4051382" y="1656846"/>
            <a:ext cx="4089236" cy="1224691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B5E6BA07-91BB-3152-2956-1C638282A3FF}"/>
              </a:ext>
            </a:extLst>
          </p:cNvPr>
          <p:cNvSpPr/>
          <p:nvPr/>
        </p:nvSpPr>
        <p:spPr>
          <a:xfrm>
            <a:off x="3936812" y="1558098"/>
            <a:ext cx="4318375" cy="1441796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58B531E-E6A4-D8C5-0084-8AAEED5AD058}"/>
              </a:ext>
            </a:extLst>
          </p:cNvPr>
          <p:cNvSpPr txBox="1"/>
          <p:nvPr/>
        </p:nvSpPr>
        <p:spPr>
          <a:xfrm>
            <a:off x="8544560" y="650240"/>
            <a:ext cx="2739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Houve mudança na quantidade por CPF</a:t>
            </a:r>
          </a:p>
          <a:p>
            <a:endParaRPr lang="pt-BR" dirty="0">
              <a:highlight>
                <a:srgbClr val="FFFF00"/>
              </a:highlight>
            </a:endParaRPr>
          </a:p>
          <a:p>
            <a:r>
              <a:rPr lang="pt-BR" dirty="0">
                <a:highlight>
                  <a:srgbClr val="FFFF00"/>
                </a:highlight>
              </a:rPr>
              <a:t>Alterar com a informação correta</a:t>
            </a:r>
          </a:p>
        </p:txBody>
      </p:sp>
    </p:spTree>
    <p:extLst>
      <p:ext uri="{BB962C8B-B14F-4D97-AF65-F5344CB8AC3E}">
        <p14:creationId xmlns:p14="http://schemas.microsoft.com/office/powerpoint/2010/main" val="5687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 build="p"/>
      <p:bldP spid="7" grpId="0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34E9E-C7E5-3A78-8F2B-07C9DFE64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31BC61DD-98E8-3C11-45B7-99B0F33D0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D2DDB7B1-ECC8-2C31-FF7E-885036CD10BA}"/>
              </a:ext>
            </a:extLst>
          </p:cNvPr>
          <p:cNvSpPr/>
          <p:nvPr/>
        </p:nvSpPr>
        <p:spPr>
          <a:xfrm rot="5400000">
            <a:off x="139301" y="-173185"/>
            <a:ext cx="6858005" cy="7204364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BE5CC18-BC6A-5589-124B-7803FAB1B01D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29" name="Imagem 28" descr="Logotipo&#10;&#10;O conteúdo gerado por IA pode estar incorreto.">
              <a:extLst>
                <a:ext uri="{FF2B5EF4-FFF2-40B4-BE49-F238E27FC236}">
                  <a16:creationId xmlns:a16="http://schemas.microsoft.com/office/drawing/2014/main" id="{9F60CB63-03B3-B79D-F9ED-C9F411BA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6FCC3060-73BF-8F71-2781-9BC2FB50EBC4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32" name="Graphic 15">
                <a:extLst>
                  <a:ext uri="{FF2B5EF4-FFF2-40B4-BE49-F238E27FC236}">
                    <a16:creationId xmlns:a16="http://schemas.microsoft.com/office/drawing/2014/main" id="{9566068F-10EA-1CCF-EC94-3CAD535BE99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145599BA-54BD-CCD0-C3E0-7B28D45C56D8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34" name="Forma Livre 40">
                  <a:extLst>
                    <a:ext uri="{FF2B5EF4-FFF2-40B4-BE49-F238E27FC236}">
                      <a16:creationId xmlns:a16="http://schemas.microsoft.com/office/drawing/2014/main" id="{E1C9E9D5-3983-549A-1F70-F72508416248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5" name="Forma Livre 41">
                  <a:extLst>
                    <a:ext uri="{FF2B5EF4-FFF2-40B4-BE49-F238E27FC236}">
                      <a16:creationId xmlns:a16="http://schemas.microsoft.com/office/drawing/2014/main" id="{EB438936-AA03-476A-94A3-F6B09F5B1A09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6" name="Forma Livre 42">
                  <a:extLst>
                    <a:ext uri="{FF2B5EF4-FFF2-40B4-BE49-F238E27FC236}">
                      <a16:creationId xmlns:a16="http://schemas.microsoft.com/office/drawing/2014/main" id="{689FA1E4-A750-EFE5-2C45-26ED714CC2F7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7" name="Forma Livre 43">
                  <a:extLst>
                    <a:ext uri="{FF2B5EF4-FFF2-40B4-BE49-F238E27FC236}">
                      <a16:creationId xmlns:a16="http://schemas.microsoft.com/office/drawing/2014/main" id="{CC8DE701-47A5-E45A-75F8-17AD1404B446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8" name="Forma Livre 44">
                  <a:extLst>
                    <a:ext uri="{FF2B5EF4-FFF2-40B4-BE49-F238E27FC236}">
                      <a16:creationId xmlns:a16="http://schemas.microsoft.com/office/drawing/2014/main" id="{8AEDAE71-A7D3-9531-3CA5-0965A0B63CF6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9" name="Forma Livre 45">
                  <a:extLst>
                    <a:ext uri="{FF2B5EF4-FFF2-40B4-BE49-F238E27FC236}">
                      <a16:creationId xmlns:a16="http://schemas.microsoft.com/office/drawing/2014/main" id="{168B2422-C4F0-FA37-22D1-086D3FECFDEE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31" name="Graphic 2">
              <a:extLst>
                <a:ext uri="{FF2B5EF4-FFF2-40B4-BE49-F238E27FC236}">
                  <a16:creationId xmlns:a16="http://schemas.microsoft.com/office/drawing/2014/main" id="{FFCB210E-D7A9-6946-4550-982812A8048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5">
            <a:extLst>
              <a:ext uri="{FF2B5EF4-FFF2-40B4-BE49-F238E27FC236}">
                <a16:creationId xmlns:a16="http://schemas.microsoft.com/office/drawing/2014/main" id="{E6141D0F-507A-097B-4CE9-CFD2C8136757}"/>
              </a:ext>
            </a:extLst>
          </p:cNvPr>
          <p:cNvSpPr txBox="1"/>
          <p:nvPr/>
        </p:nvSpPr>
        <p:spPr>
          <a:xfrm>
            <a:off x="603571" y="770185"/>
            <a:ext cx="6146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noProof="0" dirty="0">
                <a:solidFill>
                  <a:srgbClr val="DA291C"/>
                </a:solidFill>
                <a:latin typeface="AMX" pitchFamily="2" charset="77"/>
              </a:rPr>
              <a:t>Multi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C6E55CF4-F0B4-7D9B-3928-CC7A37B999C3}"/>
              </a:ext>
            </a:extLst>
          </p:cNvPr>
          <p:cNvSpPr txBox="1"/>
          <p:nvPr/>
        </p:nvSpPr>
        <p:spPr>
          <a:xfrm>
            <a:off x="696475" y="1698749"/>
            <a:ext cx="425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1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4A2BF399-41EC-EC29-19BC-3B98038ADE68}"/>
              </a:ext>
            </a:extLst>
          </p:cNvPr>
          <p:cNvSpPr/>
          <p:nvPr/>
        </p:nvSpPr>
        <p:spPr>
          <a:xfrm>
            <a:off x="1238130" y="1760305"/>
            <a:ext cx="5343143" cy="646331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415476FF-5046-5B9A-5FFE-5FD1B88EBD1C}"/>
              </a:ext>
            </a:extLst>
          </p:cNvPr>
          <p:cNvSpPr/>
          <p:nvPr/>
        </p:nvSpPr>
        <p:spPr>
          <a:xfrm>
            <a:off x="1238130" y="4253858"/>
            <a:ext cx="5343143" cy="646332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Multi Recomendado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A5C3C315-946D-C8D7-F8D7-B320798D16A1}"/>
              </a:ext>
            </a:extLst>
          </p:cNvPr>
          <p:cNvSpPr txBox="1"/>
          <p:nvPr/>
        </p:nvSpPr>
        <p:spPr>
          <a:xfrm>
            <a:off x="613118" y="4192303"/>
            <a:ext cx="508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4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A3ECF48D-44AA-96DE-2ADB-C656F7D09CF4}"/>
              </a:ext>
            </a:extLst>
          </p:cNvPr>
          <p:cNvSpPr/>
          <p:nvPr/>
        </p:nvSpPr>
        <p:spPr>
          <a:xfrm>
            <a:off x="1238130" y="5085044"/>
            <a:ext cx="5343143" cy="646333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Política Comercial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4A25FAE2-DB09-B7AE-5986-B259A6F5B0D4}"/>
              </a:ext>
            </a:extLst>
          </p:cNvPr>
          <p:cNvSpPr txBox="1"/>
          <p:nvPr/>
        </p:nvSpPr>
        <p:spPr>
          <a:xfrm>
            <a:off x="635561" y="5023487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5</a:t>
            </a:r>
          </a:p>
        </p:txBody>
      </p:sp>
      <p:pic>
        <p:nvPicPr>
          <p:cNvPr id="19" name="Imagem 18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F429043A-CEDB-51B7-1EA9-A801B9211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 trans="44000" grainSize="25"/>
                    </a14:imgEffect>
                  </a14:imgLayer>
                </a14:imgProps>
              </a:ext>
            </a:extLst>
          </a:blip>
          <a:srcRect l="53987" t="12844" r="9565" b="22385"/>
          <a:stretch>
            <a:fillRect/>
          </a:stretch>
        </p:blipFill>
        <p:spPr>
          <a:xfrm rot="18900000">
            <a:off x="7535853" y="1208015"/>
            <a:ext cx="4441972" cy="4441970"/>
          </a:xfrm>
          <a:custGeom>
            <a:avLst/>
            <a:gdLst>
              <a:gd name="connsiteX0" fmla="*/ 2220986 w 4441972"/>
              <a:gd name="connsiteY0" fmla="*/ 4441970 h 4441970"/>
              <a:gd name="connsiteX1" fmla="*/ 0 w 4441972"/>
              <a:gd name="connsiteY1" fmla="*/ 2220985 h 4441970"/>
              <a:gd name="connsiteX2" fmla="*/ 2220986 w 4441972"/>
              <a:gd name="connsiteY2" fmla="*/ 0 h 4441970"/>
              <a:gd name="connsiteX3" fmla="*/ 4441972 w 4441972"/>
              <a:gd name="connsiteY3" fmla="*/ 2220985 h 4441970"/>
              <a:gd name="connsiteX4" fmla="*/ 2220986 w 4441972"/>
              <a:gd name="connsiteY4" fmla="*/ 4441970 h 444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972" h="4441970">
                <a:moveTo>
                  <a:pt x="2220986" y="4441970"/>
                </a:moveTo>
                <a:cubicBezTo>
                  <a:pt x="994369" y="4441970"/>
                  <a:pt x="0" y="3447601"/>
                  <a:pt x="0" y="2220985"/>
                </a:cubicBezTo>
                <a:cubicBezTo>
                  <a:pt x="0" y="994369"/>
                  <a:pt x="994369" y="0"/>
                  <a:pt x="2220986" y="0"/>
                </a:cubicBezTo>
                <a:cubicBezTo>
                  <a:pt x="3447603" y="0"/>
                  <a:pt x="4441972" y="994369"/>
                  <a:pt x="4441972" y="2220985"/>
                </a:cubicBezTo>
                <a:cubicBezTo>
                  <a:pt x="4441972" y="3447601"/>
                  <a:pt x="3447603" y="4441970"/>
                  <a:pt x="2220986" y="4441970"/>
                </a:cubicBezTo>
                <a:close/>
              </a:path>
            </a:pathLst>
          </a:custGeom>
        </p:spPr>
      </p:pic>
      <p:sp>
        <p:nvSpPr>
          <p:cNvPr id="20" name="Oval 5">
            <a:extLst>
              <a:ext uri="{FF2B5EF4-FFF2-40B4-BE49-F238E27FC236}">
                <a16:creationId xmlns:a16="http://schemas.microsoft.com/office/drawing/2014/main" id="{96D55610-1B4D-412B-8546-F6030888C940}"/>
              </a:ext>
            </a:extLst>
          </p:cNvPr>
          <p:cNvSpPr/>
          <p:nvPr/>
        </p:nvSpPr>
        <p:spPr>
          <a:xfrm>
            <a:off x="7399534" y="1071694"/>
            <a:ext cx="4714613" cy="4714613"/>
          </a:xfrm>
          <a:prstGeom prst="ellipse">
            <a:avLst/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03DD1EC7-F2AE-AC0F-AFF9-AC33F26B8E77}"/>
              </a:ext>
            </a:extLst>
          </p:cNvPr>
          <p:cNvSpPr/>
          <p:nvPr/>
        </p:nvSpPr>
        <p:spPr>
          <a:xfrm>
            <a:off x="7535854" y="1208015"/>
            <a:ext cx="4441972" cy="4441970"/>
          </a:xfrm>
          <a:prstGeom prst="ellipse">
            <a:avLst/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D28BAEF-D002-3354-531B-7EA5FE731B3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518" r="13148"/>
          <a:stretch>
            <a:fillRect/>
          </a:stretch>
        </p:blipFill>
        <p:spPr>
          <a:xfrm>
            <a:off x="7205104" y="-6327"/>
            <a:ext cx="5486401" cy="6858000"/>
          </a:xfrm>
          <a:prstGeom prst="rect">
            <a:avLst/>
          </a:prstGeom>
          <a:noFill/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4E7535C8-7832-866F-D378-BF54712E64E5}"/>
              </a:ext>
            </a:extLst>
          </p:cNvPr>
          <p:cNvSpPr txBox="1"/>
          <p:nvPr/>
        </p:nvSpPr>
        <p:spPr>
          <a:xfrm>
            <a:off x="630752" y="2529933"/>
            <a:ext cx="490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2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C5E76EA1-0374-DC3E-81B9-8F77E6C8E019}"/>
              </a:ext>
            </a:extLst>
          </p:cNvPr>
          <p:cNvSpPr/>
          <p:nvPr/>
        </p:nvSpPr>
        <p:spPr>
          <a:xfrm>
            <a:off x="1238130" y="2591489"/>
            <a:ext cx="5343143" cy="646331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Estrutura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FF8B770C-D995-C50E-881A-A38736F14799}"/>
              </a:ext>
            </a:extLst>
          </p:cNvPr>
          <p:cNvSpPr txBox="1"/>
          <p:nvPr/>
        </p:nvSpPr>
        <p:spPr>
          <a:xfrm>
            <a:off x="638767" y="3361117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5C1417"/>
                </a:solidFill>
                <a:latin typeface="AMX" pitchFamily="2" charset="77"/>
              </a:rPr>
              <a:t>3</a:t>
            </a:r>
          </a:p>
        </p:txBody>
      </p:sp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BA710AB6-A3E8-234B-AAFF-7854183791A2}"/>
              </a:ext>
            </a:extLst>
          </p:cNvPr>
          <p:cNvSpPr/>
          <p:nvPr/>
        </p:nvSpPr>
        <p:spPr>
          <a:xfrm>
            <a:off x="1238130" y="3422673"/>
            <a:ext cx="5343143" cy="646331"/>
          </a:xfrm>
          <a:prstGeom prst="roundRect">
            <a:avLst/>
          </a:prstGeom>
          <a:solidFill>
            <a:srgbClr val="5C14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Vantagens e Benefícios</a:t>
            </a:r>
          </a:p>
        </p:txBody>
      </p:sp>
    </p:spTree>
    <p:extLst>
      <p:ext uri="{BB962C8B-B14F-4D97-AF65-F5344CB8AC3E}">
        <p14:creationId xmlns:p14="http://schemas.microsoft.com/office/powerpoint/2010/main" val="39427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6E4CE-3751-91E5-8B77-8D341899C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>
            <a:extLst>
              <a:ext uri="{FF2B5EF4-FFF2-40B4-BE49-F238E27FC236}">
                <a16:creationId xmlns:a16="http://schemas.microsoft.com/office/drawing/2014/main" id="{F4E6FE24-6CE6-B5A0-DB0E-4076CFD766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09" r="-240"/>
          <a:stretch>
            <a:fillRect/>
          </a:stretch>
        </p:blipFill>
        <p:spPr>
          <a:xfrm>
            <a:off x="-33879" y="-237072"/>
            <a:ext cx="14272739" cy="7992539"/>
          </a:xfrm>
          <a:prstGeom prst="rect">
            <a:avLst/>
          </a:prstGeom>
          <a:ln w="12700">
            <a:noFill/>
          </a:ln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F44AD96E-F961-337E-E14D-62566DE73CB4}"/>
              </a:ext>
            </a:extLst>
          </p:cNvPr>
          <p:cNvSpPr/>
          <p:nvPr/>
        </p:nvSpPr>
        <p:spPr>
          <a:xfrm>
            <a:off x="7445140" y="1242367"/>
            <a:ext cx="4822583" cy="4822583"/>
          </a:xfrm>
          <a:prstGeom prst="arc">
            <a:avLst>
              <a:gd name="adj1" fmla="val 18099405"/>
              <a:gd name="adj2" fmla="val 14158522"/>
            </a:avLst>
          </a:prstGeom>
          <a:noFill/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9DB237A-ECFB-F55B-16EA-08EAAB7AE04B}"/>
              </a:ext>
            </a:extLst>
          </p:cNvPr>
          <p:cNvSpPr/>
          <p:nvPr/>
        </p:nvSpPr>
        <p:spPr>
          <a:xfrm>
            <a:off x="7606774" y="1404003"/>
            <a:ext cx="4454047" cy="4454045"/>
          </a:xfrm>
          <a:prstGeom prst="arc">
            <a:avLst>
              <a:gd name="adj1" fmla="val 18781709"/>
              <a:gd name="adj2" fmla="val 13612456"/>
            </a:avLst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8F5B062B-2D71-DBDD-6742-A7B444F2633C}"/>
              </a:ext>
            </a:extLst>
          </p:cNvPr>
          <p:cNvSpPr/>
          <p:nvPr/>
        </p:nvSpPr>
        <p:spPr>
          <a:xfrm rot="5400000">
            <a:off x="139301" y="-173185"/>
            <a:ext cx="6858005" cy="7204364"/>
          </a:xfrm>
          <a:prstGeom prst="round2SameRect">
            <a:avLst>
              <a:gd name="adj1" fmla="val 11849"/>
              <a:gd name="adj2" fmla="val 0"/>
            </a:avLst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CF793-B1C2-86CF-5C0A-140196BEF276}"/>
              </a:ext>
            </a:extLst>
          </p:cNvPr>
          <p:cNvSpPr txBox="1"/>
          <p:nvPr/>
        </p:nvSpPr>
        <p:spPr>
          <a:xfrm>
            <a:off x="790113" y="1443841"/>
            <a:ext cx="50812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noProof="0" dirty="0">
                <a:solidFill>
                  <a:srgbClr val="DA291C"/>
                </a:solidFill>
                <a:latin typeface="AMX" pitchFamily="2" charset="0"/>
              </a:rPr>
              <a:t>Um dos pontos que mais encantaram: </a:t>
            </a:r>
            <a:r>
              <a:rPr lang="pt-BR" sz="2800" noProof="0" dirty="0">
                <a:solidFill>
                  <a:srgbClr val="F3ECE8"/>
                </a:solidFill>
                <a:latin typeface="AMX" pitchFamily="2" charset="0"/>
              </a:rPr>
              <a:t>poder pagar tudo em uma </a:t>
            </a:r>
            <a:r>
              <a:rPr lang="pt-BR" sz="2800" b="1" noProof="0" dirty="0">
                <a:solidFill>
                  <a:srgbClr val="F3ECE8"/>
                </a:solidFill>
                <a:latin typeface="AMX" pitchFamily="2" charset="0"/>
              </a:rPr>
              <a:t>única fatura</a:t>
            </a:r>
            <a:r>
              <a:rPr lang="pt-BR" sz="2800" noProof="0" dirty="0">
                <a:solidFill>
                  <a:srgbClr val="F3ECE8"/>
                </a:solidFill>
                <a:latin typeface="AMX" pitchFamily="2" charset="0"/>
              </a:rPr>
              <a:t>, com </a:t>
            </a:r>
            <a:r>
              <a:rPr lang="pt-BR" sz="2800" b="1" noProof="0" dirty="0">
                <a:solidFill>
                  <a:srgbClr val="F3ECE8"/>
                </a:solidFill>
                <a:latin typeface="AMX" pitchFamily="2" charset="0"/>
              </a:rPr>
              <a:t>atendimento exclusivo</a:t>
            </a:r>
            <a:r>
              <a:rPr lang="pt-BR" sz="2800" noProof="0" dirty="0">
                <a:solidFill>
                  <a:srgbClr val="F3ECE8"/>
                </a:solidFill>
                <a:latin typeface="AMX" pitchFamily="2" charset="0"/>
              </a:rPr>
              <a:t>, </a:t>
            </a:r>
            <a:r>
              <a:rPr lang="pt-BR" sz="2800" b="1" noProof="0" dirty="0">
                <a:solidFill>
                  <a:srgbClr val="F3ECE8"/>
                </a:solidFill>
                <a:latin typeface="AMX" pitchFamily="2" charset="0"/>
              </a:rPr>
              <a:t>bônus</a:t>
            </a:r>
            <a:r>
              <a:rPr lang="pt-BR" sz="2800" noProof="0" dirty="0">
                <a:solidFill>
                  <a:srgbClr val="F3ECE8"/>
                </a:solidFill>
                <a:latin typeface="AMX" pitchFamily="2" charset="0"/>
              </a:rPr>
              <a:t> de internet e </a:t>
            </a:r>
            <a:r>
              <a:rPr lang="pt-BR" sz="2800" b="1" noProof="0" dirty="0">
                <a:solidFill>
                  <a:srgbClr val="F3ECE8"/>
                </a:solidFill>
                <a:latin typeface="AMX" pitchFamily="2" charset="0"/>
              </a:rPr>
              <a:t>descontos</a:t>
            </a:r>
            <a:r>
              <a:rPr lang="pt-BR" sz="2800" noProof="0" dirty="0">
                <a:solidFill>
                  <a:srgbClr val="F3ECE8"/>
                </a:solidFill>
                <a:latin typeface="AMX" pitchFamily="2" charset="0"/>
              </a:rPr>
              <a:t> nos serviços.</a:t>
            </a:r>
          </a:p>
          <a:p>
            <a:r>
              <a:rPr lang="pt-BR" sz="2800" noProof="0" dirty="0">
                <a:solidFill>
                  <a:srgbClr val="F3ECE8"/>
                </a:solidFill>
                <a:latin typeface="AMX" pitchFamily="2" charset="0"/>
              </a:rPr>
              <a:t>Luciana percebeu que além de resolver os problemas, ela </a:t>
            </a:r>
            <a:r>
              <a:rPr lang="pt-BR" sz="2800" b="1" noProof="0" dirty="0">
                <a:solidFill>
                  <a:srgbClr val="DA291C"/>
                </a:solidFill>
                <a:latin typeface="AMX" pitchFamily="2" charset="0"/>
              </a:rPr>
              <a:t>ganha tempo e tranquilidade</a:t>
            </a:r>
            <a:r>
              <a:rPr lang="pt-BR" sz="2800" b="1" noProof="0" dirty="0">
                <a:solidFill>
                  <a:srgbClr val="F3ECE8"/>
                </a:solidFill>
                <a:latin typeface="AMX" pitchFamily="2" charset="0"/>
              </a:rPr>
              <a:t>.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3724151-8A20-A545-54FE-6DE0AB51FC98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29" name="Imagem 28" descr="Logotipo&#10;&#10;O conteúdo gerado por IA pode estar incorreto.">
              <a:extLst>
                <a:ext uri="{FF2B5EF4-FFF2-40B4-BE49-F238E27FC236}">
                  <a16:creationId xmlns:a16="http://schemas.microsoft.com/office/drawing/2014/main" id="{D83F1840-6AC0-4A33-1B51-7B04294D0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939DCE66-7B1E-3B7B-E95E-101A1DE94CF6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32" name="Graphic 15">
                <a:extLst>
                  <a:ext uri="{FF2B5EF4-FFF2-40B4-BE49-F238E27FC236}">
                    <a16:creationId xmlns:a16="http://schemas.microsoft.com/office/drawing/2014/main" id="{02378EF4-87C0-1DDB-572D-C553A005B2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1CA068DA-AA68-A823-6DBA-2D2710B7AA8B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34" name="Forma Livre 40">
                  <a:extLst>
                    <a:ext uri="{FF2B5EF4-FFF2-40B4-BE49-F238E27FC236}">
                      <a16:creationId xmlns:a16="http://schemas.microsoft.com/office/drawing/2014/main" id="{AA1CF089-50C3-E365-8E5D-296B6B27D348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5" name="Forma Livre 41">
                  <a:extLst>
                    <a:ext uri="{FF2B5EF4-FFF2-40B4-BE49-F238E27FC236}">
                      <a16:creationId xmlns:a16="http://schemas.microsoft.com/office/drawing/2014/main" id="{6556939C-4132-F4A6-777D-63D0E76312C3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6" name="Forma Livre 42">
                  <a:extLst>
                    <a:ext uri="{FF2B5EF4-FFF2-40B4-BE49-F238E27FC236}">
                      <a16:creationId xmlns:a16="http://schemas.microsoft.com/office/drawing/2014/main" id="{9B2CA37D-1FE6-8F06-0AC7-0082925F74AC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7" name="Forma Livre 43">
                  <a:extLst>
                    <a:ext uri="{FF2B5EF4-FFF2-40B4-BE49-F238E27FC236}">
                      <a16:creationId xmlns:a16="http://schemas.microsoft.com/office/drawing/2014/main" id="{BDBC8A61-6F2E-BC16-E4AB-3F0839FB3F89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8" name="Forma Livre 44">
                  <a:extLst>
                    <a:ext uri="{FF2B5EF4-FFF2-40B4-BE49-F238E27FC236}">
                      <a16:creationId xmlns:a16="http://schemas.microsoft.com/office/drawing/2014/main" id="{9C222771-E69C-21CF-7F9B-22C4A3AB5665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9" name="Forma Livre 45">
                  <a:extLst>
                    <a:ext uri="{FF2B5EF4-FFF2-40B4-BE49-F238E27FC236}">
                      <a16:creationId xmlns:a16="http://schemas.microsoft.com/office/drawing/2014/main" id="{0EC679EE-421A-96F9-0550-E170DAFEC063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31" name="Graphic 2">
              <a:extLst>
                <a:ext uri="{FF2B5EF4-FFF2-40B4-BE49-F238E27FC236}">
                  <a16:creationId xmlns:a16="http://schemas.microsoft.com/office/drawing/2014/main" id="{EAEE70F7-BA72-91FE-E5FC-A228F8F80E4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99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32 0 L -3.54167E-6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6" grpId="0" animBg="1"/>
      <p:bldP spid="6" grpId="1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3CA11-AA38-E900-CA1E-C3FA8834D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9AA61046-0FED-3B96-0586-9553D6DB4B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7" r="35071" b="35506"/>
          <a:stretch>
            <a:fillRect/>
          </a:stretch>
        </p:blipFill>
        <p:spPr>
          <a:xfrm flipH="1">
            <a:off x="0" y="0"/>
            <a:ext cx="12357769" cy="6858000"/>
          </a:xfrm>
          <a:prstGeom prst="rect">
            <a:avLst/>
          </a:prstGeom>
          <a:ln w="12700">
            <a:noFill/>
          </a:ln>
        </p:spPr>
      </p:pic>
      <p:sp>
        <p:nvSpPr>
          <p:cNvPr id="7" name="Arc 11">
            <a:extLst>
              <a:ext uri="{FF2B5EF4-FFF2-40B4-BE49-F238E27FC236}">
                <a16:creationId xmlns:a16="http://schemas.microsoft.com/office/drawing/2014/main" id="{95555591-1B38-0E56-8917-1772457E65B6}"/>
              </a:ext>
            </a:extLst>
          </p:cNvPr>
          <p:cNvSpPr/>
          <p:nvPr/>
        </p:nvSpPr>
        <p:spPr>
          <a:xfrm rot="508653">
            <a:off x="732934" y="1365107"/>
            <a:ext cx="4116699" cy="4116699"/>
          </a:xfrm>
          <a:prstGeom prst="arc">
            <a:avLst>
              <a:gd name="adj1" fmla="val 19499199"/>
              <a:gd name="adj2" fmla="val 15050970"/>
            </a:avLst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8" name="Arc 12">
            <a:extLst>
              <a:ext uri="{FF2B5EF4-FFF2-40B4-BE49-F238E27FC236}">
                <a16:creationId xmlns:a16="http://schemas.microsoft.com/office/drawing/2014/main" id="{AEF1E424-999C-D186-844D-517D97DCC4C7}"/>
              </a:ext>
            </a:extLst>
          </p:cNvPr>
          <p:cNvSpPr/>
          <p:nvPr/>
        </p:nvSpPr>
        <p:spPr>
          <a:xfrm rot="508653">
            <a:off x="890231" y="1522404"/>
            <a:ext cx="3802105" cy="3802104"/>
          </a:xfrm>
          <a:prstGeom prst="arc">
            <a:avLst>
              <a:gd name="adj1" fmla="val 20127172"/>
              <a:gd name="adj2" fmla="val 14741341"/>
            </a:avLst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2CCB0C43-E997-9FD9-27D2-FB455A4BCE08}"/>
              </a:ext>
            </a:extLst>
          </p:cNvPr>
          <p:cNvSpPr/>
          <p:nvPr/>
        </p:nvSpPr>
        <p:spPr>
          <a:xfrm rot="16200000">
            <a:off x="5326585" y="-173184"/>
            <a:ext cx="6858004" cy="7204364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C1E24E-F939-20A2-6317-938518CDB8ED}"/>
              </a:ext>
            </a:extLst>
          </p:cNvPr>
          <p:cNvSpPr txBox="1"/>
          <p:nvPr/>
        </p:nvSpPr>
        <p:spPr>
          <a:xfrm>
            <a:off x="6120437" y="1945782"/>
            <a:ext cx="544081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200" noProof="0" dirty="0">
                <a:solidFill>
                  <a:srgbClr val="2B2929"/>
                </a:solidFill>
                <a:latin typeface="AMX" pitchFamily="2" charset="0"/>
              </a:rPr>
              <a:t>A junção de produtos é uma estratégia poderosa que nos permite </a:t>
            </a:r>
            <a:r>
              <a:rPr lang="pt-BR" sz="2200" b="1" noProof="0" dirty="0">
                <a:solidFill>
                  <a:srgbClr val="DA291C"/>
                </a:solidFill>
                <a:latin typeface="AMX" pitchFamily="2" charset="0"/>
              </a:rPr>
              <a:t>oferecer soluções mais completas e satisfatórias aos nossos clientes</a:t>
            </a:r>
            <a:r>
              <a:rPr lang="pt-BR" sz="2200" noProof="0" dirty="0">
                <a:solidFill>
                  <a:srgbClr val="DA291C"/>
                </a:solidFill>
                <a:latin typeface="AMX" pitchFamily="2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pt-BR" sz="2200" noProof="0" dirty="0">
                <a:solidFill>
                  <a:srgbClr val="2B2929"/>
                </a:solidFill>
                <a:latin typeface="AMX" pitchFamily="2" charset="0"/>
              </a:rPr>
              <a:t>Ao entender os benefícios dessa prática e como ela pode impactar positivamente nossas vendas e relacionamentos com os clientes, estaremos melhor equipados para aproveitar ao máximo essa oportunidade.</a:t>
            </a:r>
          </a:p>
          <a:p>
            <a:pPr>
              <a:spcAft>
                <a:spcPts val="1200"/>
              </a:spcAft>
            </a:pPr>
            <a:r>
              <a:rPr lang="pt-BR" sz="2200" b="1" i="1" noProof="0" dirty="0">
                <a:solidFill>
                  <a:srgbClr val="DA291C"/>
                </a:solidFill>
                <a:latin typeface="AMX" pitchFamily="2" charset="0"/>
              </a:rPr>
              <a:t>Vamos conferir agora o que o Multi marcado tem a oferecer! </a:t>
            </a:r>
            <a:endParaRPr lang="pt-BR" sz="2200" noProof="0" dirty="0">
              <a:solidFill>
                <a:srgbClr val="DA291C"/>
              </a:solidFill>
              <a:latin typeface="AMX" pitchFamily="2" charset="0"/>
            </a:endParaRP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D2199D47-6816-C5DB-AFDC-DAEF9DB95CAC}"/>
              </a:ext>
            </a:extLst>
          </p:cNvPr>
          <p:cNvGrpSpPr/>
          <p:nvPr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32" name="Graphic 15">
              <a:extLst>
                <a:ext uri="{FF2B5EF4-FFF2-40B4-BE49-F238E27FC236}">
                  <a16:creationId xmlns:a16="http://schemas.microsoft.com/office/drawing/2014/main" id="{E1CFC438-F618-0456-A8C8-6E0374EB3A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5F7DE585-131A-810B-8363-D488440B13D4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34" name="Forma Livre 40">
                <a:extLst>
                  <a:ext uri="{FF2B5EF4-FFF2-40B4-BE49-F238E27FC236}">
                    <a16:creationId xmlns:a16="http://schemas.microsoft.com/office/drawing/2014/main" id="{F5964CA9-2198-27A1-BE89-F7ED27E990E4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5" name="Forma Livre 41">
                <a:extLst>
                  <a:ext uri="{FF2B5EF4-FFF2-40B4-BE49-F238E27FC236}">
                    <a16:creationId xmlns:a16="http://schemas.microsoft.com/office/drawing/2014/main" id="{E02D0044-0641-E388-4BFF-2527DBC730CC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6" name="Forma Livre 42">
                <a:extLst>
                  <a:ext uri="{FF2B5EF4-FFF2-40B4-BE49-F238E27FC236}">
                    <a16:creationId xmlns:a16="http://schemas.microsoft.com/office/drawing/2014/main" id="{9A9406A3-D251-8B86-95A0-49069FADA57B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7" name="Forma Livre 43">
                <a:extLst>
                  <a:ext uri="{FF2B5EF4-FFF2-40B4-BE49-F238E27FC236}">
                    <a16:creationId xmlns:a16="http://schemas.microsoft.com/office/drawing/2014/main" id="{75DE828C-0B81-FEB3-EF72-A53474B1E559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8" name="Forma Livre 44">
                <a:extLst>
                  <a:ext uri="{FF2B5EF4-FFF2-40B4-BE49-F238E27FC236}">
                    <a16:creationId xmlns:a16="http://schemas.microsoft.com/office/drawing/2014/main" id="{190BFF07-786C-386F-7B28-AE9ECC3557F2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9" name="Forma Livre 45">
                <a:extLst>
                  <a:ext uri="{FF2B5EF4-FFF2-40B4-BE49-F238E27FC236}">
                    <a16:creationId xmlns:a16="http://schemas.microsoft.com/office/drawing/2014/main" id="{DBE006DE-85E0-989B-4463-4909BF5BBF33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</p:grpSp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4A8B8297-8A7C-7852-F936-B16D42855BD1}"/>
              </a:ext>
            </a:extLst>
          </p:cNvPr>
          <p:cNvSpPr txBox="1"/>
          <p:nvPr/>
        </p:nvSpPr>
        <p:spPr>
          <a:xfrm>
            <a:off x="6096000" y="1093744"/>
            <a:ext cx="4094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1" noProof="0" dirty="0">
                <a:solidFill>
                  <a:srgbClr val="DF2929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Multi vantagens</a:t>
            </a:r>
          </a:p>
        </p:txBody>
      </p:sp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93D39722-3D54-940B-57CA-A6E1532FE1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  <p:pic>
        <p:nvPicPr>
          <p:cNvPr id="5" name="Graphic 2">
            <a:extLst>
              <a:ext uri="{FF2B5EF4-FFF2-40B4-BE49-F238E27FC236}">
                <a16:creationId xmlns:a16="http://schemas.microsoft.com/office/drawing/2014/main" id="{A502B23E-853C-7842-BA63-5FFE4EB6F2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66 -0.00139 L 0.00208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5463 L 1.45833E-6 -1.11111E-6 " pathEditMode="relative" rAng="0" ptsTypes="AA">
                                      <p:cBhvr>
                                        <p:cTn id="2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6" grpId="1" animBg="1"/>
      <p:bldP spid="11" grpId="0"/>
      <p:bldP spid="3" grpId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30618-2950-BB8C-77B8-8671D2962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8DDE18C9-A26B-1935-5436-96BD73621F5A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671DC712-DD72-ED3B-3573-39D46DEE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72B2B190-E19A-3209-4C18-32F27AB357DE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3EC64DAE-1697-9F47-042C-9201703412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69DF0069-AC86-7BC0-BD2A-F4C37B913F3E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A2C7C49A-A4F7-402A-73D5-8E441C880D6B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84CA809C-6EA1-6A07-91B1-7A9E12E782DA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50194DDA-FD07-2E1B-CC46-2A7DBA017824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3167D395-BCD2-6CC9-F2C5-F533208FCC1D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025B46F1-A377-9EB1-E62A-BE7BE97CCEA2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64E8DAD6-0A61-7022-1DCF-B1322E171B9D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E69ED1C1-78E2-55F4-3344-4CF3A149AD1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F570A7A7-CCDC-3C52-9FE9-FEC7EF18446E}"/>
              </a:ext>
            </a:extLst>
          </p:cNvPr>
          <p:cNvSpPr txBox="1"/>
          <p:nvPr/>
        </p:nvSpPr>
        <p:spPr>
          <a:xfrm>
            <a:off x="2772822" y="923010"/>
            <a:ext cx="6646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1" i="1" dirty="0">
                <a:solidFill>
                  <a:srgbClr val="DA291C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Vantagens e benefícios</a:t>
            </a:r>
            <a:endParaRPr lang="pt-BR" sz="4800" b="1" i="1" noProof="0" dirty="0">
              <a:solidFill>
                <a:srgbClr val="DA291C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9BEE68CB-6698-9D57-16CE-63E9FC3040D3}"/>
              </a:ext>
            </a:extLst>
          </p:cNvPr>
          <p:cNvGrpSpPr/>
          <p:nvPr/>
        </p:nvGrpSpPr>
        <p:grpSpPr>
          <a:xfrm rot="16200000">
            <a:off x="1049717" y="2517751"/>
            <a:ext cx="2003867" cy="2003868"/>
            <a:chOff x="3216184" y="3011171"/>
            <a:chExt cx="2252978" cy="2252979"/>
          </a:xfrm>
        </p:grpSpPr>
        <p:sp>
          <p:nvSpPr>
            <p:cNvPr id="72" name="Oval 7">
              <a:extLst>
                <a:ext uri="{FF2B5EF4-FFF2-40B4-BE49-F238E27FC236}">
                  <a16:creationId xmlns:a16="http://schemas.microsoft.com/office/drawing/2014/main" id="{2FDE550B-7A1A-B98A-385C-B402C2143D06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584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73" name="Graphic 10" descr="Mover com preenchimento sólido">
              <a:extLst>
                <a:ext uri="{FF2B5EF4-FFF2-40B4-BE49-F238E27FC236}">
                  <a16:creationId xmlns:a16="http://schemas.microsoft.com/office/drawing/2014/main" id="{AE641EA0-0977-7691-FA16-27041AF53B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2700000">
              <a:off x="3216183" y="3011172"/>
              <a:ext cx="2252979" cy="2252978"/>
            </a:xfrm>
            <a:prstGeom prst="rect">
              <a:avLst/>
            </a:prstGeom>
          </p:spPr>
        </p:pic>
      </p:grpSp>
      <p:sp>
        <p:nvSpPr>
          <p:cNvPr id="74" name="TextBox 31">
            <a:extLst>
              <a:ext uri="{FF2B5EF4-FFF2-40B4-BE49-F238E27FC236}">
                <a16:creationId xmlns:a16="http://schemas.microsoft.com/office/drawing/2014/main" id="{C35BE9FD-DB75-304E-D676-E285E29AF349}"/>
              </a:ext>
            </a:extLst>
          </p:cNvPr>
          <p:cNvSpPr txBox="1"/>
          <p:nvPr/>
        </p:nvSpPr>
        <p:spPr>
          <a:xfrm>
            <a:off x="1083587" y="4761133"/>
            <a:ext cx="195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dirty="0">
                <a:solidFill>
                  <a:srgbClr val="DA291C"/>
                </a:solidFill>
                <a:latin typeface="AMX Black" pitchFamily="2" charset="0"/>
              </a:rPr>
              <a:t>EXPANSÃO</a:t>
            </a:r>
            <a:endParaRPr lang="pt-BR" sz="2400" b="1" noProof="0" dirty="0">
              <a:solidFill>
                <a:srgbClr val="DA291C"/>
              </a:solidFill>
              <a:latin typeface="AMX Black" pitchFamily="2" charset="0"/>
            </a:endParaRPr>
          </a:p>
        </p:txBody>
      </p:sp>
      <p:sp>
        <p:nvSpPr>
          <p:cNvPr id="75" name="Oval 7">
            <a:extLst>
              <a:ext uri="{FF2B5EF4-FFF2-40B4-BE49-F238E27FC236}">
                <a16:creationId xmlns:a16="http://schemas.microsoft.com/office/drawing/2014/main" id="{3E281AD0-B4F9-FD73-1BCE-1B7EA79B0B36}"/>
              </a:ext>
            </a:extLst>
          </p:cNvPr>
          <p:cNvSpPr>
            <a:spLocks noChangeAspect="1"/>
          </p:cNvSpPr>
          <p:nvPr/>
        </p:nvSpPr>
        <p:spPr>
          <a:xfrm>
            <a:off x="1026167" y="2485539"/>
            <a:ext cx="2073197" cy="2073197"/>
          </a:xfrm>
          <a:prstGeom prst="ellipse">
            <a:avLst/>
          </a:prstGeom>
          <a:noFill/>
          <a:ln w="317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980B36A-BB7F-B5B0-081D-30B295FF60E4}"/>
              </a:ext>
            </a:extLst>
          </p:cNvPr>
          <p:cNvGrpSpPr/>
          <p:nvPr/>
        </p:nvGrpSpPr>
        <p:grpSpPr>
          <a:xfrm rot="18900000">
            <a:off x="9241658" y="2634562"/>
            <a:ext cx="1775151" cy="1775151"/>
            <a:chOff x="3342001" y="3152243"/>
            <a:chExt cx="1995829" cy="1995829"/>
          </a:xfrm>
        </p:grpSpPr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B6B20BB2-C406-64DD-8300-B746353ED233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584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18" name="Graphic 10" descr="Lâmpada e engrenagem com preenchimento sólido">
              <a:extLst>
                <a:ext uri="{FF2B5EF4-FFF2-40B4-BE49-F238E27FC236}">
                  <a16:creationId xmlns:a16="http://schemas.microsoft.com/office/drawing/2014/main" id="{9E822E93-1369-85A0-1C67-051B0801546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rot="2700000">
              <a:off x="3569212" y="3404175"/>
              <a:ext cx="1516685" cy="1516685"/>
            </a:xfrm>
            <a:prstGeom prst="rect">
              <a:avLst/>
            </a:prstGeom>
          </p:spPr>
        </p:pic>
      </p:grpSp>
      <p:sp>
        <p:nvSpPr>
          <p:cNvPr id="19" name="TextBox 31">
            <a:extLst>
              <a:ext uri="{FF2B5EF4-FFF2-40B4-BE49-F238E27FC236}">
                <a16:creationId xmlns:a16="http://schemas.microsoft.com/office/drawing/2014/main" id="{5E60C8BE-9B61-8749-471D-5C0086860716}"/>
              </a:ext>
            </a:extLst>
          </p:cNvPr>
          <p:cNvSpPr txBox="1"/>
          <p:nvPr/>
        </p:nvSpPr>
        <p:spPr>
          <a:xfrm>
            <a:off x="9129896" y="4761133"/>
            <a:ext cx="195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noProof="0" dirty="0">
                <a:solidFill>
                  <a:srgbClr val="DA291C"/>
                </a:solidFill>
                <a:latin typeface="AMX Black" pitchFamily="2" charset="0"/>
              </a:rPr>
              <a:t>INOVAÇÃO</a:t>
            </a: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D37A52E1-6147-88BC-CD42-DBC15CAED6DB}"/>
              </a:ext>
            </a:extLst>
          </p:cNvPr>
          <p:cNvSpPr>
            <a:spLocks noChangeAspect="1"/>
          </p:cNvSpPr>
          <p:nvPr/>
        </p:nvSpPr>
        <p:spPr>
          <a:xfrm>
            <a:off x="9092636" y="2485539"/>
            <a:ext cx="2073197" cy="2073197"/>
          </a:xfrm>
          <a:prstGeom prst="ellipse">
            <a:avLst/>
          </a:prstGeom>
          <a:noFill/>
          <a:ln w="317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BAEC729D-CF26-0445-2ABB-D03583F6C0D1}"/>
              </a:ext>
            </a:extLst>
          </p:cNvPr>
          <p:cNvGrpSpPr/>
          <p:nvPr/>
        </p:nvGrpSpPr>
        <p:grpSpPr>
          <a:xfrm>
            <a:off x="3842326" y="2634562"/>
            <a:ext cx="1775151" cy="1775151"/>
            <a:chOff x="3342001" y="3152243"/>
            <a:chExt cx="1995829" cy="1995829"/>
          </a:xfrm>
        </p:grpSpPr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32A6AC45-9E45-096F-10A4-E9EDF239E45A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584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26" name="Graphic 10" descr="Marca de seleção com preenchimento sólido">
              <a:extLst>
                <a:ext uri="{FF2B5EF4-FFF2-40B4-BE49-F238E27FC236}">
                  <a16:creationId xmlns:a16="http://schemas.microsoft.com/office/drawing/2014/main" id="{2A3E4456-E5D2-D1F6-8EAA-001DEBBE4BC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17509" y="3402123"/>
              <a:ext cx="1490556" cy="1490556"/>
            </a:xfrm>
            <a:prstGeom prst="rect">
              <a:avLst/>
            </a:prstGeom>
          </p:spPr>
        </p:pic>
      </p:grpSp>
      <p:sp>
        <p:nvSpPr>
          <p:cNvPr id="28" name="TextBox 31">
            <a:extLst>
              <a:ext uri="{FF2B5EF4-FFF2-40B4-BE49-F238E27FC236}">
                <a16:creationId xmlns:a16="http://schemas.microsoft.com/office/drawing/2014/main" id="{2D51ABC3-6CE1-F54F-5F80-0E5D434DA6AD}"/>
              </a:ext>
            </a:extLst>
          </p:cNvPr>
          <p:cNvSpPr txBox="1"/>
          <p:nvPr/>
        </p:nvSpPr>
        <p:spPr>
          <a:xfrm>
            <a:off x="3765690" y="4761133"/>
            <a:ext cx="195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noProof="0" dirty="0">
                <a:solidFill>
                  <a:srgbClr val="DA291C"/>
                </a:solidFill>
                <a:latin typeface="AMX Black" pitchFamily="2" charset="0"/>
              </a:rPr>
              <a:t>FACILIDADE</a:t>
            </a:r>
          </a:p>
        </p:txBody>
      </p:sp>
      <p:sp>
        <p:nvSpPr>
          <p:cNvPr id="30" name="Oval 7">
            <a:extLst>
              <a:ext uri="{FF2B5EF4-FFF2-40B4-BE49-F238E27FC236}">
                <a16:creationId xmlns:a16="http://schemas.microsoft.com/office/drawing/2014/main" id="{C035E298-8702-1110-600E-291FC39E676B}"/>
              </a:ext>
            </a:extLst>
          </p:cNvPr>
          <p:cNvSpPr>
            <a:spLocks noChangeAspect="1"/>
          </p:cNvSpPr>
          <p:nvPr/>
        </p:nvSpPr>
        <p:spPr>
          <a:xfrm>
            <a:off x="3693300" y="2485539"/>
            <a:ext cx="2073197" cy="2073197"/>
          </a:xfrm>
          <a:prstGeom prst="ellipse">
            <a:avLst/>
          </a:prstGeom>
          <a:noFill/>
          <a:ln w="317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F40AD43E-76B5-8097-013B-4F3389AC1AEF}"/>
              </a:ext>
            </a:extLst>
          </p:cNvPr>
          <p:cNvGrpSpPr/>
          <p:nvPr/>
        </p:nvGrpSpPr>
        <p:grpSpPr>
          <a:xfrm rot="2700000">
            <a:off x="6574528" y="2634561"/>
            <a:ext cx="1775151" cy="1775151"/>
            <a:chOff x="3342001" y="3152243"/>
            <a:chExt cx="1995829" cy="1995829"/>
          </a:xfrm>
        </p:grpSpPr>
        <p:sp>
          <p:nvSpPr>
            <p:cNvPr id="64" name="Oval 7">
              <a:extLst>
                <a:ext uri="{FF2B5EF4-FFF2-40B4-BE49-F238E27FC236}">
                  <a16:creationId xmlns:a16="http://schemas.microsoft.com/office/drawing/2014/main" id="{2C5733B4-11F2-29FF-D759-6C44D0D23102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584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65" name="Graphic 10" descr="Fluxograma circular com preenchimento sólido">
              <a:extLst>
                <a:ext uri="{FF2B5EF4-FFF2-40B4-BE49-F238E27FC236}">
                  <a16:creationId xmlns:a16="http://schemas.microsoft.com/office/drawing/2014/main" id="{A468496B-4E0D-4051-C02C-9451E8F8186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rot="18900000">
              <a:off x="3460488" y="3275657"/>
              <a:ext cx="1750029" cy="1750029"/>
            </a:xfrm>
            <a:prstGeom prst="rect">
              <a:avLst/>
            </a:prstGeom>
          </p:spPr>
        </p:pic>
      </p:grpSp>
      <p:sp>
        <p:nvSpPr>
          <p:cNvPr id="66" name="TextBox 31">
            <a:extLst>
              <a:ext uri="{FF2B5EF4-FFF2-40B4-BE49-F238E27FC236}">
                <a16:creationId xmlns:a16="http://schemas.microsoft.com/office/drawing/2014/main" id="{E2FEABE4-BE93-B776-A46D-23006C9D8BB5}"/>
              </a:ext>
            </a:extLst>
          </p:cNvPr>
          <p:cNvSpPr txBox="1"/>
          <p:nvPr/>
        </p:nvSpPr>
        <p:spPr>
          <a:xfrm>
            <a:off x="6267120" y="4761133"/>
            <a:ext cx="238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noProof="0" dirty="0">
                <a:solidFill>
                  <a:srgbClr val="DA291C"/>
                </a:solidFill>
                <a:latin typeface="AMX Black" pitchFamily="2" charset="0"/>
              </a:rPr>
              <a:t>PROXIMIDADE</a:t>
            </a:r>
          </a:p>
        </p:txBody>
      </p:sp>
      <p:sp>
        <p:nvSpPr>
          <p:cNvPr id="67" name="Oval 7">
            <a:extLst>
              <a:ext uri="{FF2B5EF4-FFF2-40B4-BE49-F238E27FC236}">
                <a16:creationId xmlns:a16="http://schemas.microsoft.com/office/drawing/2014/main" id="{B1E1D92A-36E6-3436-021F-8AFA8188C1C0}"/>
              </a:ext>
            </a:extLst>
          </p:cNvPr>
          <p:cNvSpPr>
            <a:spLocks noChangeAspect="1"/>
          </p:cNvSpPr>
          <p:nvPr/>
        </p:nvSpPr>
        <p:spPr>
          <a:xfrm>
            <a:off x="6425505" y="2485539"/>
            <a:ext cx="2073197" cy="2073197"/>
          </a:xfrm>
          <a:prstGeom prst="ellipse">
            <a:avLst/>
          </a:prstGeom>
          <a:noFill/>
          <a:ln w="317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4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463 L 0 1.11111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75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4" grpId="0"/>
      <p:bldP spid="74" grpId="1"/>
      <p:bldP spid="75" grpId="0" animBg="1"/>
      <p:bldP spid="19" grpId="0"/>
      <p:bldP spid="19" grpId="1"/>
      <p:bldP spid="20" grpId="0" animBg="1"/>
      <p:bldP spid="28" grpId="0"/>
      <p:bldP spid="28" grpId="1"/>
      <p:bldP spid="30" grpId="0" animBg="1"/>
      <p:bldP spid="66" grpId="0"/>
      <p:bldP spid="66" grpId="1"/>
      <p:bldP spid="6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AEEA7-FB2E-DA49-81CF-04B0CF8C8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2DBD7BD-E3D4-96C2-134D-DC444CB228BA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D66C8DFA-059B-D455-3455-37FB41C39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C1AB8A85-AECA-4705-FCB5-7290805CF9B9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DCEFACCB-87F3-C924-60AE-580991A4ED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94F7B644-EA14-9BA8-3073-EDAE317BC56F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F771B15F-75AB-12CA-4E64-CDFC81752016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55D78A6D-4648-A7F2-7676-8B58310222F9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E573087F-C74E-DA59-D0C2-7D7ED83578F1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5353AADF-2B8B-CB10-F5ED-D7CDD7A219B6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D1BF3F34-F744-6498-5A03-84D842606D79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585D8497-A11A-6E9F-3677-A426E1D5077F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DEAB9A51-7AE4-5B0E-386B-BA584DC3994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4182ED66-8197-52D4-F6F9-775D15B31675}"/>
              </a:ext>
            </a:extLst>
          </p:cNvPr>
          <p:cNvSpPr txBox="1"/>
          <p:nvPr/>
        </p:nvSpPr>
        <p:spPr>
          <a:xfrm>
            <a:off x="4866507" y="703257"/>
            <a:ext cx="3260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F5842B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EXPANSÃO</a:t>
            </a:r>
            <a:endParaRPr lang="pt-BR" sz="4800" b="1" i="1" noProof="0" dirty="0">
              <a:solidFill>
                <a:srgbClr val="F5842B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9858BEDF-1723-1C6F-9E30-5145544C209D}"/>
              </a:ext>
            </a:extLst>
          </p:cNvPr>
          <p:cNvSpPr>
            <a:spLocks/>
          </p:cNvSpPr>
          <p:nvPr/>
        </p:nvSpPr>
        <p:spPr>
          <a:xfrm>
            <a:off x="0" y="1764696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BD890B7-EA0B-D542-605E-BE1D82A2FA59}"/>
              </a:ext>
            </a:extLst>
          </p:cNvPr>
          <p:cNvGrpSpPr/>
          <p:nvPr/>
        </p:nvGrpSpPr>
        <p:grpSpPr>
          <a:xfrm>
            <a:off x="3972466" y="757606"/>
            <a:ext cx="785884" cy="785884"/>
            <a:chOff x="3312389" y="3126813"/>
            <a:chExt cx="2055044" cy="2055044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66A398A7-ED8E-0DCC-CC5F-AC0679787657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584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Mover com preenchimento sólido">
              <a:extLst>
                <a:ext uri="{FF2B5EF4-FFF2-40B4-BE49-F238E27FC236}">
                  <a16:creationId xmlns:a16="http://schemas.microsoft.com/office/drawing/2014/main" id="{7021F600-B138-1F45-4952-7781F2DFF80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rot="2700000">
              <a:off x="3312389" y="3126813"/>
              <a:ext cx="2055044" cy="2055044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C7E38ADD-78BB-FD7A-9702-F3EC34286529}"/>
              </a:ext>
            </a:extLst>
          </p:cNvPr>
          <p:cNvSpPr>
            <a:spLocks noChangeAspect="1"/>
          </p:cNvSpPr>
          <p:nvPr/>
        </p:nvSpPr>
        <p:spPr>
          <a:xfrm>
            <a:off x="3919716" y="703257"/>
            <a:ext cx="891386" cy="891386"/>
          </a:xfrm>
          <a:prstGeom prst="ellipse">
            <a:avLst/>
          </a:prstGeom>
          <a:noFill/>
          <a:ln w="317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52" name="TextBox 3">
            <a:extLst>
              <a:ext uri="{FF2B5EF4-FFF2-40B4-BE49-F238E27FC236}">
                <a16:creationId xmlns:a16="http://schemas.microsoft.com/office/drawing/2014/main" id="{6DB5B7D4-8797-0C19-2885-5040AB40F9D5}"/>
              </a:ext>
            </a:extLst>
          </p:cNvPr>
          <p:cNvSpPr txBox="1"/>
          <p:nvPr/>
        </p:nvSpPr>
        <p:spPr>
          <a:xfrm>
            <a:off x="1289968" y="2805752"/>
            <a:ext cx="9585850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Internet mais rápida, dentro e fora de casa;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Bônus Internet;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Mais de 120 canais.</a:t>
            </a:r>
          </a:p>
        </p:txBody>
      </p:sp>
    </p:spTree>
    <p:extLst>
      <p:ext uri="{BB962C8B-B14F-4D97-AF65-F5344CB8AC3E}">
        <p14:creationId xmlns:p14="http://schemas.microsoft.com/office/powerpoint/2010/main" val="354472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6481 L -2.70833E-6 -2.96296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6481 L 0 -4.44444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6481 L 5E-6 -1.85185E-6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6481 L -3.54167E-6 -4.81481E-6 " pathEditMode="relative" rAng="0" ptsTypes="AA">
                                      <p:cBhvr>
                                        <p:cTn id="41" dur="125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42" grpId="0" animBg="1"/>
      <p:bldP spid="52" grpId="0" uiExpand="1" build="p"/>
      <p:bldP spid="52" grpId="1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D6FB8-20E6-AFBC-26DA-216E7D1B6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6EBE4B1-B188-AEDC-B376-CFD7981EF85E}"/>
              </a:ext>
            </a:extLst>
          </p:cNvPr>
          <p:cNvGrpSpPr/>
          <p:nvPr/>
        </p:nvGrpSpPr>
        <p:grpSpPr>
          <a:xfrm>
            <a:off x="2978944" y="171776"/>
            <a:ext cx="7367906" cy="677108"/>
            <a:chOff x="2978944" y="171776"/>
            <a:chExt cx="7367906" cy="677108"/>
          </a:xfrm>
        </p:grpSpPr>
        <p:sp>
          <p:nvSpPr>
            <p:cNvPr id="10" name="CaixaDeTexto 23">
              <a:extLst>
                <a:ext uri="{FF2B5EF4-FFF2-40B4-BE49-F238E27FC236}">
                  <a16:creationId xmlns:a16="http://schemas.microsoft.com/office/drawing/2014/main" id="{B7BF20A5-61FC-99E1-1F13-F3952E2CC7E4}"/>
                </a:ext>
              </a:extLst>
            </p:cNvPr>
            <p:cNvSpPr txBox="1"/>
            <p:nvPr/>
          </p:nvSpPr>
          <p:spPr>
            <a:xfrm rot="5400000">
              <a:off x="5273475" y="-2122755"/>
              <a:ext cx="677108" cy="526616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TRILHA PRINCIPAL | </a:t>
              </a: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A291C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TEAMS</a:t>
              </a:r>
              <a:endParaRPr kumimoji="0" lang="pt-BR" sz="3200" b="0" i="1" u="none" strike="noStrike" kern="120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E377FAFD-7890-F484-22BC-6F6CEF25060D}"/>
                </a:ext>
              </a:extLst>
            </p:cNvPr>
            <p:cNvSpPr txBox="1"/>
            <p:nvPr/>
          </p:nvSpPr>
          <p:spPr>
            <a:xfrm>
              <a:off x="8245114" y="310274"/>
              <a:ext cx="21017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/>
                  <a:ea typeface="+mn-ea"/>
                  <a:cs typeface="+mn-cs"/>
                </a:rPr>
                <a:t>Onde estamos: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A273CBC-7723-5955-0084-B55BE3F9A180}"/>
              </a:ext>
            </a:extLst>
          </p:cNvPr>
          <p:cNvGrpSpPr/>
          <p:nvPr/>
        </p:nvGrpSpPr>
        <p:grpSpPr>
          <a:xfrm>
            <a:off x="1866896" y="890929"/>
            <a:ext cx="10325111" cy="5795295"/>
            <a:chOff x="1866896" y="890929"/>
            <a:chExt cx="10325111" cy="5795295"/>
          </a:xfrm>
        </p:grpSpPr>
        <p:sp>
          <p:nvSpPr>
            <p:cNvPr id="21" name="Retângulo: Cantos Superiores Arredondados 20">
              <a:extLst>
                <a:ext uri="{FF2B5EF4-FFF2-40B4-BE49-F238E27FC236}">
                  <a16:creationId xmlns:a16="http://schemas.microsoft.com/office/drawing/2014/main" id="{4C704BB3-AC9F-56BF-DA64-47B6A9E9783F}"/>
                </a:ext>
              </a:extLst>
            </p:cNvPr>
            <p:cNvSpPr/>
            <p:nvPr/>
          </p:nvSpPr>
          <p:spPr>
            <a:xfrm rot="16200000">
              <a:off x="4131808" y="-1373975"/>
              <a:ext cx="5795295" cy="10325103"/>
            </a:xfrm>
            <a:prstGeom prst="round2SameRect">
              <a:avLst>
                <a:gd name="adj1" fmla="val 2633"/>
                <a:gd name="adj2" fmla="val 0"/>
              </a:avLst>
            </a:prstGeom>
            <a:solidFill>
              <a:srgbClr val="2D29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2807B674-E2A3-38F0-ED4E-1277B31A55D2}"/>
                </a:ext>
              </a:extLst>
            </p:cNvPr>
            <p:cNvSpPr txBox="1"/>
            <p:nvPr/>
          </p:nvSpPr>
          <p:spPr>
            <a:xfrm>
              <a:off x="2645485" y="1078053"/>
              <a:ext cx="46961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 Black" pitchFamily="2" charset="0"/>
                  <a:ea typeface="+mn-ea"/>
                  <a:cs typeface="+mn-cs"/>
                </a:rPr>
                <a:t>Aprender, impulsiona!</a:t>
              </a:r>
            </a:p>
          </p:txBody>
        </p:sp>
        <p:cxnSp>
          <p:nvCxnSpPr>
            <p:cNvPr id="27" name="Conector Reto 12">
              <a:extLst>
                <a:ext uri="{FF2B5EF4-FFF2-40B4-BE49-F238E27FC236}">
                  <a16:creationId xmlns:a16="http://schemas.microsoft.com/office/drawing/2014/main" id="{A7021123-67FE-7B6F-D2CB-415D134BFD25}"/>
                </a:ext>
              </a:extLst>
            </p:cNvPr>
            <p:cNvCxnSpPr>
              <a:cxnSpLocks/>
            </p:cNvCxnSpPr>
            <p:nvPr/>
          </p:nvCxnSpPr>
          <p:spPr>
            <a:xfrm>
              <a:off x="2645485" y="1785939"/>
              <a:ext cx="4962806" cy="0"/>
            </a:xfrm>
            <a:prstGeom prst="line">
              <a:avLst/>
            </a:prstGeom>
            <a:ln w="6350">
              <a:gradFill flip="none" rotWithShape="1">
                <a:gsLst>
                  <a:gs pos="63000">
                    <a:schemeClr val="bg1"/>
                  </a:gs>
                  <a:gs pos="100000">
                    <a:srgbClr val="262626">
                      <a:alpha val="0"/>
                    </a:srgbClr>
                  </a:gs>
                  <a:gs pos="0">
                    <a:schemeClr val="bg2">
                      <a:lumMod val="2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55381635-B597-CDE6-757F-9B092B0FA0CB}"/>
                </a:ext>
              </a:extLst>
            </p:cNvPr>
            <p:cNvSpPr/>
            <p:nvPr/>
          </p:nvSpPr>
          <p:spPr>
            <a:xfrm>
              <a:off x="1866896" y="1995398"/>
              <a:ext cx="6790105" cy="406343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DA70D49-AA01-0D5C-1D07-E44593EF66F5}"/>
                </a:ext>
              </a:extLst>
            </p:cNvPr>
            <p:cNvSpPr/>
            <p:nvPr/>
          </p:nvSpPr>
          <p:spPr>
            <a:xfrm>
              <a:off x="2978944" y="1843391"/>
              <a:ext cx="7961786" cy="4352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Multi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Banda Larga;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Fone Fixo;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TV;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Pós;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Controle;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SVAs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Portabilidade;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Vida Inteligente;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Internet 5G;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Claro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empresas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 LP.</a:t>
              </a:r>
              <a:endPara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2" name="Triângulo isósceles 31">
              <a:extLst>
                <a:ext uri="{FF2B5EF4-FFF2-40B4-BE49-F238E27FC236}">
                  <a16:creationId xmlns:a16="http://schemas.microsoft.com/office/drawing/2014/main" id="{59CD90E0-74CF-31A1-8545-3AABCB08A4C9}"/>
                </a:ext>
              </a:extLst>
            </p:cNvPr>
            <p:cNvSpPr/>
            <p:nvPr/>
          </p:nvSpPr>
          <p:spPr>
            <a:xfrm rot="5400000">
              <a:off x="2516266" y="2068923"/>
              <a:ext cx="258437" cy="227127"/>
            </a:xfrm>
            <a:prstGeom prst="triangl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A5F9B74C-E543-FA88-7443-3074C2BE6A1C}"/>
                </a:ext>
              </a:extLst>
            </p:cNvPr>
            <p:cNvSpPr/>
            <p:nvPr/>
          </p:nvSpPr>
          <p:spPr>
            <a:xfrm>
              <a:off x="9699039" y="906146"/>
              <a:ext cx="2492961" cy="933263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Objetivo:</a:t>
              </a: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  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Entender os produtos e enxergar oportunidades de venda.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5662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81D91-1966-C00B-5367-EA58B665F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375B6975-1B72-E13B-6777-6C4E2BD4F5EB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6A0E50E0-FD7B-7A13-1599-E3CD30D90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C7B45729-A856-67A2-BFC5-D8C0113365B8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5F7D8AD1-FFB1-DB4B-C4FB-FD6D36E67E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1385A5C5-50AC-0DB0-A746-11CEB8828030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F85EC788-84F4-02A9-117F-F9CB8337E79A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FC9CA95A-639F-BEAD-9381-1C7941E823A6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A246DDCA-2EA6-EA44-E595-5E13610C4F7F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095BDD83-7741-A398-60D8-2FD1E69A842B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650623D9-AA42-8402-8F17-0B783B7E9453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964A192C-F093-EEFC-1E09-60CAB21ACED0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321907A7-6582-F0BE-A695-B9DEB57BD90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5991AA56-1EAF-BBC9-A15C-9A099EBE462B}"/>
              </a:ext>
            </a:extLst>
          </p:cNvPr>
          <p:cNvSpPr txBox="1"/>
          <p:nvPr/>
        </p:nvSpPr>
        <p:spPr>
          <a:xfrm>
            <a:off x="4480008" y="703257"/>
            <a:ext cx="3557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DA291C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FACILIDADE</a:t>
            </a:r>
            <a:endParaRPr lang="pt-BR" sz="4800" b="1" i="1" noProof="0" dirty="0">
              <a:solidFill>
                <a:srgbClr val="DA291C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CB6C89DF-1FAC-9862-779A-170586DE66CF}"/>
              </a:ext>
            </a:extLst>
          </p:cNvPr>
          <p:cNvSpPr>
            <a:spLocks/>
          </p:cNvSpPr>
          <p:nvPr/>
        </p:nvSpPr>
        <p:spPr>
          <a:xfrm>
            <a:off x="0" y="1764696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1D0A988-D98C-6C11-4F9A-A5C503BADD0F}"/>
              </a:ext>
            </a:extLst>
          </p:cNvPr>
          <p:cNvGrpSpPr/>
          <p:nvPr/>
        </p:nvGrpSpPr>
        <p:grpSpPr>
          <a:xfrm>
            <a:off x="3597290" y="767331"/>
            <a:ext cx="763239" cy="763239"/>
            <a:chOff x="3342001" y="3152243"/>
            <a:chExt cx="1995829" cy="1995829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916540D3-D345-5F3E-9162-A60EA90BD2C4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Marca de seleção com preenchimento sólido">
              <a:extLst>
                <a:ext uri="{FF2B5EF4-FFF2-40B4-BE49-F238E27FC236}">
                  <a16:creationId xmlns:a16="http://schemas.microsoft.com/office/drawing/2014/main" id="{E261FB95-E2D7-3745-8360-2DC6A0BF481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556039" y="3366282"/>
              <a:ext cx="1567749" cy="1567749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96238792-1CE6-D632-FBDC-814C1AEF65E7}"/>
              </a:ext>
            </a:extLst>
          </p:cNvPr>
          <p:cNvSpPr>
            <a:spLocks noChangeAspect="1"/>
          </p:cNvSpPr>
          <p:nvPr/>
        </p:nvSpPr>
        <p:spPr>
          <a:xfrm>
            <a:off x="3533217" y="703257"/>
            <a:ext cx="891386" cy="891386"/>
          </a:xfrm>
          <a:prstGeom prst="ellipse">
            <a:avLst/>
          </a:prstGeom>
          <a:noFill/>
          <a:ln w="3175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1684A-2821-5F5F-4F09-CE069002468D}"/>
              </a:ext>
            </a:extLst>
          </p:cNvPr>
          <p:cNvSpPr txBox="1"/>
          <p:nvPr/>
        </p:nvSpPr>
        <p:spPr>
          <a:xfrm>
            <a:off x="3487761" y="1968602"/>
            <a:ext cx="5216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Pagamento em uma única fatura</a:t>
            </a:r>
            <a:endParaRPr lang="pt-BR" sz="2800" b="1" noProof="0" dirty="0">
              <a:solidFill>
                <a:schemeClr val="bg1"/>
              </a:solidFill>
              <a:latin typeface="+mj-lt"/>
              <a:ea typeface="Euclid Circular A" panose="020B0504000000000000" pitchFamily="34" charset="77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A63602D-30AC-0E52-5575-B151A9A19BE2}"/>
              </a:ext>
            </a:extLst>
          </p:cNvPr>
          <p:cNvSpPr/>
          <p:nvPr/>
        </p:nvSpPr>
        <p:spPr>
          <a:xfrm>
            <a:off x="1430613" y="2631966"/>
            <a:ext cx="9330771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0" algn="ctr" defTabSz="913585">
              <a:spcAft>
                <a:spcPts val="1200"/>
              </a:spcAft>
              <a:defRPr/>
            </a:pPr>
            <a:r>
              <a:rPr lang="pt-BR" sz="2000" b="1" dirty="0">
                <a:solidFill>
                  <a:srgbClr val="F7A45F"/>
                </a:solidFill>
                <a:latin typeface="AMX" pitchFamily="2" charset="0"/>
                <a:cs typeface="Calibri" panose="020F0502020204030204" pitchFamily="34" charset="0"/>
              </a:rPr>
              <a:t>Um só contrato, uma só fatura e ofertas exclusivas!</a:t>
            </a:r>
          </a:p>
          <a:p>
            <a:pPr marL="182563" lvl="0" algn="ctr" defTabSz="913585">
              <a:spcAft>
                <a:spcPts val="1200"/>
              </a:spcAft>
              <a:defRPr/>
            </a:pPr>
            <a:r>
              <a:rPr lang="pt-BR" sz="20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Todos os serviços em um único boleto, sem se preocupar em administrar diversas contas, isso é </a:t>
            </a:r>
            <a:r>
              <a:rPr lang="pt-BR" sz="2000" b="1" dirty="0">
                <a:solidFill>
                  <a:srgbClr val="F7A45F"/>
                </a:solidFill>
                <a:latin typeface="AMX" pitchFamily="2" charset="0"/>
                <a:cs typeface="Calibri" panose="020F0502020204030204" pitchFamily="34" charset="0"/>
              </a:rPr>
              <a:t>economia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de tempo e muito mais comodidade para </a:t>
            </a:r>
            <a:r>
              <a:rPr lang="pt-BR" sz="2000" b="1" dirty="0">
                <a:solidFill>
                  <a:srgbClr val="F7A45F"/>
                </a:solidFill>
                <a:latin typeface="AMX" pitchFamily="2" charset="0"/>
                <a:cs typeface="Calibri" panose="020F0502020204030204" pitchFamily="34" charset="0"/>
              </a:rPr>
              <a:t>administrar as contas, reduzir erros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</a:t>
            </a:r>
            <a:r>
              <a:rPr lang="pt-BR" sz="2000" b="1" dirty="0">
                <a:solidFill>
                  <a:srgbClr val="F7A45F"/>
                </a:solidFill>
                <a:latin typeface="AMX" pitchFamily="2" charset="0"/>
                <a:cs typeface="Calibri" panose="020F0502020204030204" pitchFamily="34" charset="0"/>
              </a:rPr>
              <a:t>e facilitar o controle financeiro.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B44B823-2719-D438-6D47-B93CA1FE31AB}"/>
              </a:ext>
            </a:extLst>
          </p:cNvPr>
          <p:cNvGrpSpPr/>
          <p:nvPr/>
        </p:nvGrpSpPr>
        <p:grpSpPr>
          <a:xfrm>
            <a:off x="969792" y="4355630"/>
            <a:ext cx="1264945" cy="1264945"/>
            <a:chOff x="3342001" y="3152243"/>
            <a:chExt cx="1995829" cy="199582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7AA17CC-57EE-776D-21EB-A3DE0DE8CD38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7A45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9" name="Graphic 10" descr="Minimizar com preenchimento sólido">
              <a:extLst>
                <a:ext uri="{FF2B5EF4-FFF2-40B4-BE49-F238E27FC236}">
                  <a16:creationId xmlns:a16="http://schemas.microsoft.com/office/drawing/2014/main" id="{A52E1B26-6815-10E7-F729-C626D221A20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17508" y="3402124"/>
              <a:ext cx="1490556" cy="1490556"/>
            </a:xfrm>
            <a:prstGeom prst="rect">
              <a:avLst/>
            </a:prstGeom>
          </p:spPr>
        </p:pic>
      </p:grpSp>
      <p:sp>
        <p:nvSpPr>
          <p:cNvPr id="10" name="TextBox 31">
            <a:extLst>
              <a:ext uri="{FF2B5EF4-FFF2-40B4-BE49-F238E27FC236}">
                <a16:creationId xmlns:a16="http://schemas.microsoft.com/office/drawing/2014/main" id="{3A3A3170-C32B-26E9-7357-4832231FEE71}"/>
              </a:ext>
            </a:extLst>
          </p:cNvPr>
          <p:cNvSpPr txBox="1"/>
          <p:nvPr/>
        </p:nvSpPr>
        <p:spPr>
          <a:xfrm>
            <a:off x="409625" y="5831577"/>
            <a:ext cx="2385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b="1" dirty="0">
                <a:solidFill>
                  <a:srgbClr val="F3ECE8"/>
                </a:solidFill>
                <a:latin typeface="AMX Black" pitchFamily="2" charset="0"/>
              </a:rPr>
              <a:t>OFERTA CONVERGÊNCIA</a:t>
            </a:r>
            <a:endParaRPr lang="pt-BR" b="1" noProof="0" dirty="0">
              <a:solidFill>
                <a:srgbClr val="F3ECE8"/>
              </a:solidFill>
              <a:latin typeface="AMX Black" pitchFamily="2" charset="0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0CCA7B47-1BA7-149E-F5CF-4721A2EE2B8E}"/>
              </a:ext>
            </a:extLst>
          </p:cNvPr>
          <p:cNvSpPr>
            <a:spLocks noChangeAspect="1"/>
          </p:cNvSpPr>
          <p:nvPr/>
        </p:nvSpPr>
        <p:spPr>
          <a:xfrm>
            <a:off x="863600" y="4249438"/>
            <a:ext cx="1477328" cy="1477328"/>
          </a:xfrm>
          <a:prstGeom prst="ellipse">
            <a:avLst/>
          </a:prstGeom>
          <a:noFill/>
          <a:ln w="3175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A7FF049-A2C9-31E4-98DE-69FB7D579EE3}"/>
              </a:ext>
            </a:extLst>
          </p:cNvPr>
          <p:cNvGrpSpPr/>
          <p:nvPr/>
        </p:nvGrpSpPr>
        <p:grpSpPr>
          <a:xfrm>
            <a:off x="3965616" y="4355630"/>
            <a:ext cx="1264945" cy="1264945"/>
            <a:chOff x="3342001" y="3152243"/>
            <a:chExt cx="1995829" cy="1995829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C289303A-5274-FED2-EA9E-01458449A875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7A45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33" name="Graphic 10" descr="Dinheiro com preenchimento sólido">
              <a:extLst>
                <a:ext uri="{FF2B5EF4-FFF2-40B4-BE49-F238E27FC236}">
                  <a16:creationId xmlns:a16="http://schemas.microsoft.com/office/drawing/2014/main" id="{57749E0C-8D1C-5FF5-1166-95A1A395F3E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617508" y="3402124"/>
              <a:ext cx="1490556" cy="1490556"/>
            </a:xfrm>
            <a:prstGeom prst="rect">
              <a:avLst/>
            </a:prstGeom>
          </p:spPr>
        </p:pic>
      </p:grpSp>
      <p:sp>
        <p:nvSpPr>
          <p:cNvPr id="34" name="TextBox 31">
            <a:extLst>
              <a:ext uri="{FF2B5EF4-FFF2-40B4-BE49-F238E27FC236}">
                <a16:creationId xmlns:a16="http://schemas.microsoft.com/office/drawing/2014/main" id="{A6E4E7A3-F207-C846-1644-CF50F7114455}"/>
              </a:ext>
            </a:extLst>
          </p:cNvPr>
          <p:cNvSpPr txBox="1"/>
          <p:nvPr/>
        </p:nvSpPr>
        <p:spPr>
          <a:xfrm>
            <a:off x="3405449" y="5831577"/>
            <a:ext cx="2385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b="1" dirty="0">
                <a:solidFill>
                  <a:srgbClr val="F3ECE8"/>
                </a:solidFill>
                <a:latin typeface="AMX Black" pitchFamily="2" charset="0"/>
              </a:rPr>
              <a:t>OFERTA RENTABILIZAÇÃO</a:t>
            </a:r>
            <a:endParaRPr lang="pt-BR" b="1" noProof="0" dirty="0">
              <a:solidFill>
                <a:srgbClr val="F3ECE8"/>
              </a:solidFill>
              <a:latin typeface="AMX Black" pitchFamily="2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AFF89B6A-A090-8812-CDBE-0CF89E785E6C}"/>
              </a:ext>
            </a:extLst>
          </p:cNvPr>
          <p:cNvSpPr>
            <a:spLocks noChangeAspect="1"/>
          </p:cNvSpPr>
          <p:nvPr/>
        </p:nvSpPr>
        <p:spPr>
          <a:xfrm>
            <a:off x="3873920" y="4249438"/>
            <a:ext cx="1477328" cy="1477328"/>
          </a:xfrm>
          <a:prstGeom prst="ellipse">
            <a:avLst/>
          </a:prstGeom>
          <a:noFill/>
          <a:ln w="3175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6BF5F338-D7E9-1A4F-0330-C562D11D2863}"/>
              </a:ext>
            </a:extLst>
          </p:cNvPr>
          <p:cNvGrpSpPr/>
          <p:nvPr/>
        </p:nvGrpSpPr>
        <p:grpSpPr>
          <a:xfrm>
            <a:off x="6961440" y="4355630"/>
            <a:ext cx="1264945" cy="1264945"/>
            <a:chOff x="3342001" y="3152243"/>
            <a:chExt cx="1995829" cy="1995829"/>
          </a:xfrm>
        </p:grpSpPr>
        <p:sp>
          <p:nvSpPr>
            <p:cNvPr id="37" name="Oval 7">
              <a:extLst>
                <a:ext uri="{FF2B5EF4-FFF2-40B4-BE49-F238E27FC236}">
                  <a16:creationId xmlns:a16="http://schemas.microsoft.com/office/drawing/2014/main" id="{A6AF5BA4-E9B1-A5CB-262C-2D94ED446851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7A45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38" name="Graphic 10" descr="Cofrinho com preenchimento sólido">
              <a:extLst>
                <a:ext uri="{FF2B5EF4-FFF2-40B4-BE49-F238E27FC236}">
                  <a16:creationId xmlns:a16="http://schemas.microsoft.com/office/drawing/2014/main" id="{7CD6AFF3-C488-1329-6762-94C76BA2596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617508" y="3402124"/>
              <a:ext cx="1490556" cy="1490556"/>
            </a:xfrm>
            <a:prstGeom prst="rect">
              <a:avLst/>
            </a:prstGeom>
          </p:spPr>
        </p:pic>
      </p:grpSp>
      <p:sp>
        <p:nvSpPr>
          <p:cNvPr id="39" name="TextBox 31">
            <a:extLst>
              <a:ext uri="{FF2B5EF4-FFF2-40B4-BE49-F238E27FC236}">
                <a16:creationId xmlns:a16="http://schemas.microsoft.com/office/drawing/2014/main" id="{0949F0A8-5C7C-1DF7-6E64-66801CB83039}"/>
              </a:ext>
            </a:extLst>
          </p:cNvPr>
          <p:cNvSpPr txBox="1"/>
          <p:nvPr/>
        </p:nvSpPr>
        <p:spPr>
          <a:xfrm>
            <a:off x="6212745" y="5831577"/>
            <a:ext cx="279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b="1" dirty="0">
                <a:solidFill>
                  <a:srgbClr val="F3ECE8"/>
                </a:solidFill>
                <a:latin typeface="AMX Black" pitchFamily="2" charset="0"/>
              </a:rPr>
              <a:t>PREÇOS DIFERENCIADOS DA BL</a:t>
            </a:r>
            <a:endParaRPr lang="pt-BR" b="1" noProof="0" dirty="0">
              <a:solidFill>
                <a:srgbClr val="F3ECE8"/>
              </a:solidFill>
              <a:latin typeface="AMX Black" pitchFamily="2" charset="0"/>
            </a:endParaRPr>
          </a:p>
        </p:txBody>
      </p:sp>
      <p:sp>
        <p:nvSpPr>
          <p:cNvPr id="40" name="Oval 7">
            <a:extLst>
              <a:ext uri="{FF2B5EF4-FFF2-40B4-BE49-F238E27FC236}">
                <a16:creationId xmlns:a16="http://schemas.microsoft.com/office/drawing/2014/main" id="{6DB1D6B5-CDDB-8494-0F80-CBEC530CFF5B}"/>
              </a:ext>
            </a:extLst>
          </p:cNvPr>
          <p:cNvSpPr>
            <a:spLocks noChangeAspect="1"/>
          </p:cNvSpPr>
          <p:nvPr/>
        </p:nvSpPr>
        <p:spPr>
          <a:xfrm>
            <a:off x="6862496" y="4249438"/>
            <a:ext cx="1477328" cy="1477328"/>
          </a:xfrm>
          <a:prstGeom prst="ellipse">
            <a:avLst/>
          </a:prstGeom>
          <a:noFill/>
          <a:ln w="3175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94C01273-801D-4224-FBD3-C7D257ADD4E2}"/>
              </a:ext>
            </a:extLst>
          </p:cNvPr>
          <p:cNvGrpSpPr/>
          <p:nvPr/>
        </p:nvGrpSpPr>
        <p:grpSpPr>
          <a:xfrm>
            <a:off x="9957264" y="4355630"/>
            <a:ext cx="1264945" cy="1264945"/>
            <a:chOff x="3342001" y="3152243"/>
            <a:chExt cx="1995829" cy="1995829"/>
          </a:xfrm>
        </p:grpSpPr>
        <p:sp>
          <p:nvSpPr>
            <p:cNvPr id="44" name="Oval 7">
              <a:extLst>
                <a:ext uri="{FF2B5EF4-FFF2-40B4-BE49-F238E27FC236}">
                  <a16:creationId xmlns:a16="http://schemas.microsoft.com/office/drawing/2014/main" id="{E4721960-83A2-B968-9190-9D9C9C138E88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7A45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5" name="Graphic 10" descr="Mulher com criança com preenchimento sólido">
              <a:extLst>
                <a:ext uri="{FF2B5EF4-FFF2-40B4-BE49-F238E27FC236}">
                  <a16:creationId xmlns:a16="http://schemas.microsoft.com/office/drawing/2014/main" id="{7B3AF5D5-A73A-24F0-31C3-53D98B01C39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3617508" y="3402124"/>
              <a:ext cx="1490556" cy="1490556"/>
            </a:xfrm>
            <a:prstGeom prst="rect">
              <a:avLst/>
            </a:prstGeom>
          </p:spPr>
        </p:pic>
      </p:grpSp>
      <p:sp>
        <p:nvSpPr>
          <p:cNvPr id="46" name="TextBox 31">
            <a:extLst>
              <a:ext uri="{FF2B5EF4-FFF2-40B4-BE49-F238E27FC236}">
                <a16:creationId xmlns:a16="http://schemas.microsoft.com/office/drawing/2014/main" id="{00712E58-8FD1-662F-80C5-EF8328AD5450}"/>
              </a:ext>
            </a:extLst>
          </p:cNvPr>
          <p:cNvSpPr txBox="1"/>
          <p:nvPr/>
        </p:nvSpPr>
        <p:spPr>
          <a:xfrm>
            <a:off x="9397097" y="5831577"/>
            <a:ext cx="2385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b="1" dirty="0">
                <a:solidFill>
                  <a:srgbClr val="F3ECE8"/>
                </a:solidFill>
                <a:latin typeface="AMX Black" pitchFamily="2" charset="0"/>
              </a:rPr>
              <a:t>DEPENDENTE INCLUSO</a:t>
            </a:r>
            <a:endParaRPr lang="pt-BR" b="1" noProof="0" dirty="0">
              <a:solidFill>
                <a:srgbClr val="F3ECE8"/>
              </a:solidFill>
              <a:latin typeface="AMX Black" pitchFamily="2" charset="0"/>
            </a:endParaRPr>
          </a:p>
        </p:txBody>
      </p:sp>
      <p:sp>
        <p:nvSpPr>
          <p:cNvPr id="47" name="Oval 7">
            <a:extLst>
              <a:ext uri="{FF2B5EF4-FFF2-40B4-BE49-F238E27FC236}">
                <a16:creationId xmlns:a16="http://schemas.microsoft.com/office/drawing/2014/main" id="{A0856023-FB5B-2DCC-7C88-C6C83835F152}"/>
              </a:ext>
            </a:extLst>
          </p:cNvPr>
          <p:cNvSpPr>
            <a:spLocks noChangeAspect="1"/>
          </p:cNvSpPr>
          <p:nvPr/>
        </p:nvSpPr>
        <p:spPr>
          <a:xfrm>
            <a:off x="9851072" y="4249438"/>
            <a:ext cx="1477328" cy="1477328"/>
          </a:xfrm>
          <a:prstGeom prst="ellipse">
            <a:avLst/>
          </a:prstGeom>
          <a:noFill/>
          <a:ln w="3175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0.06481 L 0 -1.48148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6" grpId="0" uiExpand="1" build="p"/>
      <p:bldP spid="10" grpId="0"/>
      <p:bldP spid="10" grpId="1"/>
      <p:bldP spid="20" grpId="0" animBg="1"/>
      <p:bldP spid="34" grpId="0"/>
      <p:bldP spid="34" grpId="1"/>
      <p:bldP spid="35" grpId="0" animBg="1"/>
      <p:bldP spid="39" grpId="0"/>
      <p:bldP spid="39" grpId="1"/>
      <p:bldP spid="40" grpId="0" animBg="1"/>
      <p:bldP spid="46" grpId="0"/>
      <p:bldP spid="46" grpId="1"/>
      <p:bldP spid="4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CCF3E-639E-4A61-CE58-67DDB41C6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5EE3AA64-2706-5240-AA45-9915D32D6FBA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863E37CC-A771-570A-9D4E-ADBE0807C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3340769F-BBFF-78C8-438A-1A36C6684A60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8DC31792-0340-8E4C-352B-2AD6830AD9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7423466C-24BB-B8BE-B8DA-F3564C6D7F51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ABC58C63-6299-3FAB-2D0D-58BC1E956CC8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49CB0613-B4DC-5661-EDF7-531D6CD0ECC6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409C0892-F730-F16E-1512-FEB55198A3ED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04617129-4237-2BAD-639A-4102858EFFC9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C3DA088B-4EF8-2784-7FBD-3D494D98E38B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554166AD-7FEA-4F15-2E4C-9432CC9AC102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390EADA6-9066-B4AC-3926-6D0A21BAA15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17833B39-03C0-F124-FDE8-E39910780357}"/>
              </a:ext>
            </a:extLst>
          </p:cNvPr>
          <p:cNvSpPr txBox="1"/>
          <p:nvPr/>
        </p:nvSpPr>
        <p:spPr>
          <a:xfrm>
            <a:off x="4480008" y="703257"/>
            <a:ext cx="3557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DA291C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FACILIDADE</a:t>
            </a:r>
            <a:endParaRPr lang="pt-BR" sz="4800" b="1" i="1" noProof="0" dirty="0">
              <a:solidFill>
                <a:srgbClr val="DA291C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CA22FDA6-E9AA-FC6D-732F-4731AE2EDAC3}"/>
              </a:ext>
            </a:extLst>
          </p:cNvPr>
          <p:cNvSpPr>
            <a:spLocks/>
          </p:cNvSpPr>
          <p:nvPr/>
        </p:nvSpPr>
        <p:spPr>
          <a:xfrm>
            <a:off x="0" y="1764696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6179F07-270B-88B9-08DA-E6ADF3AAE34E}"/>
              </a:ext>
            </a:extLst>
          </p:cNvPr>
          <p:cNvGrpSpPr/>
          <p:nvPr/>
        </p:nvGrpSpPr>
        <p:grpSpPr>
          <a:xfrm>
            <a:off x="3597290" y="767331"/>
            <a:ext cx="763239" cy="763239"/>
            <a:chOff x="3342001" y="3152243"/>
            <a:chExt cx="1995829" cy="1995829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DEAB2058-D176-025D-EABF-7946906004D7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Marca de seleção com preenchimento sólido">
              <a:extLst>
                <a:ext uri="{FF2B5EF4-FFF2-40B4-BE49-F238E27FC236}">
                  <a16:creationId xmlns:a16="http://schemas.microsoft.com/office/drawing/2014/main" id="{780F9C7C-2828-3FFF-4234-61DEA7BB3B7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556039" y="3366282"/>
              <a:ext cx="1567749" cy="1567749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7FEC710D-1B75-7375-C830-9E63985602F5}"/>
              </a:ext>
            </a:extLst>
          </p:cNvPr>
          <p:cNvSpPr>
            <a:spLocks noChangeAspect="1"/>
          </p:cNvSpPr>
          <p:nvPr/>
        </p:nvSpPr>
        <p:spPr>
          <a:xfrm>
            <a:off x="3533217" y="703257"/>
            <a:ext cx="891386" cy="891386"/>
          </a:xfrm>
          <a:prstGeom prst="ellipse">
            <a:avLst/>
          </a:prstGeom>
          <a:noFill/>
          <a:ln w="3175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727AE36-889E-8404-1695-1D84251E26F3}"/>
              </a:ext>
            </a:extLst>
          </p:cNvPr>
          <p:cNvSpPr txBox="1"/>
          <p:nvPr/>
        </p:nvSpPr>
        <p:spPr>
          <a:xfrm>
            <a:off x="4217127" y="1968602"/>
            <a:ext cx="3757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Atendimento exclusivo</a:t>
            </a:r>
            <a:endParaRPr lang="pt-BR" sz="2800" b="1" noProof="0" dirty="0">
              <a:solidFill>
                <a:schemeClr val="bg1"/>
              </a:solidFill>
              <a:latin typeface="+mj-lt"/>
              <a:ea typeface="Euclid Circular A" panose="020B0504000000000000" pitchFamily="34" charset="77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E17B4F8-BE41-A30B-3FDA-AACF6EA35D2E}"/>
              </a:ext>
            </a:extLst>
          </p:cNvPr>
          <p:cNvSpPr/>
          <p:nvPr/>
        </p:nvSpPr>
        <p:spPr>
          <a:xfrm>
            <a:off x="1430613" y="2695728"/>
            <a:ext cx="9330771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0" algn="ctr" defTabSz="913585">
              <a:spcAft>
                <a:spcPts val="1200"/>
              </a:spcAft>
              <a:defRPr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Cliente </a:t>
            </a:r>
            <a:r>
              <a:rPr lang="pt-BR" sz="2400" dirty="0" err="1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Multi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conta com uma central de atendimento exclusivo através do número </a:t>
            </a:r>
            <a:r>
              <a:rPr lang="pt-BR" sz="2400" b="1" dirty="0">
                <a:solidFill>
                  <a:srgbClr val="F3ECE8"/>
                </a:solidFill>
                <a:latin typeface="AMX" pitchFamily="2" charset="0"/>
                <a:cs typeface="Calibri" panose="020F0502020204030204" pitchFamily="34" charset="0"/>
              </a:rPr>
              <a:t>0800 723 66 26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, trazendo uma </a:t>
            </a:r>
            <a:r>
              <a:rPr lang="pt-BR" sz="2400" b="1" dirty="0">
                <a:solidFill>
                  <a:srgbClr val="F7A45F"/>
                </a:solidFill>
                <a:latin typeface="AMX" pitchFamily="2" charset="0"/>
                <a:cs typeface="Calibri" panose="020F0502020204030204" pitchFamily="34" charset="0"/>
              </a:rPr>
              <a:t>valorização maior do cliente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e </a:t>
            </a:r>
            <a:r>
              <a:rPr lang="pt-BR" sz="2400" b="1" dirty="0">
                <a:solidFill>
                  <a:srgbClr val="F7A45F"/>
                </a:solidFill>
                <a:latin typeface="AMX" pitchFamily="2" charset="0"/>
                <a:cs typeface="Calibri" panose="020F0502020204030204" pitchFamily="34" charset="0"/>
              </a:rPr>
              <a:t>mais agilidade em atendimento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.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Gráfico 23" descr="Call center com preenchimento sólido">
            <a:extLst>
              <a:ext uri="{FF2B5EF4-FFF2-40B4-BE49-F238E27FC236}">
                <a16:creationId xmlns:a16="http://schemas.microsoft.com/office/drawing/2014/main" id="{8E9EB5C5-4526-1061-7348-1128F7D0D6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98959" y="4374132"/>
            <a:ext cx="1842956" cy="184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2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0.06481 L 0 -1.48148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" grpId="0"/>
      <p:bldP spid="3" grpId="1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10671-348E-6E2C-F221-102BEF328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7D81B607-B5B5-7BB1-63C2-8F9263019E31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24B98E6A-3979-CAAA-661F-E493A2AB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DC8B8F8C-A7AB-4C77-9ED5-A27EE4308CFB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4658F572-1022-4870-8329-0E095B647D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85E0A3B3-DA4B-1EE0-A6B5-AD53F9EE99F6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3092FB66-57F7-797A-5394-D39BA62FEF3A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99714182-0233-9107-EBD5-1E9063DFE5D3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079324E3-9DFE-4EAF-894C-ACC81FE850A4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DAFD9841-19CB-E38C-4985-9583577F9147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D9FD73CB-DFB5-38B3-35F0-B80A7CAABA00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C5D54247-40C3-AB35-39E3-390B1FDEFF51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7BE3DF85-3E9C-037D-6626-A6D8ED6668C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08C1BC12-E798-6984-61B2-E1CBF1AC9898}"/>
              </a:ext>
            </a:extLst>
          </p:cNvPr>
          <p:cNvSpPr txBox="1"/>
          <p:nvPr/>
        </p:nvSpPr>
        <p:spPr>
          <a:xfrm>
            <a:off x="4480008" y="703257"/>
            <a:ext cx="3557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DA291C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FACILIDADE</a:t>
            </a:r>
            <a:endParaRPr lang="pt-BR" sz="4800" b="1" i="1" noProof="0" dirty="0">
              <a:solidFill>
                <a:srgbClr val="DA291C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8C4DFEB0-C8FA-9EF8-C339-5CBCAD97C099}"/>
              </a:ext>
            </a:extLst>
          </p:cNvPr>
          <p:cNvSpPr>
            <a:spLocks/>
          </p:cNvSpPr>
          <p:nvPr/>
        </p:nvSpPr>
        <p:spPr>
          <a:xfrm>
            <a:off x="0" y="1764697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C529EFC-E253-6EDD-A84E-0657CE6C930E}"/>
              </a:ext>
            </a:extLst>
          </p:cNvPr>
          <p:cNvGrpSpPr/>
          <p:nvPr/>
        </p:nvGrpSpPr>
        <p:grpSpPr>
          <a:xfrm>
            <a:off x="3597290" y="767331"/>
            <a:ext cx="763239" cy="763239"/>
            <a:chOff x="3342001" y="3152243"/>
            <a:chExt cx="1995829" cy="1995829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234A1C57-43CC-BE29-CEB8-390B116A5233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Marca de seleção com preenchimento sólido">
              <a:extLst>
                <a:ext uri="{FF2B5EF4-FFF2-40B4-BE49-F238E27FC236}">
                  <a16:creationId xmlns:a16="http://schemas.microsoft.com/office/drawing/2014/main" id="{2808B938-C7EF-8977-84AF-7FD31B717E1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556039" y="3366282"/>
              <a:ext cx="1567749" cy="1567749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84D990C3-2412-E606-E7A8-1BB5FEC5B41E}"/>
              </a:ext>
            </a:extLst>
          </p:cNvPr>
          <p:cNvSpPr>
            <a:spLocks noChangeAspect="1"/>
          </p:cNvSpPr>
          <p:nvPr/>
        </p:nvSpPr>
        <p:spPr>
          <a:xfrm>
            <a:off x="3533217" y="703257"/>
            <a:ext cx="891386" cy="891386"/>
          </a:xfrm>
          <a:prstGeom prst="ellipse">
            <a:avLst/>
          </a:prstGeom>
          <a:noFill/>
          <a:ln w="3175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AB1647-7E2D-4F42-5195-9DBF6B4C934C}"/>
              </a:ext>
            </a:extLst>
          </p:cNvPr>
          <p:cNvSpPr txBox="1"/>
          <p:nvPr/>
        </p:nvSpPr>
        <p:spPr>
          <a:xfrm>
            <a:off x="4332543" y="1968602"/>
            <a:ext cx="3526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Desconto em DA + FD</a:t>
            </a:r>
            <a:endParaRPr lang="pt-BR" sz="2800" b="1" noProof="0" dirty="0">
              <a:solidFill>
                <a:schemeClr val="bg1"/>
              </a:solidFill>
              <a:latin typeface="+mj-lt"/>
              <a:ea typeface="Euclid Circular A" panose="020B0504000000000000" pitchFamily="34" charset="77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6E32091-9125-1E89-967E-7550F4A38A7A}"/>
              </a:ext>
            </a:extLst>
          </p:cNvPr>
          <p:cNvSpPr/>
          <p:nvPr/>
        </p:nvSpPr>
        <p:spPr>
          <a:xfrm>
            <a:off x="1430613" y="2631966"/>
            <a:ext cx="933077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0" algn="ctr" defTabSz="913585">
              <a:spcAft>
                <a:spcPts val="1200"/>
              </a:spcAft>
              <a:defRPr/>
            </a:pPr>
            <a:r>
              <a:rPr lang="pt-BR" sz="20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O </a:t>
            </a:r>
            <a:r>
              <a:rPr lang="pt-BR" sz="2000" b="1" dirty="0" err="1">
                <a:solidFill>
                  <a:srgbClr val="F7A45F"/>
                </a:solidFill>
                <a:latin typeface="AMX" pitchFamily="2" charset="0"/>
                <a:cs typeface="Calibri" panose="020F0502020204030204" pitchFamily="34" charset="0"/>
              </a:rPr>
              <a:t>Multi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também oferece desconto no cadastro no </a:t>
            </a:r>
            <a:r>
              <a:rPr lang="pt-BR" sz="2000" b="1" dirty="0">
                <a:solidFill>
                  <a:srgbClr val="F7A45F"/>
                </a:solidFill>
                <a:latin typeface="AMX" pitchFamily="2" charset="0"/>
                <a:cs typeface="Calibri" panose="020F0502020204030204" pitchFamily="34" charset="0"/>
              </a:rPr>
              <a:t>Débito Automático 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mais Fatura Digital, que traz sempre mais vantagens ao cliente, confira:</a:t>
            </a:r>
            <a:endParaRPr lang="pt-BR" sz="2000" b="1" dirty="0">
              <a:solidFill>
                <a:srgbClr val="F7A45F"/>
              </a:solidFill>
              <a:latin typeface="AMX" pitchFamily="2" charset="0"/>
              <a:cs typeface="Calibri" panose="020F0502020204030204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E4AEA86-ED18-DACA-3B62-3783A6767949}"/>
              </a:ext>
            </a:extLst>
          </p:cNvPr>
          <p:cNvGrpSpPr/>
          <p:nvPr/>
        </p:nvGrpSpPr>
        <p:grpSpPr>
          <a:xfrm>
            <a:off x="1384882" y="3963816"/>
            <a:ext cx="1264945" cy="1264945"/>
            <a:chOff x="3342001" y="3152243"/>
            <a:chExt cx="1995829" cy="199582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55BA212-6793-DFB9-9C0F-CC60DA1C1BA2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7A45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9" name="Graphic 10" descr="Escudo com marca de verificação com preenchimento sólido">
              <a:extLst>
                <a:ext uri="{FF2B5EF4-FFF2-40B4-BE49-F238E27FC236}">
                  <a16:creationId xmlns:a16="http://schemas.microsoft.com/office/drawing/2014/main" id="{CA6A3E51-9331-78FA-7D76-5982D16ED04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17508" y="3402124"/>
              <a:ext cx="1490556" cy="1490556"/>
            </a:xfrm>
            <a:prstGeom prst="rect">
              <a:avLst/>
            </a:prstGeom>
          </p:spPr>
        </p:pic>
      </p:grpSp>
      <p:sp>
        <p:nvSpPr>
          <p:cNvPr id="10" name="TextBox 31">
            <a:extLst>
              <a:ext uri="{FF2B5EF4-FFF2-40B4-BE49-F238E27FC236}">
                <a16:creationId xmlns:a16="http://schemas.microsoft.com/office/drawing/2014/main" id="{6AB6C16C-5C76-EB32-FAF3-39C959A078A6}"/>
              </a:ext>
            </a:extLst>
          </p:cNvPr>
          <p:cNvSpPr txBox="1"/>
          <p:nvPr/>
        </p:nvSpPr>
        <p:spPr>
          <a:xfrm>
            <a:off x="824715" y="5439763"/>
            <a:ext cx="2385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b="1" dirty="0">
                <a:solidFill>
                  <a:srgbClr val="F3ECE8"/>
                </a:solidFill>
                <a:latin typeface="AMX" pitchFamily="2" charset="0"/>
              </a:rPr>
              <a:t>Segurança e praticidade</a:t>
            </a:r>
            <a:endParaRPr lang="pt-BR" b="1" noProof="0" dirty="0">
              <a:solidFill>
                <a:srgbClr val="F3ECE8"/>
              </a:solidFill>
              <a:latin typeface="AMX" pitchFamily="2" charset="0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E2084890-D11E-C8F3-670D-7210192AE410}"/>
              </a:ext>
            </a:extLst>
          </p:cNvPr>
          <p:cNvSpPr>
            <a:spLocks noChangeAspect="1"/>
          </p:cNvSpPr>
          <p:nvPr/>
        </p:nvSpPr>
        <p:spPr>
          <a:xfrm>
            <a:off x="1278690" y="3857624"/>
            <a:ext cx="1477328" cy="1477328"/>
          </a:xfrm>
          <a:prstGeom prst="ellipse">
            <a:avLst/>
          </a:prstGeom>
          <a:noFill/>
          <a:ln w="3175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B15C9F01-92DE-38F4-ECDE-149640370AFC}"/>
              </a:ext>
            </a:extLst>
          </p:cNvPr>
          <p:cNvGrpSpPr/>
          <p:nvPr/>
        </p:nvGrpSpPr>
        <p:grpSpPr>
          <a:xfrm>
            <a:off x="4146296" y="3963816"/>
            <a:ext cx="1264945" cy="1264945"/>
            <a:chOff x="3342001" y="3152243"/>
            <a:chExt cx="1995829" cy="1995829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D122AFF9-77DC-CF1D-031E-BA9F86D11ED7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7A45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33" name="Graphic 10" descr="Usuários com preenchimento sólido">
              <a:extLst>
                <a:ext uri="{FF2B5EF4-FFF2-40B4-BE49-F238E27FC236}">
                  <a16:creationId xmlns:a16="http://schemas.microsoft.com/office/drawing/2014/main" id="{A47C72E8-6262-080D-F756-28AC293A0A2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617508" y="3402124"/>
              <a:ext cx="1490556" cy="1490556"/>
            </a:xfrm>
            <a:prstGeom prst="rect">
              <a:avLst/>
            </a:prstGeom>
          </p:spPr>
        </p:pic>
      </p:grpSp>
      <p:sp>
        <p:nvSpPr>
          <p:cNvPr id="34" name="TextBox 31">
            <a:extLst>
              <a:ext uri="{FF2B5EF4-FFF2-40B4-BE49-F238E27FC236}">
                <a16:creationId xmlns:a16="http://schemas.microsoft.com/office/drawing/2014/main" id="{1E6E4550-B192-D04C-32D2-7AEC375BC5AD}"/>
              </a:ext>
            </a:extLst>
          </p:cNvPr>
          <p:cNvSpPr txBox="1"/>
          <p:nvPr/>
        </p:nvSpPr>
        <p:spPr>
          <a:xfrm>
            <a:off x="3645203" y="5439763"/>
            <a:ext cx="2385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b="1" dirty="0">
                <a:solidFill>
                  <a:srgbClr val="F3ECE8"/>
                </a:solidFill>
                <a:latin typeface="AMX" pitchFamily="2" charset="0"/>
              </a:rPr>
              <a:t>Evita filas</a:t>
            </a: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98674D1F-2EB3-DB95-2C37-ED7EC749F24C}"/>
              </a:ext>
            </a:extLst>
          </p:cNvPr>
          <p:cNvSpPr>
            <a:spLocks noChangeAspect="1"/>
          </p:cNvSpPr>
          <p:nvPr/>
        </p:nvSpPr>
        <p:spPr>
          <a:xfrm>
            <a:off x="4054600" y="3857624"/>
            <a:ext cx="1477328" cy="1477328"/>
          </a:xfrm>
          <a:prstGeom prst="ellipse">
            <a:avLst/>
          </a:prstGeom>
          <a:noFill/>
          <a:ln w="3175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FDDA4510-1D69-CF53-E22B-CD23B4CBD110}"/>
              </a:ext>
            </a:extLst>
          </p:cNvPr>
          <p:cNvGrpSpPr/>
          <p:nvPr/>
        </p:nvGrpSpPr>
        <p:grpSpPr>
          <a:xfrm>
            <a:off x="6907710" y="3963816"/>
            <a:ext cx="1264945" cy="1264945"/>
            <a:chOff x="3342001" y="3152243"/>
            <a:chExt cx="1995829" cy="1995829"/>
          </a:xfrm>
        </p:grpSpPr>
        <p:sp>
          <p:nvSpPr>
            <p:cNvPr id="37" name="Oval 7">
              <a:extLst>
                <a:ext uri="{FF2B5EF4-FFF2-40B4-BE49-F238E27FC236}">
                  <a16:creationId xmlns:a16="http://schemas.microsoft.com/office/drawing/2014/main" id="{391CBDFC-0AC7-334E-3AB8-C5AA44ED8903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7A45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38" name="Graphic 10" descr="Dólar com preenchimento sólido">
              <a:extLst>
                <a:ext uri="{FF2B5EF4-FFF2-40B4-BE49-F238E27FC236}">
                  <a16:creationId xmlns:a16="http://schemas.microsoft.com/office/drawing/2014/main" id="{01E16DCF-3D10-5B69-6519-090582B2D2A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617508" y="3402124"/>
              <a:ext cx="1490556" cy="1490556"/>
            </a:xfrm>
            <a:prstGeom prst="rect">
              <a:avLst/>
            </a:prstGeom>
          </p:spPr>
        </p:pic>
      </p:grpSp>
      <p:sp>
        <p:nvSpPr>
          <p:cNvPr id="39" name="TextBox 31">
            <a:extLst>
              <a:ext uri="{FF2B5EF4-FFF2-40B4-BE49-F238E27FC236}">
                <a16:creationId xmlns:a16="http://schemas.microsoft.com/office/drawing/2014/main" id="{8C593DB3-C261-E9F6-2DC5-9230E4A6DBD6}"/>
              </a:ext>
            </a:extLst>
          </p:cNvPr>
          <p:cNvSpPr txBox="1"/>
          <p:nvPr/>
        </p:nvSpPr>
        <p:spPr>
          <a:xfrm>
            <a:off x="6606174" y="5439763"/>
            <a:ext cx="1868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b="1" dirty="0">
                <a:solidFill>
                  <a:srgbClr val="F3ECE8"/>
                </a:solidFill>
                <a:latin typeface="AMX" pitchFamily="2" charset="0"/>
              </a:rPr>
              <a:t>Conta sempre em dia</a:t>
            </a:r>
          </a:p>
        </p:txBody>
      </p:sp>
      <p:sp>
        <p:nvSpPr>
          <p:cNvPr id="40" name="Oval 7">
            <a:extLst>
              <a:ext uri="{FF2B5EF4-FFF2-40B4-BE49-F238E27FC236}">
                <a16:creationId xmlns:a16="http://schemas.microsoft.com/office/drawing/2014/main" id="{5E9ABB1D-C994-8CC6-ED0A-2A327914E52F}"/>
              </a:ext>
            </a:extLst>
          </p:cNvPr>
          <p:cNvSpPr>
            <a:spLocks noChangeAspect="1"/>
          </p:cNvSpPr>
          <p:nvPr/>
        </p:nvSpPr>
        <p:spPr>
          <a:xfrm>
            <a:off x="6801518" y="3857624"/>
            <a:ext cx="1477328" cy="1477328"/>
          </a:xfrm>
          <a:prstGeom prst="ellipse">
            <a:avLst/>
          </a:prstGeom>
          <a:noFill/>
          <a:ln w="3175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A7DC043B-4451-DAE0-20A9-5B27BC55A397}"/>
              </a:ext>
            </a:extLst>
          </p:cNvPr>
          <p:cNvGrpSpPr/>
          <p:nvPr/>
        </p:nvGrpSpPr>
        <p:grpSpPr>
          <a:xfrm>
            <a:off x="9669125" y="3963816"/>
            <a:ext cx="1264945" cy="1264945"/>
            <a:chOff x="3342001" y="3152243"/>
            <a:chExt cx="1995829" cy="1995829"/>
          </a:xfrm>
        </p:grpSpPr>
        <p:sp>
          <p:nvSpPr>
            <p:cNvPr id="44" name="Oval 7">
              <a:extLst>
                <a:ext uri="{FF2B5EF4-FFF2-40B4-BE49-F238E27FC236}">
                  <a16:creationId xmlns:a16="http://schemas.microsoft.com/office/drawing/2014/main" id="{768FF486-FC8B-8CA4-2E14-FF74BE55F99B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7A45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5" name="Graphic 10" descr="Marca com preenchimento sólido">
              <a:extLst>
                <a:ext uri="{FF2B5EF4-FFF2-40B4-BE49-F238E27FC236}">
                  <a16:creationId xmlns:a16="http://schemas.microsoft.com/office/drawing/2014/main" id="{A4CABECF-66B1-19F0-60CA-2FDAF7D8B0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3617508" y="3402124"/>
              <a:ext cx="1490556" cy="1490556"/>
            </a:xfrm>
            <a:prstGeom prst="rect">
              <a:avLst/>
            </a:prstGeom>
          </p:spPr>
        </p:pic>
      </p:grpSp>
      <p:sp>
        <p:nvSpPr>
          <p:cNvPr id="46" name="TextBox 31">
            <a:extLst>
              <a:ext uri="{FF2B5EF4-FFF2-40B4-BE49-F238E27FC236}">
                <a16:creationId xmlns:a16="http://schemas.microsoft.com/office/drawing/2014/main" id="{4838FA45-F964-9B50-CE3F-383D7D4580E1}"/>
              </a:ext>
            </a:extLst>
          </p:cNvPr>
          <p:cNvSpPr txBox="1"/>
          <p:nvPr/>
        </p:nvSpPr>
        <p:spPr>
          <a:xfrm>
            <a:off x="9235908" y="5439763"/>
            <a:ext cx="2131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b="1" dirty="0">
                <a:solidFill>
                  <a:srgbClr val="F3ECE8"/>
                </a:solidFill>
                <a:latin typeface="AMX" pitchFamily="2" charset="0"/>
              </a:rPr>
              <a:t>Desconto de R$10,00 em todas as franquias</a:t>
            </a:r>
          </a:p>
        </p:txBody>
      </p:sp>
      <p:sp>
        <p:nvSpPr>
          <p:cNvPr id="47" name="Oval 7">
            <a:extLst>
              <a:ext uri="{FF2B5EF4-FFF2-40B4-BE49-F238E27FC236}">
                <a16:creationId xmlns:a16="http://schemas.microsoft.com/office/drawing/2014/main" id="{7880F6F3-9D69-74C1-B763-EE31CFB10E72}"/>
              </a:ext>
            </a:extLst>
          </p:cNvPr>
          <p:cNvSpPr>
            <a:spLocks noChangeAspect="1"/>
          </p:cNvSpPr>
          <p:nvPr/>
        </p:nvSpPr>
        <p:spPr>
          <a:xfrm>
            <a:off x="9562933" y="3857624"/>
            <a:ext cx="1477328" cy="1477328"/>
          </a:xfrm>
          <a:prstGeom prst="ellipse">
            <a:avLst/>
          </a:prstGeom>
          <a:noFill/>
          <a:ln w="3175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0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0.06481 L 0 -1.48148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6" grpId="0"/>
      <p:bldP spid="10" grpId="0"/>
      <p:bldP spid="10" grpId="1"/>
      <p:bldP spid="20" grpId="0" animBg="1"/>
      <p:bldP spid="34" grpId="0"/>
      <p:bldP spid="34" grpId="1"/>
      <p:bldP spid="35" grpId="0" animBg="1"/>
      <p:bldP spid="39" grpId="0"/>
      <p:bldP spid="39" grpId="1"/>
      <p:bldP spid="40" grpId="0" animBg="1"/>
      <p:bldP spid="46" grpId="0"/>
      <p:bldP spid="46" grpId="1"/>
      <p:bldP spid="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6AA5A-D7DD-EA4E-5D56-54FFA35B3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DCD64DD-F2B3-1AAA-545F-B228A3BD4894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FA933CE3-1965-A642-F54E-278633ACC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B66F8331-29BA-DEB4-4EAF-0762AF93F54F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2916F716-6E5C-417F-C7FF-886A902C90E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3F260E93-1267-7713-A0E7-26674BED0C87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C5228656-9F30-1E65-2AAA-E6E290668DFB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8408D64A-506A-4EF6-85E1-FACE09C3410F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F4D98E4D-8E83-3794-A25D-F73E935BB735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FEF52639-69BA-3A01-C56A-0CED79028C79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FAD5DA1E-A13D-E248-9F53-1F239A93844B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E734F2CA-E494-D53E-61BA-0F273EB4F7FE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04B78409-0135-3909-9A56-12D1247D4E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5C76973A-B64E-9838-CEA3-EAAA56B77349}"/>
              </a:ext>
            </a:extLst>
          </p:cNvPr>
          <p:cNvSpPr txBox="1"/>
          <p:nvPr/>
        </p:nvSpPr>
        <p:spPr>
          <a:xfrm>
            <a:off x="4870301" y="703257"/>
            <a:ext cx="3193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5C1417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INOVAÇÃO</a:t>
            </a:r>
            <a:endParaRPr lang="pt-BR" sz="4800" b="1" i="1" noProof="0" dirty="0">
              <a:solidFill>
                <a:srgbClr val="5C1417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77B003EB-57CD-A811-99FD-D0766F7DD6FA}"/>
              </a:ext>
            </a:extLst>
          </p:cNvPr>
          <p:cNvSpPr>
            <a:spLocks/>
          </p:cNvSpPr>
          <p:nvPr/>
        </p:nvSpPr>
        <p:spPr>
          <a:xfrm>
            <a:off x="0" y="1764696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5C14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2AE4C1E-33BC-7D7A-A795-D326382186D3}"/>
              </a:ext>
            </a:extLst>
          </p:cNvPr>
          <p:cNvGrpSpPr/>
          <p:nvPr/>
        </p:nvGrpSpPr>
        <p:grpSpPr>
          <a:xfrm>
            <a:off x="3987583" y="767331"/>
            <a:ext cx="763239" cy="763239"/>
            <a:chOff x="3342001" y="3152243"/>
            <a:chExt cx="1995829" cy="1995829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94B1A991-9899-3797-9C8C-AFFCCE66FF14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5C14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Lâmpada e engrenagem com preenchimento sólido">
              <a:extLst>
                <a:ext uri="{FF2B5EF4-FFF2-40B4-BE49-F238E27FC236}">
                  <a16:creationId xmlns:a16="http://schemas.microsoft.com/office/drawing/2014/main" id="{33B6CC6D-9D6E-2904-6C00-FFA6B5CEDAE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556040" y="3366282"/>
              <a:ext cx="1567749" cy="1567749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81B9734C-4BD7-00DF-C899-723CDBACE812}"/>
              </a:ext>
            </a:extLst>
          </p:cNvPr>
          <p:cNvSpPr>
            <a:spLocks noChangeAspect="1"/>
          </p:cNvSpPr>
          <p:nvPr/>
        </p:nvSpPr>
        <p:spPr>
          <a:xfrm>
            <a:off x="3923510" y="703257"/>
            <a:ext cx="891386" cy="891386"/>
          </a:xfrm>
          <a:prstGeom prst="ellipse">
            <a:avLst/>
          </a:prstGeom>
          <a:noFill/>
          <a:ln w="317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52" name="TextBox 3">
            <a:extLst>
              <a:ext uri="{FF2B5EF4-FFF2-40B4-BE49-F238E27FC236}">
                <a16:creationId xmlns:a16="http://schemas.microsoft.com/office/drawing/2014/main" id="{73E4A033-6610-7699-E712-B57920438BD6}"/>
              </a:ext>
            </a:extLst>
          </p:cNvPr>
          <p:cNvSpPr txBox="1"/>
          <p:nvPr/>
        </p:nvSpPr>
        <p:spPr>
          <a:xfrm>
            <a:off x="1289968" y="2805752"/>
            <a:ext cx="9585850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Desconto em produtos;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Parcelamento em equipamentos;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Descontos em smartphones</a:t>
            </a:r>
            <a:r>
              <a:rPr lang="pt-BR" sz="36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31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6481 L 1.25E-6 -2.96296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6481 L 4.16667E-6 -4.44444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6481 L -2.91667E-6 -1.85185E-6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6481 L -1.875E-6 -4.81481E-6 " pathEditMode="relative" rAng="0" ptsTypes="AA">
                                      <p:cBhvr>
                                        <p:cTn id="41" dur="125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42" grpId="0" animBg="1"/>
      <p:bldP spid="52" grpId="0" uiExpand="1" build="p"/>
      <p:bldP spid="52" grpId="1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C385B-95E1-BAC8-8D89-35DC856B8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2F714BEC-45BE-B085-F995-BA1B679FDD89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5AC82E83-255C-BA4C-C2EF-6FBA34749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E92932C4-C800-09D3-0D86-0B77F84BBA16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E27A610F-3C75-0FA5-1105-B6C37C62C49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39A92B2D-DECD-7058-B1ED-1F7B6CCFA034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73C6C5D1-2C7F-E4D9-327F-DAAE6A5B90FB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D3201B2F-B24E-368F-6246-18B40099429D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B1EA0732-C009-AE65-89CD-5B90CE4D88B6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608EE706-A11F-8875-30B7-243779DAB5C3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CEAE235E-0997-DB26-CCFB-6348800DC946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31BFFCEB-BAEA-3443-78A7-ED5E3F48F35A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B618A195-8666-6AEB-D015-6866B584B97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72999CA4-FDC1-E8C8-BD1D-A1ACDDACE8A8}"/>
              </a:ext>
            </a:extLst>
          </p:cNvPr>
          <p:cNvSpPr txBox="1"/>
          <p:nvPr/>
        </p:nvSpPr>
        <p:spPr>
          <a:xfrm>
            <a:off x="4870301" y="703257"/>
            <a:ext cx="3193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5C1417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INOVAÇÃO</a:t>
            </a:r>
            <a:endParaRPr lang="pt-BR" sz="4800" b="1" i="1" noProof="0" dirty="0">
              <a:solidFill>
                <a:srgbClr val="5C1417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0600C410-C0C1-FBDB-2A2B-ECFA09FC235A}"/>
              </a:ext>
            </a:extLst>
          </p:cNvPr>
          <p:cNvSpPr>
            <a:spLocks/>
          </p:cNvSpPr>
          <p:nvPr/>
        </p:nvSpPr>
        <p:spPr>
          <a:xfrm>
            <a:off x="0" y="1764696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5C14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4692BB2-F031-5A75-1ECB-2C9A44D10244}"/>
              </a:ext>
            </a:extLst>
          </p:cNvPr>
          <p:cNvGrpSpPr/>
          <p:nvPr/>
        </p:nvGrpSpPr>
        <p:grpSpPr>
          <a:xfrm>
            <a:off x="3987583" y="767331"/>
            <a:ext cx="763239" cy="763239"/>
            <a:chOff x="3342001" y="3152243"/>
            <a:chExt cx="1995829" cy="1995829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90B106E7-0ADC-E77C-C664-55A4CD6CD361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5C14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Lâmpada e engrenagem com preenchimento sólido">
              <a:extLst>
                <a:ext uri="{FF2B5EF4-FFF2-40B4-BE49-F238E27FC236}">
                  <a16:creationId xmlns:a16="http://schemas.microsoft.com/office/drawing/2014/main" id="{7BFDCE24-69A4-D29A-CECE-51930213F06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556040" y="3366282"/>
              <a:ext cx="1567749" cy="1567749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433B43A8-2594-B927-2333-2AF69BF8C144}"/>
              </a:ext>
            </a:extLst>
          </p:cNvPr>
          <p:cNvSpPr>
            <a:spLocks noChangeAspect="1"/>
          </p:cNvSpPr>
          <p:nvPr/>
        </p:nvSpPr>
        <p:spPr>
          <a:xfrm>
            <a:off x="3923510" y="703257"/>
            <a:ext cx="891386" cy="891386"/>
          </a:xfrm>
          <a:prstGeom prst="ellipse">
            <a:avLst/>
          </a:prstGeom>
          <a:noFill/>
          <a:ln w="317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33EA342-E379-C288-C4A5-A1E1EDA1893B}"/>
              </a:ext>
            </a:extLst>
          </p:cNvPr>
          <p:cNvSpPr txBox="1"/>
          <p:nvPr/>
        </p:nvSpPr>
        <p:spPr>
          <a:xfrm>
            <a:off x="3528638" y="1968602"/>
            <a:ext cx="5134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Parcelamento de equipamentos</a:t>
            </a:r>
            <a:endParaRPr lang="pt-BR" sz="2800" b="1" noProof="0" dirty="0">
              <a:solidFill>
                <a:schemeClr val="bg1"/>
              </a:solidFill>
              <a:latin typeface="+mj-lt"/>
              <a:ea typeface="Euclid Circular A" panose="020B0504000000000000" pitchFamily="34" charset="77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BE4B686-FDB6-4796-2F99-C2FD322A2C4E}"/>
              </a:ext>
            </a:extLst>
          </p:cNvPr>
          <p:cNvSpPr/>
          <p:nvPr/>
        </p:nvSpPr>
        <p:spPr>
          <a:xfrm>
            <a:off x="1715432" y="2695728"/>
            <a:ext cx="8761137" cy="17235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0" algn="ctr" defTabSz="913585">
              <a:spcAft>
                <a:spcPts val="1200"/>
              </a:spcAft>
              <a:defRPr/>
            </a:pPr>
            <a:r>
              <a:rPr lang="pt-BR" sz="2400" b="1" dirty="0">
                <a:solidFill>
                  <a:srgbClr val="DA291C"/>
                </a:solidFill>
                <a:latin typeface="AMX" pitchFamily="2" charset="0"/>
                <a:cs typeface="Calibri" panose="020F0502020204030204" pitchFamily="34" charset="0"/>
              </a:rPr>
              <a:t>Desconto especial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nos </a:t>
            </a:r>
            <a:r>
              <a:rPr lang="pt-BR" sz="2400" b="1" dirty="0">
                <a:solidFill>
                  <a:srgbClr val="DA291C"/>
                </a:solidFill>
                <a:latin typeface="AMX" pitchFamily="2" charset="0"/>
                <a:cs typeface="Calibri" panose="020F0502020204030204" pitchFamily="34" charset="0"/>
              </a:rPr>
              <a:t>smartphones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5G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mais desejados do mercado e 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seguro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com melhor </a:t>
            </a:r>
            <a:r>
              <a:rPr lang="pt-BR" sz="2400" b="1" dirty="0">
                <a:solidFill>
                  <a:srgbClr val="DA291C"/>
                </a:solidFill>
                <a:latin typeface="AMX" pitchFamily="2" charset="0"/>
                <a:cs typeface="Calibri" panose="020F0502020204030204" pitchFamily="34" charset="0"/>
              </a:rPr>
              <a:t>custo-benefício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.</a:t>
            </a:r>
          </a:p>
          <a:p>
            <a:pPr marL="182563" lvl="0" algn="ctr" defTabSz="913585">
              <a:spcAft>
                <a:spcPts val="1200"/>
              </a:spcAft>
              <a:defRPr/>
            </a:pPr>
            <a:r>
              <a:rPr lang="pt-BR" sz="2400" i="1" dirty="0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Confira o simulador de aparelhos e encontre </a:t>
            </a:r>
            <a:br>
              <a:rPr lang="pt-BR" sz="2400" i="1" dirty="0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400" i="1" dirty="0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   o smartphone ideal para seu cliente.</a:t>
            </a:r>
            <a:endParaRPr kumimoji="0" lang="pt-BR" sz="2400" i="1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áfico 5" descr="Smartphone com preenchimento sólido">
            <a:extLst>
              <a:ext uri="{FF2B5EF4-FFF2-40B4-BE49-F238E27FC236}">
                <a16:creationId xmlns:a16="http://schemas.microsoft.com/office/drawing/2014/main" id="{0849863A-672C-CAC8-7411-BDFD99E2AA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900000">
            <a:off x="5282863" y="4578809"/>
            <a:ext cx="1623486" cy="162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0.06481 L 0 -1.48148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" grpId="0"/>
      <p:bldP spid="3" grpId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7989C-B89E-D9F3-653B-C9D641816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5CECD25E-533D-E4BF-8509-72492320E99F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8A800DD4-D4D4-51A1-3800-A7EA578B2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581E7D1C-8587-C608-3DEC-BFFFF555F713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FF28AF06-DDEF-AAA0-7D16-231F1F82B2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41314E34-6D84-2842-CFB4-E2D8D7680357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5BD3658D-7600-4A29-F704-C3993A7C2E9A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AB8D209D-F492-C09F-29DE-1DF6101C56EB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6ABF1D67-D631-57FB-D501-04649014B181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43FABAC9-EA25-C29A-280B-E9F3945F9F8F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73D7A3BA-28EA-6393-0F3D-B5A8EFB78492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F1CC712A-E3B4-C948-05FE-FDC062C1B765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E434AA84-3463-E451-F63E-C23014C5845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16C00B43-EB75-B89C-FD36-5C7CC9EFE313}"/>
              </a:ext>
            </a:extLst>
          </p:cNvPr>
          <p:cNvSpPr txBox="1"/>
          <p:nvPr/>
        </p:nvSpPr>
        <p:spPr>
          <a:xfrm>
            <a:off x="4870301" y="703257"/>
            <a:ext cx="3193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5C1417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INOVAÇÃO</a:t>
            </a:r>
            <a:endParaRPr lang="pt-BR" sz="4800" b="1" i="1" noProof="0" dirty="0">
              <a:solidFill>
                <a:srgbClr val="5C1417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9B9D11CD-01B2-9DD6-059C-6FDDCE299179}"/>
              </a:ext>
            </a:extLst>
          </p:cNvPr>
          <p:cNvSpPr>
            <a:spLocks/>
          </p:cNvSpPr>
          <p:nvPr/>
        </p:nvSpPr>
        <p:spPr>
          <a:xfrm>
            <a:off x="0" y="1764696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5C14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675ECC47-CD83-667E-F3B3-90DDDAC48060}"/>
              </a:ext>
            </a:extLst>
          </p:cNvPr>
          <p:cNvGrpSpPr/>
          <p:nvPr/>
        </p:nvGrpSpPr>
        <p:grpSpPr>
          <a:xfrm>
            <a:off x="3987583" y="767331"/>
            <a:ext cx="763239" cy="763239"/>
            <a:chOff x="3342001" y="3152243"/>
            <a:chExt cx="1995829" cy="1995829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03E7299B-118C-3AE7-81EF-D7A5234A6839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5C14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Lâmpada e engrenagem com preenchimento sólido">
              <a:extLst>
                <a:ext uri="{FF2B5EF4-FFF2-40B4-BE49-F238E27FC236}">
                  <a16:creationId xmlns:a16="http://schemas.microsoft.com/office/drawing/2014/main" id="{3CC1430B-553A-60B7-DF17-9EB3C0C9546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556040" y="3366282"/>
              <a:ext cx="1567749" cy="1567749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DB064256-3B88-825E-AB30-31C5E6BA2BC1}"/>
              </a:ext>
            </a:extLst>
          </p:cNvPr>
          <p:cNvSpPr>
            <a:spLocks noChangeAspect="1"/>
          </p:cNvSpPr>
          <p:nvPr/>
        </p:nvSpPr>
        <p:spPr>
          <a:xfrm>
            <a:off x="3923510" y="703257"/>
            <a:ext cx="891386" cy="891386"/>
          </a:xfrm>
          <a:prstGeom prst="ellipse">
            <a:avLst/>
          </a:prstGeom>
          <a:noFill/>
          <a:ln w="317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E9BA0CB-4C64-DB5D-6DE6-3D5FD1AD1CCB}"/>
              </a:ext>
            </a:extLst>
          </p:cNvPr>
          <p:cNvSpPr txBox="1"/>
          <p:nvPr/>
        </p:nvSpPr>
        <p:spPr>
          <a:xfrm>
            <a:off x="4239569" y="1968602"/>
            <a:ext cx="3712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Desconto em produtos</a:t>
            </a:r>
            <a:endParaRPr lang="pt-BR" sz="2800" b="1" noProof="0" dirty="0">
              <a:solidFill>
                <a:schemeClr val="bg1"/>
              </a:solidFill>
              <a:latin typeface="+mj-lt"/>
              <a:ea typeface="Euclid Circular A" panose="020B0504000000000000" pitchFamily="34" charset="77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701CAEC-396D-38C4-CABD-E4759C725FAA}"/>
              </a:ext>
            </a:extLst>
          </p:cNvPr>
          <p:cNvSpPr/>
          <p:nvPr/>
        </p:nvSpPr>
        <p:spPr>
          <a:xfrm>
            <a:off x="1430613" y="2695728"/>
            <a:ext cx="933077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0" algn="ctr" defTabSz="913585">
              <a:spcAft>
                <a:spcPts val="1200"/>
              </a:spcAft>
              <a:defRPr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Os </a:t>
            </a:r>
            <a:r>
              <a:rPr lang="pt-BR" sz="2400" b="1" dirty="0">
                <a:solidFill>
                  <a:srgbClr val="DA291C"/>
                </a:solidFill>
                <a:latin typeface="AMX" pitchFamily="2" charset="0"/>
                <a:cs typeface="Calibri" panose="020F0502020204030204" pitchFamily="34" charset="0"/>
              </a:rPr>
              <a:t>acessórios mais desejados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que </a:t>
            </a:r>
            <a:r>
              <a:rPr lang="pt-BR" sz="2400" b="1" dirty="0">
                <a:solidFill>
                  <a:srgbClr val="F3ECE8"/>
                </a:solidFill>
                <a:latin typeface="AMX" pitchFamily="2" charset="0"/>
                <a:cs typeface="Calibri" panose="020F0502020204030204" pitchFamily="34" charset="0"/>
              </a:rPr>
              <a:t>facilitam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o dia a dia com </a:t>
            </a:r>
            <a:r>
              <a:rPr lang="pt-BR" sz="2400" b="1" dirty="0">
                <a:solidFill>
                  <a:srgbClr val="F3ECE8"/>
                </a:solidFill>
                <a:latin typeface="AMX" pitchFamily="2" charset="0"/>
                <a:cs typeface="Calibri" panose="020F0502020204030204" pitchFamily="34" charset="0"/>
              </a:rPr>
              <a:t>condições especiais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e telefone fixo a partir de </a:t>
            </a:r>
            <a:r>
              <a:rPr lang="pt-BR" sz="2400" b="1" dirty="0">
                <a:solidFill>
                  <a:srgbClr val="DA291C"/>
                </a:solidFill>
                <a:latin typeface="AMX" pitchFamily="2" charset="0"/>
                <a:cs typeface="Calibri" panose="020F0502020204030204" pitchFamily="34" charset="0"/>
              </a:rPr>
              <a:t>R$5 por mês.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DA291C"/>
              </a:solidFill>
              <a:effectLst/>
              <a:uLnTx/>
              <a:uFillTx/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áfico 5" descr="Cofrinho com preenchimento sólido">
            <a:extLst>
              <a:ext uri="{FF2B5EF4-FFF2-40B4-BE49-F238E27FC236}">
                <a16:creationId xmlns:a16="http://schemas.microsoft.com/office/drawing/2014/main" id="{D2A7D105-81FC-336F-36D8-1819F26352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56109" y="4023495"/>
            <a:ext cx="1842956" cy="184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0.06481 L 0 -1.48148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" grpId="0"/>
      <p:bldP spid="3" grpId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FB818-3235-1E95-7F56-FABE97017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6C6B8AD8-4AF2-F38D-A463-55CF0B09DDCB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0C72791C-E789-09DE-513E-A3BF126A5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FB329108-8370-D48E-20CA-20B0DC4256E2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9F0637B8-F62D-EB56-240F-E3C218BA831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29F2E166-2BA1-4C49-DB88-7321387EA88A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3C36336F-9BF8-B28A-0BA7-CAC2346DE770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7B9B4FF1-FEAC-B0BD-68D7-7244813A5A53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C0CFD253-C277-B0FA-6130-421C71823DCA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E784253D-B59C-7772-4BB3-9535557BBC95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1867C4EC-01E3-C16F-3710-696BDD00A501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FB134AF5-4BE1-DFDB-3C84-11C3A698C752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8843D2D1-0AC6-808A-80D1-396F9FD28E4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647D4563-2537-E5BF-532C-19B7AA231D02}"/>
              </a:ext>
            </a:extLst>
          </p:cNvPr>
          <p:cNvSpPr txBox="1"/>
          <p:nvPr/>
        </p:nvSpPr>
        <p:spPr>
          <a:xfrm>
            <a:off x="4870301" y="703257"/>
            <a:ext cx="3193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5C1417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INOVAÇÃO</a:t>
            </a:r>
            <a:endParaRPr lang="pt-BR" sz="4800" b="1" i="1" noProof="0" dirty="0">
              <a:solidFill>
                <a:srgbClr val="5C1417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CAA4669E-BE80-C649-8B75-100CC944294F}"/>
              </a:ext>
            </a:extLst>
          </p:cNvPr>
          <p:cNvSpPr>
            <a:spLocks/>
          </p:cNvSpPr>
          <p:nvPr/>
        </p:nvSpPr>
        <p:spPr>
          <a:xfrm>
            <a:off x="0" y="1764696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5C14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D0551FB-1BB7-AF7F-4079-4938C2CBEA00}"/>
              </a:ext>
            </a:extLst>
          </p:cNvPr>
          <p:cNvGrpSpPr/>
          <p:nvPr/>
        </p:nvGrpSpPr>
        <p:grpSpPr>
          <a:xfrm>
            <a:off x="3987583" y="767331"/>
            <a:ext cx="763239" cy="763239"/>
            <a:chOff x="3342001" y="3152243"/>
            <a:chExt cx="1995829" cy="1995829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EB73855A-6F32-D7E5-A461-6870F81F5804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5C14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Lâmpada e engrenagem com preenchimento sólido">
              <a:extLst>
                <a:ext uri="{FF2B5EF4-FFF2-40B4-BE49-F238E27FC236}">
                  <a16:creationId xmlns:a16="http://schemas.microsoft.com/office/drawing/2014/main" id="{BE102E18-8D99-87D8-4494-D2F52A3B4FC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556040" y="3366282"/>
              <a:ext cx="1567749" cy="1567749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702D1C5E-90F0-FCB2-C4C8-7BC3C01887F0}"/>
              </a:ext>
            </a:extLst>
          </p:cNvPr>
          <p:cNvSpPr>
            <a:spLocks noChangeAspect="1"/>
          </p:cNvSpPr>
          <p:nvPr/>
        </p:nvSpPr>
        <p:spPr>
          <a:xfrm>
            <a:off x="3923510" y="703257"/>
            <a:ext cx="891386" cy="891386"/>
          </a:xfrm>
          <a:prstGeom prst="ellipse">
            <a:avLst/>
          </a:prstGeom>
          <a:noFill/>
          <a:ln w="317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DA8501A-E167-877C-B761-8BC7738ECC42}"/>
              </a:ext>
            </a:extLst>
          </p:cNvPr>
          <p:cNvSpPr txBox="1"/>
          <p:nvPr/>
        </p:nvSpPr>
        <p:spPr>
          <a:xfrm>
            <a:off x="3528638" y="1968602"/>
            <a:ext cx="5134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Parcelamento de equipamentos</a:t>
            </a:r>
            <a:endParaRPr lang="pt-BR" sz="2800" b="1" noProof="0" dirty="0">
              <a:solidFill>
                <a:schemeClr val="bg1"/>
              </a:solidFill>
              <a:latin typeface="+mj-lt"/>
              <a:ea typeface="Euclid Circular A" panose="020B0504000000000000" pitchFamily="34" charset="77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1062FD7-D313-7981-FFC6-8AD0A6A47828}"/>
              </a:ext>
            </a:extLst>
          </p:cNvPr>
          <p:cNvSpPr/>
          <p:nvPr/>
        </p:nvSpPr>
        <p:spPr>
          <a:xfrm>
            <a:off x="1715432" y="2695728"/>
            <a:ext cx="8761137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0" algn="ctr" defTabSz="913585">
              <a:spcAft>
                <a:spcPts val="1200"/>
              </a:spcAft>
              <a:defRPr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No </a:t>
            </a:r>
            <a:r>
              <a:rPr lang="pt-BR" sz="2400" b="1" dirty="0" err="1">
                <a:solidFill>
                  <a:srgbClr val="DA291C"/>
                </a:solidFill>
                <a:latin typeface="AMX" pitchFamily="2" charset="0"/>
                <a:cs typeface="Calibri" panose="020F0502020204030204" pitchFamily="34" charset="0"/>
              </a:rPr>
              <a:t>Multi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, o cliente também conta com 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condições de parcelamento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facilitado </a:t>
            </a:r>
            <a:r>
              <a:rPr lang="pt-BR" sz="2400" b="1" dirty="0">
                <a:solidFill>
                  <a:srgbClr val="DA291C"/>
                </a:solidFill>
                <a:latin typeface="AMX" pitchFamily="2" charset="0"/>
                <a:cs typeface="Calibri" panose="020F0502020204030204" pitchFamily="34" charset="0"/>
              </a:rPr>
              <a:t>em até 21x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, fica simples garantir o equipamento ideal 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sem pesar no </a:t>
            </a:r>
            <a:r>
              <a:rPr lang="pt-BR" sz="2400" b="1" dirty="0">
                <a:solidFill>
                  <a:srgbClr val="DA291C"/>
                </a:solidFill>
                <a:latin typeface="AMX" pitchFamily="2" charset="0"/>
                <a:cs typeface="Calibri" panose="020F0502020204030204" pitchFamily="34" charset="0"/>
              </a:rPr>
              <a:t>orçamento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DA291C"/>
              </a:solidFill>
              <a:effectLst/>
              <a:uLnTx/>
              <a:uFillTx/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áfico 5" descr="Tabela com preenchimento sólido">
            <a:extLst>
              <a:ext uri="{FF2B5EF4-FFF2-40B4-BE49-F238E27FC236}">
                <a16:creationId xmlns:a16="http://schemas.microsoft.com/office/drawing/2014/main" id="{92D57B0B-B930-7A23-B6A4-0B6FB071DC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74522" y="4023495"/>
            <a:ext cx="1842956" cy="184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9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0.06481 L 0 -1.48148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" grpId="0"/>
      <p:bldP spid="3" grpId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862C3-B91E-B18A-D017-3F2FFA13A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61B0C8F4-43C7-4CE1-6FFF-BC6A5BC2020C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3C19DAA7-07A5-7199-0022-C3D555F5B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0A4FC169-1C71-4A8B-5C70-400012468B06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498CED25-0C7A-4EB7-9F0B-77545EABD1F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C6C4BABC-3195-0747-E429-AA54A34BA704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3C0BF340-53EE-CA28-CC85-32586CEC15C0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32EBF9C9-0919-F58E-D5E4-E55079438970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3F821EA0-8C6F-AAC0-8CC2-228F200BAA2E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EB1D5C83-09C8-15FA-A35E-277FE6E45369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FEE80A04-0ED6-6A15-17F7-729D643EA148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48C96519-3E4C-FB06-5B0E-8D673B5E4FB3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5C43F984-CC4E-69FC-FD77-77B52EB31F4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1F0B15DF-E48B-C0D7-2EFD-597AF49B6FB6}"/>
              </a:ext>
            </a:extLst>
          </p:cNvPr>
          <p:cNvSpPr txBox="1"/>
          <p:nvPr/>
        </p:nvSpPr>
        <p:spPr>
          <a:xfrm>
            <a:off x="4355901" y="703257"/>
            <a:ext cx="4336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AF272F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PROXIMIDADE</a:t>
            </a:r>
            <a:endParaRPr lang="pt-BR" sz="4800" b="1" i="1" noProof="0" dirty="0">
              <a:solidFill>
                <a:srgbClr val="AF272F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2DD087C9-FA10-E70B-43E2-29A844FEB8B7}"/>
              </a:ext>
            </a:extLst>
          </p:cNvPr>
          <p:cNvSpPr>
            <a:spLocks/>
          </p:cNvSpPr>
          <p:nvPr/>
        </p:nvSpPr>
        <p:spPr>
          <a:xfrm>
            <a:off x="0" y="1764696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8BA3A1AA-3E86-889E-CF8E-EBC54CCB2C88}"/>
              </a:ext>
            </a:extLst>
          </p:cNvPr>
          <p:cNvGrpSpPr/>
          <p:nvPr/>
        </p:nvGrpSpPr>
        <p:grpSpPr>
          <a:xfrm>
            <a:off x="3473183" y="767331"/>
            <a:ext cx="763239" cy="763239"/>
            <a:chOff x="3342001" y="3152243"/>
            <a:chExt cx="1995829" cy="1995829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8C80DFAD-B281-8BEE-6DC1-B2BFD5E06843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Fluxograma circular com preenchimento sólido">
              <a:extLst>
                <a:ext uri="{FF2B5EF4-FFF2-40B4-BE49-F238E27FC236}">
                  <a16:creationId xmlns:a16="http://schemas.microsoft.com/office/drawing/2014/main" id="{2C35DD94-AFD7-4BB5-3EAF-27BD41D2C38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449018" y="3180301"/>
              <a:ext cx="1781790" cy="1781791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E38EE993-1C06-4E91-A721-3A7607911D57}"/>
              </a:ext>
            </a:extLst>
          </p:cNvPr>
          <p:cNvSpPr>
            <a:spLocks noChangeAspect="1"/>
          </p:cNvSpPr>
          <p:nvPr/>
        </p:nvSpPr>
        <p:spPr>
          <a:xfrm>
            <a:off x="3409110" y="703257"/>
            <a:ext cx="891386" cy="891386"/>
          </a:xfrm>
          <a:prstGeom prst="ellipse">
            <a:avLst/>
          </a:prstGeom>
          <a:noFill/>
          <a:ln w="3175">
            <a:solidFill>
              <a:srgbClr val="5C14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52" name="TextBox 3">
            <a:extLst>
              <a:ext uri="{FF2B5EF4-FFF2-40B4-BE49-F238E27FC236}">
                <a16:creationId xmlns:a16="http://schemas.microsoft.com/office/drawing/2014/main" id="{57C74150-E2C1-511B-1ED3-AB38EDBBB2EE}"/>
              </a:ext>
            </a:extLst>
          </p:cNvPr>
          <p:cNvSpPr txBox="1"/>
          <p:nvPr/>
        </p:nvSpPr>
        <p:spPr>
          <a:xfrm>
            <a:off x="1289968" y="3012891"/>
            <a:ext cx="9585850" cy="165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Dependentes inclusos;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Pontuação diferenciada no Claro clube</a:t>
            </a:r>
            <a:r>
              <a:rPr lang="pt-BR" sz="3600" b="1" noProof="0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15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6481 L 3.95833E-6 -2.96296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6482 L 3.125E-6 1.48148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6481 L 1.45833E-6 -1.48148E-6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42" grpId="0" animBg="1"/>
      <p:bldP spid="52" grpId="0" uiExpand="1" build="p"/>
      <p:bldP spid="52" grpId="1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86132-E374-1CE8-0FA7-45272FDEA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2372443D-C786-94D9-C7FB-2FCCFA756B56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A6E99F31-0E68-55C9-2074-CCDC4A361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BD8127DB-4903-77B3-7FC9-DD1042455BD3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0C3D5114-B0AE-C5BA-9E8B-200E16277A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756A0E7D-FC1F-C9D5-9BDB-BC4A1C5D4858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450E7284-211D-ECE8-F8E3-D31FD8770F74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D679535C-0E01-F350-B7C2-E060FAABD8FB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37A810B6-C256-9C71-F2C5-DD9FDBE5F375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B73FFE25-26DC-6591-ECF8-7DE20DA14974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ED744807-17E4-91DD-5D1E-BE5D957B98AB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6E556FB3-7D01-C137-3F3F-91EF924A395E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0AF0BDE1-E52A-EA2A-21F4-16B7DE361D2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973D6CDE-020C-417B-D9E0-A153418FE8A4}"/>
              </a:ext>
            </a:extLst>
          </p:cNvPr>
          <p:cNvSpPr txBox="1"/>
          <p:nvPr/>
        </p:nvSpPr>
        <p:spPr>
          <a:xfrm>
            <a:off x="4355901" y="703257"/>
            <a:ext cx="4336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AF272F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PROXIMIDADE</a:t>
            </a:r>
            <a:endParaRPr lang="pt-BR" sz="4800" b="1" i="1" noProof="0" dirty="0">
              <a:solidFill>
                <a:srgbClr val="AF272F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C7DCF658-270B-D743-BD1F-CC2BA11D8EE7}"/>
              </a:ext>
            </a:extLst>
          </p:cNvPr>
          <p:cNvSpPr>
            <a:spLocks/>
          </p:cNvSpPr>
          <p:nvPr/>
        </p:nvSpPr>
        <p:spPr>
          <a:xfrm>
            <a:off x="0" y="1764696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68308-F3D1-09CA-3896-BF934F2A5C75}"/>
              </a:ext>
            </a:extLst>
          </p:cNvPr>
          <p:cNvSpPr txBox="1"/>
          <p:nvPr/>
        </p:nvSpPr>
        <p:spPr>
          <a:xfrm>
            <a:off x="4293270" y="1968602"/>
            <a:ext cx="3605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Dependentes inclusos</a:t>
            </a:r>
            <a:endParaRPr lang="pt-BR" sz="2800" b="1" noProof="0" dirty="0">
              <a:solidFill>
                <a:schemeClr val="bg1"/>
              </a:solidFill>
              <a:latin typeface="+mj-lt"/>
              <a:ea typeface="Euclid Circular A" panose="020B0504000000000000" pitchFamily="34" charset="77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1CFE5C7-EBB5-53B3-A0AE-99BCD9425721}"/>
              </a:ext>
            </a:extLst>
          </p:cNvPr>
          <p:cNvSpPr/>
          <p:nvPr/>
        </p:nvSpPr>
        <p:spPr>
          <a:xfrm>
            <a:off x="1430613" y="2695728"/>
            <a:ext cx="9330771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0" algn="ctr" defTabSz="913585">
              <a:spcAft>
                <a:spcPts val="1200"/>
              </a:spcAft>
              <a:defRPr/>
            </a:pPr>
            <a:r>
              <a:rPr lang="pt-BR" sz="2400" b="1" dirty="0">
                <a:solidFill>
                  <a:srgbClr val="F5842B"/>
                </a:solidFill>
                <a:latin typeface="AMX" pitchFamily="2" charset="0"/>
                <a:cs typeface="Calibri" panose="020F0502020204030204" pitchFamily="34" charset="0"/>
              </a:rPr>
              <a:t>Economia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de até </a:t>
            </a:r>
            <a:r>
              <a:rPr lang="pt-BR" sz="2400" b="1" dirty="0">
                <a:solidFill>
                  <a:srgbClr val="F5842B"/>
                </a:solidFill>
                <a:latin typeface="AMX" pitchFamily="2" charset="0"/>
                <a:cs typeface="Calibri" panose="020F0502020204030204" pitchFamily="34" charset="0"/>
              </a:rPr>
              <a:t>40%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em comparação ao serviço single, com 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descontos exclusivos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na Banda larga, 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Planos Pós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com 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dependentes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sem custo adicional e 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TV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.</a:t>
            </a:r>
            <a:endParaRPr kumimoji="0" lang="pt-BR" sz="24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áfico 6" descr="Homem com criança com preenchimento sólido">
            <a:extLst>
              <a:ext uri="{FF2B5EF4-FFF2-40B4-BE49-F238E27FC236}">
                <a16:creationId xmlns:a16="http://schemas.microsoft.com/office/drawing/2014/main" id="{ABB9F2B9-0085-4D08-1FCD-1B3AD6DAE4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198959" y="4374132"/>
            <a:ext cx="1842956" cy="1842956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0EF1739B-7A19-15D6-485F-45BE915AAADD}"/>
              </a:ext>
            </a:extLst>
          </p:cNvPr>
          <p:cNvGrpSpPr/>
          <p:nvPr/>
        </p:nvGrpSpPr>
        <p:grpSpPr>
          <a:xfrm>
            <a:off x="3473183" y="767331"/>
            <a:ext cx="763239" cy="763239"/>
            <a:chOff x="3342001" y="3152243"/>
            <a:chExt cx="1995829" cy="1995829"/>
          </a:xfrm>
        </p:grpSpPr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E92D0D21-BE43-D2EE-9CCC-F1F1E6636CED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10" name="Graphic 10" descr="Fluxograma circular com preenchimento sólido">
              <a:extLst>
                <a:ext uri="{FF2B5EF4-FFF2-40B4-BE49-F238E27FC236}">
                  <a16:creationId xmlns:a16="http://schemas.microsoft.com/office/drawing/2014/main" id="{3A7F1C88-8B93-E73C-0851-A2859BE5FA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449018" y="3180301"/>
              <a:ext cx="1781790" cy="1781791"/>
            </a:xfrm>
            <a:prstGeom prst="rect">
              <a:avLst/>
            </a:prstGeom>
          </p:spPr>
        </p:pic>
      </p:grpSp>
      <p:sp>
        <p:nvSpPr>
          <p:cNvPr id="20" name="Oval 7">
            <a:extLst>
              <a:ext uri="{FF2B5EF4-FFF2-40B4-BE49-F238E27FC236}">
                <a16:creationId xmlns:a16="http://schemas.microsoft.com/office/drawing/2014/main" id="{6C5CE054-20A0-04DE-25E0-6888A92FD4F7}"/>
              </a:ext>
            </a:extLst>
          </p:cNvPr>
          <p:cNvSpPr>
            <a:spLocks noChangeAspect="1"/>
          </p:cNvSpPr>
          <p:nvPr/>
        </p:nvSpPr>
        <p:spPr>
          <a:xfrm>
            <a:off x="3409110" y="703257"/>
            <a:ext cx="891386" cy="891386"/>
          </a:xfrm>
          <a:prstGeom prst="ellipse">
            <a:avLst/>
          </a:prstGeom>
          <a:noFill/>
          <a:ln w="3175">
            <a:solidFill>
              <a:srgbClr val="5C14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7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0.06481 L 0 -1.48148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3A197-AB5F-8857-3055-9F16578EC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7494B2DA-3A65-F72F-2BF2-8783844632D9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6786ED08-B0ED-B40B-9F45-CB1AC1601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63F527DA-56DB-7894-5A4E-E2329623E72C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E864A8E7-DD99-11D1-A313-13CCDD2F5C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3694AD0B-CA83-8ED1-7B87-9EB9FC341FA8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EFF276F3-3F84-7636-D6E4-2A39E87D2B31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5C85DB34-4368-AA5A-F84E-D0F12CE02734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44ECFFC2-4CB7-71B4-0AF1-4984905D1597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2EBEC3C2-4268-4C01-4137-5774E2B2E561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6893B51E-5511-18CB-B13F-1D281F25E6A1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FA521157-B3B4-8888-9600-859ADF3A0D14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C5D9772A-3485-F1C4-E077-BC9F457D28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DC025372-08BB-7D39-E479-A602B1754016}"/>
              </a:ext>
            </a:extLst>
          </p:cNvPr>
          <p:cNvSpPr txBox="1"/>
          <p:nvPr/>
        </p:nvSpPr>
        <p:spPr>
          <a:xfrm>
            <a:off x="4355901" y="703257"/>
            <a:ext cx="4336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AF272F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PROXIMIDADE</a:t>
            </a:r>
            <a:endParaRPr lang="pt-BR" sz="4800" b="1" i="1" noProof="0" dirty="0">
              <a:solidFill>
                <a:srgbClr val="AF272F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4ABC9274-84B8-B439-62FB-40FDC4CB0B6D}"/>
              </a:ext>
            </a:extLst>
          </p:cNvPr>
          <p:cNvSpPr>
            <a:spLocks/>
          </p:cNvSpPr>
          <p:nvPr/>
        </p:nvSpPr>
        <p:spPr>
          <a:xfrm>
            <a:off x="0" y="1764696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E992D-5F36-8592-C88F-B67EEFF0BE4D}"/>
              </a:ext>
            </a:extLst>
          </p:cNvPr>
          <p:cNvSpPr txBox="1"/>
          <p:nvPr/>
        </p:nvSpPr>
        <p:spPr>
          <a:xfrm>
            <a:off x="3028501" y="1968602"/>
            <a:ext cx="6135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Pontuação </a:t>
            </a:r>
            <a:r>
              <a:rPr lang="pt-BR" sz="2800" b="1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Euclid Circular A" panose="020B0504000000000000" pitchFamily="34" charset="77"/>
              </a:rPr>
              <a:t>diferenciada</a:t>
            </a:r>
            <a:r>
              <a:rPr lang="pt-BR" sz="2800" b="1" dirty="0">
                <a:solidFill>
                  <a:schemeClr val="bg1"/>
                </a:solidFill>
                <a:latin typeface="+mj-lt"/>
                <a:ea typeface="Euclid Circular A" panose="020B0504000000000000" pitchFamily="34" charset="77"/>
              </a:rPr>
              <a:t> no Claro clube</a:t>
            </a:r>
            <a:endParaRPr lang="pt-BR" sz="2800" b="1" noProof="0" dirty="0">
              <a:solidFill>
                <a:schemeClr val="bg1"/>
              </a:solidFill>
              <a:latin typeface="+mj-lt"/>
              <a:ea typeface="Euclid Circular A" panose="020B0504000000000000" pitchFamily="34" charset="77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3E917FE-4C09-1351-1835-D82765B51630}"/>
              </a:ext>
            </a:extLst>
          </p:cNvPr>
          <p:cNvSpPr/>
          <p:nvPr/>
        </p:nvSpPr>
        <p:spPr>
          <a:xfrm>
            <a:off x="1267757" y="2695728"/>
            <a:ext cx="9656487" cy="20928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0" algn="ctr" defTabSz="913585">
              <a:spcAft>
                <a:spcPts val="1200"/>
              </a:spcAft>
              <a:defRPr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O </a:t>
            </a:r>
            <a:r>
              <a:rPr lang="pt-BR" sz="2400" b="1" dirty="0">
                <a:solidFill>
                  <a:srgbClr val="F5842B"/>
                </a:solidFill>
                <a:latin typeface="AMX" pitchFamily="2" charset="0"/>
                <a:cs typeface="Calibri" panose="020F0502020204030204" pitchFamily="34" charset="0"/>
              </a:rPr>
              <a:t>Claro clube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foi desenvolvido com o objetivo de 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valorizar o cliente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que permanece com a gente, oferecendo recompensas por meio daquilo que ele já faz: pagar a fatura de seus serviços.</a:t>
            </a:r>
          </a:p>
          <a:p>
            <a:pPr marL="182563" lvl="0" algn="ctr" defTabSz="913585">
              <a:spcAft>
                <a:spcPts val="1200"/>
              </a:spcAft>
              <a:defRPr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Oferece </a:t>
            </a:r>
            <a:r>
              <a:rPr lang="pt-BR" sz="2400" b="1" dirty="0">
                <a:solidFill>
                  <a:srgbClr val="F5842B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benefícios exclusivos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através do 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acúmulo de pontos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, além de descontos em diversos parceiros, sem a necessidade de usar os pontos. </a:t>
            </a:r>
            <a:endParaRPr kumimoji="0" lang="pt-BR" sz="24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luxograma: Processo Alternativo 2">
            <a:extLst>
              <a:ext uri="{FF2B5EF4-FFF2-40B4-BE49-F238E27FC236}">
                <a16:creationId xmlns:a16="http://schemas.microsoft.com/office/drawing/2014/main" id="{ED844DDF-EF0B-0DC6-D874-485025C99AE9}"/>
              </a:ext>
            </a:extLst>
          </p:cNvPr>
          <p:cNvSpPr/>
          <p:nvPr/>
        </p:nvSpPr>
        <p:spPr>
          <a:xfrm>
            <a:off x="2290420" y="5044229"/>
            <a:ext cx="7660033" cy="2092880"/>
          </a:xfrm>
          <a:prstGeom prst="flowChartAlternateProcess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2D0AF80-ADDB-7E9E-B43D-807567B1AD12}"/>
              </a:ext>
            </a:extLst>
          </p:cNvPr>
          <p:cNvSpPr txBox="1"/>
          <p:nvPr/>
        </p:nvSpPr>
        <p:spPr>
          <a:xfrm>
            <a:off x="3319637" y="5318137"/>
            <a:ext cx="6211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DA291C"/>
                </a:solidFill>
                <a:latin typeface="AMX" pitchFamily="2" charset="77"/>
              </a:rPr>
              <a:t>Na contratação de </a:t>
            </a:r>
            <a:r>
              <a:rPr lang="pt-BR" sz="2000" b="1" dirty="0">
                <a:solidFill>
                  <a:srgbClr val="DA291C"/>
                </a:solidFill>
                <a:latin typeface="AMX" pitchFamily="2" charset="77"/>
              </a:rPr>
              <a:t>mais de um serviço</a:t>
            </a:r>
            <a:r>
              <a:rPr lang="pt-BR" sz="2000" dirty="0">
                <a:solidFill>
                  <a:srgbClr val="DA291C"/>
                </a:solidFill>
                <a:latin typeface="AMX" pitchFamily="2" charset="77"/>
              </a:rPr>
              <a:t>, o </a:t>
            </a:r>
            <a:r>
              <a:rPr lang="pt-BR" sz="2000" b="1" dirty="0">
                <a:solidFill>
                  <a:srgbClr val="DA291C"/>
                </a:solidFill>
                <a:latin typeface="AMX" pitchFamily="2" charset="77"/>
              </a:rPr>
              <a:t>valor da fatura</a:t>
            </a:r>
            <a:r>
              <a:rPr lang="pt-BR" sz="2000" dirty="0">
                <a:solidFill>
                  <a:srgbClr val="DA291C"/>
                </a:solidFill>
                <a:latin typeface="AMX" pitchFamily="2" charset="77"/>
              </a:rPr>
              <a:t> será transformado em </a:t>
            </a:r>
            <a:r>
              <a:rPr lang="pt-BR" sz="2000" b="1" dirty="0">
                <a:solidFill>
                  <a:srgbClr val="DA291C"/>
                </a:solidFill>
                <a:latin typeface="AMX" pitchFamily="2" charset="77"/>
              </a:rPr>
              <a:t>pontuação</a:t>
            </a:r>
            <a:r>
              <a:rPr lang="pt-BR" sz="2000" dirty="0">
                <a:solidFill>
                  <a:srgbClr val="DA291C"/>
                </a:solidFill>
                <a:latin typeface="AMX" pitchFamily="2" charset="77"/>
              </a:rPr>
              <a:t> para o cliente aproveitar o melhor do programa de fidelidade.</a:t>
            </a:r>
            <a:endParaRPr lang="pt-BR" sz="2000" b="1" noProof="0" dirty="0">
              <a:solidFill>
                <a:srgbClr val="DA291C"/>
              </a:solidFill>
              <a:latin typeface="AMX" pitchFamily="2" charset="77"/>
            </a:endParaRPr>
          </a:p>
        </p:txBody>
      </p:sp>
      <p:pic>
        <p:nvPicPr>
          <p:cNvPr id="9" name="Imagem 4" descr="Ponto de exclamação com preenchimento sólido">
            <a:extLst>
              <a:ext uri="{FF2B5EF4-FFF2-40B4-BE49-F238E27FC236}">
                <a16:creationId xmlns:a16="http://schemas.microsoft.com/office/drawing/2014/main" id="{12D86C7E-1E7A-9F26-8068-51E1175A73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492430" y="5327160"/>
            <a:ext cx="974755" cy="974755"/>
          </a:xfrm>
          <a:prstGeom prst="rect">
            <a:avLst/>
          </a:prstGeom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0FE2F11-DDFC-1854-7119-9DED2B065825}"/>
              </a:ext>
            </a:extLst>
          </p:cNvPr>
          <p:cNvGrpSpPr/>
          <p:nvPr/>
        </p:nvGrpSpPr>
        <p:grpSpPr>
          <a:xfrm>
            <a:off x="3473183" y="767331"/>
            <a:ext cx="763239" cy="763239"/>
            <a:chOff x="3342001" y="3152243"/>
            <a:chExt cx="1995829" cy="1995829"/>
          </a:xfrm>
        </p:grpSpPr>
        <p:sp>
          <p:nvSpPr>
            <p:cNvPr id="23" name="Oval 7">
              <a:extLst>
                <a:ext uri="{FF2B5EF4-FFF2-40B4-BE49-F238E27FC236}">
                  <a16:creationId xmlns:a16="http://schemas.microsoft.com/office/drawing/2014/main" id="{E241BF44-92B1-DE57-A3A4-F385423C2B56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24" name="Graphic 10" descr="Fluxograma circular com preenchimento sólido">
              <a:extLst>
                <a:ext uri="{FF2B5EF4-FFF2-40B4-BE49-F238E27FC236}">
                  <a16:creationId xmlns:a16="http://schemas.microsoft.com/office/drawing/2014/main" id="{92F4A3C0-D6CE-E89D-233A-3A8F52FC091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449018" y="3180301"/>
              <a:ext cx="1781790" cy="1781791"/>
            </a:xfrm>
            <a:prstGeom prst="rect">
              <a:avLst/>
            </a:prstGeom>
          </p:spPr>
        </p:pic>
      </p:grpSp>
      <p:sp>
        <p:nvSpPr>
          <p:cNvPr id="26" name="Oval 7">
            <a:extLst>
              <a:ext uri="{FF2B5EF4-FFF2-40B4-BE49-F238E27FC236}">
                <a16:creationId xmlns:a16="http://schemas.microsoft.com/office/drawing/2014/main" id="{623EC626-39E2-D260-1AB4-EFE267AA2D8A}"/>
              </a:ext>
            </a:extLst>
          </p:cNvPr>
          <p:cNvSpPr>
            <a:spLocks noChangeAspect="1"/>
          </p:cNvSpPr>
          <p:nvPr/>
        </p:nvSpPr>
        <p:spPr>
          <a:xfrm>
            <a:off x="3409110" y="703257"/>
            <a:ext cx="891386" cy="891386"/>
          </a:xfrm>
          <a:prstGeom prst="ellipse">
            <a:avLst/>
          </a:prstGeom>
          <a:noFill/>
          <a:ln w="3175">
            <a:solidFill>
              <a:srgbClr val="5C14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FD668B6-5540-BEA7-3D75-D069113B2414}"/>
              </a:ext>
            </a:extLst>
          </p:cNvPr>
          <p:cNvSpPr txBox="1"/>
          <p:nvPr/>
        </p:nvSpPr>
        <p:spPr>
          <a:xfrm>
            <a:off x="5332175" y="1627611"/>
            <a:ext cx="331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RETIRAR</a:t>
            </a:r>
          </a:p>
        </p:txBody>
      </p:sp>
    </p:spTree>
    <p:extLst>
      <p:ext uri="{BB962C8B-B14F-4D97-AF65-F5344CB8AC3E}">
        <p14:creationId xmlns:p14="http://schemas.microsoft.com/office/powerpoint/2010/main" val="27846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0.06481 L 0 -1.48148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6" grpId="0"/>
      <p:bldP spid="3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7F926A90-9912-A7C3-2F4B-27C05B296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467" y="0"/>
            <a:ext cx="12187065" cy="6858000"/>
          </a:xfrm>
          <a:prstGeom prst="rect">
            <a:avLst/>
          </a:prstGeom>
        </p:spPr>
      </p:pic>
      <p:sp>
        <p:nvSpPr>
          <p:cNvPr id="9" name="Round Same-side Corner of Rectangle 11">
            <a:extLst>
              <a:ext uri="{FF2B5EF4-FFF2-40B4-BE49-F238E27FC236}">
                <a16:creationId xmlns:a16="http://schemas.microsoft.com/office/drawing/2014/main" id="{2206B6F1-B41F-6E75-5908-AB7B38D752A1}"/>
              </a:ext>
            </a:extLst>
          </p:cNvPr>
          <p:cNvSpPr/>
          <p:nvPr/>
        </p:nvSpPr>
        <p:spPr>
          <a:xfrm rot="16200000">
            <a:off x="1974668" y="-3594465"/>
            <a:ext cx="6857999" cy="14046926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2A8EDE-AB6C-9C3A-2AA4-5E5915C1793B}"/>
              </a:ext>
            </a:extLst>
          </p:cNvPr>
          <p:cNvSpPr/>
          <p:nvPr/>
        </p:nvSpPr>
        <p:spPr>
          <a:xfrm>
            <a:off x="3935431" y="1268432"/>
            <a:ext cx="4321138" cy="4321136"/>
          </a:xfrm>
          <a:prstGeom prst="ellipse">
            <a:avLst/>
          </a:prstGeom>
          <a:noFill/>
          <a:ln w="9525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94E8663-89DA-1C42-C7F6-178A57B8E51A}"/>
              </a:ext>
            </a:extLst>
          </p:cNvPr>
          <p:cNvSpPr/>
          <p:nvPr/>
        </p:nvSpPr>
        <p:spPr>
          <a:xfrm>
            <a:off x="4102240" y="1435242"/>
            <a:ext cx="3987519" cy="3987516"/>
          </a:xfrm>
          <a:prstGeom prst="ellipse">
            <a:avLst/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9F6288FF-8B91-AB95-8568-8FAF58DA527D}"/>
              </a:ext>
            </a:extLst>
          </p:cNvPr>
          <p:cNvSpPr txBox="1"/>
          <p:nvPr/>
        </p:nvSpPr>
        <p:spPr>
          <a:xfrm>
            <a:off x="332913" y="1731623"/>
            <a:ext cx="210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i="1" noProof="0" dirty="0">
                <a:solidFill>
                  <a:srgbClr val="DF2929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Olá</a:t>
            </a:r>
            <a:r>
              <a:rPr lang="pt-BR" sz="4000" b="1" i="1" noProof="0" dirty="0">
                <a:solidFill>
                  <a:srgbClr val="DF2929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!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03280972-FA4B-BF26-7AA5-FBAC46C126BC}"/>
              </a:ext>
            </a:extLst>
          </p:cNvPr>
          <p:cNvSpPr txBox="1"/>
          <p:nvPr/>
        </p:nvSpPr>
        <p:spPr>
          <a:xfrm>
            <a:off x="360489" y="2577983"/>
            <a:ext cx="36998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noProof="0" dirty="0">
                <a:latin typeface="+mj-lt"/>
              </a:rPr>
              <a:t>Sejam bem-vindos de volta </a:t>
            </a:r>
            <a:br>
              <a:rPr lang="pt-BR" sz="2000" b="1" noProof="0" dirty="0">
                <a:latin typeface="+mj-lt"/>
              </a:rPr>
            </a:br>
            <a:r>
              <a:rPr lang="pt-BR" sz="2000" b="1" noProof="0" dirty="0">
                <a:latin typeface="+mj-lt"/>
              </a:rPr>
              <a:t>à </a:t>
            </a:r>
            <a:r>
              <a:rPr lang="pt-BR" sz="2000" b="1" noProof="0" dirty="0">
                <a:solidFill>
                  <a:srgbClr val="DA291C"/>
                </a:solidFill>
                <a:latin typeface="+mj-lt"/>
              </a:rPr>
              <a:t>Formação Inicial</a:t>
            </a:r>
            <a:r>
              <a:rPr lang="pt-BR" sz="2000" b="1" noProof="0" dirty="0">
                <a:latin typeface="+mj-lt"/>
              </a:rPr>
              <a:t>!</a:t>
            </a:r>
          </a:p>
          <a:p>
            <a:endParaRPr lang="pt-BR" sz="2000" b="1" noProof="0" dirty="0"/>
          </a:p>
          <a:p>
            <a:r>
              <a:rPr lang="pt-BR" sz="2000" noProof="0" dirty="0"/>
              <a:t>Hoje vamos entender como </a:t>
            </a:r>
            <a:br>
              <a:rPr lang="pt-BR" sz="2000" noProof="0" dirty="0"/>
            </a:br>
            <a:r>
              <a:rPr lang="pt-BR" sz="2000" noProof="0" dirty="0"/>
              <a:t>o </a:t>
            </a:r>
            <a:r>
              <a:rPr lang="pt-BR" sz="2000" noProof="0" dirty="0">
                <a:solidFill>
                  <a:srgbClr val="DA291C"/>
                </a:solidFill>
                <a:latin typeface="+mj-lt"/>
              </a:rPr>
              <a:t>Claro multi </a:t>
            </a:r>
            <a:r>
              <a:rPr lang="pt-BR" sz="2000" noProof="0" dirty="0"/>
              <a:t>pode ser um diferencial competitivo nas nossas vendas.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1DFD7333-0DB0-C4CB-D90C-967D570073CB}"/>
              </a:ext>
            </a:extLst>
          </p:cNvPr>
          <p:cNvSpPr txBox="1"/>
          <p:nvPr/>
        </p:nvSpPr>
        <p:spPr>
          <a:xfrm>
            <a:off x="8443874" y="2411947"/>
            <a:ext cx="34152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noProof="0" dirty="0"/>
              <a:t>Vamos explorar uma jornada real de atendimento, entender a estrutura e os </a:t>
            </a:r>
            <a:r>
              <a:rPr lang="pt-BR" sz="2000" b="1" noProof="0" dirty="0">
                <a:solidFill>
                  <a:srgbClr val="DA291C"/>
                </a:solidFill>
                <a:latin typeface="+mj-lt"/>
              </a:rPr>
              <a:t>benefícios do Multi </a:t>
            </a:r>
            <a:r>
              <a:rPr lang="pt-BR" sz="2000" noProof="0" dirty="0"/>
              <a:t>e como apresentar essa solução com segurança para encantar nossos clientes.</a:t>
            </a:r>
          </a:p>
        </p:txBody>
      </p:sp>
      <p:pic>
        <p:nvPicPr>
          <p:cNvPr id="8" name="Imagem 7" descr="Homem com luva na mão&#10;&#10;O conteúdo gerado por IA pode estar incorreto.">
            <a:extLst>
              <a:ext uri="{FF2B5EF4-FFF2-40B4-BE49-F238E27FC236}">
                <a16:creationId xmlns:a16="http://schemas.microsoft.com/office/drawing/2014/main" id="{FA0F2527-6073-660E-DC9C-635B11136E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87" r="22969"/>
          <a:stretch>
            <a:fillRect/>
          </a:stretch>
        </p:blipFill>
        <p:spPr>
          <a:xfrm>
            <a:off x="3331698" y="272367"/>
            <a:ext cx="5528603" cy="6858000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93316BC7-5B10-C613-7051-4D12247A0DCD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2BA9226B-239F-F33C-7E52-AE95CC34B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82D0B2EC-E67F-7DB0-6AB5-54CD7DEE9879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B71B0D16-D9B5-D7EC-C3F3-80C08B5854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36DE7CD7-A43B-8AD0-F048-32E7744938CF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9FB10DED-A4C1-D79F-3F08-71CC62D74DE0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7D21952F-49E6-73C4-C798-45D512BA58F9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A36D0D4F-B601-1C10-6AD9-7DA830E6159A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2AC6147D-A1C3-0700-8D51-DB4ABEE8CF8A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960884F6-0AD0-42A0-264F-28A428AAC44A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CB885B41-D482-5281-3AA2-F7E9D2CA5DAC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0F7E0155-2A86-CFE8-AA79-BAF3E7AD680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6270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" grpId="0"/>
      <p:bldP spid="4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654AA-FED6-213C-B9FB-7D2EA2F06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A60DD5A-444A-436E-6368-49F120AFAA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" t="218" r="8119" b="7663"/>
          <a:stretch>
            <a:fillRect/>
          </a:stretch>
        </p:blipFill>
        <p:spPr>
          <a:xfrm>
            <a:off x="-33879" y="0"/>
            <a:ext cx="12225879" cy="6894106"/>
          </a:xfrm>
          <a:prstGeom prst="rect">
            <a:avLst/>
          </a:prstGeom>
          <a:ln w="12700">
            <a:noFill/>
          </a:ln>
        </p:spPr>
      </p:pic>
      <p:sp>
        <p:nvSpPr>
          <p:cNvPr id="7" name="Arc 11">
            <a:extLst>
              <a:ext uri="{FF2B5EF4-FFF2-40B4-BE49-F238E27FC236}">
                <a16:creationId xmlns:a16="http://schemas.microsoft.com/office/drawing/2014/main" id="{5BD3C487-F022-7F8D-9052-B7080807A2C0}"/>
              </a:ext>
            </a:extLst>
          </p:cNvPr>
          <p:cNvSpPr/>
          <p:nvPr/>
        </p:nvSpPr>
        <p:spPr>
          <a:xfrm rot="17891571">
            <a:off x="7231366" y="823097"/>
            <a:ext cx="4968807" cy="4968807"/>
          </a:xfrm>
          <a:prstGeom prst="arc">
            <a:avLst>
              <a:gd name="adj1" fmla="val 19029503"/>
              <a:gd name="adj2" fmla="val 15177097"/>
            </a:avLst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8" name="Arc 12">
            <a:extLst>
              <a:ext uri="{FF2B5EF4-FFF2-40B4-BE49-F238E27FC236}">
                <a16:creationId xmlns:a16="http://schemas.microsoft.com/office/drawing/2014/main" id="{165FE29D-EA35-CD0B-8986-E99820DB4A85}"/>
              </a:ext>
            </a:extLst>
          </p:cNvPr>
          <p:cNvSpPr/>
          <p:nvPr/>
        </p:nvSpPr>
        <p:spPr>
          <a:xfrm rot="17891571">
            <a:off x="7421221" y="1012953"/>
            <a:ext cx="4589096" cy="4589095"/>
          </a:xfrm>
          <a:prstGeom prst="arc">
            <a:avLst>
              <a:gd name="adj1" fmla="val 19525140"/>
              <a:gd name="adj2" fmla="val 14729839"/>
            </a:avLst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2" name="Round Same-side Corner of Rectangle 5">
            <a:extLst>
              <a:ext uri="{FF2B5EF4-FFF2-40B4-BE49-F238E27FC236}">
                <a16:creationId xmlns:a16="http://schemas.microsoft.com/office/drawing/2014/main" id="{C8454245-115D-7121-4F5B-8255DF3B1C67}"/>
              </a:ext>
            </a:extLst>
          </p:cNvPr>
          <p:cNvSpPr/>
          <p:nvPr/>
        </p:nvSpPr>
        <p:spPr>
          <a:xfrm rot="5400000">
            <a:off x="139301" y="-173185"/>
            <a:ext cx="6858005" cy="7204364"/>
          </a:xfrm>
          <a:prstGeom prst="round2SameRect">
            <a:avLst>
              <a:gd name="adj1" fmla="val 11849"/>
              <a:gd name="adj2" fmla="val 0"/>
            </a:avLst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6E85567-182B-1C48-4421-40D607FE007D}"/>
              </a:ext>
            </a:extLst>
          </p:cNvPr>
          <p:cNvSpPr txBox="1"/>
          <p:nvPr/>
        </p:nvSpPr>
        <p:spPr>
          <a:xfrm>
            <a:off x="790113" y="1337765"/>
            <a:ext cx="55622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3ECE8"/>
                </a:solidFill>
                <a:latin typeface="AMX" pitchFamily="2" charset="0"/>
              </a:rPr>
              <a:t>Mas o que realmente fez os olhos </a:t>
            </a:r>
          </a:p>
          <a:p>
            <a:r>
              <a:rPr lang="pt-BR" sz="2400" dirty="0">
                <a:solidFill>
                  <a:srgbClr val="F3ECE8"/>
                </a:solidFill>
                <a:latin typeface="AMX" pitchFamily="2" charset="0"/>
              </a:rPr>
              <a:t>da </a:t>
            </a:r>
            <a:r>
              <a:rPr lang="pt-BR" sz="2400" b="1" dirty="0">
                <a:solidFill>
                  <a:srgbClr val="F5842B"/>
                </a:solidFill>
                <a:latin typeface="AMX" pitchFamily="2" charset="0"/>
              </a:rPr>
              <a:t>Luciana</a:t>
            </a:r>
            <a:r>
              <a:rPr lang="pt-BR" sz="2400" dirty="0">
                <a:solidFill>
                  <a:srgbClr val="F3ECE8"/>
                </a:solidFill>
                <a:latin typeface="AMX" pitchFamily="2" charset="0"/>
              </a:rPr>
              <a:t> brilharem foi ver o </a:t>
            </a:r>
            <a:r>
              <a:rPr lang="pt-BR" sz="2400" b="1" dirty="0">
                <a:solidFill>
                  <a:srgbClr val="F3ECE8"/>
                </a:solidFill>
                <a:latin typeface="AMX" pitchFamily="2" charset="0"/>
              </a:rPr>
              <a:t>filho</a:t>
            </a:r>
            <a:r>
              <a:rPr lang="pt-BR" sz="2400" dirty="0">
                <a:solidFill>
                  <a:srgbClr val="F3ECE8"/>
                </a:solidFill>
                <a:latin typeface="AMX" pitchFamily="2" charset="0"/>
              </a:rPr>
              <a:t> encantado com os aparelhos expostos. Ele se apaixonou por um dos </a:t>
            </a:r>
            <a:r>
              <a:rPr lang="pt-BR" sz="2400" b="1" dirty="0">
                <a:solidFill>
                  <a:srgbClr val="F5842B"/>
                </a:solidFill>
                <a:latin typeface="AMX" pitchFamily="2" charset="0"/>
              </a:rPr>
              <a:t>smartphones 5G mais desejados.</a:t>
            </a:r>
          </a:p>
          <a:p>
            <a:endParaRPr lang="pt-BR" sz="2400" b="1" noProof="0" dirty="0">
              <a:solidFill>
                <a:srgbClr val="F5842B"/>
              </a:solidFill>
              <a:latin typeface="AMX" pitchFamily="2" charset="0"/>
            </a:endParaRPr>
          </a:p>
          <a:p>
            <a:r>
              <a:rPr lang="pt-BR" sz="2400" dirty="0">
                <a:solidFill>
                  <a:srgbClr val="F3ECE8"/>
                </a:solidFill>
                <a:latin typeface="AMX" pitchFamily="2" charset="0"/>
              </a:rPr>
              <a:t>Com o </a:t>
            </a:r>
            <a:r>
              <a:rPr lang="pt-BR" sz="2400" b="1" dirty="0" err="1">
                <a:solidFill>
                  <a:srgbClr val="F5842B"/>
                </a:solidFill>
                <a:latin typeface="AMX" pitchFamily="2" charset="0"/>
              </a:rPr>
              <a:t>Multi</a:t>
            </a:r>
            <a:r>
              <a:rPr lang="pt-BR" sz="2400" dirty="0">
                <a:solidFill>
                  <a:srgbClr val="F3ECE8"/>
                </a:solidFill>
                <a:latin typeface="AMX" pitchFamily="2" charset="0"/>
              </a:rPr>
              <a:t>, ela teve acesso a </a:t>
            </a:r>
            <a:r>
              <a:rPr lang="pt-BR" sz="2400" b="1" dirty="0">
                <a:solidFill>
                  <a:srgbClr val="F3ECE8"/>
                </a:solidFill>
                <a:latin typeface="AMX" pitchFamily="2" charset="0"/>
              </a:rPr>
              <a:t>desconto exclusivo, parcelamento </a:t>
            </a:r>
            <a:r>
              <a:rPr lang="pt-BR" sz="2400" dirty="0">
                <a:solidFill>
                  <a:srgbClr val="F3ECE8"/>
                </a:solidFill>
                <a:latin typeface="AMX" pitchFamily="2" charset="0"/>
              </a:rPr>
              <a:t>facilitado, </a:t>
            </a:r>
            <a:r>
              <a:rPr lang="pt-BR" sz="2400" b="1" dirty="0">
                <a:solidFill>
                  <a:srgbClr val="F3ECE8"/>
                </a:solidFill>
                <a:latin typeface="AMX" pitchFamily="2" charset="0"/>
              </a:rPr>
              <a:t>acessórios</a:t>
            </a:r>
            <a:r>
              <a:rPr lang="pt-BR" sz="2400" dirty="0">
                <a:solidFill>
                  <a:srgbClr val="F3ECE8"/>
                </a:solidFill>
                <a:latin typeface="AMX" pitchFamily="2" charset="0"/>
              </a:rPr>
              <a:t> e ainda garantiu um </a:t>
            </a:r>
            <a:r>
              <a:rPr lang="pt-BR" sz="2400" b="1" dirty="0">
                <a:solidFill>
                  <a:srgbClr val="F3ECE8"/>
                </a:solidFill>
                <a:latin typeface="AMX" pitchFamily="2" charset="0"/>
              </a:rPr>
              <a:t>seguro</a:t>
            </a:r>
            <a:r>
              <a:rPr lang="pt-BR" sz="2400" dirty="0">
                <a:solidFill>
                  <a:srgbClr val="F3ECE8"/>
                </a:solidFill>
                <a:latin typeface="AMX" pitchFamily="2" charset="0"/>
              </a:rPr>
              <a:t> com ótimo </a:t>
            </a:r>
            <a:r>
              <a:rPr lang="pt-BR" sz="2400" b="1" dirty="0">
                <a:solidFill>
                  <a:srgbClr val="F3ECE8"/>
                </a:solidFill>
                <a:latin typeface="AMX" pitchFamily="2" charset="0"/>
              </a:rPr>
              <a:t>custo-benefício</a:t>
            </a:r>
            <a:r>
              <a:rPr lang="pt-BR" sz="2400" dirty="0">
                <a:solidFill>
                  <a:srgbClr val="F3ECE8"/>
                </a:solidFill>
                <a:latin typeface="AMX" pitchFamily="2" charset="0"/>
              </a:rPr>
              <a:t>. Seu filho saiu da loja com um celular novinho, protegido e já conectado ao novo plano</a:t>
            </a:r>
            <a:endParaRPr lang="pt-BR" sz="2400" noProof="0" dirty="0">
              <a:solidFill>
                <a:srgbClr val="F3ECE8"/>
              </a:solidFill>
              <a:latin typeface="AMX" pitchFamily="2" charset="0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605FCDE-83D2-FBCA-D882-0B4B202B9AD6}"/>
              </a:ext>
            </a:extLst>
          </p:cNvPr>
          <p:cNvGrpSpPr/>
          <p:nvPr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12" name="Graphic 15">
              <a:extLst>
                <a:ext uri="{FF2B5EF4-FFF2-40B4-BE49-F238E27FC236}">
                  <a16:creationId xmlns:a16="http://schemas.microsoft.com/office/drawing/2014/main" id="{A3892FAC-9036-0724-9415-8665B85844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5115F509-3AB7-9A9F-9AB7-99E1A14DD884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14" name="Forma Livre 40">
                <a:extLst>
                  <a:ext uri="{FF2B5EF4-FFF2-40B4-BE49-F238E27FC236}">
                    <a16:creationId xmlns:a16="http://schemas.microsoft.com/office/drawing/2014/main" id="{77C29BD5-DEF4-1EAE-8F2E-0EF298418B01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15" name="Forma Livre 41">
                <a:extLst>
                  <a:ext uri="{FF2B5EF4-FFF2-40B4-BE49-F238E27FC236}">
                    <a16:creationId xmlns:a16="http://schemas.microsoft.com/office/drawing/2014/main" id="{A442432A-66C4-A51C-9AB3-22B55EC9EEF3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16" name="Forma Livre 42">
                <a:extLst>
                  <a:ext uri="{FF2B5EF4-FFF2-40B4-BE49-F238E27FC236}">
                    <a16:creationId xmlns:a16="http://schemas.microsoft.com/office/drawing/2014/main" id="{A46A8D42-95C5-5604-16B7-BD815E544E5A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17" name="Forma Livre 43">
                <a:extLst>
                  <a:ext uri="{FF2B5EF4-FFF2-40B4-BE49-F238E27FC236}">
                    <a16:creationId xmlns:a16="http://schemas.microsoft.com/office/drawing/2014/main" id="{AF965D3A-F9BF-B8FE-4D25-3C74D294C0F7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18" name="Forma Livre 44">
                <a:extLst>
                  <a:ext uri="{FF2B5EF4-FFF2-40B4-BE49-F238E27FC236}">
                    <a16:creationId xmlns:a16="http://schemas.microsoft.com/office/drawing/2014/main" id="{34E21A26-6883-02EB-7548-7E5CE45BFDBC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19" name="Forma Livre 45">
                <a:extLst>
                  <a:ext uri="{FF2B5EF4-FFF2-40B4-BE49-F238E27FC236}">
                    <a16:creationId xmlns:a16="http://schemas.microsoft.com/office/drawing/2014/main" id="{14EEBECB-8F6B-EE81-4F7E-BF7E7BB1F3E4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</p:grpSp>
      </p:grpSp>
      <p:pic>
        <p:nvPicPr>
          <p:cNvPr id="20" name="Graphic 2">
            <a:extLst>
              <a:ext uri="{FF2B5EF4-FFF2-40B4-BE49-F238E27FC236}">
                <a16:creationId xmlns:a16="http://schemas.microsoft.com/office/drawing/2014/main" id="{D570C960-734C-64A7-8B46-C6A1CCDBBD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  <p:pic>
        <p:nvPicPr>
          <p:cNvPr id="21" name="Imagem 20" descr="Logotipo&#10;&#10;O conteúdo gerado por IA pode estar incorreto.">
            <a:extLst>
              <a:ext uri="{FF2B5EF4-FFF2-40B4-BE49-F238E27FC236}">
                <a16:creationId xmlns:a16="http://schemas.microsoft.com/office/drawing/2014/main" id="{26EA715F-2FE0-9689-FAB9-91357469CC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32 0 L -3.54167E-6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2" grpId="1" animBg="1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7ECB7-EEF0-89A0-101D-E5C7496CF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CE69F278-9AC3-1AE2-D077-0F14EF278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EC6BADE0-5007-5B8A-0A1C-AFF16774F4F5}"/>
              </a:ext>
            </a:extLst>
          </p:cNvPr>
          <p:cNvSpPr/>
          <p:nvPr/>
        </p:nvSpPr>
        <p:spPr>
          <a:xfrm rot="5400000">
            <a:off x="139301" y="-173185"/>
            <a:ext cx="6858005" cy="7204364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9487944B-69C9-BECC-4B2E-29A62CDA306B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29" name="Imagem 28" descr="Logotipo&#10;&#10;O conteúdo gerado por IA pode estar incorreto.">
              <a:extLst>
                <a:ext uri="{FF2B5EF4-FFF2-40B4-BE49-F238E27FC236}">
                  <a16:creationId xmlns:a16="http://schemas.microsoft.com/office/drawing/2014/main" id="{EBDDA142-CC50-088B-6FE9-1FB2B3A9B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23BCD081-94E4-2A1B-CABB-DCDD9F513F5B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32" name="Graphic 15">
                <a:extLst>
                  <a:ext uri="{FF2B5EF4-FFF2-40B4-BE49-F238E27FC236}">
                    <a16:creationId xmlns:a16="http://schemas.microsoft.com/office/drawing/2014/main" id="{19607379-348F-BF05-0737-0850FB17D8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1F064958-4512-7128-1C79-76F3A35634D3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34" name="Forma Livre 40">
                  <a:extLst>
                    <a:ext uri="{FF2B5EF4-FFF2-40B4-BE49-F238E27FC236}">
                      <a16:creationId xmlns:a16="http://schemas.microsoft.com/office/drawing/2014/main" id="{D47623EB-D18E-9021-9DFB-0E1B5E8AF852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5" name="Forma Livre 41">
                  <a:extLst>
                    <a:ext uri="{FF2B5EF4-FFF2-40B4-BE49-F238E27FC236}">
                      <a16:creationId xmlns:a16="http://schemas.microsoft.com/office/drawing/2014/main" id="{33A54F98-00A0-859E-DCD0-1D4E74C9BE39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6" name="Forma Livre 42">
                  <a:extLst>
                    <a:ext uri="{FF2B5EF4-FFF2-40B4-BE49-F238E27FC236}">
                      <a16:creationId xmlns:a16="http://schemas.microsoft.com/office/drawing/2014/main" id="{03C3D886-70E9-3B6B-D26B-C4529F848F5E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7" name="Forma Livre 43">
                  <a:extLst>
                    <a:ext uri="{FF2B5EF4-FFF2-40B4-BE49-F238E27FC236}">
                      <a16:creationId xmlns:a16="http://schemas.microsoft.com/office/drawing/2014/main" id="{FD7DE10A-EAC5-5FED-C1F8-4D0547CE683E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8" name="Forma Livre 44">
                  <a:extLst>
                    <a:ext uri="{FF2B5EF4-FFF2-40B4-BE49-F238E27FC236}">
                      <a16:creationId xmlns:a16="http://schemas.microsoft.com/office/drawing/2014/main" id="{D850CE9A-676B-32AF-48DF-457101B2413E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9" name="Forma Livre 45">
                  <a:extLst>
                    <a:ext uri="{FF2B5EF4-FFF2-40B4-BE49-F238E27FC236}">
                      <a16:creationId xmlns:a16="http://schemas.microsoft.com/office/drawing/2014/main" id="{A54895A8-BED6-736C-A5CA-4F01EB635541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31" name="Graphic 2">
              <a:extLst>
                <a:ext uri="{FF2B5EF4-FFF2-40B4-BE49-F238E27FC236}">
                  <a16:creationId xmlns:a16="http://schemas.microsoft.com/office/drawing/2014/main" id="{BB5558AE-9FA2-0D5A-5DDE-AE3D031444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5">
            <a:extLst>
              <a:ext uri="{FF2B5EF4-FFF2-40B4-BE49-F238E27FC236}">
                <a16:creationId xmlns:a16="http://schemas.microsoft.com/office/drawing/2014/main" id="{A54C13B6-5F81-967B-DC9F-A41D022C5E73}"/>
              </a:ext>
            </a:extLst>
          </p:cNvPr>
          <p:cNvSpPr txBox="1"/>
          <p:nvPr/>
        </p:nvSpPr>
        <p:spPr>
          <a:xfrm>
            <a:off x="603571" y="770185"/>
            <a:ext cx="6146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noProof="0" dirty="0">
                <a:solidFill>
                  <a:srgbClr val="DA291C"/>
                </a:solidFill>
                <a:latin typeface="AMX" pitchFamily="2" charset="77"/>
              </a:rPr>
              <a:t>Multi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EC311D6E-C311-0536-822A-61BE6689E232}"/>
              </a:ext>
            </a:extLst>
          </p:cNvPr>
          <p:cNvSpPr txBox="1"/>
          <p:nvPr/>
        </p:nvSpPr>
        <p:spPr>
          <a:xfrm>
            <a:off x="696475" y="1698749"/>
            <a:ext cx="425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1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93DB17A8-A4F2-9FF1-BA45-20B00A377A20}"/>
              </a:ext>
            </a:extLst>
          </p:cNvPr>
          <p:cNvSpPr/>
          <p:nvPr/>
        </p:nvSpPr>
        <p:spPr>
          <a:xfrm>
            <a:off x="1238130" y="1760305"/>
            <a:ext cx="5343143" cy="646331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A88CD469-D7E5-204F-594F-A3205A3B50AE}"/>
              </a:ext>
            </a:extLst>
          </p:cNvPr>
          <p:cNvSpPr/>
          <p:nvPr/>
        </p:nvSpPr>
        <p:spPr>
          <a:xfrm>
            <a:off x="1238130" y="5085044"/>
            <a:ext cx="5343143" cy="646333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Política Comercial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2B5B9FEF-C1E2-34BF-BF4B-7C8D477F9246}"/>
              </a:ext>
            </a:extLst>
          </p:cNvPr>
          <p:cNvSpPr txBox="1"/>
          <p:nvPr/>
        </p:nvSpPr>
        <p:spPr>
          <a:xfrm>
            <a:off x="635561" y="5023487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5</a:t>
            </a:r>
          </a:p>
        </p:txBody>
      </p:sp>
      <p:pic>
        <p:nvPicPr>
          <p:cNvPr id="19" name="Imagem 18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B88E25C2-B44B-B8AC-6569-72E93D1B8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 trans="44000" grainSize="25"/>
                    </a14:imgEffect>
                  </a14:imgLayer>
                </a14:imgProps>
              </a:ext>
            </a:extLst>
          </a:blip>
          <a:srcRect l="53987" t="12844" r="9565" b="22385"/>
          <a:stretch>
            <a:fillRect/>
          </a:stretch>
        </p:blipFill>
        <p:spPr>
          <a:xfrm rot="18900000">
            <a:off x="7535853" y="1208015"/>
            <a:ext cx="4441972" cy="4441970"/>
          </a:xfrm>
          <a:custGeom>
            <a:avLst/>
            <a:gdLst>
              <a:gd name="connsiteX0" fmla="*/ 2220986 w 4441972"/>
              <a:gd name="connsiteY0" fmla="*/ 4441970 h 4441970"/>
              <a:gd name="connsiteX1" fmla="*/ 0 w 4441972"/>
              <a:gd name="connsiteY1" fmla="*/ 2220985 h 4441970"/>
              <a:gd name="connsiteX2" fmla="*/ 2220986 w 4441972"/>
              <a:gd name="connsiteY2" fmla="*/ 0 h 4441970"/>
              <a:gd name="connsiteX3" fmla="*/ 4441972 w 4441972"/>
              <a:gd name="connsiteY3" fmla="*/ 2220985 h 4441970"/>
              <a:gd name="connsiteX4" fmla="*/ 2220986 w 4441972"/>
              <a:gd name="connsiteY4" fmla="*/ 4441970 h 444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972" h="4441970">
                <a:moveTo>
                  <a:pt x="2220986" y="4441970"/>
                </a:moveTo>
                <a:cubicBezTo>
                  <a:pt x="994369" y="4441970"/>
                  <a:pt x="0" y="3447601"/>
                  <a:pt x="0" y="2220985"/>
                </a:cubicBezTo>
                <a:cubicBezTo>
                  <a:pt x="0" y="994369"/>
                  <a:pt x="994369" y="0"/>
                  <a:pt x="2220986" y="0"/>
                </a:cubicBezTo>
                <a:cubicBezTo>
                  <a:pt x="3447603" y="0"/>
                  <a:pt x="4441972" y="994369"/>
                  <a:pt x="4441972" y="2220985"/>
                </a:cubicBezTo>
                <a:cubicBezTo>
                  <a:pt x="4441972" y="3447601"/>
                  <a:pt x="3447603" y="4441970"/>
                  <a:pt x="2220986" y="4441970"/>
                </a:cubicBezTo>
                <a:close/>
              </a:path>
            </a:pathLst>
          </a:custGeom>
        </p:spPr>
      </p:pic>
      <p:sp>
        <p:nvSpPr>
          <p:cNvPr id="20" name="Oval 5">
            <a:extLst>
              <a:ext uri="{FF2B5EF4-FFF2-40B4-BE49-F238E27FC236}">
                <a16:creationId xmlns:a16="http://schemas.microsoft.com/office/drawing/2014/main" id="{81BFBBDE-1D0B-8CD0-F68B-E52FFA374C3C}"/>
              </a:ext>
            </a:extLst>
          </p:cNvPr>
          <p:cNvSpPr/>
          <p:nvPr/>
        </p:nvSpPr>
        <p:spPr>
          <a:xfrm>
            <a:off x="7399534" y="1071694"/>
            <a:ext cx="4714613" cy="4714613"/>
          </a:xfrm>
          <a:prstGeom prst="ellipse">
            <a:avLst/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1C79D1EC-ADF6-5CA4-1A3A-8585F2C96637}"/>
              </a:ext>
            </a:extLst>
          </p:cNvPr>
          <p:cNvSpPr/>
          <p:nvPr/>
        </p:nvSpPr>
        <p:spPr>
          <a:xfrm>
            <a:off x="7535854" y="1208015"/>
            <a:ext cx="4441972" cy="4441970"/>
          </a:xfrm>
          <a:prstGeom prst="ellipse">
            <a:avLst/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17B1E2E-20DF-8205-FCD5-AD525049325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518" r="13148"/>
          <a:stretch>
            <a:fillRect/>
          </a:stretch>
        </p:blipFill>
        <p:spPr>
          <a:xfrm>
            <a:off x="7205104" y="-6327"/>
            <a:ext cx="5486401" cy="6858000"/>
          </a:xfrm>
          <a:prstGeom prst="rect">
            <a:avLst/>
          </a:prstGeom>
          <a:noFill/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B8452A13-C6EE-5017-2B55-35C384972038}"/>
              </a:ext>
            </a:extLst>
          </p:cNvPr>
          <p:cNvSpPr txBox="1"/>
          <p:nvPr/>
        </p:nvSpPr>
        <p:spPr>
          <a:xfrm>
            <a:off x="630752" y="2529933"/>
            <a:ext cx="490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2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BEB43D07-153C-8F26-1AFE-A105AC570BA5}"/>
              </a:ext>
            </a:extLst>
          </p:cNvPr>
          <p:cNvSpPr/>
          <p:nvPr/>
        </p:nvSpPr>
        <p:spPr>
          <a:xfrm>
            <a:off x="1238130" y="2591489"/>
            <a:ext cx="5343143" cy="646331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Estrutura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8D1298B0-D396-FA16-9088-17E9562E3AEB}"/>
              </a:ext>
            </a:extLst>
          </p:cNvPr>
          <p:cNvSpPr txBox="1"/>
          <p:nvPr/>
        </p:nvSpPr>
        <p:spPr>
          <a:xfrm>
            <a:off x="638767" y="3361117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3</a:t>
            </a:r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262FABE9-7A5F-3C77-6927-05A3105BE24C}"/>
              </a:ext>
            </a:extLst>
          </p:cNvPr>
          <p:cNvSpPr/>
          <p:nvPr/>
        </p:nvSpPr>
        <p:spPr>
          <a:xfrm>
            <a:off x="1238130" y="3422673"/>
            <a:ext cx="5343143" cy="646331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Vantagens e Benefícios</a:t>
            </a: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51DC3869-E09F-1228-9F7D-BEEA945DB138}"/>
              </a:ext>
            </a:extLst>
          </p:cNvPr>
          <p:cNvSpPr/>
          <p:nvPr/>
        </p:nvSpPr>
        <p:spPr>
          <a:xfrm>
            <a:off x="1238130" y="4253858"/>
            <a:ext cx="5343143" cy="646332"/>
          </a:xfrm>
          <a:prstGeom prst="roundRect">
            <a:avLst/>
          </a:prstGeom>
          <a:solidFill>
            <a:srgbClr val="E65E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Multi Recomendado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9758FD7D-18AA-1EF7-EACE-C525DF374C4D}"/>
              </a:ext>
            </a:extLst>
          </p:cNvPr>
          <p:cNvSpPr txBox="1"/>
          <p:nvPr/>
        </p:nvSpPr>
        <p:spPr>
          <a:xfrm>
            <a:off x="613118" y="4192303"/>
            <a:ext cx="508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E65E1A"/>
                </a:solidFill>
                <a:latin typeface="AMX" pitchFamily="2" charset="77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8326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CBDAF-37A4-D770-5509-8B7985B6A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4B23BB28-6C16-1E37-E335-7BDD3180C558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A01DC085-048B-2409-E55A-2C8517DDA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42FB0BD9-F772-E2A8-8A3D-C5D0E09FA3FD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9702F482-2436-1C51-69D8-9E113A8A2B8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6B68682D-7163-E739-3E58-87C61940598D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7D50CD0B-5587-1D76-A0D4-1BC760DB4730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4D75EA12-C97A-E04B-D881-F7A5A54B870E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236DBC76-59FA-1A6B-FB80-1AA6F0B0F7FD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CFA03200-D29B-795B-7359-8486C6B84BF3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ADF0F61E-160A-8748-5EFA-A6EEF41A74C0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99B51FF9-C084-A766-A59F-77D8595B4D03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D8B881C4-9056-8618-D1CA-FD90324D14C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68CE1FC4-1981-6B33-22DC-E3BEAB5DEE3C}"/>
              </a:ext>
            </a:extLst>
          </p:cNvPr>
          <p:cNvSpPr txBox="1"/>
          <p:nvPr/>
        </p:nvSpPr>
        <p:spPr>
          <a:xfrm>
            <a:off x="3224066" y="1084913"/>
            <a:ext cx="5743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1" i="1" dirty="0" err="1">
                <a:solidFill>
                  <a:srgbClr val="DF2929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Multi</a:t>
            </a:r>
            <a:r>
              <a:rPr lang="pt-BR" sz="4800" b="1" i="1" dirty="0">
                <a:solidFill>
                  <a:srgbClr val="DF2929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 recomendado</a:t>
            </a:r>
            <a:endParaRPr lang="pt-BR" sz="4800" b="1" i="1" noProof="0" dirty="0">
              <a:solidFill>
                <a:srgbClr val="DF2929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7C252BF6-93F2-4123-1652-D1AA4AAE4FCA}"/>
              </a:ext>
            </a:extLst>
          </p:cNvPr>
          <p:cNvSpPr txBox="1"/>
          <p:nvPr/>
        </p:nvSpPr>
        <p:spPr>
          <a:xfrm>
            <a:off x="1547970" y="2084223"/>
            <a:ext cx="91581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2000" dirty="0">
                <a:latin typeface="AMX" pitchFamily="2" charset="77"/>
              </a:rPr>
              <a:t>O </a:t>
            </a:r>
            <a:r>
              <a:rPr lang="pt-BR" sz="2000" b="1" dirty="0" err="1">
                <a:solidFill>
                  <a:srgbClr val="DA291C"/>
                </a:solidFill>
                <a:latin typeface="AMX" pitchFamily="2" charset="77"/>
              </a:rPr>
              <a:t>Multi</a:t>
            </a:r>
            <a:r>
              <a:rPr lang="pt-BR" sz="2000" b="1" dirty="0">
                <a:solidFill>
                  <a:srgbClr val="DA291C"/>
                </a:solidFill>
                <a:latin typeface="AMX" pitchFamily="2" charset="77"/>
              </a:rPr>
              <a:t> recomendado </a:t>
            </a:r>
            <a:r>
              <a:rPr lang="pt-BR" sz="2000" dirty="0">
                <a:latin typeface="AMX" pitchFamily="2" charset="77"/>
              </a:rPr>
              <a:t>é o direcionamento para a força de vendas, o qual traz </a:t>
            </a:r>
            <a:r>
              <a:rPr lang="pt-BR" sz="2000" b="1" dirty="0">
                <a:solidFill>
                  <a:srgbClr val="DA291C"/>
                </a:solidFill>
                <a:latin typeface="AMX" pitchFamily="2" charset="77"/>
              </a:rPr>
              <a:t>mais praticidade </a:t>
            </a:r>
            <a:r>
              <a:rPr lang="pt-BR" sz="2000" dirty="0">
                <a:latin typeface="AMX" pitchFamily="2" charset="77"/>
              </a:rPr>
              <a:t>e facilita a abordagem de acordo com as </a:t>
            </a:r>
            <a:r>
              <a:rPr lang="pt-BR" sz="2000" b="1" dirty="0">
                <a:solidFill>
                  <a:srgbClr val="DA291C"/>
                </a:solidFill>
                <a:latin typeface="AMX" pitchFamily="2" charset="77"/>
              </a:rPr>
              <a:t>prioridades do cliente. </a:t>
            </a:r>
          </a:p>
          <a:p>
            <a:pPr algn="ctr">
              <a:spcAft>
                <a:spcPts val="1200"/>
              </a:spcAft>
            </a:pPr>
            <a:r>
              <a:rPr lang="pt-BR" sz="2000" dirty="0">
                <a:latin typeface="AMX" pitchFamily="2" charset="77"/>
              </a:rPr>
              <a:t>E tem </a:t>
            </a:r>
            <a:r>
              <a:rPr lang="pt-BR" sz="2000" b="1" dirty="0" err="1">
                <a:solidFill>
                  <a:srgbClr val="DA291C"/>
                </a:solidFill>
                <a:latin typeface="AMX" pitchFamily="2" charset="77"/>
              </a:rPr>
              <a:t>Multi</a:t>
            </a:r>
            <a:r>
              <a:rPr lang="pt-BR" sz="2000" dirty="0">
                <a:latin typeface="AMX" pitchFamily="2" charset="77"/>
              </a:rPr>
              <a:t> recomendado de acordo com a necessidade: </a:t>
            </a:r>
            <a:r>
              <a:rPr lang="pt-BR" sz="2000" b="1" dirty="0">
                <a:solidFill>
                  <a:srgbClr val="DA291C"/>
                </a:solidFill>
                <a:latin typeface="AMX" pitchFamily="2" charset="77"/>
              </a:rPr>
              <a:t>individual e família</a:t>
            </a:r>
            <a:r>
              <a:rPr lang="pt-BR" sz="2000" dirty="0">
                <a:latin typeface="AMX" pitchFamily="2" charset="77"/>
              </a:rPr>
              <a:t>:</a:t>
            </a:r>
            <a:endParaRPr lang="pt-BR" sz="2000" b="1" noProof="0" dirty="0">
              <a:solidFill>
                <a:srgbClr val="DA291C"/>
              </a:solidFill>
              <a:latin typeface="AMX" pitchFamily="2" charset="77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3DE6263-4802-0150-8EC3-AA0FE26B479A}"/>
              </a:ext>
            </a:extLst>
          </p:cNvPr>
          <p:cNvSpPr/>
          <p:nvPr/>
        </p:nvSpPr>
        <p:spPr>
          <a:xfrm>
            <a:off x="8558621" y="3920150"/>
            <a:ext cx="1038147" cy="898986"/>
          </a:xfrm>
          <a:prstGeom prst="roundRect">
            <a:avLst>
              <a:gd name="adj" fmla="val 24681"/>
            </a:avLst>
          </a:prstGeom>
          <a:gradFill flip="none" rotWithShape="1">
            <a:gsLst>
              <a:gs pos="8000">
                <a:schemeClr val="bg1"/>
              </a:gs>
              <a:gs pos="6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" rtlCol="0" anchor="b"/>
          <a:lstStyle/>
          <a:p>
            <a:pPr algn="ctr"/>
            <a:r>
              <a:rPr lang="pt-BR" sz="2000" b="1" i="1" dirty="0">
                <a:solidFill>
                  <a:srgbClr val="2B2929"/>
                </a:solidFill>
                <a:latin typeface="AMX" pitchFamily="2" charset="77"/>
              </a:rPr>
              <a:t>3</a:t>
            </a:r>
          </a:p>
        </p:txBody>
      </p:sp>
      <p:sp>
        <p:nvSpPr>
          <p:cNvPr id="5" name="Retângulo: Cantos Arredondados 3">
            <a:extLst>
              <a:ext uri="{FF2B5EF4-FFF2-40B4-BE49-F238E27FC236}">
                <a16:creationId xmlns:a16="http://schemas.microsoft.com/office/drawing/2014/main" id="{15C8BA4E-6865-24D7-90B7-C11945E920E7}"/>
              </a:ext>
            </a:extLst>
          </p:cNvPr>
          <p:cNvSpPr/>
          <p:nvPr/>
        </p:nvSpPr>
        <p:spPr>
          <a:xfrm>
            <a:off x="9932904" y="3920150"/>
            <a:ext cx="1038147" cy="898986"/>
          </a:xfrm>
          <a:prstGeom prst="roundRect">
            <a:avLst>
              <a:gd name="adj" fmla="val 24681"/>
            </a:avLst>
          </a:prstGeom>
          <a:gradFill flip="none" rotWithShape="1">
            <a:gsLst>
              <a:gs pos="8000">
                <a:schemeClr val="bg1"/>
              </a:gs>
              <a:gs pos="6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" rtlCol="0" anchor="b"/>
          <a:lstStyle/>
          <a:p>
            <a:pPr algn="ctr"/>
            <a:r>
              <a:rPr lang="pt-BR" sz="2000" b="1" i="1" dirty="0">
                <a:solidFill>
                  <a:srgbClr val="2B2929"/>
                </a:solidFill>
                <a:latin typeface="AMX" pitchFamily="2" charset="77"/>
              </a:rPr>
              <a:t>4</a:t>
            </a:r>
          </a:p>
        </p:txBody>
      </p:sp>
      <p:sp>
        <p:nvSpPr>
          <p:cNvPr id="7" name="Retângulo: Cantos Arredondados 3">
            <a:extLst>
              <a:ext uri="{FF2B5EF4-FFF2-40B4-BE49-F238E27FC236}">
                <a16:creationId xmlns:a16="http://schemas.microsoft.com/office/drawing/2014/main" id="{9F025666-412F-491B-29C3-6F2DDF387405}"/>
              </a:ext>
            </a:extLst>
          </p:cNvPr>
          <p:cNvSpPr/>
          <p:nvPr/>
        </p:nvSpPr>
        <p:spPr>
          <a:xfrm>
            <a:off x="3317790" y="3920150"/>
            <a:ext cx="1689871" cy="898986"/>
          </a:xfrm>
          <a:prstGeom prst="roundRect">
            <a:avLst>
              <a:gd name="adj" fmla="val 24681"/>
            </a:avLst>
          </a:prstGeom>
          <a:gradFill flip="none" rotWithShape="1">
            <a:gsLst>
              <a:gs pos="8000">
                <a:schemeClr val="bg1"/>
              </a:gs>
              <a:gs pos="6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" rtlCol="0" anchor="b"/>
          <a:lstStyle/>
          <a:p>
            <a:pPr algn="ctr"/>
            <a:r>
              <a:rPr lang="pt-BR" sz="2000" b="1" i="1" dirty="0">
                <a:solidFill>
                  <a:srgbClr val="2B2929"/>
                </a:solidFill>
                <a:latin typeface="AMX" pitchFamily="2" charset="77"/>
              </a:rPr>
              <a:t>Pró</a:t>
            </a:r>
          </a:p>
        </p:txBody>
      </p:sp>
      <p:sp>
        <p:nvSpPr>
          <p:cNvPr id="8" name="Retângulo: Cantos Arredondados 3">
            <a:extLst>
              <a:ext uri="{FF2B5EF4-FFF2-40B4-BE49-F238E27FC236}">
                <a16:creationId xmlns:a16="http://schemas.microsoft.com/office/drawing/2014/main" id="{BD7B61CC-7CBC-B8A5-51CB-701CC14012EE}"/>
              </a:ext>
            </a:extLst>
          </p:cNvPr>
          <p:cNvSpPr/>
          <p:nvPr/>
        </p:nvSpPr>
        <p:spPr>
          <a:xfrm>
            <a:off x="1220947" y="3920150"/>
            <a:ext cx="1689871" cy="898986"/>
          </a:xfrm>
          <a:prstGeom prst="roundRect">
            <a:avLst>
              <a:gd name="adj" fmla="val 24681"/>
            </a:avLst>
          </a:prstGeom>
          <a:gradFill flip="none" rotWithShape="1">
            <a:gsLst>
              <a:gs pos="23000">
                <a:schemeClr val="bg1"/>
              </a:gs>
              <a:gs pos="6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" rtlCol="0" anchor="b"/>
          <a:lstStyle/>
          <a:p>
            <a:pPr algn="ctr"/>
            <a:r>
              <a:rPr lang="pt-BR" sz="2000" b="1" i="1" dirty="0">
                <a:solidFill>
                  <a:srgbClr val="2B2929"/>
                </a:solidFill>
                <a:latin typeface="AMX" pitchFamily="2" charset="77"/>
              </a:rPr>
              <a:t>Entrada</a:t>
            </a:r>
            <a:endParaRPr lang="pt-BR" b="1" i="1" dirty="0">
              <a:solidFill>
                <a:srgbClr val="2B2929"/>
              </a:solidFill>
              <a:latin typeface="AMX" pitchFamily="2" charset="77"/>
            </a:endParaRPr>
          </a:p>
        </p:txBody>
      </p:sp>
      <p:sp>
        <p:nvSpPr>
          <p:cNvPr id="9" name="Retângulo: Cantos Arredondados 1">
            <a:extLst>
              <a:ext uri="{FF2B5EF4-FFF2-40B4-BE49-F238E27FC236}">
                <a16:creationId xmlns:a16="http://schemas.microsoft.com/office/drawing/2014/main" id="{70160383-291D-1257-675D-06FB9ACD8E76}"/>
              </a:ext>
            </a:extLst>
          </p:cNvPr>
          <p:cNvSpPr/>
          <p:nvPr/>
        </p:nvSpPr>
        <p:spPr>
          <a:xfrm>
            <a:off x="1220946" y="3711922"/>
            <a:ext cx="3786715" cy="52782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A291C"/>
              </a:gs>
              <a:gs pos="55000">
                <a:srgbClr val="AF272F"/>
              </a:gs>
              <a:gs pos="100000">
                <a:srgbClr val="5C1417"/>
              </a:gs>
            </a:gsLst>
            <a:lin ang="13500000" scaled="1"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5842B"/>
                </a:solidFill>
                <a:latin typeface="AMX" pitchFamily="2" charset="77"/>
                <a:ea typeface="Euclid Circular A" panose="020B0504000000000000" pitchFamily="34" charset="77"/>
              </a:rPr>
              <a:t>Individual</a:t>
            </a:r>
          </a:p>
        </p:txBody>
      </p:sp>
      <p:sp>
        <p:nvSpPr>
          <p:cNvPr id="10" name="Retângulo: Cantos Arredondados 3">
            <a:extLst>
              <a:ext uri="{FF2B5EF4-FFF2-40B4-BE49-F238E27FC236}">
                <a16:creationId xmlns:a16="http://schemas.microsoft.com/office/drawing/2014/main" id="{96AFF57F-A371-919E-CF17-A8EB8BC6D4F2}"/>
              </a:ext>
            </a:extLst>
          </p:cNvPr>
          <p:cNvSpPr/>
          <p:nvPr/>
        </p:nvSpPr>
        <p:spPr>
          <a:xfrm>
            <a:off x="7184338" y="3920150"/>
            <a:ext cx="1038147" cy="898986"/>
          </a:xfrm>
          <a:prstGeom prst="roundRect">
            <a:avLst>
              <a:gd name="adj" fmla="val 24681"/>
            </a:avLst>
          </a:prstGeom>
          <a:gradFill flip="none" rotWithShape="1">
            <a:gsLst>
              <a:gs pos="8000">
                <a:schemeClr val="bg1"/>
              </a:gs>
              <a:gs pos="6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" rtlCol="0" anchor="b"/>
          <a:lstStyle/>
          <a:p>
            <a:pPr algn="ctr"/>
            <a:r>
              <a:rPr lang="pt-BR" sz="2000" b="1" i="1" dirty="0">
                <a:solidFill>
                  <a:srgbClr val="2B2929"/>
                </a:solidFill>
                <a:latin typeface="AMX" pitchFamily="2" charset="77"/>
              </a:rPr>
              <a:t>2</a:t>
            </a:r>
          </a:p>
        </p:txBody>
      </p:sp>
      <p:sp>
        <p:nvSpPr>
          <p:cNvPr id="18" name="Retângulo: Cantos Arredondados 1">
            <a:extLst>
              <a:ext uri="{FF2B5EF4-FFF2-40B4-BE49-F238E27FC236}">
                <a16:creationId xmlns:a16="http://schemas.microsoft.com/office/drawing/2014/main" id="{AAC6A8A9-A080-0020-CBFA-315B090C4BFB}"/>
              </a:ext>
            </a:extLst>
          </p:cNvPr>
          <p:cNvSpPr/>
          <p:nvPr/>
        </p:nvSpPr>
        <p:spPr>
          <a:xfrm>
            <a:off x="7184338" y="3711922"/>
            <a:ext cx="3786715" cy="52782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A291C"/>
              </a:gs>
              <a:gs pos="55000">
                <a:srgbClr val="AF272F"/>
              </a:gs>
              <a:gs pos="100000">
                <a:srgbClr val="5C1417"/>
              </a:gs>
            </a:gsLst>
            <a:lin ang="13500000" scaled="1"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5842B"/>
                </a:solidFill>
                <a:latin typeface="AMX" pitchFamily="2" charset="77"/>
                <a:ea typeface="Euclid Circular A" panose="020B0504000000000000" pitchFamily="34" charset="77"/>
              </a:rPr>
              <a:t>Família</a:t>
            </a:r>
          </a:p>
        </p:txBody>
      </p:sp>
      <p:sp>
        <p:nvSpPr>
          <p:cNvPr id="19" name="Retângulo: Cantos Arredondados 1">
            <a:extLst>
              <a:ext uri="{FF2B5EF4-FFF2-40B4-BE49-F238E27FC236}">
                <a16:creationId xmlns:a16="http://schemas.microsoft.com/office/drawing/2014/main" id="{E13FC7B0-0A69-D399-5801-E954B03A25C3}"/>
              </a:ext>
            </a:extLst>
          </p:cNvPr>
          <p:cNvSpPr/>
          <p:nvPr/>
        </p:nvSpPr>
        <p:spPr>
          <a:xfrm>
            <a:off x="1139378" y="3649907"/>
            <a:ext cx="3949849" cy="651849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b="1" dirty="0">
              <a:solidFill>
                <a:srgbClr val="F5842B"/>
              </a:solidFill>
              <a:latin typeface="AMX" pitchFamily="2" charset="77"/>
              <a:ea typeface="Euclid Circular A" panose="020B0504000000000000" pitchFamily="34" charset="77"/>
            </a:endParaRPr>
          </a:p>
        </p:txBody>
      </p:sp>
      <p:sp>
        <p:nvSpPr>
          <p:cNvPr id="20" name="Retângulo: Cantos Arredondados 1">
            <a:extLst>
              <a:ext uri="{FF2B5EF4-FFF2-40B4-BE49-F238E27FC236}">
                <a16:creationId xmlns:a16="http://schemas.microsoft.com/office/drawing/2014/main" id="{4A73648B-E643-F54C-C836-6EF0055C91D5}"/>
              </a:ext>
            </a:extLst>
          </p:cNvPr>
          <p:cNvSpPr/>
          <p:nvPr/>
        </p:nvSpPr>
        <p:spPr>
          <a:xfrm>
            <a:off x="7102769" y="3649907"/>
            <a:ext cx="3949849" cy="651849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b="1" dirty="0">
              <a:solidFill>
                <a:srgbClr val="F5842B"/>
              </a:solidFill>
              <a:latin typeface="AMX" pitchFamily="2" charset="77"/>
              <a:ea typeface="Euclid Circular A" panose="020B0504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664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463 L 0 2.77556E-1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8" grpId="0" animBg="1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rgbClr val="5C1417"/>
            </a:gs>
            <a:gs pos="2062">
              <a:srgbClr val="F5842B"/>
            </a:gs>
            <a:gs pos="17000">
              <a:srgbClr val="DA291C"/>
            </a:gs>
            <a:gs pos="54000">
              <a:srgbClr val="AF272F"/>
            </a:gs>
          </a:gsLst>
          <a:lin ang="189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ACC08B-93C0-8B40-485E-B54625031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F483A74B-D731-1C9C-13FC-DA2406BC380C}"/>
              </a:ext>
            </a:extLst>
          </p:cNvPr>
          <p:cNvSpPr/>
          <p:nvPr/>
        </p:nvSpPr>
        <p:spPr>
          <a:xfrm rot="16200000">
            <a:off x="5326585" y="-173184"/>
            <a:ext cx="6858004" cy="7204364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1BE692-C925-EC44-2F7B-FA5B0F4D4A02}"/>
              </a:ext>
            </a:extLst>
          </p:cNvPr>
          <p:cNvSpPr txBox="1"/>
          <p:nvPr/>
        </p:nvSpPr>
        <p:spPr>
          <a:xfrm>
            <a:off x="6073112" y="2133831"/>
            <a:ext cx="5445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dirty="0">
                <a:solidFill>
                  <a:srgbClr val="2B2929"/>
                </a:solidFill>
                <a:latin typeface="AMX" pitchFamily="2" charset="77"/>
              </a:rPr>
              <a:t>São </a:t>
            </a:r>
            <a:r>
              <a:rPr lang="pt-BR" sz="2400" b="1" dirty="0">
                <a:solidFill>
                  <a:srgbClr val="DA291C"/>
                </a:solidFill>
                <a:latin typeface="AMX" pitchFamily="2" charset="77"/>
              </a:rPr>
              <a:t>ofertas recomendadas </a:t>
            </a:r>
            <a:r>
              <a:rPr lang="pt-BR" sz="2400" dirty="0">
                <a:solidFill>
                  <a:srgbClr val="2B2929"/>
                </a:solidFill>
                <a:highlight>
                  <a:srgbClr val="FFFF00"/>
                </a:highlight>
                <a:latin typeface="AMX" pitchFamily="2" charset="77"/>
              </a:rPr>
              <a:t>de internet </a:t>
            </a:r>
            <a:r>
              <a:rPr lang="pt-BR" sz="2400" b="1" dirty="0">
                <a:solidFill>
                  <a:srgbClr val="2B2929"/>
                </a:solidFill>
                <a:highlight>
                  <a:srgbClr val="FFFF00"/>
                </a:highlight>
                <a:latin typeface="AMX" pitchFamily="2" charset="77"/>
              </a:rPr>
              <a:t>(Fibra + 5G) </a:t>
            </a:r>
            <a:r>
              <a:rPr lang="pt-BR" sz="2400" dirty="0">
                <a:solidFill>
                  <a:srgbClr val="2B2929"/>
                </a:solidFill>
                <a:highlight>
                  <a:srgbClr val="FFFF00"/>
                </a:highlight>
                <a:latin typeface="AMX" pitchFamily="2" charset="77"/>
              </a:rPr>
              <a:t>ou Internet + conteúdo </a:t>
            </a:r>
            <a:r>
              <a:rPr lang="pt-BR" sz="2400" b="1" dirty="0">
                <a:solidFill>
                  <a:srgbClr val="2B2929"/>
                </a:solidFill>
                <a:highlight>
                  <a:srgbClr val="FFFF00"/>
                </a:highlight>
                <a:latin typeface="AMX" pitchFamily="2" charset="77"/>
              </a:rPr>
              <a:t>(Fibra + 5G + TV)*</a:t>
            </a:r>
            <a:r>
              <a:rPr lang="pt-BR" sz="2400" dirty="0">
                <a:solidFill>
                  <a:srgbClr val="2B2929"/>
                </a:solidFill>
                <a:latin typeface="AMX" pitchFamily="2" charset="77"/>
              </a:rPr>
              <a:t>,</a:t>
            </a:r>
            <a:r>
              <a:rPr lang="pt-BR" sz="2400" b="1" dirty="0">
                <a:solidFill>
                  <a:srgbClr val="2B2929"/>
                </a:solidFill>
                <a:latin typeface="AMX" pitchFamily="2" charset="77"/>
              </a:rPr>
              <a:t> </a:t>
            </a:r>
            <a:r>
              <a:rPr lang="pt-BR" sz="2400" dirty="0">
                <a:solidFill>
                  <a:srgbClr val="2B2929"/>
                </a:solidFill>
                <a:latin typeface="AMX" pitchFamily="2" charset="77"/>
              </a:rPr>
              <a:t>que oferecem </a:t>
            </a:r>
            <a:r>
              <a:rPr lang="pt-BR" sz="2400" b="1" dirty="0">
                <a:solidFill>
                  <a:srgbClr val="DA291C"/>
                </a:solidFill>
                <a:latin typeface="AMX" pitchFamily="2" charset="77"/>
              </a:rPr>
              <a:t>vantagens</a:t>
            </a:r>
            <a:r>
              <a:rPr lang="pt-BR" sz="2400" dirty="0">
                <a:solidFill>
                  <a:srgbClr val="2B2929"/>
                </a:solidFill>
                <a:latin typeface="AMX" pitchFamily="2" charset="77"/>
              </a:rPr>
              <a:t> e </a:t>
            </a:r>
            <a:r>
              <a:rPr lang="pt-BR" sz="2400" b="1" dirty="0">
                <a:solidFill>
                  <a:srgbClr val="DA291C"/>
                </a:solidFill>
                <a:latin typeface="AMX" pitchFamily="2" charset="77"/>
              </a:rPr>
              <a:t>benefícios exclusivos </a:t>
            </a:r>
            <a:r>
              <a:rPr lang="pt-BR" sz="2400" dirty="0">
                <a:solidFill>
                  <a:srgbClr val="2B2929"/>
                </a:solidFill>
                <a:latin typeface="AMX" pitchFamily="2" charset="77"/>
              </a:rPr>
              <a:t>com muita economia para o cliente.</a:t>
            </a:r>
            <a:endParaRPr lang="pt-BR" sz="2800" noProof="0" dirty="0">
              <a:solidFill>
                <a:srgbClr val="2B2929"/>
              </a:solidFill>
              <a:latin typeface="AMX" pitchFamily="2" charset="77"/>
            </a:endParaRP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57DBC96E-D881-DC08-2038-42AA4D823A8B}"/>
              </a:ext>
            </a:extLst>
          </p:cNvPr>
          <p:cNvGrpSpPr/>
          <p:nvPr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32" name="Graphic 15">
              <a:extLst>
                <a:ext uri="{FF2B5EF4-FFF2-40B4-BE49-F238E27FC236}">
                  <a16:creationId xmlns:a16="http://schemas.microsoft.com/office/drawing/2014/main" id="{025B6B21-6546-A17F-EFDF-B779F77825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C49361F7-1B4A-6243-D8CD-272858A8C030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34" name="Forma Livre 40">
                <a:extLst>
                  <a:ext uri="{FF2B5EF4-FFF2-40B4-BE49-F238E27FC236}">
                    <a16:creationId xmlns:a16="http://schemas.microsoft.com/office/drawing/2014/main" id="{A173EA70-FE16-9E29-67B1-60FF59125471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5" name="Forma Livre 41">
                <a:extLst>
                  <a:ext uri="{FF2B5EF4-FFF2-40B4-BE49-F238E27FC236}">
                    <a16:creationId xmlns:a16="http://schemas.microsoft.com/office/drawing/2014/main" id="{B3892E35-47AA-8FDD-83C1-AAF145711934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6" name="Forma Livre 42">
                <a:extLst>
                  <a:ext uri="{FF2B5EF4-FFF2-40B4-BE49-F238E27FC236}">
                    <a16:creationId xmlns:a16="http://schemas.microsoft.com/office/drawing/2014/main" id="{91A7C116-71C8-5B79-0222-7FDA4A2379DC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7" name="Forma Livre 43">
                <a:extLst>
                  <a:ext uri="{FF2B5EF4-FFF2-40B4-BE49-F238E27FC236}">
                    <a16:creationId xmlns:a16="http://schemas.microsoft.com/office/drawing/2014/main" id="{F393A2EE-3742-FD5D-BD2E-950EF9B939FC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8" name="Forma Livre 44">
                <a:extLst>
                  <a:ext uri="{FF2B5EF4-FFF2-40B4-BE49-F238E27FC236}">
                    <a16:creationId xmlns:a16="http://schemas.microsoft.com/office/drawing/2014/main" id="{54C42074-C205-195B-1135-6B0A974830CC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9" name="Forma Livre 45">
                <a:extLst>
                  <a:ext uri="{FF2B5EF4-FFF2-40B4-BE49-F238E27FC236}">
                    <a16:creationId xmlns:a16="http://schemas.microsoft.com/office/drawing/2014/main" id="{D4C581E9-DA5D-F14D-19E7-8F761CA996B8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</p:grpSp>
      </p:grpSp>
      <p:pic>
        <p:nvPicPr>
          <p:cNvPr id="9" name="Graphic 2">
            <a:extLst>
              <a:ext uri="{FF2B5EF4-FFF2-40B4-BE49-F238E27FC236}">
                <a16:creationId xmlns:a16="http://schemas.microsoft.com/office/drawing/2014/main" id="{6F603A29-95BA-1B29-83F3-F957A1002A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96FAF597-01E7-14C5-0782-CD9979C49A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8E7BC789-23D3-6F84-EE34-130B804F56A0}"/>
              </a:ext>
            </a:extLst>
          </p:cNvPr>
          <p:cNvSpPr txBox="1"/>
          <p:nvPr/>
        </p:nvSpPr>
        <p:spPr>
          <a:xfrm>
            <a:off x="462652" y="2736502"/>
            <a:ext cx="42583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dirty="0">
                <a:solidFill>
                  <a:srgbClr val="F3ECE8"/>
                </a:solidFill>
                <a:latin typeface="AMX" pitchFamily="2" charset="77"/>
              </a:rPr>
              <a:t>Com essas ofertas, você simplifica e otimiza a sua </a:t>
            </a:r>
            <a:r>
              <a:rPr lang="pt-BR" sz="2800" b="1" dirty="0">
                <a:solidFill>
                  <a:srgbClr val="F3ECE8"/>
                </a:solidFill>
                <a:latin typeface="AMX" pitchFamily="2" charset="77"/>
              </a:rPr>
              <a:t>abordagem de vendas</a:t>
            </a:r>
            <a:r>
              <a:rPr lang="pt-BR" sz="2800" dirty="0">
                <a:solidFill>
                  <a:srgbClr val="F3ECE8"/>
                </a:solidFill>
                <a:latin typeface="AMX" pitchFamily="2" charset="77"/>
              </a:rPr>
              <a:t>.</a:t>
            </a:r>
            <a:endParaRPr lang="pt-BR" sz="2800" noProof="0" dirty="0">
              <a:solidFill>
                <a:srgbClr val="F3ECE8"/>
              </a:solidFill>
              <a:latin typeface="AMX" pitchFamily="2" charset="77"/>
            </a:endParaRPr>
          </a:p>
        </p:txBody>
      </p:sp>
      <p:sp>
        <p:nvSpPr>
          <p:cNvPr id="10" name="Fluxograma: Processo Alternativo 9">
            <a:extLst>
              <a:ext uri="{FF2B5EF4-FFF2-40B4-BE49-F238E27FC236}">
                <a16:creationId xmlns:a16="http://schemas.microsoft.com/office/drawing/2014/main" id="{A34CE737-8738-0E3C-71C5-334D156A2C5E}"/>
              </a:ext>
            </a:extLst>
          </p:cNvPr>
          <p:cNvSpPr/>
          <p:nvPr/>
        </p:nvSpPr>
        <p:spPr>
          <a:xfrm>
            <a:off x="6581272" y="4724169"/>
            <a:ext cx="6208897" cy="1176752"/>
          </a:xfrm>
          <a:prstGeom prst="flowChartAlternateProcess">
            <a:avLst/>
          </a:prstGeom>
          <a:gradFill flip="none" rotWithShape="1">
            <a:gsLst>
              <a:gs pos="100000">
                <a:srgbClr val="5C1417"/>
              </a:gs>
              <a:gs pos="13000">
                <a:srgbClr val="F5842B"/>
              </a:gs>
              <a:gs pos="62000">
                <a:srgbClr val="DA291C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02FAF4C-881A-31F0-9CDC-CE476DA971C1}"/>
              </a:ext>
            </a:extLst>
          </p:cNvPr>
          <p:cNvSpPr txBox="1"/>
          <p:nvPr/>
        </p:nvSpPr>
        <p:spPr>
          <a:xfrm>
            <a:off x="7285879" y="4873157"/>
            <a:ext cx="459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Acesse a </a:t>
            </a:r>
            <a:r>
              <a:rPr lang="pt-BR" sz="2000" b="1" dirty="0">
                <a:solidFill>
                  <a:schemeClr val="bg1"/>
                </a:solidFill>
                <a:latin typeface="AMX" pitchFamily="2" charset="77"/>
              </a:rPr>
              <a:t>tabela de preços vigente </a:t>
            </a:r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para conferir as ofertas </a:t>
            </a:r>
            <a:r>
              <a:rPr lang="pt-BR" sz="2000" b="1" dirty="0" err="1">
                <a:solidFill>
                  <a:schemeClr val="bg1"/>
                </a:solidFill>
                <a:latin typeface="AMX" pitchFamily="2" charset="77"/>
              </a:rPr>
              <a:t>Multi</a:t>
            </a:r>
            <a:r>
              <a:rPr lang="pt-BR" sz="2000" b="1" dirty="0">
                <a:solidFill>
                  <a:schemeClr val="bg1"/>
                </a:solidFill>
                <a:latin typeface="AMX" pitchFamily="2" charset="77"/>
              </a:rPr>
              <a:t> recomendado</a:t>
            </a:r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.</a:t>
            </a:r>
            <a:endParaRPr lang="pt-BR" sz="2000" b="1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13" name="Imagem 4" descr="Ponto de exclamação com preenchimento sólido">
            <a:extLst>
              <a:ext uri="{FF2B5EF4-FFF2-40B4-BE49-F238E27FC236}">
                <a16:creationId xmlns:a16="http://schemas.microsoft.com/office/drawing/2014/main" id="{51E48192-FDEB-9FA7-2A21-C8700B18E2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15735" y="4882181"/>
            <a:ext cx="707886" cy="7078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FC319AF-1352-5135-37CC-D26BBE00A1E0}"/>
              </a:ext>
            </a:extLst>
          </p:cNvPr>
          <p:cNvSpPr txBox="1"/>
          <p:nvPr/>
        </p:nvSpPr>
        <p:spPr>
          <a:xfrm>
            <a:off x="9349372" y="527666"/>
            <a:ext cx="2711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*Pode ser retirado, para não confundir o vendedor</a:t>
            </a:r>
          </a:p>
        </p:txBody>
      </p:sp>
    </p:spTree>
    <p:extLst>
      <p:ext uri="{BB962C8B-B14F-4D97-AF65-F5344CB8AC3E}">
        <p14:creationId xmlns:p14="http://schemas.microsoft.com/office/powerpoint/2010/main" val="251714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66 -0.00138 L 0.00208 -4.81481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uiExpand="1" build="p"/>
      <p:bldP spid="10" grpId="0" animBg="1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F2A19-6F0D-0508-562D-AE2F92CF7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31E4A36E-E832-D0FD-E725-A960398106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73" t="261" r="559" b="13361"/>
          <a:stretch>
            <a:fillRect/>
          </a:stretch>
        </p:blipFill>
        <p:spPr>
          <a:xfrm>
            <a:off x="0" y="-54160"/>
            <a:ext cx="12357769" cy="6912160"/>
          </a:xfrm>
          <a:prstGeom prst="rect">
            <a:avLst/>
          </a:prstGeom>
          <a:ln w="12700">
            <a:noFill/>
          </a:ln>
        </p:spPr>
      </p:pic>
      <p:sp>
        <p:nvSpPr>
          <p:cNvPr id="7" name="Arc 11">
            <a:extLst>
              <a:ext uri="{FF2B5EF4-FFF2-40B4-BE49-F238E27FC236}">
                <a16:creationId xmlns:a16="http://schemas.microsoft.com/office/drawing/2014/main" id="{2BAC9866-51BC-F635-1D51-1565C9834E77}"/>
              </a:ext>
            </a:extLst>
          </p:cNvPr>
          <p:cNvSpPr/>
          <p:nvPr/>
        </p:nvSpPr>
        <p:spPr>
          <a:xfrm rot="508653">
            <a:off x="461284" y="941866"/>
            <a:ext cx="5002151" cy="5002151"/>
          </a:xfrm>
          <a:prstGeom prst="arc">
            <a:avLst>
              <a:gd name="adj1" fmla="val 17497881"/>
              <a:gd name="adj2" fmla="val 14546676"/>
            </a:avLst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8" name="Arc 12">
            <a:extLst>
              <a:ext uri="{FF2B5EF4-FFF2-40B4-BE49-F238E27FC236}">
                <a16:creationId xmlns:a16="http://schemas.microsoft.com/office/drawing/2014/main" id="{F029D8AC-6F22-A8E7-33AB-815FB1542296}"/>
              </a:ext>
            </a:extLst>
          </p:cNvPr>
          <p:cNvSpPr/>
          <p:nvPr/>
        </p:nvSpPr>
        <p:spPr>
          <a:xfrm rot="508653">
            <a:off x="652413" y="1132996"/>
            <a:ext cx="4619892" cy="4619891"/>
          </a:xfrm>
          <a:prstGeom prst="arc">
            <a:avLst>
              <a:gd name="adj1" fmla="val 17927987"/>
              <a:gd name="adj2" fmla="val 14032814"/>
            </a:avLst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E9266CC1-EE46-DC9F-E40F-EEFB9152F72D}"/>
              </a:ext>
            </a:extLst>
          </p:cNvPr>
          <p:cNvSpPr/>
          <p:nvPr/>
        </p:nvSpPr>
        <p:spPr>
          <a:xfrm rot="16200000">
            <a:off x="5299507" y="-200262"/>
            <a:ext cx="6912159" cy="7204364"/>
          </a:xfrm>
          <a:prstGeom prst="round2SameRect">
            <a:avLst>
              <a:gd name="adj1" fmla="val 11849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454AEC-046D-4DBC-7DB5-C48D79F4C524}"/>
              </a:ext>
            </a:extLst>
          </p:cNvPr>
          <p:cNvSpPr txBox="1"/>
          <p:nvPr/>
        </p:nvSpPr>
        <p:spPr>
          <a:xfrm>
            <a:off x="6030480" y="2521059"/>
            <a:ext cx="55196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3ECE8"/>
                </a:solidFill>
                <a:latin typeface="AMX" pitchFamily="2" charset="0"/>
              </a:rPr>
              <a:t>Antes de fechar o </a:t>
            </a:r>
            <a:r>
              <a:rPr lang="pt-BR" sz="2800" b="1" dirty="0" err="1">
                <a:solidFill>
                  <a:srgbClr val="F7A45F"/>
                </a:solidFill>
                <a:latin typeface="AMX" pitchFamily="2" charset="0"/>
              </a:rPr>
              <a:t>Multi</a:t>
            </a:r>
            <a:r>
              <a:rPr lang="pt-BR" sz="2800" dirty="0">
                <a:solidFill>
                  <a:srgbClr val="F3ECE8"/>
                </a:solidFill>
                <a:latin typeface="AMX" pitchFamily="2" charset="0"/>
              </a:rPr>
              <a:t> ideal da </a:t>
            </a:r>
            <a:r>
              <a:rPr lang="pt-BR" sz="2800" b="1" dirty="0">
                <a:solidFill>
                  <a:srgbClr val="F3ECE8"/>
                </a:solidFill>
                <a:latin typeface="AMX" pitchFamily="2" charset="0"/>
              </a:rPr>
              <a:t>Luciana</a:t>
            </a:r>
            <a:r>
              <a:rPr lang="pt-BR" sz="2800" dirty="0">
                <a:solidFill>
                  <a:srgbClr val="F3ECE8"/>
                </a:solidFill>
                <a:latin typeface="AMX" pitchFamily="2" charset="0"/>
              </a:rPr>
              <a:t>, o vendedor confere a </a:t>
            </a:r>
            <a:r>
              <a:rPr lang="pt-BR" sz="2800" b="1" dirty="0">
                <a:solidFill>
                  <a:srgbClr val="F3ECE8"/>
                </a:solidFill>
                <a:latin typeface="AMX" pitchFamily="2" charset="0"/>
              </a:rPr>
              <a:t>política comercial </a:t>
            </a:r>
            <a:r>
              <a:rPr lang="pt-BR" sz="2800" dirty="0">
                <a:solidFill>
                  <a:srgbClr val="F3ECE8"/>
                </a:solidFill>
                <a:latin typeface="AMX" pitchFamily="2" charset="0"/>
              </a:rPr>
              <a:t>para não deixar passar nenhuma informação.</a:t>
            </a:r>
            <a:endParaRPr lang="pt-BR" sz="2800" b="1" noProof="0" dirty="0">
              <a:solidFill>
                <a:srgbClr val="F7A45F"/>
              </a:solidFill>
              <a:latin typeface="AMX" pitchFamily="2" charset="0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9E80F0C5-AF6A-D937-F88E-F70EE8069851}"/>
              </a:ext>
            </a:extLst>
          </p:cNvPr>
          <p:cNvGrpSpPr/>
          <p:nvPr/>
        </p:nvGrpSpPr>
        <p:grpSpPr>
          <a:xfrm>
            <a:off x="5610726" y="100270"/>
            <a:ext cx="6450095" cy="278408"/>
            <a:chOff x="5610726" y="100270"/>
            <a:chExt cx="6450095" cy="278408"/>
          </a:xfrm>
        </p:grpSpPr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71E7838F-7573-13AA-EA76-86FB497AD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609" t="30893" r="21450" b="34101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17796FEF-2C4F-2C76-DF77-92050E3C96E3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32" name="Graphic 15">
                <a:extLst>
                  <a:ext uri="{FF2B5EF4-FFF2-40B4-BE49-F238E27FC236}">
                    <a16:creationId xmlns:a16="http://schemas.microsoft.com/office/drawing/2014/main" id="{8534E621-3948-E646-A568-12DEA4B9E3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729C903D-1140-3FF8-907C-6EF8977770D2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34" name="Forma Livre 40">
                  <a:extLst>
                    <a:ext uri="{FF2B5EF4-FFF2-40B4-BE49-F238E27FC236}">
                      <a16:creationId xmlns:a16="http://schemas.microsoft.com/office/drawing/2014/main" id="{13826706-BA1F-B584-8DB6-6D990F1270AF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5" name="Forma Livre 41">
                  <a:extLst>
                    <a:ext uri="{FF2B5EF4-FFF2-40B4-BE49-F238E27FC236}">
                      <a16:creationId xmlns:a16="http://schemas.microsoft.com/office/drawing/2014/main" id="{DB4CBBE4-BD0E-D0F1-6256-47D9BCD969D0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6" name="Forma Livre 42">
                  <a:extLst>
                    <a:ext uri="{FF2B5EF4-FFF2-40B4-BE49-F238E27FC236}">
                      <a16:creationId xmlns:a16="http://schemas.microsoft.com/office/drawing/2014/main" id="{C13DEFF8-9D48-DDFF-4683-B949DF7D1F72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7" name="Forma Livre 43">
                  <a:extLst>
                    <a:ext uri="{FF2B5EF4-FFF2-40B4-BE49-F238E27FC236}">
                      <a16:creationId xmlns:a16="http://schemas.microsoft.com/office/drawing/2014/main" id="{1D1ED155-CBC8-468B-96A3-4973F97F545C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8" name="Forma Livre 44">
                  <a:extLst>
                    <a:ext uri="{FF2B5EF4-FFF2-40B4-BE49-F238E27FC236}">
                      <a16:creationId xmlns:a16="http://schemas.microsoft.com/office/drawing/2014/main" id="{228A120D-A731-0D81-569D-57293430A53C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9" name="Forma Livre 45">
                  <a:extLst>
                    <a:ext uri="{FF2B5EF4-FFF2-40B4-BE49-F238E27FC236}">
                      <a16:creationId xmlns:a16="http://schemas.microsoft.com/office/drawing/2014/main" id="{405AF90B-7E2D-8CF4-0B2E-2804002D77CB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</p:grpSp>
      <p:pic>
        <p:nvPicPr>
          <p:cNvPr id="9" name="Graphic 2">
            <a:extLst>
              <a:ext uri="{FF2B5EF4-FFF2-40B4-BE49-F238E27FC236}">
                <a16:creationId xmlns:a16="http://schemas.microsoft.com/office/drawing/2014/main" id="{64F1F5DD-D615-CB64-52ED-3666551D13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66 -0.00138 L 0.00208 -4.8148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6" grpId="1" animBg="1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98E66-0804-5DF0-5703-352BA765F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36E8C33F-4B59-1A4F-5D85-4FB99EC09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9304C4FC-3917-4171-0341-2F13786DECE1}"/>
              </a:ext>
            </a:extLst>
          </p:cNvPr>
          <p:cNvSpPr/>
          <p:nvPr/>
        </p:nvSpPr>
        <p:spPr>
          <a:xfrm rot="5400000">
            <a:off x="139301" y="-173185"/>
            <a:ext cx="6858005" cy="7204364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642869DA-1037-BC8B-DD08-07D7F6F9FA69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29" name="Imagem 28" descr="Logotipo&#10;&#10;O conteúdo gerado por IA pode estar incorreto.">
              <a:extLst>
                <a:ext uri="{FF2B5EF4-FFF2-40B4-BE49-F238E27FC236}">
                  <a16:creationId xmlns:a16="http://schemas.microsoft.com/office/drawing/2014/main" id="{70346CB3-1DFF-C184-53ED-EC1173456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E433E4CE-9426-8792-AC6B-82A26AD48CB0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32" name="Graphic 15">
                <a:extLst>
                  <a:ext uri="{FF2B5EF4-FFF2-40B4-BE49-F238E27FC236}">
                    <a16:creationId xmlns:a16="http://schemas.microsoft.com/office/drawing/2014/main" id="{F5CC66F3-E0F6-0FF9-9593-23AB2B32229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0BECB078-2F9A-71E7-AC8B-A39561622BA5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34" name="Forma Livre 40">
                  <a:extLst>
                    <a:ext uri="{FF2B5EF4-FFF2-40B4-BE49-F238E27FC236}">
                      <a16:creationId xmlns:a16="http://schemas.microsoft.com/office/drawing/2014/main" id="{DDFB0847-EBB4-7B93-E562-203D56D55E6F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5" name="Forma Livre 41">
                  <a:extLst>
                    <a:ext uri="{FF2B5EF4-FFF2-40B4-BE49-F238E27FC236}">
                      <a16:creationId xmlns:a16="http://schemas.microsoft.com/office/drawing/2014/main" id="{0CA21965-B270-C8F5-9F1B-4D1F1234E024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6" name="Forma Livre 42">
                  <a:extLst>
                    <a:ext uri="{FF2B5EF4-FFF2-40B4-BE49-F238E27FC236}">
                      <a16:creationId xmlns:a16="http://schemas.microsoft.com/office/drawing/2014/main" id="{C707F8D3-7F90-5F2B-3380-4CBA9F4BCCE4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7" name="Forma Livre 43">
                  <a:extLst>
                    <a:ext uri="{FF2B5EF4-FFF2-40B4-BE49-F238E27FC236}">
                      <a16:creationId xmlns:a16="http://schemas.microsoft.com/office/drawing/2014/main" id="{E971F024-C105-2A93-68E1-13E382F95F8D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8" name="Forma Livre 44">
                  <a:extLst>
                    <a:ext uri="{FF2B5EF4-FFF2-40B4-BE49-F238E27FC236}">
                      <a16:creationId xmlns:a16="http://schemas.microsoft.com/office/drawing/2014/main" id="{2275510D-0FAC-0CE0-9A6A-B12131C05FA5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9" name="Forma Livre 45">
                  <a:extLst>
                    <a:ext uri="{FF2B5EF4-FFF2-40B4-BE49-F238E27FC236}">
                      <a16:creationId xmlns:a16="http://schemas.microsoft.com/office/drawing/2014/main" id="{7AE128B3-4FE7-C9C7-D4AB-F4FD94A06BB4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31" name="Graphic 2">
              <a:extLst>
                <a:ext uri="{FF2B5EF4-FFF2-40B4-BE49-F238E27FC236}">
                  <a16:creationId xmlns:a16="http://schemas.microsoft.com/office/drawing/2014/main" id="{BA0A6B9A-B301-DFF0-BA7A-4BEF98A719E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5">
            <a:extLst>
              <a:ext uri="{FF2B5EF4-FFF2-40B4-BE49-F238E27FC236}">
                <a16:creationId xmlns:a16="http://schemas.microsoft.com/office/drawing/2014/main" id="{DA75F953-4145-400D-C5CC-95F391D3CAAA}"/>
              </a:ext>
            </a:extLst>
          </p:cNvPr>
          <p:cNvSpPr txBox="1"/>
          <p:nvPr/>
        </p:nvSpPr>
        <p:spPr>
          <a:xfrm>
            <a:off x="603571" y="770185"/>
            <a:ext cx="6146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noProof="0" dirty="0">
                <a:solidFill>
                  <a:srgbClr val="DA291C"/>
                </a:solidFill>
                <a:latin typeface="AMX" pitchFamily="2" charset="77"/>
              </a:rPr>
              <a:t>Multi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D1D986C2-449E-7D69-2CB9-84B0318483B0}"/>
              </a:ext>
            </a:extLst>
          </p:cNvPr>
          <p:cNvSpPr txBox="1"/>
          <p:nvPr/>
        </p:nvSpPr>
        <p:spPr>
          <a:xfrm>
            <a:off x="696475" y="1698749"/>
            <a:ext cx="425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1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81C7346B-589C-6EB4-675B-FAF7097CDD5B}"/>
              </a:ext>
            </a:extLst>
          </p:cNvPr>
          <p:cNvSpPr/>
          <p:nvPr/>
        </p:nvSpPr>
        <p:spPr>
          <a:xfrm>
            <a:off x="1238130" y="1760305"/>
            <a:ext cx="5343143" cy="646331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  <p:pic>
        <p:nvPicPr>
          <p:cNvPr id="19" name="Imagem 18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E8E57644-D942-7577-67D0-08401C56D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 trans="44000" grainSize="25"/>
                    </a14:imgEffect>
                  </a14:imgLayer>
                </a14:imgProps>
              </a:ext>
            </a:extLst>
          </a:blip>
          <a:srcRect l="53987" t="12844" r="9565" b="22385"/>
          <a:stretch>
            <a:fillRect/>
          </a:stretch>
        </p:blipFill>
        <p:spPr>
          <a:xfrm rot="18900000">
            <a:off x="7535853" y="1208015"/>
            <a:ext cx="4441972" cy="4441970"/>
          </a:xfrm>
          <a:custGeom>
            <a:avLst/>
            <a:gdLst>
              <a:gd name="connsiteX0" fmla="*/ 2220986 w 4441972"/>
              <a:gd name="connsiteY0" fmla="*/ 4441970 h 4441970"/>
              <a:gd name="connsiteX1" fmla="*/ 0 w 4441972"/>
              <a:gd name="connsiteY1" fmla="*/ 2220985 h 4441970"/>
              <a:gd name="connsiteX2" fmla="*/ 2220986 w 4441972"/>
              <a:gd name="connsiteY2" fmla="*/ 0 h 4441970"/>
              <a:gd name="connsiteX3" fmla="*/ 4441972 w 4441972"/>
              <a:gd name="connsiteY3" fmla="*/ 2220985 h 4441970"/>
              <a:gd name="connsiteX4" fmla="*/ 2220986 w 4441972"/>
              <a:gd name="connsiteY4" fmla="*/ 4441970 h 444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972" h="4441970">
                <a:moveTo>
                  <a:pt x="2220986" y="4441970"/>
                </a:moveTo>
                <a:cubicBezTo>
                  <a:pt x="994369" y="4441970"/>
                  <a:pt x="0" y="3447601"/>
                  <a:pt x="0" y="2220985"/>
                </a:cubicBezTo>
                <a:cubicBezTo>
                  <a:pt x="0" y="994369"/>
                  <a:pt x="994369" y="0"/>
                  <a:pt x="2220986" y="0"/>
                </a:cubicBezTo>
                <a:cubicBezTo>
                  <a:pt x="3447603" y="0"/>
                  <a:pt x="4441972" y="994369"/>
                  <a:pt x="4441972" y="2220985"/>
                </a:cubicBezTo>
                <a:cubicBezTo>
                  <a:pt x="4441972" y="3447601"/>
                  <a:pt x="3447603" y="4441970"/>
                  <a:pt x="2220986" y="4441970"/>
                </a:cubicBezTo>
                <a:close/>
              </a:path>
            </a:pathLst>
          </a:custGeom>
        </p:spPr>
      </p:pic>
      <p:sp>
        <p:nvSpPr>
          <p:cNvPr id="20" name="Oval 5">
            <a:extLst>
              <a:ext uri="{FF2B5EF4-FFF2-40B4-BE49-F238E27FC236}">
                <a16:creationId xmlns:a16="http://schemas.microsoft.com/office/drawing/2014/main" id="{24B2E416-2419-7799-3EE7-46580AE86124}"/>
              </a:ext>
            </a:extLst>
          </p:cNvPr>
          <p:cNvSpPr/>
          <p:nvPr/>
        </p:nvSpPr>
        <p:spPr>
          <a:xfrm>
            <a:off x="7399534" y="1071694"/>
            <a:ext cx="4714613" cy="4714613"/>
          </a:xfrm>
          <a:prstGeom prst="ellipse">
            <a:avLst/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583A82BC-E7CE-23D8-7438-53197847B042}"/>
              </a:ext>
            </a:extLst>
          </p:cNvPr>
          <p:cNvSpPr/>
          <p:nvPr/>
        </p:nvSpPr>
        <p:spPr>
          <a:xfrm>
            <a:off x="7535854" y="1208015"/>
            <a:ext cx="4441972" cy="4441970"/>
          </a:xfrm>
          <a:prstGeom prst="ellipse">
            <a:avLst/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9E924F9-6385-5AF6-E1D8-33B9C699C2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518" r="13148"/>
          <a:stretch>
            <a:fillRect/>
          </a:stretch>
        </p:blipFill>
        <p:spPr>
          <a:xfrm>
            <a:off x="7205104" y="-6327"/>
            <a:ext cx="5486401" cy="6858000"/>
          </a:xfrm>
          <a:prstGeom prst="rect">
            <a:avLst/>
          </a:prstGeom>
          <a:noFill/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46AB6723-E442-6A41-FC19-656B056FAC02}"/>
              </a:ext>
            </a:extLst>
          </p:cNvPr>
          <p:cNvSpPr txBox="1"/>
          <p:nvPr/>
        </p:nvSpPr>
        <p:spPr>
          <a:xfrm>
            <a:off x="630752" y="2529933"/>
            <a:ext cx="490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2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424200FC-73D2-163E-8056-EAF8A4C07513}"/>
              </a:ext>
            </a:extLst>
          </p:cNvPr>
          <p:cNvSpPr/>
          <p:nvPr/>
        </p:nvSpPr>
        <p:spPr>
          <a:xfrm>
            <a:off x="1238130" y="2591489"/>
            <a:ext cx="5343143" cy="646331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Estrutura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4F72E6C5-E0E6-20FF-E5D2-9065860848C5}"/>
              </a:ext>
            </a:extLst>
          </p:cNvPr>
          <p:cNvSpPr txBox="1"/>
          <p:nvPr/>
        </p:nvSpPr>
        <p:spPr>
          <a:xfrm>
            <a:off x="638767" y="3361117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3</a:t>
            </a:r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96126224-E274-8F5D-CDC1-95DB0CB1A2B0}"/>
              </a:ext>
            </a:extLst>
          </p:cNvPr>
          <p:cNvSpPr/>
          <p:nvPr/>
        </p:nvSpPr>
        <p:spPr>
          <a:xfrm>
            <a:off x="1238130" y="3422673"/>
            <a:ext cx="5343143" cy="646331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Vantagens e Benefícios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72F1A59E-EEE6-3EBF-7CEA-442807EE10E9}"/>
              </a:ext>
            </a:extLst>
          </p:cNvPr>
          <p:cNvSpPr/>
          <p:nvPr/>
        </p:nvSpPr>
        <p:spPr>
          <a:xfrm>
            <a:off x="1238130" y="4253858"/>
            <a:ext cx="5343143" cy="646332"/>
          </a:xfrm>
          <a:prstGeom prst="roundRect">
            <a:avLst/>
          </a:prstGeom>
          <a:solidFill>
            <a:srgbClr val="A7A8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Multi Recomendado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5AD44A72-B4A4-8E5C-CC5D-5FF965D74610}"/>
              </a:ext>
            </a:extLst>
          </p:cNvPr>
          <p:cNvSpPr txBox="1"/>
          <p:nvPr/>
        </p:nvSpPr>
        <p:spPr>
          <a:xfrm>
            <a:off x="613118" y="4192303"/>
            <a:ext cx="508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A7A8AA"/>
                </a:solidFill>
                <a:latin typeface="AMX" pitchFamily="2" charset="77"/>
              </a:rPr>
              <a:t>4</a:t>
            </a:r>
          </a:p>
        </p:txBody>
      </p:sp>
      <p:sp>
        <p:nvSpPr>
          <p:cNvPr id="23" name="Rounded Rectangle 17">
            <a:extLst>
              <a:ext uri="{FF2B5EF4-FFF2-40B4-BE49-F238E27FC236}">
                <a16:creationId xmlns:a16="http://schemas.microsoft.com/office/drawing/2014/main" id="{2F9824C2-61C7-0AB1-34DB-5640DA8139F5}"/>
              </a:ext>
            </a:extLst>
          </p:cNvPr>
          <p:cNvSpPr/>
          <p:nvPr/>
        </p:nvSpPr>
        <p:spPr>
          <a:xfrm>
            <a:off x="1238130" y="5085044"/>
            <a:ext cx="5343143" cy="646333"/>
          </a:xfrm>
          <a:prstGeom prst="round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Política Comercial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B4B61471-2BB4-CAB2-1FEF-B629920873FE}"/>
              </a:ext>
            </a:extLst>
          </p:cNvPr>
          <p:cNvSpPr txBox="1"/>
          <p:nvPr/>
        </p:nvSpPr>
        <p:spPr>
          <a:xfrm>
            <a:off x="635561" y="5023487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rgbClr val="F5842B"/>
                </a:solidFill>
                <a:latin typeface="AMX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975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66B8C-F776-B6C4-1F15-45F597470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7C6ADB57-9370-A3E6-C1A3-C6786AA3F7BB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09D78F87-A260-E11C-27F5-8176D6ACD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B54881E9-751A-A808-3BF7-B1DA24BA22DA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F287EAF9-6A5A-76D2-27A4-6476C7FF59B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DC873987-A445-087E-C00C-DBD0B12BB515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7F6390D2-9279-453A-3C50-ED932A718540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77C00927-372A-1353-6AEA-8D5C65AA9EDD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FBBCCEED-0739-D09F-1B34-90C9B8EF3C43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A71A0B1D-A462-E93E-D5E3-D2824046FCF1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FA7C64A4-5E44-3D5A-A985-3FA7C978D1AD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CA0C166E-8AFB-0E9D-E882-17F202B0C9DF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BC89BBC9-1BCA-15EC-647B-9800B2C68E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DFEED412-9D98-C3F3-90B7-8775C3ABDB1E}"/>
              </a:ext>
            </a:extLst>
          </p:cNvPr>
          <p:cNvSpPr txBox="1"/>
          <p:nvPr/>
        </p:nvSpPr>
        <p:spPr>
          <a:xfrm>
            <a:off x="3506997" y="923010"/>
            <a:ext cx="5178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1" i="1" dirty="0">
                <a:solidFill>
                  <a:srgbClr val="DA291C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Política comercial</a:t>
            </a:r>
            <a:endParaRPr lang="pt-BR" sz="4800" b="1" i="1" noProof="0" dirty="0">
              <a:solidFill>
                <a:srgbClr val="DA291C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C2725B75-C19A-1DC2-9511-C2AE81B67C01}"/>
              </a:ext>
            </a:extLst>
          </p:cNvPr>
          <p:cNvGrpSpPr/>
          <p:nvPr/>
        </p:nvGrpSpPr>
        <p:grpSpPr>
          <a:xfrm rot="16200000">
            <a:off x="1807014" y="2634562"/>
            <a:ext cx="1775151" cy="1775151"/>
            <a:chOff x="3342001" y="3152243"/>
            <a:chExt cx="1995829" cy="1995829"/>
          </a:xfrm>
        </p:grpSpPr>
        <p:sp>
          <p:nvSpPr>
            <p:cNvPr id="72" name="Oval 7">
              <a:extLst>
                <a:ext uri="{FF2B5EF4-FFF2-40B4-BE49-F238E27FC236}">
                  <a16:creationId xmlns:a16="http://schemas.microsoft.com/office/drawing/2014/main" id="{7AC84700-49BF-42C7-AE31-91A6D0DFBBFE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584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73" name="Graphic 10" descr="Internet das Coisas com preenchimento sólido">
              <a:extLst>
                <a:ext uri="{FF2B5EF4-FFF2-40B4-BE49-F238E27FC236}">
                  <a16:creationId xmlns:a16="http://schemas.microsoft.com/office/drawing/2014/main" id="{A7F8158D-9E47-B3E8-03EB-CF00590C0AC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3586219" y="3414732"/>
              <a:ext cx="1490557" cy="1490556"/>
            </a:xfrm>
            <a:prstGeom prst="rect">
              <a:avLst/>
            </a:prstGeom>
          </p:spPr>
        </p:pic>
      </p:grpSp>
      <p:sp>
        <p:nvSpPr>
          <p:cNvPr id="74" name="TextBox 31">
            <a:extLst>
              <a:ext uri="{FF2B5EF4-FFF2-40B4-BE49-F238E27FC236}">
                <a16:creationId xmlns:a16="http://schemas.microsoft.com/office/drawing/2014/main" id="{0818023D-D40D-D06B-F1C3-89EE04F5E56B}"/>
              </a:ext>
            </a:extLst>
          </p:cNvPr>
          <p:cNvSpPr txBox="1"/>
          <p:nvPr/>
        </p:nvSpPr>
        <p:spPr>
          <a:xfrm>
            <a:off x="1393534" y="4761133"/>
            <a:ext cx="260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i="1" dirty="0">
                <a:solidFill>
                  <a:srgbClr val="DA291C"/>
                </a:solidFill>
                <a:latin typeface="AMX Black" pitchFamily="2" charset="0"/>
              </a:rPr>
              <a:t>MULTI E MPLAY</a:t>
            </a:r>
            <a:endParaRPr lang="pt-BR" sz="2400" b="1" i="1" noProof="0" dirty="0">
              <a:solidFill>
                <a:srgbClr val="DA291C"/>
              </a:solidFill>
              <a:latin typeface="AMX Black" pitchFamily="2" charset="0"/>
            </a:endParaRPr>
          </a:p>
        </p:txBody>
      </p:sp>
      <p:sp>
        <p:nvSpPr>
          <p:cNvPr id="75" name="Oval 7">
            <a:extLst>
              <a:ext uri="{FF2B5EF4-FFF2-40B4-BE49-F238E27FC236}">
                <a16:creationId xmlns:a16="http://schemas.microsoft.com/office/drawing/2014/main" id="{DCECFA7F-FF9C-B941-E03C-8577EDA4FC24}"/>
              </a:ext>
            </a:extLst>
          </p:cNvPr>
          <p:cNvSpPr>
            <a:spLocks noChangeAspect="1"/>
          </p:cNvSpPr>
          <p:nvPr/>
        </p:nvSpPr>
        <p:spPr>
          <a:xfrm>
            <a:off x="1657991" y="2485539"/>
            <a:ext cx="2073197" cy="2073197"/>
          </a:xfrm>
          <a:prstGeom prst="ellipse">
            <a:avLst/>
          </a:prstGeom>
          <a:noFill/>
          <a:ln w="317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120A3E0B-53A7-D800-8E4C-57261180A6B6}"/>
              </a:ext>
            </a:extLst>
          </p:cNvPr>
          <p:cNvGrpSpPr/>
          <p:nvPr/>
        </p:nvGrpSpPr>
        <p:grpSpPr>
          <a:xfrm>
            <a:off x="5232864" y="2634562"/>
            <a:ext cx="1775151" cy="1775151"/>
            <a:chOff x="3342001" y="3152243"/>
            <a:chExt cx="1995829" cy="1995829"/>
          </a:xfrm>
        </p:grpSpPr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933E7CB6-C09F-BF38-5BB0-5D19E393AE58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584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26" name="Graphic 10" descr="Área de Transferência com preenchimento sólido">
              <a:extLst>
                <a:ext uri="{FF2B5EF4-FFF2-40B4-BE49-F238E27FC236}">
                  <a16:creationId xmlns:a16="http://schemas.microsoft.com/office/drawing/2014/main" id="{5C5BE9B3-BDFE-599B-510E-6E4A4A5532A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617509" y="3402123"/>
              <a:ext cx="1490556" cy="1490556"/>
            </a:xfrm>
            <a:prstGeom prst="rect">
              <a:avLst/>
            </a:prstGeom>
          </p:spPr>
        </p:pic>
      </p:grpSp>
      <p:sp>
        <p:nvSpPr>
          <p:cNvPr id="28" name="TextBox 31">
            <a:extLst>
              <a:ext uri="{FF2B5EF4-FFF2-40B4-BE49-F238E27FC236}">
                <a16:creationId xmlns:a16="http://schemas.microsoft.com/office/drawing/2014/main" id="{A59C354F-00F0-EDAC-503B-D77619EB15D0}"/>
              </a:ext>
            </a:extLst>
          </p:cNvPr>
          <p:cNvSpPr txBox="1"/>
          <p:nvPr/>
        </p:nvSpPr>
        <p:spPr>
          <a:xfrm>
            <a:off x="4904114" y="4761133"/>
            <a:ext cx="238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i="1" dirty="0">
                <a:solidFill>
                  <a:srgbClr val="DA291C"/>
                </a:solidFill>
                <a:latin typeface="AMX Black" pitchFamily="2" charset="0"/>
              </a:rPr>
              <a:t>DOWNGRADE</a:t>
            </a:r>
            <a:endParaRPr lang="pt-BR" sz="2400" b="1" i="1" noProof="0" dirty="0">
              <a:solidFill>
                <a:srgbClr val="DA291C"/>
              </a:solidFill>
              <a:latin typeface="AMX Black" pitchFamily="2" charset="0"/>
            </a:endParaRPr>
          </a:p>
        </p:txBody>
      </p:sp>
      <p:sp>
        <p:nvSpPr>
          <p:cNvPr id="30" name="Oval 7">
            <a:extLst>
              <a:ext uri="{FF2B5EF4-FFF2-40B4-BE49-F238E27FC236}">
                <a16:creationId xmlns:a16="http://schemas.microsoft.com/office/drawing/2014/main" id="{74D748C9-2A91-4030-A525-15F78942884E}"/>
              </a:ext>
            </a:extLst>
          </p:cNvPr>
          <p:cNvSpPr>
            <a:spLocks noChangeAspect="1"/>
          </p:cNvSpPr>
          <p:nvPr/>
        </p:nvSpPr>
        <p:spPr>
          <a:xfrm>
            <a:off x="5083838" y="2485539"/>
            <a:ext cx="2073197" cy="2073197"/>
          </a:xfrm>
          <a:prstGeom prst="ellipse">
            <a:avLst/>
          </a:prstGeom>
          <a:noFill/>
          <a:ln w="317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07A6196E-A7E3-1873-D6DF-BED1115B537C}"/>
              </a:ext>
            </a:extLst>
          </p:cNvPr>
          <p:cNvGrpSpPr/>
          <p:nvPr/>
        </p:nvGrpSpPr>
        <p:grpSpPr>
          <a:xfrm rot="2700000">
            <a:off x="8543106" y="2634561"/>
            <a:ext cx="1775151" cy="1775151"/>
            <a:chOff x="3342001" y="3152243"/>
            <a:chExt cx="1995829" cy="1995829"/>
          </a:xfrm>
        </p:grpSpPr>
        <p:sp>
          <p:nvSpPr>
            <p:cNvPr id="64" name="Oval 7">
              <a:extLst>
                <a:ext uri="{FF2B5EF4-FFF2-40B4-BE49-F238E27FC236}">
                  <a16:creationId xmlns:a16="http://schemas.microsoft.com/office/drawing/2014/main" id="{9C95F4C0-B9D3-7BC5-1FB5-8C1970ADDD0B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584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65" name="Graphic 10" descr="Conectado com preenchimento sólido">
              <a:extLst>
                <a:ext uri="{FF2B5EF4-FFF2-40B4-BE49-F238E27FC236}">
                  <a16:creationId xmlns:a16="http://schemas.microsoft.com/office/drawing/2014/main" id="{86559BCC-6CDC-98D8-9847-337CE2FD8D1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 rot="18900000">
              <a:off x="3460488" y="3275657"/>
              <a:ext cx="1750029" cy="1750029"/>
            </a:xfrm>
            <a:prstGeom prst="rect">
              <a:avLst/>
            </a:prstGeom>
          </p:spPr>
        </p:pic>
      </p:grpSp>
      <p:sp>
        <p:nvSpPr>
          <p:cNvPr id="66" name="TextBox 31">
            <a:extLst>
              <a:ext uri="{FF2B5EF4-FFF2-40B4-BE49-F238E27FC236}">
                <a16:creationId xmlns:a16="http://schemas.microsoft.com/office/drawing/2014/main" id="{9EF027FB-33F1-C105-A3AE-9A76FDA27F62}"/>
              </a:ext>
            </a:extLst>
          </p:cNvPr>
          <p:cNvSpPr txBox="1"/>
          <p:nvPr/>
        </p:nvSpPr>
        <p:spPr>
          <a:xfrm>
            <a:off x="8235698" y="4761133"/>
            <a:ext cx="238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i="1" dirty="0">
                <a:solidFill>
                  <a:srgbClr val="DA291C"/>
                </a:solidFill>
                <a:latin typeface="AMX Black" pitchFamily="2" charset="0"/>
              </a:rPr>
              <a:t>MIGRAÇÃO</a:t>
            </a:r>
            <a:endParaRPr lang="pt-BR" sz="2400" b="1" i="1" noProof="0" dirty="0">
              <a:solidFill>
                <a:srgbClr val="DA291C"/>
              </a:solidFill>
              <a:latin typeface="AMX Black" pitchFamily="2" charset="0"/>
            </a:endParaRPr>
          </a:p>
        </p:txBody>
      </p:sp>
      <p:sp>
        <p:nvSpPr>
          <p:cNvPr id="67" name="Oval 7">
            <a:extLst>
              <a:ext uri="{FF2B5EF4-FFF2-40B4-BE49-F238E27FC236}">
                <a16:creationId xmlns:a16="http://schemas.microsoft.com/office/drawing/2014/main" id="{513A7CA5-4AE4-A0C4-E818-771E850CB034}"/>
              </a:ext>
            </a:extLst>
          </p:cNvPr>
          <p:cNvSpPr>
            <a:spLocks noChangeAspect="1"/>
          </p:cNvSpPr>
          <p:nvPr/>
        </p:nvSpPr>
        <p:spPr>
          <a:xfrm>
            <a:off x="8394083" y="2485539"/>
            <a:ext cx="2073197" cy="2073197"/>
          </a:xfrm>
          <a:prstGeom prst="ellipse">
            <a:avLst/>
          </a:prstGeom>
          <a:noFill/>
          <a:ln w="317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34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463 L 0 1.11111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4" grpId="0"/>
      <p:bldP spid="74" grpId="1"/>
      <p:bldP spid="75" grpId="0" animBg="1"/>
      <p:bldP spid="28" grpId="0"/>
      <p:bldP spid="28" grpId="1"/>
      <p:bldP spid="30" grpId="0" animBg="1"/>
      <p:bldP spid="66" grpId="0"/>
      <p:bldP spid="66" grpId="1"/>
      <p:bldP spid="6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F0939-F2F9-679A-EA9F-A0E4989AB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44F26749-FFB5-B57A-1513-E3A590D30529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9D3C9394-E8EC-03D3-AB36-C7F09D39F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6FC605E7-A904-D837-86D7-31DEA817A2A0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9984E41C-819F-A6CD-2047-5986BE662A0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97267589-B742-B1F4-D9F6-2F1D04851536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D51DB288-FB01-2C1A-D02F-E9BFDF3F41ED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AB541492-5B0D-1910-B067-8D9322E8B4B2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BE3BCCC5-76A3-DCA0-5C62-BD61AE002526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A3C5C960-B36E-18E2-4B85-7C63CA465829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834AA29F-4A27-6447-2B4D-7B129B9DC2DA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6AEECED6-D9C6-0E84-824F-E1AC03BF15CD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84F385D5-3B91-3E56-F5B3-2A6C08E7370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5883A261-69B2-3B64-E332-9A5CB8A1AF70}"/>
              </a:ext>
            </a:extLst>
          </p:cNvPr>
          <p:cNvSpPr txBox="1"/>
          <p:nvPr/>
        </p:nvSpPr>
        <p:spPr>
          <a:xfrm>
            <a:off x="2468257" y="923010"/>
            <a:ext cx="7255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1" i="1" dirty="0">
                <a:solidFill>
                  <a:srgbClr val="DA291C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Antes de continuarmos...</a:t>
            </a:r>
            <a:endParaRPr lang="pt-BR" sz="4800" b="1" i="1" noProof="0" dirty="0">
              <a:solidFill>
                <a:srgbClr val="DA291C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sp>
        <p:nvSpPr>
          <p:cNvPr id="74" name="TextBox 31">
            <a:extLst>
              <a:ext uri="{FF2B5EF4-FFF2-40B4-BE49-F238E27FC236}">
                <a16:creationId xmlns:a16="http://schemas.microsoft.com/office/drawing/2014/main" id="{900045DF-9AF3-4344-39DA-D01DED3E632D}"/>
              </a:ext>
            </a:extLst>
          </p:cNvPr>
          <p:cNvSpPr txBox="1"/>
          <p:nvPr/>
        </p:nvSpPr>
        <p:spPr>
          <a:xfrm>
            <a:off x="863600" y="3376799"/>
            <a:ext cx="426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4000" b="1" i="1" dirty="0">
                <a:solidFill>
                  <a:srgbClr val="DA291C"/>
                </a:solidFill>
                <a:latin typeface="AMX Black" pitchFamily="2" charset="0"/>
              </a:rPr>
              <a:t>UPGRADE</a:t>
            </a:r>
            <a:endParaRPr lang="pt-BR" sz="4000" b="1" i="1" noProof="0" dirty="0">
              <a:solidFill>
                <a:srgbClr val="DA291C"/>
              </a:solidFill>
              <a:latin typeface="AMX Black" pitchFamily="2" charset="0"/>
            </a:endParaRP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95359D4F-343F-1D60-D5C7-09B5D03AF3F5}"/>
              </a:ext>
            </a:extLst>
          </p:cNvPr>
          <p:cNvSpPr txBox="1"/>
          <p:nvPr/>
        </p:nvSpPr>
        <p:spPr>
          <a:xfrm>
            <a:off x="4345690" y="3376799"/>
            <a:ext cx="3907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4000" b="1" i="1" dirty="0">
                <a:solidFill>
                  <a:srgbClr val="DA291C"/>
                </a:solidFill>
                <a:latin typeface="AMX Black" pitchFamily="2" charset="0"/>
              </a:rPr>
              <a:t>DOWNGRADE</a:t>
            </a:r>
            <a:endParaRPr lang="pt-BR" sz="4000" b="1" i="1" noProof="0" dirty="0">
              <a:solidFill>
                <a:srgbClr val="DA291C"/>
              </a:solidFill>
              <a:latin typeface="AMX Black" pitchFamily="2" charset="0"/>
            </a:endParaRPr>
          </a:p>
        </p:txBody>
      </p:sp>
      <p:sp>
        <p:nvSpPr>
          <p:cNvPr id="66" name="TextBox 31">
            <a:extLst>
              <a:ext uri="{FF2B5EF4-FFF2-40B4-BE49-F238E27FC236}">
                <a16:creationId xmlns:a16="http://schemas.microsoft.com/office/drawing/2014/main" id="{D76D6869-0E8B-2E85-5F83-A47886F68C38}"/>
              </a:ext>
            </a:extLst>
          </p:cNvPr>
          <p:cNvSpPr txBox="1"/>
          <p:nvPr/>
        </p:nvSpPr>
        <p:spPr>
          <a:xfrm>
            <a:off x="7469888" y="3376799"/>
            <a:ext cx="3907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4000" b="1" i="1" dirty="0">
                <a:solidFill>
                  <a:srgbClr val="DA291C"/>
                </a:solidFill>
                <a:latin typeface="AMX Black" pitchFamily="2" charset="0"/>
              </a:rPr>
              <a:t>SIDEGRADE</a:t>
            </a:r>
            <a:endParaRPr lang="pt-BR" sz="4000" b="1" i="1" noProof="0" dirty="0">
              <a:solidFill>
                <a:srgbClr val="DA291C"/>
              </a:solidFill>
              <a:latin typeface="AMX Black" pitchFamily="2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8A3AE56-4596-6F9E-F151-02613D7416C2}"/>
              </a:ext>
            </a:extLst>
          </p:cNvPr>
          <p:cNvSpPr/>
          <p:nvPr/>
        </p:nvSpPr>
        <p:spPr>
          <a:xfrm>
            <a:off x="1703340" y="1866034"/>
            <a:ext cx="820296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0" algn="ctr" defTabSz="913585">
              <a:defRPr/>
            </a:pPr>
            <a:r>
              <a:rPr lang="pt-BR" sz="2400" b="1" noProof="0" dirty="0">
                <a:solidFill>
                  <a:srgbClr val="DA291C"/>
                </a:solidFill>
                <a:latin typeface="AMX" pitchFamily="2" charset="0"/>
                <a:cs typeface="Calibri" panose="020F0502020204030204" pitchFamily="34" charset="0"/>
              </a:rPr>
              <a:t>Cenários de troca de planos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DA291C"/>
              </a:solidFill>
              <a:effectLst/>
              <a:uLnTx/>
              <a:uFillTx/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83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463 L 0 1.11111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4" grpId="0"/>
      <p:bldP spid="74" grpId="1"/>
      <p:bldP spid="28" grpId="0"/>
      <p:bldP spid="28" grpId="1"/>
      <p:bldP spid="66" grpId="0"/>
      <p:bldP spid="66" grpId="1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D89D7-6C17-2330-828B-B948E2FFE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BDACDC6D-163C-424B-C9EE-2CBC4BFA0854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2419B7DD-FD71-727D-2CD9-E37D52BB3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91A9FEF3-C02E-EA37-5DBB-70B6F3EC03EB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E08576EE-108C-F27A-3EE6-AE6A507B9F4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1AD77B77-A91D-2212-FF91-9F4B1FD16D6C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936B8150-DC29-FDE8-D809-4823884A03C5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F150A2D2-5A84-7FFF-F85B-A1F510551EFE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BFBBF6B1-B57D-43F3-7057-AA6E05834D87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6C4C9BAC-6FF8-CE1B-E3AA-43E509DAB653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143289DB-3E3B-9C8C-6EB2-931BF34F8AA6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8C1152E5-9BCC-112E-B98E-BFD8C1F039CA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4E1D10DD-E9FA-AB9B-A602-7149BB19403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F129EEC8-A208-228E-17E3-36F3BC9BE20F}"/>
              </a:ext>
            </a:extLst>
          </p:cNvPr>
          <p:cNvSpPr txBox="1"/>
          <p:nvPr/>
        </p:nvSpPr>
        <p:spPr>
          <a:xfrm>
            <a:off x="4355901" y="703257"/>
            <a:ext cx="4732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AF272F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MULTI E MPLAY</a:t>
            </a:r>
            <a:endParaRPr lang="pt-BR" sz="4800" b="1" i="1" noProof="0" dirty="0">
              <a:solidFill>
                <a:srgbClr val="AF272F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2821960D-1373-5144-4835-300E54BE2BC1}"/>
              </a:ext>
            </a:extLst>
          </p:cNvPr>
          <p:cNvSpPr>
            <a:spLocks/>
          </p:cNvSpPr>
          <p:nvPr/>
        </p:nvSpPr>
        <p:spPr>
          <a:xfrm>
            <a:off x="0" y="1764697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1B0B700-48FA-1154-C499-92E2732DDD03}"/>
              </a:ext>
            </a:extLst>
          </p:cNvPr>
          <p:cNvGrpSpPr/>
          <p:nvPr/>
        </p:nvGrpSpPr>
        <p:grpSpPr>
          <a:xfrm>
            <a:off x="3473183" y="767331"/>
            <a:ext cx="763239" cy="763239"/>
            <a:chOff x="3342001" y="3152243"/>
            <a:chExt cx="1995829" cy="1995829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6093F3D6-B435-833A-DFA8-A59BA1A26FD3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Internet das Coisas com preenchimento sólido">
              <a:extLst>
                <a:ext uri="{FF2B5EF4-FFF2-40B4-BE49-F238E27FC236}">
                  <a16:creationId xmlns:a16="http://schemas.microsoft.com/office/drawing/2014/main" id="{7CBB2587-4554-3378-D1D6-8BBC84DFA3D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547159" y="3357221"/>
              <a:ext cx="1585868" cy="1585868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B55BE231-5B8E-980E-238E-909B747DB4B3}"/>
              </a:ext>
            </a:extLst>
          </p:cNvPr>
          <p:cNvSpPr>
            <a:spLocks noChangeAspect="1"/>
          </p:cNvSpPr>
          <p:nvPr/>
        </p:nvSpPr>
        <p:spPr>
          <a:xfrm>
            <a:off x="3409110" y="703257"/>
            <a:ext cx="891386" cy="891386"/>
          </a:xfrm>
          <a:prstGeom prst="ellipse">
            <a:avLst/>
          </a:prstGeom>
          <a:noFill/>
          <a:ln w="317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0953502-E14D-A628-FBA3-03C70A65D02C}"/>
              </a:ext>
            </a:extLst>
          </p:cNvPr>
          <p:cNvSpPr/>
          <p:nvPr/>
        </p:nvSpPr>
        <p:spPr>
          <a:xfrm>
            <a:off x="1433450" y="2948819"/>
            <a:ext cx="9325101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0" algn="ctr" defTabSz="913585">
              <a:spcAft>
                <a:spcPts val="1200"/>
              </a:spcAft>
              <a:defRPr/>
            </a:pPr>
            <a:r>
              <a:rPr lang="pt-BR" sz="3600" b="1" i="1" dirty="0" err="1">
                <a:solidFill>
                  <a:srgbClr val="F5842B"/>
                </a:solidFill>
                <a:latin typeface="AMX" pitchFamily="2" charset="0"/>
                <a:cs typeface="Calibri" panose="020F0502020204030204" pitchFamily="34" charset="0"/>
              </a:rPr>
              <a:t>Multi</a:t>
            </a:r>
            <a:r>
              <a:rPr lang="pt-BR" sz="3600" b="1" i="1" dirty="0">
                <a:solidFill>
                  <a:srgbClr val="F5842B"/>
                </a:solidFill>
                <a:latin typeface="AMX" pitchFamily="2" charset="0"/>
                <a:cs typeface="Calibri" panose="020F0502020204030204" pitchFamily="34" charset="0"/>
              </a:rPr>
              <a:t> é o mesmo que </a:t>
            </a:r>
            <a:r>
              <a:rPr lang="pt-BR" sz="3600" b="1" i="1" dirty="0" err="1">
                <a:solidFill>
                  <a:srgbClr val="F5842B"/>
                </a:solidFill>
                <a:latin typeface="AMX" pitchFamily="2" charset="0"/>
                <a:cs typeface="Calibri" panose="020F0502020204030204" pitchFamily="34" charset="0"/>
              </a:rPr>
              <a:t>Mplay</a:t>
            </a:r>
            <a:r>
              <a:rPr lang="pt-BR" sz="3600" b="1" i="1" dirty="0">
                <a:solidFill>
                  <a:srgbClr val="F5842B"/>
                </a:solidFill>
                <a:latin typeface="AMX" pitchFamily="2" charset="0"/>
                <a:cs typeface="Calibri" panose="020F0502020204030204" pitchFamily="34" charset="0"/>
              </a:rPr>
              <a:t>.</a:t>
            </a:r>
          </a:p>
          <a:p>
            <a:pPr marL="525463" lvl="0" indent="-342900" algn="ctr" defTabSz="913585">
              <a:spcAft>
                <a:spcPts val="1200"/>
              </a:spcAft>
              <a:buFont typeface="AMX" pitchFamily="2" charset="0"/>
              <a:buChar char="→"/>
              <a:defRPr/>
            </a:pPr>
            <a:r>
              <a:rPr lang="pt-BR" sz="3200" dirty="0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Para o </a:t>
            </a: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cliente externo </a:t>
            </a:r>
            <a:r>
              <a:rPr lang="pt-BR" sz="3200" dirty="0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sempre falaremos </a:t>
            </a:r>
            <a:r>
              <a:rPr lang="pt-BR" sz="3200" b="1" dirty="0" err="1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Multi</a:t>
            </a:r>
            <a:r>
              <a:rPr lang="pt-BR" sz="3200" dirty="0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525463" lvl="0" indent="-342900" algn="ctr" defTabSz="913585">
              <a:spcAft>
                <a:spcPts val="1200"/>
              </a:spcAft>
              <a:buFont typeface="AMX" pitchFamily="2" charset="0"/>
              <a:buChar char="→"/>
              <a:defRPr/>
            </a:pPr>
            <a:r>
              <a:rPr lang="pt-BR" sz="3200" b="1" dirty="0" err="1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Mplay</a:t>
            </a:r>
            <a:r>
              <a:rPr lang="pt-BR" sz="3200" dirty="0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 é um </a:t>
            </a: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termo interno da Claro</a:t>
            </a:r>
            <a:r>
              <a:rPr lang="pt-BR" sz="3200" dirty="0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  <a:endParaRPr kumimoji="0" lang="pt-BR" sz="320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4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6481 L -2.08333E-6 -2.96296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42" grpId="0" animBg="1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1A6F0-4AA4-F6D9-11F1-7BD742A9C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3C93F6C-2E11-19CA-B05D-2A3789C34334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E6FC8809-BE36-31C2-2668-8A2F85D19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1363C464-9117-09D1-61D4-79947FD2D855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2856BEF0-E90D-1515-0A26-4EEC33C652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6B2A5B0B-3C92-2FCD-F60B-8374F77CE41E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951FD3C7-D758-32E8-AB66-9BDBE7698C13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F1FD859A-9058-FB08-70D6-AD4EADA36914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7D2655CA-5413-A603-EB80-3A0FA17AF650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97F14AB4-669B-27A3-5332-ABE92B2D45D4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C6E1155F-F223-D015-1B39-D3FA35F2CAD6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D64B97A9-5695-0869-C667-22D82B657896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6C0CDD8E-5F39-8F29-0550-9C0C92B6D9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6B15061-0DBB-7817-D9E8-FAE846879F33}"/>
              </a:ext>
            </a:extLst>
          </p:cNvPr>
          <p:cNvSpPr txBox="1"/>
          <p:nvPr/>
        </p:nvSpPr>
        <p:spPr>
          <a:xfrm>
            <a:off x="4391070" y="703257"/>
            <a:ext cx="4051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DA291C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DOWNGRADE</a:t>
            </a:r>
            <a:endParaRPr lang="pt-BR" sz="4800" b="1" i="1" noProof="0" dirty="0">
              <a:solidFill>
                <a:srgbClr val="DA291C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A8A24116-6876-DEE7-E78D-68186D24FE20}"/>
              </a:ext>
            </a:extLst>
          </p:cNvPr>
          <p:cNvSpPr>
            <a:spLocks/>
          </p:cNvSpPr>
          <p:nvPr/>
        </p:nvSpPr>
        <p:spPr>
          <a:xfrm>
            <a:off x="0" y="1764697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ECBE0D1-55A5-EBED-F4C4-0535C485D39F}"/>
              </a:ext>
            </a:extLst>
          </p:cNvPr>
          <p:cNvGrpSpPr/>
          <p:nvPr/>
        </p:nvGrpSpPr>
        <p:grpSpPr>
          <a:xfrm>
            <a:off x="3508352" y="767331"/>
            <a:ext cx="763239" cy="763239"/>
            <a:chOff x="3342001" y="3152243"/>
            <a:chExt cx="1995829" cy="1995829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6872B800-507D-CB02-0160-D026BAD5C663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Área de Transferência com preenchimento sólido">
              <a:extLst>
                <a:ext uri="{FF2B5EF4-FFF2-40B4-BE49-F238E27FC236}">
                  <a16:creationId xmlns:a16="http://schemas.microsoft.com/office/drawing/2014/main" id="{7BDA04F9-1F4C-0636-5F4F-E389FBD85D8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516504" y="3357221"/>
              <a:ext cx="1585868" cy="1585868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B9EFD02B-0C75-1025-EB58-7DED42FE7568}"/>
              </a:ext>
            </a:extLst>
          </p:cNvPr>
          <p:cNvSpPr>
            <a:spLocks noChangeAspect="1"/>
          </p:cNvSpPr>
          <p:nvPr/>
        </p:nvSpPr>
        <p:spPr>
          <a:xfrm>
            <a:off x="3444279" y="703257"/>
            <a:ext cx="891386" cy="891386"/>
          </a:xfrm>
          <a:prstGeom prst="ellipse">
            <a:avLst/>
          </a:prstGeom>
          <a:noFill/>
          <a:ln w="317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789F28F-DA0E-89DA-907A-2681134CD81A}"/>
              </a:ext>
            </a:extLst>
          </p:cNvPr>
          <p:cNvSpPr/>
          <p:nvPr/>
        </p:nvSpPr>
        <p:spPr>
          <a:xfrm>
            <a:off x="2311872" y="2228671"/>
            <a:ext cx="7568255" cy="35702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0" algn="ctr" defTabSz="913585">
              <a:spcAft>
                <a:spcPts val="1200"/>
              </a:spcAft>
              <a:defRPr/>
            </a:pPr>
            <a:r>
              <a:rPr lang="pt-BR" sz="2400" b="1" dirty="0" err="1">
                <a:solidFill>
                  <a:srgbClr val="F7A45F"/>
                </a:solidFill>
                <a:latin typeface="AMX" pitchFamily="2" charset="0"/>
                <a:cs typeface="Calibri" panose="020F0502020204030204" pitchFamily="34" charset="0"/>
              </a:rPr>
              <a:t>Downgrade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 significa que o cliente está 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trocando seu plano atual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por outro 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mais barato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ou com 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menos benefícios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cs typeface="Calibri" panose="020F0502020204030204" pitchFamily="34" charset="0"/>
              </a:rPr>
              <a:t>(como menos internet ou serviços incluídos).</a:t>
            </a:r>
          </a:p>
          <a:p>
            <a:pPr marL="182563" lvl="0" algn="ctr" defTabSz="913585">
              <a:spcAft>
                <a:spcPts val="1200"/>
              </a:spcAft>
              <a:defRPr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Clientes da base </a:t>
            </a:r>
            <a:r>
              <a:rPr lang="pt-BR" sz="2400" b="1" dirty="0">
                <a:solidFill>
                  <a:srgbClr val="F7A45F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Claro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 que realizarem </a:t>
            </a:r>
            <a:r>
              <a:rPr lang="pt-BR" sz="2400" b="1" dirty="0" err="1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downgrade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 de plano celular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ao aderir ao </a:t>
            </a:r>
            <a:r>
              <a:rPr lang="pt-BR" sz="2400" b="1" dirty="0" err="1">
                <a:solidFill>
                  <a:srgbClr val="F7A45F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Multi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 também são elegíveis ao </a:t>
            </a:r>
            <a:r>
              <a:rPr lang="pt-BR" sz="2400" b="1" dirty="0">
                <a:solidFill>
                  <a:srgbClr val="F7A45F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bônus </a:t>
            </a:r>
            <a:r>
              <a:rPr lang="pt-BR" sz="2400" b="1" dirty="0" err="1">
                <a:solidFill>
                  <a:srgbClr val="F7A45F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multi</a:t>
            </a:r>
            <a:r>
              <a:rPr lang="pt-BR" sz="2400" b="1" dirty="0">
                <a:solidFill>
                  <a:srgbClr val="F7A45F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e deverão ser ativos na 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oferta de </a:t>
            </a:r>
            <a:r>
              <a:rPr lang="pt-BR" sz="2400" b="1" dirty="0" err="1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downgrade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, mas pode gerar multa se o cliente estiver fidelizado no móvel.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B8E375FC-D1B8-7E87-392E-6C9AE3AAF268}"/>
              </a:ext>
            </a:extLst>
          </p:cNvPr>
          <p:cNvSpPr/>
          <p:nvPr/>
        </p:nvSpPr>
        <p:spPr>
          <a:xfrm>
            <a:off x="1752054" y="6029322"/>
            <a:ext cx="820296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0" algn="ctr" defTabSz="913585">
              <a:defRPr/>
            </a:pPr>
            <a:r>
              <a:rPr lang="pt-BR" sz="2400" b="1" noProof="0" dirty="0">
                <a:solidFill>
                  <a:schemeClr val="bg1"/>
                </a:solidFill>
                <a:latin typeface="AMX" pitchFamily="2" charset="0"/>
                <a:cs typeface="Calibri" panose="020F0502020204030204" pitchFamily="34" charset="0"/>
              </a:rPr>
              <a:t>*</a:t>
            </a:r>
            <a:r>
              <a:rPr lang="pt-BR" sz="2400" b="1" dirty="0">
                <a:solidFill>
                  <a:schemeClr val="bg1"/>
                </a:solidFill>
                <a:latin typeface="AMX" pitchFamily="2" charset="0"/>
                <a:cs typeface="Calibri" panose="020F0502020204030204" pitchFamily="34" charset="0"/>
              </a:rPr>
              <a:t> Consulte a tabela de similaridade de troca de planos.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5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6481 L -2.08333E-6 -2.96296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42" grpId="0" animBg="1"/>
      <p:bldP spid="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8EA3C8-D769-B225-AD81-35D05549E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5FB1EECA-FA87-152F-B3DC-9570EC45E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467" y="0"/>
            <a:ext cx="12187065" cy="6858000"/>
          </a:xfrm>
          <a:prstGeom prst="rect">
            <a:avLst/>
          </a:prstGeom>
        </p:spPr>
      </p:pic>
      <p:sp>
        <p:nvSpPr>
          <p:cNvPr id="9" name="Round Same-side Corner of Rectangle 11">
            <a:extLst>
              <a:ext uri="{FF2B5EF4-FFF2-40B4-BE49-F238E27FC236}">
                <a16:creationId xmlns:a16="http://schemas.microsoft.com/office/drawing/2014/main" id="{C11B4C33-EF57-DF9F-0F9A-D7DE45F90080}"/>
              </a:ext>
            </a:extLst>
          </p:cNvPr>
          <p:cNvSpPr/>
          <p:nvPr/>
        </p:nvSpPr>
        <p:spPr>
          <a:xfrm rot="16200000">
            <a:off x="1974668" y="-3594465"/>
            <a:ext cx="6857999" cy="14046926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11905D77-A0BA-AEF6-FE54-2031563A45C4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A3210461-2C8E-B076-E2A3-5E8346E45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98B83E34-B486-3AE5-3E04-47A335024D10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7BB88236-4F12-4D82-2F87-956C1BBE9E0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908A8A92-5FF3-52D1-45AB-D48842BFA46B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1569B998-9057-C614-EE6F-261E19EE8A9B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799683AB-BCB2-5DE5-5DAD-9E0FC9C70F01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93DEFBD1-B7C5-A0D3-3BE0-2E70E58902BF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4FA7CBA5-12ED-589B-4D65-900EDF35B9EB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368E7601-BA11-0A9A-632E-C147BBAC8DEB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64EEC11A-2C25-5FBB-724C-31DAE0DC7E5A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6F5C155E-AF16-8276-8E7A-23B15BA23F0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54B50DF0-BD89-D6A0-32AC-B691209C3C3E}"/>
              </a:ext>
            </a:extLst>
          </p:cNvPr>
          <p:cNvSpPr txBox="1"/>
          <p:nvPr/>
        </p:nvSpPr>
        <p:spPr>
          <a:xfrm>
            <a:off x="1965709" y="1257972"/>
            <a:ext cx="8260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1" i="1" noProof="0" dirty="0">
                <a:solidFill>
                  <a:srgbClr val="DF2929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Relembrando os combinados</a:t>
            </a:r>
          </a:p>
        </p:txBody>
      </p:sp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0436772D-584C-4E31-D85F-440AB6D56A10}"/>
              </a:ext>
            </a:extLst>
          </p:cNvPr>
          <p:cNvSpPr/>
          <p:nvPr/>
        </p:nvSpPr>
        <p:spPr>
          <a:xfrm>
            <a:off x="0" y="2429691"/>
            <a:ext cx="12191999" cy="4428308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6D442B7-101C-4FA7-1208-416418E31556}"/>
              </a:ext>
            </a:extLst>
          </p:cNvPr>
          <p:cNvGrpSpPr/>
          <p:nvPr/>
        </p:nvGrpSpPr>
        <p:grpSpPr>
          <a:xfrm>
            <a:off x="1171196" y="2909871"/>
            <a:ext cx="2138400" cy="2138400"/>
            <a:chOff x="3342001" y="3152243"/>
            <a:chExt cx="1995829" cy="1995829"/>
          </a:xfrm>
        </p:grpSpPr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07B5E335-29BE-7C24-F763-54197ACF83C9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19050">
              <a:solidFill>
                <a:srgbClr val="F584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20" name="Graphic 10" descr="Webcam com preenchimento sólido">
              <a:extLst>
                <a:ext uri="{FF2B5EF4-FFF2-40B4-BE49-F238E27FC236}">
                  <a16:creationId xmlns:a16="http://schemas.microsoft.com/office/drawing/2014/main" id="{146609B1-8C19-D024-EDCD-408DFE61B11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07118" y="3417360"/>
              <a:ext cx="1465595" cy="1465595"/>
            </a:xfrm>
            <a:prstGeom prst="rect">
              <a:avLst/>
            </a:prstGeom>
          </p:spPr>
        </p:pic>
      </p:grpSp>
      <p:sp>
        <p:nvSpPr>
          <p:cNvPr id="23" name="TextBox 31">
            <a:extLst>
              <a:ext uri="{FF2B5EF4-FFF2-40B4-BE49-F238E27FC236}">
                <a16:creationId xmlns:a16="http://schemas.microsoft.com/office/drawing/2014/main" id="{FCE33E69-84A0-30E7-E00D-6CFAB05BC7F3}"/>
              </a:ext>
            </a:extLst>
          </p:cNvPr>
          <p:cNvSpPr txBox="1"/>
          <p:nvPr/>
        </p:nvSpPr>
        <p:spPr>
          <a:xfrm>
            <a:off x="1576474" y="5386704"/>
            <a:ext cx="1516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noProof="0" dirty="0">
                <a:solidFill>
                  <a:srgbClr val="F3ECE8"/>
                </a:solidFill>
                <a:latin typeface="AMX Medium" pitchFamily="2" charset="77"/>
              </a:rPr>
              <a:t>Ligue a </a:t>
            </a:r>
            <a:r>
              <a:rPr lang="pt-BR" sz="2000" b="1" noProof="0" dirty="0">
                <a:solidFill>
                  <a:srgbClr val="F3ECE8"/>
                </a:solidFill>
                <a:latin typeface="AMX Medium" pitchFamily="2" charset="77"/>
              </a:rPr>
              <a:t>câmera</a:t>
            </a: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C0A50BBC-4FBA-E6AC-3C16-7E483B67A0E5}"/>
              </a:ext>
            </a:extLst>
          </p:cNvPr>
          <p:cNvSpPr txBox="1"/>
          <p:nvPr/>
        </p:nvSpPr>
        <p:spPr>
          <a:xfrm>
            <a:off x="5098086" y="5386704"/>
            <a:ext cx="1995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noProof="0" dirty="0">
                <a:solidFill>
                  <a:srgbClr val="F3ECE8"/>
                </a:solidFill>
                <a:latin typeface="AMX Medium" pitchFamily="2" charset="77"/>
              </a:rPr>
              <a:t>Desative o </a:t>
            </a:r>
            <a:r>
              <a:rPr lang="pt-BR" sz="2000" b="1" noProof="0" dirty="0">
                <a:solidFill>
                  <a:srgbClr val="F3ECE8"/>
                </a:solidFill>
                <a:latin typeface="AMX Medium" pitchFamily="2" charset="77"/>
              </a:rPr>
              <a:t>microfone</a:t>
            </a:r>
          </a:p>
        </p:txBody>
      </p:sp>
      <p:grpSp>
        <p:nvGrpSpPr>
          <p:cNvPr id="26" name="Group 33">
            <a:extLst>
              <a:ext uri="{FF2B5EF4-FFF2-40B4-BE49-F238E27FC236}">
                <a16:creationId xmlns:a16="http://schemas.microsoft.com/office/drawing/2014/main" id="{A22DCBEA-F56B-1FF3-ED3E-67C62B1AC1F6}"/>
              </a:ext>
            </a:extLst>
          </p:cNvPr>
          <p:cNvGrpSpPr>
            <a:grpSpLocks noChangeAspect="1"/>
          </p:cNvGrpSpPr>
          <p:nvPr/>
        </p:nvGrpSpPr>
        <p:grpSpPr>
          <a:xfrm>
            <a:off x="8788155" y="2900184"/>
            <a:ext cx="2138400" cy="2138400"/>
            <a:chOff x="2200394" y="4210050"/>
            <a:chExt cx="723900" cy="723900"/>
          </a:xfrm>
        </p:grpSpPr>
        <p:sp>
          <p:nvSpPr>
            <p:cNvPr id="28" name="Oval 34">
              <a:extLst>
                <a:ext uri="{FF2B5EF4-FFF2-40B4-BE49-F238E27FC236}">
                  <a16:creationId xmlns:a16="http://schemas.microsoft.com/office/drawing/2014/main" id="{E4B8DBFF-25A7-9F17-EA58-1A900A0EC6EC}"/>
                </a:ext>
              </a:extLst>
            </p:cNvPr>
            <p:cNvSpPr/>
            <p:nvPr/>
          </p:nvSpPr>
          <p:spPr>
            <a:xfrm>
              <a:off x="2200394" y="4210050"/>
              <a:ext cx="723900" cy="723900"/>
            </a:xfrm>
            <a:prstGeom prst="ellipse">
              <a:avLst/>
            </a:prstGeom>
            <a:noFill/>
            <a:ln w="19050">
              <a:solidFill>
                <a:srgbClr val="F584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31" name="Graphic 35" descr="Mão levantada com preenchimento sólido">
              <a:extLst>
                <a:ext uri="{FF2B5EF4-FFF2-40B4-BE49-F238E27FC236}">
                  <a16:creationId xmlns:a16="http://schemas.microsoft.com/office/drawing/2014/main" id="{09FAC7E7-4A07-D2AF-E085-4BDD7393AD9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2316248" y="4315413"/>
              <a:ext cx="513175" cy="513175"/>
            </a:xfrm>
            <a:prstGeom prst="rect">
              <a:avLst/>
            </a:prstGeom>
          </p:spPr>
        </p:pic>
      </p:grpSp>
      <p:sp>
        <p:nvSpPr>
          <p:cNvPr id="32" name="TextBox 36">
            <a:extLst>
              <a:ext uri="{FF2B5EF4-FFF2-40B4-BE49-F238E27FC236}">
                <a16:creationId xmlns:a16="http://schemas.microsoft.com/office/drawing/2014/main" id="{F9FDF50D-F3C6-32B0-DFCF-7B44283F1477}"/>
              </a:ext>
            </a:extLst>
          </p:cNvPr>
          <p:cNvSpPr txBox="1"/>
          <p:nvPr/>
        </p:nvSpPr>
        <p:spPr>
          <a:xfrm>
            <a:off x="8859441" y="5386704"/>
            <a:ext cx="1995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noProof="0" dirty="0">
                <a:solidFill>
                  <a:srgbClr val="F3ECE8"/>
                </a:solidFill>
                <a:latin typeface="AMX Medium" pitchFamily="2" charset="77"/>
              </a:rPr>
              <a:t>Levante a </a:t>
            </a:r>
            <a:r>
              <a:rPr lang="pt-BR" sz="2000" b="1" noProof="0" dirty="0">
                <a:solidFill>
                  <a:srgbClr val="F3ECE8"/>
                </a:solidFill>
                <a:latin typeface="AMX Medium" pitchFamily="2" charset="77"/>
              </a:rPr>
              <a:t>mão</a:t>
            </a:r>
            <a:r>
              <a:rPr lang="pt-BR" sz="2000" noProof="0" dirty="0">
                <a:solidFill>
                  <a:srgbClr val="F3ECE8"/>
                </a:solidFill>
                <a:latin typeface="AMX Medium" pitchFamily="2" charset="77"/>
              </a:rPr>
              <a:t> quando quiser </a:t>
            </a:r>
            <a:r>
              <a:rPr lang="pt-BR" sz="2000" b="1" noProof="0" dirty="0">
                <a:solidFill>
                  <a:srgbClr val="F3ECE8"/>
                </a:solidFill>
                <a:latin typeface="AMX Medium" pitchFamily="2" charset="77"/>
              </a:rPr>
              <a:t>interagir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EC06C035-EE2A-9939-7626-10FE7075ABAE}"/>
              </a:ext>
            </a:extLst>
          </p:cNvPr>
          <p:cNvGrpSpPr/>
          <p:nvPr/>
        </p:nvGrpSpPr>
        <p:grpSpPr>
          <a:xfrm>
            <a:off x="5037459" y="2909871"/>
            <a:ext cx="2136453" cy="2136453"/>
            <a:chOff x="4942238" y="2586397"/>
            <a:chExt cx="2326898" cy="2326898"/>
          </a:xfrm>
        </p:grpSpPr>
        <p:grpSp>
          <p:nvGrpSpPr>
            <p:cNvPr id="34" name="Group 25">
              <a:extLst>
                <a:ext uri="{FF2B5EF4-FFF2-40B4-BE49-F238E27FC236}">
                  <a16:creationId xmlns:a16="http://schemas.microsoft.com/office/drawing/2014/main" id="{649D2956-2858-DFD0-B7E3-659F2A5D81BA}"/>
                </a:ext>
              </a:extLst>
            </p:cNvPr>
            <p:cNvGrpSpPr/>
            <p:nvPr/>
          </p:nvGrpSpPr>
          <p:grpSpPr>
            <a:xfrm>
              <a:off x="4942238" y="2586397"/>
              <a:ext cx="2326898" cy="2326898"/>
              <a:chOff x="2200394" y="4210050"/>
              <a:chExt cx="723900" cy="723900"/>
            </a:xfrm>
          </p:grpSpPr>
          <p:sp>
            <p:nvSpPr>
              <p:cNvPr id="36" name="Oval 29">
                <a:extLst>
                  <a:ext uri="{FF2B5EF4-FFF2-40B4-BE49-F238E27FC236}">
                    <a16:creationId xmlns:a16="http://schemas.microsoft.com/office/drawing/2014/main" id="{EED3257B-E179-5571-8E03-BC1D6BE2AE36}"/>
                  </a:ext>
                </a:extLst>
              </p:cNvPr>
              <p:cNvSpPr/>
              <p:nvPr/>
            </p:nvSpPr>
            <p:spPr>
              <a:xfrm>
                <a:off x="2200394" y="4210050"/>
                <a:ext cx="723900" cy="723900"/>
              </a:xfrm>
              <a:prstGeom prst="ellipse">
                <a:avLst/>
              </a:prstGeom>
              <a:noFill/>
              <a:ln w="19050">
                <a:solidFill>
                  <a:srgbClr val="F584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37" name="Graphic 30" descr="Microfone de rádio com preenchimento sólido">
                <a:extLst>
                  <a:ext uri="{FF2B5EF4-FFF2-40B4-BE49-F238E27FC236}">
                    <a16:creationId xmlns:a16="http://schemas.microsoft.com/office/drawing/2014/main" id="{5295235C-AB65-FBCF-B30E-2C7D76EE0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2305757" y="4310432"/>
                <a:ext cx="513174" cy="513174"/>
              </a:xfrm>
              <a:prstGeom prst="rect">
                <a:avLst/>
              </a:prstGeom>
            </p:spPr>
          </p:pic>
        </p:grp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C24F51B1-3AB5-A3D6-95F9-023E3453AD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5496" y="2990637"/>
              <a:ext cx="1461254" cy="1463569"/>
            </a:xfrm>
            <a:prstGeom prst="line">
              <a:avLst/>
            </a:prstGeom>
            <a:ln w="76200" cap="rnd">
              <a:solidFill>
                <a:srgbClr val="F3ECE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Oval 7">
            <a:extLst>
              <a:ext uri="{FF2B5EF4-FFF2-40B4-BE49-F238E27FC236}">
                <a16:creationId xmlns:a16="http://schemas.microsoft.com/office/drawing/2014/main" id="{EBE37D7F-F4ED-D44C-20D9-3EF3D59209DC}"/>
              </a:ext>
            </a:extLst>
          </p:cNvPr>
          <p:cNvSpPr>
            <a:spLocks noChangeAspect="1"/>
          </p:cNvSpPr>
          <p:nvPr/>
        </p:nvSpPr>
        <p:spPr>
          <a:xfrm>
            <a:off x="1057795" y="2794904"/>
            <a:ext cx="2365200" cy="2365200"/>
          </a:xfrm>
          <a:prstGeom prst="ellipse">
            <a:avLst/>
          </a:prstGeom>
          <a:noFill/>
          <a:ln w="6350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39" name="Oval 7">
            <a:extLst>
              <a:ext uri="{FF2B5EF4-FFF2-40B4-BE49-F238E27FC236}">
                <a16:creationId xmlns:a16="http://schemas.microsoft.com/office/drawing/2014/main" id="{98619F37-FBC6-05C9-0EE3-4B6E10FA95F8}"/>
              </a:ext>
            </a:extLst>
          </p:cNvPr>
          <p:cNvSpPr/>
          <p:nvPr/>
        </p:nvSpPr>
        <p:spPr>
          <a:xfrm>
            <a:off x="4916637" y="2796089"/>
            <a:ext cx="2364015" cy="2364015"/>
          </a:xfrm>
          <a:prstGeom prst="ellipse">
            <a:avLst/>
          </a:prstGeom>
          <a:noFill/>
          <a:ln w="6350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40" name="Oval 7">
            <a:extLst>
              <a:ext uri="{FF2B5EF4-FFF2-40B4-BE49-F238E27FC236}">
                <a16:creationId xmlns:a16="http://schemas.microsoft.com/office/drawing/2014/main" id="{A52FAB05-CE20-4843-1C92-C4F972E7414C}"/>
              </a:ext>
            </a:extLst>
          </p:cNvPr>
          <p:cNvSpPr>
            <a:spLocks noChangeAspect="1"/>
          </p:cNvSpPr>
          <p:nvPr/>
        </p:nvSpPr>
        <p:spPr>
          <a:xfrm>
            <a:off x="8674755" y="2782286"/>
            <a:ext cx="2365200" cy="2365200"/>
          </a:xfrm>
          <a:prstGeom prst="ellipse">
            <a:avLst/>
          </a:prstGeom>
          <a:noFill/>
          <a:ln w="6350">
            <a:solidFill>
              <a:srgbClr val="F3EC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204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463 L 0 -1.48148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.10348 L 0 -3.33333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23" grpId="0"/>
      <p:bldP spid="24" grpId="0"/>
      <p:bldP spid="32" grpId="0"/>
      <p:bldP spid="38" grpId="0" animBg="1"/>
      <p:bldP spid="39" grpId="0" animBg="1"/>
      <p:bldP spid="4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17F90-E167-497C-D4BB-867FC8240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-side Corner of Rectangle 2">
            <a:extLst>
              <a:ext uri="{FF2B5EF4-FFF2-40B4-BE49-F238E27FC236}">
                <a16:creationId xmlns:a16="http://schemas.microsoft.com/office/drawing/2014/main" id="{BA0DA551-9DEE-4B09-4BDD-24F73DBF0193}"/>
              </a:ext>
            </a:extLst>
          </p:cNvPr>
          <p:cNvSpPr>
            <a:spLocks/>
          </p:cNvSpPr>
          <p:nvPr/>
        </p:nvSpPr>
        <p:spPr>
          <a:xfrm>
            <a:off x="0" y="1764697"/>
            <a:ext cx="12191999" cy="5093303"/>
          </a:xfrm>
          <a:prstGeom prst="round2SameRect">
            <a:avLst>
              <a:gd name="adj1" fmla="val 17159"/>
              <a:gd name="adj2" fmla="val 0"/>
            </a:avLst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CBBF4B48-23EB-FF95-14F4-9E190562FFCF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11" name="Imagem 10" descr="Logotipo&#10;&#10;O conteúdo gerado por IA pode estar incorreto.">
              <a:extLst>
                <a:ext uri="{FF2B5EF4-FFF2-40B4-BE49-F238E27FC236}">
                  <a16:creationId xmlns:a16="http://schemas.microsoft.com/office/drawing/2014/main" id="{53B2A10B-41EF-7E51-212A-1EB20A6BD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E3BE53E6-E529-32DC-D25A-C6401E04B733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13" name="Graphic 15">
                <a:extLst>
                  <a:ext uri="{FF2B5EF4-FFF2-40B4-BE49-F238E27FC236}">
                    <a16:creationId xmlns:a16="http://schemas.microsoft.com/office/drawing/2014/main" id="{794B3100-FA26-598E-A2DF-687CDF1F191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03B1355E-E834-ED36-6A55-39A17308D05C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15" name="Forma Livre 40">
                  <a:extLst>
                    <a:ext uri="{FF2B5EF4-FFF2-40B4-BE49-F238E27FC236}">
                      <a16:creationId xmlns:a16="http://schemas.microsoft.com/office/drawing/2014/main" id="{317B63DC-38DA-874F-2DE3-5C31802AA6CC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6" name="Forma Livre 41">
                  <a:extLst>
                    <a:ext uri="{FF2B5EF4-FFF2-40B4-BE49-F238E27FC236}">
                      <a16:creationId xmlns:a16="http://schemas.microsoft.com/office/drawing/2014/main" id="{19A47FA6-64C3-4EE0-F097-619D0DB8C2BC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17" name="Forma Livre 42">
                  <a:extLst>
                    <a:ext uri="{FF2B5EF4-FFF2-40B4-BE49-F238E27FC236}">
                      <a16:creationId xmlns:a16="http://schemas.microsoft.com/office/drawing/2014/main" id="{06FF37E7-91EF-0FD6-C1DB-069F95C61693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1" name="Forma Livre 43">
                  <a:extLst>
                    <a:ext uri="{FF2B5EF4-FFF2-40B4-BE49-F238E27FC236}">
                      <a16:creationId xmlns:a16="http://schemas.microsoft.com/office/drawing/2014/main" id="{8FAE88B8-CCFC-B832-7BAA-AF1E21085834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2" name="Forma Livre 44">
                  <a:extLst>
                    <a:ext uri="{FF2B5EF4-FFF2-40B4-BE49-F238E27FC236}">
                      <a16:creationId xmlns:a16="http://schemas.microsoft.com/office/drawing/2014/main" id="{F250D4E0-EBC9-158C-954C-EB95F6C1D08E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25" name="Forma Livre 45">
                  <a:extLst>
                    <a:ext uri="{FF2B5EF4-FFF2-40B4-BE49-F238E27FC236}">
                      <a16:creationId xmlns:a16="http://schemas.microsoft.com/office/drawing/2014/main" id="{06B1948E-154C-D3DC-397A-00976F3A770E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27" name="Graphic 2">
              <a:extLst>
                <a:ext uri="{FF2B5EF4-FFF2-40B4-BE49-F238E27FC236}">
                  <a16:creationId xmlns:a16="http://schemas.microsoft.com/office/drawing/2014/main" id="{F8A22461-9F27-B8D3-5BA5-2364DF8FB3E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F78101-9894-5CA0-1DED-9B349DB7B736}"/>
              </a:ext>
            </a:extLst>
          </p:cNvPr>
          <p:cNvSpPr txBox="1"/>
          <p:nvPr/>
        </p:nvSpPr>
        <p:spPr>
          <a:xfrm>
            <a:off x="4658198" y="703257"/>
            <a:ext cx="3337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i="1" dirty="0">
                <a:solidFill>
                  <a:srgbClr val="F5842B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MIGRAÇÃO</a:t>
            </a:r>
            <a:endParaRPr lang="pt-BR" sz="4800" b="1" i="1" noProof="0" dirty="0">
              <a:solidFill>
                <a:srgbClr val="F5842B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9874BE4F-E79B-CA9D-B832-FC1999C68768}"/>
              </a:ext>
            </a:extLst>
          </p:cNvPr>
          <p:cNvGrpSpPr/>
          <p:nvPr/>
        </p:nvGrpSpPr>
        <p:grpSpPr>
          <a:xfrm>
            <a:off x="3775480" y="767331"/>
            <a:ext cx="763239" cy="763239"/>
            <a:chOff x="3342001" y="3152243"/>
            <a:chExt cx="1995829" cy="1995829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D6BF2692-5DAF-04A0-ADD5-A09049960730}"/>
                </a:ext>
              </a:extLst>
            </p:cNvPr>
            <p:cNvSpPr/>
            <p:nvPr/>
          </p:nvSpPr>
          <p:spPr>
            <a:xfrm>
              <a:off x="3342001" y="3152243"/>
              <a:ext cx="1995829" cy="1995829"/>
            </a:xfrm>
            <a:prstGeom prst="ellipse">
              <a:avLst/>
            </a:prstGeom>
            <a:noFill/>
            <a:ln w="28575">
              <a:solidFill>
                <a:srgbClr val="F584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Calibri" panose="020F0502020204030204" pitchFamily="34" charset="0"/>
              </a:endParaRPr>
            </a:p>
          </p:txBody>
        </p:sp>
        <p:pic>
          <p:nvPicPr>
            <p:cNvPr id="41" name="Graphic 10" descr="Conectado com preenchimento sólido">
              <a:extLst>
                <a:ext uri="{FF2B5EF4-FFF2-40B4-BE49-F238E27FC236}">
                  <a16:creationId xmlns:a16="http://schemas.microsoft.com/office/drawing/2014/main" id="{2C5687B1-C6F5-CF9F-B90E-1395B76274B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516504" y="3357221"/>
              <a:ext cx="1585868" cy="1585868"/>
            </a:xfrm>
            <a:prstGeom prst="rect">
              <a:avLst/>
            </a:prstGeom>
          </p:spPr>
        </p:pic>
      </p:grpSp>
      <p:sp>
        <p:nvSpPr>
          <p:cNvPr id="42" name="Oval 7">
            <a:extLst>
              <a:ext uri="{FF2B5EF4-FFF2-40B4-BE49-F238E27FC236}">
                <a16:creationId xmlns:a16="http://schemas.microsoft.com/office/drawing/2014/main" id="{B08E235A-E965-8F2F-FBA6-68D626A9D6E0}"/>
              </a:ext>
            </a:extLst>
          </p:cNvPr>
          <p:cNvSpPr>
            <a:spLocks noChangeAspect="1"/>
          </p:cNvSpPr>
          <p:nvPr/>
        </p:nvSpPr>
        <p:spPr>
          <a:xfrm>
            <a:off x="3711407" y="703257"/>
            <a:ext cx="891386" cy="891386"/>
          </a:xfrm>
          <a:prstGeom prst="ellipse">
            <a:avLst/>
          </a:prstGeom>
          <a:noFill/>
          <a:ln w="3175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Calibri" panose="020F050202020403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DDAFDC0-F818-967D-2971-0A4D107439B4}"/>
              </a:ext>
            </a:extLst>
          </p:cNvPr>
          <p:cNvSpPr/>
          <p:nvPr/>
        </p:nvSpPr>
        <p:spPr>
          <a:xfrm>
            <a:off x="2451344" y="3012892"/>
            <a:ext cx="7289310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0" algn="ctr" defTabSz="913585">
              <a:spcAft>
                <a:spcPts val="1200"/>
              </a:spcAft>
              <a:defRPr/>
            </a:pPr>
            <a:r>
              <a:rPr lang="pt-BR" sz="3200" dirty="0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Os clientes que </a:t>
            </a: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solicitam a troca </a:t>
            </a:r>
            <a:r>
              <a:rPr lang="pt-BR" sz="3200" dirty="0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do plano de preços </a:t>
            </a: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só podem migrar para os </a:t>
            </a:r>
            <a:r>
              <a:rPr lang="pt-BR" sz="3200" b="1" dirty="0">
                <a:solidFill>
                  <a:srgbClr val="AF272F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planos comercializados</a:t>
            </a:r>
            <a:r>
              <a:rPr lang="pt-BR" sz="3200" dirty="0">
                <a:solidFill>
                  <a:schemeClr val="bg1"/>
                </a:solidFill>
                <a:latin typeface="AMX" pitchFamily="2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  <a:endParaRPr kumimoji="0" lang="pt-BR" sz="320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4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6481 L -2.08333E-6 -2.96296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10348 L 0 -3.7037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  <p:bldP spid="42" grpId="0" animBg="1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AE445-5293-9D08-5E58-087F32666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713E1D06-0C37-F5D4-B0CD-66D38584A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39" r="37060"/>
          <a:stretch>
            <a:fillRect/>
          </a:stretch>
        </p:blipFill>
        <p:spPr>
          <a:xfrm flipH="1">
            <a:off x="0" y="0"/>
            <a:ext cx="12357769" cy="6858000"/>
          </a:xfrm>
          <a:prstGeom prst="rect">
            <a:avLst/>
          </a:prstGeom>
          <a:ln w="12700">
            <a:noFill/>
          </a:ln>
        </p:spPr>
      </p:pic>
      <p:sp>
        <p:nvSpPr>
          <p:cNvPr id="7" name="Arc 11">
            <a:extLst>
              <a:ext uri="{FF2B5EF4-FFF2-40B4-BE49-F238E27FC236}">
                <a16:creationId xmlns:a16="http://schemas.microsoft.com/office/drawing/2014/main" id="{BD1FEC1A-65C6-2CDF-4A20-1FCF5A4BFC46}"/>
              </a:ext>
            </a:extLst>
          </p:cNvPr>
          <p:cNvSpPr/>
          <p:nvPr/>
        </p:nvSpPr>
        <p:spPr>
          <a:xfrm>
            <a:off x="315560" y="965905"/>
            <a:ext cx="3723807" cy="3723807"/>
          </a:xfrm>
          <a:prstGeom prst="arc">
            <a:avLst>
              <a:gd name="adj1" fmla="val 18403080"/>
              <a:gd name="adj2" fmla="val 15050970"/>
            </a:avLst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8" name="Arc 12">
            <a:extLst>
              <a:ext uri="{FF2B5EF4-FFF2-40B4-BE49-F238E27FC236}">
                <a16:creationId xmlns:a16="http://schemas.microsoft.com/office/drawing/2014/main" id="{E21D6DAF-ED56-1621-DC75-D51A9C14144A}"/>
              </a:ext>
            </a:extLst>
          </p:cNvPr>
          <p:cNvSpPr/>
          <p:nvPr/>
        </p:nvSpPr>
        <p:spPr>
          <a:xfrm>
            <a:off x="470480" y="1125251"/>
            <a:ext cx="3439238" cy="3439237"/>
          </a:xfrm>
          <a:prstGeom prst="arc">
            <a:avLst>
              <a:gd name="adj1" fmla="val 18571530"/>
              <a:gd name="adj2" fmla="val 14741341"/>
            </a:avLst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CEB83454-DA12-E5A8-7C41-73EA2839E455}"/>
              </a:ext>
            </a:extLst>
          </p:cNvPr>
          <p:cNvSpPr/>
          <p:nvPr/>
        </p:nvSpPr>
        <p:spPr>
          <a:xfrm rot="16200000">
            <a:off x="5326585" y="-173184"/>
            <a:ext cx="6858004" cy="7204364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77671D-676E-893E-3FFF-9F00F4ED41EC}"/>
              </a:ext>
            </a:extLst>
          </p:cNvPr>
          <p:cNvSpPr txBox="1"/>
          <p:nvPr/>
        </p:nvSpPr>
        <p:spPr>
          <a:xfrm>
            <a:off x="6120437" y="1563802"/>
            <a:ext cx="5163593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200" b="1" noProof="0" dirty="0">
                <a:solidFill>
                  <a:srgbClr val="2B2929"/>
                </a:solidFill>
                <a:latin typeface="AMX" pitchFamily="2" charset="0"/>
              </a:rPr>
              <a:t>Hoje nós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rgbClr val="2B2929"/>
                </a:solidFill>
                <a:latin typeface="AMX" pitchFamily="2" charset="0"/>
              </a:rPr>
              <a:t>Conhecemos as </a:t>
            </a:r>
            <a:r>
              <a:rPr lang="pt-BR" sz="1900" b="1" dirty="0">
                <a:solidFill>
                  <a:srgbClr val="DA291C"/>
                </a:solidFill>
                <a:latin typeface="AMX" pitchFamily="2" charset="0"/>
              </a:rPr>
              <a:t>vantagens de juntar soluções</a:t>
            </a:r>
            <a:r>
              <a:rPr lang="pt-BR" sz="1900" b="1" dirty="0">
                <a:solidFill>
                  <a:srgbClr val="2B2929"/>
                </a:solidFill>
                <a:latin typeface="AMX" pitchFamily="2" charset="0"/>
              </a:rPr>
              <a:t> </a:t>
            </a:r>
            <a:r>
              <a:rPr lang="pt-BR" sz="1900" dirty="0">
                <a:solidFill>
                  <a:srgbClr val="2B2929"/>
                </a:solidFill>
                <a:latin typeface="AMX" pitchFamily="2" charset="0"/>
              </a:rPr>
              <a:t>em uma só fatura, com a </a:t>
            </a:r>
            <a:r>
              <a:rPr lang="pt-BR" sz="1900" b="1" dirty="0">
                <a:solidFill>
                  <a:srgbClr val="2B2929"/>
                </a:solidFill>
                <a:latin typeface="AMX" pitchFamily="2" charset="0"/>
              </a:rPr>
              <a:t>praticidade</a:t>
            </a:r>
            <a:r>
              <a:rPr lang="pt-BR" sz="1900" dirty="0">
                <a:solidFill>
                  <a:srgbClr val="2B2929"/>
                </a:solidFill>
                <a:latin typeface="AMX" pitchFamily="2" charset="0"/>
              </a:rPr>
              <a:t> e a </a:t>
            </a:r>
            <a:r>
              <a:rPr lang="pt-BR" sz="1900" b="1" dirty="0">
                <a:solidFill>
                  <a:srgbClr val="2B2929"/>
                </a:solidFill>
                <a:latin typeface="AMX" pitchFamily="2" charset="0"/>
              </a:rPr>
              <a:t>personalização</a:t>
            </a:r>
            <a:r>
              <a:rPr lang="pt-BR" sz="1900" dirty="0">
                <a:solidFill>
                  <a:srgbClr val="2B2929"/>
                </a:solidFill>
                <a:latin typeface="AMX" pitchFamily="2" charset="0"/>
              </a:rPr>
              <a:t>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rgbClr val="2B2929"/>
                </a:solidFill>
                <a:latin typeface="AMX" pitchFamily="2" charset="0"/>
              </a:rPr>
              <a:t>Vimos os tipos de </a:t>
            </a:r>
            <a:r>
              <a:rPr lang="pt-BR" sz="1900" b="1" dirty="0">
                <a:solidFill>
                  <a:srgbClr val="DA291C"/>
                </a:solidFill>
                <a:latin typeface="AMX" pitchFamily="2" charset="0"/>
              </a:rPr>
              <a:t>ofertas </a:t>
            </a:r>
            <a:r>
              <a:rPr lang="pt-BR" sz="1900" b="1" dirty="0" err="1">
                <a:solidFill>
                  <a:srgbClr val="DA291C"/>
                </a:solidFill>
                <a:latin typeface="AMX" pitchFamily="2" charset="0"/>
              </a:rPr>
              <a:t>Multi</a:t>
            </a:r>
            <a:r>
              <a:rPr lang="pt-BR" sz="1900" b="1" dirty="0">
                <a:solidFill>
                  <a:srgbClr val="DA291C"/>
                </a:solidFill>
                <a:latin typeface="AMX" pitchFamily="2" charset="0"/>
              </a:rPr>
              <a:t> e </a:t>
            </a:r>
            <a:r>
              <a:rPr lang="pt-BR" sz="1900" b="1" dirty="0" err="1">
                <a:solidFill>
                  <a:srgbClr val="DA291C"/>
                </a:solidFill>
                <a:latin typeface="AMX" pitchFamily="2" charset="0"/>
              </a:rPr>
              <a:t>Mplay</a:t>
            </a:r>
            <a:r>
              <a:rPr lang="pt-BR" sz="1900" b="1" dirty="0">
                <a:solidFill>
                  <a:srgbClr val="DA291C"/>
                </a:solidFill>
                <a:latin typeface="AMX" pitchFamily="2" charset="0"/>
              </a:rPr>
              <a:t> </a:t>
            </a:r>
            <a:r>
              <a:rPr lang="pt-BR" sz="1900" dirty="0">
                <a:solidFill>
                  <a:srgbClr val="2B2929"/>
                </a:solidFill>
                <a:latin typeface="AMX" pitchFamily="2" charset="0"/>
              </a:rPr>
              <a:t>e todos os benefícios relacionados à essa prática para os clientes e como </a:t>
            </a:r>
            <a:r>
              <a:rPr lang="pt-BR" sz="1900" b="1" dirty="0">
                <a:solidFill>
                  <a:srgbClr val="2B2929"/>
                </a:solidFill>
                <a:latin typeface="AMX" pitchFamily="2" charset="0"/>
              </a:rPr>
              <a:t>agregar valor nas ofertas</a:t>
            </a:r>
            <a:r>
              <a:rPr lang="pt-BR" sz="1900" dirty="0">
                <a:solidFill>
                  <a:srgbClr val="2B2929"/>
                </a:solidFill>
                <a:latin typeface="AMX" pitchFamily="2" charset="0"/>
              </a:rPr>
              <a:t>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rgbClr val="2B2929"/>
                </a:solidFill>
                <a:latin typeface="AMX" pitchFamily="2" charset="0"/>
              </a:rPr>
              <a:t>Descobrimos as </a:t>
            </a:r>
            <a:r>
              <a:rPr lang="pt-BR" sz="1900" b="1" dirty="0">
                <a:solidFill>
                  <a:srgbClr val="DA291C"/>
                </a:solidFill>
                <a:latin typeface="AMX" pitchFamily="2" charset="0"/>
              </a:rPr>
              <a:t>possibilidades de junções </a:t>
            </a:r>
            <a:r>
              <a:rPr lang="pt-BR" sz="1900" dirty="0">
                <a:solidFill>
                  <a:srgbClr val="2B2929"/>
                </a:solidFill>
                <a:latin typeface="AMX" pitchFamily="2" charset="0"/>
              </a:rPr>
              <a:t>disponível para cada área, seja ela cabeada ou não;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rgbClr val="2B2929"/>
                </a:solidFill>
                <a:latin typeface="AMX" pitchFamily="2" charset="0"/>
              </a:rPr>
              <a:t>E, por fim, vimos informações muito importantes como o </a:t>
            </a:r>
            <a:r>
              <a:rPr lang="pt-BR" sz="1900" b="1" dirty="0" err="1">
                <a:solidFill>
                  <a:srgbClr val="DA291C"/>
                </a:solidFill>
                <a:latin typeface="AMX" pitchFamily="2" charset="0"/>
              </a:rPr>
              <a:t>downgrade</a:t>
            </a:r>
            <a:r>
              <a:rPr lang="pt-BR" sz="1900" dirty="0">
                <a:solidFill>
                  <a:srgbClr val="2B2929"/>
                </a:solidFill>
                <a:latin typeface="AMX" pitchFamily="2" charset="0"/>
              </a:rPr>
              <a:t>, </a:t>
            </a:r>
            <a:r>
              <a:rPr lang="pt-BR" sz="1900" b="1" dirty="0">
                <a:solidFill>
                  <a:srgbClr val="DA291C"/>
                </a:solidFill>
                <a:latin typeface="AMX" pitchFamily="2" charset="0"/>
              </a:rPr>
              <a:t>franquia</a:t>
            </a:r>
            <a:r>
              <a:rPr lang="pt-BR" sz="1900" dirty="0">
                <a:solidFill>
                  <a:srgbClr val="2B2929"/>
                </a:solidFill>
                <a:latin typeface="AMX" pitchFamily="2" charset="0"/>
              </a:rPr>
              <a:t> </a:t>
            </a:r>
            <a:r>
              <a:rPr lang="pt-BR" sz="1900" b="1" dirty="0">
                <a:solidFill>
                  <a:srgbClr val="DA291C"/>
                </a:solidFill>
                <a:latin typeface="AMX" pitchFamily="2" charset="0"/>
              </a:rPr>
              <a:t>de dados </a:t>
            </a:r>
            <a:r>
              <a:rPr lang="pt-BR" sz="1900" dirty="0">
                <a:solidFill>
                  <a:srgbClr val="2B2929"/>
                </a:solidFill>
                <a:latin typeface="AMX" pitchFamily="2" charset="0"/>
              </a:rPr>
              <a:t>e </a:t>
            </a:r>
            <a:r>
              <a:rPr lang="pt-BR" sz="1900" b="1" dirty="0">
                <a:solidFill>
                  <a:srgbClr val="DA291C"/>
                </a:solidFill>
                <a:latin typeface="AMX" pitchFamily="2" charset="0"/>
              </a:rPr>
              <a:t>apps</a:t>
            </a:r>
            <a:r>
              <a:rPr lang="pt-BR" sz="1900" dirty="0">
                <a:solidFill>
                  <a:srgbClr val="2B2929"/>
                </a:solidFill>
                <a:latin typeface="AMX" pitchFamily="2" charset="0"/>
              </a:rPr>
              <a:t> inclusos.</a:t>
            </a:r>
            <a:endParaRPr lang="pt-BR" sz="1900" noProof="0" dirty="0">
              <a:solidFill>
                <a:srgbClr val="2B2929"/>
              </a:solidFill>
              <a:latin typeface="AMX" pitchFamily="2" charset="0"/>
            </a:endParaRP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73593EC6-114E-8F2A-61BD-80574479468B}"/>
              </a:ext>
            </a:extLst>
          </p:cNvPr>
          <p:cNvGrpSpPr/>
          <p:nvPr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32" name="Graphic 15">
              <a:extLst>
                <a:ext uri="{FF2B5EF4-FFF2-40B4-BE49-F238E27FC236}">
                  <a16:creationId xmlns:a16="http://schemas.microsoft.com/office/drawing/2014/main" id="{F2982E97-67D5-8C04-0C89-17225A838A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F353E5C4-C64E-7010-45C1-B7683DA0E0C3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34" name="Forma Livre 40">
                <a:extLst>
                  <a:ext uri="{FF2B5EF4-FFF2-40B4-BE49-F238E27FC236}">
                    <a16:creationId xmlns:a16="http://schemas.microsoft.com/office/drawing/2014/main" id="{8CD030E1-193C-FAD5-C4AB-EBD1EE015862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5" name="Forma Livre 41">
                <a:extLst>
                  <a:ext uri="{FF2B5EF4-FFF2-40B4-BE49-F238E27FC236}">
                    <a16:creationId xmlns:a16="http://schemas.microsoft.com/office/drawing/2014/main" id="{4FAAA54C-88CB-F9B0-DBCD-9464C8E99D40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6" name="Forma Livre 42">
                <a:extLst>
                  <a:ext uri="{FF2B5EF4-FFF2-40B4-BE49-F238E27FC236}">
                    <a16:creationId xmlns:a16="http://schemas.microsoft.com/office/drawing/2014/main" id="{FA72C364-A296-FE63-D4E1-145E3E82DAC4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7" name="Forma Livre 43">
                <a:extLst>
                  <a:ext uri="{FF2B5EF4-FFF2-40B4-BE49-F238E27FC236}">
                    <a16:creationId xmlns:a16="http://schemas.microsoft.com/office/drawing/2014/main" id="{6BEA714E-1B5A-674F-1930-44DA40008194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8" name="Forma Livre 44">
                <a:extLst>
                  <a:ext uri="{FF2B5EF4-FFF2-40B4-BE49-F238E27FC236}">
                    <a16:creationId xmlns:a16="http://schemas.microsoft.com/office/drawing/2014/main" id="{C31DD61E-1921-14B4-BCDE-FE87FBCB2FDA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39" name="Forma Livre 45">
                <a:extLst>
                  <a:ext uri="{FF2B5EF4-FFF2-40B4-BE49-F238E27FC236}">
                    <a16:creationId xmlns:a16="http://schemas.microsoft.com/office/drawing/2014/main" id="{72CD0B96-2357-2069-D9A7-086DF22C1D37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</p:grpSp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0E5D6EF5-3C48-3473-94D8-9C8CB3B4B89B}"/>
              </a:ext>
            </a:extLst>
          </p:cNvPr>
          <p:cNvSpPr txBox="1"/>
          <p:nvPr/>
        </p:nvSpPr>
        <p:spPr>
          <a:xfrm>
            <a:off x="6096000" y="711764"/>
            <a:ext cx="4094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1" dirty="0">
                <a:solidFill>
                  <a:srgbClr val="DF2929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rPr>
              <a:t>Recapitulando…</a:t>
            </a:r>
            <a:endParaRPr lang="pt-BR" sz="4000" b="1" i="1" noProof="0" dirty="0">
              <a:solidFill>
                <a:srgbClr val="DF2929"/>
              </a:solidFill>
              <a:latin typeface="Euclid Circular A" panose="020B0504000000000000" pitchFamily="34" charset="77"/>
              <a:ea typeface="Euclid Circular A" panose="020B0504000000000000" pitchFamily="34" charset="77"/>
            </a:endParaRPr>
          </a:p>
        </p:txBody>
      </p:sp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1641B15E-F050-ED2A-E13A-1535E998F3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  <p:pic>
        <p:nvPicPr>
          <p:cNvPr id="5" name="Graphic 2">
            <a:extLst>
              <a:ext uri="{FF2B5EF4-FFF2-40B4-BE49-F238E27FC236}">
                <a16:creationId xmlns:a16="http://schemas.microsoft.com/office/drawing/2014/main" id="{D52BE5B1-761D-D232-3F61-41D753B747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66 -0.00139 L 0.00208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5463 L 1.45833E-6 -4.07407E-6 " pathEditMode="relative" rAng="0" ptsTypes="AA">
                                      <p:cBhvr>
                                        <p:cTn id="2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6" grpId="1" animBg="1"/>
      <p:bldP spid="11" grpId="0"/>
      <p:bldP spid="3" grpId="0"/>
      <p:bldP spid="3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0B81A-EC3F-6468-7122-88D71B2AC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DBF0F39D-EC8D-674B-593E-977E56D10F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" t="218" r="8119" b="7663"/>
          <a:stretch>
            <a:fillRect/>
          </a:stretch>
        </p:blipFill>
        <p:spPr>
          <a:xfrm>
            <a:off x="-33879" y="0"/>
            <a:ext cx="12225879" cy="6894106"/>
          </a:xfrm>
          <a:prstGeom prst="rect">
            <a:avLst/>
          </a:prstGeom>
          <a:ln w="12700">
            <a:noFill/>
          </a:ln>
        </p:spPr>
      </p:pic>
      <p:sp>
        <p:nvSpPr>
          <p:cNvPr id="7" name="Arc 11">
            <a:extLst>
              <a:ext uri="{FF2B5EF4-FFF2-40B4-BE49-F238E27FC236}">
                <a16:creationId xmlns:a16="http://schemas.microsoft.com/office/drawing/2014/main" id="{03597C46-9575-DCE1-6305-D8A89EBCF7F0}"/>
              </a:ext>
            </a:extLst>
          </p:cNvPr>
          <p:cNvSpPr/>
          <p:nvPr/>
        </p:nvSpPr>
        <p:spPr>
          <a:xfrm rot="17891571">
            <a:off x="7231366" y="823097"/>
            <a:ext cx="4968807" cy="4968807"/>
          </a:xfrm>
          <a:prstGeom prst="arc">
            <a:avLst>
              <a:gd name="adj1" fmla="val 19029503"/>
              <a:gd name="adj2" fmla="val 15177097"/>
            </a:avLst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8" name="Arc 12">
            <a:extLst>
              <a:ext uri="{FF2B5EF4-FFF2-40B4-BE49-F238E27FC236}">
                <a16:creationId xmlns:a16="http://schemas.microsoft.com/office/drawing/2014/main" id="{51F3417B-2C5A-B4F8-1180-A26607A124B0}"/>
              </a:ext>
            </a:extLst>
          </p:cNvPr>
          <p:cNvSpPr/>
          <p:nvPr/>
        </p:nvSpPr>
        <p:spPr>
          <a:xfrm rot="17891571">
            <a:off x="7421221" y="1012953"/>
            <a:ext cx="4589096" cy="4589095"/>
          </a:xfrm>
          <a:prstGeom prst="arc">
            <a:avLst>
              <a:gd name="adj1" fmla="val 19525140"/>
              <a:gd name="adj2" fmla="val 14729839"/>
            </a:avLst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2" name="Round Same-side Corner of Rectangle 5">
            <a:extLst>
              <a:ext uri="{FF2B5EF4-FFF2-40B4-BE49-F238E27FC236}">
                <a16:creationId xmlns:a16="http://schemas.microsoft.com/office/drawing/2014/main" id="{8C93FD73-B1C0-CAF7-E2C0-D2EF303E218B}"/>
              </a:ext>
            </a:extLst>
          </p:cNvPr>
          <p:cNvSpPr/>
          <p:nvPr/>
        </p:nvSpPr>
        <p:spPr>
          <a:xfrm rot="5400000">
            <a:off x="173180" y="-173179"/>
            <a:ext cx="6858005" cy="7204364"/>
          </a:xfrm>
          <a:prstGeom prst="round2SameRect">
            <a:avLst>
              <a:gd name="adj1" fmla="val 11849"/>
              <a:gd name="adj2" fmla="val 0"/>
            </a:avLst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0A9E5332-F81A-6F87-CCCD-DB566361E15F}"/>
              </a:ext>
            </a:extLst>
          </p:cNvPr>
          <p:cNvSpPr txBox="1"/>
          <p:nvPr/>
        </p:nvSpPr>
        <p:spPr>
          <a:xfrm>
            <a:off x="790113" y="1855731"/>
            <a:ext cx="49068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3ECE8"/>
                </a:solidFill>
                <a:latin typeface="AMX" pitchFamily="2" charset="0"/>
              </a:rPr>
              <a:t>O </a:t>
            </a:r>
            <a:r>
              <a:rPr lang="pt-BR" sz="2800" b="1" dirty="0">
                <a:solidFill>
                  <a:srgbClr val="F3ECE8"/>
                </a:solidFill>
                <a:latin typeface="AMX" pitchFamily="2" charset="0"/>
              </a:rPr>
              <a:t>atendimento diferenciado</a:t>
            </a:r>
            <a:r>
              <a:rPr lang="pt-BR" sz="2800" dirty="0">
                <a:solidFill>
                  <a:srgbClr val="F3ECE8"/>
                </a:solidFill>
                <a:latin typeface="AMX" pitchFamily="2" charset="0"/>
              </a:rPr>
              <a:t>, a </a:t>
            </a:r>
            <a:r>
              <a:rPr lang="pt-BR" sz="2800" b="1" dirty="0">
                <a:solidFill>
                  <a:srgbClr val="F3ECE8"/>
                </a:solidFill>
                <a:latin typeface="AMX" pitchFamily="2" charset="0"/>
              </a:rPr>
              <a:t>experiência na loja </a:t>
            </a:r>
            <a:r>
              <a:rPr lang="pt-BR" sz="2800" dirty="0">
                <a:solidFill>
                  <a:srgbClr val="F3ECE8"/>
                </a:solidFill>
                <a:latin typeface="AMX" pitchFamily="2" charset="0"/>
              </a:rPr>
              <a:t>e a </a:t>
            </a:r>
            <a:r>
              <a:rPr lang="pt-BR" sz="2800" b="1" dirty="0">
                <a:solidFill>
                  <a:srgbClr val="F3ECE8"/>
                </a:solidFill>
                <a:latin typeface="AMX" pitchFamily="2" charset="0"/>
              </a:rPr>
              <a:t>junção perfeita de produtos </a:t>
            </a:r>
            <a:r>
              <a:rPr lang="pt-BR" sz="2800" dirty="0">
                <a:solidFill>
                  <a:srgbClr val="F3ECE8"/>
                </a:solidFill>
                <a:latin typeface="AMX" pitchFamily="2" charset="0"/>
              </a:rPr>
              <a:t>transformaram um único problema de Luciana em uma </a:t>
            </a:r>
            <a:r>
              <a:rPr lang="pt-BR" sz="2800" b="1" dirty="0">
                <a:solidFill>
                  <a:srgbClr val="F3ECE8"/>
                </a:solidFill>
                <a:latin typeface="AMX" pitchFamily="2" charset="0"/>
              </a:rPr>
              <a:t>solução completa </a:t>
            </a:r>
            <a:r>
              <a:rPr lang="pt-BR" sz="2800" dirty="0">
                <a:solidFill>
                  <a:srgbClr val="F3ECE8"/>
                </a:solidFill>
                <a:latin typeface="AMX" pitchFamily="2" charset="0"/>
              </a:rPr>
              <a:t>que acompanhará sua família </a:t>
            </a:r>
            <a:r>
              <a:rPr lang="pt-BR" sz="2800" b="1" dirty="0">
                <a:solidFill>
                  <a:srgbClr val="F3ECE8"/>
                </a:solidFill>
                <a:latin typeface="AMX" pitchFamily="2" charset="0"/>
              </a:rPr>
              <a:t>dentro e fora de casa.</a:t>
            </a:r>
            <a:endParaRPr lang="pt-BR" sz="2800" b="1" noProof="0" dirty="0">
              <a:solidFill>
                <a:srgbClr val="F3ECE8"/>
              </a:solidFill>
              <a:latin typeface="AMX" pitchFamily="2" charset="0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CFFF8F21-B2C5-C403-F387-92D4631169CC}"/>
              </a:ext>
            </a:extLst>
          </p:cNvPr>
          <p:cNvGrpSpPr/>
          <p:nvPr/>
        </p:nvGrpSpPr>
        <p:grpSpPr>
          <a:xfrm>
            <a:off x="5610726" y="130969"/>
            <a:ext cx="970547" cy="210877"/>
            <a:chOff x="5273028" y="130969"/>
            <a:chExt cx="970547" cy="210877"/>
          </a:xfrm>
        </p:grpSpPr>
        <p:pic>
          <p:nvPicPr>
            <p:cNvPr id="12" name="Graphic 15">
              <a:extLst>
                <a:ext uri="{FF2B5EF4-FFF2-40B4-BE49-F238E27FC236}">
                  <a16:creationId xmlns:a16="http://schemas.microsoft.com/office/drawing/2014/main" id="{6D2EC27D-7568-08B1-2B79-62354A6313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-18273" r="26445" b="1"/>
            <a:stretch>
              <a:fillRect/>
            </a:stretch>
          </p:blipFill>
          <p:spPr>
            <a:xfrm>
              <a:off x="5782739" y="130969"/>
              <a:ext cx="460836" cy="174764"/>
            </a:xfrm>
            <a:prstGeom prst="rect">
              <a:avLst/>
            </a:prstGeom>
          </p:spPr>
        </p:pic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C6C105DC-F5AB-5C14-C565-B53FD5995297}"/>
                </a:ext>
              </a:extLst>
            </p:cNvPr>
            <p:cNvGrpSpPr/>
            <p:nvPr userDrawn="1"/>
          </p:nvGrpSpPr>
          <p:grpSpPr>
            <a:xfrm>
              <a:off x="5273028" y="155564"/>
              <a:ext cx="462386" cy="186282"/>
              <a:chOff x="5247540" y="158750"/>
              <a:chExt cx="462386" cy="186282"/>
            </a:xfrm>
          </p:grpSpPr>
          <p:sp>
            <p:nvSpPr>
              <p:cNvPr id="14" name="Forma Livre 40">
                <a:extLst>
                  <a:ext uri="{FF2B5EF4-FFF2-40B4-BE49-F238E27FC236}">
                    <a16:creationId xmlns:a16="http://schemas.microsoft.com/office/drawing/2014/main" id="{2010FD05-1501-DF68-FC56-6D9964E03909}"/>
                  </a:ext>
                </a:extLst>
              </p:cNvPr>
              <p:cNvSpPr/>
              <p:nvPr userDrawn="1"/>
            </p:nvSpPr>
            <p:spPr>
              <a:xfrm>
                <a:off x="5247540" y="167533"/>
                <a:ext cx="86192" cy="135656"/>
              </a:xfrm>
              <a:custGeom>
                <a:avLst/>
                <a:gdLst>
                  <a:gd name="connsiteX0" fmla="*/ 486709 w 486709"/>
                  <a:gd name="connsiteY0" fmla="*/ 602074 h 766017"/>
                  <a:gd name="connsiteX1" fmla="*/ 170836 w 486709"/>
                  <a:gd name="connsiteY1" fmla="*/ 602074 h 766017"/>
                  <a:gd name="connsiteX2" fmla="*/ 170836 w 486709"/>
                  <a:gd name="connsiteY2" fmla="*/ 0 h 766017"/>
                  <a:gd name="connsiteX3" fmla="*/ 0 w 486709"/>
                  <a:gd name="connsiteY3" fmla="*/ 0 h 766017"/>
                  <a:gd name="connsiteX4" fmla="*/ 0 w 486709"/>
                  <a:gd name="connsiteY4" fmla="*/ 766018 h 766017"/>
                  <a:gd name="connsiteX5" fmla="*/ 486709 w 486709"/>
                  <a:gd name="connsiteY5" fmla="*/ 766018 h 766017"/>
                  <a:gd name="connsiteX6" fmla="*/ 486709 w 486709"/>
                  <a:gd name="connsiteY6" fmla="*/ 602074 h 76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709" h="766017">
                    <a:moveTo>
                      <a:pt x="486709" y="602074"/>
                    </a:moveTo>
                    <a:lnTo>
                      <a:pt x="170836" y="602074"/>
                    </a:lnTo>
                    <a:lnTo>
                      <a:pt x="170836" y="0"/>
                    </a:lnTo>
                    <a:lnTo>
                      <a:pt x="0" y="0"/>
                    </a:lnTo>
                    <a:lnTo>
                      <a:pt x="0" y="766018"/>
                    </a:lnTo>
                    <a:lnTo>
                      <a:pt x="486709" y="766018"/>
                    </a:lnTo>
                    <a:lnTo>
                      <a:pt x="486709" y="602074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15" name="Forma Livre 41">
                <a:extLst>
                  <a:ext uri="{FF2B5EF4-FFF2-40B4-BE49-F238E27FC236}">
                    <a16:creationId xmlns:a16="http://schemas.microsoft.com/office/drawing/2014/main" id="{38AC5FF1-5FC8-3E55-E3BE-F937DB4030C6}"/>
                  </a:ext>
                </a:extLst>
              </p:cNvPr>
              <p:cNvSpPr/>
              <p:nvPr userDrawn="1"/>
            </p:nvSpPr>
            <p:spPr>
              <a:xfrm>
                <a:off x="5342294" y="205535"/>
                <a:ext cx="100103" cy="99761"/>
              </a:xfrm>
              <a:custGeom>
                <a:avLst/>
                <a:gdLst>
                  <a:gd name="connsiteX0" fmla="*/ 565258 w 565258"/>
                  <a:gd name="connsiteY0" fmla="*/ 281663 h 563325"/>
                  <a:gd name="connsiteX1" fmla="*/ 482514 w 565258"/>
                  <a:gd name="connsiteY1" fmla="*/ 81498 h 563325"/>
                  <a:gd name="connsiteX2" fmla="*/ 282629 w 565258"/>
                  <a:gd name="connsiteY2" fmla="*/ 0 h 563325"/>
                  <a:gd name="connsiteX3" fmla="*/ 82744 w 565258"/>
                  <a:gd name="connsiteY3" fmla="*/ 81498 h 563325"/>
                  <a:gd name="connsiteX4" fmla="*/ 0 w 565258"/>
                  <a:gd name="connsiteY4" fmla="*/ 281663 h 563325"/>
                  <a:gd name="connsiteX5" fmla="*/ 82744 w 565258"/>
                  <a:gd name="connsiteY5" fmla="*/ 481828 h 563325"/>
                  <a:gd name="connsiteX6" fmla="*/ 282629 w 565258"/>
                  <a:gd name="connsiteY6" fmla="*/ 563326 h 563325"/>
                  <a:gd name="connsiteX7" fmla="*/ 482514 w 565258"/>
                  <a:gd name="connsiteY7" fmla="*/ 481828 h 563325"/>
                  <a:gd name="connsiteX8" fmla="*/ 565258 w 565258"/>
                  <a:gd name="connsiteY8" fmla="*/ 281663 h 563325"/>
                  <a:gd name="connsiteX9" fmla="*/ 368100 w 565258"/>
                  <a:gd name="connsiteY9" fmla="*/ 375586 h 563325"/>
                  <a:gd name="connsiteX10" fmla="*/ 282629 w 565258"/>
                  <a:gd name="connsiteY10" fmla="*/ 411175 h 563325"/>
                  <a:gd name="connsiteX11" fmla="*/ 197159 w 565258"/>
                  <a:gd name="connsiteY11" fmla="*/ 375586 h 563325"/>
                  <a:gd name="connsiteX12" fmla="*/ 163285 w 565258"/>
                  <a:gd name="connsiteY12" fmla="*/ 281768 h 563325"/>
                  <a:gd name="connsiteX13" fmla="*/ 197159 w 565258"/>
                  <a:gd name="connsiteY13" fmla="*/ 187951 h 563325"/>
                  <a:gd name="connsiteX14" fmla="*/ 282629 w 565258"/>
                  <a:gd name="connsiteY14" fmla="*/ 152361 h 563325"/>
                  <a:gd name="connsiteX15" fmla="*/ 368100 w 565258"/>
                  <a:gd name="connsiteY15" fmla="*/ 187951 h 563325"/>
                  <a:gd name="connsiteX16" fmla="*/ 401973 w 565258"/>
                  <a:gd name="connsiteY16" fmla="*/ 281768 h 563325"/>
                  <a:gd name="connsiteX17" fmla="*/ 368100 w 565258"/>
                  <a:gd name="connsiteY17" fmla="*/ 375586 h 5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5258" h="563325">
                    <a:moveTo>
                      <a:pt x="565258" y="281663"/>
                    </a:moveTo>
                    <a:cubicBezTo>
                      <a:pt x="565258" y="202587"/>
                      <a:pt x="537677" y="135830"/>
                      <a:pt x="482514" y="81498"/>
                    </a:cubicBezTo>
                    <a:cubicBezTo>
                      <a:pt x="427352" y="27166"/>
                      <a:pt x="360758" y="0"/>
                      <a:pt x="282629" y="0"/>
                    </a:cubicBezTo>
                    <a:cubicBezTo>
                      <a:pt x="204500" y="0"/>
                      <a:pt x="137906" y="27166"/>
                      <a:pt x="82744" y="81498"/>
                    </a:cubicBezTo>
                    <a:cubicBezTo>
                      <a:pt x="27581" y="135830"/>
                      <a:pt x="0" y="202481"/>
                      <a:pt x="0" y="281663"/>
                    </a:cubicBezTo>
                    <a:cubicBezTo>
                      <a:pt x="0" y="360844"/>
                      <a:pt x="27581" y="427496"/>
                      <a:pt x="82744" y="481828"/>
                    </a:cubicBezTo>
                    <a:cubicBezTo>
                      <a:pt x="137906" y="536160"/>
                      <a:pt x="204500" y="563326"/>
                      <a:pt x="282629" y="563326"/>
                    </a:cubicBezTo>
                    <a:cubicBezTo>
                      <a:pt x="360758" y="563326"/>
                      <a:pt x="427352" y="536160"/>
                      <a:pt x="482514" y="481828"/>
                    </a:cubicBezTo>
                    <a:cubicBezTo>
                      <a:pt x="537677" y="427496"/>
                      <a:pt x="565258" y="360844"/>
                      <a:pt x="565258" y="281663"/>
                    </a:cubicBezTo>
                    <a:close/>
                    <a:moveTo>
                      <a:pt x="368100" y="375586"/>
                    </a:moveTo>
                    <a:cubicBezTo>
                      <a:pt x="345552" y="399277"/>
                      <a:pt x="317027" y="411175"/>
                      <a:pt x="282629" y="411175"/>
                    </a:cubicBezTo>
                    <a:cubicBezTo>
                      <a:pt x="248231" y="411175"/>
                      <a:pt x="219811" y="399277"/>
                      <a:pt x="197159" y="375586"/>
                    </a:cubicBezTo>
                    <a:cubicBezTo>
                      <a:pt x="174506" y="351894"/>
                      <a:pt x="163285" y="320517"/>
                      <a:pt x="163285" y="281768"/>
                    </a:cubicBezTo>
                    <a:cubicBezTo>
                      <a:pt x="163285" y="243020"/>
                      <a:pt x="174611" y="211642"/>
                      <a:pt x="197159" y="187951"/>
                    </a:cubicBezTo>
                    <a:cubicBezTo>
                      <a:pt x="219706" y="164259"/>
                      <a:pt x="248231" y="152361"/>
                      <a:pt x="282629" y="152361"/>
                    </a:cubicBezTo>
                    <a:cubicBezTo>
                      <a:pt x="317027" y="152361"/>
                      <a:pt x="345447" y="164259"/>
                      <a:pt x="368100" y="187951"/>
                    </a:cubicBezTo>
                    <a:cubicBezTo>
                      <a:pt x="390647" y="211642"/>
                      <a:pt x="401973" y="243020"/>
                      <a:pt x="401973" y="281768"/>
                    </a:cubicBezTo>
                    <a:cubicBezTo>
                      <a:pt x="401973" y="320517"/>
                      <a:pt x="390647" y="351894"/>
                      <a:pt x="368100" y="3755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16" name="Forma Livre 42">
                <a:extLst>
                  <a:ext uri="{FF2B5EF4-FFF2-40B4-BE49-F238E27FC236}">
                    <a16:creationId xmlns:a16="http://schemas.microsoft.com/office/drawing/2014/main" id="{C9D3659D-1BE3-C4B1-961B-EDDC668274D1}"/>
                  </a:ext>
                </a:extLst>
              </p:cNvPr>
              <p:cNvSpPr/>
              <p:nvPr userDrawn="1"/>
            </p:nvSpPr>
            <p:spPr>
              <a:xfrm>
                <a:off x="5441635" y="207661"/>
                <a:ext cx="48714" cy="137371"/>
              </a:xfrm>
              <a:custGeom>
                <a:avLst/>
                <a:gdLst>
                  <a:gd name="connsiteX0" fmla="*/ 0 w 275078"/>
                  <a:gd name="connsiteY0" fmla="*/ 771388 h 775704"/>
                  <a:gd name="connsiteX1" fmla="*/ 65545 w 275078"/>
                  <a:gd name="connsiteY1" fmla="*/ 775705 h 775704"/>
                  <a:gd name="connsiteX2" fmla="*/ 214882 w 275078"/>
                  <a:gd name="connsiteY2" fmla="*/ 722847 h 775704"/>
                  <a:gd name="connsiteX3" fmla="*/ 275078 w 275078"/>
                  <a:gd name="connsiteY3" fmla="*/ 571855 h 775704"/>
                  <a:gd name="connsiteX4" fmla="*/ 275078 w 275078"/>
                  <a:gd name="connsiteY4" fmla="*/ 0 h 775704"/>
                  <a:gd name="connsiteX5" fmla="*/ 112842 w 275078"/>
                  <a:gd name="connsiteY5" fmla="*/ 0 h 775704"/>
                  <a:gd name="connsiteX6" fmla="*/ 112842 w 275078"/>
                  <a:gd name="connsiteY6" fmla="*/ 544794 h 775704"/>
                  <a:gd name="connsiteX7" fmla="*/ 91868 w 275078"/>
                  <a:gd name="connsiteY7" fmla="*/ 613867 h 775704"/>
                  <a:gd name="connsiteX8" fmla="*/ 26847 w 275078"/>
                  <a:gd name="connsiteY8" fmla="*/ 635453 h 775704"/>
                  <a:gd name="connsiteX9" fmla="*/ 0 w 275078"/>
                  <a:gd name="connsiteY9" fmla="*/ 633241 h 775704"/>
                  <a:gd name="connsiteX10" fmla="*/ 0 w 275078"/>
                  <a:gd name="connsiteY10" fmla="*/ 771388 h 77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078" h="775704">
                    <a:moveTo>
                      <a:pt x="0" y="771388"/>
                    </a:moveTo>
                    <a:cubicBezTo>
                      <a:pt x="14997" y="774231"/>
                      <a:pt x="36915" y="775705"/>
                      <a:pt x="65545" y="775705"/>
                    </a:cubicBezTo>
                    <a:cubicBezTo>
                      <a:pt x="125007" y="775705"/>
                      <a:pt x="174821" y="758121"/>
                      <a:pt x="214882" y="722847"/>
                    </a:cubicBezTo>
                    <a:cubicBezTo>
                      <a:pt x="254943" y="687573"/>
                      <a:pt x="275078" y="637243"/>
                      <a:pt x="275078" y="571855"/>
                    </a:cubicBezTo>
                    <a:lnTo>
                      <a:pt x="275078" y="0"/>
                    </a:lnTo>
                    <a:lnTo>
                      <a:pt x="112842" y="0"/>
                    </a:lnTo>
                    <a:lnTo>
                      <a:pt x="112842" y="544794"/>
                    </a:lnTo>
                    <a:cubicBezTo>
                      <a:pt x="112842" y="576382"/>
                      <a:pt x="105815" y="599442"/>
                      <a:pt x="91868" y="613867"/>
                    </a:cubicBezTo>
                    <a:cubicBezTo>
                      <a:pt x="77920" y="628293"/>
                      <a:pt x="56211" y="635453"/>
                      <a:pt x="26847" y="635453"/>
                    </a:cubicBezTo>
                    <a:cubicBezTo>
                      <a:pt x="18982" y="635453"/>
                      <a:pt x="10068" y="634716"/>
                      <a:pt x="0" y="633241"/>
                    </a:cubicBezTo>
                    <a:lnTo>
                      <a:pt x="0" y="771388"/>
                    </a:ln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17" name="Forma Livre 43">
                <a:extLst>
                  <a:ext uri="{FF2B5EF4-FFF2-40B4-BE49-F238E27FC236}">
                    <a16:creationId xmlns:a16="http://schemas.microsoft.com/office/drawing/2014/main" id="{EBE9E08D-B3E5-F40C-131D-74D0E2974964}"/>
                  </a:ext>
                </a:extLst>
              </p:cNvPr>
              <p:cNvSpPr/>
              <p:nvPr userDrawn="1"/>
            </p:nvSpPr>
            <p:spPr>
              <a:xfrm>
                <a:off x="5457997" y="158750"/>
                <a:ext cx="35974" cy="35914"/>
              </a:xfrm>
              <a:custGeom>
                <a:avLst/>
                <a:gdLst>
                  <a:gd name="connsiteX0" fmla="*/ 100991 w 203136"/>
                  <a:gd name="connsiteY0" fmla="*/ 202797 h 202797"/>
                  <a:gd name="connsiteX1" fmla="*/ 173563 w 203136"/>
                  <a:gd name="connsiteY1" fmla="*/ 173104 h 202797"/>
                  <a:gd name="connsiteX2" fmla="*/ 203136 w 203136"/>
                  <a:gd name="connsiteY2" fmla="*/ 101399 h 202797"/>
                  <a:gd name="connsiteX3" fmla="*/ 173563 w 203136"/>
                  <a:gd name="connsiteY3" fmla="*/ 29693 h 202797"/>
                  <a:gd name="connsiteX4" fmla="*/ 100991 w 203136"/>
                  <a:gd name="connsiteY4" fmla="*/ 0 h 202797"/>
                  <a:gd name="connsiteX5" fmla="*/ 30098 w 203136"/>
                  <a:gd name="connsiteY5" fmla="*/ 29693 h 202797"/>
                  <a:gd name="connsiteX6" fmla="*/ 0 w 203136"/>
                  <a:gd name="connsiteY6" fmla="*/ 101399 h 202797"/>
                  <a:gd name="connsiteX7" fmla="*/ 30098 w 203136"/>
                  <a:gd name="connsiteY7" fmla="*/ 173104 h 202797"/>
                  <a:gd name="connsiteX8" fmla="*/ 100991 w 203136"/>
                  <a:gd name="connsiteY8" fmla="*/ 202797 h 2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136" h="202797">
                    <a:moveTo>
                      <a:pt x="100991" y="202797"/>
                    </a:moveTo>
                    <a:cubicBezTo>
                      <a:pt x="129621" y="202797"/>
                      <a:pt x="153847" y="192900"/>
                      <a:pt x="173563" y="173104"/>
                    </a:cubicBezTo>
                    <a:cubicBezTo>
                      <a:pt x="193278" y="153309"/>
                      <a:pt x="203136" y="129407"/>
                      <a:pt x="203136" y="101399"/>
                    </a:cubicBezTo>
                    <a:cubicBezTo>
                      <a:pt x="203136" y="73390"/>
                      <a:pt x="193278" y="49488"/>
                      <a:pt x="173563" y="29693"/>
                    </a:cubicBezTo>
                    <a:cubicBezTo>
                      <a:pt x="153847" y="9898"/>
                      <a:pt x="129726" y="0"/>
                      <a:pt x="100991" y="0"/>
                    </a:cubicBezTo>
                    <a:cubicBezTo>
                      <a:pt x="72257" y="0"/>
                      <a:pt x="50129" y="9898"/>
                      <a:pt x="30098" y="29693"/>
                    </a:cubicBezTo>
                    <a:cubicBezTo>
                      <a:pt x="10068" y="49488"/>
                      <a:pt x="0" y="73390"/>
                      <a:pt x="0" y="101399"/>
                    </a:cubicBezTo>
                    <a:cubicBezTo>
                      <a:pt x="0" y="129407"/>
                      <a:pt x="10068" y="153414"/>
                      <a:pt x="30098" y="173104"/>
                    </a:cubicBezTo>
                    <a:cubicBezTo>
                      <a:pt x="50129" y="192900"/>
                      <a:pt x="73830" y="202797"/>
                      <a:pt x="100991" y="2027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18" name="Forma Livre 44">
                <a:extLst>
                  <a:ext uri="{FF2B5EF4-FFF2-40B4-BE49-F238E27FC236}">
                    <a16:creationId xmlns:a16="http://schemas.microsoft.com/office/drawing/2014/main" id="{C5ED06A5-2242-0534-0CF9-F15427AB5895}"/>
                  </a:ext>
                </a:extLst>
              </p:cNvPr>
              <p:cNvSpPr/>
              <p:nvPr userDrawn="1"/>
            </p:nvSpPr>
            <p:spPr>
              <a:xfrm>
                <a:off x="5508216" y="205554"/>
                <a:ext cx="98766" cy="99723"/>
              </a:xfrm>
              <a:custGeom>
                <a:avLst/>
                <a:gdLst>
                  <a:gd name="connsiteX0" fmla="*/ 395471 w 557707"/>
                  <a:gd name="connsiteY0" fmla="*/ 497411 h 563115"/>
                  <a:gd name="connsiteX1" fmla="*/ 395471 w 557707"/>
                  <a:gd name="connsiteY1" fmla="*/ 551322 h 563115"/>
                  <a:gd name="connsiteX2" fmla="*/ 557707 w 557707"/>
                  <a:gd name="connsiteY2" fmla="*/ 551322 h 563115"/>
                  <a:gd name="connsiteX3" fmla="*/ 557707 w 557707"/>
                  <a:gd name="connsiteY3" fmla="*/ 11898 h 563115"/>
                  <a:gd name="connsiteX4" fmla="*/ 395471 w 557707"/>
                  <a:gd name="connsiteY4" fmla="*/ 11898 h 563115"/>
                  <a:gd name="connsiteX5" fmla="*/ 395471 w 557707"/>
                  <a:gd name="connsiteY5" fmla="*/ 65809 h 563115"/>
                  <a:gd name="connsiteX6" fmla="*/ 249385 w 557707"/>
                  <a:gd name="connsiteY6" fmla="*/ 0 h 563115"/>
                  <a:gd name="connsiteX7" fmla="*/ 72571 w 557707"/>
                  <a:gd name="connsiteY7" fmla="*/ 83077 h 563115"/>
                  <a:gd name="connsiteX8" fmla="*/ 0 w 557707"/>
                  <a:gd name="connsiteY8" fmla="*/ 281558 h 563115"/>
                  <a:gd name="connsiteX9" fmla="*/ 72571 w 557707"/>
                  <a:gd name="connsiteY9" fmla="*/ 480038 h 563115"/>
                  <a:gd name="connsiteX10" fmla="*/ 249385 w 557707"/>
                  <a:gd name="connsiteY10" fmla="*/ 563115 h 563115"/>
                  <a:gd name="connsiteX11" fmla="*/ 395471 w 557707"/>
                  <a:gd name="connsiteY11" fmla="*/ 497306 h 563115"/>
                  <a:gd name="connsiteX12" fmla="*/ 285880 w 557707"/>
                  <a:gd name="connsiteY12" fmla="*/ 415387 h 563115"/>
                  <a:gd name="connsiteX13" fmla="*/ 197264 w 557707"/>
                  <a:gd name="connsiteY13" fmla="*/ 377586 h 563115"/>
                  <a:gd name="connsiteX14" fmla="*/ 163390 w 557707"/>
                  <a:gd name="connsiteY14" fmla="*/ 281558 h 563115"/>
                  <a:gd name="connsiteX15" fmla="*/ 197264 w 557707"/>
                  <a:gd name="connsiteY15" fmla="*/ 185529 h 563115"/>
                  <a:gd name="connsiteX16" fmla="*/ 285880 w 557707"/>
                  <a:gd name="connsiteY16" fmla="*/ 147728 h 563115"/>
                  <a:gd name="connsiteX17" fmla="*/ 374497 w 557707"/>
                  <a:gd name="connsiteY17" fmla="*/ 185529 h 563115"/>
                  <a:gd name="connsiteX18" fmla="*/ 408370 w 557707"/>
                  <a:gd name="connsiteY18" fmla="*/ 281558 h 563115"/>
                  <a:gd name="connsiteX19" fmla="*/ 374497 w 557707"/>
                  <a:gd name="connsiteY19" fmla="*/ 377586 h 563115"/>
                  <a:gd name="connsiteX20" fmla="*/ 285880 w 557707"/>
                  <a:gd name="connsiteY20" fmla="*/ 41538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7707" h="563115">
                    <a:moveTo>
                      <a:pt x="395471" y="497411"/>
                    </a:moveTo>
                    <a:lnTo>
                      <a:pt x="395471" y="551322"/>
                    </a:lnTo>
                    <a:lnTo>
                      <a:pt x="557707" y="551322"/>
                    </a:lnTo>
                    <a:lnTo>
                      <a:pt x="557707" y="11898"/>
                    </a:lnTo>
                    <a:lnTo>
                      <a:pt x="395471" y="11898"/>
                    </a:lnTo>
                    <a:lnTo>
                      <a:pt x="395471" y="65809"/>
                    </a:lnTo>
                    <a:cubicBezTo>
                      <a:pt x="359605" y="21901"/>
                      <a:pt x="310944" y="0"/>
                      <a:pt x="249385" y="0"/>
                    </a:cubicBezTo>
                    <a:cubicBezTo>
                      <a:pt x="179855" y="0"/>
                      <a:pt x="121022" y="27692"/>
                      <a:pt x="72571" y="83077"/>
                    </a:cubicBezTo>
                    <a:cubicBezTo>
                      <a:pt x="24225" y="138462"/>
                      <a:pt x="0" y="204587"/>
                      <a:pt x="0" y="281558"/>
                    </a:cubicBezTo>
                    <a:cubicBezTo>
                      <a:pt x="0" y="358528"/>
                      <a:pt x="24225" y="424653"/>
                      <a:pt x="72571" y="480038"/>
                    </a:cubicBezTo>
                    <a:cubicBezTo>
                      <a:pt x="120917" y="535423"/>
                      <a:pt x="179855" y="563115"/>
                      <a:pt x="249385" y="563115"/>
                    </a:cubicBezTo>
                    <a:cubicBezTo>
                      <a:pt x="310944" y="563115"/>
                      <a:pt x="359710" y="541214"/>
                      <a:pt x="395471" y="497306"/>
                    </a:cubicBezTo>
                    <a:close/>
                    <a:moveTo>
                      <a:pt x="285880" y="415387"/>
                    </a:moveTo>
                    <a:cubicBezTo>
                      <a:pt x="249385" y="415387"/>
                      <a:pt x="219811" y="402857"/>
                      <a:pt x="197264" y="377586"/>
                    </a:cubicBezTo>
                    <a:cubicBezTo>
                      <a:pt x="174716" y="352421"/>
                      <a:pt x="163390" y="320411"/>
                      <a:pt x="163390" y="281558"/>
                    </a:cubicBezTo>
                    <a:cubicBezTo>
                      <a:pt x="163390" y="242704"/>
                      <a:pt x="174716" y="210694"/>
                      <a:pt x="197264" y="185529"/>
                    </a:cubicBezTo>
                    <a:cubicBezTo>
                      <a:pt x="219811" y="160364"/>
                      <a:pt x="249385" y="147728"/>
                      <a:pt x="285880" y="147728"/>
                    </a:cubicBezTo>
                    <a:cubicBezTo>
                      <a:pt x="322376" y="147728"/>
                      <a:pt x="351949" y="160364"/>
                      <a:pt x="374497" y="185529"/>
                    </a:cubicBezTo>
                    <a:cubicBezTo>
                      <a:pt x="397044" y="210694"/>
                      <a:pt x="408370" y="242704"/>
                      <a:pt x="408370" y="281558"/>
                    </a:cubicBezTo>
                    <a:cubicBezTo>
                      <a:pt x="408370" y="320411"/>
                      <a:pt x="397044" y="352421"/>
                      <a:pt x="374497" y="377586"/>
                    </a:cubicBezTo>
                    <a:cubicBezTo>
                      <a:pt x="351949" y="402752"/>
                      <a:pt x="322376" y="415387"/>
                      <a:pt x="285880" y="41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  <p:sp>
            <p:nvSpPr>
              <p:cNvPr id="19" name="Forma Livre 45">
                <a:extLst>
                  <a:ext uri="{FF2B5EF4-FFF2-40B4-BE49-F238E27FC236}">
                    <a16:creationId xmlns:a16="http://schemas.microsoft.com/office/drawing/2014/main" id="{6627C694-7771-0D0F-43FC-3A2C9685CAF6}"/>
                  </a:ext>
                </a:extLst>
              </p:cNvPr>
              <p:cNvSpPr/>
              <p:nvPr userDrawn="1"/>
            </p:nvSpPr>
            <p:spPr>
              <a:xfrm>
                <a:off x="5624662" y="205572"/>
                <a:ext cx="85264" cy="99723"/>
              </a:xfrm>
              <a:custGeom>
                <a:avLst/>
                <a:gdLst>
                  <a:gd name="connsiteX0" fmla="*/ 446019 w 481465"/>
                  <a:gd name="connsiteY0" fmla="*/ 290192 h 563115"/>
                  <a:gd name="connsiteX1" fmla="*/ 329926 w 481465"/>
                  <a:gd name="connsiteY1" fmla="*/ 227647 h 563115"/>
                  <a:gd name="connsiteX2" fmla="*/ 232186 w 481465"/>
                  <a:gd name="connsiteY2" fmla="*/ 201744 h 563115"/>
                  <a:gd name="connsiteX3" fmla="*/ 177338 w 481465"/>
                  <a:gd name="connsiteY3" fmla="*/ 159627 h 563115"/>
                  <a:gd name="connsiteX4" fmla="*/ 232186 w 481465"/>
                  <a:gd name="connsiteY4" fmla="*/ 125090 h 563115"/>
                  <a:gd name="connsiteX5" fmla="*/ 294480 w 481465"/>
                  <a:gd name="connsiteY5" fmla="*/ 174684 h 563115"/>
                  <a:gd name="connsiteX6" fmla="*/ 457765 w 481465"/>
                  <a:gd name="connsiteY6" fmla="*/ 174684 h 563115"/>
                  <a:gd name="connsiteX7" fmla="*/ 389493 w 481465"/>
                  <a:gd name="connsiteY7" fmla="*/ 45803 h 563115"/>
                  <a:gd name="connsiteX8" fmla="*/ 235332 w 481465"/>
                  <a:gd name="connsiteY8" fmla="*/ 0 h 563115"/>
                  <a:gd name="connsiteX9" fmla="*/ 70893 w 481465"/>
                  <a:gd name="connsiteY9" fmla="*/ 45277 h 563115"/>
                  <a:gd name="connsiteX10" fmla="*/ 10697 w 481465"/>
                  <a:gd name="connsiteY10" fmla="*/ 162891 h 563115"/>
                  <a:gd name="connsiteX11" fmla="*/ 146086 w 481465"/>
                  <a:gd name="connsiteY11" fmla="*/ 332310 h 563115"/>
                  <a:gd name="connsiteX12" fmla="*/ 254628 w 481465"/>
                  <a:gd name="connsiteY12" fmla="*/ 360318 h 563115"/>
                  <a:gd name="connsiteX13" fmla="*/ 302450 w 481465"/>
                  <a:gd name="connsiteY13" fmla="*/ 379166 h 563115"/>
                  <a:gd name="connsiteX14" fmla="*/ 315873 w 481465"/>
                  <a:gd name="connsiteY14" fmla="*/ 405595 h 563115"/>
                  <a:gd name="connsiteX15" fmla="*/ 255677 w 481465"/>
                  <a:gd name="connsiteY15" fmla="*/ 440131 h 563115"/>
                  <a:gd name="connsiteX16" fmla="*/ 196634 w 481465"/>
                  <a:gd name="connsiteY16" fmla="*/ 423389 h 563115"/>
                  <a:gd name="connsiteX17" fmla="*/ 170836 w 481465"/>
                  <a:gd name="connsiteY17" fmla="*/ 375375 h 563115"/>
                  <a:gd name="connsiteX18" fmla="*/ 0 w 481465"/>
                  <a:gd name="connsiteY18" fmla="*/ 375375 h 563115"/>
                  <a:gd name="connsiteX19" fmla="*/ 73620 w 481465"/>
                  <a:gd name="connsiteY19" fmla="*/ 509731 h 563115"/>
                  <a:gd name="connsiteX20" fmla="*/ 250434 w 481465"/>
                  <a:gd name="connsiteY20" fmla="*/ 563115 h 563115"/>
                  <a:gd name="connsiteX21" fmla="*/ 416970 w 481465"/>
                  <a:gd name="connsiteY21" fmla="*/ 517312 h 563115"/>
                  <a:gd name="connsiteX22" fmla="*/ 481466 w 481465"/>
                  <a:gd name="connsiteY22" fmla="*/ 397066 h 563115"/>
                  <a:gd name="connsiteX23" fmla="*/ 446019 w 481465"/>
                  <a:gd name="connsiteY23" fmla="*/ 290297 h 56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1465" h="563115">
                    <a:moveTo>
                      <a:pt x="446019" y="290192"/>
                    </a:moveTo>
                    <a:cubicBezTo>
                      <a:pt x="422423" y="262815"/>
                      <a:pt x="383725" y="241967"/>
                      <a:pt x="329926" y="227647"/>
                    </a:cubicBezTo>
                    <a:lnTo>
                      <a:pt x="232186" y="201744"/>
                    </a:lnTo>
                    <a:cubicBezTo>
                      <a:pt x="195691" y="193847"/>
                      <a:pt x="177338" y="179843"/>
                      <a:pt x="177338" y="159627"/>
                    </a:cubicBezTo>
                    <a:cubicBezTo>
                      <a:pt x="177338" y="136672"/>
                      <a:pt x="195586" y="125090"/>
                      <a:pt x="232186" y="125090"/>
                    </a:cubicBezTo>
                    <a:cubicBezTo>
                      <a:pt x="268786" y="125090"/>
                      <a:pt x="288082" y="141621"/>
                      <a:pt x="294480" y="174684"/>
                    </a:cubicBezTo>
                    <a:lnTo>
                      <a:pt x="457765" y="174684"/>
                    </a:lnTo>
                    <a:cubicBezTo>
                      <a:pt x="453465" y="119299"/>
                      <a:pt x="430708" y="76339"/>
                      <a:pt x="389493" y="45803"/>
                    </a:cubicBezTo>
                    <a:cubicBezTo>
                      <a:pt x="348279" y="15268"/>
                      <a:pt x="296892" y="0"/>
                      <a:pt x="235332" y="0"/>
                    </a:cubicBezTo>
                    <a:cubicBezTo>
                      <a:pt x="165802" y="0"/>
                      <a:pt x="111059" y="15057"/>
                      <a:pt x="70893" y="45277"/>
                    </a:cubicBezTo>
                    <a:cubicBezTo>
                      <a:pt x="30727" y="75496"/>
                      <a:pt x="10697" y="114666"/>
                      <a:pt x="10697" y="162891"/>
                    </a:cubicBezTo>
                    <a:cubicBezTo>
                      <a:pt x="10697" y="252075"/>
                      <a:pt x="55792" y="308513"/>
                      <a:pt x="146086" y="332310"/>
                    </a:cubicBezTo>
                    <a:lnTo>
                      <a:pt x="254628" y="360318"/>
                    </a:lnTo>
                    <a:cubicBezTo>
                      <a:pt x="277595" y="366846"/>
                      <a:pt x="293536" y="373059"/>
                      <a:pt x="302450" y="379166"/>
                    </a:cubicBezTo>
                    <a:cubicBezTo>
                      <a:pt x="311364" y="385273"/>
                      <a:pt x="315873" y="394118"/>
                      <a:pt x="315873" y="405595"/>
                    </a:cubicBezTo>
                    <a:cubicBezTo>
                      <a:pt x="315873" y="428654"/>
                      <a:pt x="295843" y="440131"/>
                      <a:pt x="255677" y="440131"/>
                    </a:cubicBezTo>
                    <a:cubicBezTo>
                      <a:pt x="232081" y="440131"/>
                      <a:pt x="212365" y="434551"/>
                      <a:pt x="196634" y="423389"/>
                    </a:cubicBezTo>
                    <a:cubicBezTo>
                      <a:pt x="180904" y="412228"/>
                      <a:pt x="172304" y="396223"/>
                      <a:pt x="170836" y="375375"/>
                    </a:cubicBezTo>
                    <a:lnTo>
                      <a:pt x="0" y="375375"/>
                    </a:lnTo>
                    <a:cubicBezTo>
                      <a:pt x="2832" y="429286"/>
                      <a:pt x="27372" y="474141"/>
                      <a:pt x="73620" y="509731"/>
                    </a:cubicBezTo>
                    <a:cubicBezTo>
                      <a:pt x="119868" y="545320"/>
                      <a:pt x="178701" y="563115"/>
                      <a:pt x="250434" y="563115"/>
                    </a:cubicBezTo>
                    <a:cubicBezTo>
                      <a:pt x="322166" y="563115"/>
                      <a:pt x="373972" y="547848"/>
                      <a:pt x="416970" y="517312"/>
                    </a:cubicBezTo>
                    <a:cubicBezTo>
                      <a:pt x="459967" y="486777"/>
                      <a:pt x="481466" y="446659"/>
                      <a:pt x="481466" y="397066"/>
                    </a:cubicBezTo>
                    <a:cubicBezTo>
                      <a:pt x="481466" y="353158"/>
                      <a:pt x="469615" y="317568"/>
                      <a:pt x="446019" y="2902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4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noProof="0" dirty="0"/>
              </a:p>
            </p:txBody>
          </p:sp>
        </p:grpSp>
      </p:grpSp>
      <p:pic>
        <p:nvPicPr>
          <p:cNvPr id="20" name="Graphic 2">
            <a:extLst>
              <a:ext uri="{FF2B5EF4-FFF2-40B4-BE49-F238E27FC236}">
                <a16:creationId xmlns:a16="http://schemas.microsoft.com/office/drawing/2014/main" id="{253B593E-5AEA-FEDC-105A-052200A5A0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  <p:pic>
        <p:nvPicPr>
          <p:cNvPr id="21" name="Imagem 20" descr="Logotipo&#10;&#10;O conteúdo gerado por IA pode estar incorreto.">
            <a:extLst>
              <a:ext uri="{FF2B5EF4-FFF2-40B4-BE49-F238E27FC236}">
                <a16:creationId xmlns:a16="http://schemas.microsoft.com/office/drawing/2014/main" id="{5A48C364-9D50-DC24-6969-B523D3983B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271" t="31325" r="18994" b="31887"/>
          <a:stretch>
            <a:fillRect/>
          </a:stretch>
        </p:blipFill>
        <p:spPr>
          <a:xfrm>
            <a:off x="11284030" y="100270"/>
            <a:ext cx="776791" cy="2784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2373FF8-1800-BBB0-991C-FEC487D6F66B}"/>
              </a:ext>
            </a:extLst>
          </p:cNvPr>
          <p:cNvSpPr txBox="1"/>
          <p:nvPr/>
        </p:nvSpPr>
        <p:spPr>
          <a:xfrm>
            <a:off x="6292222" y="562760"/>
            <a:ext cx="27114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TER PELO MENOS UM EXERCICIO, DE UMA SITUAÇÃO DE MULTI</a:t>
            </a:r>
          </a:p>
          <a:p>
            <a:r>
              <a:rPr lang="pt-BR" dirty="0">
                <a:highlight>
                  <a:srgbClr val="FFFF00"/>
                </a:highlight>
              </a:rPr>
              <a:t>UNINDO OS PRODUTOS E FORMANDO O MULTI</a:t>
            </a:r>
          </a:p>
        </p:txBody>
      </p:sp>
    </p:spTree>
    <p:extLst>
      <p:ext uri="{BB962C8B-B14F-4D97-AF65-F5344CB8AC3E}">
        <p14:creationId xmlns:p14="http://schemas.microsoft.com/office/powerpoint/2010/main" val="389912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32 0 L -2.70833E-6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2" grpId="1" animBg="1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7D03-7394-C7CA-9974-625DB19E2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0AEE74D0-6AA3-D793-082D-95650CC0A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467" y="0"/>
            <a:ext cx="12187065" cy="6858000"/>
          </a:xfrm>
          <a:prstGeom prst="rect">
            <a:avLst/>
          </a:prstGeom>
        </p:spPr>
      </p:pic>
      <p:pic>
        <p:nvPicPr>
          <p:cNvPr id="11" name="Imagem 10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7D11B727-1F29-1901-13ED-4F22CED00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 trans="44000" grainSize="25"/>
                    </a14:imgEffect>
                  </a14:imgLayer>
                </a14:imgProps>
              </a:ext>
            </a:extLst>
          </a:blip>
          <a:srcRect l="53987" t="12844" r="9565" b="22385"/>
          <a:stretch>
            <a:fillRect/>
          </a:stretch>
        </p:blipFill>
        <p:spPr>
          <a:xfrm rot="10800000">
            <a:off x="842089" y="1208015"/>
            <a:ext cx="4441972" cy="4441970"/>
          </a:xfrm>
          <a:custGeom>
            <a:avLst/>
            <a:gdLst>
              <a:gd name="connsiteX0" fmla="*/ 2220986 w 4441972"/>
              <a:gd name="connsiteY0" fmla="*/ 4441970 h 4441970"/>
              <a:gd name="connsiteX1" fmla="*/ 0 w 4441972"/>
              <a:gd name="connsiteY1" fmla="*/ 2220985 h 4441970"/>
              <a:gd name="connsiteX2" fmla="*/ 2220986 w 4441972"/>
              <a:gd name="connsiteY2" fmla="*/ 0 h 4441970"/>
              <a:gd name="connsiteX3" fmla="*/ 4441972 w 4441972"/>
              <a:gd name="connsiteY3" fmla="*/ 2220985 h 4441970"/>
              <a:gd name="connsiteX4" fmla="*/ 2220986 w 4441972"/>
              <a:gd name="connsiteY4" fmla="*/ 4441970 h 444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972" h="4441970">
                <a:moveTo>
                  <a:pt x="2220986" y="4441970"/>
                </a:moveTo>
                <a:cubicBezTo>
                  <a:pt x="994369" y="4441970"/>
                  <a:pt x="0" y="3447601"/>
                  <a:pt x="0" y="2220985"/>
                </a:cubicBezTo>
                <a:cubicBezTo>
                  <a:pt x="0" y="994369"/>
                  <a:pt x="994369" y="0"/>
                  <a:pt x="2220986" y="0"/>
                </a:cubicBezTo>
                <a:cubicBezTo>
                  <a:pt x="3447603" y="0"/>
                  <a:pt x="4441972" y="994369"/>
                  <a:pt x="4441972" y="2220985"/>
                </a:cubicBezTo>
                <a:cubicBezTo>
                  <a:pt x="4441972" y="3447601"/>
                  <a:pt x="3447603" y="4441970"/>
                  <a:pt x="2220986" y="4441970"/>
                </a:cubicBezTo>
                <a:close/>
              </a:path>
            </a:pathLst>
          </a:cu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B35F13-F817-6B6A-9FC2-FA89C5C1ECF0}"/>
              </a:ext>
            </a:extLst>
          </p:cNvPr>
          <p:cNvSpPr/>
          <p:nvPr/>
        </p:nvSpPr>
        <p:spPr>
          <a:xfrm>
            <a:off x="705770" y="1071694"/>
            <a:ext cx="4714613" cy="4714613"/>
          </a:xfrm>
          <a:prstGeom prst="ellipse">
            <a:avLst/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846AB9-14C7-6601-ADEC-C16EF4B95AFA}"/>
              </a:ext>
            </a:extLst>
          </p:cNvPr>
          <p:cNvSpPr/>
          <p:nvPr/>
        </p:nvSpPr>
        <p:spPr>
          <a:xfrm>
            <a:off x="842090" y="1208015"/>
            <a:ext cx="4441972" cy="4441970"/>
          </a:xfrm>
          <a:prstGeom prst="ellipse">
            <a:avLst/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2" name="Round Same-side Corner of Rectangle 11">
            <a:extLst>
              <a:ext uri="{FF2B5EF4-FFF2-40B4-BE49-F238E27FC236}">
                <a16:creationId xmlns:a16="http://schemas.microsoft.com/office/drawing/2014/main" id="{BF49B5EE-B9C3-4DD6-21A8-661009DDCBE2}"/>
              </a:ext>
            </a:extLst>
          </p:cNvPr>
          <p:cNvSpPr/>
          <p:nvPr/>
        </p:nvSpPr>
        <p:spPr>
          <a:xfrm rot="16200000">
            <a:off x="5889773" y="555770"/>
            <a:ext cx="6857999" cy="5746455"/>
          </a:xfrm>
          <a:prstGeom prst="round2SameRect">
            <a:avLst>
              <a:gd name="adj1" fmla="val 11849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1638AD9E-FF06-136A-C224-32B99C3307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271" t="31325" r="18994" b="31887"/>
          <a:stretch>
            <a:fillRect/>
          </a:stretch>
        </p:blipFill>
        <p:spPr>
          <a:xfrm>
            <a:off x="7286889" y="4983588"/>
            <a:ext cx="1544902" cy="553705"/>
          </a:xfrm>
          <a:prstGeom prst="rect">
            <a:avLst/>
          </a:prstGeom>
        </p:spPr>
      </p:pic>
      <p:pic>
        <p:nvPicPr>
          <p:cNvPr id="3" name="Graphic 12">
            <a:extLst>
              <a:ext uri="{FF2B5EF4-FFF2-40B4-BE49-F238E27FC236}">
                <a16:creationId xmlns:a16="http://schemas.microsoft.com/office/drawing/2014/main" id="{E88850B9-89E1-6396-8F2F-5CCBFFE2A8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04037" y="1278190"/>
            <a:ext cx="1783106" cy="6439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197A3A26-BB59-569B-79B2-B019F7A649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04037" y="2244041"/>
            <a:ext cx="3339428" cy="2369917"/>
          </a:xfrm>
          <a:prstGeom prst="rect">
            <a:avLst/>
          </a:prstGeom>
        </p:spPr>
      </p:pic>
      <p:pic>
        <p:nvPicPr>
          <p:cNvPr id="10" name="Imagem 9" descr="Homem com luva na mão&#10;&#10;O conteúdo gerado por IA pode estar incorreto.">
            <a:extLst>
              <a:ext uri="{FF2B5EF4-FFF2-40B4-BE49-F238E27FC236}">
                <a16:creationId xmlns:a16="http://schemas.microsoft.com/office/drawing/2014/main" id="{974CC487-D6EA-6966-F728-2DDD297F82B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090" r="9576"/>
          <a:stretch>
            <a:fillRect/>
          </a:stretch>
        </p:blipFill>
        <p:spPr>
          <a:xfrm>
            <a:off x="319873" y="0"/>
            <a:ext cx="54864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0787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68 0 L -2.91667E-6 0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94 -2.96296E-6 L -1.66667E-6 -2.96296E-6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>
            <a:extLst>
              <a:ext uri="{FF2B5EF4-FFF2-40B4-BE49-F238E27FC236}">
                <a16:creationId xmlns:a16="http://schemas.microsoft.com/office/drawing/2014/main" id="{863CC0BC-F0C9-64D0-B95B-F8A26CFCE0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09" r="-240"/>
          <a:stretch>
            <a:fillRect/>
          </a:stretch>
        </p:blipFill>
        <p:spPr>
          <a:xfrm>
            <a:off x="-33879" y="-237072"/>
            <a:ext cx="14272739" cy="7992539"/>
          </a:xfrm>
          <a:prstGeom prst="rect">
            <a:avLst/>
          </a:prstGeom>
          <a:ln w="12700">
            <a:noFill/>
          </a:ln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778ECA41-EE27-E494-A982-233082896394}"/>
              </a:ext>
            </a:extLst>
          </p:cNvPr>
          <p:cNvSpPr/>
          <p:nvPr/>
        </p:nvSpPr>
        <p:spPr>
          <a:xfrm>
            <a:off x="7445140" y="1242367"/>
            <a:ext cx="4822583" cy="4822583"/>
          </a:xfrm>
          <a:prstGeom prst="arc">
            <a:avLst>
              <a:gd name="adj1" fmla="val 18099405"/>
              <a:gd name="adj2" fmla="val 14158522"/>
            </a:avLst>
          </a:prstGeom>
          <a:noFill/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217D2052-268F-9C7D-59C5-7CAD864D3D5F}"/>
              </a:ext>
            </a:extLst>
          </p:cNvPr>
          <p:cNvSpPr/>
          <p:nvPr/>
        </p:nvSpPr>
        <p:spPr>
          <a:xfrm>
            <a:off x="7606774" y="1404003"/>
            <a:ext cx="4454047" cy="4454045"/>
          </a:xfrm>
          <a:prstGeom prst="arc">
            <a:avLst>
              <a:gd name="adj1" fmla="val 18781709"/>
              <a:gd name="adj2" fmla="val 13612456"/>
            </a:avLst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3948E11E-5489-B5ED-3E22-68559DBC5EDC}"/>
              </a:ext>
            </a:extLst>
          </p:cNvPr>
          <p:cNvSpPr/>
          <p:nvPr/>
        </p:nvSpPr>
        <p:spPr>
          <a:xfrm rot="5400000">
            <a:off x="139301" y="-173185"/>
            <a:ext cx="6858005" cy="7204364"/>
          </a:xfrm>
          <a:prstGeom prst="round2SameRect">
            <a:avLst>
              <a:gd name="adj1" fmla="val 11849"/>
              <a:gd name="adj2" fmla="val 0"/>
            </a:avLst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D6F68F-1F76-F0A3-0647-A417A32077EE}"/>
              </a:ext>
            </a:extLst>
          </p:cNvPr>
          <p:cNvSpPr txBox="1"/>
          <p:nvPr/>
        </p:nvSpPr>
        <p:spPr>
          <a:xfrm>
            <a:off x="790113" y="1905503"/>
            <a:ext cx="48206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noProof="0" dirty="0">
                <a:solidFill>
                  <a:srgbClr val="F3ECE8"/>
                </a:solidFill>
              </a:rPr>
              <a:t>Vamos acompanhar a </a:t>
            </a:r>
            <a:r>
              <a:rPr lang="pt-BR" sz="3200" b="1" noProof="0" dirty="0">
                <a:solidFill>
                  <a:srgbClr val="DA291C"/>
                </a:solidFill>
                <a:latin typeface="AMX" pitchFamily="2" charset="77"/>
              </a:rPr>
              <a:t>jornada da Luciana</a:t>
            </a:r>
            <a:r>
              <a:rPr lang="pt-BR" sz="3200" noProof="0" dirty="0">
                <a:solidFill>
                  <a:srgbClr val="F3ECE8"/>
                </a:solidFill>
              </a:rPr>
              <a:t>, uma cliente que entrou na loja com um problema simples, mas que muitos de vocês vão reconhecer.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683D4D03-52C2-C195-9BA4-A2C1F3352734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29" name="Imagem 28" descr="Logotipo&#10;&#10;O conteúdo gerado por IA pode estar incorreto.">
              <a:extLst>
                <a:ext uri="{FF2B5EF4-FFF2-40B4-BE49-F238E27FC236}">
                  <a16:creationId xmlns:a16="http://schemas.microsoft.com/office/drawing/2014/main" id="{AED1057B-1A48-4664-3083-D892C6A2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75AD6038-4741-D185-E106-468F63006D88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32" name="Graphic 15">
                <a:extLst>
                  <a:ext uri="{FF2B5EF4-FFF2-40B4-BE49-F238E27FC236}">
                    <a16:creationId xmlns:a16="http://schemas.microsoft.com/office/drawing/2014/main" id="{D0B94046-7146-E742-2EDC-8536DE3FD2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067C53DE-72BC-D482-8EA9-311835A4AC14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34" name="Forma Livre 40">
                  <a:extLst>
                    <a:ext uri="{FF2B5EF4-FFF2-40B4-BE49-F238E27FC236}">
                      <a16:creationId xmlns:a16="http://schemas.microsoft.com/office/drawing/2014/main" id="{395EE568-EABD-819D-A238-FA071A7871C7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5" name="Forma Livre 41">
                  <a:extLst>
                    <a:ext uri="{FF2B5EF4-FFF2-40B4-BE49-F238E27FC236}">
                      <a16:creationId xmlns:a16="http://schemas.microsoft.com/office/drawing/2014/main" id="{FD0B8873-B46C-B568-EC47-2E0C3CDF4E1A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6" name="Forma Livre 42">
                  <a:extLst>
                    <a:ext uri="{FF2B5EF4-FFF2-40B4-BE49-F238E27FC236}">
                      <a16:creationId xmlns:a16="http://schemas.microsoft.com/office/drawing/2014/main" id="{36E223BE-624A-4647-8427-59C045131995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7" name="Forma Livre 43">
                  <a:extLst>
                    <a:ext uri="{FF2B5EF4-FFF2-40B4-BE49-F238E27FC236}">
                      <a16:creationId xmlns:a16="http://schemas.microsoft.com/office/drawing/2014/main" id="{1B1A88FB-6E31-E197-F78F-DDE17A0797D1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8" name="Forma Livre 44">
                  <a:extLst>
                    <a:ext uri="{FF2B5EF4-FFF2-40B4-BE49-F238E27FC236}">
                      <a16:creationId xmlns:a16="http://schemas.microsoft.com/office/drawing/2014/main" id="{78D3F545-7957-880C-054C-76D10D98DB53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9" name="Forma Livre 45">
                  <a:extLst>
                    <a:ext uri="{FF2B5EF4-FFF2-40B4-BE49-F238E27FC236}">
                      <a16:creationId xmlns:a16="http://schemas.microsoft.com/office/drawing/2014/main" id="{3AABC686-C491-979C-F12B-D08F13D0FF5A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31" name="Graphic 2">
              <a:extLst>
                <a:ext uri="{FF2B5EF4-FFF2-40B4-BE49-F238E27FC236}">
                  <a16:creationId xmlns:a16="http://schemas.microsoft.com/office/drawing/2014/main" id="{45AA3CF3-25A6-BE24-77EB-0D2CF505A7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609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32 0 L -3.54167E-6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6" grpId="0" animBg="1"/>
      <p:bldP spid="6" grpId="1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992F0-3096-8B1D-31AD-BB35ABF72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54902D50-89FF-7FB0-B2BC-8257325E48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221" t="237" b="-497"/>
          <a:stretch>
            <a:fillRect/>
          </a:stretch>
        </p:blipFill>
        <p:spPr>
          <a:xfrm>
            <a:off x="-163388" y="0"/>
            <a:ext cx="6940926" cy="6894106"/>
          </a:xfrm>
          <a:prstGeom prst="rect">
            <a:avLst/>
          </a:prstGeom>
          <a:ln w="12700">
            <a:noFill/>
          </a:ln>
        </p:spPr>
      </p:pic>
      <p:sp>
        <p:nvSpPr>
          <p:cNvPr id="5" name="Round Same-side Corner of Rectangle 5">
            <a:extLst>
              <a:ext uri="{FF2B5EF4-FFF2-40B4-BE49-F238E27FC236}">
                <a16:creationId xmlns:a16="http://schemas.microsoft.com/office/drawing/2014/main" id="{2174223A-5684-7EE6-C639-B24FAE25AF77}"/>
              </a:ext>
            </a:extLst>
          </p:cNvPr>
          <p:cNvSpPr/>
          <p:nvPr/>
        </p:nvSpPr>
        <p:spPr>
          <a:xfrm rot="16200000">
            <a:off x="6420895" y="-50984"/>
            <a:ext cx="6912159" cy="6978017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7" name="Arc 11">
            <a:extLst>
              <a:ext uri="{FF2B5EF4-FFF2-40B4-BE49-F238E27FC236}">
                <a16:creationId xmlns:a16="http://schemas.microsoft.com/office/drawing/2014/main" id="{5BE92337-581A-732F-31F2-A6764757CD6C}"/>
              </a:ext>
            </a:extLst>
          </p:cNvPr>
          <p:cNvSpPr/>
          <p:nvPr/>
        </p:nvSpPr>
        <p:spPr>
          <a:xfrm rot="1140255">
            <a:off x="263254" y="1407260"/>
            <a:ext cx="4968807" cy="4968807"/>
          </a:xfrm>
          <a:prstGeom prst="arc">
            <a:avLst>
              <a:gd name="adj1" fmla="val 19177064"/>
              <a:gd name="adj2" fmla="val 12515482"/>
            </a:avLst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8" name="Arc 12">
            <a:extLst>
              <a:ext uri="{FF2B5EF4-FFF2-40B4-BE49-F238E27FC236}">
                <a16:creationId xmlns:a16="http://schemas.microsoft.com/office/drawing/2014/main" id="{1374B6DC-1F13-AC34-E5A2-08F04A8C2C2A}"/>
              </a:ext>
            </a:extLst>
          </p:cNvPr>
          <p:cNvSpPr/>
          <p:nvPr/>
        </p:nvSpPr>
        <p:spPr>
          <a:xfrm rot="1140255">
            <a:off x="453109" y="1597116"/>
            <a:ext cx="4589096" cy="4589095"/>
          </a:xfrm>
          <a:prstGeom prst="arc">
            <a:avLst>
              <a:gd name="adj1" fmla="val 19525140"/>
              <a:gd name="adj2" fmla="val 11987663"/>
            </a:avLst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A0A713DF-1340-E6FB-78D1-C3B30BD7329D}"/>
              </a:ext>
            </a:extLst>
          </p:cNvPr>
          <p:cNvSpPr/>
          <p:nvPr/>
        </p:nvSpPr>
        <p:spPr>
          <a:xfrm rot="16200000">
            <a:off x="5299507" y="-200262"/>
            <a:ext cx="6912159" cy="7204364"/>
          </a:xfrm>
          <a:prstGeom prst="round2SameRect">
            <a:avLst>
              <a:gd name="adj1" fmla="val 11849"/>
              <a:gd name="adj2" fmla="val 0"/>
            </a:avLst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EAE164-6A5A-F905-0456-85935E88977F}"/>
              </a:ext>
            </a:extLst>
          </p:cNvPr>
          <p:cNvSpPr txBox="1"/>
          <p:nvPr/>
        </p:nvSpPr>
        <p:spPr>
          <a:xfrm>
            <a:off x="6463418" y="1659283"/>
            <a:ext cx="48863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noProof="0" dirty="0">
                <a:solidFill>
                  <a:srgbClr val="F3ECE8"/>
                </a:solidFill>
              </a:rPr>
              <a:t>Luciana chegou à loja apenas querendo um </a:t>
            </a:r>
            <a:r>
              <a:rPr lang="pt-BR" sz="3200" noProof="0" dirty="0">
                <a:solidFill>
                  <a:srgbClr val="F5842B"/>
                </a:solidFill>
                <a:latin typeface="+mj-lt"/>
              </a:rPr>
              <a:t>plano de celular</a:t>
            </a:r>
            <a:r>
              <a:rPr lang="pt-BR" sz="3200" noProof="0" dirty="0">
                <a:solidFill>
                  <a:srgbClr val="F5842B"/>
                </a:solidFill>
              </a:rPr>
              <a:t> </a:t>
            </a:r>
            <a:r>
              <a:rPr lang="pt-BR" sz="3200" noProof="0" dirty="0">
                <a:solidFill>
                  <a:srgbClr val="F3ECE8"/>
                </a:solidFill>
              </a:rPr>
              <a:t>para o filho adolescente, que é apaixonado por tecnologia e quer estar conectado </a:t>
            </a:r>
            <a:r>
              <a:rPr lang="pt-BR" sz="3200" noProof="0" dirty="0">
                <a:solidFill>
                  <a:srgbClr val="F5842B"/>
                </a:solidFill>
                <a:latin typeface="+mj-lt"/>
              </a:rPr>
              <a:t>fora de casa</a:t>
            </a:r>
            <a:r>
              <a:rPr lang="pt-BR" sz="3200" noProof="0" dirty="0">
                <a:solidFill>
                  <a:srgbClr val="F3ECE8"/>
                </a:solidFill>
                <a:latin typeface="+mj-lt"/>
              </a:rPr>
              <a:t>. 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519A5F2-C260-A6BA-7E78-B47AD2782FB5}"/>
              </a:ext>
            </a:extLst>
          </p:cNvPr>
          <p:cNvGrpSpPr/>
          <p:nvPr/>
        </p:nvGrpSpPr>
        <p:grpSpPr>
          <a:xfrm>
            <a:off x="5610726" y="100270"/>
            <a:ext cx="6450095" cy="278408"/>
            <a:chOff x="5610726" y="100270"/>
            <a:chExt cx="6450095" cy="278408"/>
          </a:xfrm>
        </p:grpSpPr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24A20DA0-99C6-209A-C8F9-5F4B3685B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609" t="30893" r="21450" b="34101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BD691123-4979-DE91-40FF-1A73BBCD90C3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32" name="Graphic 15">
                <a:extLst>
                  <a:ext uri="{FF2B5EF4-FFF2-40B4-BE49-F238E27FC236}">
                    <a16:creationId xmlns:a16="http://schemas.microsoft.com/office/drawing/2014/main" id="{BA8BFE95-D8C9-3459-F974-768449BEEA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3078F7E3-562B-5C4F-95DC-CFFCB6E725F8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34" name="Forma Livre 40">
                  <a:extLst>
                    <a:ext uri="{FF2B5EF4-FFF2-40B4-BE49-F238E27FC236}">
                      <a16:creationId xmlns:a16="http://schemas.microsoft.com/office/drawing/2014/main" id="{7AAC3B3A-A34F-4C1C-2CED-AA5E55459C23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5" name="Forma Livre 41">
                  <a:extLst>
                    <a:ext uri="{FF2B5EF4-FFF2-40B4-BE49-F238E27FC236}">
                      <a16:creationId xmlns:a16="http://schemas.microsoft.com/office/drawing/2014/main" id="{6BF2B360-DFD2-CF24-B994-68694FDE4008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6" name="Forma Livre 42">
                  <a:extLst>
                    <a:ext uri="{FF2B5EF4-FFF2-40B4-BE49-F238E27FC236}">
                      <a16:creationId xmlns:a16="http://schemas.microsoft.com/office/drawing/2014/main" id="{3FE4D409-6093-E81C-1031-77224D8984DE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7" name="Forma Livre 43">
                  <a:extLst>
                    <a:ext uri="{FF2B5EF4-FFF2-40B4-BE49-F238E27FC236}">
                      <a16:creationId xmlns:a16="http://schemas.microsoft.com/office/drawing/2014/main" id="{66B4BC62-6B24-4965-C2E2-BF8F781D9D60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8" name="Forma Livre 44">
                  <a:extLst>
                    <a:ext uri="{FF2B5EF4-FFF2-40B4-BE49-F238E27FC236}">
                      <a16:creationId xmlns:a16="http://schemas.microsoft.com/office/drawing/2014/main" id="{06BDFEBE-6DE2-8AFF-B321-D9B555F7927E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9" name="Forma Livre 45">
                  <a:extLst>
                    <a:ext uri="{FF2B5EF4-FFF2-40B4-BE49-F238E27FC236}">
                      <a16:creationId xmlns:a16="http://schemas.microsoft.com/office/drawing/2014/main" id="{81C80D15-863C-AD62-65A7-BB5FD08E9793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</p:grpSp>
      <p:pic>
        <p:nvPicPr>
          <p:cNvPr id="9" name="Graphic 2">
            <a:extLst>
              <a:ext uri="{FF2B5EF4-FFF2-40B4-BE49-F238E27FC236}">
                <a16:creationId xmlns:a16="http://schemas.microsoft.com/office/drawing/2014/main" id="{206764EE-B95D-B80B-949C-8BB1C0C208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66 -0.00138 L 0.00208 -4.8148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6" grpId="1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994C4-BE5C-A778-0C24-0ADD36BBC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03F61ACE-8905-B579-E7BF-2D6B8B5D91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5" t="261" r="559" b="479"/>
          <a:stretch>
            <a:fillRect/>
          </a:stretch>
        </p:blipFill>
        <p:spPr>
          <a:xfrm>
            <a:off x="-1709530" y="-54160"/>
            <a:ext cx="14067299" cy="7943008"/>
          </a:xfrm>
          <a:prstGeom prst="rect">
            <a:avLst/>
          </a:prstGeom>
          <a:ln w="12700">
            <a:noFill/>
          </a:ln>
        </p:spPr>
      </p:pic>
      <p:sp>
        <p:nvSpPr>
          <p:cNvPr id="7" name="Arc 11">
            <a:extLst>
              <a:ext uri="{FF2B5EF4-FFF2-40B4-BE49-F238E27FC236}">
                <a16:creationId xmlns:a16="http://schemas.microsoft.com/office/drawing/2014/main" id="{1005226A-680D-099F-A730-EAC6B238EAD9}"/>
              </a:ext>
            </a:extLst>
          </p:cNvPr>
          <p:cNvSpPr/>
          <p:nvPr/>
        </p:nvSpPr>
        <p:spPr>
          <a:xfrm rot="508653">
            <a:off x="507427" y="1168986"/>
            <a:ext cx="5002151" cy="5002151"/>
          </a:xfrm>
          <a:prstGeom prst="arc">
            <a:avLst>
              <a:gd name="adj1" fmla="val 17497881"/>
              <a:gd name="adj2" fmla="val 14546676"/>
            </a:avLst>
          </a:prstGeom>
          <a:noFill/>
          <a:ln w="9525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8" name="Arc 12">
            <a:extLst>
              <a:ext uri="{FF2B5EF4-FFF2-40B4-BE49-F238E27FC236}">
                <a16:creationId xmlns:a16="http://schemas.microsoft.com/office/drawing/2014/main" id="{0F93EE4F-1612-3BE8-C67B-FB867EBA79FB}"/>
              </a:ext>
            </a:extLst>
          </p:cNvPr>
          <p:cNvSpPr/>
          <p:nvPr/>
        </p:nvSpPr>
        <p:spPr>
          <a:xfrm rot="508653">
            <a:off x="698556" y="1360116"/>
            <a:ext cx="4619892" cy="4619891"/>
          </a:xfrm>
          <a:prstGeom prst="arc">
            <a:avLst>
              <a:gd name="adj1" fmla="val 17927987"/>
              <a:gd name="adj2" fmla="val 14032814"/>
            </a:avLst>
          </a:prstGeom>
          <a:noFill/>
          <a:ln w="9525">
            <a:solidFill>
              <a:srgbClr val="F58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FE9C6E25-86A6-E974-4350-655960B79AEB}"/>
              </a:ext>
            </a:extLst>
          </p:cNvPr>
          <p:cNvSpPr/>
          <p:nvPr/>
        </p:nvSpPr>
        <p:spPr>
          <a:xfrm rot="16200000">
            <a:off x="5299507" y="-200262"/>
            <a:ext cx="6912159" cy="7204364"/>
          </a:xfrm>
          <a:prstGeom prst="round2SameRect">
            <a:avLst>
              <a:gd name="adj1" fmla="val 11849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3DFBC-5001-B221-75CD-86182B023839}"/>
              </a:ext>
            </a:extLst>
          </p:cNvPr>
          <p:cNvSpPr txBox="1"/>
          <p:nvPr/>
        </p:nvSpPr>
        <p:spPr>
          <a:xfrm>
            <a:off x="6120438" y="1957457"/>
            <a:ext cx="47178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noProof="0" dirty="0">
                <a:solidFill>
                  <a:srgbClr val="F3ECE8"/>
                </a:solidFill>
              </a:rPr>
              <a:t>Ela é recepcionada com um </a:t>
            </a:r>
            <a:r>
              <a:rPr lang="pt-BR" sz="3200" b="1" noProof="0" dirty="0">
                <a:solidFill>
                  <a:srgbClr val="F3ECE8"/>
                </a:solidFill>
              </a:rPr>
              <a:t>sorriso no rosto </a:t>
            </a:r>
            <a:r>
              <a:rPr lang="pt-BR" sz="3200" noProof="0" dirty="0">
                <a:solidFill>
                  <a:srgbClr val="F3ECE8"/>
                </a:solidFill>
              </a:rPr>
              <a:t>e se sente à vontade para explicar um pouco sobre suas preocupações sobre </a:t>
            </a:r>
            <a:r>
              <a:rPr lang="pt-BR" sz="3200" b="1" noProof="0" dirty="0">
                <a:solidFill>
                  <a:srgbClr val="5C1417"/>
                </a:solidFill>
                <a:latin typeface="+mj-lt"/>
              </a:rPr>
              <a:t>administrar outra fatura</a:t>
            </a:r>
            <a:r>
              <a:rPr lang="pt-BR" sz="3200" noProof="0" dirty="0">
                <a:solidFill>
                  <a:srgbClr val="F3ECE8"/>
                </a:solidFill>
              </a:rPr>
              <a:t>.</a:t>
            </a:r>
            <a:endParaRPr lang="pt-BR" sz="3200" noProof="0" dirty="0">
              <a:solidFill>
                <a:srgbClr val="F3ECE8"/>
              </a:solidFill>
              <a:latin typeface="+mj-lt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F92A43B-8643-FAD7-86C0-E56686F95489}"/>
              </a:ext>
            </a:extLst>
          </p:cNvPr>
          <p:cNvGrpSpPr/>
          <p:nvPr/>
        </p:nvGrpSpPr>
        <p:grpSpPr>
          <a:xfrm>
            <a:off x="5610726" y="100270"/>
            <a:ext cx="6450095" cy="278408"/>
            <a:chOff x="5610726" y="100270"/>
            <a:chExt cx="6450095" cy="278408"/>
          </a:xfrm>
        </p:grpSpPr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E84D9751-A651-4641-63FC-F7B245791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609" t="30893" r="21450" b="34101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A729B6A3-8045-B078-D44A-5649816222E6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32" name="Graphic 15">
                <a:extLst>
                  <a:ext uri="{FF2B5EF4-FFF2-40B4-BE49-F238E27FC236}">
                    <a16:creationId xmlns:a16="http://schemas.microsoft.com/office/drawing/2014/main" id="{BEB740AC-C91F-494D-D78B-1134B0A4B2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60B42BE9-BAE8-A1C7-39E6-E5AD608FD9F5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34" name="Forma Livre 40">
                  <a:extLst>
                    <a:ext uri="{FF2B5EF4-FFF2-40B4-BE49-F238E27FC236}">
                      <a16:creationId xmlns:a16="http://schemas.microsoft.com/office/drawing/2014/main" id="{92D77C51-21E5-AE9B-47AE-492895CE0FD4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5" name="Forma Livre 41">
                  <a:extLst>
                    <a:ext uri="{FF2B5EF4-FFF2-40B4-BE49-F238E27FC236}">
                      <a16:creationId xmlns:a16="http://schemas.microsoft.com/office/drawing/2014/main" id="{4D997048-FEAA-B8B0-49AB-A9E0DA8BC6E8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6" name="Forma Livre 42">
                  <a:extLst>
                    <a:ext uri="{FF2B5EF4-FFF2-40B4-BE49-F238E27FC236}">
                      <a16:creationId xmlns:a16="http://schemas.microsoft.com/office/drawing/2014/main" id="{640BBE3F-86FC-CB13-8771-DD6DD702B177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7" name="Forma Livre 43">
                  <a:extLst>
                    <a:ext uri="{FF2B5EF4-FFF2-40B4-BE49-F238E27FC236}">
                      <a16:creationId xmlns:a16="http://schemas.microsoft.com/office/drawing/2014/main" id="{BCE972DA-DE85-70A4-5531-542501D0CB0A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8" name="Forma Livre 44">
                  <a:extLst>
                    <a:ext uri="{FF2B5EF4-FFF2-40B4-BE49-F238E27FC236}">
                      <a16:creationId xmlns:a16="http://schemas.microsoft.com/office/drawing/2014/main" id="{73898E82-FE1A-AEC0-98D3-A477DF655D95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9" name="Forma Livre 45">
                  <a:extLst>
                    <a:ext uri="{FF2B5EF4-FFF2-40B4-BE49-F238E27FC236}">
                      <a16:creationId xmlns:a16="http://schemas.microsoft.com/office/drawing/2014/main" id="{FBE7C4BA-434D-87AC-ECFB-EA4C3301D481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</p:grpSp>
      <p:pic>
        <p:nvPicPr>
          <p:cNvPr id="9" name="Graphic 2">
            <a:extLst>
              <a:ext uri="{FF2B5EF4-FFF2-40B4-BE49-F238E27FC236}">
                <a16:creationId xmlns:a16="http://schemas.microsoft.com/office/drawing/2014/main" id="{E48DDF64-A291-DA73-8CE1-424B0D5205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913" y="117255"/>
            <a:ext cx="634687" cy="2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9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66 -0.00138 L 0.00208 -4.8148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6" grpId="1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BD7F1-F219-C2F1-5B78-B597DE45C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>
            <a:extLst>
              <a:ext uri="{FF2B5EF4-FFF2-40B4-BE49-F238E27FC236}">
                <a16:creationId xmlns:a16="http://schemas.microsoft.com/office/drawing/2014/main" id="{DC252F92-9B98-7F6A-66EE-D38973EC77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09" r="-240"/>
          <a:stretch>
            <a:fillRect/>
          </a:stretch>
        </p:blipFill>
        <p:spPr>
          <a:xfrm>
            <a:off x="-33879" y="-237072"/>
            <a:ext cx="14272739" cy="7992539"/>
          </a:xfrm>
          <a:prstGeom prst="rect">
            <a:avLst/>
          </a:prstGeom>
          <a:ln w="12700">
            <a:noFill/>
          </a:ln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8257006A-D696-7306-F561-6A48A6162999}"/>
              </a:ext>
            </a:extLst>
          </p:cNvPr>
          <p:cNvSpPr/>
          <p:nvPr/>
        </p:nvSpPr>
        <p:spPr>
          <a:xfrm>
            <a:off x="7445140" y="1242367"/>
            <a:ext cx="4822583" cy="4822583"/>
          </a:xfrm>
          <a:prstGeom prst="arc">
            <a:avLst>
              <a:gd name="adj1" fmla="val 18099405"/>
              <a:gd name="adj2" fmla="val 14158522"/>
            </a:avLst>
          </a:prstGeom>
          <a:noFill/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1228256-B48F-B770-662A-64387AA46063}"/>
              </a:ext>
            </a:extLst>
          </p:cNvPr>
          <p:cNvSpPr/>
          <p:nvPr/>
        </p:nvSpPr>
        <p:spPr>
          <a:xfrm>
            <a:off x="7606774" y="1404003"/>
            <a:ext cx="4454047" cy="4454045"/>
          </a:xfrm>
          <a:prstGeom prst="arc">
            <a:avLst>
              <a:gd name="adj1" fmla="val 18781709"/>
              <a:gd name="adj2" fmla="val 13612456"/>
            </a:avLst>
          </a:prstGeom>
          <a:noFill/>
          <a:ln w="9525"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lt1"/>
              </a:solidFill>
              <a:latin typeface="AMX" pitchFamily="2" charset="77"/>
            </a:endParaRPr>
          </a:p>
        </p:txBody>
      </p:sp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D79E7D6A-904B-49AB-D442-BB4BD75CE7EA}"/>
              </a:ext>
            </a:extLst>
          </p:cNvPr>
          <p:cNvSpPr/>
          <p:nvPr/>
        </p:nvSpPr>
        <p:spPr>
          <a:xfrm rot="5400000">
            <a:off x="139301" y="-173185"/>
            <a:ext cx="6858005" cy="7204364"/>
          </a:xfrm>
          <a:prstGeom prst="round2SameRect">
            <a:avLst>
              <a:gd name="adj1" fmla="val 11849"/>
              <a:gd name="adj2" fmla="val 0"/>
            </a:avLst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9CB6D1BD-DA6C-83CC-30E4-2BD3BAF10659}"/>
              </a:ext>
            </a:extLst>
          </p:cNvPr>
          <p:cNvGrpSpPr/>
          <p:nvPr/>
        </p:nvGrpSpPr>
        <p:grpSpPr>
          <a:xfrm>
            <a:off x="228913" y="100270"/>
            <a:ext cx="11831908" cy="278408"/>
            <a:chOff x="228913" y="100270"/>
            <a:chExt cx="11831908" cy="278408"/>
          </a:xfrm>
        </p:grpSpPr>
        <p:pic>
          <p:nvPicPr>
            <p:cNvPr id="29" name="Imagem 28" descr="Logotipo&#10;&#10;O conteúdo gerado por IA pode estar incorreto.">
              <a:extLst>
                <a:ext uri="{FF2B5EF4-FFF2-40B4-BE49-F238E27FC236}">
                  <a16:creationId xmlns:a16="http://schemas.microsoft.com/office/drawing/2014/main" id="{BDEAED19-66D6-F0FB-B962-891668C9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3271" t="31325" r="18994" b="31887"/>
            <a:stretch>
              <a:fillRect/>
            </a:stretch>
          </p:blipFill>
          <p:spPr>
            <a:xfrm>
              <a:off x="11284030" y="100270"/>
              <a:ext cx="776791" cy="278408"/>
            </a:xfrm>
            <a:prstGeom prst="rect">
              <a:avLst/>
            </a:prstGeom>
          </p:spPr>
        </p:pic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9EF6FFDF-7231-5B9F-0F2D-3BA5076330D7}"/>
                </a:ext>
              </a:extLst>
            </p:cNvPr>
            <p:cNvGrpSpPr/>
            <p:nvPr/>
          </p:nvGrpSpPr>
          <p:grpSpPr>
            <a:xfrm>
              <a:off x="5610726" y="130969"/>
              <a:ext cx="970547" cy="210877"/>
              <a:chOff x="5273028" y="130969"/>
              <a:chExt cx="970547" cy="210877"/>
            </a:xfrm>
          </p:grpSpPr>
          <p:pic>
            <p:nvPicPr>
              <p:cNvPr id="32" name="Graphic 15">
                <a:extLst>
                  <a:ext uri="{FF2B5EF4-FFF2-40B4-BE49-F238E27FC236}">
                    <a16:creationId xmlns:a16="http://schemas.microsoft.com/office/drawing/2014/main" id="{138156D5-7F23-E860-6418-5F87EA054F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 t="-18273" r="26445" b="1"/>
              <a:stretch>
                <a:fillRect/>
              </a:stretch>
            </p:blipFill>
            <p:spPr>
              <a:xfrm>
                <a:off x="5782739" y="130969"/>
                <a:ext cx="460836" cy="174764"/>
              </a:xfrm>
              <a:prstGeom prst="rect">
                <a:avLst/>
              </a:prstGeom>
            </p:spPr>
          </p:pic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FF957E00-B902-2AF8-7EEF-DD5B1CB4790F}"/>
                  </a:ext>
                </a:extLst>
              </p:cNvPr>
              <p:cNvGrpSpPr/>
              <p:nvPr userDrawn="1"/>
            </p:nvGrpSpPr>
            <p:grpSpPr>
              <a:xfrm>
                <a:off x="5273028" y="155564"/>
                <a:ext cx="462386" cy="186282"/>
                <a:chOff x="5247540" y="158750"/>
                <a:chExt cx="462386" cy="186282"/>
              </a:xfrm>
            </p:grpSpPr>
            <p:sp>
              <p:nvSpPr>
                <p:cNvPr id="34" name="Forma Livre 40">
                  <a:extLst>
                    <a:ext uri="{FF2B5EF4-FFF2-40B4-BE49-F238E27FC236}">
                      <a16:creationId xmlns:a16="http://schemas.microsoft.com/office/drawing/2014/main" id="{8B4D3ACF-417A-7AC4-29A7-D083600D9636}"/>
                    </a:ext>
                  </a:extLst>
                </p:cNvPr>
                <p:cNvSpPr/>
                <p:nvPr userDrawn="1"/>
              </p:nvSpPr>
              <p:spPr>
                <a:xfrm>
                  <a:off x="5247540" y="167533"/>
                  <a:ext cx="86192" cy="135656"/>
                </a:xfrm>
                <a:custGeom>
                  <a:avLst/>
                  <a:gdLst>
                    <a:gd name="connsiteX0" fmla="*/ 486709 w 486709"/>
                    <a:gd name="connsiteY0" fmla="*/ 602074 h 766017"/>
                    <a:gd name="connsiteX1" fmla="*/ 170836 w 486709"/>
                    <a:gd name="connsiteY1" fmla="*/ 602074 h 766017"/>
                    <a:gd name="connsiteX2" fmla="*/ 170836 w 486709"/>
                    <a:gd name="connsiteY2" fmla="*/ 0 h 766017"/>
                    <a:gd name="connsiteX3" fmla="*/ 0 w 486709"/>
                    <a:gd name="connsiteY3" fmla="*/ 0 h 766017"/>
                    <a:gd name="connsiteX4" fmla="*/ 0 w 486709"/>
                    <a:gd name="connsiteY4" fmla="*/ 766018 h 766017"/>
                    <a:gd name="connsiteX5" fmla="*/ 486709 w 486709"/>
                    <a:gd name="connsiteY5" fmla="*/ 766018 h 766017"/>
                    <a:gd name="connsiteX6" fmla="*/ 486709 w 486709"/>
                    <a:gd name="connsiteY6" fmla="*/ 602074 h 76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6709" h="766017">
                      <a:moveTo>
                        <a:pt x="486709" y="602074"/>
                      </a:moveTo>
                      <a:lnTo>
                        <a:pt x="170836" y="602074"/>
                      </a:lnTo>
                      <a:lnTo>
                        <a:pt x="170836" y="0"/>
                      </a:lnTo>
                      <a:lnTo>
                        <a:pt x="0" y="0"/>
                      </a:lnTo>
                      <a:lnTo>
                        <a:pt x="0" y="766018"/>
                      </a:lnTo>
                      <a:lnTo>
                        <a:pt x="486709" y="766018"/>
                      </a:lnTo>
                      <a:lnTo>
                        <a:pt x="486709" y="6020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5" name="Forma Livre 41">
                  <a:extLst>
                    <a:ext uri="{FF2B5EF4-FFF2-40B4-BE49-F238E27FC236}">
                      <a16:creationId xmlns:a16="http://schemas.microsoft.com/office/drawing/2014/main" id="{2D291DE6-793C-4354-A585-7D8BE66E1A0B}"/>
                    </a:ext>
                  </a:extLst>
                </p:cNvPr>
                <p:cNvSpPr/>
                <p:nvPr userDrawn="1"/>
              </p:nvSpPr>
              <p:spPr>
                <a:xfrm>
                  <a:off x="5342294" y="205535"/>
                  <a:ext cx="100103" cy="99761"/>
                </a:xfrm>
                <a:custGeom>
                  <a:avLst/>
                  <a:gdLst>
                    <a:gd name="connsiteX0" fmla="*/ 565258 w 565258"/>
                    <a:gd name="connsiteY0" fmla="*/ 281663 h 563325"/>
                    <a:gd name="connsiteX1" fmla="*/ 482514 w 565258"/>
                    <a:gd name="connsiteY1" fmla="*/ 81498 h 563325"/>
                    <a:gd name="connsiteX2" fmla="*/ 282629 w 565258"/>
                    <a:gd name="connsiteY2" fmla="*/ 0 h 563325"/>
                    <a:gd name="connsiteX3" fmla="*/ 82744 w 565258"/>
                    <a:gd name="connsiteY3" fmla="*/ 81498 h 563325"/>
                    <a:gd name="connsiteX4" fmla="*/ 0 w 565258"/>
                    <a:gd name="connsiteY4" fmla="*/ 281663 h 563325"/>
                    <a:gd name="connsiteX5" fmla="*/ 82744 w 565258"/>
                    <a:gd name="connsiteY5" fmla="*/ 481828 h 563325"/>
                    <a:gd name="connsiteX6" fmla="*/ 282629 w 565258"/>
                    <a:gd name="connsiteY6" fmla="*/ 563326 h 563325"/>
                    <a:gd name="connsiteX7" fmla="*/ 482514 w 565258"/>
                    <a:gd name="connsiteY7" fmla="*/ 481828 h 563325"/>
                    <a:gd name="connsiteX8" fmla="*/ 565258 w 565258"/>
                    <a:gd name="connsiteY8" fmla="*/ 281663 h 563325"/>
                    <a:gd name="connsiteX9" fmla="*/ 368100 w 565258"/>
                    <a:gd name="connsiteY9" fmla="*/ 375586 h 563325"/>
                    <a:gd name="connsiteX10" fmla="*/ 282629 w 565258"/>
                    <a:gd name="connsiteY10" fmla="*/ 411175 h 563325"/>
                    <a:gd name="connsiteX11" fmla="*/ 197159 w 565258"/>
                    <a:gd name="connsiteY11" fmla="*/ 375586 h 563325"/>
                    <a:gd name="connsiteX12" fmla="*/ 163285 w 565258"/>
                    <a:gd name="connsiteY12" fmla="*/ 281768 h 563325"/>
                    <a:gd name="connsiteX13" fmla="*/ 197159 w 565258"/>
                    <a:gd name="connsiteY13" fmla="*/ 187951 h 563325"/>
                    <a:gd name="connsiteX14" fmla="*/ 282629 w 565258"/>
                    <a:gd name="connsiteY14" fmla="*/ 152361 h 563325"/>
                    <a:gd name="connsiteX15" fmla="*/ 368100 w 565258"/>
                    <a:gd name="connsiteY15" fmla="*/ 187951 h 563325"/>
                    <a:gd name="connsiteX16" fmla="*/ 401973 w 565258"/>
                    <a:gd name="connsiteY16" fmla="*/ 281768 h 563325"/>
                    <a:gd name="connsiteX17" fmla="*/ 368100 w 565258"/>
                    <a:gd name="connsiteY17" fmla="*/ 375586 h 56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65258" h="563325">
                      <a:moveTo>
                        <a:pt x="565258" y="281663"/>
                      </a:moveTo>
                      <a:cubicBezTo>
                        <a:pt x="565258" y="202587"/>
                        <a:pt x="537677" y="135830"/>
                        <a:pt x="482514" y="81498"/>
                      </a:cubicBezTo>
                      <a:cubicBezTo>
                        <a:pt x="427352" y="27166"/>
                        <a:pt x="360758" y="0"/>
                        <a:pt x="282629" y="0"/>
                      </a:cubicBezTo>
                      <a:cubicBezTo>
                        <a:pt x="204500" y="0"/>
                        <a:pt x="137906" y="27166"/>
                        <a:pt x="82744" y="81498"/>
                      </a:cubicBezTo>
                      <a:cubicBezTo>
                        <a:pt x="27581" y="135830"/>
                        <a:pt x="0" y="202481"/>
                        <a:pt x="0" y="281663"/>
                      </a:cubicBezTo>
                      <a:cubicBezTo>
                        <a:pt x="0" y="360844"/>
                        <a:pt x="27581" y="427496"/>
                        <a:pt x="82744" y="481828"/>
                      </a:cubicBezTo>
                      <a:cubicBezTo>
                        <a:pt x="137906" y="536160"/>
                        <a:pt x="204500" y="563326"/>
                        <a:pt x="282629" y="563326"/>
                      </a:cubicBezTo>
                      <a:cubicBezTo>
                        <a:pt x="360758" y="563326"/>
                        <a:pt x="427352" y="536160"/>
                        <a:pt x="482514" y="481828"/>
                      </a:cubicBezTo>
                      <a:cubicBezTo>
                        <a:pt x="537677" y="427496"/>
                        <a:pt x="565258" y="360844"/>
                        <a:pt x="565258" y="281663"/>
                      </a:cubicBezTo>
                      <a:close/>
                      <a:moveTo>
                        <a:pt x="368100" y="375586"/>
                      </a:moveTo>
                      <a:cubicBezTo>
                        <a:pt x="345552" y="399277"/>
                        <a:pt x="317027" y="411175"/>
                        <a:pt x="282629" y="411175"/>
                      </a:cubicBezTo>
                      <a:cubicBezTo>
                        <a:pt x="248231" y="411175"/>
                        <a:pt x="219811" y="399277"/>
                        <a:pt x="197159" y="375586"/>
                      </a:cubicBezTo>
                      <a:cubicBezTo>
                        <a:pt x="174506" y="351894"/>
                        <a:pt x="163285" y="320517"/>
                        <a:pt x="163285" y="281768"/>
                      </a:cubicBezTo>
                      <a:cubicBezTo>
                        <a:pt x="163285" y="243020"/>
                        <a:pt x="174611" y="211642"/>
                        <a:pt x="197159" y="187951"/>
                      </a:cubicBezTo>
                      <a:cubicBezTo>
                        <a:pt x="219706" y="164259"/>
                        <a:pt x="248231" y="152361"/>
                        <a:pt x="282629" y="152361"/>
                      </a:cubicBezTo>
                      <a:cubicBezTo>
                        <a:pt x="317027" y="152361"/>
                        <a:pt x="345447" y="164259"/>
                        <a:pt x="368100" y="187951"/>
                      </a:cubicBezTo>
                      <a:cubicBezTo>
                        <a:pt x="390647" y="211642"/>
                        <a:pt x="401973" y="243020"/>
                        <a:pt x="401973" y="281768"/>
                      </a:cubicBezTo>
                      <a:cubicBezTo>
                        <a:pt x="401973" y="320517"/>
                        <a:pt x="390647" y="351894"/>
                        <a:pt x="368100" y="3755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6" name="Forma Livre 42">
                  <a:extLst>
                    <a:ext uri="{FF2B5EF4-FFF2-40B4-BE49-F238E27FC236}">
                      <a16:creationId xmlns:a16="http://schemas.microsoft.com/office/drawing/2014/main" id="{26F86081-45B8-E503-0BB8-E4D302D45C15}"/>
                    </a:ext>
                  </a:extLst>
                </p:cNvPr>
                <p:cNvSpPr/>
                <p:nvPr userDrawn="1"/>
              </p:nvSpPr>
              <p:spPr>
                <a:xfrm>
                  <a:off x="5441635" y="207661"/>
                  <a:ext cx="48714" cy="137371"/>
                </a:xfrm>
                <a:custGeom>
                  <a:avLst/>
                  <a:gdLst>
                    <a:gd name="connsiteX0" fmla="*/ 0 w 275078"/>
                    <a:gd name="connsiteY0" fmla="*/ 771388 h 775704"/>
                    <a:gd name="connsiteX1" fmla="*/ 65545 w 275078"/>
                    <a:gd name="connsiteY1" fmla="*/ 775705 h 775704"/>
                    <a:gd name="connsiteX2" fmla="*/ 214882 w 275078"/>
                    <a:gd name="connsiteY2" fmla="*/ 722847 h 775704"/>
                    <a:gd name="connsiteX3" fmla="*/ 275078 w 275078"/>
                    <a:gd name="connsiteY3" fmla="*/ 571855 h 775704"/>
                    <a:gd name="connsiteX4" fmla="*/ 275078 w 275078"/>
                    <a:gd name="connsiteY4" fmla="*/ 0 h 775704"/>
                    <a:gd name="connsiteX5" fmla="*/ 112842 w 275078"/>
                    <a:gd name="connsiteY5" fmla="*/ 0 h 775704"/>
                    <a:gd name="connsiteX6" fmla="*/ 112842 w 275078"/>
                    <a:gd name="connsiteY6" fmla="*/ 544794 h 775704"/>
                    <a:gd name="connsiteX7" fmla="*/ 91868 w 275078"/>
                    <a:gd name="connsiteY7" fmla="*/ 613867 h 775704"/>
                    <a:gd name="connsiteX8" fmla="*/ 26847 w 275078"/>
                    <a:gd name="connsiteY8" fmla="*/ 635453 h 775704"/>
                    <a:gd name="connsiteX9" fmla="*/ 0 w 275078"/>
                    <a:gd name="connsiteY9" fmla="*/ 633241 h 775704"/>
                    <a:gd name="connsiteX10" fmla="*/ 0 w 275078"/>
                    <a:gd name="connsiteY10" fmla="*/ 771388 h 77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5078" h="775704">
                      <a:moveTo>
                        <a:pt x="0" y="771388"/>
                      </a:moveTo>
                      <a:cubicBezTo>
                        <a:pt x="14997" y="774231"/>
                        <a:pt x="36915" y="775705"/>
                        <a:pt x="65545" y="775705"/>
                      </a:cubicBezTo>
                      <a:cubicBezTo>
                        <a:pt x="125007" y="775705"/>
                        <a:pt x="174821" y="758121"/>
                        <a:pt x="214882" y="722847"/>
                      </a:cubicBezTo>
                      <a:cubicBezTo>
                        <a:pt x="254943" y="687573"/>
                        <a:pt x="275078" y="637243"/>
                        <a:pt x="275078" y="571855"/>
                      </a:cubicBezTo>
                      <a:lnTo>
                        <a:pt x="275078" y="0"/>
                      </a:lnTo>
                      <a:lnTo>
                        <a:pt x="112842" y="0"/>
                      </a:lnTo>
                      <a:lnTo>
                        <a:pt x="112842" y="544794"/>
                      </a:lnTo>
                      <a:cubicBezTo>
                        <a:pt x="112842" y="576382"/>
                        <a:pt x="105815" y="599442"/>
                        <a:pt x="91868" y="613867"/>
                      </a:cubicBezTo>
                      <a:cubicBezTo>
                        <a:pt x="77920" y="628293"/>
                        <a:pt x="56211" y="635453"/>
                        <a:pt x="26847" y="635453"/>
                      </a:cubicBezTo>
                      <a:cubicBezTo>
                        <a:pt x="18982" y="635453"/>
                        <a:pt x="10068" y="634716"/>
                        <a:pt x="0" y="633241"/>
                      </a:cubicBezTo>
                      <a:lnTo>
                        <a:pt x="0" y="77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7" name="Forma Livre 43">
                  <a:extLst>
                    <a:ext uri="{FF2B5EF4-FFF2-40B4-BE49-F238E27FC236}">
                      <a16:creationId xmlns:a16="http://schemas.microsoft.com/office/drawing/2014/main" id="{A3C50D0C-E647-B85B-3E89-5A2BBABF1117}"/>
                    </a:ext>
                  </a:extLst>
                </p:cNvPr>
                <p:cNvSpPr/>
                <p:nvPr userDrawn="1"/>
              </p:nvSpPr>
              <p:spPr>
                <a:xfrm>
                  <a:off x="5457997" y="158750"/>
                  <a:ext cx="35974" cy="35914"/>
                </a:xfrm>
                <a:custGeom>
                  <a:avLst/>
                  <a:gdLst>
                    <a:gd name="connsiteX0" fmla="*/ 100991 w 203136"/>
                    <a:gd name="connsiteY0" fmla="*/ 202797 h 202797"/>
                    <a:gd name="connsiteX1" fmla="*/ 173563 w 203136"/>
                    <a:gd name="connsiteY1" fmla="*/ 173104 h 202797"/>
                    <a:gd name="connsiteX2" fmla="*/ 203136 w 203136"/>
                    <a:gd name="connsiteY2" fmla="*/ 101399 h 202797"/>
                    <a:gd name="connsiteX3" fmla="*/ 173563 w 203136"/>
                    <a:gd name="connsiteY3" fmla="*/ 29693 h 202797"/>
                    <a:gd name="connsiteX4" fmla="*/ 100991 w 203136"/>
                    <a:gd name="connsiteY4" fmla="*/ 0 h 202797"/>
                    <a:gd name="connsiteX5" fmla="*/ 30098 w 203136"/>
                    <a:gd name="connsiteY5" fmla="*/ 29693 h 202797"/>
                    <a:gd name="connsiteX6" fmla="*/ 0 w 203136"/>
                    <a:gd name="connsiteY6" fmla="*/ 101399 h 202797"/>
                    <a:gd name="connsiteX7" fmla="*/ 30098 w 203136"/>
                    <a:gd name="connsiteY7" fmla="*/ 173104 h 202797"/>
                    <a:gd name="connsiteX8" fmla="*/ 100991 w 203136"/>
                    <a:gd name="connsiteY8" fmla="*/ 202797 h 20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3136" h="202797">
                      <a:moveTo>
                        <a:pt x="100991" y="202797"/>
                      </a:moveTo>
                      <a:cubicBezTo>
                        <a:pt x="129621" y="202797"/>
                        <a:pt x="153847" y="192900"/>
                        <a:pt x="173563" y="173104"/>
                      </a:cubicBezTo>
                      <a:cubicBezTo>
                        <a:pt x="193278" y="153309"/>
                        <a:pt x="203136" y="129407"/>
                        <a:pt x="203136" y="101399"/>
                      </a:cubicBezTo>
                      <a:cubicBezTo>
                        <a:pt x="203136" y="73390"/>
                        <a:pt x="193278" y="49488"/>
                        <a:pt x="173563" y="29693"/>
                      </a:cubicBezTo>
                      <a:cubicBezTo>
                        <a:pt x="153847" y="9898"/>
                        <a:pt x="129726" y="0"/>
                        <a:pt x="100991" y="0"/>
                      </a:cubicBezTo>
                      <a:cubicBezTo>
                        <a:pt x="72257" y="0"/>
                        <a:pt x="50129" y="9898"/>
                        <a:pt x="30098" y="29693"/>
                      </a:cubicBezTo>
                      <a:cubicBezTo>
                        <a:pt x="10068" y="49488"/>
                        <a:pt x="0" y="73390"/>
                        <a:pt x="0" y="101399"/>
                      </a:cubicBezTo>
                      <a:cubicBezTo>
                        <a:pt x="0" y="129407"/>
                        <a:pt x="10068" y="153414"/>
                        <a:pt x="30098" y="173104"/>
                      </a:cubicBezTo>
                      <a:cubicBezTo>
                        <a:pt x="50129" y="192900"/>
                        <a:pt x="73830" y="202797"/>
                        <a:pt x="100991" y="2027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8" name="Forma Livre 44">
                  <a:extLst>
                    <a:ext uri="{FF2B5EF4-FFF2-40B4-BE49-F238E27FC236}">
                      <a16:creationId xmlns:a16="http://schemas.microsoft.com/office/drawing/2014/main" id="{ACF02B0D-AFA4-16BC-F765-1E5E4F69BB49}"/>
                    </a:ext>
                  </a:extLst>
                </p:cNvPr>
                <p:cNvSpPr/>
                <p:nvPr userDrawn="1"/>
              </p:nvSpPr>
              <p:spPr>
                <a:xfrm>
                  <a:off x="5508216" y="205554"/>
                  <a:ext cx="98766" cy="99723"/>
                </a:xfrm>
                <a:custGeom>
                  <a:avLst/>
                  <a:gdLst>
                    <a:gd name="connsiteX0" fmla="*/ 395471 w 557707"/>
                    <a:gd name="connsiteY0" fmla="*/ 497411 h 563115"/>
                    <a:gd name="connsiteX1" fmla="*/ 395471 w 557707"/>
                    <a:gd name="connsiteY1" fmla="*/ 551322 h 563115"/>
                    <a:gd name="connsiteX2" fmla="*/ 557707 w 557707"/>
                    <a:gd name="connsiteY2" fmla="*/ 551322 h 563115"/>
                    <a:gd name="connsiteX3" fmla="*/ 557707 w 557707"/>
                    <a:gd name="connsiteY3" fmla="*/ 11898 h 563115"/>
                    <a:gd name="connsiteX4" fmla="*/ 395471 w 557707"/>
                    <a:gd name="connsiteY4" fmla="*/ 11898 h 563115"/>
                    <a:gd name="connsiteX5" fmla="*/ 395471 w 557707"/>
                    <a:gd name="connsiteY5" fmla="*/ 65809 h 563115"/>
                    <a:gd name="connsiteX6" fmla="*/ 249385 w 557707"/>
                    <a:gd name="connsiteY6" fmla="*/ 0 h 563115"/>
                    <a:gd name="connsiteX7" fmla="*/ 72571 w 557707"/>
                    <a:gd name="connsiteY7" fmla="*/ 83077 h 563115"/>
                    <a:gd name="connsiteX8" fmla="*/ 0 w 557707"/>
                    <a:gd name="connsiteY8" fmla="*/ 281558 h 563115"/>
                    <a:gd name="connsiteX9" fmla="*/ 72571 w 557707"/>
                    <a:gd name="connsiteY9" fmla="*/ 480038 h 563115"/>
                    <a:gd name="connsiteX10" fmla="*/ 249385 w 557707"/>
                    <a:gd name="connsiteY10" fmla="*/ 563115 h 563115"/>
                    <a:gd name="connsiteX11" fmla="*/ 395471 w 557707"/>
                    <a:gd name="connsiteY11" fmla="*/ 497306 h 563115"/>
                    <a:gd name="connsiteX12" fmla="*/ 285880 w 557707"/>
                    <a:gd name="connsiteY12" fmla="*/ 415387 h 563115"/>
                    <a:gd name="connsiteX13" fmla="*/ 197264 w 557707"/>
                    <a:gd name="connsiteY13" fmla="*/ 377586 h 563115"/>
                    <a:gd name="connsiteX14" fmla="*/ 163390 w 557707"/>
                    <a:gd name="connsiteY14" fmla="*/ 281558 h 563115"/>
                    <a:gd name="connsiteX15" fmla="*/ 197264 w 557707"/>
                    <a:gd name="connsiteY15" fmla="*/ 185529 h 563115"/>
                    <a:gd name="connsiteX16" fmla="*/ 285880 w 557707"/>
                    <a:gd name="connsiteY16" fmla="*/ 147728 h 563115"/>
                    <a:gd name="connsiteX17" fmla="*/ 374497 w 557707"/>
                    <a:gd name="connsiteY17" fmla="*/ 185529 h 563115"/>
                    <a:gd name="connsiteX18" fmla="*/ 408370 w 557707"/>
                    <a:gd name="connsiteY18" fmla="*/ 281558 h 563115"/>
                    <a:gd name="connsiteX19" fmla="*/ 374497 w 557707"/>
                    <a:gd name="connsiteY19" fmla="*/ 377586 h 563115"/>
                    <a:gd name="connsiteX20" fmla="*/ 285880 w 557707"/>
                    <a:gd name="connsiteY20" fmla="*/ 41538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7707" h="563115">
                      <a:moveTo>
                        <a:pt x="395471" y="497411"/>
                      </a:moveTo>
                      <a:lnTo>
                        <a:pt x="395471" y="551322"/>
                      </a:lnTo>
                      <a:lnTo>
                        <a:pt x="557707" y="551322"/>
                      </a:lnTo>
                      <a:lnTo>
                        <a:pt x="557707" y="11898"/>
                      </a:lnTo>
                      <a:lnTo>
                        <a:pt x="395471" y="11898"/>
                      </a:lnTo>
                      <a:lnTo>
                        <a:pt x="395471" y="65809"/>
                      </a:lnTo>
                      <a:cubicBezTo>
                        <a:pt x="359605" y="21901"/>
                        <a:pt x="310944" y="0"/>
                        <a:pt x="249385" y="0"/>
                      </a:cubicBezTo>
                      <a:cubicBezTo>
                        <a:pt x="179855" y="0"/>
                        <a:pt x="121022" y="27692"/>
                        <a:pt x="72571" y="83077"/>
                      </a:cubicBezTo>
                      <a:cubicBezTo>
                        <a:pt x="24225" y="138462"/>
                        <a:pt x="0" y="204587"/>
                        <a:pt x="0" y="281558"/>
                      </a:cubicBezTo>
                      <a:cubicBezTo>
                        <a:pt x="0" y="358528"/>
                        <a:pt x="24225" y="424653"/>
                        <a:pt x="72571" y="480038"/>
                      </a:cubicBezTo>
                      <a:cubicBezTo>
                        <a:pt x="120917" y="535423"/>
                        <a:pt x="179855" y="563115"/>
                        <a:pt x="249385" y="563115"/>
                      </a:cubicBezTo>
                      <a:cubicBezTo>
                        <a:pt x="310944" y="563115"/>
                        <a:pt x="359710" y="541214"/>
                        <a:pt x="395471" y="497306"/>
                      </a:cubicBezTo>
                      <a:close/>
                      <a:moveTo>
                        <a:pt x="285880" y="415387"/>
                      </a:moveTo>
                      <a:cubicBezTo>
                        <a:pt x="249385" y="415387"/>
                        <a:pt x="219811" y="402857"/>
                        <a:pt x="197264" y="377586"/>
                      </a:cubicBezTo>
                      <a:cubicBezTo>
                        <a:pt x="174716" y="352421"/>
                        <a:pt x="163390" y="320411"/>
                        <a:pt x="163390" y="281558"/>
                      </a:cubicBezTo>
                      <a:cubicBezTo>
                        <a:pt x="163390" y="242704"/>
                        <a:pt x="174716" y="210694"/>
                        <a:pt x="197264" y="185529"/>
                      </a:cubicBezTo>
                      <a:cubicBezTo>
                        <a:pt x="219811" y="160364"/>
                        <a:pt x="249385" y="147728"/>
                        <a:pt x="285880" y="147728"/>
                      </a:cubicBezTo>
                      <a:cubicBezTo>
                        <a:pt x="322376" y="147728"/>
                        <a:pt x="351949" y="160364"/>
                        <a:pt x="374497" y="185529"/>
                      </a:cubicBezTo>
                      <a:cubicBezTo>
                        <a:pt x="397044" y="210694"/>
                        <a:pt x="408370" y="242704"/>
                        <a:pt x="408370" y="281558"/>
                      </a:cubicBezTo>
                      <a:cubicBezTo>
                        <a:pt x="408370" y="320411"/>
                        <a:pt x="397044" y="352421"/>
                        <a:pt x="374497" y="377586"/>
                      </a:cubicBezTo>
                      <a:cubicBezTo>
                        <a:pt x="351949" y="402752"/>
                        <a:pt x="322376" y="415387"/>
                        <a:pt x="285880" y="4153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  <p:sp>
              <p:nvSpPr>
                <p:cNvPr id="39" name="Forma Livre 45">
                  <a:extLst>
                    <a:ext uri="{FF2B5EF4-FFF2-40B4-BE49-F238E27FC236}">
                      <a16:creationId xmlns:a16="http://schemas.microsoft.com/office/drawing/2014/main" id="{D6DB4456-B9CF-6D57-3B7B-5E026CB77B28}"/>
                    </a:ext>
                  </a:extLst>
                </p:cNvPr>
                <p:cNvSpPr/>
                <p:nvPr userDrawn="1"/>
              </p:nvSpPr>
              <p:spPr>
                <a:xfrm>
                  <a:off x="5624662" y="205572"/>
                  <a:ext cx="85264" cy="99723"/>
                </a:xfrm>
                <a:custGeom>
                  <a:avLst/>
                  <a:gdLst>
                    <a:gd name="connsiteX0" fmla="*/ 446019 w 481465"/>
                    <a:gd name="connsiteY0" fmla="*/ 290192 h 563115"/>
                    <a:gd name="connsiteX1" fmla="*/ 329926 w 481465"/>
                    <a:gd name="connsiteY1" fmla="*/ 227647 h 563115"/>
                    <a:gd name="connsiteX2" fmla="*/ 232186 w 481465"/>
                    <a:gd name="connsiteY2" fmla="*/ 201744 h 563115"/>
                    <a:gd name="connsiteX3" fmla="*/ 177338 w 481465"/>
                    <a:gd name="connsiteY3" fmla="*/ 159627 h 563115"/>
                    <a:gd name="connsiteX4" fmla="*/ 232186 w 481465"/>
                    <a:gd name="connsiteY4" fmla="*/ 125090 h 563115"/>
                    <a:gd name="connsiteX5" fmla="*/ 294480 w 481465"/>
                    <a:gd name="connsiteY5" fmla="*/ 174684 h 563115"/>
                    <a:gd name="connsiteX6" fmla="*/ 457765 w 481465"/>
                    <a:gd name="connsiteY6" fmla="*/ 174684 h 563115"/>
                    <a:gd name="connsiteX7" fmla="*/ 389493 w 481465"/>
                    <a:gd name="connsiteY7" fmla="*/ 45803 h 563115"/>
                    <a:gd name="connsiteX8" fmla="*/ 235332 w 481465"/>
                    <a:gd name="connsiteY8" fmla="*/ 0 h 563115"/>
                    <a:gd name="connsiteX9" fmla="*/ 70893 w 481465"/>
                    <a:gd name="connsiteY9" fmla="*/ 45277 h 563115"/>
                    <a:gd name="connsiteX10" fmla="*/ 10697 w 481465"/>
                    <a:gd name="connsiteY10" fmla="*/ 162891 h 563115"/>
                    <a:gd name="connsiteX11" fmla="*/ 146086 w 481465"/>
                    <a:gd name="connsiteY11" fmla="*/ 332310 h 563115"/>
                    <a:gd name="connsiteX12" fmla="*/ 254628 w 481465"/>
                    <a:gd name="connsiteY12" fmla="*/ 360318 h 563115"/>
                    <a:gd name="connsiteX13" fmla="*/ 302450 w 481465"/>
                    <a:gd name="connsiteY13" fmla="*/ 379166 h 563115"/>
                    <a:gd name="connsiteX14" fmla="*/ 315873 w 481465"/>
                    <a:gd name="connsiteY14" fmla="*/ 405595 h 563115"/>
                    <a:gd name="connsiteX15" fmla="*/ 255677 w 481465"/>
                    <a:gd name="connsiteY15" fmla="*/ 440131 h 563115"/>
                    <a:gd name="connsiteX16" fmla="*/ 196634 w 481465"/>
                    <a:gd name="connsiteY16" fmla="*/ 423389 h 563115"/>
                    <a:gd name="connsiteX17" fmla="*/ 170836 w 481465"/>
                    <a:gd name="connsiteY17" fmla="*/ 375375 h 563115"/>
                    <a:gd name="connsiteX18" fmla="*/ 0 w 481465"/>
                    <a:gd name="connsiteY18" fmla="*/ 375375 h 563115"/>
                    <a:gd name="connsiteX19" fmla="*/ 73620 w 481465"/>
                    <a:gd name="connsiteY19" fmla="*/ 509731 h 563115"/>
                    <a:gd name="connsiteX20" fmla="*/ 250434 w 481465"/>
                    <a:gd name="connsiteY20" fmla="*/ 563115 h 563115"/>
                    <a:gd name="connsiteX21" fmla="*/ 416970 w 481465"/>
                    <a:gd name="connsiteY21" fmla="*/ 517312 h 563115"/>
                    <a:gd name="connsiteX22" fmla="*/ 481466 w 481465"/>
                    <a:gd name="connsiteY22" fmla="*/ 397066 h 563115"/>
                    <a:gd name="connsiteX23" fmla="*/ 446019 w 481465"/>
                    <a:gd name="connsiteY23" fmla="*/ 290297 h 56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1465" h="563115">
                      <a:moveTo>
                        <a:pt x="446019" y="290192"/>
                      </a:moveTo>
                      <a:cubicBezTo>
                        <a:pt x="422423" y="262815"/>
                        <a:pt x="383725" y="241967"/>
                        <a:pt x="329926" y="227647"/>
                      </a:cubicBezTo>
                      <a:lnTo>
                        <a:pt x="232186" y="201744"/>
                      </a:lnTo>
                      <a:cubicBezTo>
                        <a:pt x="195691" y="193847"/>
                        <a:pt x="177338" y="179843"/>
                        <a:pt x="177338" y="159627"/>
                      </a:cubicBezTo>
                      <a:cubicBezTo>
                        <a:pt x="177338" y="136672"/>
                        <a:pt x="195586" y="125090"/>
                        <a:pt x="232186" y="125090"/>
                      </a:cubicBezTo>
                      <a:cubicBezTo>
                        <a:pt x="268786" y="125090"/>
                        <a:pt x="288082" y="141621"/>
                        <a:pt x="294480" y="174684"/>
                      </a:cubicBezTo>
                      <a:lnTo>
                        <a:pt x="457765" y="174684"/>
                      </a:lnTo>
                      <a:cubicBezTo>
                        <a:pt x="453465" y="119299"/>
                        <a:pt x="430708" y="76339"/>
                        <a:pt x="389493" y="45803"/>
                      </a:cubicBezTo>
                      <a:cubicBezTo>
                        <a:pt x="348279" y="15268"/>
                        <a:pt x="296892" y="0"/>
                        <a:pt x="235332" y="0"/>
                      </a:cubicBezTo>
                      <a:cubicBezTo>
                        <a:pt x="165802" y="0"/>
                        <a:pt x="111059" y="15057"/>
                        <a:pt x="70893" y="45277"/>
                      </a:cubicBezTo>
                      <a:cubicBezTo>
                        <a:pt x="30727" y="75496"/>
                        <a:pt x="10697" y="114666"/>
                        <a:pt x="10697" y="162891"/>
                      </a:cubicBezTo>
                      <a:cubicBezTo>
                        <a:pt x="10697" y="252075"/>
                        <a:pt x="55792" y="308513"/>
                        <a:pt x="146086" y="332310"/>
                      </a:cubicBezTo>
                      <a:lnTo>
                        <a:pt x="254628" y="360318"/>
                      </a:lnTo>
                      <a:cubicBezTo>
                        <a:pt x="277595" y="366846"/>
                        <a:pt x="293536" y="373059"/>
                        <a:pt x="302450" y="379166"/>
                      </a:cubicBezTo>
                      <a:cubicBezTo>
                        <a:pt x="311364" y="385273"/>
                        <a:pt x="315873" y="394118"/>
                        <a:pt x="315873" y="405595"/>
                      </a:cubicBezTo>
                      <a:cubicBezTo>
                        <a:pt x="315873" y="428654"/>
                        <a:pt x="295843" y="440131"/>
                        <a:pt x="255677" y="440131"/>
                      </a:cubicBezTo>
                      <a:cubicBezTo>
                        <a:pt x="232081" y="440131"/>
                        <a:pt x="212365" y="434551"/>
                        <a:pt x="196634" y="423389"/>
                      </a:cubicBezTo>
                      <a:cubicBezTo>
                        <a:pt x="180904" y="412228"/>
                        <a:pt x="172304" y="396223"/>
                        <a:pt x="170836" y="375375"/>
                      </a:cubicBezTo>
                      <a:lnTo>
                        <a:pt x="0" y="375375"/>
                      </a:lnTo>
                      <a:cubicBezTo>
                        <a:pt x="2832" y="429286"/>
                        <a:pt x="27372" y="474141"/>
                        <a:pt x="73620" y="509731"/>
                      </a:cubicBezTo>
                      <a:cubicBezTo>
                        <a:pt x="119868" y="545320"/>
                        <a:pt x="178701" y="563115"/>
                        <a:pt x="250434" y="563115"/>
                      </a:cubicBezTo>
                      <a:cubicBezTo>
                        <a:pt x="322166" y="563115"/>
                        <a:pt x="373972" y="547848"/>
                        <a:pt x="416970" y="517312"/>
                      </a:cubicBezTo>
                      <a:cubicBezTo>
                        <a:pt x="459967" y="486777"/>
                        <a:pt x="481466" y="446659"/>
                        <a:pt x="481466" y="397066"/>
                      </a:cubicBezTo>
                      <a:cubicBezTo>
                        <a:pt x="481466" y="353158"/>
                        <a:pt x="469615" y="317568"/>
                        <a:pt x="446019" y="2902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4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noProof="0" dirty="0"/>
                </a:p>
              </p:txBody>
            </p:sp>
          </p:grpSp>
        </p:grpSp>
        <p:pic>
          <p:nvPicPr>
            <p:cNvPr id="31" name="Graphic 2">
              <a:extLst>
                <a:ext uri="{FF2B5EF4-FFF2-40B4-BE49-F238E27FC236}">
                  <a16:creationId xmlns:a16="http://schemas.microsoft.com/office/drawing/2014/main" id="{EFF206AF-6E2C-AFBE-6882-5A5891978FC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8913" y="117255"/>
              <a:ext cx="634687" cy="229193"/>
            </a:xfrm>
            <a:prstGeom prst="rect">
              <a:avLst/>
            </a:prstGeom>
          </p:spPr>
        </p:pic>
      </p:grpSp>
      <p:sp>
        <p:nvSpPr>
          <p:cNvPr id="2" name="TextBox 5">
            <a:extLst>
              <a:ext uri="{FF2B5EF4-FFF2-40B4-BE49-F238E27FC236}">
                <a16:creationId xmlns:a16="http://schemas.microsoft.com/office/drawing/2014/main" id="{24B14B8A-EA43-1630-65EF-8E7417E0F178}"/>
              </a:ext>
            </a:extLst>
          </p:cNvPr>
          <p:cNvSpPr txBox="1"/>
          <p:nvPr/>
        </p:nvSpPr>
        <p:spPr>
          <a:xfrm>
            <a:off x="603571" y="897785"/>
            <a:ext cx="6146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noProof="0" dirty="0">
                <a:solidFill>
                  <a:schemeClr val="bg1"/>
                </a:solidFill>
                <a:latin typeface="AMX" pitchFamily="2" charset="77"/>
              </a:rPr>
              <a:t>Necessidades de Luciana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639F581B-79E8-4308-D37C-D20E8064C38F}"/>
              </a:ext>
            </a:extLst>
          </p:cNvPr>
          <p:cNvSpPr txBox="1"/>
          <p:nvPr/>
        </p:nvSpPr>
        <p:spPr>
          <a:xfrm>
            <a:off x="696475" y="1698749"/>
            <a:ext cx="425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chemeClr val="bg1"/>
                </a:solidFill>
                <a:latin typeface="AMX" pitchFamily="2" charset="77"/>
              </a:rPr>
              <a:t>1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CEFA7A1-F476-CF9A-8B42-B23D705347D9}"/>
              </a:ext>
            </a:extLst>
          </p:cNvPr>
          <p:cNvSpPr txBox="1"/>
          <p:nvPr/>
        </p:nvSpPr>
        <p:spPr>
          <a:xfrm>
            <a:off x="630752" y="2529933"/>
            <a:ext cx="490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chemeClr val="bg1"/>
                </a:solidFill>
                <a:latin typeface="AMX" pitchFamily="2" charset="77"/>
              </a:rPr>
              <a:t>2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2230C5A6-1ED4-4CA6-20F2-DF89CA69FCD3}"/>
              </a:ext>
            </a:extLst>
          </p:cNvPr>
          <p:cNvSpPr txBox="1"/>
          <p:nvPr/>
        </p:nvSpPr>
        <p:spPr>
          <a:xfrm>
            <a:off x="638767" y="3361117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chemeClr val="bg1"/>
                </a:solidFill>
                <a:latin typeface="AMX" pitchFamily="2" charset="77"/>
              </a:rPr>
              <a:t>3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F6E3562D-D785-5BC8-1CBD-DFA0573D7975}"/>
              </a:ext>
            </a:extLst>
          </p:cNvPr>
          <p:cNvSpPr/>
          <p:nvPr/>
        </p:nvSpPr>
        <p:spPr>
          <a:xfrm>
            <a:off x="1238130" y="1760305"/>
            <a:ext cx="5343143" cy="646331"/>
          </a:xfrm>
          <a:prstGeom prst="roundRect">
            <a:avLst/>
          </a:prstGeom>
          <a:solidFill>
            <a:srgbClr val="E65E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000" b="1" noProof="0" dirty="0">
                <a:solidFill>
                  <a:schemeClr val="bg1"/>
                </a:solidFill>
                <a:latin typeface="AMX" pitchFamily="2" charset="77"/>
              </a:rPr>
              <a:t>Filho conectado fora de casa;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315511EB-8328-861F-DAF2-93E88F53D13D}"/>
              </a:ext>
            </a:extLst>
          </p:cNvPr>
          <p:cNvSpPr/>
          <p:nvPr/>
        </p:nvSpPr>
        <p:spPr>
          <a:xfrm>
            <a:off x="1238130" y="2591489"/>
            <a:ext cx="5343143" cy="646331"/>
          </a:xfrm>
          <a:prstGeom prst="roundRect">
            <a:avLst/>
          </a:prstGeom>
          <a:solidFill>
            <a:srgbClr val="E65E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000" b="1" noProof="0" dirty="0">
                <a:solidFill>
                  <a:schemeClr val="bg1"/>
                </a:solidFill>
                <a:latin typeface="AMX" pitchFamily="2" charset="77"/>
              </a:rPr>
              <a:t>Internet para trabalhar de home office;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82CD0533-4E9F-5458-3F24-4EC477708EC9}"/>
              </a:ext>
            </a:extLst>
          </p:cNvPr>
          <p:cNvSpPr/>
          <p:nvPr/>
        </p:nvSpPr>
        <p:spPr>
          <a:xfrm>
            <a:off x="1238130" y="3422673"/>
            <a:ext cx="5343143" cy="646331"/>
          </a:xfrm>
          <a:prstGeom prst="roundRect">
            <a:avLst/>
          </a:prstGeom>
          <a:solidFill>
            <a:srgbClr val="E65E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000" b="1" noProof="0" dirty="0">
                <a:solidFill>
                  <a:schemeClr val="bg1"/>
                </a:solidFill>
                <a:latin typeface="AMX" pitchFamily="2" charset="77"/>
              </a:rPr>
              <a:t>Economia;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286D941E-C381-DD10-F50C-A9574ED1334F}"/>
              </a:ext>
            </a:extLst>
          </p:cNvPr>
          <p:cNvSpPr/>
          <p:nvPr/>
        </p:nvSpPr>
        <p:spPr>
          <a:xfrm>
            <a:off x="1238130" y="4253857"/>
            <a:ext cx="5343143" cy="1015335"/>
          </a:xfrm>
          <a:prstGeom prst="roundRect">
            <a:avLst/>
          </a:prstGeom>
          <a:solidFill>
            <a:srgbClr val="E65E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000" b="1" noProof="0" dirty="0">
                <a:solidFill>
                  <a:schemeClr val="bg1"/>
                </a:solidFill>
                <a:latin typeface="AMX" pitchFamily="2" charset="77"/>
              </a:rPr>
              <a:t>Streamings para maratonar suas séries favoritas;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7CA2D4C3-B060-97C5-2F21-8A0C28B0D39C}"/>
              </a:ext>
            </a:extLst>
          </p:cNvPr>
          <p:cNvSpPr txBox="1"/>
          <p:nvPr/>
        </p:nvSpPr>
        <p:spPr>
          <a:xfrm>
            <a:off x="613118" y="4376803"/>
            <a:ext cx="508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chemeClr val="bg1"/>
                </a:solidFill>
                <a:latin typeface="AMX" pitchFamily="2" charset="77"/>
              </a:rPr>
              <a:t>4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04C6A349-7C42-B3A4-9B65-BA0A8D35A7A1}"/>
              </a:ext>
            </a:extLst>
          </p:cNvPr>
          <p:cNvSpPr/>
          <p:nvPr/>
        </p:nvSpPr>
        <p:spPr>
          <a:xfrm>
            <a:off x="1238130" y="5454045"/>
            <a:ext cx="5343143" cy="1015335"/>
          </a:xfrm>
          <a:prstGeom prst="roundRect">
            <a:avLst/>
          </a:prstGeom>
          <a:solidFill>
            <a:srgbClr val="E65E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/>
            <a:r>
              <a:rPr lang="pt-BR" sz="2000" b="1" noProof="0" dirty="0">
                <a:solidFill>
                  <a:schemeClr val="bg1"/>
                </a:solidFill>
                <a:latin typeface="AMX" pitchFamily="2" charset="77"/>
              </a:rPr>
              <a:t>Administrar todas as faturas de forma prática.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F32DAA6E-FF69-C001-67BC-84617BE3AA71}"/>
              </a:ext>
            </a:extLst>
          </p:cNvPr>
          <p:cNvSpPr txBox="1"/>
          <p:nvPr/>
        </p:nvSpPr>
        <p:spPr>
          <a:xfrm>
            <a:off x="635561" y="5575494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noProof="0" dirty="0">
                <a:ln w="12700">
                  <a:noFill/>
                </a:ln>
                <a:solidFill>
                  <a:schemeClr val="bg1"/>
                </a:solidFill>
                <a:latin typeface="AMX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28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32 0 L -3.54167E-6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12239 7.40741E-7 L -2.5E-6 7.40741E-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9 -3.7037E-6 L -3.125E-6 -3.7037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9 5.55112E-17 L -3.125E-6 5.55112E-1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9 -4.81481E-6 L -3.125E-6 -4.81481E-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1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9 -2.96296E-6 L -3.125E-6 -2.96296E-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1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9 -3.33333E-6 L -3.125E-6 -3.33333E-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6" grpId="0" animBg="1"/>
      <p:bldP spid="6" grpId="1" animBg="1"/>
      <p:bldP spid="2" grpId="0"/>
      <p:bldP spid="2" grpId="1"/>
      <p:bldP spid="3" grpId="0"/>
      <p:bldP spid="4" grpId="0"/>
      <p:bldP spid="5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4" grpId="0"/>
      <p:bldP spid="15" grpId="0" animBg="1"/>
      <p:bldP spid="15" grpId="1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a 3">
      <a:majorFont>
        <a:latin typeface="AMX Medium"/>
        <a:ea typeface=""/>
        <a:cs typeface=""/>
      </a:majorFont>
      <a:minorFont>
        <a:latin typeface="AMX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1da169a7e93184833a733487433bf579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8ad162ef13b50bf772788f11b912b26b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171ECF-13A6-4ACC-B7BE-947CF51489DA}">
  <ds:schemaRefs>
    <ds:schemaRef ds:uri="05ec3496-d55f-4088-b91d-c078abc80e92"/>
    <ds:schemaRef ds:uri="81d509b4-a50c-4eb4-9c41-c741e6a75022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FEBEFB9-CF79-4CD6-AA5E-40EEA41BB717}">
  <ds:schemaRefs/>
</ds:datastoreItem>
</file>

<file path=customXml/itemProps3.xml><?xml version="1.0" encoding="utf-8"?>
<ds:datastoreItem xmlns:ds="http://schemas.openxmlformats.org/officeDocument/2006/customXml" ds:itemID="{F90F3FAF-3799-418E-A93E-DC92381209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4592</TotalTime>
  <Words>2711</Words>
  <Application>Microsoft Office PowerPoint</Application>
  <PresentationFormat>Widescreen</PresentationFormat>
  <Paragraphs>374</Paragraphs>
  <Slides>53</Slides>
  <Notes>24</Notes>
  <HiddenSlides>1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53</vt:i4>
      </vt:variant>
    </vt:vector>
  </HeadingPairs>
  <TitlesOfParts>
    <vt:vector size="63" baseType="lpstr">
      <vt:lpstr>AMX Black</vt:lpstr>
      <vt:lpstr>Wingdings</vt:lpstr>
      <vt:lpstr>Euclid Circular A</vt:lpstr>
      <vt:lpstr>Calibri</vt:lpstr>
      <vt:lpstr>Arial</vt:lpstr>
      <vt:lpstr>Aptos</vt:lpstr>
      <vt:lpstr>AMX Medium</vt:lpstr>
      <vt:lpstr>AMX</vt:lpstr>
      <vt:lpstr>Office Theme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Flavia Barreto</dc:creator>
  <cp:lastModifiedBy>BRUNA MARIA DE ALMEIDA SANTOS</cp:lastModifiedBy>
  <cp:revision>33</cp:revision>
  <dcterms:created xsi:type="dcterms:W3CDTF">2024-04-19T16:16:00Z</dcterms:created>
  <dcterms:modified xsi:type="dcterms:W3CDTF">2026-05-06T17:40:36Z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4750E61C656449D0A7641C157320BE21_12</vt:lpwstr>
  </property>
  <property fmtid="{D5CDD505-2E9C-101B-9397-08002B2CF9AE}" pid="3" name="KSOProductBuildVer">
    <vt:lpwstr>1046-12.2.0.16909</vt:lpwstr>
  </property>
  <property fmtid="{D5CDD505-2E9C-101B-9397-08002B2CF9AE}" pid="4" name="ContentTypeId">
    <vt:lpwstr>0x01010030BAA0BFA4660643A687B2FDCEE2805C</vt:lpwstr>
  </property>
  <property fmtid="{D5CDD505-2E9C-101B-9397-08002B2CF9AE}" pid="5" name="MediaServiceImageTags">
    <vt:lpwstr/>
  </property>
</Properties>
</file>