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ppt/notesSlides/notesSlide5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notesSlides/notesSlide9.xml" ContentType="application/vnd.openxmlformats-officedocument.presentationml.notesSlide+xml"/>
  <Override PartName="/ppt/tags/tag13.xml" ContentType="application/vnd.openxmlformats-officedocument.presentationml.tags+xml"/>
  <Override PartName="/ppt/notesSlides/notesSlide10.xml" ContentType="application/vnd.openxmlformats-officedocument.presentationml.notesSlide+xml"/>
  <Override PartName="/ppt/tags/tag14.xml" ContentType="application/vnd.openxmlformats-officedocument.presentationml.tags+xml"/>
  <Override PartName="/ppt/notesSlides/notesSlide11.xml" ContentType="application/vnd.openxmlformats-officedocument.presentationml.notesSlide+xml"/>
  <Override PartName="/ppt/tags/tag15.xml" ContentType="application/vnd.openxmlformats-officedocument.presentationml.tags+xml"/>
  <Override PartName="/ppt/notesSlides/notesSlide12.xml" ContentType="application/vnd.openxmlformats-officedocument.presentationml.notesSlide+xml"/>
  <Override PartName="/ppt/tags/tag16.xml" ContentType="application/vnd.openxmlformats-officedocument.presentationml.tags+xml"/>
  <Override PartName="/ppt/notesSlides/notesSlide13.xml" ContentType="application/vnd.openxmlformats-officedocument.presentationml.notesSlide+xml"/>
  <Override PartName="/ppt/tags/tag17.xml" ContentType="application/vnd.openxmlformats-officedocument.presentationml.tags+xml"/>
  <Override PartName="/ppt/notesSlides/notesSlide14.xml" ContentType="application/vnd.openxmlformats-officedocument.presentationml.notesSlide+xml"/>
  <Override PartName="/ppt/tags/tag18.xml" ContentType="application/vnd.openxmlformats-officedocument.presentationml.tags+xml"/>
  <Override PartName="/ppt/notesSlides/notesSlide15.xml" ContentType="application/vnd.openxmlformats-officedocument.presentationml.notesSlide+xml"/>
  <Override PartName="/ppt/tags/tag19.xml" ContentType="application/vnd.openxmlformats-officedocument.presentationml.tags+xml"/>
  <Override PartName="/ppt/notesSlides/notesSlide16.xml" ContentType="application/vnd.openxmlformats-officedocument.presentationml.notesSlide+xml"/>
  <Override PartName="/ppt/tags/tag20.xml" ContentType="application/vnd.openxmlformats-officedocument.presentationml.tags+xml"/>
  <Override PartName="/ppt/notesSlides/notesSlide17.xml" ContentType="application/vnd.openxmlformats-officedocument.presentationml.notesSlide+xml"/>
  <Override PartName="/ppt/tags/tag21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22.xml" ContentType="application/vnd.openxmlformats-officedocument.presentationml.tags+xml"/>
  <Override PartName="/ppt/notesSlides/notesSlide21.xml" ContentType="application/vnd.openxmlformats-officedocument.presentationml.notesSlide+xml"/>
  <Override PartName="/ppt/tags/tag23.xml" ContentType="application/vnd.openxmlformats-officedocument.presentationml.tags+xml"/>
  <Override PartName="/ppt/notesSlides/notesSlide22.xml" ContentType="application/vnd.openxmlformats-officedocument.presentationml.notesSlide+xml"/>
  <Override PartName="/ppt/tags/tag24.xml" ContentType="application/vnd.openxmlformats-officedocument.presentationml.tags+xml"/>
  <Override PartName="/ppt/notesSlides/notesSlide23.xml" ContentType="application/vnd.openxmlformats-officedocument.presentationml.notesSlide+xml"/>
  <Override PartName="/ppt/tags/tag25.xml" ContentType="application/vnd.openxmlformats-officedocument.presentationml.tags+xml"/>
  <Override PartName="/ppt/notesSlides/notesSlide24.xml" ContentType="application/vnd.openxmlformats-officedocument.presentationml.notesSlide+xml"/>
  <Override PartName="/ppt/tags/tag26.xml" ContentType="application/vnd.openxmlformats-officedocument.presentationml.tags+xml"/>
  <Override PartName="/ppt/notesSlides/notesSlide25.xml" ContentType="application/vnd.openxmlformats-officedocument.presentationml.notesSlide+xml"/>
  <Override PartName="/ppt/tags/tag27.xml" ContentType="application/vnd.openxmlformats-officedocument.presentationml.tags+xml"/>
  <Override PartName="/ppt/notesSlides/notesSlide26.xml" ContentType="application/vnd.openxmlformats-officedocument.presentationml.notesSlide+xml"/>
  <Override PartName="/ppt/tags/tag28.xml" ContentType="application/vnd.openxmlformats-officedocument.presentationml.tags+xml"/>
  <Override PartName="/ppt/notesSlides/notesSlide27.xml" ContentType="application/vnd.openxmlformats-officedocument.presentationml.notesSlide+xml"/>
  <Override PartName="/ppt/tags/tag29.xml" ContentType="application/vnd.openxmlformats-officedocument.presentationml.tags+xml"/>
  <Override PartName="/ppt/notesSlides/notesSlide28.xml" ContentType="application/vnd.openxmlformats-officedocument.presentationml.notesSlide+xml"/>
  <Override PartName="/ppt/tags/tag30.xml" ContentType="application/vnd.openxmlformats-officedocument.presentationml.tags+xml"/>
  <Override PartName="/ppt/notesSlides/notesSlide29.xml" ContentType="application/vnd.openxmlformats-officedocument.presentationml.notesSlide+xml"/>
  <Override PartName="/ppt/tags/tag31.xml" ContentType="application/vnd.openxmlformats-officedocument.presentationml.tags+xml"/>
  <Override PartName="/ppt/notesSlides/notesSlide30.xml" ContentType="application/vnd.openxmlformats-officedocument.presentationml.notesSlide+xml"/>
  <Override PartName="/ppt/tags/tag32.xml" ContentType="application/vnd.openxmlformats-officedocument.presentationml.tags+xml"/>
  <Override PartName="/ppt/notesSlides/notesSlide31.xml" ContentType="application/vnd.openxmlformats-officedocument.presentationml.notesSlide+xml"/>
  <Override PartName="/ppt/tags/tag33.xml" ContentType="application/vnd.openxmlformats-officedocument.presentationml.tags+xml"/>
  <Override PartName="/ppt/notesSlides/notesSlide32.xml" ContentType="application/vnd.openxmlformats-officedocument.presentationml.notesSlide+xml"/>
  <Override PartName="/ppt/tags/tag34.xml" ContentType="application/vnd.openxmlformats-officedocument.presentationml.tags+xml"/>
  <Override PartName="/ppt/notesSlides/notesSlide33.xml" ContentType="application/vnd.openxmlformats-officedocument.presentationml.notesSlide+xml"/>
  <Override PartName="/ppt/tags/tag35.xml" ContentType="application/vnd.openxmlformats-officedocument.presentationml.tags+xml"/>
  <Override PartName="/ppt/notesSlides/notesSlide34.xml" ContentType="application/vnd.openxmlformats-officedocument.presentationml.notesSlide+xml"/>
  <Override PartName="/ppt/tags/tag36.xml" ContentType="application/vnd.openxmlformats-officedocument.presentationml.tags+xml"/>
  <Override PartName="/ppt/notesSlides/notesSlide35.xml" ContentType="application/vnd.openxmlformats-officedocument.presentationml.notesSlide+xml"/>
  <Override PartName="/ppt/tags/tag37.xml" ContentType="application/vnd.openxmlformats-officedocument.presentationml.tags+xml"/>
  <Override PartName="/ppt/notesSlides/notesSlide36.xml" ContentType="application/vnd.openxmlformats-officedocument.presentationml.notesSlide+xml"/>
  <Override PartName="/ppt/tags/tag38.xml" ContentType="application/vnd.openxmlformats-officedocument.presentationml.tags+xml"/>
  <Override PartName="/ppt/notesSlides/notesSlide37.xml" ContentType="application/vnd.openxmlformats-officedocument.presentationml.notesSlide+xml"/>
  <Override PartName="/ppt/tags/tag39.xml" ContentType="application/vnd.openxmlformats-officedocument.presentationml.tags+xml"/>
  <Override PartName="/ppt/notesSlides/notesSlide38.xml" ContentType="application/vnd.openxmlformats-officedocument.presentationml.notesSlide+xml"/>
  <Override PartName="/ppt/tags/tag40.xml" ContentType="application/vnd.openxmlformats-officedocument.presentationml.tags+xml"/>
  <Override PartName="/ppt/notesSlides/notesSlide39.xml" ContentType="application/vnd.openxmlformats-officedocument.presentationml.notesSlide+xml"/>
  <Override PartName="/ppt/tags/tag41.xml" ContentType="application/vnd.openxmlformats-officedocument.presentationml.tags+xml"/>
  <Override PartName="/ppt/notesSlides/notesSlide40.xml" ContentType="application/vnd.openxmlformats-officedocument.presentationml.notesSlide+xml"/>
  <Override PartName="/ppt/tags/tag42.xml" ContentType="application/vnd.openxmlformats-officedocument.presentationml.tags+xml"/>
  <Override PartName="/ppt/notesSlides/notesSlide41.xml" ContentType="application/vnd.openxmlformats-officedocument.presentationml.notesSlide+xml"/>
  <Override PartName="/ppt/tags/tag43.xml" ContentType="application/vnd.openxmlformats-officedocument.presentationml.tags+xml"/>
  <Override PartName="/ppt/notesSlides/notesSlide42.xml" ContentType="application/vnd.openxmlformats-officedocument.presentationml.notesSlide+xml"/>
  <Override PartName="/ppt/tags/tag44.xml" ContentType="application/vnd.openxmlformats-officedocument.presentationml.tags+xml"/>
  <Override PartName="/ppt/notesSlides/notesSlide43.xml" ContentType="application/vnd.openxmlformats-officedocument.presentationml.notesSlide+xml"/>
  <Override PartName="/ppt/tags/tag45.xml" ContentType="application/vnd.openxmlformats-officedocument.presentationml.tags+xml"/>
  <Override PartName="/ppt/notesSlides/notesSlide44.xml" ContentType="application/vnd.openxmlformats-officedocument.presentationml.notesSlide+xml"/>
  <Override PartName="/ppt/tags/tag46.xml" ContentType="application/vnd.openxmlformats-officedocument.presentationml.tags+xml"/>
  <Override PartName="/ppt/notesSlides/notesSlide45.xml" ContentType="application/vnd.openxmlformats-officedocument.presentationml.notesSlide+xml"/>
  <Override PartName="/ppt/tags/tag47.xml" ContentType="application/vnd.openxmlformats-officedocument.presentationml.tags+xml"/>
  <Override PartName="/ppt/notesSlides/notesSlide46.xml" ContentType="application/vnd.openxmlformats-officedocument.presentationml.notesSlide+xml"/>
  <Override PartName="/ppt/tags/tag48.xml" ContentType="application/vnd.openxmlformats-officedocument.presentationml.tags+xml"/>
  <Override PartName="/ppt/notesSlides/notesSlide47.xml" ContentType="application/vnd.openxmlformats-officedocument.presentationml.notesSlide+xml"/>
  <Override PartName="/ppt/tags/tag49.xml" ContentType="application/vnd.openxmlformats-officedocument.presentationml.tags+xml"/>
  <Override PartName="/ppt/notesSlides/notesSlide48.xml" ContentType="application/vnd.openxmlformats-officedocument.presentationml.notesSlide+xml"/>
  <Override PartName="/ppt/tags/tag50.xml" ContentType="application/vnd.openxmlformats-officedocument.presentationml.tags+xml"/>
  <Override PartName="/ppt/notesSlides/notesSlide49.xml" ContentType="application/vnd.openxmlformats-officedocument.presentationml.notesSlide+xml"/>
  <Override PartName="/ppt/tags/tag51.xml" ContentType="application/vnd.openxmlformats-officedocument.presentationml.tag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4"/>
  </p:sldMasterIdLst>
  <p:notesMasterIdLst>
    <p:notesMasterId r:id="rId59"/>
  </p:notesMasterIdLst>
  <p:sldIdLst>
    <p:sldId id="4718" r:id="rId5"/>
    <p:sldId id="4717" r:id="rId6"/>
    <p:sldId id="4781" r:id="rId7"/>
    <p:sldId id="4844" r:id="rId8"/>
    <p:sldId id="4841" r:id="rId9"/>
    <p:sldId id="4842" r:id="rId10"/>
    <p:sldId id="4794" r:id="rId11"/>
    <p:sldId id="4871" r:id="rId12"/>
    <p:sldId id="4787" r:id="rId13"/>
    <p:sldId id="4869" r:id="rId14"/>
    <p:sldId id="4783" r:id="rId15"/>
    <p:sldId id="4789" r:id="rId16"/>
    <p:sldId id="4791" r:id="rId17"/>
    <p:sldId id="4845" r:id="rId18"/>
    <p:sldId id="4780" r:id="rId19"/>
    <p:sldId id="4846" r:id="rId20"/>
    <p:sldId id="4847" r:id="rId21"/>
    <p:sldId id="4797" r:id="rId22"/>
    <p:sldId id="4799" r:id="rId23"/>
    <p:sldId id="4800" r:id="rId24"/>
    <p:sldId id="4848" r:id="rId25"/>
    <p:sldId id="4849" r:id="rId26"/>
    <p:sldId id="4801" r:id="rId27"/>
    <p:sldId id="4754" r:id="rId28"/>
    <p:sldId id="4709" r:id="rId29"/>
    <p:sldId id="4850" r:id="rId30"/>
    <p:sldId id="4851" r:id="rId31"/>
    <p:sldId id="4852" r:id="rId32"/>
    <p:sldId id="4808" r:id="rId33"/>
    <p:sldId id="4811" r:id="rId34"/>
    <p:sldId id="4853" r:id="rId35"/>
    <p:sldId id="4855" r:id="rId36"/>
    <p:sldId id="4856" r:id="rId37"/>
    <p:sldId id="4857" r:id="rId38"/>
    <p:sldId id="4858" r:id="rId39"/>
    <p:sldId id="4859" r:id="rId40"/>
    <p:sldId id="4860" r:id="rId41"/>
    <p:sldId id="4861" r:id="rId42"/>
    <p:sldId id="4862" r:id="rId43"/>
    <p:sldId id="4863" r:id="rId44"/>
    <p:sldId id="4864" r:id="rId45"/>
    <p:sldId id="4865" r:id="rId46"/>
    <p:sldId id="4866" r:id="rId47"/>
    <p:sldId id="4867" r:id="rId48"/>
    <p:sldId id="4868" r:id="rId49"/>
    <p:sldId id="4870" r:id="rId50"/>
    <p:sldId id="4872" r:id="rId51"/>
    <p:sldId id="4873" r:id="rId52"/>
    <p:sldId id="4817" r:id="rId53"/>
    <p:sldId id="4837" r:id="rId54"/>
    <p:sldId id="4838" r:id="rId55"/>
    <p:sldId id="4839" r:id="rId56"/>
    <p:sldId id="4840" r:id="rId57"/>
    <p:sldId id="4746" r:id="rId58"/>
  </p:sldIdLst>
  <p:sldSz cx="12192000" cy="6858000"/>
  <p:notesSz cx="6858000" cy="9144000"/>
  <p:embeddedFontLst>
    <p:embeddedFont>
      <p:font typeface="AMX" pitchFamily="2" charset="0"/>
      <p:regular r:id="rId60"/>
      <p:bold r:id="rId61"/>
      <p:italic r:id="rId62"/>
      <p:boldItalic r:id="rId63"/>
    </p:embeddedFont>
    <p:embeddedFont>
      <p:font typeface="AMX Black" pitchFamily="2" charset="0"/>
      <p:bold r:id="rId64"/>
      <p:italic r:id="rId65"/>
      <p:boldItalic r:id="rId66"/>
    </p:embeddedFont>
    <p:embeddedFont>
      <p:font typeface="AMX Medium" pitchFamily="2" charset="0"/>
      <p:regular r:id="rId67"/>
      <p:bold r:id="rId68"/>
      <p:italic r:id="rId69"/>
      <p:boldItalic r:id="rId70"/>
    </p:embeddedFont>
    <p:embeddedFont>
      <p:font typeface="Segoe UI" panose="020B0502040204020203" pitchFamily="34" charset="0"/>
      <p:regular r:id="rId71"/>
      <p:bold r:id="rId72"/>
      <p:italic r:id="rId73"/>
      <p:boldItalic r:id="rId74"/>
    </p:embeddedFont>
    <p:embeddedFont>
      <p:font typeface="Segoe UI Semibold" panose="020B0702040204020203" pitchFamily="34" charset="0"/>
      <p:regular r:id="rId75"/>
      <p:bold r:id="rId76"/>
      <p:italic r:id="rId77"/>
      <p:boldItalic r:id="rId78"/>
    </p:embeddedFont>
    <p:embeddedFont>
      <p:font typeface="Verdana Pro Black" panose="020B0A04030504040204" pitchFamily="34" charset="0"/>
      <p:bold r:id="rId79"/>
      <p:italic r:id="rId80"/>
      <p:boldItalic r:id="rId81"/>
    </p:embeddedFont>
    <p:embeddedFont>
      <p:font typeface="Verdana Pro Cond Black" panose="020B0A06030504040204" pitchFamily="34" charset="0"/>
      <p:bold r:id="rId82"/>
      <p:italic r:id="rId83"/>
      <p:boldItalic r:id="rId84"/>
    </p:embeddedFont>
  </p:embeddedFontLst>
  <p:custDataLst>
    <p:tags r:id="rId85"/>
  </p:custData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9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F5A6616-E1D6-C18C-C9DE-0E85F3C38F6E}" name="Amanda Evaristo" initials="AE" userId="S::amanda@reframelearning.com::a61e8827-b53f-4c91-b334-cd2cb29a1ed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3233"/>
    <a:srgbClr val="D13926"/>
    <a:srgbClr val="FFFFFF"/>
    <a:srgbClr val="1B1925"/>
    <a:srgbClr val="161928"/>
    <a:srgbClr val="A5A5A5"/>
    <a:srgbClr val="EC8937"/>
    <a:srgbClr val="181628"/>
    <a:srgbClr val="26262D"/>
    <a:srgbClr val="3A28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7" autoAdjust="0"/>
    <p:restoredTop sz="89804" autoAdjust="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>
        <p:guide orient="horz" pos="2069"/>
        <p:guide pos="381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 varScale="1">
      <p:scale>
        <a:sx n="1" d="1"/>
        <a:sy n="1" d="1"/>
      </p:scale>
      <p:origin x="0" y="-83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font" Target="fonts/font4.fntdata"/><Relationship Id="rId68" Type="http://schemas.openxmlformats.org/officeDocument/2006/relationships/font" Target="fonts/font9.fntdata"/><Relationship Id="rId84" Type="http://schemas.openxmlformats.org/officeDocument/2006/relationships/font" Target="fonts/font25.fntdata"/><Relationship Id="rId89" Type="http://schemas.openxmlformats.org/officeDocument/2006/relationships/tableStyles" Target="tableStyles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font" Target="fonts/font15.fntdata"/><Relationship Id="rId79" Type="http://schemas.openxmlformats.org/officeDocument/2006/relationships/font" Target="fonts/font20.fntdata"/><Relationship Id="rId5" Type="http://schemas.openxmlformats.org/officeDocument/2006/relationships/slide" Target="slides/slide1.xml"/><Relationship Id="rId90" Type="http://schemas.microsoft.com/office/2018/10/relationships/authors" Target="authors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font" Target="fonts/font5.fntdata"/><Relationship Id="rId69" Type="http://schemas.openxmlformats.org/officeDocument/2006/relationships/font" Target="fonts/font10.fntdata"/><Relationship Id="rId77" Type="http://schemas.openxmlformats.org/officeDocument/2006/relationships/font" Target="fonts/font18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13.fntdata"/><Relationship Id="rId80" Type="http://schemas.openxmlformats.org/officeDocument/2006/relationships/font" Target="fonts/font21.fntdata"/><Relationship Id="rId85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notesMaster" Target="notesMasters/notesMaster1.xml"/><Relationship Id="rId67" Type="http://schemas.openxmlformats.org/officeDocument/2006/relationships/font" Target="fonts/font8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font" Target="fonts/font3.fntdata"/><Relationship Id="rId70" Type="http://schemas.openxmlformats.org/officeDocument/2006/relationships/font" Target="fonts/font11.fntdata"/><Relationship Id="rId75" Type="http://schemas.openxmlformats.org/officeDocument/2006/relationships/font" Target="fonts/font16.fntdata"/><Relationship Id="rId83" Type="http://schemas.openxmlformats.org/officeDocument/2006/relationships/font" Target="fonts/font24.fntdata"/><Relationship Id="rId88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font" Target="fonts/font1.fntdata"/><Relationship Id="rId65" Type="http://schemas.openxmlformats.org/officeDocument/2006/relationships/font" Target="fonts/font6.fntdata"/><Relationship Id="rId73" Type="http://schemas.openxmlformats.org/officeDocument/2006/relationships/font" Target="fonts/font14.fntdata"/><Relationship Id="rId78" Type="http://schemas.openxmlformats.org/officeDocument/2006/relationships/font" Target="fonts/font19.fntdata"/><Relationship Id="rId81" Type="http://schemas.openxmlformats.org/officeDocument/2006/relationships/font" Target="fonts/font22.fntdata"/><Relationship Id="rId86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17.fntdata"/><Relationship Id="rId7" Type="http://schemas.openxmlformats.org/officeDocument/2006/relationships/slide" Target="slides/slide3.xml"/><Relationship Id="rId71" Type="http://schemas.openxmlformats.org/officeDocument/2006/relationships/font" Target="fonts/font12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font" Target="fonts/font7.fntdata"/><Relationship Id="rId87" Type="http://schemas.openxmlformats.org/officeDocument/2006/relationships/viewProps" Target="viewProps.xml"/><Relationship Id="rId61" Type="http://schemas.openxmlformats.org/officeDocument/2006/relationships/font" Target="fonts/font2.fntdata"/><Relationship Id="rId82" Type="http://schemas.openxmlformats.org/officeDocument/2006/relationships/font" Target="fonts/font23.fntdata"/><Relationship Id="rId1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32081-DC87-46C0-B7A8-B467F4C6F604}" type="datetimeFigureOut">
              <a:rPr lang="pt-BR" smtClean="0"/>
              <a:t>05/05/2026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C4F09-6E06-468C-B318-B6A3337A283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99489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48773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80059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Abra a discussão com a pergunta sobre a vida sem internet para engajar os participantes e ressaltar a relevância do produto Claro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1" dirty="0">
                <a:latin typeface="AMX" pitchFamily="2" charset="0"/>
              </a:rPr>
              <a:t>A internet mudou completamente a forma como interagimos, nos organizamos, trabalhamos e vivemos no mundo.  </a:t>
            </a:r>
          </a:p>
          <a:p>
            <a:endParaRPr lang="pt-BR" sz="1200" b="1" dirty="0"/>
          </a:p>
          <a:p>
            <a:r>
              <a:rPr lang="pt-BR" sz="1200" b="1" dirty="0">
                <a:latin typeface="AMX" pitchFamily="2" charset="0"/>
              </a:rPr>
              <a:t>Ela é fundamental para se manter conectado e por dentro do que está acontecendo.</a:t>
            </a:r>
          </a:p>
          <a:p>
            <a:endParaRPr lang="pt-BR" dirty="0"/>
          </a:p>
          <a:p>
            <a:r>
              <a:rPr lang="pt-BR" sz="1200" b="1" dirty="0">
                <a:latin typeface="AMX" pitchFamily="2" charset="0"/>
              </a:rPr>
              <a:t>Por isso...</a:t>
            </a:r>
          </a:p>
          <a:p>
            <a:r>
              <a:rPr lang="pt-BR" sz="1200" dirty="0">
                <a:latin typeface="AMX" pitchFamily="2" charset="0"/>
              </a:rPr>
              <a:t>A Claro tem o compromisso de entregar internet de qualidade para todas as necessidades de nossos clientes. 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2595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FB5A7-4FA8-D11A-A446-42F0E02246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E6B8D3A-A2E5-473B-7F68-6874486DB4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7722DD7-A5CF-39E2-E2F0-46AA95ED99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                           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7E5C42E-C341-BDD8-A192-ACA3CF6402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1987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706BF-C74E-D078-A331-C2E9D7B0E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0092613-BD93-2E5A-D4EE-59D31DE9E4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3BE848A-DC71-9103-82A6-EB2B3C861E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                           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8DE8FEC-39F1-129B-0210-38B684104E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164598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CC6C1-102B-1715-9CD8-C78AA5413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08C59E5-D42B-F8F0-F18C-05D49578AD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0324FFC-7451-C92C-D3D3-49A0D30B35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A Claro tv+ oferece funcionalidades como cadastro de múltiplos dispositivos, reprodução simultânea e a funcionalidade D2GO (Download </a:t>
            </a:r>
            <a:r>
              <a:rPr lang="pt-BR" sz="1200" dirty="0" err="1">
                <a:solidFill>
                  <a:schemeClr val="bg1"/>
                </a:solidFill>
                <a:latin typeface="AMX" pitchFamily="2" charset="0"/>
              </a:rPr>
              <a:t>to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 Go) para assistir offline.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Como esses recursos específicos da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Claro tv+ 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podem ser destacados durante a venda para clientes que buscam flexibilidade e valorizam o consumo de conteúdo em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diferentes</a:t>
            </a:r>
            <a:r>
              <a:rPr lang="pt-BR" sz="1200" dirty="0">
                <a:latin typeface="AMX" pitchFamily="2" charset="0"/>
              </a:rPr>
              <a:t>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contextos</a:t>
            </a:r>
            <a:r>
              <a:rPr lang="pt-BR" sz="1200" dirty="0">
                <a:latin typeface="AMX" pitchFamily="2" charset="0"/>
              </a:rPr>
              <a:t> 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(em casa, em movimento, sem internet)?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Direcione a discussão sobre como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destacar os recursos específicos da Claro tv+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(múltiplos dispositivos, reprodução simultânea, D2GO) durante a venda, especialmente para clientes que valorizam flexibilidade e entretenimento. Reforce que essas funcionalidades são grandes diferenciais que se moldam às necessidades do cliente.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A inclusão de serviços de streaming como Globoplay e a opção de adquirir Netflix em planos de banda larga representam um forte diferencial.</a:t>
            </a:r>
          </a:p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Como podemos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agregar valor 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com os produtos empacotados, especialmente para os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clientes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que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priorizam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</a:t>
            </a:r>
          </a:p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o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entretenimento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digital?</a:t>
            </a:r>
          </a:p>
          <a:p>
            <a:r>
              <a:rPr lang="pt-BR" dirty="0"/>
              <a:t>Aborde a importância estratégica da inclusão de serviços de streaming como Globoplay e a opção de adquirir Netflix em planos de banda larga, destacando-os como um forte diferencial. Incentive a discussão sobre como agregar valor com esses produtos empacotados, especialmente para clientes que priorizam o entretenimento digital. </a:t>
            </a: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3997755-4A7A-F0DF-60A7-418BA2E27D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932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624065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67219-9876-7495-27A6-E10B425750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C007258-C05D-25C1-83FD-36294BCF65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A12D939-4FF8-14E1-9294-380BF6E927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Utilize esta tela para promover uma atividade interativa de brainstorming. Peça aos participantes que listem as principais características da tecnologia GPON, como se estivessem criando uma "nuvem de palavras“.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Utilize o guia para o uso do site </a:t>
            </a:r>
            <a:r>
              <a:rPr lang="pt-BR" dirty="0" err="1"/>
              <a:t>WooClap</a:t>
            </a:r>
            <a:r>
              <a:rPr lang="pt-BR" dirty="0"/>
              <a:t> para essa atividade.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D5EFC3F-19BE-F595-94D8-803740D711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170907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D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irecione a reflexão sobre a importância de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reforçar as terminologias "COM FIBRA" (para HFC) e "100% FIBRA" (para GPON)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Incentive um debate sobre como essa distinção sutil pode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moldar a percepção de valor do cliente e a competitividade do produto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influenciando a estratégia de vendas.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88607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Utilize esta tela para promover uma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atividade interativa de brainstorming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Peça aos participantes que listem as principais características da tecnologia HFC, como se estivessem criando uma "nuvem de palavras“. Utilize o guia para o uso do site </a:t>
            </a:r>
            <a:r>
              <a:rPr lang="pt-BR" dirty="0" err="1"/>
              <a:t>WooClap</a:t>
            </a:r>
            <a:r>
              <a:rPr lang="pt-BR" dirty="0"/>
              <a:t> para essa atividade.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8131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Utilize esta tela para promover uma atividade interativa de brainstorming. Peça aos participantes que listem as principais características da tecnologia GPON, como se estivessem criando uma "nuvem de palavras“.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Utilize o guia para o uso do site </a:t>
            </a:r>
            <a:r>
              <a:rPr lang="pt-BR" dirty="0" err="1"/>
              <a:t>WooClap</a:t>
            </a:r>
            <a:r>
              <a:rPr lang="pt-BR" dirty="0"/>
              <a:t> para essa atividade.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130188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41B78-56BF-352D-E8D9-F82E16A69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6B8F9E3-5AFF-4729-AB39-31D5EA7CB0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AE1A0F5-6BF8-FB90-BE33-1588FE4AC8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2AE6F23-56E8-892D-C48B-927B487A3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02141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32651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dirty="0"/>
              <a:t>Apresente detalhadamente cada um dos quatro cenários, explicando suas características de infraestrutura e disponibilidade tecnológica. Em seguida, promova uma votação interativa no chat, por exemplo, perguntando: "Qual desses cenários vocês consideram uma 'Cidade Fibra’? Vote colocando o número correspondente no chat”. Realize essa pergunta para os 4 tipos de cidade. 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57800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38C49-8B2B-5334-F775-76F31FB9F1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3DB5728-9A36-C29E-BBCF-54A5F0709C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0D67C34-7ADF-47A6-45F1-64908341F3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</a:t>
            </a:r>
            <a:r>
              <a:rPr lang="pt-BR" dirty="0">
                <a:effectLst/>
              </a:rPr>
              <a:t>a disponibilidade dessas tecnologias é o que determina a classificação das cidades7...:</a:t>
            </a:r>
          </a:p>
          <a:p>
            <a:r>
              <a:rPr lang="pt-BR" dirty="0">
                <a:effectLst/>
              </a:rPr>
              <a:t>•</a:t>
            </a:r>
          </a:p>
          <a:p>
            <a:r>
              <a:rPr lang="pt-BR" b="1" dirty="0">
                <a:effectLst/>
              </a:rPr>
              <a:t>Porto Conectado (ou Cidade Cabo)</a:t>
            </a:r>
            <a:r>
              <a:rPr lang="pt-BR" dirty="0">
                <a:effectLst/>
              </a:rPr>
              <a:t>: É uma metrópole tradicional, densamente povoada, com uma infraestrutura de telecomunicações já estabelecida há muitos anos. A cidade cresceu em torno dessa infraestrutura existente. </a:t>
            </a:r>
            <a:r>
              <a:rPr lang="pt-BR" b="1" dirty="0">
                <a:effectLst/>
              </a:rPr>
              <a:t>Portanto, é considerada uma cidade que possui uma rede híbrida que utiliza fibra óptica e cabo coaxial (HFC)</a:t>
            </a:r>
            <a:r>
              <a:rPr lang="pt-BR" dirty="0">
                <a:effectLst/>
              </a:rPr>
              <a:t> </a:t>
            </a:r>
          </a:p>
          <a:p>
            <a:r>
              <a:rPr lang="pt-BR" b="1" dirty="0">
                <a:effectLst/>
              </a:rPr>
              <a:t>Vale da Inovação (ou Cidade Fibra)</a:t>
            </a:r>
            <a:r>
              <a:rPr lang="pt-BR" dirty="0">
                <a:effectLst/>
              </a:rPr>
              <a:t>: É uma cidade planejada, recém-fundada e em rápido desenvolvimento, com foco em tecnologia e sustentabilidade. Sua infraestrutura de telecomunicações foi construída do zero com as tecnologias mais modernas. </a:t>
            </a:r>
            <a:r>
              <a:rPr lang="pt-BR" b="1" dirty="0">
                <a:effectLst/>
              </a:rPr>
              <a:t>Portanto, é considerada uma cidade onde a tecnologia utilizada é a GPON, e a fibra óptica é instalada diretamente na residência do cliente</a:t>
            </a:r>
          </a:p>
          <a:p>
            <a:endParaRPr lang="pt-BR" b="1" dirty="0">
              <a:effectLst/>
            </a:endParaRPr>
          </a:p>
          <a:p>
            <a:r>
              <a:rPr lang="pt-BR" b="1" dirty="0">
                <a:effectLst/>
              </a:rPr>
              <a:t>Cidade Crescente (ou Cidade Expansão)</a:t>
            </a:r>
            <a:r>
              <a:rPr lang="pt-BR" dirty="0">
                <a:effectLst/>
              </a:rPr>
              <a:t>: É um município que tem experimentado um crescimento urbano desigual. Alguns bairros mais antigos têm infraestrutura já consolidada, enquanto novas áreas e condomínios surgem com novas redes. </a:t>
            </a:r>
            <a:r>
              <a:rPr lang="pt-BR" b="1" dirty="0">
                <a:effectLst/>
              </a:rPr>
              <a:t>Portanto, é considerada uma cidade que possui as duas tecnologias (cabo e fibra), porém em áreas/regiões diferentes</a:t>
            </a:r>
            <a:r>
              <a:rPr lang="pt-BR" dirty="0">
                <a:effectLst/>
              </a:rPr>
              <a:t>. Por exemplo, o bairro A pode ter apenas cabo e o bairro B apenas fibra.</a:t>
            </a:r>
          </a:p>
          <a:p>
            <a:r>
              <a:rPr lang="pt-BR" dirty="0">
                <a:effectLst/>
              </a:rPr>
              <a:t>•</a:t>
            </a:r>
          </a:p>
          <a:p>
            <a:r>
              <a:rPr lang="pt-BR" b="1" dirty="0">
                <a:effectLst/>
              </a:rPr>
              <a:t>Metrópole Renovada (ou Cidade </a:t>
            </a:r>
            <a:r>
              <a:rPr lang="pt-BR" b="1" dirty="0" err="1">
                <a:effectLst/>
              </a:rPr>
              <a:t>Brownfield</a:t>
            </a:r>
            <a:r>
              <a:rPr lang="pt-BR" b="1" dirty="0">
                <a:effectLst/>
              </a:rPr>
              <a:t>)</a:t>
            </a:r>
            <a:r>
              <a:rPr lang="pt-BR" dirty="0">
                <a:effectLst/>
              </a:rPr>
              <a:t>: É uma grande cidade antiga onde a Claro está modernizando sua infraestrutura. Em muitas áreas, a nova rede de fibra óptica foi construída e está ativa lado a lado com a antiga rede de cabo coaxial. </a:t>
            </a:r>
            <a:r>
              <a:rPr lang="pt-BR" b="1" dirty="0">
                <a:effectLst/>
              </a:rPr>
              <a:t>Portanto, é considerada uma cidade que possui as duas tecnologias (cabo e fibra) sobrepostas na mesma área/região</a:t>
            </a:r>
            <a:r>
              <a:rPr lang="pt-BR" dirty="0">
                <a:effectLst/>
              </a:rPr>
              <a:t>. Por exemplo, o bairro A tem tanto cabo quanto fibra, e a prioridade é sempre a venda/migração para a fibra.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EE1718A-13F6-A1CF-DB2D-0D64F10BFC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61983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63FE5-B2F0-2CCA-86F7-0CEA7F658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0282294-31B1-BB31-6C7E-14F3CE76BB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E12FD66-146F-3FE9-350A-33D46E07DD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                           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54CD304-7F14-688E-CF86-A38841E589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767028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Peça feedbacks e opiniões dos participantes sobre como eles costumam sondar e observar essas oportunidades no discurso do cliente.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67825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27307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O plano traz os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MELHORES </a:t>
            </a:r>
            <a:r>
              <a:rPr kumimoji="0" lang="pt-BR" sz="1200" b="1" i="1" u="none" strike="noStrike" kern="1200" cap="none" spc="0" normalizeH="0" baseline="0" noProof="0" dirty="0" err="1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SVAs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inclusos e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sem custo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para o cliente! Além da economia, pois só em </a:t>
            </a:r>
            <a:r>
              <a:rPr kumimoji="0" lang="pt-BR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SVAs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 o cliente economiza mais de </a:t>
            </a:r>
            <a:r>
              <a:rPr kumimoji="0" lang="pt-BR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R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$ 49,80 ao mês em relação ao valor avulso dos serviços!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srgbClr val="272727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Conecta 10 ou mais dispositivos e é ideal para famílias que usam múltiplas conexões, ou seja, todos estão conectados ao mesmo tempo;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Usuários que trabalham com vídeo (redes sociais, edição de vídeo, videomakers);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D</a:t>
            </a:r>
            <a:r>
              <a:rPr kumimoji="0" lang="pt-B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ownloads de arquivos grandes e backup na nuvem</a:t>
            </a:r>
            <a:endParaRPr kumimoji="0" lang="pt-BR" sz="3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800" b="0" i="0" u="none" strike="noStrike" kern="1200" cap="none" spc="0" normalizeH="0" baseline="0" noProof="0" dirty="0">
              <a:ln>
                <a:noFill/>
              </a:ln>
              <a:solidFill>
                <a:srgbClr val="272727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28607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A6F22B-D6F3-E3CC-DEAE-835A74D90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EC06579-6604-DCFA-3127-BD51AE145D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7CCB369-AE1A-C48C-8DBC-FBF3D27398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Precisa fazer Lives incríveis? Live streaming sem travar e com qualidade de imagem em 4K!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Perfeito para grandes famílias que precisam conectar muitos dispositivos ao mesmo tempo sem perder a qualidade de velocidade.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Jogadores online podem conectar seu PlayStation, Xbox ou PC Gamer e jogar para vencer com a velocidade 1 GIGA.</a:t>
            </a:r>
            <a:endParaRPr kumimoji="0" lang="pt-BR" sz="4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A Claro oferece ultravelocidade para todos, porém, clientes com perfis específicos necessitam da melhor experiência que só a velocidade de 1 GIGA pode oferecer.</a:t>
            </a:r>
            <a:endParaRPr kumimoji="0" lang="pt-BR" sz="4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800" b="0" i="0" u="none" strike="noStrike" kern="1200" cap="none" spc="0" normalizeH="0" baseline="0" noProof="0" dirty="0">
              <a:ln>
                <a:noFill/>
              </a:ln>
              <a:solidFill>
                <a:srgbClr val="272727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A671EF8-423E-D85F-10AB-CC756BCDB3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98644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Facilitador: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Divida os participantes em 3 grupos, e atribua a cada grupo um dos perfis de cliente. I</a:t>
            </a:r>
            <a:r>
              <a:rPr lang="pt-BR" b="0" dirty="0">
                <a:effectLst/>
              </a:rPr>
              <a:t>nstrua cada grupo a analisar profundamente o perfil do cliente designado, focando no tipo de uso da internet e na quantidade de dispositivos conectados, pois o perfil de consumo vai além do número de pessoas na casa.</a:t>
            </a:r>
          </a:p>
          <a:p>
            <a:r>
              <a:rPr lang="pt-BR" b="0" dirty="0">
                <a:effectLst/>
              </a:rPr>
              <a:t>O desafio é que cada grupo proponha o plano de internet ideal... para o seu cliente, justificando a escolha com base nos benefícios e características do plano. Incentive-os a considerar também a agregação de valor com Serviços de Valor Agregado (</a:t>
            </a:r>
            <a:r>
              <a:rPr lang="pt-BR" b="0" dirty="0" err="1">
                <a:effectLst/>
              </a:rPr>
              <a:t>SVAs</a:t>
            </a:r>
            <a:r>
              <a:rPr lang="pt-BR" b="0" dirty="0">
                <a:effectLst/>
              </a:rPr>
              <a:t>) relevantes... e soluções Wi-Fi adicionais (como Wi-Fi Plus, Wi-Fi MESH, Wi-Fi 6 ou Ponto Ultra)..., caso se apliquem ao cenário do cliente.</a:t>
            </a:r>
          </a:p>
          <a:p>
            <a:r>
              <a:rPr lang="pt-BR" dirty="0">
                <a:effectLst/>
              </a:rPr>
              <a:t>Ao final do tempo de grupo, 10 minutos, cada um deverá </a:t>
            </a:r>
            <a:r>
              <a:rPr lang="pt-BR" b="1" dirty="0">
                <a:effectLst/>
              </a:rPr>
              <a:t>apresentar suas análises e as soluções propostas</a:t>
            </a:r>
            <a:r>
              <a:rPr lang="pt-BR" dirty="0">
                <a:effectLst/>
              </a:rPr>
              <a:t> para o cliente ao restante da turma.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18215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Apresente os 3 tipos de cliente.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87590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Incentive que os participantes mostrem suas soluções assim como faria no momento da venda.</a:t>
            </a:r>
          </a:p>
          <a:p>
            <a:pPr marL="0" marR="0" lvl="0" indent="0" algn="ctr" defTabSz="121781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898180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489A6-4E5B-7BF5-9470-FBC8EAC4A3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AF3F669-1A1F-FF61-578B-EC5C0B8440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D0B4D16-978B-EDD2-EB9A-B26D3E3B47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AD181B2-5B77-ED70-D807-70F0063932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78539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DBBC5-CDEC-80E4-443C-29ABC2FDA2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D130E7E-B995-022D-A88A-C6B1B56564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C63D83E-9CBE-B612-3565-DB4C25CC12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7A3C691-99A1-DB4A-80ED-187B6AF0B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3455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B053B-49DC-3581-9096-BBC5AAFAA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DBA1ACE-DA25-A710-0B36-4365D66BF3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1CF00D0-8A96-D054-9015-099C3DC739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62EEA4A-BD77-70F9-C717-A1E8E34476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81503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AE50E-3AE6-9AD9-7675-BE85D57E9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60E74E9-DA1F-150C-69BE-7004690C98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09DB8EF-57F1-64C1-8859-E0DDBD4FF3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Encerre o role-play com as informações sobre uso da franquia;.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38D9489-F010-F5C7-1D55-62B1C75390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587722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06FC9-B072-EAE7-F101-98B8C9379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BFE9DD2-DEE5-6DB0-BD54-24341A7D91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E84563B-9A12-3C7C-39EF-9198D69785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                           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78E40A7-53C4-E97D-471B-AFC2CBCB5B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136944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VANTAGENS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cliente não paga nada a mais por isso – os valores já estão incluídos na mensalidade de banda larga anunciado;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cliente acessa o conteúdo de onde estiver, inclusive pelo celular, diretamente no site dos parceiros.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acesso aos novos serviços será feito através de seu login e senha do Minha Claro residencial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Os conteúdos serão renovados trimestralmente;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Alguns produtos são exclusivos para os clientes Claro – não são comercializados em outras operadoras e nem no mercado</a:t>
            </a:r>
          </a:p>
          <a:p>
            <a:r>
              <a:rPr lang="pt-BR" sz="1200" b="1" i="1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Importante: </a:t>
            </a:r>
            <a:r>
              <a:rPr lang="pt-BR" sz="1200" b="0" i="1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O produto está disponível para todos os clientes prospects de Banda Larga e clientes da base na aquisição ou movimentação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656026-E331-DD47-A1E4-6C2BDE9E439A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52276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90223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E80C86-C95D-43CF-1B21-E09C20533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0E5D5B7-70E0-354E-4F99-53BFB820AB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7BDFC6E-5EE0-8DBE-68A3-1370AAA933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 Inicie a conversa sobre o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impacto estratégico dos </a:t>
            </a:r>
            <a:r>
              <a:rPr lang="pt-B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SVAs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na oferta de banda larga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 como eles diferenciam a Claro.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128B40F-A5D8-8C08-77F1-FB27259427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38751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AA0425-9972-7A83-D130-F7EEFD483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1B98CAD-28DC-FEDE-A078-4DACA83271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0DEDC72-0062-3DF2-72E3-D24B5392EB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I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nstrua os participantes a conectar as necessidades específicas do cliente a cada SVA, demonstrando como agregam valor para cada necessidade/oportunidade que o cliente apresenta.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A176B8A-372B-1617-92F4-AFA516581D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54992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254CE-893A-7F4E-02A0-2E6868EA4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C513B00-31F9-8BED-50D7-D330584607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6AC1515-3E54-80C6-04C1-5F1038C14C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615FEA4-6374-9284-050D-FF2A2FDE07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56313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A Claro tv+ oferece funcionalidades como cadastro de múltiplos dispositivos, reprodução simultânea e a funcionalidade D2GO (Download </a:t>
            </a:r>
            <a:r>
              <a:rPr lang="pt-BR" sz="1200" dirty="0" err="1">
                <a:solidFill>
                  <a:schemeClr val="bg1"/>
                </a:solidFill>
                <a:latin typeface="AMX" pitchFamily="2" charset="0"/>
              </a:rPr>
              <a:t>to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 Go) para assistir offline.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Como esses recursos específicos da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Claro tv+ 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podem ser destacados durante a venda para clientes que buscam flexibilidade e valorizam o consumo de conteúdo em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diferentes</a:t>
            </a:r>
            <a:r>
              <a:rPr lang="pt-BR" sz="1200" dirty="0">
                <a:latin typeface="AMX" pitchFamily="2" charset="0"/>
              </a:rPr>
              <a:t>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contextos</a:t>
            </a:r>
            <a:r>
              <a:rPr lang="pt-BR" sz="1200" dirty="0">
                <a:latin typeface="AMX" pitchFamily="2" charset="0"/>
              </a:rPr>
              <a:t> 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(em casa, em movimento, sem internet)?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Direcione a discussão sobre como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destacar os recursos específicos da Claro tv+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(múltiplos dispositivos, reprodução simultânea, D2GO) durante a venda, especialmente para clientes que valorizam flexibilidade e entretenimento. Reforce que essas funcionalidades são grandes diferenciais que se moldam às necessidades do cliente.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A inclusão de serviços de streaming como Globoplay e a opção de adquirir Netflix em planos de banda larga representam um forte diferencial.</a:t>
            </a:r>
          </a:p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Como podemos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agregar valor 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com os produtos empacotados, especialmente para os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clientes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que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priorizam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</a:t>
            </a:r>
          </a:p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o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entretenimento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digital?</a:t>
            </a:r>
          </a:p>
          <a:p>
            <a:r>
              <a:rPr lang="pt-BR" dirty="0"/>
              <a:t>Aborde a importância estratégica da inclusão de serviços de streaming como Globoplay e a opção de adquirir Netflix em planos de banda larga, destacando-os como um forte diferencial. Incentive a discussão sobre como agregar valor com esses produtos empacotados, especialmente para clientes que priorizam o entretenimento digital. </a:t>
            </a: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13763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B103C-BEDA-F5D5-76B8-54DBFC504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F5067BB-87A9-80B3-F159-147FF94A1B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30B2AE1-525A-72F8-E969-7B71FFD8D1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                           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D64D571-E579-5F06-35B1-29D18EFF35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DC4F09-6E06-468C-B318-B6A3337A283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53548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O Claro geek oferece suporte técnico especializado para a rede e para equipamentos do cliente.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Como a oferta do </a:t>
            </a:r>
            <a:r>
              <a:rPr lang="pt-BR" sz="1200" b="1" dirty="0">
                <a:solidFill>
                  <a:srgbClr val="D13926"/>
                </a:solidFill>
                <a:latin typeface="AMX Medium" pitchFamily="2" charset="0"/>
              </a:rPr>
              <a:t>Claro geek </a:t>
            </a: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pode ser posicionada como um </a:t>
            </a:r>
            <a:r>
              <a:rPr lang="pt-BR" sz="1200" b="1" dirty="0">
                <a:solidFill>
                  <a:srgbClr val="D13926"/>
                </a:solidFill>
                <a:latin typeface="AMX Medium" pitchFamily="2" charset="0"/>
              </a:rPr>
              <a:t>diferencial</a:t>
            </a: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 competitivo para o serviço de internet, transformando </a:t>
            </a:r>
            <a:r>
              <a:rPr lang="pt-BR" sz="1200" b="1" dirty="0">
                <a:solidFill>
                  <a:srgbClr val="D13926"/>
                </a:solidFill>
                <a:latin typeface="AMX Medium" pitchFamily="2" charset="0"/>
              </a:rPr>
              <a:t>o suporte técnico </a:t>
            </a: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em um </a:t>
            </a:r>
            <a:r>
              <a:rPr lang="pt-BR" sz="1200" b="1" dirty="0">
                <a:solidFill>
                  <a:srgbClr val="D13926"/>
                </a:solidFill>
                <a:latin typeface="AMX Medium" pitchFamily="2" charset="0"/>
              </a:rPr>
              <a:t>pilar </a:t>
            </a: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de </a:t>
            </a:r>
            <a:r>
              <a:rPr lang="pt-BR" sz="1200" b="1" dirty="0">
                <a:solidFill>
                  <a:srgbClr val="D13926"/>
                </a:solidFill>
                <a:latin typeface="AMX Medium" pitchFamily="2" charset="0"/>
              </a:rPr>
              <a:t>conveniência</a:t>
            </a: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 e </a:t>
            </a:r>
            <a:r>
              <a:rPr lang="pt-BR" sz="1200" b="1" dirty="0">
                <a:solidFill>
                  <a:srgbClr val="D13926"/>
                </a:solidFill>
                <a:latin typeface="AMX Medium" pitchFamily="2" charset="0"/>
              </a:rPr>
              <a:t>tranquilidade</a:t>
            </a:r>
            <a:r>
              <a:rPr lang="pt-BR" sz="1200" b="1" dirty="0">
                <a:solidFill>
                  <a:schemeClr val="bg1"/>
                </a:solidFill>
                <a:latin typeface="AMX Medium" pitchFamily="2" charset="0"/>
              </a:rPr>
              <a:t> para o cliente?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Oriente sobre como posicionar o Claro </a:t>
            </a:r>
            <a:r>
              <a:rPr lang="pt-BR" dirty="0" err="1"/>
              <a:t>Assist</a:t>
            </a:r>
            <a:r>
              <a:rPr lang="pt-BR" dirty="0"/>
              <a:t> como um diferencial competitivo, transformando o suporte técnico em um pilar de conveniência e tranquilidade para o cliente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1" dirty="0">
              <a:solidFill>
                <a:schemeClr val="bg1"/>
              </a:solidFill>
              <a:latin typeface="AMX Medium" pitchFamily="2" charset="0"/>
            </a:endParaRPr>
          </a:p>
          <a:p>
            <a:endParaRPr lang="pt-BR" sz="1200" b="1" dirty="0">
              <a:solidFill>
                <a:schemeClr val="bg1"/>
              </a:solidFill>
              <a:latin typeface="AMX" pitchFamily="2" charset="0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137631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2CA78-056A-E632-930A-E2C77026E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46AFD76-F48E-3E66-4D82-3B66825B86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FC90890-B5DB-1818-E6F0-FCE6732D0D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779C82E-B322-F030-437B-4D3CE2ECFB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995838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313CC-814E-38CD-6AD3-9EFC68909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7CFD522-95B6-9E72-5C29-7F1C29C5CB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0C9AAB4-D4F1-14F5-257F-746145606E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09666F4-688F-00CB-FC25-3FB9011D88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793574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C8437-26FC-5E14-A676-243BDBDFBC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F10D681-C27F-09C1-5179-F14DC0F4C2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7732873-4172-9506-DD3B-B2B57E7B2D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Velocidade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Navegação na internet sem perda da velocidade contratada.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Alcance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Maior cobertura de sinal WI-FI na comparação com os modems atuais.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Segurança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Tecnologia avançada para maior segurança da senha do WI-FI.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Dispositivo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Suporte a dezenas de dispositivos móveis conectados simultaneamente.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D6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Sem custo adicional em comodato;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D6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Exclusivo para 750M e 1GIGA;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D6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Disponível para Prospect e Migração da Base;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D6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Necessário dispositivos móveis compatíveis com WI-FI 6 para melhor desempenho.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1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9BAA8A-D752-73AE-5D0C-1077EE98D2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47098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ACC2C-4080-57D5-499A-C6601E7ADC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3029CF4-6E3A-650B-E0D8-C27A851D00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09955E0-18C3-0D20-1D0F-7CD94CFF63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É a melhor experiência de internet para o cliente, com um ou mais pontos via cabo (Ethernet).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Até 4 pontos para conexão de cabo ethernet por contrato.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A Claro faz a configuração pra você!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Ideal para casas com mais de um andar.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No mínimo 80% de entrega da velocidade contratada.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Mais velocidade e potência com pagamento facilitado.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AB8C603-C2AD-D54E-7FF4-A24D454C7D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826071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523161-4316-7238-F4B4-EAF0B9A1D6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5910331-6140-44C3-662B-C063808412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F067AEC-0823-7FF4-C926-EA1D536900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9FAB39E-E98C-503E-988B-A31604820D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32833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A0FD9-9EB9-6594-DC3D-7A9B884E8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D6325A1-D9D4-80FE-37BD-7D9C964EBC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0590C47-6A0C-76A2-D966-5F512670D1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prstClr val="white"/>
                </a:solidFill>
                <a:latin typeface="AMX Medium" pitchFamily="2" charset="0"/>
              </a:rPr>
              <a:t>É uma rede inteligente composta por dois ou mais roteadores que se conectam entre si, fornecendo uma rede única de cobertura ampla, que conecta a casa toda do cliente.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Ou seja, o cliente não precisa mudar de conexão ao mover-se pela casa. Por ser uma rede única, a troca é feita automaticamente, por meio de checagem de sinal mais forte e próximo ao dispositivo conectado.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D576A3E-0DFD-270B-4A1D-C501568E79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30300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D06C3A-C460-AE10-6446-568B34C9A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F60020B-73D7-35CF-2F75-F073FEB0E6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1163764-54A3-492A-36E9-9B5E9C953E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/>
              <a:t>Para espaços com mais de 90m 2, recomenda-se ao menos dois pontos.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Quanto mais pontos de Wi-Fi forem adicionados à rede, maior será a cobertura de sinal. </a:t>
            </a:r>
            <a:endParaRPr lang="pt-BR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Sobre os pontos de roteadores, é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importante ressaltar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que o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funcionamento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 e a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cobertura da rede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são influenciados pela existência de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paredes, espelhos, aquários,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 outros </a:t>
            </a:r>
            <a:r>
              <a:rPr kumimoji="0" lang="pt-BR" sz="1200" b="1" i="1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obstáculos e equipamentos eletrônicos!</a:t>
            </a:r>
          </a:p>
          <a:p>
            <a:r>
              <a:rPr lang="pt-BR" sz="1400" dirty="0"/>
              <a:t>Telefone sem fio, </a:t>
            </a:r>
            <a:r>
              <a:rPr lang="pt-BR" sz="1400" dirty="0" err="1"/>
              <a:t>microondas</a:t>
            </a:r>
            <a:r>
              <a:rPr lang="pt-BR" sz="1400" dirty="0"/>
              <a:t>, paredes, água, elevadores, espelho, outros dispositivos sem fio, outros espelhos</a:t>
            </a:r>
          </a:p>
          <a:p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srgbClr val="272727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A configuração do Wi-Fi </a:t>
            </a:r>
            <a:r>
              <a:rPr kumimoji="0" lang="pt-BR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Mesh</a:t>
            </a: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 é realizada pelo técnico</a:t>
            </a:r>
          </a:p>
          <a:p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srgbClr val="272727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dirty="0">
                <a:solidFill>
                  <a:schemeClr val="bg1"/>
                </a:solidFill>
                <a:latin typeface="AMX Medium" pitchFamily="2" charset="0"/>
              </a:rPr>
              <a:t>Soluções como Wi-Fi MESH e Ponto Ultra são ideais para ambientes maiores ou para potencializar a internet em aparelhos fixos. </a:t>
            </a:r>
          </a:p>
          <a:p>
            <a:endParaRPr lang="pt-BR" sz="14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b="1" dirty="0">
                <a:solidFill>
                  <a:schemeClr val="bg1"/>
                </a:solidFill>
                <a:latin typeface="AMX Medium" pitchFamily="2" charset="0"/>
              </a:rPr>
              <a:t>Como podemos </a:t>
            </a:r>
            <a:r>
              <a:rPr lang="pt-BR" sz="1400" b="1" dirty="0">
                <a:solidFill>
                  <a:srgbClr val="FF0000"/>
                </a:solidFill>
                <a:latin typeface="AMX Medium" pitchFamily="2" charset="0"/>
              </a:rPr>
              <a:t>identificar</a:t>
            </a:r>
            <a:r>
              <a:rPr lang="pt-BR" sz="1400" b="1" dirty="0">
                <a:latin typeface="AMX Medium" pitchFamily="2" charset="0"/>
              </a:rPr>
              <a:t> </a:t>
            </a:r>
            <a:r>
              <a:rPr lang="pt-BR" sz="1400" b="1" dirty="0">
                <a:solidFill>
                  <a:schemeClr val="bg1"/>
                </a:solidFill>
                <a:latin typeface="AMX Medium" pitchFamily="2" charset="0"/>
              </a:rPr>
              <a:t>a</a:t>
            </a:r>
            <a:r>
              <a:rPr lang="pt-BR" sz="1400" b="1" dirty="0">
                <a:latin typeface="AMX Medium" pitchFamily="2" charset="0"/>
              </a:rPr>
              <a:t> </a:t>
            </a:r>
            <a:r>
              <a:rPr lang="pt-BR" sz="1400" b="1" dirty="0">
                <a:solidFill>
                  <a:srgbClr val="FF0000"/>
                </a:solidFill>
                <a:latin typeface="AMX Medium" pitchFamily="2" charset="0"/>
              </a:rPr>
              <a:t>necessidade</a:t>
            </a:r>
            <a:r>
              <a:rPr lang="pt-BR" sz="1400" b="1" dirty="0">
                <a:latin typeface="AMX Medium" pitchFamily="2" charset="0"/>
              </a:rPr>
              <a:t> </a:t>
            </a:r>
            <a:r>
              <a:rPr lang="pt-BR" sz="1400" b="1" dirty="0">
                <a:solidFill>
                  <a:schemeClr val="bg1"/>
                </a:solidFill>
                <a:latin typeface="AMX Medium" pitchFamily="2" charset="0"/>
              </a:rPr>
              <a:t>do cliente por essas </a:t>
            </a:r>
            <a:r>
              <a:rPr lang="pt-BR" sz="1400" b="1" dirty="0">
                <a:solidFill>
                  <a:srgbClr val="FF0000"/>
                </a:solidFill>
                <a:latin typeface="AMX Medium" pitchFamily="2" charset="0"/>
              </a:rPr>
              <a:t>soluções</a:t>
            </a:r>
            <a:r>
              <a:rPr lang="pt-BR" sz="1400" b="1" dirty="0">
                <a:latin typeface="AMX Medium" pitchFamily="2" charset="0"/>
              </a:rPr>
              <a:t> </a:t>
            </a:r>
            <a:r>
              <a:rPr lang="pt-BR" sz="1400" b="1" dirty="0">
                <a:solidFill>
                  <a:srgbClr val="FF0000"/>
                </a:solidFill>
                <a:latin typeface="AMX Medium" pitchFamily="2" charset="0"/>
              </a:rPr>
              <a:t>adicionais</a:t>
            </a:r>
            <a:r>
              <a:rPr lang="pt-BR" sz="1400" b="1" dirty="0">
                <a:latin typeface="AMX Medium" pitchFamily="2" charset="0"/>
              </a:rPr>
              <a:t> </a:t>
            </a:r>
            <a:r>
              <a:rPr lang="pt-BR" sz="1400" b="1" dirty="0">
                <a:solidFill>
                  <a:schemeClr val="bg1"/>
                </a:solidFill>
                <a:latin typeface="AMX Medium" pitchFamily="2" charset="0"/>
              </a:rPr>
              <a:t>durante a conversa de sondagem?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dirty="0"/>
              <a:t>I</a:t>
            </a:r>
            <a:r>
              <a:rPr lang="pt-BR" sz="14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ncentive a discussão sobre como </a:t>
            </a:r>
            <a:r>
              <a:rPr lang="pt-BR" sz="14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identificar a necessidade</a:t>
            </a:r>
            <a:r>
              <a:rPr lang="pt-BR" sz="14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dessas soluções adicionais durante a sondagem e quais são os </a:t>
            </a:r>
            <a:r>
              <a:rPr lang="pt-BR" sz="14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pontos-chaves</a:t>
            </a:r>
            <a:r>
              <a:rPr lang="pt-BR" sz="14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para observar essas informações. </a:t>
            </a:r>
            <a:endParaRPr lang="pt-BR" sz="1400" dirty="0"/>
          </a:p>
          <a:p>
            <a:endParaRPr lang="pt-BR" sz="14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1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B377857-5D3C-F5FC-F952-B7FA64F45F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595867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1204B6-117F-51AA-DB24-BE6B921F1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AC39182-BFC6-1D58-3177-C7AC343184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688FA36-9919-16DA-A37D-A0BBF49931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A Claro tv+ oferece funcionalidades como cadastro de múltiplos dispositivos, reprodução simultânea e a funcionalidade D2GO (Download </a:t>
            </a:r>
            <a:r>
              <a:rPr lang="pt-BR" sz="1200" dirty="0" err="1">
                <a:solidFill>
                  <a:schemeClr val="bg1"/>
                </a:solidFill>
                <a:latin typeface="AMX" pitchFamily="2" charset="0"/>
              </a:rPr>
              <a:t>to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 Go) para assistir offline.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Como esses recursos específicos da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Claro tv+ 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podem ser destacados durante a venda para clientes que buscam flexibilidade e valorizam o consumo de conteúdo em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diferentes</a:t>
            </a:r>
            <a:r>
              <a:rPr lang="pt-BR" sz="1200" dirty="0">
                <a:latin typeface="AMX" pitchFamily="2" charset="0"/>
              </a:rPr>
              <a:t> </a:t>
            </a:r>
            <a:r>
              <a:rPr lang="pt-BR" sz="1200" dirty="0">
                <a:solidFill>
                  <a:srgbClr val="FF0000"/>
                </a:solidFill>
                <a:latin typeface="AMX" pitchFamily="2" charset="0"/>
              </a:rPr>
              <a:t>contextos</a:t>
            </a:r>
            <a:r>
              <a:rPr lang="pt-BR" sz="1200" dirty="0">
                <a:latin typeface="AMX" pitchFamily="2" charset="0"/>
              </a:rPr>
              <a:t> </a:t>
            </a: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(em casa, em movimento, sem internet)?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Direcione a discussão sobre como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destacar os recursos específicos da Claro tv+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(múltiplos dispositivos, reprodução simultânea, D2GO) durante a venda, especialmente para clientes que valorizam flexibilidade e entretenimento. Reforce que essas funcionalidades são grandes diferenciais que se moldam às necessidades do cliente.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0"/>
              </a:rPr>
              <a:t>A inclusão de serviços de streaming como Globoplay e a opção de adquirir Netflix em planos de banda larga representam um forte diferencial.</a:t>
            </a:r>
          </a:p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Como podemos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agregar valor 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com os produtos empacotados, especialmente para os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clientes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que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priorizam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</a:t>
            </a:r>
          </a:p>
          <a:p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o </a:t>
            </a:r>
            <a:r>
              <a:rPr lang="pt-BR" sz="1200" b="1" dirty="0">
                <a:solidFill>
                  <a:srgbClr val="C00000"/>
                </a:solidFill>
                <a:latin typeface="AMX" pitchFamily="2" charset="0"/>
              </a:rPr>
              <a:t>entretenimento</a:t>
            </a:r>
            <a:r>
              <a:rPr lang="pt-BR" sz="1200" b="1" dirty="0">
                <a:solidFill>
                  <a:schemeClr val="bg1"/>
                </a:solidFill>
                <a:latin typeface="AMX" pitchFamily="2" charset="0"/>
              </a:rPr>
              <a:t> digital?</a:t>
            </a:r>
          </a:p>
          <a:p>
            <a:r>
              <a:rPr lang="pt-BR" dirty="0"/>
              <a:t>Aborde a importância estratégica da inclusão de serviços de streaming como Globoplay e a opção de adquirir Netflix em planos de banda larga, destacando-os como um forte diferencial. Incentive a discussão sobre como agregar valor com esses produtos empacotados, especialmente para clientes que priorizam o entretenimento digital. </a:t>
            </a: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AMX" pitchFamily="2" charset="0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2B33F65-7791-7E88-DF98-8F9FB97E63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3F06-8C1E-1D49-9CA2-9E61AF275299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89769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Esta é a etapa final de verificação de aprendizado.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49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4619001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DB6F3-A0BD-9A57-A9A1-AAB1B9197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B0C8E80-5CE8-0D1E-7728-E2FFB0CC16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4C34168-122F-313D-BA7D-910C96FC32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143283D-EC77-FEF7-0F5B-A8A7710BD3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7340031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C9034-4B7D-F862-3EE9-4CAE93937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DA02000-58DA-7EBF-3DC6-EC2C74A731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CEA0E9B-9B54-208B-2D8E-1565A0A509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CD186F9-86D9-72B9-8CC3-2C1C22B8B2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51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9042439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75D75-C090-3108-1314-57212C8D1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D115354-ADAC-6ABA-1213-6C706F9363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0263B9B-3C30-B53A-B82A-0D62DB980D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609FFB8-79B8-ACB3-99FA-445972BC96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070911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C4F09-6E06-468C-B318-B6A3337A2839}" type="slidenum">
              <a:rPr lang="pt-BR" smtClean="0"/>
              <a:t>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9774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300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393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ivid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54248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flexão/Provoc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96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vali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8603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í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3379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25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448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" y="5"/>
            <a:ext cx="12191975" cy="685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338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5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49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4"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D33CF4EE-D19C-4894-8B78-F447653D24D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820004"/>
            <a:ext cx="1303020" cy="4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936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365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97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áfico 6">
            <a:extLst>
              <a:ext uri="{FF2B5EF4-FFF2-40B4-BE49-F238E27FC236}">
                <a16:creationId xmlns:a16="http://schemas.microsoft.com/office/drawing/2014/main" id="{D7B32E48-AD12-66A0-E92E-4DCCCAAFEF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976973" y="6235785"/>
            <a:ext cx="950750" cy="333109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AE5E7D2B-D56D-76DE-CF22-36CD1E63CB95}"/>
              </a:ext>
            </a:extLst>
          </p:cNvPr>
          <p:cNvGrpSpPr/>
          <p:nvPr userDrawn="1"/>
        </p:nvGrpSpPr>
        <p:grpSpPr>
          <a:xfrm>
            <a:off x="220523" y="283579"/>
            <a:ext cx="2523984" cy="450677"/>
            <a:chOff x="220523" y="283579"/>
            <a:chExt cx="2523984" cy="450677"/>
          </a:xfrm>
        </p:grpSpPr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5957DF89-2604-FBF7-7C6E-D240195B4964}"/>
                </a:ext>
              </a:extLst>
            </p:cNvPr>
            <p:cNvGrpSpPr/>
            <p:nvPr/>
          </p:nvGrpSpPr>
          <p:grpSpPr>
            <a:xfrm>
              <a:off x="220523" y="283579"/>
              <a:ext cx="2523983" cy="450677"/>
              <a:chOff x="5510606" y="1475551"/>
              <a:chExt cx="4858879" cy="867591"/>
            </a:xfrm>
          </p:grpSpPr>
          <p:sp>
            <p:nvSpPr>
              <p:cNvPr id="11" name="Retângulo Arredondado 10">
                <a:extLst>
                  <a:ext uri="{FF2B5EF4-FFF2-40B4-BE49-F238E27FC236}">
                    <a16:creationId xmlns:a16="http://schemas.microsoft.com/office/drawing/2014/main" id="{9E590617-0F1C-7D1E-85DE-2F7536B4DBAF}"/>
                  </a:ext>
                </a:extLst>
              </p:cNvPr>
              <p:cNvSpPr/>
              <p:nvPr/>
            </p:nvSpPr>
            <p:spPr>
              <a:xfrm rot="10800000">
                <a:off x="5510606" y="1475551"/>
                <a:ext cx="4858879" cy="867591"/>
              </a:xfrm>
              <a:prstGeom prst="roundRect">
                <a:avLst>
                  <a:gd name="adj" fmla="val 50000"/>
                </a:avLst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>
                  <a:latin typeface="AMX" pitchFamily="2" charset="0"/>
                </a:endParaRPr>
              </a:p>
            </p:txBody>
          </p:sp>
          <p:pic>
            <p:nvPicPr>
              <p:cNvPr id="12" name="Gráfico 11">
                <a:extLst>
                  <a:ext uri="{FF2B5EF4-FFF2-40B4-BE49-F238E27FC236}">
                    <a16:creationId xmlns:a16="http://schemas.microsoft.com/office/drawing/2014/main" id="{9BC3634C-4269-B3AF-18ED-7CA068D10C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5852832" y="1639221"/>
                <a:ext cx="1191305" cy="425466"/>
              </a:xfrm>
              <a:prstGeom prst="rect">
                <a:avLst/>
              </a:prstGeom>
            </p:spPr>
          </p:pic>
        </p:grp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C4D7B754-E36C-7EA1-92D5-BE65B07E3B60}"/>
                </a:ext>
              </a:extLst>
            </p:cNvPr>
            <p:cNvSpPr txBox="1"/>
            <p:nvPr/>
          </p:nvSpPr>
          <p:spPr>
            <a:xfrm>
              <a:off x="1000784" y="315708"/>
              <a:ext cx="17437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latin typeface="Segoe UI" panose="020B0502040204020203" pitchFamily="34" charset="0"/>
                  <a:cs typeface="Segoe UI" panose="020B0502040204020203" pitchFamily="34" charset="0"/>
                </a:rPr>
                <a:t>• </a:t>
              </a:r>
              <a:r>
                <a:rPr lang="pt-BR" b="1" dirty="0">
                  <a:latin typeface="Segoe UI Semibold" panose="020B0502040204020203" pitchFamily="34" charset="0"/>
                  <a:cs typeface="Segoe UI Semibold" panose="020B0502040204020203" pitchFamily="34" charset="0"/>
                </a:rPr>
                <a:t>E-commerce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87485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92">
          <p15:clr>
            <a:srgbClr val="FBAE40"/>
          </p15:clr>
        </p15:guide>
        <p15:guide id="2" pos="765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sv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1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9C6FF6F9-6F32-FD11-0EE9-B50CE6A1045D}"/>
              </a:ext>
            </a:extLst>
          </p:cNvPr>
          <p:cNvCxnSpPr/>
          <p:nvPr userDrawn="1"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Gráfico 2">
            <a:extLst>
              <a:ext uri="{FF2B5EF4-FFF2-40B4-BE49-F238E27FC236}">
                <a16:creationId xmlns:a16="http://schemas.microsoft.com/office/drawing/2014/main" id="{E46A67DC-9414-122C-120E-F04545C8FED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E607A559-5484-48D0-9EA6-8101B225403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14" name="Retângulo 13">
            <a:extLst>
              <a:ext uri="{FF2B5EF4-FFF2-40B4-BE49-F238E27FC236}">
                <a16:creationId xmlns:a16="http://schemas.microsoft.com/office/drawing/2014/main" id="{91955234-1B90-2C64-BAB3-F27F5D5AD19B}"/>
              </a:ext>
            </a:extLst>
          </p:cNvPr>
          <p:cNvSpPr>
            <a:spLocks/>
          </p:cNvSpPr>
          <p:nvPr userDrawn="1"/>
        </p:nvSpPr>
        <p:spPr>
          <a:xfrm rot="16200000">
            <a:off x="4224580" y="-1109420"/>
            <a:ext cx="3742840" cy="12192000"/>
          </a:xfrm>
          <a:prstGeom prst="rect">
            <a:avLst/>
          </a:prstGeom>
          <a:gradFill flip="none" rotWithShape="1">
            <a:gsLst>
              <a:gs pos="0">
                <a:srgbClr val="151A21">
                  <a:alpha val="0"/>
                </a:srgbClr>
              </a:gs>
              <a:gs pos="100000">
                <a:srgbClr val="151A21">
                  <a:alpha val="8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570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10" Type="http://schemas.openxmlformats.org/officeDocument/2006/relationships/image" Target="../media/image14.svg"/><Relationship Id="rId4" Type="http://schemas.openxmlformats.org/officeDocument/2006/relationships/image" Target="../media/image10.png"/><Relationship Id="rId9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2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1.svg"/><Relationship Id="rId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image" Target="../media/image11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5" Type="http://schemas.openxmlformats.org/officeDocument/2006/relationships/image" Target="../media/image19.sv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Relationship Id="rId5" Type="http://schemas.openxmlformats.org/officeDocument/2006/relationships/image" Target="../media/image19.sv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7" Type="http://schemas.openxmlformats.org/officeDocument/2006/relationships/image" Target="../media/image20.png"/><Relationship Id="rId2" Type="http://schemas.openxmlformats.org/officeDocument/2006/relationships/video" Target="NULL" TargetMode="External"/><Relationship Id="rId1" Type="http://schemas.openxmlformats.org/officeDocument/2006/relationships/tags" Target="../tags/tag9.xml"/><Relationship Id="rId6" Type="http://schemas.openxmlformats.org/officeDocument/2006/relationships/image" Target="../media/image1.sv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Relationship Id="rId4" Type="http://schemas.openxmlformats.org/officeDocument/2006/relationships/image" Target="../media/image2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6" Type="http://schemas.openxmlformats.org/officeDocument/2006/relationships/image" Target="../media/image11.png"/><Relationship Id="rId5" Type="http://schemas.openxmlformats.org/officeDocument/2006/relationships/image" Target="../media/image2.svg"/><Relationship Id="rId4" Type="http://schemas.openxmlformats.org/officeDocument/2006/relationships/image" Target="../media/image1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6" Type="http://schemas.openxmlformats.org/officeDocument/2006/relationships/image" Target="../media/image11.png"/><Relationship Id="rId5" Type="http://schemas.openxmlformats.org/officeDocument/2006/relationships/image" Target="../media/image2.svg"/><Relationship Id="rId4" Type="http://schemas.openxmlformats.org/officeDocument/2006/relationships/image" Target="../media/image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.xml"/><Relationship Id="rId4" Type="http://schemas.openxmlformats.org/officeDocument/2006/relationships/image" Target="../media/image1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6" Type="http://schemas.openxmlformats.org/officeDocument/2006/relationships/image" Target="../media/image21.svg"/><Relationship Id="rId5" Type="http://schemas.openxmlformats.org/officeDocument/2006/relationships/image" Target="../media/image2.sv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7.xml"/><Relationship Id="rId6" Type="http://schemas.openxmlformats.org/officeDocument/2006/relationships/image" Target="../media/image21.svg"/><Relationship Id="rId5" Type="http://schemas.openxmlformats.org/officeDocument/2006/relationships/image" Target="../media/image2.svg"/><Relationship Id="rId4" Type="http://schemas.openxmlformats.org/officeDocument/2006/relationships/image" Target="../media/image1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8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9.xml"/><Relationship Id="rId5" Type="http://schemas.openxmlformats.org/officeDocument/2006/relationships/image" Target="../media/image19.sv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25.sv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6" Type="http://schemas.openxmlformats.org/officeDocument/2006/relationships/image" Target="../media/image11.png"/><Relationship Id="rId5" Type="http://schemas.openxmlformats.org/officeDocument/2006/relationships/image" Target="../media/image2.svg"/><Relationship Id="rId4" Type="http://schemas.openxmlformats.org/officeDocument/2006/relationships/image" Target="../media/image1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2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Relationship Id="rId6" Type="http://schemas.openxmlformats.org/officeDocument/2006/relationships/image" Target="../media/image1.svg"/><Relationship Id="rId5" Type="http://schemas.openxmlformats.org/officeDocument/2006/relationships/image" Target="../media/image15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29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6" Type="http://schemas.openxmlformats.org/officeDocument/2006/relationships/image" Target="../media/image28.svg"/><Relationship Id="rId5" Type="http://schemas.openxmlformats.org/officeDocument/2006/relationships/image" Target="../media/image10.png"/><Relationship Id="rId4" Type="http://schemas.openxmlformats.org/officeDocument/2006/relationships/image" Target="../media/image11.png"/><Relationship Id="rId9" Type="http://schemas.openxmlformats.org/officeDocument/2006/relationships/image" Target="../media/image31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4.xml"/><Relationship Id="rId4" Type="http://schemas.openxmlformats.org/officeDocument/2006/relationships/image" Target="../media/image1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5.xml"/><Relationship Id="rId4" Type="http://schemas.openxmlformats.org/officeDocument/2006/relationships/image" Target="../media/image1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6.xml"/><Relationship Id="rId4" Type="http://schemas.openxmlformats.org/officeDocument/2006/relationships/image" Target="../media/image1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7.xml"/><Relationship Id="rId4" Type="http://schemas.openxmlformats.org/officeDocument/2006/relationships/image" Target="../media/image1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9.xml"/><Relationship Id="rId5" Type="http://schemas.openxmlformats.org/officeDocument/2006/relationships/image" Target="../media/image19.svg"/><Relationship Id="rId4" Type="http://schemas.openxmlformats.org/officeDocument/2006/relationships/image" Target="../media/image10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notesSlide" Target="../notesSlides/notesSlide29.xml"/><Relationship Id="rId7" Type="http://schemas.openxmlformats.org/officeDocument/2006/relationships/image" Target="../media/image33.sv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0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svg"/><Relationship Id="rId3" Type="http://schemas.openxmlformats.org/officeDocument/2006/relationships/notesSlide" Target="../notesSlides/notesSlide30.xml"/><Relationship Id="rId7" Type="http://schemas.openxmlformats.org/officeDocument/2006/relationships/image" Target="../media/image40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1.xml"/><Relationship Id="rId6" Type="http://schemas.openxmlformats.org/officeDocument/2006/relationships/image" Target="../media/image39.sv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2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2.xml"/><Relationship Id="rId5" Type="http://schemas.openxmlformats.org/officeDocument/2006/relationships/image" Target="../media/image1.svg"/><Relationship Id="rId4" Type="http://schemas.openxmlformats.org/officeDocument/2006/relationships/image" Target="../media/image1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5.xml"/><Relationship Id="rId6" Type="http://schemas.openxmlformats.org/officeDocument/2006/relationships/image" Target="../media/image42.png"/><Relationship Id="rId5" Type="http://schemas.openxmlformats.org/officeDocument/2006/relationships/image" Target="../media/image1.svg"/><Relationship Id="rId4" Type="http://schemas.openxmlformats.org/officeDocument/2006/relationships/image" Target="../media/image4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6.xml"/><Relationship Id="rId5" Type="http://schemas.openxmlformats.org/officeDocument/2006/relationships/image" Target="../media/image19.svg"/><Relationship Id="rId4" Type="http://schemas.openxmlformats.org/officeDocument/2006/relationships/image" Target="../media/image1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7.xml"/><Relationship Id="rId4" Type="http://schemas.openxmlformats.org/officeDocument/2006/relationships/image" Target="../media/image1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8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9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notesSlide" Target="../notesSlides/notesSlide39.xml"/><Relationship Id="rId7" Type="http://schemas.openxmlformats.org/officeDocument/2006/relationships/image" Target="../media/image43.sv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0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10" Type="http://schemas.openxmlformats.org/officeDocument/2006/relationships/image" Target="../media/image46.svg"/><Relationship Id="rId4" Type="http://schemas.openxmlformats.org/officeDocument/2006/relationships/image" Target="../media/image21.svg"/><Relationship Id="rId9" Type="http://schemas.openxmlformats.org/officeDocument/2006/relationships/image" Target="../media/image45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1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2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3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7" Type="http://schemas.openxmlformats.org/officeDocument/2006/relationships/image" Target="../media/image48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4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21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5.xml"/><Relationship Id="rId4" Type="http://schemas.openxmlformats.org/officeDocument/2006/relationships/image" Target="../media/image1.sv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6.xml"/><Relationship Id="rId4" Type="http://schemas.openxmlformats.org/officeDocument/2006/relationships/image" Target="../media/image51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notesSlide" Target="../notesSlides/notesSlide46.xml"/><Relationship Id="rId7" Type="http://schemas.openxmlformats.org/officeDocument/2006/relationships/image" Target="../media/image5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10" Type="http://schemas.openxmlformats.org/officeDocument/2006/relationships/image" Target="../media/image51.png"/><Relationship Id="rId4" Type="http://schemas.openxmlformats.org/officeDocument/2006/relationships/image" Target="../media/image10.png"/><Relationship Id="rId9" Type="http://schemas.openxmlformats.org/officeDocument/2006/relationships/image" Target="../media/image56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notesSlide" Target="../notesSlides/notesSlide47.xml"/><Relationship Id="rId7" Type="http://schemas.openxmlformats.org/officeDocument/2006/relationships/image" Target="../media/image56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8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10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notesSlide" Target="../notesSlides/notesSlide48.xml"/><Relationship Id="rId7" Type="http://schemas.openxmlformats.org/officeDocument/2006/relationships/image" Target="../media/image53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9.xml"/><Relationship Id="rId6" Type="http://schemas.openxmlformats.org/officeDocument/2006/relationships/image" Target="../media/image52.png"/><Relationship Id="rId5" Type="http://schemas.openxmlformats.org/officeDocument/2006/relationships/image" Target="../media/image57.png"/><Relationship Id="rId10" Type="http://schemas.openxmlformats.org/officeDocument/2006/relationships/image" Target="../media/image56.png"/><Relationship Id="rId4" Type="http://schemas.openxmlformats.org/officeDocument/2006/relationships/image" Target="../media/image10.png"/><Relationship Id="rId9" Type="http://schemas.openxmlformats.org/officeDocument/2006/relationships/image" Target="../media/image5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0.xml"/><Relationship Id="rId5" Type="http://schemas.openxmlformats.org/officeDocument/2006/relationships/image" Target="../media/image1.svg"/><Relationship Id="rId4" Type="http://schemas.openxmlformats.org/officeDocument/2006/relationships/image" Target="../media/image1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1.xml"/><Relationship Id="rId4" Type="http://schemas.openxmlformats.org/officeDocument/2006/relationships/image" Target="../media/image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Padrão do plano de fundo&#10;&#10;Descrição gerada automaticamente">
            <a:extLst>
              <a:ext uri="{FF2B5EF4-FFF2-40B4-BE49-F238E27FC236}">
                <a16:creationId xmlns:a16="http://schemas.microsoft.com/office/drawing/2014/main" id="{A45AA548-8A33-3E0A-AB7A-471A3AFFFF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21" y="-440158"/>
            <a:ext cx="12191999" cy="7449392"/>
          </a:xfrm>
          <a:prstGeom prst="rect">
            <a:avLst/>
          </a:prstGeom>
        </p:spPr>
      </p:pic>
      <p:pic>
        <p:nvPicPr>
          <p:cNvPr id="9" name="Imagem 8" descr="Padrão do plano de fundo&#10;&#10;O conteúdo gerado por IA pode estar incorreto.">
            <a:extLst>
              <a:ext uri="{FF2B5EF4-FFF2-40B4-BE49-F238E27FC236}">
                <a16:creationId xmlns:a16="http://schemas.microsoft.com/office/drawing/2014/main" id="{7D33179D-B6D1-41D3-E5A4-B018103BC3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" y="-44244"/>
            <a:ext cx="12191999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E5A97C89-A653-9586-D960-656898C4C3E8}"/>
              </a:ext>
            </a:extLst>
          </p:cNvPr>
          <p:cNvSpPr txBox="1"/>
          <p:nvPr/>
        </p:nvSpPr>
        <p:spPr>
          <a:xfrm>
            <a:off x="2220192" y="2637493"/>
            <a:ext cx="775161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600" spc="300" dirty="0">
                <a:solidFill>
                  <a:schemeClr val="bg1"/>
                </a:solidFill>
                <a:latin typeface="Verdana Pro Black" panose="020B0A04030504040204" pitchFamily="34" charset="0"/>
                <a:ea typeface="Verdana" panose="020B0604030504040204" pitchFamily="34" charset="0"/>
                <a:cs typeface="Poppins ExtraBold" panose="00000900000000000000" pitchFamily="2" charset="0"/>
              </a:rPr>
              <a:t>BANDA LARGA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27730C6-56F9-4FA5-72AE-CD7F7AE47A14}"/>
              </a:ext>
            </a:extLst>
          </p:cNvPr>
          <p:cNvSpPr/>
          <p:nvPr/>
        </p:nvSpPr>
        <p:spPr>
          <a:xfrm>
            <a:off x="4216492" y="4148124"/>
            <a:ext cx="3759015" cy="400110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rgbClr val="D139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00" b="1" spc="300" dirty="0">
                <a:solidFill>
                  <a:schemeClr val="bg1"/>
                </a:solidFill>
                <a:latin typeface="AMX" pitchFamily="2" charset="0"/>
                <a:ea typeface="Gibson Light" pitchFamily="50" charset="0"/>
                <a:cs typeface="Poppins Light" panose="00000400000000000000" pitchFamily="2" charset="0"/>
              </a:rPr>
              <a:t>TREINAMENTO VIRTUAL</a:t>
            </a:r>
          </a:p>
        </p:txBody>
      </p:sp>
      <p:sp>
        <p:nvSpPr>
          <p:cNvPr id="24" name="Retângulo: Cantos Arredondados 23">
            <a:extLst>
              <a:ext uri="{FF2B5EF4-FFF2-40B4-BE49-F238E27FC236}">
                <a16:creationId xmlns:a16="http://schemas.microsoft.com/office/drawing/2014/main" id="{3CE9FF40-4C8A-BEEC-EB4A-F8889F8A2B6E}"/>
              </a:ext>
            </a:extLst>
          </p:cNvPr>
          <p:cNvSpPr/>
          <p:nvPr/>
        </p:nvSpPr>
        <p:spPr>
          <a:xfrm rot="5400000">
            <a:off x="6089162" y="1592120"/>
            <a:ext cx="45719" cy="46570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C01C3714-635D-6784-C1BA-05696528796B}"/>
              </a:ext>
            </a:extLst>
          </p:cNvPr>
          <p:cNvSpPr txBox="1"/>
          <p:nvPr/>
        </p:nvSpPr>
        <p:spPr>
          <a:xfrm>
            <a:off x="7783551" y="4089753"/>
            <a:ext cx="2609385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RETIRAR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5968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 animBg="1"/>
      <p:bldP spid="2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Imagem 22" descr="Padrão do plano de fundo&#10;&#10;O conteúdo gerado por IA pode estar incorreto.">
            <a:extLst>
              <a:ext uri="{FF2B5EF4-FFF2-40B4-BE49-F238E27FC236}">
                <a16:creationId xmlns:a16="http://schemas.microsoft.com/office/drawing/2014/main" id="{AE49A51A-60B7-5FA9-95EE-34346AF6C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26427" cy="6858000"/>
          </a:xfrm>
          <a:prstGeom prst="rect">
            <a:avLst/>
          </a:prstGeom>
        </p:spPr>
      </p:pic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A8B2EF8A-D63C-62E1-4F15-A518ADEBED22}"/>
              </a:ext>
            </a:extLst>
          </p:cNvPr>
          <p:cNvSpPr/>
          <p:nvPr/>
        </p:nvSpPr>
        <p:spPr>
          <a:xfrm>
            <a:off x="1998062" y="1111288"/>
            <a:ext cx="7761767" cy="5184648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BF4D41B6-8203-2C49-DFBB-A7CF6A0618E3}"/>
              </a:ext>
            </a:extLst>
          </p:cNvPr>
          <p:cNvSpPr txBox="1"/>
          <p:nvPr/>
        </p:nvSpPr>
        <p:spPr>
          <a:xfrm>
            <a:off x="2180760" y="2020354"/>
            <a:ext cx="73144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spc="300" dirty="0">
                <a:ln w="25400">
                  <a:noFill/>
                </a:ln>
                <a:solidFill>
                  <a:srgbClr val="FFFFFF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Olá! Seja bem-vindo(a) </a:t>
            </a:r>
          </a:p>
          <a:p>
            <a:pPr algn="ctr"/>
            <a:r>
              <a:rPr lang="pt-BR" sz="2800" spc="300" dirty="0">
                <a:ln w="25400">
                  <a:noFill/>
                </a:ln>
                <a:solidFill>
                  <a:srgbClr val="FFFFFF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de volta à </a:t>
            </a:r>
            <a:r>
              <a:rPr lang="pt-BR" sz="2800" spc="300" dirty="0">
                <a:ln w="25400">
                  <a:noFill/>
                </a:ln>
                <a:solidFill>
                  <a:srgbClr val="D13926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Formação Inicial!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D501E5B1-D947-DF95-E902-4B08C19ACBD4}"/>
              </a:ext>
            </a:extLst>
          </p:cNvPr>
          <p:cNvSpPr txBox="1"/>
          <p:nvPr/>
        </p:nvSpPr>
        <p:spPr>
          <a:xfrm>
            <a:off x="2549108" y="3230315"/>
            <a:ext cx="65777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2000" dirty="0">
              <a:solidFill>
                <a:schemeClr val="bg1"/>
              </a:solidFill>
              <a:latin typeface="AMX" pitchFamily="2" charset="0"/>
              <a:cs typeface="Poppins Light" panose="00000400000000000000" pitchFamily="2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Hoje, vocês irão colocar em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prática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 seus conhecimentos sobre as diferenças entre as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tecnologias HFC e GPON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,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planos Banda larga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,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perfis de clientes e 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como escolher a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melhor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opção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 para diferentes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necessidades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agregando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 valor com os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pt-BR" sz="2000" b="1" dirty="0" err="1">
                <a:solidFill>
                  <a:schemeClr val="bg1"/>
                </a:solidFill>
                <a:latin typeface="AMX" pitchFamily="2" charset="0"/>
              </a:rPr>
              <a:t>SVAs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2000" dirty="0">
              <a:solidFill>
                <a:schemeClr val="bg1"/>
              </a:solidFill>
              <a:latin typeface="AMX" pitchFamily="2" charset="0"/>
              <a:cs typeface="Poppins Light" panose="00000400000000000000" pitchFamily="2" charset="0"/>
            </a:endParaRP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445F36A-AAD5-D4E8-B8DE-729E50DF0A45}"/>
              </a:ext>
            </a:extLst>
          </p:cNvPr>
          <p:cNvSpPr/>
          <p:nvPr/>
        </p:nvSpPr>
        <p:spPr>
          <a:xfrm rot="5400000">
            <a:off x="5970805" y="-111945"/>
            <a:ext cx="49424" cy="6892819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012580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0FA6FCC1-5499-FED7-5F93-DE0A82A51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76E1259C-8E48-1C9B-6185-BA6E35A6F78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376518" y="-31069"/>
            <a:ext cx="11699677" cy="5658587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E1F4EE4-9079-FA12-C2C9-F3B44A5D9CC2}"/>
              </a:ext>
            </a:extLst>
          </p:cNvPr>
          <p:cNvSpPr txBox="1"/>
          <p:nvPr/>
        </p:nvSpPr>
        <p:spPr>
          <a:xfrm>
            <a:off x="3124426" y="1500819"/>
            <a:ext cx="59431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spc="300" dirty="0">
                <a:solidFill>
                  <a:schemeClr val="bg1"/>
                </a:solidFill>
                <a:latin typeface="Verdana Pro Black" panose="020B0A04030504040204" pitchFamily="34" charset="0"/>
                <a:ea typeface="Verdana" panose="020B0604030504040204" pitchFamily="34" charset="0"/>
                <a:cs typeface="Poppins ExtraBold" panose="00000900000000000000" pitchFamily="2" charset="0"/>
              </a:rPr>
              <a:t>COMBINADOS</a:t>
            </a:r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E7E4CB3E-8D87-79CC-70F3-8EF4F306DB54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6C758854-39B1-8D7D-296C-7EAFB53A25E9}"/>
              </a:ext>
            </a:extLst>
          </p:cNvPr>
          <p:cNvSpPr/>
          <p:nvPr/>
        </p:nvSpPr>
        <p:spPr>
          <a:xfrm rot="5400000" flipH="1">
            <a:off x="6073141" y="-311856"/>
            <a:ext cx="45719" cy="5209954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0D333149-5829-D088-DDB9-1AE4260831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70C2CA3C-BD32-A9C3-6703-9342BD35EE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5" name="Imagem 4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F08C0436-EDF6-926B-4023-98E953C7185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11" y="242047"/>
            <a:ext cx="12232806" cy="69466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E10144-1A5D-AEA7-6CE7-2A1A3281FDF7}"/>
              </a:ext>
            </a:extLst>
          </p:cNvPr>
          <p:cNvSpPr txBox="1"/>
          <p:nvPr/>
        </p:nvSpPr>
        <p:spPr>
          <a:xfrm>
            <a:off x="2719521" y="2656017"/>
            <a:ext cx="7245279" cy="8309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indent="7938" algn="ctr">
              <a:spcBef>
                <a:spcPts val="1200"/>
              </a:spcBef>
              <a:defRPr sz="2400">
                <a:solidFill>
                  <a:srgbClr val="FFFFFF"/>
                </a:solidFill>
                <a:latin typeface="AMX Regular"/>
                <a:ea typeface="AMX Regular"/>
                <a:cs typeface="AMX Regular"/>
                <a:sym typeface="AMX Regular"/>
              </a:defRPr>
            </a:lvl1pPr>
          </a:lstStyle>
          <a:p>
            <a:r>
              <a:rPr dirty="0"/>
              <a:t>Para </a:t>
            </a:r>
            <a:r>
              <a:rPr dirty="0" err="1"/>
              <a:t>uma</a:t>
            </a:r>
            <a:r>
              <a:rPr dirty="0"/>
              <a:t> </a:t>
            </a:r>
            <a:r>
              <a:rPr dirty="0" err="1"/>
              <a:t>melhor</a:t>
            </a:r>
            <a:r>
              <a:rPr dirty="0"/>
              <a:t> </a:t>
            </a:r>
            <a:r>
              <a:rPr dirty="0" err="1"/>
              <a:t>interação</a:t>
            </a:r>
            <a:r>
              <a:rPr dirty="0"/>
              <a:t> </a:t>
            </a:r>
            <a:r>
              <a:rPr dirty="0" err="1"/>
              <a:t>durante</a:t>
            </a:r>
            <a:r>
              <a:rPr dirty="0"/>
              <a:t> o </a:t>
            </a:r>
            <a:r>
              <a:rPr dirty="0" err="1"/>
              <a:t>treinamento</a:t>
            </a:r>
            <a:r>
              <a:rPr dirty="0"/>
              <a:t>, </a:t>
            </a:r>
            <a:r>
              <a:rPr dirty="0" err="1"/>
              <a:t>sugerimos</a:t>
            </a:r>
            <a:r>
              <a:rPr dirty="0"/>
              <a:t> que </a:t>
            </a:r>
            <a:r>
              <a:rPr dirty="0" err="1"/>
              <a:t>os</a:t>
            </a:r>
            <a:r>
              <a:rPr dirty="0"/>
              <a:t> </a:t>
            </a:r>
            <a:r>
              <a:rPr dirty="0" err="1"/>
              <a:t>passos</a:t>
            </a:r>
            <a:r>
              <a:rPr dirty="0"/>
              <a:t> a </a:t>
            </a:r>
            <a:r>
              <a:rPr dirty="0" err="1"/>
              <a:t>seguir</a:t>
            </a:r>
            <a:r>
              <a:rPr dirty="0"/>
              <a:t> </a:t>
            </a:r>
            <a:r>
              <a:rPr dirty="0" err="1"/>
              <a:t>sejam</a:t>
            </a:r>
            <a:r>
              <a:rPr dirty="0"/>
              <a:t> </a:t>
            </a:r>
            <a:r>
              <a:rPr dirty="0" err="1"/>
              <a:t>seguidos</a:t>
            </a:r>
            <a:r>
              <a:rPr dirty="0"/>
              <a:t>.</a:t>
            </a:r>
          </a:p>
        </p:txBody>
      </p:sp>
      <p:sp>
        <p:nvSpPr>
          <p:cNvPr id="21" name="Oval 6">
            <a:extLst>
              <a:ext uri="{FF2B5EF4-FFF2-40B4-BE49-F238E27FC236}">
                <a16:creationId xmlns:a16="http://schemas.microsoft.com/office/drawing/2014/main" id="{20BA69B4-61E1-7995-7DB4-67BF0F13359B}"/>
              </a:ext>
            </a:extLst>
          </p:cNvPr>
          <p:cNvSpPr/>
          <p:nvPr/>
        </p:nvSpPr>
        <p:spPr>
          <a:xfrm>
            <a:off x="2156750" y="4187169"/>
            <a:ext cx="1422404" cy="1422402"/>
          </a:xfrm>
          <a:prstGeom prst="ellipse">
            <a:avLst/>
          </a:prstGeom>
          <a:noFill/>
          <a:ln w="15875">
            <a:gradFill flip="none" rotWithShape="1">
              <a:gsLst>
                <a:gs pos="0">
                  <a:srgbClr val="F2F2F2">
                    <a:alpha val="0"/>
                  </a:srgbClr>
                </a:gs>
                <a:gs pos="100000">
                  <a:schemeClr val="tx1"/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Oval 7">
            <a:extLst>
              <a:ext uri="{FF2B5EF4-FFF2-40B4-BE49-F238E27FC236}">
                <a16:creationId xmlns:a16="http://schemas.microsoft.com/office/drawing/2014/main" id="{BBC154E8-F2FA-A938-49B5-9D2A3017CFD7}"/>
              </a:ext>
            </a:extLst>
          </p:cNvPr>
          <p:cNvSpPr/>
          <p:nvPr/>
        </p:nvSpPr>
        <p:spPr>
          <a:xfrm>
            <a:off x="2036679" y="4067098"/>
            <a:ext cx="1662546" cy="1662544"/>
          </a:xfrm>
          <a:prstGeom prst="ellipse">
            <a:avLst/>
          </a:prstGeom>
          <a:noFill/>
          <a:ln w="12700">
            <a:gradFill flip="none" rotWithShape="1">
              <a:gsLst>
                <a:gs pos="0">
                  <a:srgbClr val="F2F2F2">
                    <a:alpha val="0"/>
                  </a:srgbClr>
                </a:gs>
                <a:gs pos="100000">
                  <a:schemeClr val="tx1"/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TextBox 8">
            <a:extLst>
              <a:ext uri="{FF2B5EF4-FFF2-40B4-BE49-F238E27FC236}">
                <a16:creationId xmlns:a16="http://schemas.microsoft.com/office/drawing/2014/main" id="{4A81B3FB-146F-D77A-BB5C-7C0ECE61CB94}"/>
              </a:ext>
            </a:extLst>
          </p:cNvPr>
          <p:cNvSpPr txBox="1"/>
          <p:nvPr/>
        </p:nvSpPr>
        <p:spPr>
          <a:xfrm>
            <a:off x="1751486" y="5729642"/>
            <a:ext cx="23090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>
                <a:solidFill>
                  <a:srgbClr val="FFFFFF"/>
                </a:solidFill>
                <a:latin typeface="AMX" pitchFamily="2" charset="77"/>
              </a:rPr>
              <a:t>Ligue a </a:t>
            </a:r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câmera</a:t>
            </a:r>
            <a:endParaRPr lang="en-US" sz="1600" dirty="0">
              <a:solidFill>
                <a:srgbClr val="FFFFFF"/>
              </a:solidFill>
              <a:latin typeface="AMX" pitchFamily="2" charset="77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CF24803-2B89-6110-4EDF-2F4D342703BD}"/>
              </a:ext>
            </a:extLst>
          </p:cNvPr>
          <p:cNvGrpSpPr/>
          <p:nvPr/>
        </p:nvGrpSpPr>
        <p:grpSpPr>
          <a:xfrm>
            <a:off x="2286062" y="4316480"/>
            <a:ext cx="1163781" cy="1163781"/>
            <a:chOff x="2253672" y="3749964"/>
            <a:chExt cx="1163781" cy="1163781"/>
          </a:xfrm>
        </p:grpSpPr>
        <p:sp>
          <p:nvSpPr>
            <p:cNvPr id="25" name="Oval 5">
              <a:extLst>
                <a:ext uri="{FF2B5EF4-FFF2-40B4-BE49-F238E27FC236}">
                  <a16:creationId xmlns:a16="http://schemas.microsoft.com/office/drawing/2014/main" id="{3936CAD6-3D5F-52D7-2F91-56DDBCB9F6B3}"/>
                </a:ext>
              </a:extLst>
            </p:cNvPr>
            <p:cNvSpPr/>
            <p:nvPr/>
          </p:nvSpPr>
          <p:spPr>
            <a:xfrm>
              <a:off x="2253672" y="3749964"/>
              <a:ext cx="1163781" cy="116378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pic>
          <p:nvPicPr>
            <p:cNvPr id="26" name="Graphic 18">
              <a:extLst>
                <a:ext uri="{FF2B5EF4-FFF2-40B4-BE49-F238E27FC236}">
                  <a16:creationId xmlns:a16="http://schemas.microsoft.com/office/drawing/2014/main" id="{61BF89EF-920A-621B-65CC-90D0BBE1956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579089" y="4031846"/>
              <a:ext cx="512946" cy="595018"/>
            </a:xfrm>
            <a:prstGeom prst="rect">
              <a:avLst/>
            </a:prstGeom>
          </p:spPr>
        </p:pic>
      </p:grpSp>
      <p:sp>
        <p:nvSpPr>
          <p:cNvPr id="27" name="Oval 10">
            <a:extLst>
              <a:ext uri="{FF2B5EF4-FFF2-40B4-BE49-F238E27FC236}">
                <a16:creationId xmlns:a16="http://schemas.microsoft.com/office/drawing/2014/main" id="{844B5B84-B611-796A-B6A4-7704FDEBDCB7}"/>
              </a:ext>
            </a:extLst>
          </p:cNvPr>
          <p:cNvSpPr/>
          <p:nvPr/>
        </p:nvSpPr>
        <p:spPr>
          <a:xfrm>
            <a:off x="5150564" y="4187169"/>
            <a:ext cx="1422404" cy="1422402"/>
          </a:xfrm>
          <a:prstGeom prst="ellipse">
            <a:avLst/>
          </a:prstGeom>
          <a:noFill/>
          <a:ln w="15875">
            <a:gradFill flip="none" rotWithShape="1">
              <a:gsLst>
                <a:gs pos="0">
                  <a:srgbClr val="F2F2F2">
                    <a:alpha val="0"/>
                  </a:srgbClr>
                </a:gs>
                <a:gs pos="100000">
                  <a:schemeClr val="tx1"/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Oval 11">
            <a:extLst>
              <a:ext uri="{FF2B5EF4-FFF2-40B4-BE49-F238E27FC236}">
                <a16:creationId xmlns:a16="http://schemas.microsoft.com/office/drawing/2014/main" id="{FB687BD7-8E51-DFD1-AE8E-60936363F319}"/>
              </a:ext>
            </a:extLst>
          </p:cNvPr>
          <p:cNvSpPr/>
          <p:nvPr/>
        </p:nvSpPr>
        <p:spPr>
          <a:xfrm>
            <a:off x="5030493" y="4067098"/>
            <a:ext cx="1662546" cy="1662544"/>
          </a:xfrm>
          <a:prstGeom prst="ellipse">
            <a:avLst/>
          </a:prstGeom>
          <a:noFill/>
          <a:ln w="12700">
            <a:gradFill flip="none" rotWithShape="1">
              <a:gsLst>
                <a:gs pos="0">
                  <a:srgbClr val="F2F2F2">
                    <a:alpha val="0"/>
                  </a:srgbClr>
                </a:gs>
                <a:gs pos="100000">
                  <a:schemeClr val="tx1"/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TextBox 15">
            <a:extLst>
              <a:ext uri="{FF2B5EF4-FFF2-40B4-BE49-F238E27FC236}">
                <a16:creationId xmlns:a16="http://schemas.microsoft.com/office/drawing/2014/main" id="{DAE1471C-6C2E-7223-76BA-987CB7AD9F47}"/>
              </a:ext>
            </a:extLst>
          </p:cNvPr>
          <p:cNvSpPr txBox="1"/>
          <p:nvPr/>
        </p:nvSpPr>
        <p:spPr>
          <a:xfrm>
            <a:off x="4707220" y="5756052"/>
            <a:ext cx="23090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Desative</a:t>
            </a:r>
            <a:r>
              <a:rPr lang="en-US" sz="1600" dirty="0">
                <a:solidFill>
                  <a:srgbClr val="FFFFFF"/>
                </a:solidFill>
                <a:latin typeface="AMX" pitchFamily="2" charset="77"/>
              </a:rPr>
              <a:t> o </a:t>
            </a:r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microfone</a:t>
            </a:r>
            <a:endParaRPr lang="en-US" sz="1600" dirty="0">
              <a:solidFill>
                <a:srgbClr val="FFFFFF"/>
              </a:solidFill>
              <a:latin typeface="AMX" pitchFamily="2" charset="77"/>
            </a:endParaRPr>
          </a:p>
        </p:txBody>
      </p:sp>
      <p:grpSp>
        <p:nvGrpSpPr>
          <p:cNvPr id="30" name="Group 25">
            <a:extLst>
              <a:ext uri="{FF2B5EF4-FFF2-40B4-BE49-F238E27FC236}">
                <a16:creationId xmlns:a16="http://schemas.microsoft.com/office/drawing/2014/main" id="{C3CF146A-9AAB-E1DF-D3CC-CDED8D129E4F}"/>
              </a:ext>
            </a:extLst>
          </p:cNvPr>
          <p:cNvGrpSpPr/>
          <p:nvPr/>
        </p:nvGrpSpPr>
        <p:grpSpPr>
          <a:xfrm>
            <a:off x="5279876" y="4316480"/>
            <a:ext cx="1163781" cy="1163781"/>
            <a:chOff x="5514110" y="3749964"/>
            <a:chExt cx="1163781" cy="1163781"/>
          </a:xfrm>
        </p:grpSpPr>
        <p:sp>
          <p:nvSpPr>
            <p:cNvPr id="31" name="Oval 9">
              <a:extLst>
                <a:ext uri="{FF2B5EF4-FFF2-40B4-BE49-F238E27FC236}">
                  <a16:creationId xmlns:a16="http://schemas.microsoft.com/office/drawing/2014/main" id="{9A1BE32D-C709-033C-3ECD-C787E190471D}"/>
                </a:ext>
              </a:extLst>
            </p:cNvPr>
            <p:cNvSpPr/>
            <p:nvPr/>
          </p:nvSpPr>
          <p:spPr>
            <a:xfrm>
              <a:off x="5514110" y="3749964"/>
              <a:ext cx="1163781" cy="116378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pic>
          <p:nvPicPr>
            <p:cNvPr id="32" name="Graphic 20">
              <a:extLst>
                <a:ext uri="{FF2B5EF4-FFF2-40B4-BE49-F238E27FC236}">
                  <a16:creationId xmlns:a16="http://schemas.microsoft.com/office/drawing/2014/main" id="{8E0FD365-0914-97E5-6050-2BB5377E52F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885433" y="4031846"/>
              <a:ext cx="421132" cy="595018"/>
            </a:xfrm>
            <a:prstGeom prst="rect">
              <a:avLst/>
            </a:prstGeom>
          </p:spPr>
        </p:pic>
      </p:grpSp>
      <p:sp>
        <p:nvSpPr>
          <p:cNvPr id="33" name="Oval 13">
            <a:extLst>
              <a:ext uri="{FF2B5EF4-FFF2-40B4-BE49-F238E27FC236}">
                <a16:creationId xmlns:a16="http://schemas.microsoft.com/office/drawing/2014/main" id="{AC577D44-B1E2-7A55-1CFA-DF84BDD4B5D9}"/>
              </a:ext>
            </a:extLst>
          </p:cNvPr>
          <p:cNvSpPr/>
          <p:nvPr/>
        </p:nvSpPr>
        <p:spPr>
          <a:xfrm>
            <a:off x="8356371" y="4178706"/>
            <a:ext cx="1422404" cy="1422402"/>
          </a:xfrm>
          <a:prstGeom prst="ellipse">
            <a:avLst/>
          </a:prstGeom>
          <a:noFill/>
          <a:ln w="15875">
            <a:gradFill flip="none" rotWithShape="1">
              <a:gsLst>
                <a:gs pos="0">
                  <a:srgbClr val="F2F2F2">
                    <a:alpha val="0"/>
                  </a:srgbClr>
                </a:gs>
                <a:gs pos="100000">
                  <a:schemeClr val="tx1"/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4" name="Oval 14">
            <a:extLst>
              <a:ext uri="{FF2B5EF4-FFF2-40B4-BE49-F238E27FC236}">
                <a16:creationId xmlns:a16="http://schemas.microsoft.com/office/drawing/2014/main" id="{7A2113A2-63D2-E9DE-FA82-91A4889F40AC}"/>
              </a:ext>
            </a:extLst>
          </p:cNvPr>
          <p:cNvSpPr/>
          <p:nvPr/>
        </p:nvSpPr>
        <p:spPr>
          <a:xfrm>
            <a:off x="8236300" y="4058635"/>
            <a:ext cx="1662546" cy="1662544"/>
          </a:xfrm>
          <a:prstGeom prst="ellipse">
            <a:avLst/>
          </a:prstGeom>
          <a:noFill/>
          <a:ln w="12700">
            <a:gradFill flip="none" rotWithShape="1">
              <a:gsLst>
                <a:gs pos="0">
                  <a:srgbClr val="F2F2F2">
                    <a:alpha val="0"/>
                  </a:srgbClr>
                </a:gs>
                <a:gs pos="100000">
                  <a:schemeClr val="tx1"/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TextBox 16">
            <a:extLst>
              <a:ext uri="{FF2B5EF4-FFF2-40B4-BE49-F238E27FC236}">
                <a16:creationId xmlns:a16="http://schemas.microsoft.com/office/drawing/2014/main" id="{5EF5DDC2-E5A7-F3ED-4EA2-CF8BFA0B0D11}"/>
              </a:ext>
            </a:extLst>
          </p:cNvPr>
          <p:cNvSpPr txBox="1"/>
          <p:nvPr/>
        </p:nvSpPr>
        <p:spPr>
          <a:xfrm>
            <a:off x="7913027" y="5596110"/>
            <a:ext cx="2309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>
                <a:solidFill>
                  <a:srgbClr val="FFFFFF"/>
                </a:solidFill>
                <a:latin typeface="AMX" pitchFamily="2" charset="77"/>
              </a:rPr>
              <a:t>Levante a </a:t>
            </a:r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mão</a:t>
            </a:r>
            <a:r>
              <a:rPr lang="en-US" sz="1600" dirty="0">
                <a:solidFill>
                  <a:srgbClr val="FFFFFF"/>
                </a:solidFill>
                <a:latin typeface="AMX" pitchFamily="2" charset="77"/>
              </a:rPr>
              <a:t> </a:t>
            </a:r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quando</a:t>
            </a:r>
            <a:r>
              <a:rPr lang="en-US" sz="1600" dirty="0">
                <a:solidFill>
                  <a:srgbClr val="FFFFFF"/>
                </a:solidFill>
                <a:latin typeface="AMX" pitchFamily="2" charset="77"/>
              </a:rPr>
              <a:t> </a:t>
            </a:r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quiser</a:t>
            </a:r>
            <a:r>
              <a:rPr lang="en-US" sz="1600" dirty="0">
                <a:solidFill>
                  <a:srgbClr val="FFFFFF"/>
                </a:solidFill>
                <a:latin typeface="AMX" pitchFamily="2" charset="77"/>
              </a:rPr>
              <a:t> </a:t>
            </a:r>
            <a:r>
              <a:rPr lang="en-US" sz="1600" dirty="0" err="1">
                <a:solidFill>
                  <a:srgbClr val="FFFFFF"/>
                </a:solidFill>
                <a:latin typeface="AMX" pitchFamily="2" charset="77"/>
              </a:rPr>
              <a:t>interagir</a:t>
            </a:r>
            <a:endParaRPr lang="en-US" sz="1600" dirty="0">
              <a:solidFill>
                <a:srgbClr val="FFFFFF"/>
              </a:solidFill>
              <a:latin typeface="AMX" pitchFamily="2" charset="77"/>
            </a:endParaRPr>
          </a:p>
        </p:txBody>
      </p:sp>
      <p:grpSp>
        <p:nvGrpSpPr>
          <p:cNvPr id="36" name="Group 26">
            <a:extLst>
              <a:ext uri="{FF2B5EF4-FFF2-40B4-BE49-F238E27FC236}">
                <a16:creationId xmlns:a16="http://schemas.microsoft.com/office/drawing/2014/main" id="{263CD2B8-D853-2853-9CC6-A0C00A070745}"/>
              </a:ext>
            </a:extLst>
          </p:cNvPr>
          <p:cNvGrpSpPr/>
          <p:nvPr/>
        </p:nvGrpSpPr>
        <p:grpSpPr>
          <a:xfrm>
            <a:off x="8485683" y="4308017"/>
            <a:ext cx="1163781" cy="1163781"/>
            <a:chOff x="8774547" y="3749964"/>
            <a:chExt cx="1163781" cy="1163781"/>
          </a:xfrm>
        </p:grpSpPr>
        <p:sp>
          <p:nvSpPr>
            <p:cNvPr id="37" name="Oval 12">
              <a:extLst>
                <a:ext uri="{FF2B5EF4-FFF2-40B4-BE49-F238E27FC236}">
                  <a16:creationId xmlns:a16="http://schemas.microsoft.com/office/drawing/2014/main" id="{36C4AFFD-E5C0-2191-F85B-614775C51FBC}"/>
                </a:ext>
              </a:extLst>
            </p:cNvPr>
            <p:cNvSpPr/>
            <p:nvPr/>
          </p:nvSpPr>
          <p:spPr>
            <a:xfrm>
              <a:off x="8774547" y="3749964"/>
              <a:ext cx="1163781" cy="116378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pic>
          <p:nvPicPr>
            <p:cNvPr id="38" name="Graphic 22">
              <a:extLst>
                <a:ext uri="{FF2B5EF4-FFF2-40B4-BE49-F238E27FC236}">
                  <a16:creationId xmlns:a16="http://schemas.microsoft.com/office/drawing/2014/main" id="{0085F59C-DDFF-363E-4958-0A77B9C8ADE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9115137" y="4027054"/>
              <a:ext cx="482600" cy="609600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35878052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1347F1B3-5869-0618-7ABB-20146D37E8B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21" y="-923195"/>
            <a:ext cx="12192000" cy="7449392"/>
          </a:xfrm>
          <a:prstGeom prst="rect">
            <a:avLst/>
          </a:prstGeom>
        </p:spPr>
      </p:pic>
      <p:pic>
        <p:nvPicPr>
          <p:cNvPr id="13" name="Imagem 12" descr="Padrão do plano de fundo&#10;&#10;Descrição gerada automaticamente">
            <a:extLst>
              <a:ext uri="{FF2B5EF4-FFF2-40B4-BE49-F238E27FC236}">
                <a16:creationId xmlns:a16="http://schemas.microsoft.com/office/drawing/2014/main" id="{1A380258-E9BC-C9E4-4912-6DD35CAB1C0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9" r="406"/>
          <a:stretch/>
        </p:blipFill>
        <p:spPr>
          <a:xfrm>
            <a:off x="11215690" y="-923195"/>
            <a:ext cx="12190281" cy="6858000"/>
          </a:xfrm>
          <a:prstGeom prst="rect">
            <a:avLst/>
          </a:prstGeom>
        </p:spPr>
      </p:pic>
      <p:pic>
        <p:nvPicPr>
          <p:cNvPr id="21" name="Gráfico 20">
            <a:extLst>
              <a:ext uri="{FF2B5EF4-FFF2-40B4-BE49-F238E27FC236}">
                <a16:creationId xmlns:a16="http://schemas.microsoft.com/office/drawing/2014/main" id="{102DEE61-99C8-10B4-081F-9AAE3075C7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2" name="Gráfico 21">
            <a:extLst>
              <a:ext uri="{FF2B5EF4-FFF2-40B4-BE49-F238E27FC236}">
                <a16:creationId xmlns:a16="http://schemas.microsoft.com/office/drawing/2014/main" id="{EFBD14BE-97C1-6832-D283-2416F86CD8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7" name="Imagem 6" descr="Forma&#10;&#10;O conteúdo gerado por IA pode estar incorreto.">
            <a:extLst>
              <a:ext uri="{FF2B5EF4-FFF2-40B4-BE49-F238E27FC236}">
                <a16:creationId xmlns:a16="http://schemas.microsoft.com/office/drawing/2014/main" id="{A9E0687F-617C-8882-2414-0441224333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11" y="0"/>
            <a:ext cx="12135798" cy="6858000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689AF553-1BFF-81CD-1EED-1C5315BF2DA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73" y="443426"/>
            <a:ext cx="11316814" cy="437365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25A3A796-F803-6881-BDBB-B02B00CF44C8}"/>
              </a:ext>
            </a:extLst>
          </p:cNvPr>
          <p:cNvSpPr>
            <a:spLocks/>
          </p:cNvSpPr>
          <p:nvPr/>
        </p:nvSpPr>
        <p:spPr>
          <a:xfrm>
            <a:off x="1458687" y="1144978"/>
            <a:ext cx="8433010" cy="5478165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FD7CD237-DD14-DE60-0047-08AA7112E961}"/>
              </a:ext>
            </a:extLst>
          </p:cNvPr>
          <p:cNvSpPr>
            <a:spLocks/>
          </p:cNvSpPr>
          <p:nvPr/>
        </p:nvSpPr>
        <p:spPr>
          <a:xfrm rot="5400000">
            <a:off x="5146835" y="124902"/>
            <a:ext cx="49089" cy="611007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5ED9B74F-CB4C-88A1-A170-23B4D418B3FE}"/>
              </a:ext>
            </a:extLst>
          </p:cNvPr>
          <p:cNvSpPr txBox="1"/>
          <p:nvPr/>
        </p:nvSpPr>
        <p:spPr>
          <a:xfrm>
            <a:off x="2009027" y="2251300"/>
            <a:ext cx="9664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0" i="0" u="none" strike="noStrike" kern="1200" cap="none" spc="0" normalizeH="0" baseline="0" noProof="0" dirty="0">
                <a:ln w="25400"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 Pro Cond Black" panose="020B0A06030504040204" pitchFamily="34" charset="0"/>
                <a:ea typeface="Verdana" panose="020B0604030504040204" pitchFamily="34" charset="0"/>
                <a:cs typeface="Poppins ExtraBold" panose="00000900000000000000" pitchFamily="2" charset="0"/>
              </a:rPr>
              <a:t>Você já parou para pensar...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5ABCCBDB-49C0-EDA0-0C48-8400B6CB14F7}"/>
              </a:ext>
            </a:extLst>
          </p:cNvPr>
          <p:cNvGrpSpPr/>
          <p:nvPr/>
        </p:nvGrpSpPr>
        <p:grpSpPr>
          <a:xfrm>
            <a:off x="1986579" y="3676186"/>
            <a:ext cx="8433010" cy="888109"/>
            <a:chOff x="1233545" y="3117007"/>
            <a:chExt cx="8640008" cy="3586800"/>
          </a:xfrm>
        </p:grpSpPr>
        <p:sp>
          <p:nvSpPr>
            <p:cNvPr id="25" name="Retângulo: Cantos Arredondados 11">
              <a:extLst>
                <a:ext uri="{FF2B5EF4-FFF2-40B4-BE49-F238E27FC236}">
                  <a16:creationId xmlns:a16="http://schemas.microsoft.com/office/drawing/2014/main" id="{844FC34B-9C60-FE75-5D9E-CA027D3EF180}"/>
                </a:ext>
              </a:extLst>
            </p:cNvPr>
            <p:cNvSpPr/>
            <p:nvPr/>
          </p:nvSpPr>
          <p:spPr>
            <a:xfrm>
              <a:off x="1233545" y="3117007"/>
              <a:ext cx="6742666" cy="2676127"/>
            </a:xfrm>
            <a:prstGeom prst="roundRect">
              <a:avLst>
                <a:gd name="adj" fmla="val 749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21399959-FF5A-05F7-D32A-7298A8ECF1FE}"/>
                </a:ext>
              </a:extLst>
            </p:cNvPr>
            <p:cNvSpPr txBox="1"/>
            <p:nvPr/>
          </p:nvSpPr>
          <p:spPr>
            <a:xfrm>
              <a:off x="1428053" y="3347665"/>
              <a:ext cx="8445500" cy="3356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Poppins Light" panose="00000400000000000000" pitchFamily="2" charset="0"/>
                </a:rPr>
                <a:t>Em como seria a vida atualmente sem internet?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Poppins Light" panose="00000400000000000000" pitchFamily="2" charset="0"/>
              </a:endParaRPr>
            </a:p>
          </p:txBody>
        </p:sp>
      </p:grpSp>
      <p:pic>
        <p:nvPicPr>
          <p:cNvPr id="6" name="Imagem 5" descr="Mulher com as mãos no rosto&#10;&#10;Descrição gerada automaticamente com confiança média">
            <a:extLst>
              <a:ext uri="{FF2B5EF4-FFF2-40B4-BE49-F238E27FC236}">
                <a16:creationId xmlns:a16="http://schemas.microsoft.com/office/drawing/2014/main" id="{5405898C-126B-2E8A-A699-236F3248E1C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55528" y="827211"/>
            <a:ext cx="9099785" cy="606955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625613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DFA32-E30D-8806-6248-12D0E9BFB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30B78B41-B333-C95A-4C16-1B0D548D3B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04"/>
          <a:stretch/>
        </p:blipFill>
        <p:spPr>
          <a:xfrm flipV="1">
            <a:off x="-5395023" y="494342"/>
            <a:ext cx="22018078" cy="910721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3642351C-4E82-CC40-0031-733DFD1FABFA}"/>
              </a:ext>
            </a:extLst>
          </p:cNvPr>
          <p:cNvSpPr txBox="1"/>
          <p:nvPr/>
        </p:nvSpPr>
        <p:spPr>
          <a:xfrm>
            <a:off x="1279671" y="827560"/>
            <a:ext cx="9664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dirty="0">
                <a:ln w="25400">
                  <a:noFill/>
                </a:ln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CONFIRA OS TEMAS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4B6BC5BF-3F10-93F8-7360-938BDDED8E17}"/>
              </a:ext>
            </a:extLst>
          </p:cNvPr>
          <p:cNvSpPr/>
          <p:nvPr/>
        </p:nvSpPr>
        <p:spPr>
          <a:xfrm rot="5400000">
            <a:off x="6161696" y="-1657148"/>
            <a:ext cx="45719" cy="64625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E4BA3454-8C1B-7A9E-98E3-CAE365F1804B}"/>
              </a:ext>
            </a:extLst>
          </p:cNvPr>
          <p:cNvSpPr/>
          <p:nvPr/>
        </p:nvSpPr>
        <p:spPr>
          <a:xfrm>
            <a:off x="8692660" y="4087842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 err="1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SVAs</a:t>
            </a:r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 e Benefícios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DB05B6C-20EF-4D46-24FA-A802BA8480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00063" y="1488564"/>
            <a:ext cx="4875094" cy="4875094"/>
          </a:xfrm>
          <a:prstGeom prst="rect">
            <a:avLst/>
          </a:prstGeom>
        </p:spPr>
      </p:pic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EDE26BA1-2FC5-B977-C968-44872258697D}"/>
              </a:ext>
            </a:extLst>
          </p:cNvPr>
          <p:cNvCxnSpPr>
            <a:cxnSpLocks/>
          </p:cNvCxnSpPr>
          <p:nvPr/>
        </p:nvCxnSpPr>
        <p:spPr>
          <a:xfrm>
            <a:off x="1836730" y="3429000"/>
            <a:ext cx="0" cy="874945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B14685F5-882E-97FA-CB82-246E356DE017}"/>
              </a:ext>
            </a:extLst>
          </p:cNvPr>
          <p:cNvCxnSpPr/>
          <p:nvPr/>
        </p:nvCxnSpPr>
        <p:spPr>
          <a:xfrm>
            <a:off x="1856826" y="5008221"/>
            <a:ext cx="0" cy="856158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6FA86D2B-982D-03DF-A828-C099F2EEED48}"/>
              </a:ext>
            </a:extLst>
          </p:cNvPr>
          <p:cNvCxnSpPr>
            <a:cxnSpLocks/>
          </p:cNvCxnSpPr>
          <p:nvPr/>
        </p:nvCxnSpPr>
        <p:spPr>
          <a:xfrm>
            <a:off x="1856826" y="5864379"/>
            <a:ext cx="8544448" cy="18787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5CFE7778-4131-68DE-DA62-EFFD5FE27F35}"/>
              </a:ext>
            </a:extLst>
          </p:cNvPr>
          <p:cNvSpPr/>
          <p:nvPr/>
        </p:nvSpPr>
        <p:spPr>
          <a:xfrm>
            <a:off x="8699161" y="2337728"/>
            <a:ext cx="3259028" cy="1073612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+ Conectividade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6D24E341-AB12-5A3B-342F-DEE31EE0F5E0}"/>
              </a:ext>
            </a:extLst>
          </p:cNvPr>
          <p:cNvCxnSpPr>
            <a:cxnSpLocks/>
          </p:cNvCxnSpPr>
          <p:nvPr/>
        </p:nvCxnSpPr>
        <p:spPr>
          <a:xfrm>
            <a:off x="10401274" y="3429000"/>
            <a:ext cx="0" cy="658842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732DEECA-B6F2-5BB5-B299-50ADE2173320}"/>
              </a:ext>
            </a:extLst>
          </p:cNvPr>
          <p:cNvCxnSpPr>
            <a:cxnSpLocks/>
          </p:cNvCxnSpPr>
          <p:nvPr/>
        </p:nvCxnSpPr>
        <p:spPr>
          <a:xfrm>
            <a:off x="10401274" y="5209793"/>
            <a:ext cx="0" cy="673373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73D63B8-E80F-39CC-0138-F380864FC0B0}"/>
              </a:ext>
            </a:extLst>
          </p:cNvPr>
          <p:cNvSpPr/>
          <p:nvPr/>
        </p:nvSpPr>
        <p:spPr>
          <a:xfrm>
            <a:off x="493429" y="4019167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Planos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95E3152B-A4CD-A2FF-36E6-6238B4CF8BC5}"/>
              </a:ext>
            </a:extLst>
          </p:cNvPr>
          <p:cNvSpPr/>
          <p:nvPr/>
        </p:nvSpPr>
        <p:spPr>
          <a:xfrm>
            <a:off x="493429" y="2473126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Tecnologias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72913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3" grpId="0" animBg="1"/>
      <p:bldP spid="27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D78B57-2AEA-16E5-0C7B-8924711AB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6818D02A-07DA-6038-1A26-0A3BDD581D1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04"/>
          <a:stretch/>
        </p:blipFill>
        <p:spPr>
          <a:xfrm flipV="1">
            <a:off x="-4971429" y="95211"/>
            <a:ext cx="22018078" cy="910721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3903E675-CEAC-D7CE-BEE8-4125A4EBC553}"/>
              </a:ext>
            </a:extLst>
          </p:cNvPr>
          <p:cNvSpPr txBox="1"/>
          <p:nvPr/>
        </p:nvSpPr>
        <p:spPr>
          <a:xfrm>
            <a:off x="1279671" y="827560"/>
            <a:ext cx="9664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dirty="0">
                <a:ln w="25400">
                  <a:noFill/>
                </a:ln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CONFIRA OS TEMAS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D2B90A4F-6C36-C638-DE02-EB425AD94552}"/>
              </a:ext>
            </a:extLst>
          </p:cNvPr>
          <p:cNvSpPr/>
          <p:nvPr/>
        </p:nvSpPr>
        <p:spPr>
          <a:xfrm rot="5400000">
            <a:off x="6161696" y="-1657148"/>
            <a:ext cx="45719" cy="64625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235F76B6-7903-3B10-05D6-5066B1566585}"/>
              </a:ext>
            </a:extLst>
          </p:cNvPr>
          <p:cNvSpPr/>
          <p:nvPr/>
        </p:nvSpPr>
        <p:spPr>
          <a:xfrm>
            <a:off x="8692660" y="4087842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>
              <a:alpha val="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 err="1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SVAs</a:t>
            </a:r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 e Benefícios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F1790008-8349-E3DA-EC17-6D88F595A9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00063" y="1488564"/>
            <a:ext cx="4875094" cy="4875094"/>
          </a:xfrm>
          <a:prstGeom prst="rect">
            <a:avLst/>
          </a:prstGeom>
        </p:spPr>
      </p:pic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DC66773C-22AD-B25A-2969-B771EB69EF69}"/>
              </a:ext>
            </a:extLst>
          </p:cNvPr>
          <p:cNvCxnSpPr>
            <a:cxnSpLocks/>
          </p:cNvCxnSpPr>
          <p:nvPr/>
        </p:nvCxnSpPr>
        <p:spPr>
          <a:xfrm>
            <a:off x="1836730" y="3429000"/>
            <a:ext cx="0" cy="608954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5F0FAFB5-E0F1-3F67-2DDC-82DA973861B2}"/>
              </a:ext>
            </a:extLst>
          </p:cNvPr>
          <p:cNvCxnSpPr>
            <a:cxnSpLocks/>
          </p:cNvCxnSpPr>
          <p:nvPr/>
        </p:nvCxnSpPr>
        <p:spPr>
          <a:xfrm>
            <a:off x="1788271" y="5159905"/>
            <a:ext cx="20096" cy="813087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8A452C02-64C3-7553-312D-96BBB83C688C}"/>
              </a:ext>
            </a:extLst>
          </p:cNvPr>
          <p:cNvCxnSpPr>
            <a:cxnSpLocks/>
          </p:cNvCxnSpPr>
          <p:nvPr/>
        </p:nvCxnSpPr>
        <p:spPr>
          <a:xfrm>
            <a:off x="1823776" y="5973518"/>
            <a:ext cx="8577498" cy="51357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98633ABE-F25B-2F82-436C-F3EA4B8B5F11}"/>
              </a:ext>
            </a:extLst>
          </p:cNvPr>
          <p:cNvSpPr/>
          <p:nvPr/>
        </p:nvSpPr>
        <p:spPr>
          <a:xfrm>
            <a:off x="8699161" y="2337728"/>
            <a:ext cx="3259028" cy="1073612"/>
          </a:xfrm>
          <a:prstGeom prst="roundRect">
            <a:avLst>
              <a:gd name="adj" fmla="val 50000"/>
            </a:avLst>
          </a:prstGeom>
          <a:solidFill>
            <a:srgbClr val="D13926">
              <a:alpha val="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+ Conectividade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437D8AB7-5AEA-4E7A-DFA0-9A96B505158B}"/>
              </a:ext>
            </a:extLst>
          </p:cNvPr>
          <p:cNvCxnSpPr>
            <a:cxnSpLocks/>
          </p:cNvCxnSpPr>
          <p:nvPr/>
        </p:nvCxnSpPr>
        <p:spPr>
          <a:xfrm>
            <a:off x="10401274" y="3429000"/>
            <a:ext cx="0" cy="658842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CEE77135-A0B8-A304-01E5-729F75E12A5C}"/>
              </a:ext>
            </a:extLst>
          </p:cNvPr>
          <p:cNvCxnSpPr>
            <a:cxnSpLocks/>
          </p:cNvCxnSpPr>
          <p:nvPr/>
        </p:nvCxnSpPr>
        <p:spPr>
          <a:xfrm>
            <a:off x="10401274" y="5209793"/>
            <a:ext cx="0" cy="815082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FCD0F7E3-B8F7-B9AC-5A92-87F7B112F22E}"/>
              </a:ext>
            </a:extLst>
          </p:cNvPr>
          <p:cNvSpPr/>
          <p:nvPr/>
        </p:nvSpPr>
        <p:spPr>
          <a:xfrm>
            <a:off x="530772" y="4037954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>
              <a:alpha val="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Planos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7F6AC04-102D-E659-55B2-929FB424704A}"/>
              </a:ext>
            </a:extLst>
          </p:cNvPr>
          <p:cNvSpPr/>
          <p:nvPr/>
        </p:nvSpPr>
        <p:spPr>
          <a:xfrm>
            <a:off x="493429" y="2473126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Tecnologias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52855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3" grpId="0" animBg="1"/>
      <p:bldP spid="27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C5749-3A05-CB61-D24E-3AAB1C5CA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201DF273-7707-E646-0B7B-1367EC37B9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356914" y="0"/>
            <a:ext cx="11699677" cy="5658587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AE558F54-711A-DCD0-6416-2466B2E859C9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5A9448BB-E7F6-303C-8D38-E11A7204A4DC}"/>
              </a:ext>
            </a:extLst>
          </p:cNvPr>
          <p:cNvSpPr/>
          <p:nvPr/>
        </p:nvSpPr>
        <p:spPr>
          <a:xfrm rot="5400000" flipH="1">
            <a:off x="5961560" y="1291168"/>
            <a:ext cx="45719" cy="83439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6" name="Gráfico 15">
            <a:extLst>
              <a:ext uri="{FF2B5EF4-FFF2-40B4-BE49-F238E27FC236}">
                <a16:creationId xmlns:a16="http://schemas.microsoft.com/office/drawing/2014/main" id="{9C284E70-A293-6C4B-9F4F-158A588AE9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4464C71A-9AA8-C520-9FBD-E165FCFD3FBD}"/>
              </a:ext>
            </a:extLst>
          </p:cNvPr>
          <p:cNvSpPr txBox="1"/>
          <p:nvPr/>
        </p:nvSpPr>
        <p:spPr>
          <a:xfrm>
            <a:off x="1517967" y="1728407"/>
            <a:ext cx="927334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rgbClr val="FFFFFF"/>
                </a:solidFill>
              </a:rPr>
              <a:t>Falar de Banda larga é navegar em um mundo de conectividade. </a:t>
            </a:r>
          </a:p>
          <a:p>
            <a:endParaRPr lang="pt-BR" dirty="0">
              <a:solidFill>
                <a:srgbClr val="FFFFFF"/>
              </a:solidFill>
            </a:endParaRPr>
          </a:p>
          <a:p>
            <a:endParaRPr lang="pt-BR" dirty="0">
              <a:solidFill>
                <a:srgbClr val="FFFFFF"/>
              </a:solidFill>
            </a:endParaRPr>
          </a:p>
          <a:p>
            <a:r>
              <a:rPr lang="pt-BR" dirty="0">
                <a:solidFill>
                  <a:srgbClr val="FFFFFF"/>
                </a:solidFill>
              </a:rPr>
              <a:t>Antes de vender, precisamos </a:t>
            </a:r>
            <a:r>
              <a:rPr lang="pt-BR" b="1" dirty="0">
                <a:solidFill>
                  <a:srgbClr val="FFFFFF"/>
                </a:solidFill>
              </a:rPr>
              <a:t>entender</a:t>
            </a:r>
            <a:r>
              <a:rPr lang="pt-BR" dirty="0">
                <a:solidFill>
                  <a:srgbClr val="FFFFFF"/>
                </a:solidFill>
              </a:rPr>
              <a:t> e </a:t>
            </a:r>
            <a:r>
              <a:rPr lang="pt-BR" b="1" dirty="0">
                <a:solidFill>
                  <a:srgbClr val="FFFFFF"/>
                </a:solidFill>
              </a:rPr>
              <a:t>saber</a:t>
            </a:r>
            <a:r>
              <a:rPr lang="pt-BR" dirty="0">
                <a:solidFill>
                  <a:srgbClr val="FFFFFF"/>
                </a:solidFill>
              </a:rPr>
              <a:t> </a:t>
            </a:r>
            <a:r>
              <a:rPr lang="pt-BR" b="1" dirty="0">
                <a:solidFill>
                  <a:srgbClr val="FFFFFF"/>
                </a:solidFill>
              </a:rPr>
              <a:t>explicar</a:t>
            </a:r>
            <a:r>
              <a:rPr lang="pt-BR" dirty="0">
                <a:solidFill>
                  <a:srgbClr val="FFFFFF"/>
                </a:solidFill>
              </a:rPr>
              <a:t> sobre cada tipo de tecnologia que trabalhamos. </a:t>
            </a:r>
          </a:p>
          <a:p>
            <a:endParaRPr lang="pt-BR" dirty="0">
              <a:solidFill>
                <a:srgbClr val="FFFFFF"/>
              </a:solidFill>
            </a:endParaRPr>
          </a:p>
          <a:p>
            <a:endParaRPr lang="pt-BR" dirty="0">
              <a:solidFill>
                <a:srgbClr val="FFFFFF"/>
              </a:solidFill>
            </a:endParaRPr>
          </a:p>
          <a:p>
            <a:r>
              <a:rPr lang="pt-BR" dirty="0">
                <a:solidFill>
                  <a:srgbClr val="FFFFFF"/>
                </a:solidFill>
              </a:rPr>
              <a:t>Para fechar uma venda, é necessário entender as </a:t>
            </a:r>
            <a:r>
              <a:rPr lang="pt-BR" b="1" dirty="0">
                <a:solidFill>
                  <a:srgbClr val="FFFFFF"/>
                </a:solidFill>
              </a:rPr>
              <a:t>necessidades</a:t>
            </a:r>
            <a:r>
              <a:rPr lang="pt-BR" dirty="0">
                <a:solidFill>
                  <a:srgbClr val="FFFFFF"/>
                </a:solidFill>
              </a:rPr>
              <a:t> dos clientes e explicar como a Claro tem a </a:t>
            </a:r>
            <a:r>
              <a:rPr lang="pt-BR" b="1" dirty="0">
                <a:solidFill>
                  <a:srgbClr val="FFFFFF"/>
                </a:solidFill>
              </a:rPr>
              <a:t>solução</a:t>
            </a:r>
            <a:r>
              <a:rPr lang="pt-BR" dirty="0">
                <a:solidFill>
                  <a:srgbClr val="FFFFFF"/>
                </a:solidFill>
              </a:rPr>
              <a:t> perfeita.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755962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CB2D2-C6D4-E1D8-2608-C2FB72101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06990127-782F-B0A1-C403-0A7CE3B0EB21}"/>
              </a:ext>
            </a:extLst>
          </p:cNvPr>
          <p:cNvCxnSpPr>
            <a:cxnSpLocks/>
          </p:cNvCxnSpPr>
          <p:nvPr/>
        </p:nvCxnSpPr>
        <p:spPr>
          <a:xfrm>
            <a:off x="681318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D398CADB-927F-EFCB-3622-9E4C58BB176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sp>
        <p:nvSpPr>
          <p:cNvPr id="16" name="Retângulo 15">
            <a:extLst>
              <a:ext uri="{FF2B5EF4-FFF2-40B4-BE49-F238E27FC236}">
                <a16:creationId xmlns:a16="http://schemas.microsoft.com/office/drawing/2014/main" id="{232641B1-BCCA-FCCE-4CC0-D6BB2A102BE5}"/>
              </a:ext>
            </a:extLst>
          </p:cNvPr>
          <p:cNvSpPr>
            <a:spLocks/>
          </p:cNvSpPr>
          <p:nvPr/>
        </p:nvSpPr>
        <p:spPr>
          <a:xfrm rot="16200000">
            <a:off x="2938129" y="-2428907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88284EB-5FD8-5FDE-5D5B-A76587CC6A10}"/>
              </a:ext>
            </a:extLst>
          </p:cNvPr>
          <p:cNvSpPr txBox="1"/>
          <p:nvPr/>
        </p:nvSpPr>
        <p:spPr>
          <a:xfrm>
            <a:off x="3405430" y="487298"/>
            <a:ext cx="5834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INSERIR ESTE VIDEO</a:t>
            </a:r>
          </a:p>
        </p:txBody>
      </p:sp>
      <p:pic>
        <p:nvPicPr>
          <p:cNvPr id="2" name="Claro Tecnologia Banda Larga v1">
            <a:hlinkClick r:id="" action="ppaction://media"/>
            <a:extLst>
              <a:ext uri="{FF2B5EF4-FFF2-40B4-BE49-F238E27FC236}">
                <a16:creationId xmlns:a16="http://schemas.microsoft.com/office/drawing/2014/main" id="{89468F91-2C25-9943-CCAC-24F592AB8E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end="446319.333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23999" y="1226993"/>
            <a:ext cx="9144000" cy="488019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69760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8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9AEC6-C70E-F486-39FA-168EFAED3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A0CD6841-D6A0-0659-5E7F-723407793F52}"/>
              </a:ext>
            </a:extLst>
          </p:cNvPr>
          <p:cNvSpPr>
            <a:spLocks/>
          </p:cNvSpPr>
          <p:nvPr/>
        </p:nvSpPr>
        <p:spPr>
          <a:xfrm rot="16200000">
            <a:off x="2938129" y="-2428092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41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31" name="Retângulo Arredondado 5">
            <a:extLst>
              <a:ext uri="{FF2B5EF4-FFF2-40B4-BE49-F238E27FC236}">
                <a16:creationId xmlns:a16="http://schemas.microsoft.com/office/drawing/2014/main" id="{823E2AD7-A7BD-149B-C9F9-0B0C2F92EFA2}"/>
              </a:ext>
            </a:extLst>
          </p:cNvPr>
          <p:cNvSpPr/>
          <p:nvPr/>
        </p:nvSpPr>
        <p:spPr>
          <a:xfrm rot="10800000" flipV="1">
            <a:off x="1524010" y="2550943"/>
            <a:ext cx="4166144" cy="909423"/>
          </a:xfrm>
          <a:prstGeom prst="roundRect">
            <a:avLst>
              <a:gd name="adj" fmla="val 13803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CABO/HFC (</a:t>
            </a:r>
            <a:r>
              <a:rPr lang="pt-BR" b="1" dirty="0" err="1">
                <a:solidFill>
                  <a:schemeClr val="bg1"/>
                </a:solidFill>
              </a:rPr>
              <a:t>Hybrid</a:t>
            </a:r>
            <a:r>
              <a:rPr lang="pt-BR" b="1" dirty="0">
                <a:solidFill>
                  <a:schemeClr val="bg1"/>
                </a:solidFill>
              </a:rPr>
              <a:t> </a:t>
            </a:r>
            <a:r>
              <a:rPr lang="pt-BR" b="1" dirty="0" err="1">
                <a:solidFill>
                  <a:schemeClr val="bg1"/>
                </a:solidFill>
              </a:rPr>
              <a:t>Fiber</a:t>
            </a:r>
            <a:r>
              <a:rPr lang="pt-BR" b="1" dirty="0">
                <a:solidFill>
                  <a:schemeClr val="bg1"/>
                </a:solidFill>
              </a:rPr>
              <a:t> </a:t>
            </a:r>
            <a:r>
              <a:rPr lang="pt-BR" b="1" dirty="0" err="1">
                <a:solidFill>
                  <a:schemeClr val="bg1"/>
                </a:solidFill>
              </a:rPr>
              <a:t>Coax</a:t>
            </a:r>
            <a:r>
              <a:rPr lang="pt-BR" b="1" dirty="0">
                <a:solidFill>
                  <a:schemeClr val="bg1"/>
                </a:solidFill>
              </a:rPr>
              <a:t>)</a:t>
            </a: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FC7DEA27-151C-541D-69C4-E4CD5C0D31E6}"/>
              </a:ext>
            </a:extLst>
          </p:cNvPr>
          <p:cNvGrpSpPr/>
          <p:nvPr/>
        </p:nvGrpSpPr>
        <p:grpSpPr>
          <a:xfrm>
            <a:off x="15304107" y="4952961"/>
            <a:ext cx="1234922" cy="729321"/>
            <a:chOff x="8278911" y="3558078"/>
            <a:chExt cx="1363853" cy="946119"/>
          </a:xfrm>
        </p:grpSpPr>
        <p:sp>
          <p:nvSpPr>
            <p:cNvPr id="44" name="Retângulo Arredondado 12">
              <a:extLst>
                <a:ext uri="{FF2B5EF4-FFF2-40B4-BE49-F238E27FC236}">
                  <a16:creationId xmlns:a16="http://schemas.microsoft.com/office/drawing/2014/main" id="{AEB965B1-6F60-FC35-41A3-1D8BEAC99EAF}"/>
                </a:ext>
              </a:extLst>
            </p:cNvPr>
            <p:cNvSpPr/>
            <p:nvPr/>
          </p:nvSpPr>
          <p:spPr>
            <a:xfrm rot="10800000">
              <a:off x="8278911" y="3558078"/>
              <a:ext cx="1363853" cy="946119"/>
            </a:xfrm>
            <a:prstGeom prst="roundRect">
              <a:avLst>
                <a:gd name="adj" fmla="val 24514"/>
              </a:avLst>
            </a:prstGeom>
            <a:solidFill>
              <a:srgbClr val="D139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 dirty="0">
                <a:latin typeface="AMX" pitchFamily="2" charset="0"/>
              </a:endParaRPr>
            </a:p>
          </p:txBody>
        </p:sp>
        <p:sp>
          <p:nvSpPr>
            <p:cNvPr id="45" name="Seta para a Direita 13">
              <a:extLst>
                <a:ext uri="{FF2B5EF4-FFF2-40B4-BE49-F238E27FC236}">
                  <a16:creationId xmlns:a16="http://schemas.microsoft.com/office/drawing/2014/main" id="{C8A1E962-9AB2-597B-B097-E53FA45B71E2}"/>
                </a:ext>
              </a:extLst>
            </p:cNvPr>
            <p:cNvSpPr/>
            <p:nvPr/>
          </p:nvSpPr>
          <p:spPr>
            <a:xfrm rot="16200000">
              <a:off x="8497961" y="3885931"/>
              <a:ext cx="586299" cy="290410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 dirty="0">
                <a:latin typeface="AMX" pitchFamily="2" charset="0"/>
              </a:endParaRPr>
            </a:p>
          </p:txBody>
        </p:sp>
        <p:sp>
          <p:nvSpPr>
            <p:cNvPr id="46" name="Seta para a Direita 14">
              <a:extLst>
                <a:ext uri="{FF2B5EF4-FFF2-40B4-BE49-F238E27FC236}">
                  <a16:creationId xmlns:a16="http://schemas.microsoft.com/office/drawing/2014/main" id="{DF5ADCBA-5255-C172-41C7-682A09388372}"/>
                </a:ext>
              </a:extLst>
            </p:cNvPr>
            <p:cNvSpPr/>
            <p:nvPr/>
          </p:nvSpPr>
          <p:spPr>
            <a:xfrm rot="5400000">
              <a:off x="8864955" y="3885932"/>
              <a:ext cx="586299" cy="290410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 dirty="0">
                <a:latin typeface="AMX" pitchFamily="2" charset="0"/>
              </a:endParaRPr>
            </a:p>
          </p:txBody>
        </p:sp>
      </p:grp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B7D5082D-F527-76DE-B809-080F9030D0B1}"/>
              </a:ext>
            </a:extLst>
          </p:cNvPr>
          <p:cNvSpPr/>
          <p:nvPr/>
        </p:nvSpPr>
        <p:spPr>
          <a:xfrm rot="5400000" flipH="1">
            <a:off x="6181983" y="-1425598"/>
            <a:ext cx="85817" cy="69187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0F6AEC48-F379-F388-029F-E4389AFBBE13}"/>
              </a:ext>
            </a:extLst>
          </p:cNvPr>
          <p:cNvSpPr txBox="1"/>
          <p:nvPr/>
        </p:nvSpPr>
        <p:spPr>
          <a:xfrm>
            <a:off x="1609834" y="928714"/>
            <a:ext cx="93102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FFFFFF"/>
                </a:solidFill>
                <a:latin typeface="AMX" pitchFamily="2" charset="0"/>
              </a:rPr>
              <a:t>A Claro oferece produtos de banda larga fixa utilizando duas tecnologias principais, dependendo da disponibilidade técnica da região:</a:t>
            </a:r>
          </a:p>
        </p:txBody>
      </p:sp>
      <p:sp>
        <p:nvSpPr>
          <p:cNvPr id="9" name="Retângulo Arredondado 5">
            <a:extLst>
              <a:ext uri="{FF2B5EF4-FFF2-40B4-BE49-F238E27FC236}">
                <a16:creationId xmlns:a16="http://schemas.microsoft.com/office/drawing/2014/main" id="{298CC9F0-38AD-3CEA-A2A6-CC051F1261CC}"/>
              </a:ext>
            </a:extLst>
          </p:cNvPr>
          <p:cNvSpPr/>
          <p:nvPr/>
        </p:nvSpPr>
        <p:spPr>
          <a:xfrm rot="10800000" flipV="1">
            <a:off x="6405915" y="2527396"/>
            <a:ext cx="4166144" cy="909423"/>
          </a:xfrm>
          <a:prstGeom prst="roundRect">
            <a:avLst>
              <a:gd name="adj" fmla="val 13803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MX Medium" pitchFamily="2" charset="0"/>
              </a:rPr>
              <a:t>FIBRA/GPON (Gigabit Passive Optical Network)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571ABB62-DD57-8FF0-0105-4C601852CC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5488" y="3418824"/>
            <a:ext cx="9981023" cy="3227343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35F76955-8D0F-1033-DE93-9AE8AE25FBEC}"/>
              </a:ext>
            </a:extLst>
          </p:cNvPr>
          <p:cNvSpPr txBox="1"/>
          <p:nvPr/>
        </p:nvSpPr>
        <p:spPr>
          <a:xfrm>
            <a:off x="1696885" y="3755222"/>
            <a:ext cx="370113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rgbClr val="FFFFFF"/>
                </a:solidFill>
              </a:rPr>
              <a:t>Uma </a:t>
            </a:r>
            <a:r>
              <a:rPr lang="pt-BR" sz="2000" b="1" dirty="0">
                <a:solidFill>
                  <a:srgbClr val="D13926"/>
                </a:solidFill>
              </a:rPr>
              <a:t>conexão híbrida </a:t>
            </a:r>
            <a:r>
              <a:rPr lang="pt-BR" sz="2000" dirty="0">
                <a:solidFill>
                  <a:srgbClr val="FFFFFF"/>
                </a:solidFill>
              </a:rPr>
              <a:t>que utiliza cabos de </a:t>
            </a:r>
            <a:r>
              <a:rPr lang="pt-BR" sz="2000" b="1" dirty="0">
                <a:solidFill>
                  <a:srgbClr val="D13926"/>
                </a:solidFill>
              </a:rPr>
              <a:t>fibra</a:t>
            </a:r>
            <a:r>
              <a:rPr lang="pt-BR" sz="2000" dirty="0">
                <a:solidFill>
                  <a:srgbClr val="D13926"/>
                </a:solidFill>
              </a:rPr>
              <a:t> </a:t>
            </a:r>
            <a:r>
              <a:rPr lang="pt-BR" sz="2000" b="1" dirty="0">
                <a:solidFill>
                  <a:srgbClr val="D13926"/>
                </a:solidFill>
              </a:rPr>
              <a:t>óptica</a:t>
            </a:r>
            <a:r>
              <a:rPr lang="pt-BR" sz="2000" dirty="0">
                <a:solidFill>
                  <a:srgbClr val="D13926"/>
                </a:solidFill>
              </a:rPr>
              <a:t> + </a:t>
            </a:r>
            <a:r>
              <a:rPr lang="pt-BR" sz="2000" b="1" dirty="0">
                <a:solidFill>
                  <a:srgbClr val="D13926"/>
                </a:solidFill>
              </a:rPr>
              <a:t>cabo</a:t>
            </a:r>
            <a:r>
              <a:rPr lang="pt-BR" sz="2000" dirty="0">
                <a:solidFill>
                  <a:srgbClr val="D13926"/>
                </a:solidFill>
              </a:rPr>
              <a:t> </a:t>
            </a:r>
            <a:r>
              <a:rPr lang="pt-BR" sz="2000" b="1" dirty="0">
                <a:solidFill>
                  <a:srgbClr val="D13926"/>
                </a:solidFill>
              </a:rPr>
              <a:t>coaxial</a:t>
            </a:r>
            <a:r>
              <a:rPr lang="pt-BR" sz="2000" dirty="0">
                <a:solidFill>
                  <a:srgbClr val="D13926"/>
                </a:solidFill>
              </a:rPr>
              <a:t>. </a:t>
            </a:r>
          </a:p>
          <a:p>
            <a:endParaRPr lang="pt-BR" sz="2000" dirty="0">
              <a:solidFill>
                <a:srgbClr val="FFFFFF"/>
              </a:solidFill>
            </a:endParaRPr>
          </a:p>
          <a:p>
            <a:r>
              <a:rPr lang="pt-BR" sz="2000" u="sng" dirty="0">
                <a:solidFill>
                  <a:srgbClr val="FFFFFF"/>
                </a:solidFill>
              </a:rPr>
              <a:t>O produto é comercializado como "CLARO FIBRA" e comunicado aos clientes como Reforçamos "COM FIBRA".*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A7483995-D32E-3E05-144E-28BD7E2DBA23}"/>
              </a:ext>
            </a:extLst>
          </p:cNvPr>
          <p:cNvSpPr txBox="1"/>
          <p:nvPr/>
        </p:nvSpPr>
        <p:spPr>
          <a:xfrm>
            <a:off x="6738801" y="3791063"/>
            <a:ext cx="391502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Uma tecnologia onde a </a:t>
            </a:r>
            <a:r>
              <a:rPr lang="pt-BR" sz="2000" b="1" dirty="0">
                <a:solidFill>
                  <a:srgbClr val="D13926"/>
                </a:solidFill>
              </a:rPr>
              <a:t>fibra óptica </a:t>
            </a:r>
            <a:r>
              <a:rPr lang="pt-BR" sz="2000" dirty="0">
                <a:solidFill>
                  <a:schemeClr val="bg1"/>
                </a:solidFill>
              </a:rPr>
              <a:t>é instalada </a:t>
            </a:r>
            <a:r>
              <a:rPr lang="pt-BR" sz="2000" b="1" dirty="0">
                <a:solidFill>
                  <a:srgbClr val="D13926"/>
                </a:solidFill>
              </a:rPr>
              <a:t>diretamente</a:t>
            </a:r>
            <a:r>
              <a:rPr lang="pt-BR" sz="2000" dirty="0">
                <a:solidFill>
                  <a:schemeClr val="bg1"/>
                </a:solidFill>
              </a:rPr>
              <a:t> dentro da residência, até o </a:t>
            </a:r>
            <a:r>
              <a:rPr lang="pt-BR" sz="2000" b="1" dirty="0">
                <a:solidFill>
                  <a:srgbClr val="D13926"/>
                </a:solidFill>
              </a:rPr>
              <a:t>ponto</a:t>
            </a:r>
            <a:r>
              <a:rPr lang="pt-BR" sz="2000" dirty="0">
                <a:solidFill>
                  <a:srgbClr val="D13926"/>
                </a:solidFill>
              </a:rPr>
              <a:t> </a:t>
            </a:r>
            <a:r>
              <a:rPr lang="pt-BR" sz="2000" b="1" dirty="0">
                <a:solidFill>
                  <a:srgbClr val="D13926"/>
                </a:solidFill>
              </a:rPr>
              <a:t>principal</a:t>
            </a:r>
            <a:r>
              <a:rPr lang="pt-BR" sz="2000" dirty="0">
                <a:solidFill>
                  <a:srgbClr val="D13926"/>
                </a:solidFill>
              </a:rPr>
              <a:t> </a:t>
            </a:r>
            <a:r>
              <a:rPr lang="pt-BR" sz="2000" dirty="0">
                <a:solidFill>
                  <a:schemeClr val="bg1"/>
                </a:solidFill>
              </a:rPr>
              <a:t>escolhido pelo cliente. </a:t>
            </a:r>
          </a:p>
          <a:p>
            <a:endParaRPr lang="pt-BR" sz="2000" dirty="0">
              <a:solidFill>
                <a:schemeClr val="bg1"/>
              </a:solidFill>
            </a:endParaRPr>
          </a:p>
          <a:p>
            <a:r>
              <a:rPr lang="pt-BR" sz="2000" u="sng" dirty="0">
                <a:solidFill>
                  <a:schemeClr val="bg1"/>
                </a:solidFill>
              </a:rPr>
              <a:t>O produto é chamado de "CLARO FIBRA" e promovido como "100% FIBRA".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0D81D324-935B-6285-90BB-9D83E3EF0A96}"/>
              </a:ext>
            </a:extLst>
          </p:cNvPr>
          <p:cNvSpPr txBox="1"/>
          <p:nvPr/>
        </p:nvSpPr>
        <p:spPr>
          <a:xfrm>
            <a:off x="3418613" y="5350978"/>
            <a:ext cx="28463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dirty="0">
                <a:highlight>
                  <a:srgbClr val="FFFF00"/>
                </a:highlight>
              </a:rPr>
              <a:t>*Substituir por: Reforçamos para o cliente que é uma internet "COM FIBRA".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EBA4E5C0-2467-6812-821E-9572FA7F1D04}"/>
              </a:ext>
            </a:extLst>
          </p:cNvPr>
          <p:cNvSpPr txBox="1"/>
          <p:nvPr/>
        </p:nvSpPr>
        <p:spPr>
          <a:xfrm>
            <a:off x="8528904" y="5849556"/>
            <a:ext cx="34150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dirty="0">
                <a:solidFill>
                  <a:schemeClr val="bg1"/>
                </a:solidFill>
                <a:highlight>
                  <a:srgbClr val="FFFF00"/>
                </a:highlight>
              </a:rPr>
              <a:t>*</a:t>
            </a:r>
            <a:r>
              <a:rPr lang="pt-BR" sz="1800" dirty="0">
                <a:highlight>
                  <a:srgbClr val="FFFF00"/>
                </a:highlight>
              </a:rPr>
              <a:t>Substituir por: É promovido como “100% FIBRA”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82726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 animBg="1"/>
      <p:bldP spid="8" grpId="0"/>
      <p:bldP spid="9" grpId="0" animBg="1"/>
      <p:bldP spid="12" grpId="0" build="p"/>
      <p:bldP spid="1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744B9B-8DF0-4DC8-81D6-F7710D32C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9C06D204-977B-22DE-569E-9455D9DBE415}"/>
              </a:ext>
            </a:extLst>
          </p:cNvPr>
          <p:cNvSpPr>
            <a:spLocks/>
          </p:cNvSpPr>
          <p:nvPr/>
        </p:nvSpPr>
        <p:spPr>
          <a:xfrm flipH="1">
            <a:off x="4575748" y="-16835"/>
            <a:ext cx="7616252" cy="6801647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5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91F45869-944F-9E32-F1F1-B9143F842EC7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áfico 14">
            <a:extLst>
              <a:ext uri="{FF2B5EF4-FFF2-40B4-BE49-F238E27FC236}">
                <a16:creationId xmlns:a16="http://schemas.microsoft.com/office/drawing/2014/main" id="{DC9D2DA8-BD6C-9288-A839-5BD3673B25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D3EF4257-31D9-1341-AF22-374476DFCC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5" name="Imagem 4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B11B720-8F5B-F8B5-5407-1D5CBCCEB6FE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66743" y="5384866"/>
            <a:ext cx="12192000" cy="7449392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F99A899B-A9CA-806F-1066-29F6FCB2DF19}"/>
              </a:ext>
            </a:extLst>
          </p:cNvPr>
          <p:cNvSpPr txBox="1"/>
          <p:nvPr/>
        </p:nvSpPr>
        <p:spPr>
          <a:xfrm>
            <a:off x="2273967" y="506237"/>
            <a:ext cx="9193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Acrescentar tabela com as informações abaixo. Aqui o analista irá falar sobre a diferença do HFC e GPON reforçando a qualidade e entrega de ambas as tecnologias e que a única diferença é na velocidade de upload (que não impacta negativamente na experiência do cliente)</a:t>
            </a:r>
          </a:p>
          <a:p>
            <a:r>
              <a:rPr lang="pt-BR" dirty="0">
                <a:highlight>
                  <a:srgbClr val="FFFF00"/>
                </a:highlight>
              </a:rPr>
              <a:t>*REFAZER A TABELA/Deixar dentro do layout*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83E95144-D775-1AEA-B825-49A547299B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0" r="17158"/>
          <a:stretch>
            <a:fillRect/>
          </a:stretch>
        </p:blipFill>
        <p:spPr>
          <a:xfrm>
            <a:off x="2709862" y="1758347"/>
            <a:ext cx="7616253" cy="495299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64559577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15FC2-1EE7-189C-5F52-516D2536F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1E029E1A-ECEB-5C9B-0B67-DD5F4935880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6096000" y="-4167879"/>
            <a:ext cx="11699677" cy="5658587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028146B5-54F1-66FB-930C-B9B530A45BC6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áfico 14">
            <a:extLst>
              <a:ext uri="{FF2B5EF4-FFF2-40B4-BE49-F238E27FC236}">
                <a16:creationId xmlns:a16="http://schemas.microsoft.com/office/drawing/2014/main" id="{902A30B5-F2A2-171B-472F-C629FB2539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B4ED8898-6091-0693-79DF-FE0C372D3D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5" name="Imagem 4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F0E15E12-B99A-D661-3FB4-7AA35361BB3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878555" y="1490708"/>
            <a:ext cx="12192000" cy="7449392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7C7F569D-CAA1-0008-3020-332C55C928EF}"/>
              </a:ext>
            </a:extLst>
          </p:cNvPr>
          <p:cNvSpPr txBox="1"/>
          <p:nvPr/>
        </p:nvSpPr>
        <p:spPr>
          <a:xfrm>
            <a:off x="1405013" y="1784244"/>
            <a:ext cx="931025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Como a compreensão das </a:t>
            </a:r>
            <a:r>
              <a:rPr lang="pt-BR" sz="2000" b="1" dirty="0">
                <a:solidFill>
                  <a:srgbClr val="FF0000"/>
                </a:solidFill>
                <a:latin typeface="AMX" pitchFamily="2" charset="0"/>
              </a:rPr>
              <a:t>diferenças fundamentais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entre HFC e GPON pode </a:t>
            </a:r>
            <a:r>
              <a:rPr lang="pt-BR" sz="2000" b="1" dirty="0">
                <a:solidFill>
                  <a:srgbClr val="FF0000"/>
                </a:solidFill>
                <a:latin typeface="AMX" pitchFamily="2" charset="0"/>
              </a:rPr>
              <a:t>influenciar</a:t>
            </a:r>
            <a:r>
              <a:rPr lang="pt-BR" sz="2000" b="1" dirty="0">
                <a:latin typeface="AMX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diretamente a </a:t>
            </a:r>
            <a:r>
              <a:rPr lang="pt-BR" sz="2000" b="1" dirty="0">
                <a:solidFill>
                  <a:srgbClr val="FF0000"/>
                </a:solidFill>
                <a:latin typeface="AMX" pitchFamily="2" charset="0"/>
              </a:rPr>
              <a:t>estratégia</a:t>
            </a:r>
            <a:r>
              <a:rPr lang="pt-BR" sz="2000" b="1" dirty="0">
                <a:latin typeface="AMX" pitchFamily="2" charset="0"/>
              </a:rPr>
              <a:t> </a:t>
            </a:r>
            <a:r>
              <a:rPr lang="pt-BR" sz="2000" b="1" dirty="0">
                <a:solidFill>
                  <a:srgbClr val="FF0000"/>
                </a:solidFill>
                <a:latin typeface="AMX" pitchFamily="2" charset="0"/>
              </a:rPr>
              <a:t>de</a:t>
            </a:r>
            <a:r>
              <a:rPr lang="pt-BR" sz="2000" b="1" dirty="0">
                <a:latin typeface="AMX" pitchFamily="2" charset="0"/>
              </a:rPr>
              <a:t> </a:t>
            </a:r>
            <a:r>
              <a:rPr lang="pt-BR" sz="2000" b="1" dirty="0">
                <a:solidFill>
                  <a:srgbClr val="FF0000"/>
                </a:solidFill>
                <a:latin typeface="AMX" pitchFamily="2" charset="0"/>
              </a:rPr>
              <a:t>vendas</a:t>
            </a:r>
            <a:r>
              <a:rPr lang="pt-BR" sz="2000" b="1" dirty="0">
                <a:latin typeface="AMX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e a </a:t>
            </a:r>
            <a:r>
              <a:rPr lang="pt-BR" sz="2000" b="1" dirty="0">
                <a:solidFill>
                  <a:srgbClr val="FF0000"/>
                </a:solidFill>
                <a:latin typeface="AMX" pitchFamily="2" charset="0"/>
              </a:rPr>
              <a:t>comunicação</a:t>
            </a:r>
            <a:r>
              <a:rPr lang="pt-BR" sz="2000" b="1" dirty="0">
                <a:latin typeface="AMX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com o cliente para otimizar a satisfação?</a:t>
            </a:r>
          </a:p>
        </p:txBody>
      </p:sp>
      <p:pic>
        <p:nvPicPr>
          <p:cNvPr id="17" name="Gráfico 16">
            <a:extLst>
              <a:ext uri="{FF2B5EF4-FFF2-40B4-BE49-F238E27FC236}">
                <a16:creationId xmlns:a16="http://schemas.microsoft.com/office/drawing/2014/main" id="{41D0410F-D48E-F2F1-9976-90BB99F838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195512" y="3424237"/>
            <a:ext cx="7800975" cy="9525"/>
          </a:xfrm>
          <a:prstGeom prst="rect">
            <a:avLst/>
          </a:prstGeom>
        </p:spPr>
      </p:pic>
      <p:sp>
        <p:nvSpPr>
          <p:cNvPr id="20" name="CaixaDeTexto 19">
            <a:extLst>
              <a:ext uri="{FF2B5EF4-FFF2-40B4-BE49-F238E27FC236}">
                <a16:creationId xmlns:a16="http://schemas.microsoft.com/office/drawing/2014/main" id="{4FEB65A3-61A9-79DE-1118-E2268E63F5EB}"/>
              </a:ext>
            </a:extLst>
          </p:cNvPr>
          <p:cNvSpPr txBox="1"/>
          <p:nvPr/>
        </p:nvSpPr>
        <p:spPr>
          <a:xfrm>
            <a:off x="1628036" y="3852918"/>
            <a:ext cx="93102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Como essa distinção sutil pode moldar a percepção de valor do cliente e a competitividade do produto no mercado?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327875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3B916-5F93-D59F-48C8-E9A8B741D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5DF8BD2E-7793-8540-0E3A-1BEDB1943DBA}"/>
              </a:ext>
            </a:extLst>
          </p:cNvPr>
          <p:cNvSpPr>
            <a:spLocks/>
          </p:cNvSpPr>
          <p:nvPr/>
        </p:nvSpPr>
        <p:spPr>
          <a:xfrm flipH="1">
            <a:off x="4575748" y="0"/>
            <a:ext cx="7616252" cy="6801647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5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4040FDD8-CBB7-4B1F-64ED-88C2B0606F4A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áfico 14">
            <a:extLst>
              <a:ext uri="{FF2B5EF4-FFF2-40B4-BE49-F238E27FC236}">
                <a16:creationId xmlns:a16="http://schemas.microsoft.com/office/drawing/2014/main" id="{1BF1BB45-2BA2-C180-CD35-0A7800AD64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2AA33668-2734-6300-899D-321AB7C814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5" name="Imagem 4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9197EE35-2B78-30F0-79F9-92E49432EE3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66743" y="5384866"/>
            <a:ext cx="12192000" cy="7449392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AA17E702-035A-112F-48F2-1822CBD430D6}"/>
              </a:ext>
            </a:extLst>
          </p:cNvPr>
          <p:cNvSpPr txBox="1"/>
          <p:nvPr/>
        </p:nvSpPr>
        <p:spPr>
          <a:xfrm>
            <a:off x="1628036" y="1202365"/>
            <a:ext cx="89400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NUVEM DE PALAVRAS 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F8E07E6D-EC85-12D2-D4EB-B9C70F63AB72}"/>
              </a:ext>
            </a:extLst>
          </p:cNvPr>
          <p:cNvSpPr txBox="1"/>
          <p:nvPr/>
        </p:nvSpPr>
        <p:spPr>
          <a:xfrm>
            <a:off x="3020849" y="1663016"/>
            <a:ext cx="77958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i="1" dirty="0">
                <a:solidFill>
                  <a:schemeClr val="bg1"/>
                </a:solidFill>
                <a:latin typeface="AMX" pitchFamily="2" charset="0"/>
              </a:rPr>
              <a:t>Para você, </a:t>
            </a:r>
            <a:r>
              <a:rPr lang="pt-BR" sz="2000" i="1" dirty="0">
                <a:solidFill>
                  <a:schemeClr val="bg1"/>
                </a:solidFill>
                <a:latin typeface="AMX" pitchFamily="2" charset="0"/>
              </a:rPr>
              <a:t>quais</a:t>
            </a:r>
            <a:r>
              <a:rPr lang="pt-BR" i="1" dirty="0">
                <a:solidFill>
                  <a:schemeClr val="bg1"/>
                </a:solidFill>
                <a:latin typeface="AMX" pitchFamily="2" charset="0"/>
              </a:rPr>
              <a:t> são as principais características da tecnologia: </a:t>
            </a: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472A488A-C2A8-9D32-421A-4D5B5680BDBC}"/>
              </a:ext>
            </a:extLst>
          </p:cNvPr>
          <p:cNvSpPr/>
          <p:nvPr/>
        </p:nvSpPr>
        <p:spPr>
          <a:xfrm>
            <a:off x="4089267" y="2302332"/>
            <a:ext cx="3671981" cy="807103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pt-BR" sz="2000" spc="300" dirty="0"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   Cabo Coaxial/HFC</a:t>
            </a:r>
            <a:r>
              <a:rPr lang="pt-BR" sz="2000" kern="1200" spc="300" dirty="0"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                     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0C64DCDC-A402-774C-0005-0B7A219B73C8}"/>
              </a:ext>
            </a:extLst>
          </p:cNvPr>
          <p:cNvSpPr txBox="1"/>
          <p:nvPr/>
        </p:nvSpPr>
        <p:spPr>
          <a:xfrm>
            <a:off x="2273968" y="645197"/>
            <a:ext cx="1263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essa atividade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831984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B2BEC-B64C-5C67-FBE8-376CA17170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2A360351-C055-4B1E-0873-D72E4E2CBDC8}"/>
              </a:ext>
            </a:extLst>
          </p:cNvPr>
          <p:cNvSpPr>
            <a:spLocks/>
          </p:cNvSpPr>
          <p:nvPr/>
        </p:nvSpPr>
        <p:spPr>
          <a:xfrm flipH="1">
            <a:off x="4575748" y="-16835"/>
            <a:ext cx="7616252" cy="6801647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5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80353C41-04B8-FD35-643E-2869EE3973C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-11074529" y="280141"/>
            <a:ext cx="11699677" cy="5658587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BA692EB9-B8FD-93B9-1C5E-86C01CABF296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áfico 14">
            <a:extLst>
              <a:ext uri="{FF2B5EF4-FFF2-40B4-BE49-F238E27FC236}">
                <a16:creationId xmlns:a16="http://schemas.microsoft.com/office/drawing/2014/main" id="{2405C5CF-22CB-8D51-AA23-BBFC15F50D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C9F5C07E-BB02-DBED-8F5A-02EF114292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5" name="Imagem 4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A7FA9320-CDD7-85AC-55B5-D7038B375FBC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66743" y="5384866"/>
            <a:ext cx="12192000" cy="7449392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49AA61D9-CC13-4AAB-2D01-75FE18754735}"/>
              </a:ext>
            </a:extLst>
          </p:cNvPr>
          <p:cNvSpPr txBox="1"/>
          <p:nvPr/>
        </p:nvSpPr>
        <p:spPr>
          <a:xfrm>
            <a:off x="1628036" y="1202365"/>
            <a:ext cx="89400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NUVEM DE PALAVRAS 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9352668-C956-9125-FBAC-2761D90B6399}"/>
              </a:ext>
            </a:extLst>
          </p:cNvPr>
          <p:cNvSpPr txBox="1"/>
          <p:nvPr/>
        </p:nvSpPr>
        <p:spPr>
          <a:xfrm>
            <a:off x="3020849" y="1663016"/>
            <a:ext cx="77958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i="1" dirty="0">
                <a:solidFill>
                  <a:schemeClr val="bg1"/>
                </a:solidFill>
                <a:latin typeface="AMX" pitchFamily="2" charset="0"/>
              </a:rPr>
              <a:t>Para você, </a:t>
            </a:r>
            <a:r>
              <a:rPr lang="pt-BR" sz="2000" i="1" dirty="0">
                <a:solidFill>
                  <a:schemeClr val="bg1"/>
                </a:solidFill>
                <a:latin typeface="AMX" pitchFamily="2" charset="0"/>
              </a:rPr>
              <a:t>quais</a:t>
            </a:r>
            <a:r>
              <a:rPr lang="pt-BR" i="1" dirty="0">
                <a:solidFill>
                  <a:schemeClr val="bg1"/>
                </a:solidFill>
                <a:latin typeface="AMX" pitchFamily="2" charset="0"/>
              </a:rPr>
              <a:t> são as principais características da tecnologia: </a:t>
            </a: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12ED54B-29F5-B548-7A13-FD80D0F6386E}"/>
              </a:ext>
            </a:extLst>
          </p:cNvPr>
          <p:cNvSpPr/>
          <p:nvPr/>
        </p:nvSpPr>
        <p:spPr>
          <a:xfrm>
            <a:off x="4089267" y="2302332"/>
            <a:ext cx="3671981" cy="807103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r>
              <a:rPr lang="pt-BR" sz="2000" b="1" dirty="0"/>
              <a:t>        Tecnologia GPON / Fibra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4DC9EDF-2C2E-AAE6-5C31-B74092E75619}"/>
              </a:ext>
            </a:extLst>
          </p:cNvPr>
          <p:cNvSpPr txBox="1"/>
          <p:nvPr/>
        </p:nvSpPr>
        <p:spPr>
          <a:xfrm>
            <a:off x="2273968" y="645197"/>
            <a:ext cx="1263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essa atividade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15224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D0174-95C6-ED28-83CE-5112E0E15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09CB1851-BC2A-14D8-A477-E1258FAFA5F1}"/>
              </a:ext>
            </a:extLst>
          </p:cNvPr>
          <p:cNvCxnSpPr>
            <a:cxnSpLocks/>
          </p:cNvCxnSpPr>
          <p:nvPr/>
        </p:nvCxnSpPr>
        <p:spPr>
          <a:xfrm>
            <a:off x="686553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57953C21-127D-5363-4A43-86056763A0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7F796598-16F5-E85B-D8E3-8542C6373BBB}"/>
              </a:ext>
            </a:extLst>
          </p:cNvPr>
          <p:cNvSpPr/>
          <p:nvPr/>
        </p:nvSpPr>
        <p:spPr>
          <a:xfrm>
            <a:off x="608705" y="2026878"/>
            <a:ext cx="5220919" cy="762286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Bidirecional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Poppins Light" panose="00000400000000000000" pitchFamily="2" charset="0"/>
            </a:endParaRPr>
          </a:p>
        </p:txBody>
      </p:sp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8A90B5C0-BE3B-A8E2-02B0-73CDDC31FC9D}"/>
              </a:ext>
            </a:extLst>
          </p:cNvPr>
          <p:cNvSpPr/>
          <p:nvPr/>
        </p:nvSpPr>
        <p:spPr>
          <a:xfrm>
            <a:off x="1513384" y="947669"/>
            <a:ext cx="3671981" cy="807103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   Cabo Coaxial/HFC                      </a:t>
            </a:r>
          </a:p>
        </p:txBody>
      </p:sp>
      <p:sp>
        <p:nvSpPr>
          <p:cNvPr id="14" name="Forma Livre: Forma 13">
            <a:extLst>
              <a:ext uri="{FF2B5EF4-FFF2-40B4-BE49-F238E27FC236}">
                <a16:creationId xmlns:a16="http://schemas.microsoft.com/office/drawing/2014/main" id="{F60C6550-0276-AD2D-58CB-082D772CCFA6}"/>
              </a:ext>
            </a:extLst>
          </p:cNvPr>
          <p:cNvSpPr/>
          <p:nvPr/>
        </p:nvSpPr>
        <p:spPr>
          <a:xfrm>
            <a:off x="7274103" y="967958"/>
            <a:ext cx="3671981" cy="807103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      Tecnologia GPON / Fibra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87CFECFA-9984-FA03-8F4F-07309A239E06}"/>
              </a:ext>
            </a:extLst>
          </p:cNvPr>
          <p:cNvSpPr/>
          <p:nvPr/>
        </p:nvSpPr>
        <p:spPr>
          <a:xfrm>
            <a:off x="608705" y="3907466"/>
            <a:ext cx="5220919" cy="80710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 serviços no mesmo cabo</a:t>
            </a:r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F1DAC817-8395-68D7-7CA6-5033A529FFB8}"/>
              </a:ext>
            </a:extLst>
          </p:cNvPr>
          <p:cNvSpPr/>
          <p:nvPr/>
        </p:nvSpPr>
        <p:spPr>
          <a:xfrm>
            <a:off x="608705" y="4871418"/>
            <a:ext cx="5220919" cy="80710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Megavelocidades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até 1GB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1A97D306-C60C-663F-5EF1-0313B67A76A7}"/>
              </a:ext>
            </a:extLst>
          </p:cNvPr>
          <p:cNvSpPr/>
          <p:nvPr/>
        </p:nvSpPr>
        <p:spPr>
          <a:xfrm>
            <a:off x="608705" y="5832871"/>
            <a:ext cx="5220918" cy="80710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Instalação por técnicos.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CB4FCF66-5FCB-3890-69AA-A703CE51CAB8}"/>
              </a:ext>
            </a:extLst>
          </p:cNvPr>
          <p:cNvSpPr/>
          <p:nvPr/>
        </p:nvSpPr>
        <p:spPr>
          <a:xfrm>
            <a:off x="6452808" y="2014901"/>
            <a:ext cx="5220919" cy="77426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Permite transmissão e recebimento de dados diretos via fibra até a casa</a:t>
            </a: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id="{02241B4D-26C4-C0CC-7852-59F6E7B1F462}"/>
              </a:ext>
            </a:extLst>
          </p:cNvPr>
          <p:cNvSpPr/>
          <p:nvPr/>
        </p:nvSpPr>
        <p:spPr>
          <a:xfrm>
            <a:off x="6441892" y="2974859"/>
            <a:ext cx="5220919" cy="807271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Não requer provedor de acesso</a:t>
            </a: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id="{7256FC03-724A-0149-C5B7-64678B48FF11}"/>
              </a:ext>
            </a:extLst>
          </p:cNvPr>
          <p:cNvSpPr/>
          <p:nvPr/>
        </p:nvSpPr>
        <p:spPr>
          <a:xfrm>
            <a:off x="6441893" y="3955774"/>
            <a:ext cx="5220919" cy="80710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Acessa a internet com alta estabilidade de conexão</a:t>
            </a:r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33F4FCF3-2F52-29E5-0477-97D36C4F1B96}"/>
              </a:ext>
            </a:extLst>
          </p:cNvPr>
          <p:cNvSpPr/>
          <p:nvPr/>
        </p:nvSpPr>
        <p:spPr>
          <a:xfrm>
            <a:off x="6463722" y="4901362"/>
            <a:ext cx="5210005" cy="752756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Chega a 1 GB</a:t>
            </a:r>
          </a:p>
        </p:txBody>
      </p:sp>
      <p:sp>
        <p:nvSpPr>
          <p:cNvPr id="23" name="Retângulo: Cantos Arredondados 22">
            <a:extLst>
              <a:ext uri="{FF2B5EF4-FFF2-40B4-BE49-F238E27FC236}">
                <a16:creationId xmlns:a16="http://schemas.microsoft.com/office/drawing/2014/main" id="{FF747B31-CE70-5BF1-C92E-C8B5511E339F}"/>
              </a:ext>
            </a:extLst>
          </p:cNvPr>
          <p:cNvSpPr/>
          <p:nvPr/>
        </p:nvSpPr>
        <p:spPr>
          <a:xfrm>
            <a:off x="6452808" y="5808850"/>
            <a:ext cx="5220919" cy="80710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Serve como gateway doméstico de alta qualidade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99F997FD-50A9-23D2-BA9C-D4A22AC7339B}"/>
              </a:ext>
            </a:extLst>
          </p:cNvPr>
          <p:cNvSpPr/>
          <p:nvPr/>
        </p:nvSpPr>
        <p:spPr>
          <a:xfrm>
            <a:off x="608705" y="2921958"/>
            <a:ext cx="5220918" cy="807103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Maior estabilidade de conexão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165A248B-B107-D8E8-04B2-3992803F2B2F}"/>
              </a:ext>
            </a:extLst>
          </p:cNvPr>
          <p:cNvGrpSpPr/>
          <p:nvPr/>
        </p:nvGrpSpPr>
        <p:grpSpPr>
          <a:xfrm>
            <a:off x="0" y="-638498"/>
            <a:ext cx="12192000" cy="648929"/>
            <a:chOff x="-266379" y="-75801890"/>
            <a:chExt cx="12192000" cy="6858000"/>
          </a:xfrm>
        </p:grpSpPr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5966DEAA-9984-1ADE-90B7-1557DC93D180}"/>
                </a:ext>
              </a:extLst>
            </p:cNvPr>
            <p:cNvSpPr>
              <a:spLocks/>
            </p:cNvSpPr>
            <p:nvPr/>
          </p:nvSpPr>
          <p:spPr>
            <a:xfrm flipH="1">
              <a:off x="-266379" y="-75801890"/>
              <a:ext cx="12192000" cy="6858000"/>
            </a:xfrm>
            <a:prstGeom prst="rect">
              <a:avLst/>
            </a:prstGeom>
            <a:gradFill>
              <a:gsLst>
                <a:gs pos="0">
                  <a:srgbClr val="D13926">
                    <a:lumMod val="0"/>
                  </a:srgbClr>
                </a:gs>
                <a:gs pos="100000">
                  <a:srgbClr val="D13926"/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130C5086-7C85-7905-9BDF-FDF63BE06E9E}"/>
                </a:ext>
              </a:extLst>
            </p:cNvPr>
            <p:cNvSpPr txBox="1"/>
            <p:nvPr/>
          </p:nvSpPr>
          <p:spPr>
            <a:xfrm>
              <a:off x="3235296" y="-75534124"/>
              <a:ext cx="5174169" cy="769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Verdana" panose="020B0604030504040204" pitchFamily="34" charset="0"/>
                  <a:cs typeface="Poppins ExtraBold" panose="00000900000000000000" pitchFamily="2" charset="0"/>
                </a:rPr>
                <a:t>GABARITO</a:t>
              </a: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Verdana" panose="020B0604030504040204" pitchFamily="34" charset="0"/>
                <a:cs typeface="Poppins ExtraBold" panose="00000900000000000000" pitchFamily="2" charset="0"/>
              </a:endParaRPr>
            </a:p>
          </p:txBody>
        </p: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EDED8A1B-A512-8CCD-ECA3-2667910E018C}"/>
              </a:ext>
            </a:extLst>
          </p:cNvPr>
          <p:cNvSpPr txBox="1"/>
          <p:nvPr/>
        </p:nvSpPr>
        <p:spPr>
          <a:xfrm>
            <a:off x="1696452" y="271693"/>
            <a:ext cx="1263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essa atividade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98075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00"/>
                            </p:stCondLst>
                            <p:childTnLst>
                              <p:par>
                                <p:cTn id="5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331894-1D23-4E6E-6870-286F02650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67B725EB-3515-1475-5124-32D2C5A8CD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210302" y="0"/>
            <a:ext cx="11699677" cy="5658587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F3F3909D-A3DA-0E78-8DDA-0A463670931F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Gráfico 15">
            <a:extLst>
              <a:ext uri="{FF2B5EF4-FFF2-40B4-BE49-F238E27FC236}">
                <a16:creationId xmlns:a16="http://schemas.microsoft.com/office/drawing/2014/main" id="{3765B85D-4B78-06DD-2D73-04DC1DA200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AAE931D5-6A30-6470-9401-E149E784B4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85532" y="2381500"/>
            <a:ext cx="4426338" cy="3487885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83F353DB-4BDE-0CD0-AEF6-34319A854C1C}"/>
              </a:ext>
            </a:extLst>
          </p:cNvPr>
          <p:cNvSpPr txBox="1"/>
          <p:nvPr/>
        </p:nvSpPr>
        <p:spPr>
          <a:xfrm>
            <a:off x="2975487" y="988609"/>
            <a:ext cx="672895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O tipo de cidade é moldado pela infraestrutura de rede existente e pela disponibilidade dessas tecnologias. </a:t>
            </a:r>
          </a:p>
        </p:txBody>
      </p:sp>
      <p:pic>
        <p:nvPicPr>
          <p:cNvPr id="12" name="Imagem 11" descr="Forma, Círculo&#10;&#10;O conteúdo gerado por IA pode estar incorreto.">
            <a:extLst>
              <a:ext uri="{FF2B5EF4-FFF2-40B4-BE49-F238E27FC236}">
                <a16:creationId xmlns:a16="http://schemas.microsoft.com/office/drawing/2014/main" id="{DCF2E2DF-425E-597E-367B-5A704C3AB1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058" y="3093857"/>
            <a:ext cx="373166" cy="376789"/>
          </a:xfrm>
          <a:prstGeom prst="rect">
            <a:avLst/>
          </a:prstGeom>
        </p:spPr>
      </p:pic>
      <p:sp>
        <p:nvSpPr>
          <p:cNvPr id="23" name="CaixaDeTexto 22">
            <a:extLst>
              <a:ext uri="{FF2B5EF4-FFF2-40B4-BE49-F238E27FC236}">
                <a16:creationId xmlns:a16="http://schemas.microsoft.com/office/drawing/2014/main" id="{D963534D-1080-6FE3-174F-542A1A4C3603}"/>
              </a:ext>
            </a:extLst>
          </p:cNvPr>
          <p:cNvSpPr txBox="1"/>
          <p:nvPr/>
        </p:nvSpPr>
        <p:spPr>
          <a:xfrm>
            <a:off x="2072038" y="2949586"/>
            <a:ext cx="360367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AMX Medium" pitchFamily="2" charset="0"/>
              </a:rPr>
              <a:t>Cidades Expansão: </a:t>
            </a:r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Possuem as duas tecnologias (cabo e fibra) em áreas/regiões diferentes.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B30AF49F-88D0-70EA-4AC6-2D1C3B061D13}"/>
              </a:ext>
            </a:extLst>
          </p:cNvPr>
          <p:cNvSpPr txBox="1"/>
          <p:nvPr/>
        </p:nvSpPr>
        <p:spPr>
          <a:xfrm>
            <a:off x="2071153" y="4125569"/>
            <a:ext cx="304278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AMX Medium" pitchFamily="2" charset="0"/>
              </a:rPr>
              <a:t>Cidades Cabo: </a:t>
            </a:r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Possuem rede híbrida (Fibra + Cabo Coaxial).</a:t>
            </a:r>
          </a:p>
        </p:txBody>
      </p:sp>
      <p:pic>
        <p:nvPicPr>
          <p:cNvPr id="26" name="Imagem 25" descr="Forma, Círculo&#10;&#10;O conteúdo gerado por IA pode estar incorreto.">
            <a:extLst>
              <a:ext uri="{FF2B5EF4-FFF2-40B4-BE49-F238E27FC236}">
                <a16:creationId xmlns:a16="http://schemas.microsoft.com/office/drawing/2014/main" id="{658E9658-D5BA-E4E5-B3F9-AA8ABA605E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308" y="4183002"/>
            <a:ext cx="373166" cy="376789"/>
          </a:xfrm>
          <a:prstGeom prst="rect">
            <a:avLst/>
          </a:prstGeom>
        </p:spPr>
      </p:pic>
      <p:pic>
        <p:nvPicPr>
          <p:cNvPr id="27" name="Gráfico 26">
            <a:extLst>
              <a:ext uri="{FF2B5EF4-FFF2-40B4-BE49-F238E27FC236}">
                <a16:creationId xmlns:a16="http://schemas.microsoft.com/office/drawing/2014/main" id="{EDC92643-D077-B4B8-C0C5-C995E53BF4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21043" y="2381497"/>
            <a:ext cx="4426338" cy="3487884"/>
          </a:xfrm>
          <a:prstGeom prst="rect">
            <a:avLst/>
          </a:prstGeom>
        </p:spPr>
      </p:pic>
      <p:pic>
        <p:nvPicPr>
          <p:cNvPr id="28" name="Imagem 27" descr="Forma, Círculo&#10;&#10;O conteúdo gerado por IA pode estar incorreto.">
            <a:extLst>
              <a:ext uri="{FF2B5EF4-FFF2-40B4-BE49-F238E27FC236}">
                <a16:creationId xmlns:a16="http://schemas.microsoft.com/office/drawing/2014/main" id="{ECA3A21B-7131-588F-FF18-EBBBC07C1A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726" y="3093857"/>
            <a:ext cx="373166" cy="376789"/>
          </a:xfrm>
          <a:prstGeom prst="rect">
            <a:avLst/>
          </a:prstGeom>
        </p:spPr>
      </p:pic>
      <p:sp>
        <p:nvSpPr>
          <p:cNvPr id="29" name="CaixaDeTexto 28">
            <a:extLst>
              <a:ext uri="{FF2B5EF4-FFF2-40B4-BE49-F238E27FC236}">
                <a16:creationId xmlns:a16="http://schemas.microsoft.com/office/drawing/2014/main" id="{6A2129D4-B461-5667-0EFB-49DCB228012D}"/>
              </a:ext>
            </a:extLst>
          </p:cNvPr>
          <p:cNvSpPr txBox="1"/>
          <p:nvPr/>
        </p:nvSpPr>
        <p:spPr>
          <a:xfrm>
            <a:off x="7476892" y="2987368"/>
            <a:ext cx="36036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AMX Medium" pitchFamily="2" charset="0"/>
              </a:rPr>
              <a:t>Cidades Fibra: </a:t>
            </a:r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São novas cidades com rede 100% fibra.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1ACE2655-C777-56BD-0FB7-8C403DDDFECD}"/>
              </a:ext>
            </a:extLst>
          </p:cNvPr>
          <p:cNvSpPr txBox="1"/>
          <p:nvPr/>
        </p:nvSpPr>
        <p:spPr>
          <a:xfrm>
            <a:off x="7476892" y="3889680"/>
            <a:ext cx="347846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AMX Medium" pitchFamily="2" charset="0"/>
              </a:rPr>
              <a:t>Cidades </a:t>
            </a:r>
            <a:r>
              <a:rPr lang="pt-BR" b="1" dirty="0" err="1">
                <a:solidFill>
                  <a:schemeClr val="bg1"/>
                </a:solidFill>
                <a:latin typeface="AMX Medium" pitchFamily="2" charset="0"/>
              </a:rPr>
              <a:t>Brownfield</a:t>
            </a:r>
            <a:r>
              <a:rPr lang="pt-BR" b="1" dirty="0">
                <a:solidFill>
                  <a:schemeClr val="bg1"/>
                </a:solidFill>
                <a:latin typeface="AMX Medium" pitchFamily="2" charset="0"/>
              </a:rPr>
              <a:t>: </a:t>
            </a:r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Possuem as duas tecnologias (cabo e fibra) sobrepostas na mesma área/região, com prioridade para venda/migração para fibra.</a:t>
            </a:r>
          </a:p>
        </p:txBody>
      </p:sp>
      <p:pic>
        <p:nvPicPr>
          <p:cNvPr id="31" name="Imagem 30" descr="Forma, Círculo&#10;&#10;O conteúdo gerado por IA pode estar incorreto.">
            <a:extLst>
              <a:ext uri="{FF2B5EF4-FFF2-40B4-BE49-F238E27FC236}">
                <a16:creationId xmlns:a16="http://schemas.microsoft.com/office/drawing/2014/main" id="{3DE815B4-32FD-A124-BB02-8DC411E2AD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919" y="4125569"/>
            <a:ext cx="373166" cy="376789"/>
          </a:xfrm>
          <a:prstGeom prst="rect">
            <a:avLst/>
          </a:prstGeom>
        </p:spPr>
      </p:pic>
      <p:sp>
        <p:nvSpPr>
          <p:cNvPr id="35" name="CaixaDeTexto 34">
            <a:extLst>
              <a:ext uri="{FF2B5EF4-FFF2-40B4-BE49-F238E27FC236}">
                <a16:creationId xmlns:a16="http://schemas.microsoft.com/office/drawing/2014/main" id="{9070692E-2EF2-C270-D38A-2B35A7F7312D}"/>
              </a:ext>
            </a:extLst>
          </p:cNvPr>
          <p:cNvSpPr txBox="1"/>
          <p:nvPr/>
        </p:nvSpPr>
        <p:spPr>
          <a:xfrm>
            <a:off x="3184659" y="6068135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i="1" dirty="0">
                <a:solidFill>
                  <a:schemeClr val="bg1"/>
                </a:solidFill>
                <a:latin typeface="AMX Medium" pitchFamily="2" charset="0"/>
              </a:rPr>
              <a:t>Vamos pensar em alguns cenários?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97768717"/>
      </p:ext>
    </p:extLst>
  </p:cSld>
  <p:clrMapOvr>
    <a:masterClrMapping/>
  </p:clrMapOvr>
  <p:transition spd="slow">
    <p:cover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B1E99286-892C-4F2B-AB62-45FA3204CACB}"/>
              </a:ext>
            </a:extLst>
          </p:cNvPr>
          <p:cNvSpPr>
            <a:spLocks/>
          </p:cNvSpPr>
          <p:nvPr/>
        </p:nvSpPr>
        <p:spPr>
          <a:xfrm rot="16200000">
            <a:off x="15590426" y="-2481623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CD71B681-6E76-1D77-A593-5E83D649765D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F4B1714E-6548-7773-2932-00042FA4C9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1442FD43-0E40-E6AB-36EC-3E14B1A80E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3F097D43-155F-62E8-0628-AD6EC2C846E1}"/>
              </a:ext>
            </a:extLst>
          </p:cNvPr>
          <p:cNvSpPr txBox="1"/>
          <p:nvPr/>
        </p:nvSpPr>
        <p:spPr>
          <a:xfrm>
            <a:off x="1189336" y="443815"/>
            <a:ext cx="93102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Cenários de Cidades e Disponibilidade de Tecnologia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88992D00-5959-477B-F7DB-DA513E0ECD45}"/>
              </a:ext>
            </a:extLst>
          </p:cNvPr>
          <p:cNvSpPr/>
          <p:nvPr/>
        </p:nvSpPr>
        <p:spPr>
          <a:xfrm rot="5400000" flipH="1">
            <a:off x="5807755" y="-2651695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94FF1E6E-549A-0E46-66E4-64FC39205060}"/>
              </a:ext>
            </a:extLst>
          </p:cNvPr>
          <p:cNvGrpSpPr/>
          <p:nvPr/>
        </p:nvGrpSpPr>
        <p:grpSpPr>
          <a:xfrm>
            <a:off x="330113" y="1979345"/>
            <a:ext cx="5738757" cy="2076872"/>
            <a:chOff x="330113" y="1979345"/>
            <a:chExt cx="5738757" cy="2076872"/>
          </a:xfrm>
        </p:grpSpPr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616CB412-101B-DA2F-8E4C-9D78E04E56C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30113" y="1979345"/>
              <a:ext cx="5738757" cy="2024611"/>
            </a:xfrm>
            <a:prstGeom prst="rect">
              <a:avLst/>
            </a:prstGeom>
          </p:spPr>
        </p:pic>
        <p:sp>
          <p:nvSpPr>
            <p:cNvPr id="13" name="TextBox 14">
              <a:extLst>
                <a:ext uri="{FF2B5EF4-FFF2-40B4-BE49-F238E27FC236}">
                  <a16:creationId xmlns:a16="http://schemas.microsoft.com/office/drawing/2014/main" id="{BF30FA8A-8AEA-1E9B-A009-B22320DCDA4B}"/>
                </a:ext>
              </a:extLst>
            </p:cNvPr>
            <p:cNvSpPr txBox="1"/>
            <p:nvPr/>
          </p:nvSpPr>
          <p:spPr>
            <a:xfrm>
              <a:off x="750127" y="2301891"/>
              <a:ext cx="5225295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É uma metrópole tradicional, densamente povoada e com uma infraestrutura de telecomunicações já estabelecida há muitos anos. A cidade cresceu em </a:t>
              </a:r>
              <a:r>
                <a:rPr kumimoji="0" lang="pt-BR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em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torno dessa infraestrutura existente. Esta cidade possui uma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rede híbrida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que utiliza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fibra óptica e cabo coaxial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. </a:t>
              </a:r>
            </a:p>
          </p:txBody>
        </p:sp>
        <p:sp>
          <p:nvSpPr>
            <p:cNvPr id="18" name="TextBox 14">
              <a:extLst>
                <a:ext uri="{FF2B5EF4-FFF2-40B4-BE49-F238E27FC236}">
                  <a16:creationId xmlns:a16="http://schemas.microsoft.com/office/drawing/2014/main" id="{4FAC63FB-15BF-7906-7323-37260667CA86}"/>
                </a:ext>
              </a:extLst>
            </p:cNvPr>
            <p:cNvSpPr txBox="1"/>
            <p:nvPr/>
          </p:nvSpPr>
          <p:spPr>
            <a:xfrm>
              <a:off x="1539664" y="2010542"/>
              <a:ext cx="320260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84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Porto Conectado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6320BD0A-79A8-0E3D-0FD4-73A54AB5CC5F}"/>
              </a:ext>
            </a:extLst>
          </p:cNvPr>
          <p:cNvSpPr txBox="1"/>
          <p:nvPr/>
        </p:nvSpPr>
        <p:spPr>
          <a:xfrm>
            <a:off x="3047090" y="1204423"/>
            <a:ext cx="18912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2.Cidade Cabo</a:t>
            </a: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 Pro Black" panose="020B0A0403050404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89A3181-DF3E-10C9-E71A-103DE439FF04}"/>
              </a:ext>
            </a:extLst>
          </p:cNvPr>
          <p:cNvGrpSpPr/>
          <p:nvPr/>
        </p:nvGrpSpPr>
        <p:grpSpPr>
          <a:xfrm>
            <a:off x="968669" y="1101532"/>
            <a:ext cx="9883965" cy="788531"/>
            <a:chOff x="968669" y="1101532"/>
            <a:chExt cx="9883965" cy="788531"/>
          </a:xfrm>
        </p:grpSpPr>
        <p:sp>
          <p:nvSpPr>
            <p:cNvPr id="32" name="Retângulo: Cantos Arredondados 31">
              <a:extLst>
                <a:ext uri="{FF2B5EF4-FFF2-40B4-BE49-F238E27FC236}">
                  <a16:creationId xmlns:a16="http://schemas.microsoft.com/office/drawing/2014/main" id="{5BC6508A-2564-BB19-FC6A-75202E519CFB}"/>
                </a:ext>
              </a:extLst>
            </p:cNvPr>
            <p:cNvSpPr/>
            <p:nvPr/>
          </p:nvSpPr>
          <p:spPr>
            <a:xfrm>
              <a:off x="8096726" y="1140836"/>
              <a:ext cx="2755908" cy="619262"/>
            </a:xfrm>
            <a:prstGeom prst="roundRect">
              <a:avLst>
                <a:gd name="adj" fmla="val 24391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4" name="Retângulo: Cantos Arredondados 13">
              <a:extLst>
                <a:ext uri="{FF2B5EF4-FFF2-40B4-BE49-F238E27FC236}">
                  <a16:creationId xmlns:a16="http://schemas.microsoft.com/office/drawing/2014/main" id="{6F74CED7-AA66-C78A-BE7C-E000F0DE81A7}"/>
                </a:ext>
              </a:extLst>
            </p:cNvPr>
            <p:cNvSpPr/>
            <p:nvPr/>
          </p:nvSpPr>
          <p:spPr>
            <a:xfrm>
              <a:off x="1006253" y="1101532"/>
              <a:ext cx="1889734" cy="619262"/>
            </a:xfrm>
            <a:prstGeom prst="roundRect">
              <a:avLst>
                <a:gd name="adj" fmla="val 24391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2" name="CaixaDeTexto 41">
              <a:extLst>
                <a:ext uri="{FF2B5EF4-FFF2-40B4-BE49-F238E27FC236}">
                  <a16:creationId xmlns:a16="http://schemas.microsoft.com/office/drawing/2014/main" id="{0B413A20-7385-0A70-CAB0-4E80E3B4334B}"/>
                </a:ext>
              </a:extLst>
            </p:cNvPr>
            <p:cNvSpPr txBox="1"/>
            <p:nvPr/>
          </p:nvSpPr>
          <p:spPr>
            <a:xfrm>
              <a:off x="968669" y="1182177"/>
              <a:ext cx="189126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1.Cidade Fibra</a:t>
              </a: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 Pro Black" panose="020B0A04030504040204" pitchFamily="34" charset="0"/>
                <a:ea typeface="Verdana" panose="020B060403050404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7" name="Retângulo: Cantos Arredondados 26">
              <a:extLst>
                <a:ext uri="{FF2B5EF4-FFF2-40B4-BE49-F238E27FC236}">
                  <a16:creationId xmlns:a16="http://schemas.microsoft.com/office/drawing/2014/main" id="{4F89A5BF-D434-DAEA-BFEE-BBAB1EE6D042}"/>
                </a:ext>
              </a:extLst>
            </p:cNvPr>
            <p:cNvSpPr/>
            <p:nvPr/>
          </p:nvSpPr>
          <p:spPr>
            <a:xfrm>
              <a:off x="3029827" y="1108364"/>
              <a:ext cx="1925795" cy="619262"/>
            </a:xfrm>
            <a:prstGeom prst="roundRect">
              <a:avLst>
                <a:gd name="adj" fmla="val 24391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0" name="Retângulo: Cantos Arredondados 29">
              <a:extLst>
                <a:ext uri="{FF2B5EF4-FFF2-40B4-BE49-F238E27FC236}">
                  <a16:creationId xmlns:a16="http://schemas.microsoft.com/office/drawing/2014/main" id="{461B0EEC-18A5-81CE-22BE-D1CF785ABD7E}"/>
                </a:ext>
              </a:extLst>
            </p:cNvPr>
            <p:cNvSpPr/>
            <p:nvPr/>
          </p:nvSpPr>
          <p:spPr>
            <a:xfrm>
              <a:off x="5103969" y="1122418"/>
              <a:ext cx="2790501" cy="619262"/>
            </a:xfrm>
            <a:prstGeom prst="roundRect">
              <a:avLst>
                <a:gd name="adj" fmla="val 24391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299EA06B-28F1-8B32-AA32-70DF2141BA13}"/>
              </a:ext>
            </a:extLst>
          </p:cNvPr>
          <p:cNvSpPr txBox="1"/>
          <p:nvPr/>
        </p:nvSpPr>
        <p:spPr>
          <a:xfrm>
            <a:off x="8206834" y="1252655"/>
            <a:ext cx="26635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4.Cidade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Brownfield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 Pro Black" panose="020B0A0403050404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B8F29CD3-AA78-D002-77EC-8D2BCE89F326}"/>
              </a:ext>
            </a:extLst>
          </p:cNvPr>
          <p:cNvSpPr txBox="1"/>
          <p:nvPr/>
        </p:nvSpPr>
        <p:spPr>
          <a:xfrm>
            <a:off x="5089462" y="1216088"/>
            <a:ext cx="292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3.Cidade Expansão</a:t>
            </a: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 Pro Black" panose="020B0A0403050404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08B02901-3222-7BC5-9DE7-3008FD1B66B3}"/>
              </a:ext>
            </a:extLst>
          </p:cNvPr>
          <p:cNvGrpSpPr/>
          <p:nvPr/>
        </p:nvGrpSpPr>
        <p:grpSpPr>
          <a:xfrm>
            <a:off x="249811" y="4091942"/>
            <a:ext cx="5931229" cy="3001482"/>
            <a:chOff x="249811" y="4091942"/>
            <a:chExt cx="5931229" cy="3001482"/>
          </a:xfrm>
        </p:grpSpPr>
        <p:pic>
          <p:nvPicPr>
            <p:cNvPr id="46" name="Gráfico 45">
              <a:extLst>
                <a:ext uri="{FF2B5EF4-FFF2-40B4-BE49-F238E27FC236}">
                  <a16:creationId xmlns:a16="http://schemas.microsoft.com/office/drawing/2014/main" id="{D6C077AC-EEEC-BE10-91FD-18C0AD89FA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49811" y="4096315"/>
              <a:ext cx="5791200" cy="2622136"/>
            </a:xfrm>
            <a:prstGeom prst="rect">
              <a:avLst/>
            </a:prstGeom>
          </p:spPr>
        </p:pic>
        <p:sp>
          <p:nvSpPr>
            <p:cNvPr id="34" name="TextBox 14">
              <a:extLst>
                <a:ext uri="{FF2B5EF4-FFF2-40B4-BE49-F238E27FC236}">
                  <a16:creationId xmlns:a16="http://schemas.microsoft.com/office/drawing/2014/main" id="{0136063C-0E41-AED8-66CF-56BD360A3610}"/>
                </a:ext>
              </a:extLst>
            </p:cNvPr>
            <p:cNvSpPr txBox="1"/>
            <p:nvPr/>
          </p:nvSpPr>
          <p:spPr>
            <a:xfrm>
              <a:off x="389840" y="4508101"/>
              <a:ext cx="5791200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É uma cidade planejada, recém-fundada e em rápido desenvolvimento, com um foco em tecnologia e sustentabilidade. A infraestrutura de telecomunicações foi construída do zero com as tecnologias mais modernas. No Vale da Inovação, a tecnologia utilizada é a GPON onde a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fibra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óptica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é instalada diretamente na residência do cliente, até o ponto principal escolhido no momento da instalação.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5" name="TextBox 14">
              <a:extLst>
                <a:ext uri="{FF2B5EF4-FFF2-40B4-BE49-F238E27FC236}">
                  <a16:creationId xmlns:a16="http://schemas.microsoft.com/office/drawing/2014/main" id="{C03037B1-D393-9B23-A0C1-1A4A2C71D8A6}"/>
                </a:ext>
              </a:extLst>
            </p:cNvPr>
            <p:cNvSpPr txBox="1"/>
            <p:nvPr/>
          </p:nvSpPr>
          <p:spPr>
            <a:xfrm>
              <a:off x="1416573" y="4091942"/>
              <a:ext cx="320260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84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Vale da Inovação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96A732C8-4B18-7C7B-2011-EB67E21E7427}"/>
              </a:ext>
            </a:extLst>
          </p:cNvPr>
          <p:cNvGrpSpPr/>
          <p:nvPr/>
        </p:nvGrpSpPr>
        <p:grpSpPr>
          <a:xfrm>
            <a:off x="6210850" y="4161620"/>
            <a:ext cx="5646104" cy="2585323"/>
            <a:chOff x="6210850" y="4161620"/>
            <a:chExt cx="5646104" cy="2585323"/>
          </a:xfrm>
        </p:grpSpPr>
        <p:pic>
          <p:nvPicPr>
            <p:cNvPr id="48" name="Gráfico 47">
              <a:extLst>
                <a:ext uri="{FF2B5EF4-FFF2-40B4-BE49-F238E27FC236}">
                  <a16:creationId xmlns:a16="http://schemas.microsoft.com/office/drawing/2014/main" id="{E73A1628-6F4C-5498-C622-D809684DDEC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210850" y="4161620"/>
              <a:ext cx="5646104" cy="2585323"/>
            </a:xfrm>
            <a:prstGeom prst="rect">
              <a:avLst/>
            </a:prstGeom>
          </p:spPr>
        </p:pic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AF2605A9-63FF-89CB-6D0E-2895D03078B8}"/>
                </a:ext>
              </a:extLst>
            </p:cNvPr>
            <p:cNvSpPr txBox="1"/>
            <p:nvPr/>
          </p:nvSpPr>
          <p:spPr>
            <a:xfrm>
              <a:off x="6466004" y="4664771"/>
              <a:ext cx="5227573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É uma grande cidade antiga, onde a Claro está modernizando sua infraestrutura. Em muitas áreas, a nova rede de fibra óptica foi construída e está ativa lado a lado com a antiga rede de cabo coaxial. Possui as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duas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tecnologias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(cabo e fibra)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sobrepostas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na mesma área/região.</a:t>
              </a:r>
            </a:p>
          </p:txBody>
        </p:sp>
        <p:sp>
          <p:nvSpPr>
            <p:cNvPr id="43" name="TextBox 14">
              <a:extLst>
                <a:ext uri="{FF2B5EF4-FFF2-40B4-BE49-F238E27FC236}">
                  <a16:creationId xmlns:a16="http://schemas.microsoft.com/office/drawing/2014/main" id="{39661F92-B966-8EA4-A0E3-D567CFB13667}"/>
                </a:ext>
              </a:extLst>
            </p:cNvPr>
            <p:cNvSpPr txBox="1"/>
            <p:nvPr/>
          </p:nvSpPr>
          <p:spPr>
            <a:xfrm>
              <a:off x="7207773" y="4213141"/>
              <a:ext cx="320260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84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Metrópole Renovada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BBB2CE0B-BFE6-02D1-85B1-2BA4E442EF7E}"/>
              </a:ext>
            </a:extLst>
          </p:cNvPr>
          <p:cNvGrpSpPr/>
          <p:nvPr/>
        </p:nvGrpSpPr>
        <p:grpSpPr>
          <a:xfrm>
            <a:off x="6119793" y="1986301"/>
            <a:ext cx="5695689" cy="2269820"/>
            <a:chOff x="6119793" y="1986301"/>
            <a:chExt cx="5695689" cy="2269820"/>
          </a:xfrm>
        </p:grpSpPr>
        <p:sp>
          <p:nvSpPr>
            <p:cNvPr id="38" name="TextBox 14">
              <a:extLst>
                <a:ext uri="{FF2B5EF4-FFF2-40B4-BE49-F238E27FC236}">
                  <a16:creationId xmlns:a16="http://schemas.microsoft.com/office/drawing/2014/main" id="{4AD08BB1-55A6-E103-E05C-3E69CD4A6366}"/>
                </a:ext>
              </a:extLst>
            </p:cNvPr>
            <p:cNvSpPr txBox="1"/>
            <p:nvPr/>
          </p:nvSpPr>
          <p:spPr>
            <a:xfrm>
              <a:off x="6419602" y="2224796"/>
              <a:ext cx="5395880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É um município que tem experimentado um crescimento urbano desigual. Alguns bairros mais antigos têm infraestrutura já consolidada, enquanto novas áreas e condomínios estão surgindo com novas redes. Possui as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duas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tecnologias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(cabo e fibra), porém em </a:t>
              </a: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áreas/regiões diferentes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B3AD0BCB-B9F8-CE03-60B0-C5619A464058}"/>
                </a:ext>
              </a:extLst>
            </p:cNvPr>
            <p:cNvGrpSpPr/>
            <p:nvPr/>
          </p:nvGrpSpPr>
          <p:grpSpPr>
            <a:xfrm>
              <a:off x="6119793" y="1986301"/>
              <a:ext cx="5646104" cy="2041874"/>
              <a:chOff x="6119793" y="1986301"/>
              <a:chExt cx="5646104" cy="2041874"/>
            </a:xfrm>
          </p:grpSpPr>
          <p:sp>
            <p:nvSpPr>
              <p:cNvPr id="41" name="TextBox 14">
                <a:extLst>
                  <a:ext uri="{FF2B5EF4-FFF2-40B4-BE49-F238E27FC236}">
                    <a16:creationId xmlns:a16="http://schemas.microsoft.com/office/drawing/2014/main" id="{AEB9D480-1F90-4737-AAD6-47F62EBE28A6}"/>
                  </a:ext>
                </a:extLst>
              </p:cNvPr>
              <p:cNvSpPr txBox="1"/>
              <p:nvPr/>
            </p:nvSpPr>
            <p:spPr>
              <a:xfrm>
                <a:off x="6964627" y="1986301"/>
                <a:ext cx="320260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1218438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 Black" pitchFamily="2" charset="0"/>
                    <a:ea typeface="+mn-ea"/>
                    <a:cs typeface="+mn-cs"/>
                  </a:rPr>
                  <a:t>Cidade Crescente</a:t>
                </a:r>
                <a:endPara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Verdana" panose="020B0604030504040204" pitchFamily="34" charset="0"/>
                  <a:cs typeface="Calibri" panose="020F0502020204030204" pitchFamily="34" charset="0"/>
                </a:endParaRPr>
              </a:p>
            </p:txBody>
          </p:sp>
          <p:pic>
            <p:nvPicPr>
              <p:cNvPr id="47" name="Gráfico 46">
                <a:extLst>
                  <a:ext uri="{FF2B5EF4-FFF2-40B4-BE49-F238E27FC236}">
                    <a16:creationId xmlns:a16="http://schemas.microsoft.com/office/drawing/2014/main" id="{25EFF5B2-198D-A922-5AEB-98211F05B1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6119793" y="1993987"/>
                <a:ext cx="5646104" cy="2034188"/>
              </a:xfrm>
              <a:prstGeom prst="rect">
                <a:avLst/>
              </a:prstGeom>
            </p:spPr>
          </p:pic>
        </p:grpSp>
      </p:grpSp>
      <p:sp>
        <p:nvSpPr>
          <p:cNvPr id="7" name="Elipse 37">
            <a:extLst>
              <a:ext uri="{FF2B5EF4-FFF2-40B4-BE49-F238E27FC236}">
                <a16:creationId xmlns:a16="http://schemas.microsoft.com/office/drawing/2014/main" id="{FFB3DCF8-4854-503E-4186-D1D58D30FE04}"/>
              </a:ext>
            </a:extLst>
          </p:cNvPr>
          <p:cNvSpPr>
            <a:spLocks noChangeAspect="1"/>
          </p:cNvSpPr>
          <p:nvPr/>
        </p:nvSpPr>
        <p:spPr>
          <a:xfrm>
            <a:off x="6223606" y="2055635"/>
            <a:ext cx="283817" cy="283817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+mn-cs"/>
              </a:rPr>
              <a:t>3</a:t>
            </a:r>
          </a:p>
        </p:txBody>
      </p:sp>
      <p:sp>
        <p:nvSpPr>
          <p:cNvPr id="22" name="Elipse 37">
            <a:extLst>
              <a:ext uri="{FF2B5EF4-FFF2-40B4-BE49-F238E27FC236}">
                <a16:creationId xmlns:a16="http://schemas.microsoft.com/office/drawing/2014/main" id="{0B211D2D-6A10-4E85-668C-8C8ED24141E0}"/>
              </a:ext>
            </a:extLst>
          </p:cNvPr>
          <p:cNvSpPr>
            <a:spLocks noChangeAspect="1"/>
          </p:cNvSpPr>
          <p:nvPr/>
        </p:nvSpPr>
        <p:spPr>
          <a:xfrm>
            <a:off x="458597" y="2080563"/>
            <a:ext cx="301931" cy="301931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+mn-cs"/>
              </a:rPr>
              <a:t>2</a:t>
            </a:r>
          </a:p>
        </p:txBody>
      </p:sp>
      <p:sp>
        <p:nvSpPr>
          <p:cNvPr id="23" name="Elipse 37">
            <a:extLst>
              <a:ext uri="{FF2B5EF4-FFF2-40B4-BE49-F238E27FC236}">
                <a16:creationId xmlns:a16="http://schemas.microsoft.com/office/drawing/2014/main" id="{3F48695E-7F86-E22A-CA92-AF8DEB1BDCBA}"/>
              </a:ext>
            </a:extLst>
          </p:cNvPr>
          <p:cNvSpPr>
            <a:spLocks noChangeAspect="1"/>
          </p:cNvSpPr>
          <p:nvPr/>
        </p:nvSpPr>
        <p:spPr>
          <a:xfrm>
            <a:off x="374038" y="4190121"/>
            <a:ext cx="301931" cy="301931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+mn-cs"/>
              </a:rPr>
              <a:t>1</a:t>
            </a:r>
          </a:p>
        </p:txBody>
      </p:sp>
      <p:sp>
        <p:nvSpPr>
          <p:cNvPr id="24" name="Elipse 37">
            <a:extLst>
              <a:ext uri="{FF2B5EF4-FFF2-40B4-BE49-F238E27FC236}">
                <a16:creationId xmlns:a16="http://schemas.microsoft.com/office/drawing/2014/main" id="{4865D77A-4E7C-A817-5CE0-6CA980C8574A}"/>
              </a:ext>
            </a:extLst>
          </p:cNvPr>
          <p:cNvSpPr>
            <a:spLocks noChangeAspect="1"/>
          </p:cNvSpPr>
          <p:nvPr/>
        </p:nvSpPr>
        <p:spPr>
          <a:xfrm>
            <a:off x="6323756" y="4262230"/>
            <a:ext cx="301931" cy="301931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+mn-cs"/>
              </a:rPr>
              <a:t>4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EF72CEBC-FD5E-A1C7-99D2-E3F0887DF9EF}"/>
              </a:ext>
            </a:extLst>
          </p:cNvPr>
          <p:cNvSpPr txBox="1"/>
          <p:nvPr/>
        </p:nvSpPr>
        <p:spPr>
          <a:xfrm>
            <a:off x="10834382" y="722348"/>
            <a:ext cx="1263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essa atividade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61053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2" grpId="0" animBg="1"/>
      <p:bldP spid="23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0BD21-EB18-F0F3-0DA6-43BB06F7D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ráfico 46">
            <a:extLst>
              <a:ext uri="{FF2B5EF4-FFF2-40B4-BE49-F238E27FC236}">
                <a16:creationId xmlns:a16="http://schemas.microsoft.com/office/drawing/2014/main" id="{846558B5-DEC6-3046-CC34-AF9C566620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69378" y="1977036"/>
            <a:ext cx="5646104" cy="2034188"/>
          </a:xfrm>
          <a:prstGeom prst="rect">
            <a:avLst/>
          </a:prstGeom>
        </p:spPr>
      </p:pic>
      <p:pic>
        <p:nvPicPr>
          <p:cNvPr id="48" name="Gráfico 47">
            <a:extLst>
              <a:ext uri="{FF2B5EF4-FFF2-40B4-BE49-F238E27FC236}">
                <a16:creationId xmlns:a16="http://schemas.microsoft.com/office/drawing/2014/main" id="{5291A715-59EC-3E4E-52A5-152A763C7F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10850" y="4161620"/>
            <a:ext cx="5646104" cy="2585323"/>
          </a:xfrm>
          <a:prstGeom prst="rect">
            <a:avLst/>
          </a:prstGeom>
        </p:spPr>
      </p:pic>
      <p:pic>
        <p:nvPicPr>
          <p:cNvPr id="46" name="Gráfico 45">
            <a:extLst>
              <a:ext uri="{FF2B5EF4-FFF2-40B4-BE49-F238E27FC236}">
                <a16:creationId xmlns:a16="http://schemas.microsoft.com/office/drawing/2014/main" id="{9D4F5F96-7B2D-AADA-D119-C4EE022C5F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9811" y="4096315"/>
            <a:ext cx="5791200" cy="2622136"/>
          </a:xfrm>
          <a:prstGeom prst="rect">
            <a:avLst/>
          </a:prstGeom>
        </p:spPr>
      </p:pic>
      <p:pic>
        <p:nvPicPr>
          <p:cNvPr id="45" name="Gráfico 44">
            <a:extLst>
              <a:ext uri="{FF2B5EF4-FFF2-40B4-BE49-F238E27FC236}">
                <a16:creationId xmlns:a16="http://schemas.microsoft.com/office/drawing/2014/main" id="{ED33CC35-4CA8-99BC-F724-9F477DC87B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0113" y="1979345"/>
            <a:ext cx="5738757" cy="2024611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2854AB7-2FF4-1EB4-7C35-2323668764D0}"/>
              </a:ext>
            </a:extLst>
          </p:cNvPr>
          <p:cNvSpPr>
            <a:spLocks/>
          </p:cNvSpPr>
          <p:nvPr/>
        </p:nvSpPr>
        <p:spPr>
          <a:xfrm rot="16200000">
            <a:off x="15590426" y="-2481623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6AB8F997-8EE9-F87F-0CF6-DAFBB09A7550}"/>
              </a:ext>
            </a:extLst>
          </p:cNvPr>
          <p:cNvSpPr/>
          <p:nvPr/>
        </p:nvSpPr>
        <p:spPr>
          <a:xfrm>
            <a:off x="3186728" y="4146016"/>
            <a:ext cx="2136484" cy="400110"/>
          </a:xfrm>
          <a:prstGeom prst="roundRect">
            <a:avLst>
              <a:gd name="adj" fmla="val 24391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3" name="TextBox 14">
            <a:extLst>
              <a:ext uri="{FF2B5EF4-FFF2-40B4-BE49-F238E27FC236}">
                <a16:creationId xmlns:a16="http://schemas.microsoft.com/office/drawing/2014/main" id="{A1A5810A-63F0-0E9B-B9C8-E5CE84912A40}"/>
              </a:ext>
            </a:extLst>
          </p:cNvPr>
          <p:cNvSpPr txBox="1"/>
          <p:nvPr/>
        </p:nvSpPr>
        <p:spPr>
          <a:xfrm>
            <a:off x="454530" y="2349899"/>
            <a:ext cx="5395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uma metrópole tradicional, densamente povoada e com uma infraestrutura de telecomunicações já estabelecida há muitos anos. A cidade cresceu em torno dessa infraestrutura existente. Esta cidade possui uma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rede híbrida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que utiliza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fibra óptica e cabo coaxial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. </a:t>
            </a:r>
          </a:p>
        </p:txBody>
      </p:sp>
      <p:sp>
        <p:nvSpPr>
          <p:cNvPr id="12" name="Elipse 37">
            <a:extLst>
              <a:ext uri="{FF2B5EF4-FFF2-40B4-BE49-F238E27FC236}">
                <a16:creationId xmlns:a16="http://schemas.microsoft.com/office/drawing/2014/main" id="{F4B7929A-22B1-41FF-304B-7D345DDCB8A8}"/>
              </a:ext>
            </a:extLst>
          </p:cNvPr>
          <p:cNvSpPr>
            <a:spLocks noChangeAspect="1"/>
          </p:cNvSpPr>
          <p:nvPr/>
        </p:nvSpPr>
        <p:spPr>
          <a:xfrm rot="213072">
            <a:off x="22771779" y="2027211"/>
            <a:ext cx="488638" cy="539285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 Pro Black" panose="020B0A04030504040204" pitchFamily="34" charset="0"/>
                <a:ea typeface="Verdana" panose="020B0604030504040204" pitchFamily="34" charset="0"/>
                <a:cs typeface="Segoe UI Black" panose="020B0502040204020203" pitchFamily="34" charset="0"/>
              </a:rPr>
              <a:t>1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AA11DB4A-144E-F291-8448-DB4B9ECB19C3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5264015A-D654-D164-5FA1-1F426F0032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498C191D-8D62-00B4-58A5-0B3F4F7298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9EA83D80-9A4C-6DD4-7D55-53158497C454}"/>
              </a:ext>
            </a:extLst>
          </p:cNvPr>
          <p:cNvSpPr txBox="1"/>
          <p:nvPr/>
        </p:nvSpPr>
        <p:spPr>
          <a:xfrm>
            <a:off x="1189336" y="443815"/>
            <a:ext cx="93102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Cenários de Cidades e Disponibilidade de Tecnologia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79BDE627-C60B-67C9-2C34-E80D2A031011}"/>
              </a:ext>
            </a:extLst>
          </p:cNvPr>
          <p:cNvSpPr/>
          <p:nvPr/>
        </p:nvSpPr>
        <p:spPr>
          <a:xfrm rot="5400000" flipH="1">
            <a:off x="5807755" y="-2651695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8" name="TextBox 14">
            <a:extLst>
              <a:ext uri="{FF2B5EF4-FFF2-40B4-BE49-F238E27FC236}">
                <a16:creationId xmlns:a16="http://schemas.microsoft.com/office/drawing/2014/main" id="{52A0155C-1666-5137-D514-378F358FECF0}"/>
              </a:ext>
            </a:extLst>
          </p:cNvPr>
          <p:cNvSpPr txBox="1"/>
          <p:nvPr/>
        </p:nvSpPr>
        <p:spPr>
          <a:xfrm>
            <a:off x="-50132" y="2002712"/>
            <a:ext cx="32026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1843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Porto Conectado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EDC897AC-A1E9-3E29-21D9-C0D7DE7D6F87}"/>
              </a:ext>
            </a:extLst>
          </p:cNvPr>
          <p:cNvGrpSpPr/>
          <p:nvPr/>
        </p:nvGrpSpPr>
        <p:grpSpPr>
          <a:xfrm>
            <a:off x="3238890" y="2017644"/>
            <a:ext cx="2127069" cy="707886"/>
            <a:chOff x="3238890" y="2017644"/>
            <a:chExt cx="2127069" cy="707886"/>
          </a:xfrm>
        </p:grpSpPr>
        <p:sp>
          <p:nvSpPr>
            <p:cNvPr id="27" name="Retângulo: Cantos Arredondados 26">
              <a:extLst>
                <a:ext uri="{FF2B5EF4-FFF2-40B4-BE49-F238E27FC236}">
                  <a16:creationId xmlns:a16="http://schemas.microsoft.com/office/drawing/2014/main" id="{82247AE1-1BD2-79FA-83F4-E5244A5B7D77}"/>
                </a:ext>
              </a:extLst>
            </p:cNvPr>
            <p:cNvSpPr/>
            <p:nvPr/>
          </p:nvSpPr>
          <p:spPr>
            <a:xfrm>
              <a:off x="3238890" y="2055635"/>
              <a:ext cx="2127069" cy="350040"/>
            </a:xfrm>
            <a:prstGeom prst="roundRect">
              <a:avLst>
                <a:gd name="adj" fmla="val 24391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80B39E66-A44B-3F75-3A4A-D55AA34C36CB}"/>
                </a:ext>
              </a:extLst>
            </p:cNvPr>
            <p:cNvSpPr txBox="1"/>
            <p:nvPr/>
          </p:nvSpPr>
          <p:spPr>
            <a:xfrm>
              <a:off x="3364965" y="2017644"/>
              <a:ext cx="189126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Cidade Cabo</a:t>
              </a: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 Pro Black" panose="020B0A04030504040204" pitchFamily="34" charset="0"/>
                <a:ea typeface="Verdana" panose="020B060403050404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0" name="Retângulo: Cantos Arredondados 29">
            <a:extLst>
              <a:ext uri="{FF2B5EF4-FFF2-40B4-BE49-F238E27FC236}">
                <a16:creationId xmlns:a16="http://schemas.microsoft.com/office/drawing/2014/main" id="{24072036-137B-4D8B-6EC3-CE69A71E4F47}"/>
              </a:ext>
            </a:extLst>
          </p:cNvPr>
          <p:cNvSpPr/>
          <p:nvPr/>
        </p:nvSpPr>
        <p:spPr>
          <a:xfrm>
            <a:off x="8809074" y="2028772"/>
            <a:ext cx="2071193" cy="334521"/>
          </a:xfrm>
          <a:prstGeom prst="roundRect">
            <a:avLst>
              <a:gd name="adj" fmla="val 24391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EFB26A42-E7C7-A1DE-87AC-328948587BC4}"/>
              </a:ext>
            </a:extLst>
          </p:cNvPr>
          <p:cNvSpPr txBox="1"/>
          <p:nvPr/>
        </p:nvSpPr>
        <p:spPr>
          <a:xfrm>
            <a:off x="9052904" y="4200246"/>
            <a:ext cx="25748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Cidade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Brownfield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 Pro Black" panose="020B0A0403050404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Retângulo: Cantos Arredondados 31">
            <a:extLst>
              <a:ext uri="{FF2B5EF4-FFF2-40B4-BE49-F238E27FC236}">
                <a16:creationId xmlns:a16="http://schemas.microsoft.com/office/drawing/2014/main" id="{EE43653F-8BB6-B60A-98A5-806B3F8A319F}"/>
              </a:ext>
            </a:extLst>
          </p:cNvPr>
          <p:cNvSpPr/>
          <p:nvPr/>
        </p:nvSpPr>
        <p:spPr>
          <a:xfrm>
            <a:off x="9117957" y="4241496"/>
            <a:ext cx="2509772" cy="350040"/>
          </a:xfrm>
          <a:prstGeom prst="roundRect">
            <a:avLst>
              <a:gd name="adj" fmla="val 24391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3D157D1A-BF02-B855-F408-A9B941273091}"/>
              </a:ext>
            </a:extLst>
          </p:cNvPr>
          <p:cNvSpPr txBox="1"/>
          <p:nvPr/>
        </p:nvSpPr>
        <p:spPr>
          <a:xfrm>
            <a:off x="8385509" y="1979465"/>
            <a:ext cx="292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Cidade Expansão</a:t>
            </a: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 Pro Black" panose="020B0A0403050404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TextBox 14">
            <a:extLst>
              <a:ext uri="{FF2B5EF4-FFF2-40B4-BE49-F238E27FC236}">
                <a16:creationId xmlns:a16="http://schemas.microsoft.com/office/drawing/2014/main" id="{52AC9382-35D5-AC78-324C-927E9594876F}"/>
              </a:ext>
            </a:extLst>
          </p:cNvPr>
          <p:cNvSpPr txBox="1"/>
          <p:nvPr/>
        </p:nvSpPr>
        <p:spPr>
          <a:xfrm>
            <a:off x="389840" y="4508101"/>
            <a:ext cx="57912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uma cidade planejada, recém-fundada e em rápido desenvolvimento, com um foco em tecnologia e sustentabilidade. A infraestrutura de telecomunicações foi construída do zero com as tecnologias mais modernas. No Vale da Inovação, a tecnologia utilizada é a GPON onde a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fibra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óptica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é instalada diretamente na residência do cliente, até o ponto principal escolhido no momento da instalação.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5" name="TextBox 14">
            <a:extLst>
              <a:ext uri="{FF2B5EF4-FFF2-40B4-BE49-F238E27FC236}">
                <a16:creationId xmlns:a16="http://schemas.microsoft.com/office/drawing/2014/main" id="{5F2C05C5-6D30-7AB0-DCB1-A27CE499AB80}"/>
              </a:ext>
            </a:extLst>
          </p:cNvPr>
          <p:cNvSpPr txBox="1"/>
          <p:nvPr/>
        </p:nvSpPr>
        <p:spPr>
          <a:xfrm>
            <a:off x="-128780" y="4184041"/>
            <a:ext cx="32026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1843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Vale da Inovação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962F0181-08DC-5CBC-5FF5-481DE9E2D4F1}"/>
              </a:ext>
            </a:extLst>
          </p:cNvPr>
          <p:cNvSpPr txBox="1"/>
          <p:nvPr/>
        </p:nvSpPr>
        <p:spPr>
          <a:xfrm>
            <a:off x="6330155" y="2249950"/>
            <a:ext cx="5395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um município que tem experimentado um crescimento urbano desigual. Alguns bairros mais antigos têm infraestrutura já consolidada, enquanto novas áreas e condomínios estão surgindo com novas redes. Possui as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duas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tecnologias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(cabo e fibra), porém em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áreas/regiões diferentes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D49F9BB9-A8B2-4C51-C2A5-41E3B78C5913}"/>
              </a:ext>
            </a:extLst>
          </p:cNvPr>
          <p:cNvSpPr txBox="1"/>
          <p:nvPr/>
        </p:nvSpPr>
        <p:spPr>
          <a:xfrm>
            <a:off x="6466004" y="4664771"/>
            <a:ext cx="522757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uma grande cidade antiga, onde a Claro está modernizando sua infraestrutura. Em muitas áreas, a nova rede de fibra óptica foi construída e está ativa lado a lado com a antiga rede de cabo coaxial. Possui as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duas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tecnologias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(cabo e fibra)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sobrepostas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na mesma área/região.</a:t>
            </a:r>
          </a:p>
        </p:txBody>
      </p:sp>
      <p:sp>
        <p:nvSpPr>
          <p:cNvPr id="41" name="TextBox 14">
            <a:extLst>
              <a:ext uri="{FF2B5EF4-FFF2-40B4-BE49-F238E27FC236}">
                <a16:creationId xmlns:a16="http://schemas.microsoft.com/office/drawing/2014/main" id="{0963C4AC-7847-3FBF-478C-913BB240A467}"/>
              </a:ext>
            </a:extLst>
          </p:cNvPr>
          <p:cNvSpPr txBox="1"/>
          <p:nvPr/>
        </p:nvSpPr>
        <p:spPr>
          <a:xfrm>
            <a:off x="5789828" y="1955518"/>
            <a:ext cx="32026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1843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Cidade Crescente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D8A4F247-D17E-9E58-94D4-89ADA0E4C0D9}"/>
              </a:ext>
            </a:extLst>
          </p:cNvPr>
          <p:cNvSpPr txBox="1"/>
          <p:nvPr/>
        </p:nvSpPr>
        <p:spPr>
          <a:xfrm>
            <a:off x="6153367" y="4283827"/>
            <a:ext cx="32026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1843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Metrópole Renovada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7289288-97EB-216F-A5A7-3A3D5393EC74}"/>
              </a:ext>
            </a:extLst>
          </p:cNvPr>
          <p:cNvSpPr txBox="1"/>
          <p:nvPr/>
        </p:nvSpPr>
        <p:spPr>
          <a:xfrm>
            <a:off x="3212702" y="4129939"/>
            <a:ext cx="18912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 Cidade Fibra</a:t>
            </a: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 Pro Black" panose="020B0A0403050404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B24C42CB-5D87-E8B3-68C7-C57A1A9952F5}"/>
              </a:ext>
            </a:extLst>
          </p:cNvPr>
          <p:cNvGrpSpPr/>
          <p:nvPr/>
        </p:nvGrpSpPr>
        <p:grpSpPr>
          <a:xfrm>
            <a:off x="0" y="-638498"/>
            <a:ext cx="12192000" cy="648929"/>
            <a:chOff x="-266379" y="-75801890"/>
            <a:chExt cx="12192000" cy="6858000"/>
          </a:xfrm>
        </p:grpSpPr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8A599081-3E9D-36C9-791F-54DC1D74E866}"/>
                </a:ext>
              </a:extLst>
            </p:cNvPr>
            <p:cNvSpPr>
              <a:spLocks/>
            </p:cNvSpPr>
            <p:nvPr/>
          </p:nvSpPr>
          <p:spPr>
            <a:xfrm flipH="1">
              <a:off x="-266379" y="-75801890"/>
              <a:ext cx="12192000" cy="6858000"/>
            </a:xfrm>
            <a:prstGeom prst="rect">
              <a:avLst/>
            </a:prstGeom>
            <a:gradFill>
              <a:gsLst>
                <a:gs pos="0">
                  <a:srgbClr val="D13926">
                    <a:lumMod val="0"/>
                  </a:srgbClr>
                </a:gs>
                <a:gs pos="100000">
                  <a:srgbClr val="D13926"/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4D14C45A-4E8B-B3D6-C5EA-F3652D88BCD7}"/>
                </a:ext>
              </a:extLst>
            </p:cNvPr>
            <p:cNvSpPr txBox="1"/>
            <p:nvPr/>
          </p:nvSpPr>
          <p:spPr>
            <a:xfrm>
              <a:off x="3235296" y="-75534124"/>
              <a:ext cx="5174169" cy="769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Verdana" panose="020B0604030504040204" pitchFamily="34" charset="0"/>
                  <a:cs typeface="Poppins ExtraBold" panose="00000900000000000000" pitchFamily="2" charset="0"/>
                </a:rPr>
                <a:t>GABARITO</a:t>
              </a: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Verdana" panose="020B0604030504040204" pitchFamily="34" charset="0"/>
                <a:cs typeface="Poppins ExtraBold" panose="00000900000000000000" pitchFamily="2" charset="0"/>
              </a:endParaRPr>
            </a:p>
          </p:txBody>
        </p:sp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2E5C065D-D2FE-0F2F-650B-BE01B2CFA19C}"/>
              </a:ext>
            </a:extLst>
          </p:cNvPr>
          <p:cNvSpPr txBox="1"/>
          <p:nvPr/>
        </p:nvSpPr>
        <p:spPr>
          <a:xfrm>
            <a:off x="10309389" y="867528"/>
            <a:ext cx="1263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essa atividade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01735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BBC23-383C-6400-3AAC-8E1672B66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FC3EBEDF-5A69-98CB-E15C-B9D86699C01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04"/>
          <a:stretch/>
        </p:blipFill>
        <p:spPr>
          <a:xfrm flipV="1">
            <a:off x="-4913039" y="100955"/>
            <a:ext cx="22018078" cy="910721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3C11865E-38CE-8BB5-7FC1-49AEF8077DC2}"/>
              </a:ext>
            </a:extLst>
          </p:cNvPr>
          <p:cNvSpPr txBox="1"/>
          <p:nvPr/>
        </p:nvSpPr>
        <p:spPr>
          <a:xfrm>
            <a:off x="1279671" y="827560"/>
            <a:ext cx="9664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dirty="0">
                <a:ln w="25400">
                  <a:noFill/>
                </a:ln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CONFIRA OS TEMAS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0FCC472-94E5-3B29-CB76-7C232E31D108}"/>
              </a:ext>
            </a:extLst>
          </p:cNvPr>
          <p:cNvSpPr/>
          <p:nvPr/>
        </p:nvSpPr>
        <p:spPr>
          <a:xfrm rot="5400000">
            <a:off x="6161696" y="-1657148"/>
            <a:ext cx="45719" cy="64625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D3E7F5FA-505D-D03D-27E5-0A7BB37AF5E2}"/>
              </a:ext>
            </a:extLst>
          </p:cNvPr>
          <p:cNvSpPr/>
          <p:nvPr/>
        </p:nvSpPr>
        <p:spPr>
          <a:xfrm>
            <a:off x="8692660" y="4087842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 err="1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SVAs</a:t>
            </a:r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 e Benefícios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E5440D4-4AAC-B09D-B542-EF9C53D46F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00063" y="1488564"/>
            <a:ext cx="4875094" cy="4875094"/>
          </a:xfrm>
          <a:prstGeom prst="rect">
            <a:avLst/>
          </a:prstGeom>
        </p:spPr>
      </p:pic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3EC8D0EA-F5CA-EA0D-3491-BFBE47AAD805}"/>
              </a:ext>
            </a:extLst>
          </p:cNvPr>
          <p:cNvCxnSpPr>
            <a:cxnSpLocks/>
          </p:cNvCxnSpPr>
          <p:nvPr/>
        </p:nvCxnSpPr>
        <p:spPr>
          <a:xfrm>
            <a:off x="1836730" y="3429000"/>
            <a:ext cx="0" cy="874945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E8B32B20-0A78-20F6-A690-6692C14B62C2}"/>
              </a:ext>
            </a:extLst>
          </p:cNvPr>
          <p:cNvCxnSpPr/>
          <p:nvPr/>
        </p:nvCxnSpPr>
        <p:spPr>
          <a:xfrm>
            <a:off x="1856826" y="5008221"/>
            <a:ext cx="0" cy="856158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1113E6F6-752E-942B-3052-76F22D736052}"/>
              </a:ext>
            </a:extLst>
          </p:cNvPr>
          <p:cNvCxnSpPr>
            <a:cxnSpLocks/>
          </p:cNvCxnSpPr>
          <p:nvPr/>
        </p:nvCxnSpPr>
        <p:spPr>
          <a:xfrm>
            <a:off x="1856826" y="5864379"/>
            <a:ext cx="8544448" cy="18787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76AB6E39-6016-D71E-EED0-223166FADF54}"/>
              </a:ext>
            </a:extLst>
          </p:cNvPr>
          <p:cNvSpPr/>
          <p:nvPr/>
        </p:nvSpPr>
        <p:spPr>
          <a:xfrm>
            <a:off x="8699161" y="2337728"/>
            <a:ext cx="3259028" cy="1073612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+ Conectividade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E6076FB9-4F58-6030-13D3-FED5FDFE22D9}"/>
              </a:ext>
            </a:extLst>
          </p:cNvPr>
          <p:cNvCxnSpPr>
            <a:cxnSpLocks/>
          </p:cNvCxnSpPr>
          <p:nvPr/>
        </p:nvCxnSpPr>
        <p:spPr>
          <a:xfrm>
            <a:off x="10401274" y="3429000"/>
            <a:ext cx="0" cy="658842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B3877189-0889-3CB3-DE3D-60A82DAFE418}"/>
              </a:ext>
            </a:extLst>
          </p:cNvPr>
          <p:cNvCxnSpPr>
            <a:cxnSpLocks/>
          </p:cNvCxnSpPr>
          <p:nvPr/>
        </p:nvCxnSpPr>
        <p:spPr>
          <a:xfrm>
            <a:off x="10401274" y="5209793"/>
            <a:ext cx="0" cy="673373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7579D9E-994E-B47D-18C0-791ECD88EBEA}"/>
              </a:ext>
            </a:extLst>
          </p:cNvPr>
          <p:cNvSpPr/>
          <p:nvPr/>
        </p:nvSpPr>
        <p:spPr>
          <a:xfrm>
            <a:off x="493429" y="4019167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Planos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0698A81-C6B4-7013-3B7B-E8DA6EECB1A4}"/>
              </a:ext>
            </a:extLst>
          </p:cNvPr>
          <p:cNvSpPr/>
          <p:nvPr/>
        </p:nvSpPr>
        <p:spPr>
          <a:xfrm>
            <a:off x="493429" y="2473126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Tecnologias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10062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3" grpId="0" animBg="1"/>
      <p:bldP spid="27" grpId="0" animBg="1"/>
      <p:bldP spid="3" grpId="0" animBg="1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C1244-5779-7006-4FB1-39EB27F43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D69C20C9-AD77-47D0-622C-A83531511A47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AF85458D-F80A-A4DE-E67C-FD41AF69BCAB}"/>
              </a:ext>
            </a:extLst>
          </p:cNvPr>
          <p:cNvSpPr/>
          <p:nvPr/>
        </p:nvSpPr>
        <p:spPr>
          <a:xfrm rot="5400000" flipH="1">
            <a:off x="9564164" y="4958644"/>
            <a:ext cx="45719" cy="5209954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D8F4B10D-0B12-D259-C3A5-1520B3E92C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C0EEEE13-4DD4-9140-D94C-3BBB4AF9E8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pic>
        <p:nvPicPr>
          <p:cNvPr id="5" name="Imagem 4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2EEE7B03-EDCA-6613-D9EA-EA94BC63BFA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71" y="3407386"/>
            <a:ext cx="12192000" cy="7449392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30CE5C14-A25C-BF31-3A63-4F55E88108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215936" y="1666895"/>
            <a:ext cx="9760127" cy="3308309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CAAC68C0-267C-65F4-D4A2-E60CCD872BAA}"/>
              </a:ext>
            </a:extLst>
          </p:cNvPr>
          <p:cNvSpPr txBox="1"/>
          <p:nvPr/>
        </p:nvSpPr>
        <p:spPr>
          <a:xfrm>
            <a:off x="1215936" y="2059450"/>
            <a:ext cx="967667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A Claro oferece planos com diferentes velocidades de download e upload, e há requisitos técnicos específicos para os dispositivos do cliente. </a:t>
            </a:r>
          </a:p>
          <a:p>
            <a:pPr algn="ctr"/>
            <a:endParaRPr lang="pt-BR" sz="2000" dirty="0">
              <a:solidFill>
                <a:schemeClr val="bg1"/>
              </a:solidFill>
              <a:latin typeface="AMX" pitchFamily="2" charset="0"/>
            </a:endParaRPr>
          </a:p>
          <a:p>
            <a:pPr algn="ctr"/>
            <a:endParaRPr lang="pt-BR" sz="2000" dirty="0">
              <a:solidFill>
                <a:schemeClr val="bg1"/>
              </a:solidFill>
              <a:latin typeface="AMX" pitchFamily="2" charset="0"/>
            </a:endParaRPr>
          </a:p>
          <a:p>
            <a:pPr algn="ctr"/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Como podemos realizar uma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sondagem eficaz 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do cliente para recomendar o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plano ideal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, considerando seu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perfil de uso 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(jogos, streaming, trabalho remoto) e a </a:t>
            </a:r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compatibilidade de seus equipamentos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?</a:t>
            </a:r>
          </a:p>
        </p:txBody>
      </p:sp>
      <p:pic>
        <p:nvPicPr>
          <p:cNvPr id="13" name="Imagem 12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9A2F2E32-B9EE-3B41-EC77-6CC782223BC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91392"/>
            <a:ext cx="12192000" cy="7449392"/>
          </a:xfrm>
          <a:prstGeom prst="rect">
            <a:avLst/>
          </a:prstGeom>
        </p:spPr>
      </p:pic>
      <p:pic>
        <p:nvPicPr>
          <p:cNvPr id="17" name="Imagem 16" descr="Forma&#10;&#10;Descrição gerada automaticamente">
            <a:extLst>
              <a:ext uri="{FF2B5EF4-FFF2-40B4-BE49-F238E27FC236}">
                <a16:creationId xmlns:a16="http://schemas.microsoft.com/office/drawing/2014/main" id="{4E76902A-12DA-C063-2AAE-05DD5D98604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601521" y="32343"/>
            <a:ext cx="10666240" cy="51587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682320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A5D39-394A-15BB-BB0A-B897E75F2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6632D274-9193-3D66-78F5-A8C5FA113C9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591392"/>
            <a:ext cx="12192000" cy="7449392"/>
          </a:xfrm>
          <a:prstGeom prst="rect">
            <a:avLst/>
          </a:prstGeom>
        </p:spPr>
      </p:pic>
      <p:pic>
        <p:nvPicPr>
          <p:cNvPr id="13" name="Imagem 12" descr="Padrão do plano de fundo&#10;&#10;Descrição gerada automaticamente">
            <a:extLst>
              <a:ext uri="{FF2B5EF4-FFF2-40B4-BE49-F238E27FC236}">
                <a16:creationId xmlns:a16="http://schemas.microsoft.com/office/drawing/2014/main" id="{5FC191D7-3BE5-80FA-EBA9-B41CD441DF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9" r="406"/>
          <a:stretch/>
        </p:blipFill>
        <p:spPr>
          <a:xfrm>
            <a:off x="-1" y="0"/>
            <a:ext cx="12190281" cy="6858000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D9D7DE83-04EB-C3E1-6E5D-6493D4489CFF}"/>
              </a:ext>
            </a:extLst>
          </p:cNvPr>
          <p:cNvSpPr>
            <a:spLocks/>
          </p:cNvSpPr>
          <p:nvPr/>
        </p:nvSpPr>
        <p:spPr>
          <a:xfrm>
            <a:off x="1153496" y="1263356"/>
            <a:ext cx="10062194" cy="5478165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285A92AA-2178-A0C8-C5E4-B7F81060DB30}"/>
              </a:ext>
            </a:extLst>
          </p:cNvPr>
          <p:cNvSpPr>
            <a:spLocks/>
          </p:cNvSpPr>
          <p:nvPr/>
        </p:nvSpPr>
        <p:spPr>
          <a:xfrm rot="5400000" flipH="1">
            <a:off x="3685467" y="42102"/>
            <a:ext cx="45719" cy="421445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5C3DFC1-60AA-6D89-9A88-9E6AE6C07C20}"/>
              </a:ext>
            </a:extLst>
          </p:cNvPr>
          <p:cNvSpPr txBox="1"/>
          <p:nvPr/>
        </p:nvSpPr>
        <p:spPr>
          <a:xfrm>
            <a:off x="-1124024" y="1380718"/>
            <a:ext cx="9664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Qual o Plano Ideal? </a:t>
            </a:r>
          </a:p>
        </p:txBody>
      </p: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B133CC1F-8CEF-92E6-074E-0E55F9E2F804}"/>
              </a:ext>
            </a:extLst>
          </p:cNvPr>
          <p:cNvCxnSpPr>
            <a:cxnSpLocks/>
          </p:cNvCxnSpPr>
          <p:nvPr/>
        </p:nvCxnSpPr>
        <p:spPr>
          <a:xfrm>
            <a:off x="-159488" y="242047"/>
            <a:ext cx="12557051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Gráfico 20">
            <a:extLst>
              <a:ext uri="{FF2B5EF4-FFF2-40B4-BE49-F238E27FC236}">
                <a16:creationId xmlns:a16="http://schemas.microsoft.com/office/drawing/2014/main" id="{C0F72591-C04D-F6E5-01B9-FA9BA8A301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2" name="Gráfico 21">
            <a:extLst>
              <a:ext uri="{FF2B5EF4-FFF2-40B4-BE49-F238E27FC236}">
                <a16:creationId xmlns:a16="http://schemas.microsoft.com/office/drawing/2014/main" id="{DF75B625-D99C-BA36-233D-8771E41A70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39FC2F96-3F72-E744-C8F1-3DC36DE30292}"/>
              </a:ext>
            </a:extLst>
          </p:cNvPr>
          <p:cNvGraphicFramePr>
            <a:graphicFrameLocks noGrp="1"/>
          </p:cNvGraphicFramePr>
          <p:nvPr/>
        </p:nvGraphicFramePr>
        <p:xfrm>
          <a:off x="1616022" y="2303614"/>
          <a:ext cx="8520998" cy="3415814"/>
        </p:xfrm>
        <a:graphic>
          <a:graphicData uri="http://schemas.openxmlformats.org/drawingml/2006/table">
            <a:tbl>
              <a:tblPr firstRow="1" firstCol="1" lastRow="1" bandRow="1">
                <a:tableStyleId>{5C22544A-7EE6-4342-B048-85BDC9FD1C3A}</a:tableStyleId>
              </a:tblPr>
              <a:tblGrid>
                <a:gridCol w="2278837">
                  <a:extLst>
                    <a:ext uri="{9D8B030D-6E8A-4147-A177-3AD203B41FA5}">
                      <a16:colId xmlns:a16="http://schemas.microsoft.com/office/drawing/2014/main" val="3997191248"/>
                    </a:ext>
                  </a:extLst>
                </a:gridCol>
                <a:gridCol w="1657826">
                  <a:extLst>
                    <a:ext uri="{9D8B030D-6E8A-4147-A177-3AD203B41FA5}">
                      <a16:colId xmlns:a16="http://schemas.microsoft.com/office/drawing/2014/main" val="1202112876"/>
                    </a:ext>
                  </a:extLst>
                </a:gridCol>
                <a:gridCol w="1588355">
                  <a:extLst>
                    <a:ext uri="{9D8B030D-6E8A-4147-A177-3AD203B41FA5}">
                      <a16:colId xmlns:a16="http://schemas.microsoft.com/office/drawing/2014/main" val="2152993790"/>
                    </a:ext>
                  </a:extLst>
                </a:gridCol>
                <a:gridCol w="1518688">
                  <a:extLst>
                    <a:ext uri="{9D8B030D-6E8A-4147-A177-3AD203B41FA5}">
                      <a16:colId xmlns:a16="http://schemas.microsoft.com/office/drawing/2014/main" val="1229209222"/>
                    </a:ext>
                  </a:extLst>
                </a:gridCol>
                <a:gridCol w="1477292">
                  <a:extLst>
                    <a:ext uri="{9D8B030D-6E8A-4147-A177-3AD203B41FA5}">
                      <a16:colId xmlns:a16="http://schemas.microsoft.com/office/drawing/2014/main" val="3532846832"/>
                    </a:ext>
                  </a:extLst>
                </a:gridCol>
              </a:tblGrid>
              <a:tr h="631303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ESCOLHA SEU</a:t>
                      </a:r>
                    </a:p>
                    <a:p>
                      <a:pPr algn="ctr"/>
                      <a:r>
                        <a:rPr lang="pt-BR" sz="18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PLAN0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832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350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832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600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832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750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832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1 GIGA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832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2212240"/>
                  </a:ext>
                </a:extLst>
              </a:tr>
              <a:tr h="631303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VELOCIDADE DE DOWNLOAD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B19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350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600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750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1 GIGA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5186087"/>
                  </a:ext>
                </a:extLst>
              </a:tr>
              <a:tr h="853125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VELOCIDADE DE UPLOAD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B19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35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50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50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100 MEGA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9500685"/>
                  </a:ext>
                </a:extLst>
              </a:tr>
              <a:tr h="631303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MODEM COM WI-FI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B19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SIM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SIM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SIM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SIM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259036"/>
                  </a:ext>
                </a:extLst>
              </a:tr>
              <a:tr h="631303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FRANQUIA DE CONSUMO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B19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1000</a:t>
                      </a:r>
                      <a:r>
                        <a:rPr lang="pt-BR" sz="1600" b="0" baseline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 GB</a:t>
                      </a:r>
                      <a:endParaRPr lang="pt-BR" sz="1600" b="0" dirty="0">
                        <a:solidFill>
                          <a:schemeClr val="bg1"/>
                        </a:solidFill>
                        <a:latin typeface="AMX" pitchFamily="2" charset="0"/>
                        <a:cs typeface="Calibri" panose="020F0502020204030204" pitchFamily="34" charset="0"/>
                      </a:endParaRP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2000</a:t>
                      </a:r>
                      <a:r>
                        <a:rPr lang="pt-BR" sz="1600" b="0" baseline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 GB</a:t>
                      </a:r>
                      <a:endParaRPr lang="pt-BR" sz="1600" b="0" dirty="0">
                        <a:solidFill>
                          <a:schemeClr val="bg1"/>
                        </a:solidFill>
                        <a:latin typeface="AMX" pitchFamily="2" charset="0"/>
                        <a:cs typeface="Calibri" panose="020F0502020204030204" pitchFamily="34" charset="0"/>
                      </a:endParaRP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2000</a:t>
                      </a:r>
                      <a:r>
                        <a:rPr lang="pt-BR" sz="1600" b="0" baseline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 GB</a:t>
                      </a:r>
                      <a:endParaRPr lang="pt-BR" sz="1600" b="0" dirty="0">
                        <a:solidFill>
                          <a:schemeClr val="bg1"/>
                        </a:solidFill>
                        <a:latin typeface="AMX" pitchFamily="2" charset="0"/>
                        <a:cs typeface="Calibri" panose="020F0502020204030204" pitchFamily="34" charset="0"/>
                      </a:endParaRP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0"/>
                          <a:cs typeface="Calibri" panose="020F0502020204030204" pitchFamily="34" charset="0"/>
                        </a:rPr>
                        <a:t>3000 GB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3543913"/>
                  </a:ext>
                </a:extLst>
              </a:tr>
            </a:tbl>
          </a:graphicData>
        </a:graphic>
      </p:graphicFrame>
      <p:sp>
        <p:nvSpPr>
          <p:cNvPr id="5" name="CaixaDeTexto 10">
            <a:extLst>
              <a:ext uri="{FF2B5EF4-FFF2-40B4-BE49-F238E27FC236}">
                <a16:creationId xmlns:a16="http://schemas.microsoft.com/office/drawing/2014/main" id="{76AF3F6B-0023-B5A0-84FB-A69E51F7FE4E}"/>
              </a:ext>
            </a:extLst>
          </p:cNvPr>
          <p:cNvSpPr txBox="1"/>
          <p:nvPr/>
        </p:nvSpPr>
        <p:spPr>
          <a:xfrm>
            <a:off x="1614302" y="5719428"/>
            <a:ext cx="8522717" cy="338554"/>
          </a:xfrm>
          <a:prstGeom prst="rect">
            <a:avLst/>
          </a:prstGeom>
          <a:solidFill>
            <a:srgbClr val="161928"/>
          </a:solidFill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EC8937"/>
                </a:solidFill>
                <a:effectLst/>
                <a:uLnTx/>
                <a:uFillTx/>
                <a:latin typeface="AMX" pitchFamily="2" charset="0"/>
                <a:ea typeface="ＭＳ Ｐゴシック" charset="0"/>
                <a:cs typeface="Calibri" panose="020F0502020204030204" pitchFamily="34" charset="0"/>
              </a:rPr>
              <a:t>Consulte disponibilidade.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A0DEC3AC-42CD-9BF9-23CA-0F637CAA5FC5}"/>
              </a:ext>
            </a:extLst>
          </p:cNvPr>
          <p:cNvSpPr/>
          <p:nvPr/>
        </p:nvSpPr>
        <p:spPr>
          <a:xfrm>
            <a:off x="7143750" y="2303614"/>
            <a:ext cx="2993269" cy="3754368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09798D2-8031-E84F-EAAC-4741BAD5A144}"/>
              </a:ext>
            </a:extLst>
          </p:cNvPr>
          <p:cNvSpPr txBox="1"/>
          <p:nvPr/>
        </p:nvSpPr>
        <p:spPr>
          <a:xfrm>
            <a:off x="6550978" y="716837"/>
            <a:ext cx="42983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Incluir slide falando dos planos de 350MB e 600 MB, para qual perfil de público se encaixaria e os benefícios desses planos</a:t>
            </a:r>
          </a:p>
          <a:p>
            <a:endParaRPr lang="pt-BR" dirty="0">
              <a:highlight>
                <a:srgbClr val="FFFF00"/>
              </a:highlight>
            </a:endParaRPr>
          </a:p>
          <a:p>
            <a:r>
              <a:rPr lang="pt-BR" dirty="0">
                <a:highlight>
                  <a:srgbClr val="FFFF00"/>
                </a:highlight>
              </a:rPr>
              <a:t>*Retirar marcação das velocidades 750 e 1GB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83820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2" grpId="0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BE7A12F-9D17-5A3C-752D-2049CCC892A1}"/>
              </a:ext>
            </a:extLst>
          </p:cNvPr>
          <p:cNvSpPr txBox="1"/>
          <p:nvPr/>
        </p:nvSpPr>
        <p:spPr>
          <a:xfrm>
            <a:off x="4729716" y="527715"/>
            <a:ext cx="27325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1" u="none" strike="noStrike" kern="1200" cap="none" spc="0" normalizeH="0" baseline="0" noProof="0" dirty="0">
                <a:ln>
                  <a:noFill/>
                </a:ln>
                <a:solidFill>
                  <a:srgbClr val="00D6B5"/>
                </a:solidFill>
                <a:effectLst/>
                <a:uLnTx/>
                <a:uFillTx/>
                <a:latin typeface="AMX Black"/>
                <a:ea typeface="+mn-ea"/>
                <a:cs typeface="+mn-cs"/>
              </a:rPr>
              <a:t>750 Mega</a:t>
            </a:r>
            <a:endParaRPr kumimoji="0" lang="pt-B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" name="Gráfico 16">
            <a:extLst>
              <a:ext uri="{FF2B5EF4-FFF2-40B4-BE49-F238E27FC236}">
                <a16:creationId xmlns:a16="http://schemas.microsoft.com/office/drawing/2014/main" id="{D72778C7-E9E2-1D90-3434-AB9446C803B6}"/>
              </a:ext>
            </a:extLst>
          </p:cNvPr>
          <p:cNvGrpSpPr/>
          <p:nvPr/>
        </p:nvGrpSpPr>
        <p:grpSpPr>
          <a:xfrm>
            <a:off x="5580439" y="2287270"/>
            <a:ext cx="1031122" cy="955364"/>
            <a:chOff x="5438105" y="3159612"/>
            <a:chExt cx="1031122" cy="955364"/>
          </a:xfrm>
        </p:grpSpPr>
        <p:sp>
          <p:nvSpPr>
            <p:cNvPr id="5" name="Forma Livre: Forma 20">
              <a:extLst>
                <a:ext uri="{FF2B5EF4-FFF2-40B4-BE49-F238E27FC236}">
                  <a16:creationId xmlns:a16="http://schemas.microsoft.com/office/drawing/2014/main" id="{EDC1B04C-7D08-8C38-685F-BA354E0B56A9}"/>
                </a:ext>
              </a:extLst>
            </p:cNvPr>
            <p:cNvSpPr/>
            <p:nvPr/>
          </p:nvSpPr>
          <p:spPr>
            <a:xfrm>
              <a:off x="5438105" y="3159612"/>
              <a:ext cx="1031122" cy="955364"/>
            </a:xfrm>
            <a:custGeom>
              <a:avLst/>
              <a:gdLst>
                <a:gd name="connsiteX0" fmla="*/ 1011272 w 1031122"/>
                <a:gd name="connsiteY0" fmla="*/ 403102 h 955364"/>
                <a:gd name="connsiteX1" fmla="*/ 831440 w 1031122"/>
                <a:gd name="connsiteY1" fmla="*/ 80776 h 955364"/>
                <a:gd name="connsiteX2" fmla="*/ 700091 w 1031122"/>
                <a:gd name="connsiteY2" fmla="*/ 2290 h 955364"/>
                <a:gd name="connsiteX3" fmla="*/ 336712 w 1031122"/>
                <a:gd name="connsiteY3" fmla="*/ 4 h 955364"/>
                <a:gd name="connsiteX4" fmla="*/ 204410 w 1031122"/>
                <a:gd name="connsiteY4" fmla="*/ 76870 h 955364"/>
                <a:gd name="connsiteX5" fmla="*/ 20767 w 1031122"/>
                <a:gd name="connsiteY5" fmla="*/ 396910 h 955364"/>
                <a:gd name="connsiteX6" fmla="*/ 19815 w 1031122"/>
                <a:gd name="connsiteY6" fmla="*/ 552263 h 955364"/>
                <a:gd name="connsiteX7" fmla="*/ 199647 w 1031122"/>
                <a:gd name="connsiteY7" fmla="*/ 874589 h 955364"/>
                <a:gd name="connsiteX8" fmla="*/ 330997 w 1031122"/>
                <a:gd name="connsiteY8" fmla="*/ 953075 h 955364"/>
                <a:gd name="connsiteX9" fmla="*/ 694375 w 1031122"/>
                <a:gd name="connsiteY9" fmla="*/ 955361 h 955364"/>
                <a:gd name="connsiteX10" fmla="*/ 770576 w 1031122"/>
                <a:gd name="connsiteY10" fmla="*/ 934978 h 955364"/>
                <a:gd name="connsiteX11" fmla="*/ 826678 w 1031122"/>
                <a:gd name="connsiteY11" fmla="*/ 878494 h 955364"/>
                <a:gd name="connsiteX12" fmla="*/ 1010320 w 1031122"/>
                <a:gd name="connsiteY12" fmla="*/ 558454 h 955364"/>
                <a:gd name="connsiteX13" fmla="*/ 1011272 w 1031122"/>
                <a:gd name="connsiteY13" fmla="*/ 403102 h 95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31122" h="955364">
                  <a:moveTo>
                    <a:pt x="1011272" y="403102"/>
                  </a:moveTo>
                  <a:lnTo>
                    <a:pt x="831440" y="80776"/>
                  </a:lnTo>
                  <a:cubicBezTo>
                    <a:pt x="804675" y="32674"/>
                    <a:pt x="754288" y="2671"/>
                    <a:pt x="700091" y="2290"/>
                  </a:cubicBezTo>
                  <a:lnTo>
                    <a:pt x="336712" y="4"/>
                  </a:lnTo>
                  <a:cubicBezTo>
                    <a:pt x="282515" y="-377"/>
                    <a:pt x="231841" y="29150"/>
                    <a:pt x="204410" y="76870"/>
                  </a:cubicBezTo>
                  <a:lnTo>
                    <a:pt x="20767" y="396910"/>
                  </a:lnTo>
                  <a:cubicBezTo>
                    <a:pt x="-6569" y="444631"/>
                    <a:pt x="-6950" y="504162"/>
                    <a:pt x="19815" y="552263"/>
                  </a:cubicBezTo>
                  <a:lnTo>
                    <a:pt x="199647" y="874589"/>
                  </a:lnTo>
                  <a:cubicBezTo>
                    <a:pt x="226412" y="922690"/>
                    <a:pt x="276799" y="952694"/>
                    <a:pt x="330997" y="953075"/>
                  </a:cubicBezTo>
                  <a:lnTo>
                    <a:pt x="694375" y="955361"/>
                  </a:lnTo>
                  <a:cubicBezTo>
                    <a:pt x="721427" y="955552"/>
                    <a:pt x="747716" y="948217"/>
                    <a:pt x="770576" y="934978"/>
                  </a:cubicBezTo>
                  <a:cubicBezTo>
                    <a:pt x="793435" y="921738"/>
                    <a:pt x="812962" y="902402"/>
                    <a:pt x="826678" y="878494"/>
                  </a:cubicBezTo>
                  <a:lnTo>
                    <a:pt x="1010320" y="558454"/>
                  </a:lnTo>
                  <a:cubicBezTo>
                    <a:pt x="1037752" y="510734"/>
                    <a:pt x="1038037" y="451203"/>
                    <a:pt x="1011272" y="403102"/>
                  </a:cubicBezTo>
                  <a:close/>
                </a:path>
              </a:pathLst>
            </a:custGeom>
            <a:gradFill>
              <a:gsLst>
                <a:gs pos="0">
                  <a:srgbClr val="ED193A">
                    <a:alpha val="80000"/>
                  </a:srgbClr>
                </a:gs>
                <a:gs pos="25000">
                  <a:srgbClr val="ED193A">
                    <a:alpha val="78824"/>
                  </a:srgbClr>
                </a:gs>
                <a:gs pos="40000">
                  <a:srgbClr val="ED193A">
                    <a:alpha val="74902"/>
                  </a:srgbClr>
                </a:gs>
                <a:gs pos="52000">
                  <a:srgbClr val="ED193A">
                    <a:alpha val="68627"/>
                  </a:srgbClr>
                </a:gs>
                <a:gs pos="63000">
                  <a:srgbClr val="ED193A">
                    <a:alpha val="60784"/>
                  </a:srgbClr>
                </a:gs>
                <a:gs pos="73000">
                  <a:srgbClr val="ED193A">
                    <a:alpha val="49804"/>
                  </a:srgbClr>
                </a:gs>
                <a:gs pos="82000">
                  <a:srgbClr val="ED193A">
                    <a:alpha val="35686"/>
                  </a:srgbClr>
                </a:gs>
                <a:gs pos="91000">
                  <a:srgbClr val="ED193A">
                    <a:alpha val="20000"/>
                  </a:srgbClr>
                </a:gs>
                <a:gs pos="99000">
                  <a:srgbClr val="ED193A">
                    <a:alpha val="784"/>
                  </a:srgbClr>
                </a:gs>
                <a:gs pos="100000">
                  <a:srgbClr val="ED193A">
                    <a:alpha val="0"/>
                  </a:srgbClr>
                </a:gs>
              </a:gsLst>
              <a:lin ang="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grpSp>
          <p:nvGrpSpPr>
            <p:cNvPr id="6" name="Gráfico 16">
              <a:extLst>
                <a:ext uri="{FF2B5EF4-FFF2-40B4-BE49-F238E27FC236}">
                  <a16:creationId xmlns:a16="http://schemas.microsoft.com/office/drawing/2014/main" id="{72E62854-C11F-2F83-AA9A-04F877533D96}"/>
                </a:ext>
              </a:extLst>
            </p:cNvPr>
            <p:cNvGrpSpPr/>
            <p:nvPr/>
          </p:nvGrpSpPr>
          <p:grpSpPr>
            <a:xfrm>
              <a:off x="5566886" y="3290965"/>
              <a:ext cx="773620" cy="692562"/>
              <a:chOff x="5566886" y="3290965"/>
              <a:chExt cx="773620" cy="692562"/>
            </a:xfrm>
          </p:grpSpPr>
          <p:sp>
            <p:nvSpPr>
              <p:cNvPr id="7" name="Forma Livre: Forma 22">
                <a:extLst>
                  <a:ext uri="{FF2B5EF4-FFF2-40B4-BE49-F238E27FC236}">
                    <a16:creationId xmlns:a16="http://schemas.microsoft.com/office/drawing/2014/main" id="{3F1A8EFF-F350-D79F-0562-CD5BB228111D}"/>
                  </a:ext>
                </a:extLst>
              </p:cNvPr>
              <p:cNvSpPr/>
              <p:nvPr/>
            </p:nvSpPr>
            <p:spPr>
              <a:xfrm>
                <a:off x="5729414" y="3495086"/>
                <a:ext cx="453287" cy="266509"/>
              </a:xfrm>
              <a:custGeom>
                <a:avLst/>
                <a:gdLst>
                  <a:gd name="connsiteX0" fmla="*/ 381635 w 453287"/>
                  <a:gd name="connsiteY0" fmla="*/ 123253 h 266509"/>
                  <a:gd name="connsiteX1" fmla="*/ 310103 w 453287"/>
                  <a:gd name="connsiteY1" fmla="*/ 51721 h 266509"/>
                  <a:gd name="connsiteX2" fmla="*/ 274098 w 453287"/>
                  <a:gd name="connsiteY2" fmla="*/ 61531 h 266509"/>
                  <a:gd name="connsiteX3" fmla="*/ 182658 w 453287"/>
                  <a:gd name="connsiteY3" fmla="*/ 0 h 266509"/>
                  <a:gd name="connsiteX4" fmla="*/ 83884 w 453287"/>
                  <a:gd name="connsiteY4" fmla="*/ 98774 h 266509"/>
                  <a:gd name="connsiteX5" fmla="*/ 159 w 453287"/>
                  <a:gd name="connsiteY5" fmla="*/ 187928 h 266509"/>
                  <a:gd name="connsiteX6" fmla="*/ 87027 w 453287"/>
                  <a:gd name="connsiteY6" fmla="*/ 266510 h 266509"/>
                  <a:gd name="connsiteX7" fmla="*/ 378397 w 453287"/>
                  <a:gd name="connsiteY7" fmla="*/ 266510 h 266509"/>
                  <a:gd name="connsiteX8" fmla="*/ 453263 w 453287"/>
                  <a:gd name="connsiteY8" fmla="*/ 196787 h 266509"/>
                  <a:gd name="connsiteX9" fmla="*/ 381730 w 453287"/>
                  <a:gd name="connsiteY9" fmla="*/ 123349 h 266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53287" h="266509">
                    <a:moveTo>
                      <a:pt x="381635" y="123253"/>
                    </a:moveTo>
                    <a:cubicBezTo>
                      <a:pt x="381635" y="83725"/>
                      <a:pt x="349631" y="51721"/>
                      <a:pt x="310103" y="51721"/>
                    </a:cubicBezTo>
                    <a:cubicBezTo>
                      <a:pt x="296958" y="51721"/>
                      <a:pt x="284671" y="55340"/>
                      <a:pt x="274098" y="61531"/>
                    </a:cubicBezTo>
                    <a:cubicBezTo>
                      <a:pt x="259429" y="25432"/>
                      <a:pt x="223996" y="0"/>
                      <a:pt x="182658" y="0"/>
                    </a:cubicBezTo>
                    <a:cubicBezTo>
                      <a:pt x="128080" y="0"/>
                      <a:pt x="83884" y="44196"/>
                      <a:pt x="83884" y="98774"/>
                    </a:cubicBezTo>
                    <a:cubicBezTo>
                      <a:pt x="35782" y="98774"/>
                      <a:pt x="-2794" y="139160"/>
                      <a:pt x="159" y="187928"/>
                    </a:cubicBezTo>
                    <a:cubicBezTo>
                      <a:pt x="2921" y="232696"/>
                      <a:pt x="42164" y="266510"/>
                      <a:pt x="87027" y="266510"/>
                    </a:cubicBezTo>
                    <a:lnTo>
                      <a:pt x="378397" y="266510"/>
                    </a:lnTo>
                    <a:cubicBezTo>
                      <a:pt x="417735" y="266510"/>
                      <a:pt x="452215" y="236220"/>
                      <a:pt x="453263" y="196787"/>
                    </a:cubicBezTo>
                    <a:cubicBezTo>
                      <a:pt x="454311" y="157353"/>
                      <a:pt x="421831" y="123349"/>
                      <a:pt x="381730" y="123349"/>
                    </a:cubicBezTo>
                    <a:close/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8" name="Forma Livre: Forma 31">
                <a:extLst>
                  <a:ext uri="{FF2B5EF4-FFF2-40B4-BE49-F238E27FC236}">
                    <a16:creationId xmlns:a16="http://schemas.microsoft.com/office/drawing/2014/main" id="{E00667EC-8AC0-AC4D-DD8A-FFAE4B1BB747}"/>
                  </a:ext>
                </a:extLst>
              </p:cNvPr>
              <p:cNvSpPr/>
              <p:nvPr/>
            </p:nvSpPr>
            <p:spPr>
              <a:xfrm>
                <a:off x="5898451" y="3290965"/>
                <a:ext cx="72199" cy="72199"/>
              </a:xfrm>
              <a:custGeom>
                <a:avLst/>
                <a:gdLst>
                  <a:gd name="connsiteX0" fmla="*/ 72199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199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199" y="36100"/>
                    </a:moveTo>
                    <a:cubicBezTo>
                      <a:pt x="72199" y="56037"/>
                      <a:pt x="56037" y="72200"/>
                      <a:pt x="36100" y="72200"/>
                    </a:cubicBezTo>
                    <a:cubicBezTo>
                      <a:pt x="16162" y="72200"/>
                      <a:pt x="0" y="56037"/>
                      <a:pt x="0" y="36100"/>
                    </a:cubicBezTo>
                    <a:cubicBezTo>
                      <a:pt x="0" y="16162"/>
                      <a:pt x="16162" y="0"/>
                      <a:pt x="36100" y="0"/>
                    </a:cubicBezTo>
                    <a:cubicBezTo>
                      <a:pt x="56037" y="0"/>
                      <a:pt x="72199" y="16162"/>
                      <a:pt x="72199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9" name="Forma Livre: Forma 32">
                <a:extLst>
                  <a:ext uri="{FF2B5EF4-FFF2-40B4-BE49-F238E27FC236}">
                    <a16:creationId xmlns:a16="http://schemas.microsoft.com/office/drawing/2014/main" id="{5D08A489-7E80-700C-ED7B-A372EEA064D1}"/>
                  </a:ext>
                </a:extLst>
              </p:cNvPr>
              <p:cNvSpPr/>
              <p:nvPr/>
            </p:nvSpPr>
            <p:spPr>
              <a:xfrm>
                <a:off x="5635942" y="3392883"/>
                <a:ext cx="72199" cy="72199"/>
              </a:xfrm>
              <a:custGeom>
                <a:avLst/>
                <a:gdLst>
                  <a:gd name="connsiteX0" fmla="*/ 72199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199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199" y="36100"/>
                    </a:moveTo>
                    <a:cubicBezTo>
                      <a:pt x="72199" y="56037"/>
                      <a:pt x="56037" y="72200"/>
                      <a:pt x="36100" y="72200"/>
                    </a:cubicBezTo>
                    <a:cubicBezTo>
                      <a:pt x="16162" y="72200"/>
                      <a:pt x="0" y="56037"/>
                      <a:pt x="0" y="36100"/>
                    </a:cubicBezTo>
                    <a:cubicBezTo>
                      <a:pt x="0" y="16162"/>
                      <a:pt x="16162" y="0"/>
                      <a:pt x="36100" y="0"/>
                    </a:cubicBezTo>
                    <a:cubicBezTo>
                      <a:pt x="56037" y="0"/>
                      <a:pt x="72199" y="16162"/>
                      <a:pt x="72199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0" name="Forma Livre: Forma 33">
                <a:extLst>
                  <a:ext uri="{FF2B5EF4-FFF2-40B4-BE49-F238E27FC236}">
                    <a16:creationId xmlns:a16="http://schemas.microsoft.com/office/drawing/2014/main" id="{CF34BA8C-FEE6-2BA3-2D52-92F1E41F1A37}"/>
                  </a:ext>
                </a:extLst>
              </p:cNvPr>
              <p:cNvSpPr/>
              <p:nvPr/>
            </p:nvSpPr>
            <p:spPr>
              <a:xfrm>
                <a:off x="5934551" y="3352021"/>
                <a:ext cx="9525" cy="117633"/>
              </a:xfrm>
              <a:custGeom>
                <a:avLst/>
                <a:gdLst>
                  <a:gd name="connsiteX0" fmla="*/ 0 w 9525"/>
                  <a:gd name="connsiteY0" fmla="*/ 0 h 117633"/>
                  <a:gd name="connsiteX1" fmla="*/ 0 w 9525"/>
                  <a:gd name="connsiteY1" fmla="*/ 117634 h 117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525" h="117633">
                    <a:moveTo>
                      <a:pt x="0" y="0"/>
                    </a:moveTo>
                    <a:lnTo>
                      <a:pt x="0" y="117634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1" name="Forma Livre: Forma 34">
                <a:extLst>
                  <a:ext uri="{FF2B5EF4-FFF2-40B4-BE49-F238E27FC236}">
                    <a16:creationId xmlns:a16="http://schemas.microsoft.com/office/drawing/2014/main" id="{C06E698B-AF00-85DA-7E4D-FA281B0025BD}"/>
                  </a:ext>
                </a:extLst>
              </p:cNvPr>
              <p:cNvSpPr/>
              <p:nvPr/>
            </p:nvSpPr>
            <p:spPr>
              <a:xfrm>
                <a:off x="6268307" y="3601480"/>
                <a:ext cx="72199" cy="72199"/>
              </a:xfrm>
              <a:custGeom>
                <a:avLst/>
                <a:gdLst>
                  <a:gd name="connsiteX0" fmla="*/ 72199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199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199" y="36100"/>
                    </a:moveTo>
                    <a:cubicBezTo>
                      <a:pt x="72199" y="56037"/>
                      <a:pt x="56037" y="72200"/>
                      <a:pt x="36100" y="72200"/>
                    </a:cubicBezTo>
                    <a:cubicBezTo>
                      <a:pt x="16163" y="72200"/>
                      <a:pt x="0" y="56037"/>
                      <a:pt x="0" y="36100"/>
                    </a:cubicBezTo>
                    <a:cubicBezTo>
                      <a:pt x="0" y="16162"/>
                      <a:pt x="16163" y="0"/>
                      <a:pt x="36100" y="0"/>
                    </a:cubicBezTo>
                    <a:cubicBezTo>
                      <a:pt x="56037" y="0"/>
                      <a:pt x="72199" y="16162"/>
                      <a:pt x="72199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2" name="Forma Livre: Forma 35">
                <a:extLst>
                  <a:ext uri="{FF2B5EF4-FFF2-40B4-BE49-F238E27FC236}">
                    <a16:creationId xmlns:a16="http://schemas.microsoft.com/office/drawing/2014/main" id="{990A6DD1-F73F-8972-D8DA-03FFACEE53FE}"/>
                  </a:ext>
                </a:extLst>
              </p:cNvPr>
              <p:cNvSpPr/>
              <p:nvPr/>
            </p:nvSpPr>
            <p:spPr>
              <a:xfrm>
                <a:off x="6193631" y="3637580"/>
                <a:ext cx="85820" cy="9525"/>
              </a:xfrm>
              <a:custGeom>
                <a:avLst/>
                <a:gdLst>
                  <a:gd name="connsiteX0" fmla="*/ 85820 w 85820"/>
                  <a:gd name="connsiteY0" fmla="*/ 0 h 9525"/>
                  <a:gd name="connsiteX1" fmla="*/ 0 w 85820"/>
                  <a:gd name="connsiteY1" fmla="*/ 0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85820" h="9525">
                    <a:moveTo>
                      <a:pt x="85820" y="0"/>
                    </a:moveTo>
                    <a:lnTo>
                      <a:pt x="0" y="0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3" name="Forma Livre: Forma 36">
                <a:extLst>
                  <a:ext uri="{FF2B5EF4-FFF2-40B4-BE49-F238E27FC236}">
                    <a16:creationId xmlns:a16="http://schemas.microsoft.com/office/drawing/2014/main" id="{16B8A0C3-2B63-3330-406E-EF8590EAAF73}"/>
                  </a:ext>
                </a:extLst>
              </p:cNvPr>
              <p:cNvSpPr/>
              <p:nvPr/>
            </p:nvSpPr>
            <p:spPr>
              <a:xfrm>
                <a:off x="5942552" y="3911329"/>
                <a:ext cx="72199" cy="72199"/>
              </a:xfrm>
              <a:custGeom>
                <a:avLst/>
                <a:gdLst>
                  <a:gd name="connsiteX0" fmla="*/ 72200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200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200" y="36100"/>
                    </a:moveTo>
                    <a:cubicBezTo>
                      <a:pt x="72200" y="56037"/>
                      <a:pt x="56037" y="72200"/>
                      <a:pt x="36100" y="72200"/>
                    </a:cubicBezTo>
                    <a:cubicBezTo>
                      <a:pt x="16162" y="72200"/>
                      <a:pt x="0" y="56037"/>
                      <a:pt x="0" y="36100"/>
                    </a:cubicBezTo>
                    <a:cubicBezTo>
                      <a:pt x="0" y="16162"/>
                      <a:pt x="16162" y="0"/>
                      <a:pt x="36100" y="0"/>
                    </a:cubicBezTo>
                    <a:cubicBezTo>
                      <a:pt x="56037" y="0"/>
                      <a:pt x="72200" y="16162"/>
                      <a:pt x="72200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4" name="Forma Livre: Forma 37">
                <a:extLst>
                  <a:ext uri="{FF2B5EF4-FFF2-40B4-BE49-F238E27FC236}">
                    <a16:creationId xmlns:a16="http://schemas.microsoft.com/office/drawing/2014/main" id="{6A8344E0-732A-2AF1-B467-44313B174850}"/>
                  </a:ext>
                </a:extLst>
              </p:cNvPr>
              <p:cNvSpPr/>
              <p:nvPr/>
            </p:nvSpPr>
            <p:spPr>
              <a:xfrm>
                <a:off x="5978652" y="3790171"/>
                <a:ext cx="9525" cy="132397"/>
              </a:xfrm>
              <a:custGeom>
                <a:avLst/>
                <a:gdLst>
                  <a:gd name="connsiteX0" fmla="*/ 0 w 9525"/>
                  <a:gd name="connsiteY0" fmla="*/ 132397 h 132397"/>
                  <a:gd name="connsiteX1" fmla="*/ 0 w 9525"/>
                  <a:gd name="connsiteY1" fmla="*/ 0 h 1323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525" h="132397">
                    <a:moveTo>
                      <a:pt x="0" y="132397"/>
                    </a:moveTo>
                    <a:lnTo>
                      <a:pt x="0" y="0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5" name="Forma Livre: Forma 38">
                <a:extLst>
                  <a:ext uri="{FF2B5EF4-FFF2-40B4-BE49-F238E27FC236}">
                    <a16:creationId xmlns:a16="http://schemas.microsoft.com/office/drawing/2014/main" id="{D505621D-9F1E-07D1-5536-4048E9BA8922}"/>
                  </a:ext>
                </a:extLst>
              </p:cNvPr>
              <p:cNvSpPr/>
              <p:nvPr/>
            </p:nvSpPr>
            <p:spPr>
              <a:xfrm>
                <a:off x="5672042" y="3428983"/>
                <a:ext cx="113347" cy="120395"/>
              </a:xfrm>
              <a:custGeom>
                <a:avLst/>
                <a:gdLst>
                  <a:gd name="connsiteX0" fmla="*/ 0 w 113347"/>
                  <a:gd name="connsiteY0" fmla="*/ 0 h 120395"/>
                  <a:gd name="connsiteX1" fmla="*/ 79343 w 113347"/>
                  <a:gd name="connsiteY1" fmla="*/ 0 h 120395"/>
                  <a:gd name="connsiteX2" fmla="*/ 113348 w 113347"/>
                  <a:gd name="connsiteY2" fmla="*/ 34004 h 120395"/>
                  <a:gd name="connsiteX3" fmla="*/ 113348 w 113347"/>
                  <a:gd name="connsiteY3" fmla="*/ 120396 h 1203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347" h="120395">
                    <a:moveTo>
                      <a:pt x="0" y="0"/>
                    </a:moveTo>
                    <a:lnTo>
                      <a:pt x="79343" y="0"/>
                    </a:lnTo>
                    <a:cubicBezTo>
                      <a:pt x="98108" y="0"/>
                      <a:pt x="113348" y="15240"/>
                      <a:pt x="113348" y="34004"/>
                    </a:cubicBezTo>
                    <a:lnTo>
                      <a:pt x="113348" y="120396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6" name="Forma Livre: Forma 39">
                <a:extLst>
                  <a:ext uri="{FF2B5EF4-FFF2-40B4-BE49-F238E27FC236}">
                    <a16:creationId xmlns:a16="http://schemas.microsoft.com/office/drawing/2014/main" id="{D7E70B46-1355-8D68-77B1-45D82081A444}"/>
                  </a:ext>
                </a:extLst>
              </p:cNvPr>
              <p:cNvSpPr/>
              <p:nvPr/>
            </p:nvSpPr>
            <p:spPr>
              <a:xfrm>
                <a:off x="5566886" y="3581002"/>
                <a:ext cx="72199" cy="72199"/>
              </a:xfrm>
              <a:custGeom>
                <a:avLst/>
                <a:gdLst>
                  <a:gd name="connsiteX0" fmla="*/ 72199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199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199" y="36100"/>
                    </a:moveTo>
                    <a:cubicBezTo>
                      <a:pt x="72199" y="56037"/>
                      <a:pt x="56037" y="72200"/>
                      <a:pt x="36100" y="72200"/>
                    </a:cubicBezTo>
                    <a:cubicBezTo>
                      <a:pt x="16162" y="72200"/>
                      <a:pt x="0" y="56037"/>
                      <a:pt x="0" y="36100"/>
                    </a:cubicBezTo>
                    <a:cubicBezTo>
                      <a:pt x="0" y="16162"/>
                      <a:pt x="16162" y="0"/>
                      <a:pt x="36100" y="0"/>
                    </a:cubicBezTo>
                    <a:cubicBezTo>
                      <a:pt x="56037" y="0"/>
                      <a:pt x="72199" y="16162"/>
                      <a:pt x="72199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7" name="Forma Livre: Forma 40">
                <a:extLst>
                  <a:ext uri="{FF2B5EF4-FFF2-40B4-BE49-F238E27FC236}">
                    <a16:creationId xmlns:a16="http://schemas.microsoft.com/office/drawing/2014/main" id="{7F903B39-2729-0FB7-0A38-B8AD6AC04EA3}"/>
                  </a:ext>
                </a:extLst>
              </p:cNvPr>
              <p:cNvSpPr/>
              <p:nvPr/>
            </p:nvSpPr>
            <p:spPr>
              <a:xfrm>
                <a:off x="5602985" y="3617101"/>
                <a:ext cx="105251" cy="113347"/>
              </a:xfrm>
              <a:custGeom>
                <a:avLst/>
                <a:gdLst>
                  <a:gd name="connsiteX0" fmla="*/ 0 w 105251"/>
                  <a:gd name="connsiteY0" fmla="*/ 0 h 113347"/>
                  <a:gd name="connsiteX1" fmla="*/ 0 w 105251"/>
                  <a:gd name="connsiteY1" fmla="*/ 79343 h 113347"/>
                  <a:gd name="connsiteX2" fmla="*/ 34004 w 105251"/>
                  <a:gd name="connsiteY2" fmla="*/ 113348 h 113347"/>
                  <a:gd name="connsiteX3" fmla="*/ 105251 w 105251"/>
                  <a:gd name="connsiteY3" fmla="*/ 113348 h 113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251" h="113347">
                    <a:moveTo>
                      <a:pt x="0" y="0"/>
                    </a:moveTo>
                    <a:lnTo>
                      <a:pt x="0" y="79343"/>
                    </a:lnTo>
                    <a:cubicBezTo>
                      <a:pt x="0" y="98108"/>
                      <a:pt x="15240" y="113348"/>
                      <a:pt x="34004" y="113348"/>
                    </a:cubicBezTo>
                    <a:lnTo>
                      <a:pt x="105251" y="113348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8" name="Forma Livre: Forma 41">
                <a:extLst>
                  <a:ext uri="{FF2B5EF4-FFF2-40B4-BE49-F238E27FC236}">
                    <a16:creationId xmlns:a16="http://schemas.microsoft.com/office/drawing/2014/main" id="{713BDC7D-25FB-5EDE-4CB1-C08AADC4BAB6}"/>
                  </a:ext>
                </a:extLst>
              </p:cNvPr>
              <p:cNvSpPr/>
              <p:nvPr/>
            </p:nvSpPr>
            <p:spPr>
              <a:xfrm>
                <a:off x="5695283" y="3889802"/>
                <a:ext cx="72199" cy="72199"/>
              </a:xfrm>
              <a:custGeom>
                <a:avLst/>
                <a:gdLst>
                  <a:gd name="connsiteX0" fmla="*/ 72200 w 72199"/>
                  <a:gd name="connsiteY0" fmla="*/ 36100 h 72199"/>
                  <a:gd name="connsiteX1" fmla="*/ 36100 w 72199"/>
                  <a:gd name="connsiteY1" fmla="*/ 72199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200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200" y="36100"/>
                    </a:moveTo>
                    <a:cubicBezTo>
                      <a:pt x="72200" y="56037"/>
                      <a:pt x="56037" y="72199"/>
                      <a:pt x="36100" y="72199"/>
                    </a:cubicBezTo>
                    <a:cubicBezTo>
                      <a:pt x="16162" y="72199"/>
                      <a:pt x="0" y="56037"/>
                      <a:pt x="0" y="36100"/>
                    </a:cubicBezTo>
                    <a:cubicBezTo>
                      <a:pt x="0" y="16162"/>
                      <a:pt x="16162" y="0"/>
                      <a:pt x="36100" y="0"/>
                    </a:cubicBezTo>
                    <a:cubicBezTo>
                      <a:pt x="56037" y="0"/>
                      <a:pt x="72200" y="16162"/>
                      <a:pt x="72200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19" name="Forma Livre: Forma 42">
                <a:extLst>
                  <a:ext uri="{FF2B5EF4-FFF2-40B4-BE49-F238E27FC236}">
                    <a16:creationId xmlns:a16="http://schemas.microsoft.com/office/drawing/2014/main" id="{8654B83C-62FD-7531-3715-82913D0BC72F}"/>
                  </a:ext>
                </a:extLst>
              </p:cNvPr>
              <p:cNvSpPr/>
              <p:nvPr/>
            </p:nvSpPr>
            <p:spPr>
              <a:xfrm>
                <a:off x="5731383" y="3790075"/>
                <a:ext cx="121253" cy="135826"/>
              </a:xfrm>
              <a:custGeom>
                <a:avLst/>
                <a:gdLst>
                  <a:gd name="connsiteX0" fmla="*/ 0 w 121253"/>
                  <a:gd name="connsiteY0" fmla="*/ 135826 h 135826"/>
                  <a:gd name="connsiteX1" fmla="*/ 0 w 121253"/>
                  <a:gd name="connsiteY1" fmla="*/ 76676 h 135826"/>
                  <a:gd name="connsiteX2" fmla="*/ 32195 w 121253"/>
                  <a:gd name="connsiteY2" fmla="*/ 44482 h 135826"/>
                  <a:gd name="connsiteX3" fmla="*/ 89059 w 121253"/>
                  <a:gd name="connsiteY3" fmla="*/ 44482 h 135826"/>
                  <a:gd name="connsiteX4" fmla="*/ 121253 w 121253"/>
                  <a:gd name="connsiteY4" fmla="*/ 12287 h 135826"/>
                  <a:gd name="connsiteX5" fmla="*/ 121253 w 121253"/>
                  <a:gd name="connsiteY5" fmla="*/ 0 h 135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1253" h="135826">
                    <a:moveTo>
                      <a:pt x="0" y="135826"/>
                    </a:moveTo>
                    <a:lnTo>
                      <a:pt x="0" y="76676"/>
                    </a:lnTo>
                    <a:cubicBezTo>
                      <a:pt x="0" y="58865"/>
                      <a:pt x="14383" y="44482"/>
                      <a:pt x="32195" y="44482"/>
                    </a:cubicBezTo>
                    <a:lnTo>
                      <a:pt x="89059" y="44482"/>
                    </a:lnTo>
                    <a:cubicBezTo>
                      <a:pt x="106871" y="44482"/>
                      <a:pt x="121253" y="30099"/>
                      <a:pt x="121253" y="12287"/>
                    </a:cubicBezTo>
                    <a:lnTo>
                      <a:pt x="121253" y="0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20" name="Forma Livre: Forma 43">
                <a:extLst>
                  <a:ext uri="{FF2B5EF4-FFF2-40B4-BE49-F238E27FC236}">
                    <a16:creationId xmlns:a16="http://schemas.microsoft.com/office/drawing/2014/main" id="{BFA4511E-8301-39E0-7DD4-DC19831C3976}"/>
                  </a:ext>
                </a:extLst>
              </p:cNvPr>
              <p:cNvSpPr/>
              <p:nvPr/>
            </p:nvSpPr>
            <p:spPr>
              <a:xfrm>
                <a:off x="6191154" y="3840653"/>
                <a:ext cx="72199" cy="72199"/>
              </a:xfrm>
              <a:custGeom>
                <a:avLst/>
                <a:gdLst>
                  <a:gd name="connsiteX0" fmla="*/ 72200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200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200" y="36100"/>
                    </a:moveTo>
                    <a:cubicBezTo>
                      <a:pt x="72200" y="56037"/>
                      <a:pt x="56037" y="72200"/>
                      <a:pt x="36100" y="72200"/>
                    </a:cubicBezTo>
                    <a:cubicBezTo>
                      <a:pt x="16163" y="72200"/>
                      <a:pt x="0" y="56037"/>
                      <a:pt x="0" y="36100"/>
                    </a:cubicBezTo>
                    <a:cubicBezTo>
                      <a:pt x="0" y="16162"/>
                      <a:pt x="16163" y="0"/>
                      <a:pt x="36100" y="0"/>
                    </a:cubicBezTo>
                    <a:cubicBezTo>
                      <a:pt x="56037" y="0"/>
                      <a:pt x="72200" y="16162"/>
                      <a:pt x="72200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21" name="Forma Livre: Forma 44">
                <a:extLst>
                  <a:ext uri="{FF2B5EF4-FFF2-40B4-BE49-F238E27FC236}">
                    <a16:creationId xmlns:a16="http://schemas.microsoft.com/office/drawing/2014/main" id="{9C6404B5-B82C-2CD7-2B4B-A1D9CD146990}"/>
                  </a:ext>
                </a:extLst>
              </p:cNvPr>
              <p:cNvSpPr/>
              <p:nvPr/>
            </p:nvSpPr>
            <p:spPr>
              <a:xfrm>
                <a:off x="6113907" y="3790170"/>
                <a:ext cx="113347" cy="86582"/>
              </a:xfrm>
              <a:custGeom>
                <a:avLst/>
                <a:gdLst>
                  <a:gd name="connsiteX0" fmla="*/ 113348 w 113347"/>
                  <a:gd name="connsiteY0" fmla="*/ 86582 h 86582"/>
                  <a:gd name="connsiteX1" fmla="*/ 34004 w 113347"/>
                  <a:gd name="connsiteY1" fmla="*/ 86582 h 86582"/>
                  <a:gd name="connsiteX2" fmla="*/ 0 w 113347"/>
                  <a:gd name="connsiteY2" fmla="*/ 52578 h 86582"/>
                  <a:gd name="connsiteX3" fmla="*/ 0 w 113347"/>
                  <a:gd name="connsiteY3" fmla="*/ 0 h 865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347" h="86582">
                    <a:moveTo>
                      <a:pt x="113348" y="86582"/>
                    </a:moveTo>
                    <a:lnTo>
                      <a:pt x="34004" y="86582"/>
                    </a:lnTo>
                    <a:cubicBezTo>
                      <a:pt x="15240" y="86582"/>
                      <a:pt x="0" y="71342"/>
                      <a:pt x="0" y="52578"/>
                    </a:cubicBezTo>
                    <a:lnTo>
                      <a:pt x="0" y="0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22" name="Forma Livre: Forma 45">
                <a:extLst>
                  <a:ext uri="{FF2B5EF4-FFF2-40B4-BE49-F238E27FC236}">
                    <a16:creationId xmlns:a16="http://schemas.microsoft.com/office/drawing/2014/main" id="{6CA81555-05DA-4039-14FF-E756E152B1ED}"/>
                  </a:ext>
                </a:extLst>
              </p:cNvPr>
              <p:cNvSpPr/>
              <p:nvPr/>
            </p:nvSpPr>
            <p:spPr>
              <a:xfrm>
                <a:off x="6167532" y="3352116"/>
                <a:ext cx="72199" cy="72199"/>
              </a:xfrm>
              <a:custGeom>
                <a:avLst/>
                <a:gdLst>
                  <a:gd name="connsiteX0" fmla="*/ 72200 w 72199"/>
                  <a:gd name="connsiteY0" fmla="*/ 36100 h 72199"/>
                  <a:gd name="connsiteX1" fmla="*/ 36100 w 72199"/>
                  <a:gd name="connsiteY1" fmla="*/ 72200 h 72199"/>
                  <a:gd name="connsiteX2" fmla="*/ 0 w 72199"/>
                  <a:gd name="connsiteY2" fmla="*/ 36100 h 72199"/>
                  <a:gd name="connsiteX3" fmla="*/ 36100 w 72199"/>
                  <a:gd name="connsiteY3" fmla="*/ 0 h 72199"/>
                  <a:gd name="connsiteX4" fmla="*/ 72200 w 72199"/>
                  <a:gd name="connsiteY4" fmla="*/ 36100 h 72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199" h="72199">
                    <a:moveTo>
                      <a:pt x="72200" y="36100"/>
                    </a:moveTo>
                    <a:cubicBezTo>
                      <a:pt x="72200" y="56037"/>
                      <a:pt x="56037" y="72200"/>
                      <a:pt x="36100" y="72200"/>
                    </a:cubicBezTo>
                    <a:cubicBezTo>
                      <a:pt x="16163" y="72200"/>
                      <a:pt x="0" y="56037"/>
                      <a:pt x="0" y="36100"/>
                    </a:cubicBezTo>
                    <a:cubicBezTo>
                      <a:pt x="0" y="16162"/>
                      <a:pt x="16163" y="0"/>
                      <a:pt x="36100" y="0"/>
                    </a:cubicBezTo>
                    <a:cubicBezTo>
                      <a:pt x="56037" y="0"/>
                      <a:pt x="72200" y="16162"/>
                      <a:pt x="72200" y="361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8575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23" name="Forma Livre: Forma 46">
                <a:extLst>
                  <a:ext uri="{FF2B5EF4-FFF2-40B4-BE49-F238E27FC236}">
                    <a16:creationId xmlns:a16="http://schemas.microsoft.com/office/drawing/2014/main" id="{4B571EDC-0F55-F434-10BD-087DE8890560}"/>
                  </a:ext>
                </a:extLst>
              </p:cNvPr>
              <p:cNvSpPr/>
              <p:nvPr/>
            </p:nvSpPr>
            <p:spPr>
              <a:xfrm>
                <a:off x="6082379" y="3388216"/>
                <a:ext cx="121253" cy="135826"/>
              </a:xfrm>
              <a:custGeom>
                <a:avLst/>
                <a:gdLst>
                  <a:gd name="connsiteX0" fmla="*/ 121253 w 121253"/>
                  <a:gd name="connsiteY0" fmla="*/ 0 h 135826"/>
                  <a:gd name="connsiteX1" fmla="*/ 121253 w 121253"/>
                  <a:gd name="connsiteY1" fmla="*/ 59150 h 135826"/>
                  <a:gd name="connsiteX2" fmla="*/ 89059 w 121253"/>
                  <a:gd name="connsiteY2" fmla="*/ 91345 h 135826"/>
                  <a:gd name="connsiteX3" fmla="*/ 32195 w 121253"/>
                  <a:gd name="connsiteY3" fmla="*/ 91345 h 135826"/>
                  <a:gd name="connsiteX4" fmla="*/ 0 w 121253"/>
                  <a:gd name="connsiteY4" fmla="*/ 123539 h 135826"/>
                  <a:gd name="connsiteX5" fmla="*/ 0 w 121253"/>
                  <a:gd name="connsiteY5" fmla="*/ 135826 h 135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1253" h="135826">
                    <a:moveTo>
                      <a:pt x="121253" y="0"/>
                    </a:moveTo>
                    <a:lnTo>
                      <a:pt x="121253" y="59150"/>
                    </a:lnTo>
                    <a:cubicBezTo>
                      <a:pt x="121253" y="76962"/>
                      <a:pt x="106870" y="91345"/>
                      <a:pt x="89059" y="91345"/>
                    </a:cubicBezTo>
                    <a:lnTo>
                      <a:pt x="32195" y="91345"/>
                    </a:lnTo>
                    <a:cubicBezTo>
                      <a:pt x="14383" y="91345"/>
                      <a:pt x="0" y="105727"/>
                      <a:pt x="0" y="123539"/>
                    </a:cubicBezTo>
                    <a:lnTo>
                      <a:pt x="0" y="135826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4" name="Gráfico 16">
            <a:extLst>
              <a:ext uri="{FF2B5EF4-FFF2-40B4-BE49-F238E27FC236}">
                <a16:creationId xmlns:a16="http://schemas.microsoft.com/office/drawing/2014/main" id="{897E40ED-F713-6EAE-2AD6-62AAECEFF81A}"/>
              </a:ext>
            </a:extLst>
          </p:cNvPr>
          <p:cNvGrpSpPr/>
          <p:nvPr/>
        </p:nvGrpSpPr>
        <p:grpSpPr>
          <a:xfrm>
            <a:off x="9857419" y="2287270"/>
            <a:ext cx="1031122" cy="955364"/>
            <a:chOff x="9857419" y="3159612"/>
            <a:chExt cx="1031122" cy="955364"/>
          </a:xfrm>
        </p:grpSpPr>
        <p:sp>
          <p:nvSpPr>
            <p:cNvPr id="25" name="Forma Livre: Forma 60">
              <a:extLst>
                <a:ext uri="{FF2B5EF4-FFF2-40B4-BE49-F238E27FC236}">
                  <a16:creationId xmlns:a16="http://schemas.microsoft.com/office/drawing/2014/main" id="{69930D55-9887-4B5A-FC9D-DFC279B6ABF8}"/>
                </a:ext>
              </a:extLst>
            </p:cNvPr>
            <p:cNvSpPr/>
            <p:nvPr/>
          </p:nvSpPr>
          <p:spPr>
            <a:xfrm>
              <a:off x="9857419" y="3159612"/>
              <a:ext cx="1031122" cy="955364"/>
            </a:xfrm>
            <a:custGeom>
              <a:avLst/>
              <a:gdLst>
                <a:gd name="connsiteX0" fmla="*/ 1011272 w 1031122"/>
                <a:gd name="connsiteY0" fmla="*/ 403102 h 955364"/>
                <a:gd name="connsiteX1" fmla="*/ 831440 w 1031122"/>
                <a:gd name="connsiteY1" fmla="*/ 80776 h 955364"/>
                <a:gd name="connsiteX2" fmla="*/ 700091 w 1031122"/>
                <a:gd name="connsiteY2" fmla="*/ 2290 h 955364"/>
                <a:gd name="connsiteX3" fmla="*/ 336712 w 1031122"/>
                <a:gd name="connsiteY3" fmla="*/ 4 h 955364"/>
                <a:gd name="connsiteX4" fmla="*/ 204409 w 1031122"/>
                <a:gd name="connsiteY4" fmla="*/ 76870 h 955364"/>
                <a:gd name="connsiteX5" fmla="*/ 20768 w 1031122"/>
                <a:gd name="connsiteY5" fmla="*/ 396910 h 955364"/>
                <a:gd name="connsiteX6" fmla="*/ 19815 w 1031122"/>
                <a:gd name="connsiteY6" fmla="*/ 552263 h 955364"/>
                <a:gd name="connsiteX7" fmla="*/ 199647 w 1031122"/>
                <a:gd name="connsiteY7" fmla="*/ 874589 h 955364"/>
                <a:gd name="connsiteX8" fmla="*/ 330997 w 1031122"/>
                <a:gd name="connsiteY8" fmla="*/ 953075 h 955364"/>
                <a:gd name="connsiteX9" fmla="*/ 694375 w 1031122"/>
                <a:gd name="connsiteY9" fmla="*/ 955361 h 955364"/>
                <a:gd name="connsiteX10" fmla="*/ 770575 w 1031122"/>
                <a:gd name="connsiteY10" fmla="*/ 934978 h 955364"/>
                <a:gd name="connsiteX11" fmla="*/ 826678 w 1031122"/>
                <a:gd name="connsiteY11" fmla="*/ 878494 h 955364"/>
                <a:gd name="connsiteX12" fmla="*/ 1010320 w 1031122"/>
                <a:gd name="connsiteY12" fmla="*/ 558454 h 955364"/>
                <a:gd name="connsiteX13" fmla="*/ 1011272 w 1031122"/>
                <a:gd name="connsiteY13" fmla="*/ 403102 h 95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31122" h="955364">
                  <a:moveTo>
                    <a:pt x="1011272" y="403102"/>
                  </a:moveTo>
                  <a:lnTo>
                    <a:pt x="831440" y="80776"/>
                  </a:lnTo>
                  <a:cubicBezTo>
                    <a:pt x="804675" y="32674"/>
                    <a:pt x="754288" y="2671"/>
                    <a:pt x="700091" y="2290"/>
                  </a:cubicBezTo>
                  <a:lnTo>
                    <a:pt x="336712" y="4"/>
                  </a:lnTo>
                  <a:cubicBezTo>
                    <a:pt x="282515" y="-377"/>
                    <a:pt x="231841" y="29150"/>
                    <a:pt x="204409" y="76870"/>
                  </a:cubicBezTo>
                  <a:lnTo>
                    <a:pt x="20768" y="396910"/>
                  </a:lnTo>
                  <a:cubicBezTo>
                    <a:pt x="-6569" y="444631"/>
                    <a:pt x="-6950" y="504162"/>
                    <a:pt x="19815" y="552263"/>
                  </a:cubicBezTo>
                  <a:lnTo>
                    <a:pt x="199647" y="874589"/>
                  </a:lnTo>
                  <a:cubicBezTo>
                    <a:pt x="226412" y="922690"/>
                    <a:pt x="276800" y="952694"/>
                    <a:pt x="330997" y="953075"/>
                  </a:cubicBezTo>
                  <a:lnTo>
                    <a:pt x="694375" y="955361"/>
                  </a:lnTo>
                  <a:cubicBezTo>
                    <a:pt x="721427" y="955552"/>
                    <a:pt x="747716" y="948217"/>
                    <a:pt x="770575" y="934978"/>
                  </a:cubicBezTo>
                  <a:cubicBezTo>
                    <a:pt x="793436" y="921738"/>
                    <a:pt x="812962" y="902402"/>
                    <a:pt x="826678" y="878494"/>
                  </a:cubicBezTo>
                  <a:lnTo>
                    <a:pt x="1010320" y="558454"/>
                  </a:lnTo>
                  <a:cubicBezTo>
                    <a:pt x="1037752" y="510734"/>
                    <a:pt x="1038038" y="451203"/>
                    <a:pt x="1011272" y="403102"/>
                  </a:cubicBezTo>
                  <a:close/>
                </a:path>
              </a:pathLst>
            </a:custGeom>
            <a:gradFill>
              <a:gsLst>
                <a:gs pos="0">
                  <a:srgbClr val="ED193A">
                    <a:alpha val="80000"/>
                  </a:srgbClr>
                </a:gs>
                <a:gs pos="25000">
                  <a:srgbClr val="ED193A">
                    <a:alpha val="78824"/>
                  </a:srgbClr>
                </a:gs>
                <a:gs pos="40000">
                  <a:srgbClr val="ED193A">
                    <a:alpha val="74902"/>
                  </a:srgbClr>
                </a:gs>
                <a:gs pos="52000">
                  <a:srgbClr val="ED193A">
                    <a:alpha val="68627"/>
                  </a:srgbClr>
                </a:gs>
                <a:gs pos="63000">
                  <a:srgbClr val="ED193A">
                    <a:alpha val="60784"/>
                  </a:srgbClr>
                </a:gs>
                <a:gs pos="73000">
                  <a:srgbClr val="ED193A">
                    <a:alpha val="49804"/>
                  </a:srgbClr>
                </a:gs>
                <a:gs pos="82000">
                  <a:srgbClr val="ED193A">
                    <a:alpha val="35686"/>
                  </a:srgbClr>
                </a:gs>
                <a:gs pos="91000">
                  <a:srgbClr val="ED193A">
                    <a:alpha val="20000"/>
                  </a:srgbClr>
                </a:gs>
                <a:gs pos="99000">
                  <a:srgbClr val="ED193A">
                    <a:alpha val="784"/>
                  </a:srgbClr>
                </a:gs>
                <a:gs pos="100000">
                  <a:srgbClr val="ED193A">
                    <a:alpha val="0"/>
                  </a:srgbClr>
                </a:gs>
              </a:gsLst>
              <a:lin ang="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grpSp>
          <p:nvGrpSpPr>
            <p:cNvPr id="26" name="Gráfico 16">
              <a:extLst>
                <a:ext uri="{FF2B5EF4-FFF2-40B4-BE49-F238E27FC236}">
                  <a16:creationId xmlns:a16="http://schemas.microsoft.com/office/drawing/2014/main" id="{A16C944D-CD01-FE43-7039-3D7A510FAA5F}"/>
                </a:ext>
              </a:extLst>
            </p:cNvPr>
            <p:cNvGrpSpPr/>
            <p:nvPr/>
          </p:nvGrpSpPr>
          <p:grpSpPr>
            <a:xfrm>
              <a:off x="10090213" y="3283647"/>
              <a:ext cx="565560" cy="707120"/>
              <a:chOff x="10090213" y="3283647"/>
              <a:chExt cx="565560" cy="707120"/>
            </a:xfrm>
            <a:noFill/>
          </p:grpSpPr>
          <p:sp>
            <p:nvSpPr>
              <p:cNvPr id="27" name="Forma Livre: Forma 62">
                <a:extLst>
                  <a:ext uri="{FF2B5EF4-FFF2-40B4-BE49-F238E27FC236}">
                    <a16:creationId xmlns:a16="http://schemas.microsoft.com/office/drawing/2014/main" id="{3CA2CDAD-1459-4BDD-64F7-7DDF42265C52}"/>
                  </a:ext>
                </a:extLst>
              </p:cNvPr>
              <p:cNvSpPr/>
              <p:nvPr/>
            </p:nvSpPr>
            <p:spPr>
              <a:xfrm>
                <a:off x="10172197" y="3421908"/>
                <a:ext cx="176549" cy="164991"/>
              </a:xfrm>
              <a:custGeom>
                <a:avLst/>
                <a:gdLst>
                  <a:gd name="connsiteX0" fmla="*/ 126042 w 176549"/>
                  <a:gd name="connsiteY0" fmla="*/ 164809 h 164991"/>
                  <a:gd name="connsiteX1" fmla="*/ 176334 w 176549"/>
                  <a:gd name="connsiteY1" fmla="*/ 118231 h 164991"/>
                  <a:gd name="connsiteX2" fmla="*/ 142235 w 176549"/>
                  <a:gd name="connsiteY2" fmla="*/ 68511 h 164991"/>
                  <a:gd name="connsiteX3" fmla="*/ 147188 w 176549"/>
                  <a:gd name="connsiteY3" fmla="*/ 51652 h 164991"/>
                  <a:gd name="connsiteX4" fmla="*/ 104611 w 176549"/>
                  <a:gd name="connsiteY4" fmla="*/ 217 h 164991"/>
                  <a:gd name="connsiteX5" fmla="*/ 53176 w 176549"/>
                  <a:gd name="connsiteY5" fmla="*/ 42793 h 164991"/>
                  <a:gd name="connsiteX6" fmla="*/ 54795 w 176549"/>
                  <a:gd name="connsiteY6" fmla="*/ 59748 h 164991"/>
                  <a:gd name="connsiteX7" fmla="*/ 51652 w 176549"/>
                  <a:gd name="connsiteY7" fmla="*/ 59081 h 164991"/>
                  <a:gd name="connsiteX8" fmla="*/ 216 w 176549"/>
                  <a:gd name="connsiteY8" fmla="*/ 101658 h 164991"/>
                  <a:gd name="connsiteX9" fmla="*/ 42794 w 176549"/>
                  <a:gd name="connsiteY9" fmla="*/ 153093 h 164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76549" h="164991">
                    <a:moveTo>
                      <a:pt x="126042" y="164809"/>
                    </a:moveTo>
                    <a:cubicBezTo>
                      <a:pt x="151950" y="167285"/>
                      <a:pt x="173953" y="144235"/>
                      <a:pt x="176334" y="118231"/>
                    </a:cubicBezTo>
                    <a:cubicBezTo>
                      <a:pt x="178525" y="95181"/>
                      <a:pt x="163761" y="74512"/>
                      <a:pt x="142235" y="68511"/>
                    </a:cubicBezTo>
                    <a:cubicBezTo>
                      <a:pt x="144806" y="63367"/>
                      <a:pt x="146616" y="57748"/>
                      <a:pt x="147188" y="51652"/>
                    </a:cubicBezTo>
                    <a:cubicBezTo>
                      <a:pt x="149664" y="25744"/>
                      <a:pt x="130614" y="2693"/>
                      <a:pt x="104611" y="217"/>
                    </a:cubicBezTo>
                    <a:cubicBezTo>
                      <a:pt x="78608" y="-2260"/>
                      <a:pt x="55652" y="16790"/>
                      <a:pt x="53176" y="42793"/>
                    </a:cubicBezTo>
                    <a:cubicBezTo>
                      <a:pt x="52604" y="48699"/>
                      <a:pt x="53271" y="54319"/>
                      <a:pt x="54795" y="59748"/>
                    </a:cubicBezTo>
                    <a:cubicBezTo>
                      <a:pt x="53747" y="59557"/>
                      <a:pt x="52699" y="59272"/>
                      <a:pt x="51652" y="59081"/>
                    </a:cubicBezTo>
                    <a:cubicBezTo>
                      <a:pt x="25744" y="56605"/>
                      <a:pt x="2693" y="75655"/>
                      <a:pt x="216" y="101658"/>
                    </a:cubicBezTo>
                    <a:cubicBezTo>
                      <a:pt x="-2260" y="127661"/>
                      <a:pt x="16790" y="150616"/>
                      <a:pt x="42794" y="153093"/>
                    </a:cubicBezTo>
                  </a:path>
                </a:pathLst>
              </a:custGeom>
              <a:noFill/>
              <a:ln w="28575" cap="rnd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28" name="Forma Livre: Forma 63">
                <a:extLst>
                  <a:ext uri="{FF2B5EF4-FFF2-40B4-BE49-F238E27FC236}">
                    <a16:creationId xmlns:a16="http://schemas.microsoft.com/office/drawing/2014/main" id="{0B00F0D7-4935-FC60-B84D-4B87CC42F716}"/>
                  </a:ext>
                </a:extLst>
              </p:cNvPr>
              <p:cNvSpPr/>
              <p:nvPr/>
            </p:nvSpPr>
            <p:spPr>
              <a:xfrm>
                <a:off x="10178700" y="3315651"/>
                <a:ext cx="176413" cy="133905"/>
              </a:xfrm>
              <a:custGeom>
                <a:avLst/>
                <a:gdLst>
                  <a:gd name="connsiteX0" fmla="*/ 167830 w 176413"/>
                  <a:gd name="connsiteY0" fmla="*/ 133906 h 133905"/>
                  <a:gd name="connsiteX1" fmla="*/ 176117 w 176413"/>
                  <a:gd name="connsiteY1" fmla="*/ 101711 h 133905"/>
                  <a:gd name="connsiteX2" fmla="*/ 132779 w 176413"/>
                  <a:gd name="connsiteY2" fmla="*/ 59706 h 133905"/>
                  <a:gd name="connsiteX3" fmla="*/ 134302 w 176413"/>
                  <a:gd name="connsiteY3" fmla="*/ 42180 h 133905"/>
                  <a:gd name="connsiteX4" fmla="*/ 82391 w 176413"/>
                  <a:gd name="connsiteY4" fmla="*/ 270 h 133905"/>
                  <a:gd name="connsiteX5" fmla="*/ 40481 w 176413"/>
                  <a:gd name="connsiteY5" fmla="*/ 52181 h 133905"/>
                  <a:gd name="connsiteX6" fmla="*/ 45434 w 176413"/>
                  <a:gd name="connsiteY6" fmla="*/ 68469 h 133905"/>
                  <a:gd name="connsiteX7" fmla="*/ 42196 w 176413"/>
                  <a:gd name="connsiteY7" fmla="*/ 68469 h 133905"/>
                  <a:gd name="connsiteX8" fmla="*/ 0 w 176413"/>
                  <a:gd name="connsiteY8" fmla="*/ 115141 h 133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6413" h="133905">
                    <a:moveTo>
                      <a:pt x="167830" y="133906"/>
                    </a:moveTo>
                    <a:cubicBezTo>
                      <a:pt x="174212" y="124857"/>
                      <a:pt x="177451" y="113617"/>
                      <a:pt x="176117" y="101711"/>
                    </a:cubicBezTo>
                    <a:cubicBezTo>
                      <a:pt x="173641" y="78756"/>
                      <a:pt x="155067" y="61420"/>
                      <a:pt x="132779" y="59706"/>
                    </a:cubicBezTo>
                    <a:cubicBezTo>
                      <a:pt x="134302" y="54181"/>
                      <a:pt x="134969" y="48276"/>
                      <a:pt x="134302" y="42180"/>
                    </a:cubicBezTo>
                    <a:cubicBezTo>
                      <a:pt x="131540" y="16272"/>
                      <a:pt x="108299" y="-2492"/>
                      <a:pt x="82391" y="270"/>
                    </a:cubicBezTo>
                    <a:cubicBezTo>
                      <a:pt x="56483" y="3032"/>
                      <a:pt x="37719" y="26273"/>
                      <a:pt x="40481" y="52181"/>
                    </a:cubicBezTo>
                    <a:cubicBezTo>
                      <a:pt x="41148" y="58087"/>
                      <a:pt x="42863" y="63516"/>
                      <a:pt x="45434" y="68469"/>
                    </a:cubicBezTo>
                    <a:cubicBezTo>
                      <a:pt x="44386" y="68469"/>
                      <a:pt x="43339" y="68374"/>
                      <a:pt x="42196" y="68469"/>
                    </a:cubicBezTo>
                    <a:cubicBezTo>
                      <a:pt x="18098" y="71041"/>
                      <a:pt x="95" y="91424"/>
                      <a:pt x="0" y="115141"/>
                    </a:cubicBezTo>
                  </a:path>
                </a:pathLst>
              </a:custGeom>
              <a:noFill/>
              <a:ln w="28575" cap="rnd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29" name="Forma Livre: Forma 64">
                <a:extLst>
                  <a:ext uri="{FF2B5EF4-FFF2-40B4-BE49-F238E27FC236}">
                    <a16:creationId xmlns:a16="http://schemas.microsoft.com/office/drawing/2014/main" id="{26F299A5-8A79-FD96-0CB8-CD2F34881E1D}"/>
                  </a:ext>
                </a:extLst>
              </p:cNvPr>
              <p:cNvSpPr/>
              <p:nvPr/>
            </p:nvSpPr>
            <p:spPr>
              <a:xfrm>
                <a:off x="10330720" y="3283647"/>
                <a:ext cx="172497" cy="101711"/>
              </a:xfrm>
              <a:custGeom>
                <a:avLst/>
                <a:gdLst>
                  <a:gd name="connsiteX0" fmla="*/ 172498 w 172497"/>
                  <a:gd name="connsiteY0" fmla="*/ 101711 h 101711"/>
                  <a:gd name="connsiteX1" fmla="*/ 129159 w 172497"/>
                  <a:gd name="connsiteY1" fmla="*/ 59706 h 101711"/>
                  <a:gd name="connsiteX2" fmla="*/ 130683 w 172497"/>
                  <a:gd name="connsiteY2" fmla="*/ 42180 h 101711"/>
                  <a:gd name="connsiteX3" fmla="*/ 78771 w 172497"/>
                  <a:gd name="connsiteY3" fmla="*/ 270 h 101711"/>
                  <a:gd name="connsiteX4" fmla="*/ 36862 w 172497"/>
                  <a:gd name="connsiteY4" fmla="*/ 52181 h 101711"/>
                  <a:gd name="connsiteX5" fmla="*/ 41814 w 172497"/>
                  <a:gd name="connsiteY5" fmla="*/ 68469 h 101711"/>
                  <a:gd name="connsiteX6" fmla="*/ 38576 w 172497"/>
                  <a:gd name="connsiteY6" fmla="*/ 68469 h 101711"/>
                  <a:gd name="connsiteX7" fmla="*/ 0 w 172497"/>
                  <a:gd name="connsiteY7" fmla="*/ 97330 h 101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2497" h="101711">
                    <a:moveTo>
                      <a:pt x="172498" y="101711"/>
                    </a:moveTo>
                    <a:cubicBezTo>
                      <a:pt x="170021" y="78756"/>
                      <a:pt x="151447" y="61420"/>
                      <a:pt x="129159" y="59706"/>
                    </a:cubicBezTo>
                    <a:cubicBezTo>
                      <a:pt x="130683" y="54181"/>
                      <a:pt x="131350" y="48276"/>
                      <a:pt x="130683" y="42180"/>
                    </a:cubicBezTo>
                    <a:cubicBezTo>
                      <a:pt x="127921" y="16272"/>
                      <a:pt x="104680" y="-2492"/>
                      <a:pt x="78771" y="270"/>
                    </a:cubicBezTo>
                    <a:cubicBezTo>
                      <a:pt x="52864" y="3032"/>
                      <a:pt x="34099" y="26273"/>
                      <a:pt x="36862" y="52181"/>
                    </a:cubicBezTo>
                    <a:cubicBezTo>
                      <a:pt x="37529" y="58087"/>
                      <a:pt x="39243" y="63516"/>
                      <a:pt x="41814" y="68469"/>
                    </a:cubicBezTo>
                    <a:cubicBezTo>
                      <a:pt x="40767" y="68469"/>
                      <a:pt x="39719" y="68374"/>
                      <a:pt x="38576" y="68469"/>
                    </a:cubicBezTo>
                    <a:cubicBezTo>
                      <a:pt x="20764" y="70374"/>
                      <a:pt x="6382" y="81899"/>
                      <a:pt x="0" y="97330"/>
                    </a:cubicBezTo>
                  </a:path>
                </a:pathLst>
              </a:custGeom>
              <a:noFill/>
              <a:ln w="28575" cap="rnd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0" name="Forma Livre: Forma 65">
                <a:extLst>
                  <a:ext uri="{FF2B5EF4-FFF2-40B4-BE49-F238E27FC236}">
                    <a16:creationId xmlns:a16="http://schemas.microsoft.com/office/drawing/2014/main" id="{96F8EFBA-7B24-4375-4A56-9D5B5880A8F0}"/>
                  </a:ext>
                </a:extLst>
              </p:cNvPr>
              <p:cNvSpPr/>
              <p:nvPr/>
            </p:nvSpPr>
            <p:spPr>
              <a:xfrm>
                <a:off x="10476928" y="3378539"/>
                <a:ext cx="178845" cy="171982"/>
              </a:xfrm>
              <a:custGeom>
                <a:avLst/>
                <a:gdLst>
                  <a:gd name="connsiteX0" fmla="*/ 136017 w 178845"/>
                  <a:gd name="connsiteY0" fmla="*/ 171983 h 171982"/>
                  <a:gd name="connsiteX1" fmla="*/ 177451 w 178845"/>
                  <a:gd name="connsiteY1" fmla="*/ 105974 h 171982"/>
                  <a:gd name="connsiteX2" fmla="*/ 121444 w 178845"/>
                  <a:gd name="connsiteY2" fmla="*/ 63302 h 171982"/>
                  <a:gd name="connsiteX3" fmla="*/ 120777 w 178845"/>
                  <a:gd name="connsiteY3" fmla="*/ 42824 h 171982"/>
                  <a:gd name="connsiteX4" fmla="*/ 54769 w 178845"/>
                  <a:gd name="connsiteY4" fmla="*/ 1390 h 171982"/>
                  <a:gd name="connsiteX5" fmla="*/ 13335 w 178845"/>
                  <a:gd name="connsiteY5" fmla="*/ 67398 h 171982"/>
                  <a:gd name="connsiteX6" fmla="*/ 21336 w 178845"/>
                  <a:gd name="connsiteY6" fmla="*/ 85591 h 171982"/>
                  <a:gd name="connsiteX7" fmla="*/ 17621 w 178845"/>
                  <a:gd name="connsiteY7" fmla="*/ 86067 h 171982"/>
                  <a:gd name="connsiteX8" fmla="*/ 0 w 178845"/>
                  <a:gd name="connsiteY8" fmla="*/ 93497 h 1719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8845" h="171982">
                    <a:moveTo>
                      <a:pt x="136017" y="171983"/>
                    </a:moveTo>
                    <a:cubicBezTo>
                      <a:pt x="165735" y="165220"/>
                      <a:pt x="184214" y="135597"/>
                      <a:pt x="177451" y="105974"/>
                    </a:cubicBezTo>
                    <a:cubicBezTo>
                      <a:pt x="171450" y="79685"/>
                      <a:pt x="147447" y="62159"/>
                      <a:pt x="121444" y="63302"/>
                    </a:cubicBezTo>
                    <a:cubicBezTo>
                      <a:pt x="122491" y="56635"/>
                      <a:pt x="122396" y="49777"/>
                      <a:pt x="120777" y="42824"/>
                    </a:cubicBezTo>
                    <a:cubicBezTo>
                      <a:pt x="114014" y="13201"/>
                      <a:pt x="84391" y="-5373"/>
                      <a:pt x="54769" y="1390"/>
                    </a:cubicBezTo>
                    <a:cubicBezTo>
                      <a:pt x="25146" y="8153"/>
                      <a:pt x="6572" y="37775"/>
                      <a:pt x="13335" y="67398"/>
                    </a:cubicBezTo>
                    <a:cubicBezTo>
                      <a:pt x="14859" y="74066"/>
                      <a:pt x="17716" y="80162"/>
                      <a:pt x="21336" y="85591"/>
                    </a:cubicBezTo>
                    <a:cubicBezTo>
                      <a:pt x="20098" y="85781"/>
                      <a:pt x="18859" y="85781"/>
                      <a:pt x="17621" y="86067"/>
                    </a:cubicBezTo>
                    <a:cubicBezTo>
                      <a:pt x="11144" y="87591"/>
                      <a:pt x="5239" y="90068"/>
                      <a:pt x="0" y="93497"/>
                    </a:cubicBezTo>
                  </a:path>
                </a:pathLst>
              </a:custGeom>
              <a:noFill/>
              <a:ln w="28575" cap="rnd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1" name="Forma Livre: Forma 66">
                <a:extLst>
                  <a:ext uri="{FF2B5EF4-FFF2-40B4-BE49-F238E27FC236}">
                    <a16:creationId xmlns:a16="http://schemas.microsoft.com/office/drawing/2014/main" id="{5A6C7C35-420F-DD5A-0DAA-610E1033B776}"/>
                  </a:ext>
                </a:extLst>
              </p:cNvPr>
              <p:cNvSpPr/>
              <p:nvPr/>
            </p:nvSpPr>
            <p:spPr>
              <a:xfrm>
                <a:off x="10319956" y="3436965"/>
                <a:ext cx="154990" cy="144227"/>
              </a:xfrm>
              <a:custGeom>
                <a:avLst/>
                <a:gdLst>
                  <a:gd name="connsiteX0" fmla="*/ 124873 w 154990"/>
                  <a:gd name="connsiteY0" fmla="*/ 144227 h 144227"/>
                  <a:gd name="connsiteX1" fmla="*/ 125825 w 154990"/>
                  <a:gd name="connsiteY1" fmla="*/ 90697 h 144227"/>
                  <a:gd name="connsiteX2" fmla="*/ 140589 w 154990"/>
                  <a:gd name="connsiteY2" fmla="*/ 81172 h 144227"/>
                  <a:gd name="connsiteX3" fmla="*/ 141732 w 154990"/>
                  <a:gd name="connsiteY3" fmla="*/ 14401 h 144227"/>
                  <a:gd name="connsiteX4" fmla="*/ 74962 w 154990"/>
                  <a:gd name="connsiteY4" fmla="*/ 13258 h 144227"/>
                  <a:gd name="connsiteX5" fmla="*/ 65151 w 154990"/>
                  <a:gd name="connsiteY5" fmla="*/ 27165 h 144227"/>
                  <a:gd name="connsiteX6" fmla="*/ 63151 w 154990"/>
                  <a:gd name="connsiteY6" fmla="*/ 24688 h 144227"/>
                  <a:gd name="connsiteX7" fmla="*/ 0 w 154990"/>
                  <a:gd name="connsiteY7" fmla="*/ 20402 h 1442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990" h="144227">
                    <a:moveTo>
                      <a:pt x="124873" y="144227"/>
                    </a:moveTo>
                    <a:cubicBezTo>
                      <a:pt x="136303" y="128320"/>
                      <a:pt x="136588" y="106984"/>
                      <a:pt x="125825" y="90697"/>
                    </a:cubicBezTo>
                    <a:cubicBezTo>
                      <a:pt x="131159" y="88506"/>
                      <a:pt x="136207" y="85363"/>
                      <a:pt x="140589" y="81172"/>
                    </a:cubicBezTo>
                    <a:cubicBezTo>
                      <a:pt x="159353" y="63074"/>
                      <a:pt x="159829" y="33166"/>
                      <a:pt x="141732" y="14401"/>
                    </a:cubicBezTo>
                    <a:cubicBezTo>
                      <a:pt x="123634" y="-4363"/>
                      <a:pt x="93726" y="-4839"/>
                      <a:pt x="74962" y="13258"/>
                    </a:cubicBezTo>
                    <a:cubicBezTo>
                      <a:pt x="70675" y="17354"/>
                      <a:pt x="67532" y="22117"/>
                      <a:pt x="65151" y="27165"/>
                    </a:cubicBezTo>
                    <a:cubicBezTo>
                      <a:pt x="64484" y="26308"/>
                      <a:pt x="63912" y="25450"/>
                      <a:pt x="63151" y="24688"/>
                    </a:cubicBezTo>
                    <a:cubicBezTo>
                      <a:pt x="46196" y="7067"/>
                      <a:pt x="18859" y="5543"/>
                      <a:pt x="0" y="20402"/>
                    </a:cubicBezTo>
                  </a:path>
                </a:pathLst>
              </a:custGeom>
              <a:noFill/>
              <a:ln w="28575" cap="rnd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2" name="Forma Livre: Forma 67">
                <a:extLst>
                  <a:ext uri="{FF2B5EF4-FFF2-40B4-BE49-F238E27FC236}">
                    <a16:creationId xmlns:a16="http://schemas.microsoft.com/office/drawing/2014/main" id="{27324B1F-3685-AC2E-7D0F-E8857875FAF0}"/>
                  </a:ext>
                </a:extLst>
              </p:cNvPr>
              <p:cNvSpPr/>
              <p:nvPr/>
            </p:nvSpPr>
            <p:spPr>
              <a:xfrm>
                <a:off x="10090251" y="3430925"/>
                <a:ext cx="127025" cy="113881"/>
              </a:xfrm>
              <a:custGeom>
                <a:avLst/>
                <a:gdLst>
                  <a:gd name="connsiteX0" fmla="*/ 127026 w 127025"/>
                  <a:gd name="connsiteY0" fmla="*/ 39872 h 113881"/>
                  <a:gd name="connsiteX1" fmla="*/ 77877 w 127025"/>
                  <a:gd name="connsiteY1" fmla="*/ 248 h 113881"/>
                  <a:gd name="connsiteX2" fmla="*/ 38253 w 127025"/>
                  <a:gd name="connsiteY2" fmla="*/ 49397 h 113881"/>
                  <a:gd name="connsiteX3" fmla="*/ 42920 w 127025"/>
                  <a:gd name="connsiteY3" fmla="*/ 64732 h 113881"/>
                  <a:gd name="connsiteX4" fmla="*/ 39872 w 127025"/>
                  <a:gd name="connsiteY4" fmla="*/ 64732 h 113881"/>
                  <a:gd name="connsiteX5" fmla="*/ 248 w 127025"/>
                  <a:gd name="connsiteY5" fmla="*/ 113881 h 113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7025" h="113881">
                    <a:moveTo>
                      <a:pt x="127026" y="39872"/>
                    </a:moveTo>
                    <a:cubicBezTo>
                      <a:pt x="124359" y="15393"/>
                      <a:pt x="102451" y="-2324"/>
                      <a:pt x="77877" y="248"/>
                    </a:cubicBezTo>
                    <a:cubicBezTo>
                      <a:pt x="53302" y="2820"/>
                      <a:pt x="35681" y="24823"/>
                      <a:pt x="38253" y="49397"/>
                    </a:cubicBezTo>
                    <a:cubicBezTo>
                      <a:pt x="38824" y="54922"/>
                      <a:pt x="40539" y="60065"/>
                      <a:pt x="42920" y="64732"/>
                    </a:cubicBezTo>
                    <a:cubicBezTo>
                      <a:pt x="41872" y="64732"/>
                      <a:pt x="40920" y="64732"/>
                      <a:pt x="39872" y="64732"/>
                    </a:cubicBezTo>
                    <a:cubicBezTo>
                      <a:pt x="15393" y="67399"/>
                      <a:pt x="-2324" y="89307"/>
                      <a:pt x="248" y="113881"/>
                    </a:cubicBezTo>
                  </a:path>
                </a:pathLst>
              </a:custGeom>
              <a:noFill/>
              <a:ln w="28575" cap="rnd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3" name="Forma Livre: Forma 68">
                <a:extLst>
                  <a:ext uri="{FF2B5EF4-FFF2-40B4-BE49-F238E27FC236}">
                    <a16:creationId xmlns:a16="http://schemas.microsoft.com/office/drawing/2014/main" id="{EEB28438-A2D4-5BD0-3E0E-389E19EC7C71}"/>
                  </a:ext>
                </a:extLst>
              </p:cNvPr>
              <p:cNvSpPr/>
              <p:nvPr/>
            </p:nvSpPr>
            <p:spPr>
              <a:xfrm>
                <a:off x="10090213" y="3550522"/>
                <a:ext cx="523303" cy="440245"/>
              </a:xfrm>
              <a:custGeom>
                <a:avLst/>
                <a:gdLst>
                  <a:gd name="connsiteX0" fmla="*/ 261747 w 523303"/>
                  <a:gd name="connsiteY0" fmla="*/ 440246 h 440245"/>
                  <a:gd name="connsiteX1" fmla="*/ 74962 w 523303"/>
                  <a:gd name="connsiteY1" fmla="*/ 422529 h 440245"/>
                  <a:gd name="connsiteX2" fmla="*/ 0 w 523303"/>
                  <a:gd name="connsiteY2" fmla="*/ 0 h 440245"/>
                  <a:gd name="connsiteX3" fmla="*/ 261651 w 523303"/>
                  <a:gd name="connsiteY3" fmla="*/ 35433 h 440245"/>
                  <a:gd name="connsiteX4" fmla="*/ 523304 w 523303"/>
                  <a:gd name="connsiteY4" fmla="*/ 0 h 440245"/>
                  <a:gd name="connsiteX5" fmla="*/ 448341 w 523303"/>
                  <a:gd name="connsiteY5" fmla="*/ 422529 h 440245"/>
                  <a:gd name="connsiteX6" fmla="*/ 261556 w 523303"/>
                  <a:gd name="connsiteY6" fmla="*/ 440246 h 4402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23303" h="440245">
                    <a:moveTo>
                      <a:pt x="261747" y="440246"/>
                    </a:moveTo>
                    <a:cubicBezTo>
                      <a:pt x="126872" y="440246"/>
                      <a:pt x="74962" y="422529"/>
                      <a:pt x="74962" y="422529"/>
                    </a:cubicBezTo>
                    <a:lnTo>
                      <a:pt x="0" y="0"/>
                    </a:lnTo>
                    <a:cubicBezTo>
                      <a:pt x="0" y="0"/>
                      <a:pt x="126872" y="35433"/>
                      <a:pt x="261651" y="35433"/>
                    </a:cubicBezTo>
                    <a:cubicBezTo>
                      <a:pt x="396430" y="35433"/>
                      <a:pt x="523304" y="0"/>
                      <a:pt x="523304" y="0"/>
                    </a:cubicBezTo>
                    <a:lnTo>
                      <a:pt x="448341" y="422529"/>
                    </a:lnTo>
                    <a:cubicBezTo>
                      <a:pt x="448341" y="422529"/>
                      <a:pt x="398145" y="440246"/>
                      <a:pt x="261556" y="440246"/>
                    </a:cubicBezTo>
                    <a:close/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4" name="Forma Livre: Forma 69">
                <a:extLst>
                  <a:ext uri="{FF2B5EF4-FFF2-40B4-BE49-F238E27FC236}">
                    <a16:creationId xmlns:a16="http://schemas.microsoft.com/office/drawing/2014/main" id="{A8D963E6-C9D7-79FA-CC6F-57B599A39011}"/>
                  </a:ext>
                </a:extLst>
              </p:cNvPr>
              <p:cNvSpPr/>
              <p:nvPr/>
            </p:nvSpPr>
            <p:spPr>
              <a:xfrm>
                <a:off x="10190702" y="3565476"/>
                <a:ext cx="74961" cy="418718"/>
              </a:xfrm>
              <a:custGeom>
                <a:avLst/>
                <a:gdLst>
                  <a:gd name="connsiteX0" fmla="*/ 74962 w 74961"/>
                  <a:gd name="connsiteY0" fmla="*/ 418719 h 418718"/>
                  <a:gd name="connsiteX1" fmla="*/ 0 w 74961"/>
                  <a:gd name="connsiteY1" fmla="*/ 0 h 4187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4961" h="418718">
                    <a:moveTo>
                      <a:pt x="74962" y="418719"/>
                    </a:moveTo>
                    <a:lnTo>
                      <a:pt x="0" y="0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5" name="Forma Livre: Forma 70">
                <a:extLst>
                  <a:ext uri="{FF2B5EF4-FFF2-40B4-BE49-F238E27FC236}">
                    <a16:creationId xmlns:a16="http://schemas.microsoft.com/office/drawing/2014/main" id="{687D5344-2FA0-6405-6A33-FE8747A750D9}"/>
                  </a:ext>
                </a:extLst>
              </p:cNvPr>
              <p:cNvSpPr/>
              <p:nvPr/>
            </p:nvSpPr>
            <p:spPr>
              <a:xfrm>
                <a:off x="10443114" y="3565476"/>
                <a:ext cx="74961" cy="418718"/>
              </a:xfrm>
              <a:custGeom>
                <a:avLst/>
                <a:gdLst>
                  <a:gd name="connsiteX0" fmla="*/ 74962 w 74961"/>
                  <a:gd name="connsiteY0" fmla="*/ 0 h 418718"/>
                  <a:gd name="connsiteX1" fmla="*/ 0 w 74961"/>
                  <a:gd name="connsiteY1" fmla="*/ 418719 h 4187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4961" h="418718">
                    <a:moveTo>
                      <a:pt x="74962" y="0"/>
                    </a:moveTo>
                    <a:lnTo>
                      <a:pt x="0" y="418719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36" name="Forma Livre: Forma 71">
                <a:extLst>
                  <a:ext uri="{FF2B5EF4-FFF2-40B4-BE49-F238E27FC236}">
                    <a16:creationId xmlns:a16="http://schemas.microsoft.com/office/drawing/2014/main" id="{89AD935B-049E-6A0D-7D01-AC7645DCFBCE}"/>
                  </a:ext>
                </a:extLst>
              </p:cNvPr>
              <p:cNvSpPr/>
              <p:nvPr/>
            </p:nvSpPr>
            <p:spPr>
              <a:xfrm>
                <a:off x="10351960" y="3585955"/>
                <a:ext cx="9525" cy="404812"/>
              </a:xfrm>
              <a:custGeom>
                <a:avLst/>
                <a:gdLst>
                  <a:gd name="connsiteX0" fmla="*/ 0 w 9525"/>
                  <a:gd name="connsiteY0" fmla="*/ 0 h 404812"/>
                  <a:gd name="connsiteX1" fmla="*/ 0 w 9525"/>
                  <a:gd name="connsiteY1" fmla="*/ 404813 h 4048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525" h="404812">
                    <a:moveTo>
                      <a:pt x="0" y="0"/>
                    </a:moveTo>
                    <a:lnTo>
                      <a:pt x="0" y="404813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37" name="Gráfico 16">
            <a:extLst>
              <a:ext uri="{FF2B5EF4-FFF2-40B4-BE49-F238E27FC236}">
                <a16:creationId xmlns:a16="http://schemas.microsoft.com/office/drawing/2014/main" id="{76CC0AE6-CD1E-0950-3A86-1D1BDC462228}"/>
              </a:ext>
            </a:extLst>
          </p:cNvPr>
          <p:cNvGrpSpPr/>
          <p:nvPr/>
        </p:nvGrpSpPr>
        <p:grpSpPr>
          <a:xfrm>
            <a:off x="1304969" y="2287270"/>
            <a:ext cx="1052232" cy="955364"/>
            <a:chOff x="1304969" y="3159612"/>
            <a:chExt cx="1052232" cy="955364"/>
          </a:xfrm>
        </p:grpSpPr>
        <p:sp>
          <p:nvSpPr>
            <p:cNvPr id="38" name="Forma Livre: Forma 73">
              <a:extLst>
                <a:ext uri="{FF2B5EF4-FFF2-40B4-BE49-F238E27FC236}">
                  <a16:creationId xmlns:a16="http://schemas.microsoft.com/office/drawing/2014/main" id="{7AF15BE9-71DA-56CA-7143-9A132792C4DE}"/>
                </a:ext>
              </a:extLst>
            </p:cNvPr>
            <p:cNvSpPr/>
            <p:nvPr/>
          </p:nvSpPr>
          <p:spPr>
            <a:xfrm>
              <a:off x="1304969" y="3159612"/>
              <a:ext cx="1052232" cy="955364"/>
            </a:xfrm>
            <a:custGeom>
              <a:avLst/>
              <a:gdLst>
                <a:gd name="connsiteX0" fmla="*/ 1031989 w 1052232"/>
                <a:gd name="connsiteY0" fmla="*/ 403102 h 955364"/>
                <a:gd name="connsiteX1" fmla="*/ 848538 w 1052232"/>
                <a:gd name="connsiteY1" fmla="*/ 80776 h 955364"/>
                <a:gd name="connsiteX2" fmla="*/ 714426 w 1052232"/>
                <a:gd name="connsiteY2" fmla="*/ 2290 h 955364"/>
                <a:gd name="connsiteX3" fmla="*/ 343522 w 1052232"/>
                <a:gd name="connsiteY3" fmla="*/ 4 h 955364"/>
                <a:gd name="connsiteX4" fmla="*/ 208553 w 1052232"/>
                <a:gd name="connsiteY4" fmla="*/ 76870 h 955364"/>
                <a:gd name="connsiteX5" fmla="*/ 21196 w 1052232"/>
                <a:gd name="connsiteY5" fmla="*/ 396910 h 955364"/>
                <a:gd name="connsiteX6" fmla="*/ 20244 w 1052232"/>
                <a:gd name="connsiteY6" fmla="*/ 552263 h 955364"/>
                <a:gd name="connsiteX7" fmla="*/ 203695 w 1052232"/>
                <a:gd name="connsiteY7" fmla="*/ 874589 h 955364"/>
                <a:gd name="connsiteX8" fmla="*/ 337712 w 1052232"/>
                <a:gd name="connsiteY8" fmla="*/ 953075 h 955364"/>
                <a:gd name="connsiteX9" fmla="*/ 708615 w 1052232"/>
                <a:gd name="connsiteY9" fmla="*/ 955361 h 955364"/>
                <a:gd name="connsiteX10" fmla="*/ 786339 w 1052232"/>
                <a:gd name="connsiteY10" fmla="*/ 934978 h 955364"/>
                <a:gd name="connsiteX11" fmla="*/ 843585 w 1052232"/>
                <a:gd name="connsiteY11" fmla="*/ 878494 h 955364"/>
                <a:gd name="connsiteX12" fmla="*/ 1031037 w 1052232"/>
                <a:gd name="connsiteY12" fmla="*/ 558454 h 955364"/>
                <a:gd name="connsiteX13" fmla="*/ 1031989 w 1052232"/>
                <a:gd name="connsiteY13" fmla="*/ 403102 h 95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2232" h="955364">
                  <a:moveTo>
                    <a:pt x="1031989" y="403102"/>
                  </a:moveTo>
                  <a:lnTo>
                    <a:pt x="848538" y="80776"/>
                  </a:lnTo>
                  <a:cubicBezTo>
                    <a:pt x="821106" y="32674"/>
                    <a:pt x="769766" y="2575"/>
                    <a:pt x="714426" y="2290"/>
                  </a:cubicBezTo>
                  <a:lnTo>
                    <a:pt x="343522" y="4"/>
                  </a:lnTo>
                  <a:cubicBezTo>
                    <a:pt x="288182" y="-377"/>
                    <a:pt x="236461" y="29150"/>
                    <a:pt x="208553" y="76870"/>
                  </a:cubicBezTo>
                  <a:lnTo>
                    <a:pt x="21196" y="396910"/>
                  </a:lnTo>
                  <a:cubicBezTo>
                    <a:pt x="-6712" y="444631"/>
                    <a:pt x="-7093" y="504162"/>
                    <a:pt x="20244" y="552263"/>
                  </a:cubicBezTo>
                  <a:lnTo>
                    <a:pt x="203695" y="874589"/>
                  </a:lnTo>
                  <a:cubicBezTo>
                    <a:pt x="231032" y="922690"/>
                    <a:pt x="282372" y="952694"/>
                    <a:pt x="337712" y="953075"/>
                  </a:cubicBezTo>
                  <a:lnTo>
                    <a:pt x="708615" y="955361"/>
                  </a:lnTo>
                  <a:cubicBezTo>
                    <a:pt x="736238" y="955552"/>
                    <a:pt x="763003" y="948217"/>
                    <a:pt x="786339" y="934978"/>
                  </a:cubicBezTo>
                  <a:cubicBezTo>
                    <a:pt x="809676" y="921738"/>
                    <a:pt x="829583" y="902402"/>
                    <a:pt x="843585" y="878494"/>
                  </a:cubicBezTo>
                  <a:lnTo>
                    <a:pt x="1031037" y="558454"/>
                  </a:lnTo>
                  <a:cubicBezTo>
                    <a:pt x="1058945" y="510734"/>
                    <a:pt x="1059326" y="451203"/>
                    <a:pt x="1031989" y="403102"/>
                  </a:cubicBezTo>
                  <a:close/>
                </a:path>
              </a:pathLst>
            </a:custGeom>
            <a:gradFill>
              <a:gsLst>
                <a:gs pos="0">
                  <a:srgbClr val="ED193A">
                    <a:alpha val="80000"/>
                  </a:srgbClr>
                </a:gs>
                <a:gs pos="25000">
                  <a:srgbClr val="ED193A">
                    <a:alpha val="78824"/>
                  </a:srgbClr>
                </a:gs>
                <a:gs pos="40000">
                  <a:srgbClr val="ED193A">
                    <a:alpha val="74902"/>
                  </a:srgbClr>
                </a:gs>
                <a:gs pos="52000">
                  <a:srgbClr val="ED193A">
                    <a:alpha val="68627"/>
                  </a:srgbClr>
                </a:gs>
                <a:gs pos="63000">
                  <a:srgbClr val="ED193A">
                    <a:alpha val="60784"/>
                  </a:srgbClr>
                </a:gs>
                <a:gs pos="73000">
                  <a:srgbClr val="ED193A">
                    <a:alpha val="49804"/>
                  </a:srgbClr>
                </a:gs>
                <a:gs pos="82000">
                  <a:srgbClr val="ED193A">
                    <a:alpha val="35686"/>
                  </a:srgbClr>
                </a:gs>
                <a:gs pos="91000">
                  <a:srgbClr val="ED193A">
                    <a:alpha val="20000"/>
                  </a:srgbClr>
                </a:gs>
                <a:gs pos="99000">
                  <a:srgbClr val="ED193A">
                    <a:alpha val="784"/>
                  </a:srgbClr>
                </a:gs>
                <a:gs pos="100000">
                  <a:srgbClr val="ED193A">
                    <a:alpha val="0"/>
                  </a:srgbClr>
                </a:gs>
              </a:gsLst>
              <a:lin ang="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grpSp>
          <p:nvGrpSpPr>
            <p:cNvPr id="39" name="Gráfico 16">
              <a:extLst>
                <a:ext uri="{FF2B5EF4-FFF2-40B4-BE49-F238E27FC236}">
                  <a16:creationId xmlns:a16="http://schemas.microsoft.com/office/drawing/2014/main" id="{38400846-7531-26FA-4F3B-F34ED02A4E49}"/>
                </a:ext>
              </a:extLst>
            </p:cNvPr>
            <p:cNvGrpSpPr/>
            <p:nvPr/>
          </p:nvGrpSpPr>
          <p:grpSpPr>
            <a:xfrm>
              <a:off x="1583340" y="3371833"/>
              <a:ext cx="495490" cy="530923"/>
              <a:chOff x="1583340" y="3371833"/>
              <a:chExt cx="495490" cy="530923"/>
            </a:xfrm>
            <a:noFill/>
          </p:grpSpPr>
          <p:sp>
            <p:nvSpPr>
              <p:cNvPr id="40" name="Forma Livre: Forma 75">
                <a:extLst>
                  <a:ext uri="{FF2B5EF4-FFF2-40B4-BE49-F238E27FC236}">
                    <a16:creationId xmlns:a16="http://schemas.microsoft.com/office/drawing/2014/main" id="{A40C1AEC-AF36-218D-0ED6-30DCCB86AE25}"/>
                  </a:ext>
                </a:extLst>
              </p:cNvPr>
              <p:cNvSpPr/>
              <p:nvPr/>
            </p:nvSpPr>
            <p:spPr>
              <a:xfrm>
                <a:off x="1583340" y="3721305"/>
                <a:ext cx="495490" cy="181451"/>
              </a:xfrm>
              <a:custGeom>
                <a:avLst/>
                <a:gdLst>
                  <a:gd name="connsiteX0" fmla="*/ 495491 w 495490"/>
                  <a:gd name="connsiteY0" fmla="*/ 0 h 181451"/>
                  <a:gd name="connsiteX1" fmla="*/ 495491 w 495490"/>
                  <a:gd name="connsiteY1" fmla="*/ 181451 h 181451"/>
                  <a:gd name="connsiteX2" fmla="*/ 0 w 495490"/>
                  <a:gd name="connsiteY2" fmla="*/ 181451 h 181451"/>
                  <a:gd name="connsiteX3" fmla="*/ 0 w 495490"/>
                  <a:gd name="connsiteY3" fmla="*/ 0 h 1814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5490" h="181451">
                    <a:moveTo>
                      <a:pt x="495491" y="0"/>
                    </a:moveTo>
                    <a:lnTo>
                      <a:pt x="495491" y="181451"/>
                    </a:lnTo>
                    <a:lnTo>
                      <a:pt x="0" y="181451"/>
                    </a:lnTo>
                    <a:lnTo>
                      <a:pt x="0" y="0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41" name="Forma Livre: Forma 76">
                <a:extLst>
                  <a:ext uri="{FF2B5EF4-FFF2-40B4-BE49-F238E27FC236}">
                    <a16:creationId xmlns:a16="http://schemas.microsoft.com/office/drawing/2014/main" id="{DF364AF4-26CA-4101-B643-61D4F70AC386}"/>
                  </a:ext>
                </a:extLst>
              </p:cNvPr>
              <p:cNvSpPr/>
              <p:nvPr/>
            </p:nvSpPr>
            <p:spPr>
              <a:xfrm>
                <a:off x="1676209" y="3621769"/>
                <a:ext cx="309753" cy="154876"/>
              </a:xfrm>
              <a:custGeom>
                <a:avLst/>
                <a:gdLst>
                  <a:gd name="connsiteX0" fmla="*/ 309753 w 309753"/>
                  <a:gd name="connsiteY0" fmla="*/ 0 h 154876"/>
                  <a:gd name="connsiteX1" fmla="*/ 154877 w 309753"/>
                  <a:gd name="connsiteY1" fmla="*/ 154876 h 154876"/>
                  <a:gd name="connsiteX2" fmla="*/ 0 w 309753"/>
                  <a:gd name="connsiteY2" fmla="*/ 0 h 1548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09753" h="154876">
                    <a:moveTo>
                      <a:pt x="309753" y="0"/>
                    </a:moveTo>
                    <a:lnTo>
                      <a:pt x="154877" y="154876"/>
                    </a:lnTo>
                    <a:lnTo>
                      <a:pt x="0" y="0"/>
                    </a:lnTo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sp>
            <p:nvSpPr>
              <p:cNvPr id="42" name="Forma Livre: Forma 77">
                <a:extLst>
                  <a:ext uri="{FF2B5EF4-FFF2-40B4-BE49-F238E27FC236}">
                    <a16:creationId xmlns:a16="http://schemas.microsoft.com/office/drawing/2014/main" id="{1E4C3AB1-78F4-8040-4AC2-E1B6B1F219F4}"/>
                  </a:ext>
                </a:extLst>
              </p:cNvPr>
              <p:cNvSpPr/>
              <p:nvPr/>
            </p:nvSpPr>
            <p:spPr>
              <a:xfrm>
                <a:off x="1831086" y="3371833"/>
                <a:ext cx="9525" cy="404812"/>
              </a:xfrm>
              <a:custGeom>
                <a:avLst/>
                <a:gdLst>
                  <a:gd name="connsiteX0" fmla="*/ 0 w 9525"/>
                  <a:gd name="connsiteY0" fmla="*/ 0 h 404812"/>
                  <a:gd name="connsiteX1" fmla="*/ 0 w 9525"/>
                  <a:gd name="connsiteY1" fmla="*/ 404813 h 4048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525" h="404812">
                    <a:moveTo>
                      <a:pt x="0" y="0"/>
                    </a:moveTo>
                    <a:lnTo>
                      <a:pt x="0" y="404813"/>
                    </a:lnTo>
                  </a:path>
                </a:pathLst>
              </a:custGeom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43" name="Gráfico 16">
            <a:extLst>
              <a:ext uri="{FF2B5EF4-FFF2-40B4-BE49-F238E27FC236}">
                <a16:creationId xmlns:a16="http://schemas.microsoft.com/office/drawing/2014/main" id="{87854F05-336C-635A-F2E9-3B34317CFD0F}"/>
              </a:ext>
            </a:extLst>
          </p:cNvPr>
          <p:cNvGrpSpPr/>
          <p:nvPr/>
        </p:nvGrpSpPr>
        <p:grpSpPr>
          <a:xfrm>
            <a:off x="7919749" y="4235990"/>
            <a:ext cx="1052232" cy="955364"/>
            <a:chOff x="7898936" y="5108332"/>
            <a:chExt cx="1052232" cy="955364"/>
          </a:xfrm>
        </p:grpSpPr>
        <p:sp>
          <p:nvSpPr>
            <p:cNvPr id="44" name="Forma Livre: Forma 48">
              <a:extLst>
                <a:ext uri="{FF2B5EF4-FFF2-40B4-BE49-F238E27FC236}">
                  <a16:creationId xmlns:a16="http://schemas.microsoft.com/office/drawing/2014/main" id="{230D9BDE-7BDE-DCBC-E0A4-40B6B146BC0D}"/>
                </a:ext>
              </a:extLst>
            </p:cNvPr>
            <p:cNvSpPr/>
            <p:nvPr/>
          </p:nvSpPr>
          <p:spPr>
            <a:xfrm>
              <a:off x="7898936" y="5108332"/>
              <a:ext cx="1052232" cy="955364"/>
            </a:xfrm>
            <a:custGeom>
              <a:avLst/>
              <a:gdLst>
                <a:gd name="connsiteX0" fmla="*/ 1031989 w 1052232"/>
                <a:gd name="connsiteY0" fmla="*/ 403102 h 955364"/>
                <a:gd name="connsiteX1" fmla="*/ 848538 w 1052232"/>
                <a:gd name="connsiteY1" fmla="*/ 80776 h 955364"/>
                <a:gd name="connsiteX2" fmla="*/ 714521 w 1052232"/>
                <a:gd name="connsiteY2" fmla="*/ 2290 h 955364"/>
                <a:gd name="connsiteX3" fmla="*/ 343617 w 1052232"/>
                <a:gd name="connsiteY3" fmla="*/ 4 h 955364"/>
                <a:gd name="connsiteX4" fmla="*/ 208648 w 1052232"/>
                <a:gd name="connsiteY4" fmla="*/ 76870 h 955364"/>
                <a:gd name="connsiteX5" fmla="*/ 21196 w 1052232"/>
                <a:gd name="connsiteY5" fmla="*/ 396910 h 955364"/>
                <a:gd name="connsiteX6" fmla="*/ 20243 w 1052232"/>
                <a:gd name="connsiteY6" fmla="*/ 552263 h 955364"/>
                <a:gd name="connsiteX7" fmla="*/ 203695 w 1052232"/>
                <a:gd name="connsiteY7" fmla="*/ 874589 h 955364"/>
                <a:gd name="connsiteX8" fmla="*/ 337712 w 1052232"/>
                <a:gd name="connsiteY8" fmla="*/ 953075 h 955364"/>
                <a:gd name="connsiteX9" fmla="*/ 708615 w 1052232"/>
                <a:gd name="connsiteY9" fmla="*/ 955361 h 955364"/>
                <a:gd name="connsiteX10" fmla="*/ 786340 w 1052232"/>
                <a:gd name="connsiteY10" fmla="*/ 934978 h 955364"/>
                <a:gd name="connsiteX11" fmla="*/ 843584 w 1052232"/>
                <a:gd name="connsiteY11" fmla="*/ 878495 h 955364"/>
                <a:gd name="connsiteX12" fmla="*/ 1031037 w 1052232"/>
                <a:gd name="connsiteY12" fmla="*/ 558454 h 955364"/>
                <a:gd name="connsiteX13" fmla="*/ 1031989 w 1052232"/>
                <a:gd name="connsiteY13" fmla="*/ 403102 h 95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2232" h="955364">
                  <a:moveTo>
                    <a:pt x="1031989" y="403102"/>
                  </a:moveTo>
                  <a:lnTo>
                    <a:pt x="848538" y="80776"/>
                  </a:lnTo>
                  <a:cubicBezTo>
                    <a:pt x="821201" y="32674"/>
                    <a:pt x="769861" y="2671"/>
                    <a:pt x="714521" y="2290"/>
                  </a:cubicBezTo>
                  <a:lnTo>
                    <a:pt x="343617" y="4"/>
                  </a:lnTo>
                  <a:cubicBezTo>
                    <a:pt x="288277" y="-377"/>
                    <a:pt x="236556" y="29150"/>
                    <a:pt x="208648" y="76870"/>
                  </a:cubicBezTo>
                  <a:lnTo>
                    <a:pt x="21196" y="396910"/>
                  </a:lnTo>
                  <a:cubicBezTo>
                    <a:pt x="-6712" y="444631"/>
                    <a:pt x="-7093" y="504162"/>
                    <a:pt x="20243" y="552263"/>
                  </a:cubicBezTo>
                  <a:lnTo>
                    <a:pt x="203695" y="874589"/>
                  </a:lnTo>
                  <a:cubicBezTo>
                    <a:pt x="231032" y="922690"/>
                    <a:pt x="282372" y="952694"/>
                    <a:pt x="337712" y="953075"/>
                  </a:cubicBezTo>
                  <a:lnTo>
                    <a:pt x="708615" y="955361"/>
                  </a:lnTo>
                  <a:cubicBezTo>
                    <a:pt x="736238" y="955552"/>
                    <a:pt x="763003" y="948218"/>
                    <a:pt x="786340" y="934978"/>
                  </a:cubicBezTo>
                  <a:cubicBezTo>
                    <a:pt x="809676" y="921738"/>
                    <a:pt x="829583" y="902402"/>
                    <a:pt x="843584" y="878495"/>
                  </a:cubicBezTo>
                  <a:lnTo>
                    <a:pt x="1031037" y="558454"/>
                  </a:lnTo>
                  <a:cubicBezTo>
                    <a:pt x="1058945" y="510734"/>
                    <a:pt x="1059326" y="451203"/>
                    <a:pt x="1031989" y="403102"/>
                  </a:cubicBezTo>
                  <a:close/>
                </a:path>
              </a:pathLst>
            </a:custGeom>
            <a:gradFill>
              <a:gsLst>
                <a:gs pos="0">
                  <a:srgbClr val="ED193A">
                    <a:alpha val="80000"/>
                  </a:srgbClr>
                </a:gs>
                <a:gs pos="25000">
                  <a:srgbClr val="ED193A">
                    <a:alpha val="78824"/>
                  </a:srgbClr>
                </a:gs>
                <a:gs pos="40000">
                  <a:srgbClr val="ED193A">
                    <a:alpha val="74902"/>
                  </a:srgbClr>
                </a:gs>
                <a:gs pos="52000">
                  <a:srgbClr val="ED193A">
                    <a:alpha val="68627"/>
                  </a:srgbClr>
                </a:gs>
                <a:gs pos="63000">
                  <a:srgbClr val="ED193A">
                    <a:alpha val="60784"/>
                  </a:srgbClr>
                </a:gs>
                <a:gs pos="73000">
                  <a:srgbClr val="ED193A">
                    <a:alpha val="49804"/>
                  </a:srgbClr>
                </a:gs>
                <a:gs pos="82000">
                  <a:srgbClr val="ED193A">
                    <a:alpha val="35686"/>
                  </a:srgbClr>
                </a:gs>
                <a:gs pos="91000">
                  <a:srgbClr val="ED193A">
                    <a:alpha val="20000"/>
                  </a:srgbClr>
                </a:gs>
                <a:gs pos="99000">
                  <a:srgbClr val="ED193A">
                    <a:alpha val="784"/>
                  </a:srgbClr>
                </a:gs>
                <a:gs pos="100000">
                  <a:srgbClr val="ED193A">
                    <a:alpha val="0"/>
                  </a:srgbClr>
                </a:gs>
              </a:gsLst>
              <a:lin ang="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grpSp>
          <p:nvGrpSpPr>
            <p:cNvPr id="45" name="Gráfico 16">
              <a:extLst>
                <a:ext uri="{FF2B5EF4-FFF2-40B4-BE49-F238E27FC236}">
                  <a16:creationId xmlns:a16="http://schemas.microsoft.com/office/drawing/2014/main" id="{AEF31F76-63AC-3069-7E6B-B9FEFDDB8386}"/>
                </a:ext>
              </a:extLst>
            </p:cNvPr>
            <p:cNvGrpSpPr/>
            <p:nvPr/>
          </p:nvGrpSpPr>
          <p:grpSpPr>
            <a:xfrm>
              <a:off x="8091011" y="5333697"/>
              <a:ext cx="667988" cy="504634"/>
              <a:chOff x="8091011" y="5333697"/>
              <a:chExt cx="667988" cy="504634"/>
            </a:xfrm>
          </p:grpSpPr>
          <p:sp>
            <p:nvSpPr>
              <p:cNvPr id="46" name="Forma Livre: Forma 50">
                <a:extLst>
                  <a:ext uri="{FF2B5EF4-FFF2-40B4-BE49-F238E27FC236}">
                    <a16:creationId xmlns:a16="http://schemas.microsoft.com/office/drawing/2014/main" id="{BCD693ED-5E33-4E4E-2D67-782B6F89DDC9}"/>
                  </a:ext>
                </a:extLst>
              </p:cNvPr>
              <p:cNvSpPr/>
              <p:nvPr/>
            </p:nvSpPr>
            <p:spPr>
              <a:xfrm>
                <a:off x="8155495" y="5368749"/>
                <a:ext cx="46672" cy="46672"/>
              </a:xfrm>
              <a:custGeom>
                <a:avLst/>
                <a:gdLst>
                  <a:gd name="connsiteX0" fmla="*/ 46672 w 46672"/>
                  <a:gd name="connsiteY0" fmla="*/ 23336 h 46672"/>
                  <a:gd name="connsiteX1" fmla="*/ 23336 w 46672"/>
                  <a:gd name="connsiteY1" fmla="*/ 46673 h 46672"/>
                  <a:gd name="connsiteX2" fmla="*/ 0 w 46672"/>
                  <a:gd name="connsiteY2" fmla="*/ 23336 h 46672"/>
                  <a:gd name="connsiteX3" fmla="*/ 23336 w 46672"/>
                  <a:gd name="connsiteY3" fmla="*/ 0 h 46672"/>
                  <a:gd name="connsiteX4" fmla="*/ 46672 w 46672"/>
                  <a:gd name="connsiteY4" fmla="*/ 23336 h 466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672" h="46672">
                    <a:moveTo>
                      <a:pt x="46672" y="23336"/>
                    </a:moveTo>
                    <a:cubicBezTo>
                      <a:pt x="46672" y="36225"/>
                      <a:pt x="36224" y="46673"/>
                      <a:pt x="23336" y="46673"/>
                    </a:cubicBezTo>
                    <a:cubicBezTo>
                      <a:pt x="10448" y="46673"/>
                      <a:pt x="0" y="36224"/>
                      <a:pt x="0" y="23336"/>
                    </a:cubicBezTo>
                    <a:cubicBezTo>
                      <a:pt x="0" y="10448"/>
                      <a:pt x="10448" y="0"/>
                      <a:pt x="23336" y="0"/>
                    </a:cubicBezTo>
                    <a:cubicBezTo>
                      <a:pt x="36224" y="0"/>
                      <a:pt x="46672" y="10448"/>
                      <a:pt x="46672" y="2333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grpSp>
            <p:nvGrpSpPr>
              <p:cNvPr id="47" name="Gráfico 16">
                <a:extLst>
                  <a:ext uri="{FF2B5EF4-FFF2-40B4-BE49-F238E27FC236}">
                    <a16:creationId xmlns:a16="http://schemas.microsoft.com/office/drawing/2014/main" id="{489F8BB0-C408-6650-650D-27EC0C70306B}"/>
                  </a:ext>
                </a:extLst>
              </p:cNvPr>
              <p:cNvGrpSpPr/>
              <p:nvPr/>
            </p:nvGrpSpPr>
            <p:grpSpPr>
              <a:xfrm>
                <a:off x="8091011" y="5333697"/>
                <a:ext cx="667988" cy="504634"/>
                <a:chOff x="8091011" y="5333697"/>
                <a:chExt cx="667988" cy="504634"/>
              </a:xfrm>
            </p:grpSpPr>
            <p:sp>
              <p:nvSpPr>
                <p:cNvPr id="48" name="Forma Livre: Forma 52">
                  <a:extLst>
                    <a:ext uri="{FF2B5EF4-FFF2-40B4-BE49-F238E27FC236}">
                      <a16:creationId xmlns:a16="http://schemas.microsoft.com/office/drawing/2014/main" id="{A4E7006F-9E09-AA53-3105-09124ED87367}"/>
                    </a:ext>
                  </a:extLst>
                </p:cNvPr>
                <p:cNvSpPr/>
                <p:nvPr/>
              </p:nvSpPr>
              <p:spPr>
                <a:xfrm>
                  <a:off x="8091011" y="5333697"/>
                  <a:ext cx="667988" cy="504634"/>
                </a:xfrm>
                <a:custGeom>
                  <a:avLst/>
                  <a:gdLst>
                    <a:gd name="connsiteX0" fmla="*/ 0 w 667988"/>
                    <a:gd name="connsiteY0" fmla="*/ 0 h 504634"/>
                    <a:gd name="connsiteX1" fmla="*/ 667988 w 667988"/>
                    <a:gd name="connsiteY1" fmla="*/ 0 h 504634"/>
                    <a:gd name="connsiteX2" fmla="*/ 667988 w 667988"/>
                    <a:gd name="connsiteY2" fmla="*/ 504635 h 504634"/>
                    <a:gd name="connsiteX3" fmla="*/ 0 w 667988"/>
                    <a:gd name="connsiteY3" fmla="*/ 504635 h 5046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67988" h="504634">
                      <a:moveTo>
                        <a:pt x="0" y="0"/>
                      </a:moveTo>
                      <a:lnTo>
                        <a:pt x="667988" y="0"/>
                      </a:lnTo>
                      <a:lnTo>
                        <a:pt x="667988" y="504635"/>
                      </a:lnTo>
                      <a:lnTo>
                        <a:pt x="0" y="504635"/>
                      </a:lnTo>
                      <a:close/>
                    </a:path>
                  </a:pathLst>
                </a:custGeom>
                <a:noFill/>
                <a:ln w="28575" cap="flat">
                  <a:solidFill>
                    <a:srgbClr val="FFFFFF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  <p:sp>
              <p:nvSpPr>
                <p:cNvPr id="49" name="Forma Livre: Forma 53">
                  <a:extLst>
                    <a:ext uri="{FF2B5EF4-FFF2-40B4-BE49-F238E27FC236}">
                      <a16:creationId xmlns:a16="http://schemas.microsoft.com/office/drawing/2014/main" id="{FC7B50F8-FE71-FECC-05F2-5C8FC4C674D2}"/>
                    </a:ext>
                  </a:extLst>
                </p:cNvPr>
                <p:cNvSpPr/>
                <p:nvPr/>
              </p:nvSpPr>
              <p:spPr>
                <a:xfrm>
                  <a:off x="8091011" y="5452283"/>
                  <a:ext cx="667988" cy="9525"/>
                </a:xfrm>
                <a:custGeom>
                  <a:avLst/>
                  <a:gdLst>
                    <a:gd name="connsiteX0" fmla="*/ 0 w 667988"/>
                    <a:gd name="connsiteY0" fmla="*/ 0 h 9525"/>
                    <a:gd name="connsiteX1" fmla="*/ 667988 w 667988"/>
                    <a:gd name="connsiteY1" fmla="*/ 0 h 95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667988" h="9525">
                      <a:moveTo>
                        <a:pt x="0" y="0"/>
                      </a:moveTo>
                      <a:lnTo>
                        <a:pt x="667988" y="0"/>
                      </a:lnTo>
                    </a:path>
                  </a:pathLst>
                </a:custGeom>
                <a:ln w="28575" cap="flat">
                  <a:solidFill>
                    <a:srgbClr val="FFFFFF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  <p:sp>
              <p:nvSpPr>
                <p:cNvPr id="50" name="Forma Livre: Forma 54">
                  <a:extLst>
                    <a:ext uri="{FF2B5EF4-FFF2-40B4-BE49-F238E27FC236}">
                      <a16:creationId xmlns:a16="http://schemas.microsoft.com/office/drawing/2014/main" id="{669E4386-B225-FF95-A34B-B07F52047A19}"/>
                    </a:ext>
                  </a:extLst>
                </p:cNvPr>
                <p:cNvSpPr/>
                <p:nvPr/>
              </p:nvSpPr>
              <p:spPr>
                <a:xfrm>
                  <a:off x="8215121" y="5368749"/>
                  <a:ext cx="46672" cy="46672"/>
                </a:xfrm>
                <a:custGeom>
                  <a:avLst/>
                  <a:gdLst>
                    <a:gd name="connsiteX0" fmla="*/ 46673 w 46672"/>
                    <a:gd name="connsiteY0" fmla="*/ 23336 h 46672"/>
                    <a:gd name="connsiteX1" fmla="*/ 23336 w 46672"/>
                    <a:gd name="connsiteY1" fmla="*/ 46673 h 46672"/>
                    <a:gd name="connsiteX2" fmla="*/ 0 w 46672"/>
                    <a:gd name="connsiteY2" fmla="*/ 23336 h 46672"/>
                    <a:gd name="connsiteX3" fmla="*/ 23336 w 46672"/>
                    <a:gd name="connsiteY3" fmla="*/ 0 h 46672"/>
                    <a:gd name="connsiteX4" fmla="*/ 46673 w 46672"/>
                    <a:gd name="connsiteY4" fmla="*/ 23336 h 466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6672" h="46672">
                      <a:moveTo>
                        <a:pt x="46673" y="23336"/>
                      </a:moveTo>
                      <a:cubicBezTo>
                        <a:pt x="46673" y="36225"/>
                        <a:pt x="36224" y="46673"/>
                        <a:pt x="23336" y="46673"/>
                      </a:cubicBezTo>
                      <a:cubicBezTo>
                        <a:pt x="10448" y="46673"/>
                        <a:pt x="0" y="36224"/>
                        <a:pt x="0" y="23336"/>
                      </a:cubicBezTo>
                      <a:cubicBezTo>
                        <a:pt x="0" y="10448"/>
                        <a:pt x="10448" y="0"/>
                        <a:pt x="23336" y="0"/>
                      </a:cubicBezTo>
                      <a:cubicBezTo>
                        <a:pt x="36224" y="0"/>
                        <a:pt x="46673" y="10448"/>
                        <a:pt x="46673" y="2333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  <p:sp>
              <p:nvSpPr>
                <p:cNvPr id="51" name="Forma Livre: Forma 55">
                  <a:extLst>
                    <a:ext uri="{FF2B5EF4-FFF2-40B4-BE49-F238E27FC236}">
                      <a16:creationId xmlns:a16="http://schemas.microsoft.com/office/drawing/2014/main" id="{D29E3EF2-79A9-1959-7BAA-E8011FA8F310}"/>
                    </a:ext>
                  </a:extLst>
                </p:cNvPr>
                <p:cNvSpPr/>
                <p:nvPr/>
              </p:nvSpPr>
              <p:spPr>
                <a:xfrm>
                  <a:off x="8279129" y="5368749"/>
                  <a:ext cx="46672" cy="46672"/>
                </a:xfrm>
                <a:custGeom>
                  <a:avLst/>
                  <a:gdLst>
                    <a:gd name="connsiteX0" fmla="*/ 46672 w 46672"/>
                    <a:gd name="connsiteY0" fmla="*/ 23336 h 46672"/>
                    <a:gd name="connsiteX1" fmla="*/ 23336 w 46672"/>
                    <a:gd name="connsiteY1" fmla="*/ 46673 h 46672"/>
                    <a:gd name="connsiteX2" fmla="*/ 0 w 46672"/>
                    <a:gd name="connsiteY2" fmla="*/ 23336 h 46672"/>
                    <a:gd name="connsiteX3" fmla="*/ 23336 w 46672"/>
                    <a:gd name="connsiteY3" fmla="*/ 0 h 46672"/>
                    <a:gd name="connsiteX4" fmla="*/ 46672 w 46672"/>
                    <a:gd name="connsiteY4" fmla="*/ 23336 h 466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6672" h="46672">
                      <a:moveTo>
                        <a:pt x="46672" y="23336"/>
                      </a:moveTo>
                      <a:cubicBezTo>
                        <a:pt x="46672" y="36225"/>
                        <a:pt x="36224" y="46673"/>
                        <a:pt x="23336" y="46673"/>
                      </a:cubicBezTo>
                      <a:cubicBezTo>
                        <a:pt x="10448" y="46673"/>
                        <a:pt x="0" y="36224"/>
                        <a:pt x="0" y="23336"/>
                      </a:cubicBezTo>
                      <a:cubicBezTo>
                        <a:pt x="0" y="10448"/>
                        <a:pt x="10448" y="0"/>
                        <a:pt x="23336" y="0"/>
                      </a:cubicBezTo>
                      <a:cubicBezTo>
                        <a:pt x="36224" y="0"/>
                        <a:pt x="46672" y="10448"/>
                        <a:pt x="46672" y="2333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  <p:sp>
              <p:nvSpPr>
                <p:cNvPr id="52" name="Forma Livre: Forma 56">
                  <a:extLst>
                    <a:ext uri="{FF2B5EF4-FFF2-40B4-BE49-F238E27FC236}">
                      <a16:creationId xmlns:a16="http://schemas.microsoft.com/office/drawing/2014/main" id="{5ABC2E33-B6F5-69AA-6A3A-C2612EC37201}"/>
                    </a:ext>
                  </a:extLst>
                </p:cNvPr>
                <p:cNvSpPr/>
                <p:nvPr/>
              </p:nvSpPr>
              <p:spPr>
                <a:xfrm>
                  <a:off x="8444769" y="5505052"/>
                  <a:ext cx="120967" cy="120967"/>
                </a:xfrm>
                <a:custGeom>
                  <a:avLst/>
                  <a:gdLst>
                    <a:gd name="connsiteX0" fmla="*/ 120967 w 120967"/>
                    <a:gd name="connsiteY0" fmla="*/ 60484 h 120967"/>
                    <a:gd name="connsiteX1" fmla="*/ 60484 w 120967"/>
                    <a:gd name="connsiteY1" fmla="*/ 120968 h 120967"/>
                    <a:gd name="connsiteX2" fmla="*/ 0 w 120967"/>
                    <a:gd name="connsiteY2" fmla="*/ 60484 h 120967"/>
                    <a:gd name="connsiteX3" fmla="*/ 60484 w 120967"/>
                    <a:gd name="connsiteY3" fmla="*/ 0 h 120967"/>
                    <a:gd name="connsiteX4" fmla="*/ 120967 w 120967"/>
                    <a:gd name="connsiteY4" fmla="*/ 60484 h 1209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0967" h="120967">
                      <a:moveTo>
                        <a:pt x="120967" y="60484"/>
                      </a:moveTo>
                      <a:cubicBezTo>
                        <a:pt x="120967" y="93888"/>
                        <a:pt x="93888" y="120968"/>
                        <a:pt x="60484" y="120968"/>
                      </a:cubicBezTo>
                      <a:cubicBezTo>
                        <a:pt x="27079" y="120968"/>
                        <a:pt x="0" y="93888"/>
                        <a:pt x="0" y="60484"/>
                      </a:cubicBezTo>
                      <a:cubicBezTo>
                        <a:pt x="0" y="27080"/>
                        <a:pt x="27080" y="0"/>
                        <a:pt x="60484" y="0"/>
                      </a:cubicBezTo>
                      <a:cubicBezTo>
                        <a:pt x="93888" y="0"/>
                        <a:pt x="120967" y="27079"/>
                        <a:pt x="120967" y="60484"/>
                      </a:cubicBezTo>
                      <a:close/>
                    </a:path>
                  </a:pathLst>
                </a:custGeom>
                <a:noFill/>
                <a:ln w="28575" cap="flat">
                  <a:solidFill>
                    <a:srgbClr val="FFFFFF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  <p:sp>
              <p:nvSpPr>
                <p:cNvPr id="53" name="Forma Livre: Forma 57">
                  <a:extLst>
                    <a:ext uri="{FF2B5EF4-FFF2-40B4-BE49-F238E27FC236}">
                      <a16:creationId xmlns:a16="http://schemas.microsoft.com/office/drawing/2014/main" id="{1D6CDC52-0478-ECD9-D2EB-165D3B216B5D}"/>
                    </a:ext>
                  </a:extLst>
                </p:cNvPr>
                <p:cNvSpPr/>
                <p:nvPr/>
              </p:nvSpPr>
              <p:spPr>
                <a:xfrm>
                  <a:off x="8387810" y="5662595"/>
                  <a:ext cx="235648" cy="124777"/>
                </a:xfrm>
                <a:custGeom>
                  <a:avLst/>
                  <a:gdLst>
                    <a:gd name="connsiteX0" fmla="*/ 235648 w 235648"/>
                    <a:gd name="connsiteY0" fmla="*/ 76010 h 124777"/>
                    <a:gd name="connsiteX1" fmla="*/ 117824 w 235648"/>
                    <a:gd name="connsiteY1" fmla="*/ 0 h 124777"/>
                    <a:gd name="connsiteX2" fmla="*/ 0 w 235648"/>
                    <a:gd name="connsiteY2" fmla="*/ 76010 h 124777"/>
                    <a:gd name="connsiteX3" fmla="*/ 0 w 235648"/>
                    <a:gd name="connsiteY3" fmla="*/ 124778 h 124777"/>
                    <a:gd name="connsiteX4" fmla="*/ 235648 w 235648"/>
                    <a:gd name="connsiteY4" fmla="*/ 124778 h 124777"/>
                    <a:gd name="connsiteX5" fmla="*/ 235648 w 235648"/>
                    <a:gd name="connsiteY5" fmla="*/ 76010 h 1247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35648" h="124777">
                      <a:moveTo>
                        <a:pt x="235648" y="76010"/>
                      </a:moveTo>
                      <a:cubicBezTo>
                        <a:pt x="235648" y="26765"/>
                        <a:pt x="182880" y="0"/>
                        <a:pt x="117824" y="0"/>
                      </a:cubicBezTo>
                      <a:cubicBezTo>
                        <a:pt x="52769" y="0"/>
                        <a:pt x="0" y="26765"/>
                        <a:pt x="0" y="76010"/>
                      </a:cubicBezTo>
                      <a:lnTo>
                        <a:pt x="0" y="124778"/>
                      </a:lnTo>
                      <a:lnTo>
                        <a:pt x="235648" y="124778"/>
                      </a:lnTo>
                      <a:lnTo>
                        <a:pt x="235648" y="76010"/>
                      </a:lnTo>
                      <a:close/>
                    </a:path>
                  </a:pathLst>
                </a:custGeom>
                <a:noFill/>
                <a:ln w="28575" cap="flat">
                  <a:solidFill>
                    <a:srgbClr val="FFFFFF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  <p:sp>
              <p:nvSpPr>
                <p:cNvPr id="54" name="Forma Livre: Forma 58">
                  <a:extLst>
                    <a:ext uri="{FF2B5EF4-FFF2-40B4-BE49-F238E27FC236}">
                      <a16:creationId xmlns:a16="http://schemas.microsoft.com/office/drawing/2014/main" id="{B1F1567C-920E-C5AF-401C-FE712CAFAE13}"/>
                    </a:ext>
                  </a:extLst>
                </p:cNvPr>
                <p:cNvSpPr/>
                <p:nvPr/>
              </p:nvSpPr>
              <p:spPr>
                <a:xfrm>
                  <a:off x="8223313" y="5505052"/>
                  <a:ext cx="167735" cy="166782"/>
                </a:xfrm>
                <a:custGeom>
                  <a:avLst/>
                  <a:gdLst>
                    <a:gd name="connsiteX0" fmla="*/ 167735 w 167735"/>
                    <a:gd name="connsiteY0" fmla="*/ 0 h 166782"/>
                    <a:gd name="connsiteX1" fmla="*/ 0 w 167735"/>
                    <a:gd name="connsiteY1" fmla="*/ 0 h 166782"/>
                    <a:gd name="connsiteX2" fmla="*/ 0 w 167735"/>
                    <a:gd name="connsiteY2" fmla="*/ 117824 h 166782"/>
                    <a:gd name="connsiteX3" fmla="*/ 96202 w 167735"/>
                    <a:gd name="connsiteY3" fmla="*/ 117824 h 166782"/>
                    <a:gd name="connsiteX4" fmla="*/ 141541 w 167735"/>
                    <a:gd name="connsiteY4" fmla="*/ 166783 h 166782"/>
                    <a:gd name="connsiteX5" fmla="*/ 141541 w 167735"/>
                    <a:gd name="connsiteY5" fmla="*/ 117824 h 166782"/>
                    <a:gd name="connsiteX6" fmla="*/ 167735 w 167735"/>
                    <a:gd name="connsiteY6" fmla="*/ 117824 h 166782"/>
                    <a:gd name="connsiteX7" fmla="*/ 167735 w 167735"/>
                    <a:gd name="connsiteY7" fmla="*/ 0 h 1667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67735" h="166782">
                      <a:moveTo>
                        <a:pt x="167735" y="0"/>
                      </a:moveTo>
                      <a:lnTo>
                        <a:pt x="0" y="0"/>
                      </a:lnTo>
                      <a:lnTo>
                        <a:pt x="0" y="117824"/>
                      </a:lnTo>
                      <a:lnTo>
                        <a:pt x="96202" y="117824"/>
                      </a:lnTo>
                      <a:lnTo>
                        <a:pt x="141541" y="166783"/>
                      </a:lnTo>
                      <a:lnTo>
                        <a:pt x="141541" y="117824"/>
                      </a:lnTo>
                      <a:lnTo>
                        <a:pt x="167735" y="117824"/>
                      </a:lnTo>
                      <a:lnTo>
                        <a:pt x="167735" y="0"/>
                      </a:lnTo>
                      <a:close/>
                    </a:path>
                  </a:pathLst>
                </a:custGeom>
                <a:noFill/>
                <a:ln w="28575" cap="flat">
                  <a:solidFill>
                    <a:srgbClr val="FFFFFF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55" name="Gráfico 16">
            <a:extLst>
              <a:ext uri="{FF2B5EF4-FFF2-40B4-BE49-F238E27FC236}">
                <a16:creationId xmlns:a16="http://schemas.microsoft.com/office/drawing/2014/main" id="{6101F0B7-EAA8-4E04-9B5B-5ED82B7EBBBF}"/>
              </a:ext>
            </a:extLst>
          </p:cNvPr>
          <p:cNvGrpSpPr/>
          <p:nvPr/>
        </p:nvGrpSpPr>
        <p:grpSpPr>
          <a:xfrm>
            <a:off x="3220019" y="4235990"/>
            <a:ext cx="1052232" cy="955364"/>
            <a:chOff x="3199206" y="5108332"/>
            <a:chExt cx="1052232" cy="955364"/>
          </a:xfrm>
        </p:grpSpPr>
        <p:sp>
          <p:nvSpPr>
            <p:cNvPr id="56" name="Forma Livre: Forma 79">
              <a:extLst>
                <a:ext uri="{FF2B5EF4-FFF2-40B4-BE49-F238E27FC236}">
                  <a16:creationId xmlns:a16="http://schemas.microsoft.com/office/drawing/2014/main" id="{2FF2585D-FC6B-881D-F464-F08921EF119B}"/>
                </a:ext>
              </a:extLst>
            </p:cNvPr>
            <p:cNvSpPr/>
            <p:nvPr/>
          </p:nvSpPr>
          <p:spPr>
            <a:xfrm>
              <a:off x="3199206" y="5108332"/>
              <a:ext cx="1052232" cy="955364"/>
            </a:xfrm>
            <a:custGeom>
              <a:avLst/>
              <a:gdLst>
                <a:gd name="connsiteX0" fmla="*/ 1031989 w 1052232"/>
                <a:gd name="connsiteY0" fmla="*/ 403102 h 955364"/>
                <a:gd name="connsiteX1" fmla="*/ 848538 w 1052232"/>
                <a:gd name="connsiteY1" fmla="*/ 80776 h 955364"/>
                <a:gd name="connsiteX2" fmla="*/ 714521 w 1052232"/>
                <a:gd name="connsiteY2" fmla="*/ 2290 h 955364"/>
                <a:gd name="connsiteX3" fmla="*/ 343617 w 1052232"/>
                <a:gd name="connsiteY3" fmla="*/ 4 h 955364"/>
                <a:gd name="connsiteX4" fmla="*/ 208648 w 1052232"/>
                <a:gd name="connsiteY4" fmla="*/ 76870 h 955364"/>
                <a:gd name="connsiteX5" fmla="*/ 21196 w 1052232"/>
                <a:gd name="connsiteY5" fmla="*/ 396910 h 955364"/>
                <a:gd name="connsiteX6" fmla="*/ 20244 w 1052232"/>
                <a:gd name="connsiteY6" fmla="*/ 552263 h 955364"/>
                <a:gd name="connsiteX7" fmla="*/ 203695 w 1052232"/>
                <a:gd name="connsiteY7" fmla="*/ 874589 h 955364"/>
                <a:gd name="connsiteX8" fmla="*/ 337712 w 1052232"/>
                <a:gd name="connsiteY8" fmla="*/ 953075 h 955364"/>
                <a:gd name="connsiteX9" fmla="*/ 708615 w 1052232"/>
                <a:gd name="connsiteY9" fmla="*/ 955361 h 955364"/>
                <a:gd name="connsiteX10" fmla="*/ 786339 w 1052232"/>
                <a:gd name="connsiteY10" fmla="*/ 934978 h 955364"/>
                <a:gd name="connsiteX11" fmla="*/ 843585 w 1052232"/>
                <a:gd name="connsiteY11" fmla="*/ 878495 h 955364"/>
                <a:gd name="connsiteX12" fmla="*/ 1031037 w 1052232"/>
                <a:gd name="connsiteY12" fmla="*/ 558454 h 955364"/>
                <a:gd name="connsiteX13" fmla="*/ 1031989 w 1052232"/>
                <a:gd name="connsiteY13" fmla="*/ 403102 h 95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2232" h="955364">
                  <a:moveTo>
                    <a:pt x="1031989" y="403102"/>
                  </a:moveTo>
                  <a:lnTo>
                    <a:pt x="848538" y="80776"/>
                  </a:lnTo>
                  <a:cubicBezTo>
                    <a:pt x="821201" y="32674"/>
                    <a:pt x="769861" y="2671"/>
                    <a:pt x="714521" y="2290"/>
                  </a:cubicBezTo>
                  <a:lnTo>
                    <a:pt x="343617" y="4"/>
                  </a:lnTo>
                  <a:cubicBezTo>
                    <a:pt x="288277" y="-377"/>
                    <a:pt x="236556" y="29150"/>
                    <a:pt x="208648" y="76870"/>
                  </a:cubicBezTo>
                  <a:lnTo>
                    <a:pt x="21196" y="396910"/>
                  </a:lnTo>
                  <a:cubicBezTo>
                    <a:pt x="-6712" y="444631"/>
                    <a:pt x="-7093" y="504162"/>
                    <a:pt x="20244" y="552263"/>
                  </a:cubicBezTo>
                  <a:lnTo>
                    <a:pt x="203695" y="874589"/>
                  </a:lnTo>
                  <a:cubicBezTo>
                    <a:pt x="231032" y="922690"/>
                    <a:pt x="282372" y="952694"/>
                    <a:pt x="337712" y="953075"/>
                  </a:cubicBezTo>
                  <a:lnTo>
                    <a:pt x="708615" y="955361"/>
                  </a:lnTo>
                  <a:cubicBezTo>
                    <a:pt x="736238" y="955552"/>
                    <a:pt x="763003" y="948218"/>
                    <a:pt x="786339" y="934978"/>
                  </a:cubicBezTo>
                  <a:cubicBezTo>
                    <a:pt x="809676" y="921738"/>
                    <a:pt x="829583" y="902402"/>
                    <a:pt x="843585" y="878495"/>
                  </a:cubicBezTo>
                  <a:lnTo>
                    <a:pt x="1031037" y="558454"/>
                  </a:lnTo>
                  <a:cubicBezTo>
                    <a:pt x="1058945" y="510734"/>
                    <a:pt x="1059326" y="451203"/>
                    <a:pt x="1031989" y="403102"/>
                  </a:cubicBezTo>
                  <a:close/>
                </a:path>
              </a:pathLst>
            </a:custGeom>
            <a:gradFill>
              <a:gsLst>
                <a:gs pos="0">
                  <a:srgbClr val="ED193A">
                    <a:alpha val="80000"/>
                  </a:srgbClr>
                </a:gs>
                <a:gs pos="25000">
                  <a:srgbClr val="ED193A">
                    <a:alpha val="78824"/>
                  </a:srgbClr>
                </a:gs>
                <a:gs pos="40000">
                  <a:srgbClr val="ED193A">
                    <a:alpha val="74902"/>
                  </a:srgbClr>
                </a:gs>
                <a:gs pos="52000">
                  <a:srgbClr val="ED193A">
                    <a:alpha val="68627"/>
                  </a:srgbClr>
                </a:gs>
                <a:gs pos="63000">
                  <a:srgbClr val="ED193A">
                    <a:alpha val="60784"/>
                  </a:srgbClr>
                </a:gs>
                <a:gs pos="73000">
                  <a:srgbClr val="ED193A">
                    <a:alpha val="49804"/>
                  </a:srgbClr>
                </a:gs>
                <a:gs pos="82000">
                  <a:srgbClr val="ED193A">
                    <a:alpha val="35686"/>
                  </a:srgbClr>
                </a:gs>
                <a:gs pos="91000">
                  <a:srgbClr val="ED193A">
                    <a:alpha val="20000"/>
                  </a:srgbClr>
                </a:gs>
                <a:gs pos="99000">
                  <a:srgbClr val="ED193A">
                    <a:alpha val="784"/>
                  </a:srgbClr>
                </a:gs>
                <a:gs pos="100000">
                  <a:srgbClr val="ED193A">
                    <a:alpha val="0"/>
                  </a:srgbClr>
                </a:gs>
              </a:gsLst>
              <a:lin ang="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grpSp>
          <p:nvGrpSpPr>
            <p:cNvPr id="57" name="Gráfico 16">
              <a:extLst>
                <a:ext uri="{FF2B5EF4-FFF2-40B4-BE49-F238E27FC236}">
                  <a16:creationId xmlns:a16="http://schemas.microsoft.com/office/drawing/2014/main" id="{809F2EB4-E202-91FE-DB2C-EEED974EE9D4}"/>
                </a:ext>
              </a:extLst>
            </p:cNvPr>
            <p:cNvGrpSpPr/>
            <p:nvPr/>
          </p:nvGrpSpPr>
          <p:grpSpPr>
            <a:xfrm>
              <a:off x="3363753" y="5353219"/>
              <a:ext cx="722948" cy="465540"/>
              <a:chOff x="3363753" y="5353219"/>
              <a:chExt cx="722948" cy="465540"/>
            </a:xfrm>
          </p:grpSpPr>
          <p:sp>
            <p:nvSpPr>
              <p:cNvPr id="58" name="Forma Livre: Forma 81">
                <a:extLst>
                  <a:ext uri="{FF2B5EF4-FFF2-40B4-BE49-F238E27FC236}">
                    <a16:creationId xmlns:a16="http://schemas.microsoft.com/office/drawing/2014/main" id="{C660D5F2-B818-674B-489E-86880AD472B4}"/>
                  </a:ext>
                </a:extLst>
              </p:cNvPr>
              <p:cNvSpPr/>
              <p:nvPr/>
            </p:nvSpPr>
            <p:spPr>
              <a:xfrm>
                <a:off x="3363753" y="5353219"/>
                <a:ext cx="722948" cy="465540"/>
              </a:xfrm>
              <a:custGeom>
                <a:avLst/>
                <a:gdLst>
                  <a:gd name="connsiteX0" fmla="*/ 542830 w 722948"/>
                  <a:gd name="connsiteY0" fmla="*/ 4 h 465540"/>
                  <a:gd name="connsiteX1" fmla="*/ 483870 w 722948"/>
                  <a:gd name="connsiteY1" fmla="*/ 26388 h 465540"/>
                  <a:gd name="connsiteX2" fmla="*/ 361474 w 722948"/>
                  <a:gd name="connsiteY2" fmla="*/ 79633 h 465540"/>
                  <a:gd name="connsiteX3" fmla="*/ 361474 w 722948"/>
                  <a:gd name="connsiteY3" fmla="*/ 79633 h 465540"/>
                  <a:gd name="connsiteX4" fmla="*/ 239078 w 722948"/>
                  <a:gd name="connsiteY4" fmla="*/ 26388 h 465540"/>
                  <a:gd name="connsiteX5" fmla="*/ 180118 w 722948"/>
                  <a:gd name="connsiteY5" fmla="*/ 4 h 465540"/>
                  <a:gd name="connsiteX6" fmla="*/ 0 w 722948"/>
                  <a:gd name="connsiteY6" fmla="*/ 382623 h 465540"/>
                  <a:gd name="connsiteX7" fmla="*/ 74772 w 722948"/>
                  <a:gd name="connsiteY7" fmla="*/ 465395 h 465540"/>
                  <a:gd name="connsiteX8" fmla="*/ 138970 w 722948"/>
                  <a:gd name="connsiteY8" fmla="*/ 438916 h 465540"/>
                  <a:gd name="connsiteX9" fmla="*/ 261176 w 722948"/>
                  <a:gd name="connsiteY9" fmla="*/ 385861 h 465540"/>
                  <a:gd name="connsiteX10" fmla="*/ 461772 w 722948"/>
                  <a:gd name="connsiteY10" fmla="*/ 385861 h 465540"/>
                  <a:gd name="connsiteX11" fmla="*/ 583978 w 722948"/>
                  <a:gd name="connsiteY11" fmla="*/ 438916 h 465540"/>
                  <a:gd name="connsiteX12" fmla="*/ 648177 w 722948"/>
                  <a:gd name="connsiteY12" fmla="*/ 465395 h 465540"/>
                  <a:gd name="connsiteX13" fmla="*/ 722948 w 722948"/>
                  <a:gd name="connsiteY13" fmla="*/ 382623 h 465540"/>
                  <a:gd name="connsiteX14" fmla="*/ 542830 w 722948"/>
                  <a:gd name="connsiteY14" fmla="*/ 4 h 465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722948" h="465540">
                    <a:moveTo>
                      <a:pt x="542830" y="4"/>
                    </a:moveTo>
                    <a:cubicBezTo>
                      <a:pt x="519398" y="385"/>
                      <a:pt x="498444" y="10481"/>
                      <a:pt x="483870" y="26388"/>
                    </a:cubicBezTo>
                    <a:cubicBezTo>
                      <a:pt x="452533" y="60678"/>
                      <a:pt x="407956" y="79633"/>
                      <a:pt x="361474" y="79633"/>
                    </a:cubicBezTo>
                    <a:lnTo>
                      <a:pt x="361474" y="79633"/>
                    </a:lnTo>
                    <a:cubicBezTo>
                      <a:pt x="315087" y="79633"/>
                      <a:pt x="270415" y="60678"/>
                      <a:pt x="239078" y="26388"/>
                    </a:cubicBezTo>
                    <a:cubicBezTo>
                      <a:pt x="224505" y="10481"/>
                      <a:pt x="203454" y="385"/>
                      <a:pt x="180118" y="4"/>
                    </a:cubicBezTo>
                    <a:cubicBezTo>
                      <a:pt x="142399" y="-568"/>
                      <a:pt x="953" y="64583"/>
                      <a:pt x="0" y="382623"/>
                    </a:cubicBezTo>
                    <a:cubicBezTo>
                      <a:pt x="-95" y="425390"/>
                      <a:pt x="32100" y="462919"/>
                      <a:pt x="74772" y="465395"/>
                    </a:cubicBezTo>
                    <a:cubicBezTo>
                      <a:pt x="100298" y="466919"/>
                      <a:pt x="123444" y="456346"/>
                      <a:pt x="138970" y="438916"/>
                    </a:cubicBezTo>
                    <a:cubicBezTo>
                      <a:pt x="169831" y="404340"/>
                      <a:pt x="214789" y="385861"/>
                      <a:pt x="261176" y="385861"/>
                    </a:cubicBezTo>
                    <a:lnTo>
                      <a:pt x="461772" y="385861"/>
                    </a:lnTo>
                    <a:cubicBezTo>
                      <a:pt x="508064" y="385861"/>
                      <a:pt x="553117" y="404340"/>
                      <a:pt x="583978" y="438916"/>
                    </a:cubicBezTo>
                    <a:cubicBezTo>
                      <a:pt x="599599" y="456346"/>
                      <a:pt x="622649" y="466824"/>
                      <a:pt x="648177" y="465395"/>
                    </a:cubicBezTo>
                    <a:cubicBezTo>
                      <a:pt x="690848" y="462824"/>
                      <a:pt x="723138" y="425390"/>
                      <a:pt x="722948" y="382623"/>
                    </a:cubicBezTo>
                    <a:cubicBezTo>
                      <a:pt x="721995" y="64583"/>
                      <a:pt x="580549" y="-568"/>
                      <a:pt x="542830" y="4"/>
                    </a:cubicBezTo>
                    <a:close/>
                  </a:path>
                </a:pathLst>
              </a:custGeom>
              <a:noFill/>
              <a:ln w="28575" cap="flat">
                <a:solidFill>
                  <a:srgbClr val="FFFFFF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endParaRPr>
              </a:p>
            </p:txBody>
          </p:sp>
          <p:grpSp>
            <p:nvGrpSpPr>
              <p:cNvPr id="59" name="Gráfico 16">
                <a:extLst>
                  <a:ext uri="{FF2B5EF4-FFF2-40B4-BE49-F238E27FC236}">
                    <a16:creationId xmlns:a16="http://schemas.microsoft.com/office/drawing/2014/main" id="{9EE6A797-E7E4-53C4-0BA7-481F938017AA}"/>
                  </a:ext>
                </a:extLst>
              </p:cNvPr>
              <p:cNvGrpSpPr/>
              <p:nvPr/>
            </p:nvGrpSpPr>
            <p:grpSpPr>
              <a:xfrm>
                <a:off x="3506438" y="5468761"/>
                <a:ext cx="462057" cy="167068"/>
                <a:chOff x="3506438" y="5468761"/>
                <a:chExt cx="462057" cy="167068"/>
              </a:xfrm>
              <a:solidFill>
                <a:srgbClr val="FFFFFF"/>
              </a:solidFill>
            </p:grpSpPr>
            <p:grpSp>
              <p:nvGrpSpPr>
                <p:cNvPr id="60" name="Gráfico 16">
                  <a:extLst>
                    <a:ext uri="{FF2B5EF4-FFF2-40B4-BE49-F238E27FC236}">
                      <a16:creationId xmlns:a16="http://schemas.microsoft.com/office/drawing/2014/main" id="{6D4309B5-B4C6-ED38-F0E8-53F7E796A3E8}"/>
                    </a:ext>
                  </a:extLst>
                </p:cNvPr>
                <p:cNvGrpSpPr/>
                <p:nvPr/>
              </p:nvGrpSpPr>
              <p:grpSpPr>
                <a:xfrm>
                  <a:off x="3506438" y="5483716"/>
                  <a:ext cx="137160" cy="137159"/>
                  <a:chOff x="3506438" y="5483716"/>
                  <a:chExt cx="137160" cy="137159"/>
                </a:xfrm>
              </p:grpSpPr>
              <p:sp>
                <p:nvSpPr>
                  <p:cNvPr id="66" name="Forma Livre: Forma 84">
                    <a:extLst>
                      <a:ext uri="{FF2B5EF4-FFF2-40B4-BE49-F238E27FC236}">
                        <a16:creationId xmlns:a16="http://schemas.microsoft.com/office/drawing/2014/main" id="{1BCD9146-02A0-411D-E03B-4A1B2ECF0544}"/>
                      </a:ext>
                    </a:extLst>
                  </p:cNvPr>
                  <p:cNvSpPr/>
                  <p:nvPr/>
                </p:nvSpPr>
                <p:spPr>
                  <a:xfrm>
                    <a:off x="3575018" y="5483716"/>
                    <a:ext cx="9525" cy="137159"/>
                  </a:xfrm>
                  <a:custGeom>
                    <a:avLst/>
                    <a:gdLst>
                      <a:gd name="connsiteX0" fmla="*/ 0 w 9525"/>
                      <a:gd name="connsiteY0" fmla="*/ 0 h 137159"/>
                      <a:gd name="connsiteX1" fmla="*/ 0 w 9525"/>
                      <a:gd name="connsiteY1" fmla="*/ 137160 h 13715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525" h="137159">
                        <a:moveTo>
                          <a:pt x="0" y="0"/>
                        </a:moveTo>
                        <a:lnTo>
                          <a:pt x="0" y="137160"/>
                        </a:lnTo>
                      </a:path>
                    </a:pathLst>
                  </a:custGeom>
                  <a:ln w="28575" cap="flat">
                    <a:solidFill>
                      <a:srgbClr val="FFFFFF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67" name="Forma Livre: Forma 85">
                    <a:extLst>
                      <a:ext uri="{FF2B5EF4-FFF2-40B4-BE49-F238E27FC236}">
                        <a16:creationId xmlns:a16="http://schemas.microsoft.com/office/drawing/2014/main" id="{BC8FB3DA-DE71-778B-3D8B-B35081E26DFF}"/>
                      </a:ext>
                    </a:extLst>
                  </p:cNvPr>
                  <p:cNvSpPr/>
                  <p:nvPr/>
                </p:nvSpPr>
                <p:spPr>
                  <a:xfrm>
                    <a:off x="3506438" y="5552296"/>
                    <a:ext cx="137160" cy="9525"/>
                  </a:xfrm>
                  <a:custGeom>
                    <a:avLst/>
                    <a:gdLst>
                      <a:gd name="connsiteX0" fmla="*/ 137160 w 137160"/>
                      <a:gd name="connsiteY0" fmla="*/ 0 h 9525"/>
                      <a:gd name="connsiteX1" fmla="*/ 0 w 137160"/>
                      <a:gd name="connsiteY1" fmla="*/ 0 h 95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37160" h="9525">
                        <a:moveTo>
                          <a:pt x="137160" y="0"/>
                        </a:moveTo>
                        <a:lnTo>
                          <a:pt x="0" y="0"/>
                        </a:lnTo>
                      </a:path>
                    </a:pathLst>
                  </a:custGeom>
                  <a:ln w="28575" cap="flat">
                    <a:solidFill>
                      <a:srgbClr val="FFFFFF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/>
                      <a:ea typeface="+mn-ea"/>
                      <a:cs typeface="+mn-cs"/>
                    </a:endParaRPr>
                  </a:p>
                </p:txBody>
              </p:sp>
            </p:grpSp>
            <p:grpSp>
              <p:nvGrpSpPr>
                <p:cNvPr id="61" name="Gráfico 16">
                  <a:extLst>
                    <a:ext uri="{FF2B5EF4-FFF2-40B4-BE49-F238E27FC236}">
                      <a16:creationId xmlns:a16="http://schemas.microsoft.com/office/drawing/2014/main" id="{9C7E6522-9D2D-08F8-9B54-EBEFDD69D542}"/>
                    </a:ext>
                  </a:extLst>
                </p:cNvPr>
                <p:cNvGrpSpPr/>
                <p:nvPr/>
              </p:nvGrpSpPr>
              <p:grpSpPr>
                <a:xfrm>
                  <a:off x="3801427" y="5468761"/>
                  <a:ext cx="167068" cy="167068"/>
                  <a:chOff x="3801427" y="5468761"/>
                  <a:chExt cx="167068" cy="167068"/>
                </a:xfrm>
                <a:solidFill>
                  <a:srgbClr val="FFFFFF"/>
                </a:solidFill>
              </p:grpSpPr>
              <p:sp>
                <p:nvSpPr>
                  <p:cNvPr id="62" name="Forma Livre: Forma 87">
                    <a:extLst>
                      <a:ext uri="{FF2B5EF4-FFF2-40B4-BE49-F238E27FC236}">
                        <a16:creationId xmlns:a16="http://schemas.microsoft.com/office/drawing/2014/main" id="{7D4D9D3D-1890-0CB1-1F31-CDCA14EE76AE}"/>
                      </a:ext>
                    </a:extLst>
                  </p:cNvPr>
                  <p:cNvSpPr/>
                  <p:nvPr/>
                </p:nvSpPr>
                <p:spPr>
                  <a:xfrm>
                    <a:off x="3856958" y="5468761"/>
                    <a:ext cx="56006" cy="56006"/>
                  </a:xfrm>
                  <a:custGeom>
                    <a:avLst/>
                    <a:gdLst>
                      <a:gd name="connsiteX0" fmla="*/ 56007 w 56006"/>
                      <a:gd name="connsiteY0" fmla="*/ 28003 h 56006"/>
                      <a:gd name="connsiteX1" fmla="*/ 28003 w 56006"/>
                      <a:gd name="connsiteY1" fmla="*/ 56007 h 56006"/>
                      <a:gd name="connsiteX2" fmla="*/ 0 w 56006"/>
                      <a:gd name="connsiteY2" fmla="*/ 28003 h 56006"/>
                      <a:gd name="connsiteX3" fmla="*/ 28003 w 56006"/>
                      <a:gd name="connsiteY3" fmla="*/ 0 h 56006"/>
                      <a:gd name="connsiteX4" fmla="*/ 56007 w 56006"/>
                      <a:gd name="connsiteY4" fmla="*/ 28003 h 560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006" h="56006">
                        <a:moveTo>
                          <a:pt x="56007" y="28003"/>
                        </a:moveTo>
                        <a:cubicBezTo>
                          <a:pt x="56007" y="43469"/>
                          <a:pt x="43469" y="56007"/>
                          <a:pt x="28003" y="56007"/>
                        </a:cubicBezTo>
                        <a:cubicBezTo>
                          <a:pt x="12538" y="56007"/>
                          <a:pt x="0" y="43469"/>
                          <a:pt x="0" y="28003"/>
                        </a:cubicBezTo>
                        <a:cubicBezTo>
                          <a:pt x="0" y="12538"/>
                          <a:pt x="12538" y="0"/>
                          <a:pt x="28003" y="0"/>
                        </a:cubicBezTo>
                        <a:cubicBezTo>
                          <a:pt x="43469" y="0"/>
                          <a:pt x="56007" y="12538"/>
                          <a:pt x="56007" y="2800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63" name="Forma Livre: Forma 88">
                    <a:extLst>
                      <a:ext uri="{FF2B5EF4-FFF2-40B4-BE49-F238E27FC236}">
                        <a16:creationId xmlns:a16="http://schemas.microsoft.com/office/drawing/2014/main" id="{98DC237D-B902-BA36-168B-7D60233888D0}"/>
                      </a:ext>
                    </a:extLst>
                  </p:cNvPr>
                  <p:cNvSpPr/>
                  <p:nvPr/>
                </p:nvSpPr>
                <p:spPr>
                  <a:xfrm>
                    <a:off x="3856958" y="5579823"/>
                    <a:ext cx="56006" cy="56006"/>
                  </a:xfrm>
                  <a:custGeom>
                    <a:avLst/>
                    <a:gdLst>
                      <a:gd name="connsiteX0" fmla="*/ 56007 w 56006"/>
                      <a:gd name="connsiteY0" fmla="*/ 28003 h 56006"/>
                      <a:gd name="connsiteX1" fmla="*/ 28003 w 56006"/>
                      <a:gd name="connsiteY1" fmla="*/ 56007 h 56006"/>
                      <a:gd name="connsiteX2" fmla="*/ 0 w 56006"/>
                      <a:gd name="connsiteY2" fmla="*/ 28003 h 56006"/>
                      <a:gd name="connsiteX3" fmla="*/ 28003 w 56006"/>
                      <a:gd name="connsiteY3" fmla="*/ 0 h 56006"/>
                      <a:gd name="connsiteX4" fmla="*/ 56007 w 56006"/>
                      <a:gd name="connsiteY4" fmla="*/ 28003 h 560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006" h="56006">
                        <a:moveTo>
                          <a:pt x="56007" y="28003"/>
                        </a:moveTo>
                        <a:cubicBezTo>
                          <a:pt x="56007" y="43469"/>
                          <a:pt x="43469" y="56007"/>
                          <a:pt x="28003" y="56007"/>
                        </a:cubicBezTo>
                        <a:cubicBezTo>
                          <a:pt x="12538" y="56007"/>
                          <a:pt x="0" y="43469"/>
                          <a:pt x="0" y="28003"/>
                        </a:cubicBezTo>
                        <a:cubicBezTo>
                          <a:pt x="0" y="12538"/>
                          <a:pt x="12538" y="0"/>
                          <a:pt x="28003" y="0"/>
                        </a:cubicBezTo>
                        <a:cubicBezTo>
                          <a:pt x="43469" y="0"/>
                          <a:pt x="56007" y="12538"/>
                          <a:pt x="56007" y="2800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64" name="Forma Livre: Forma 89">
                    <a:extLst>
                      <a:ext uri="{FF2B5EF4-FFF2-40B4-BE49-F238E27FC236}">
                        <a16:creationId xmlns:a16="http://schemas.microsoft.com/office/drawing/2014/main" id="{37F36C6D-ADEA-287F-50EF-12B25E783D71}"/>
                      </a:ext>
                    </a:extLst>
                  </p:cNvPr>
                  <p:cNvSpPr/>
                  <p:nvPr/>
                </p:nvSpPr>
                <p:spPr>
                  <a:xfrm>
                    <a:off x="3912489" y="5524292"/>
                    <a:ext cx="56006" cy="56006"/>
                  </a:xfrm>
                  <a:custGeom>
                    <a:avLst/>
                    <a:gdLst>
                      <a:gd name="connsiteX0" fmla="*/ 56007 w 56006"/>
                      <a:gd name="connsiteY0" fmla="*/ 28003 h 56006"/>
                      <a:gd name="connsiteX1" fmla="*/ 28004 w 56006"/>
                      <a:gd name="connsiteY1" fmla="*/ 56007 h 56006"/>
                      <a:gd name="connsiteX2" fmla="*/ 0 w 56006"/>
                      <a:gd name="connsiteY2" fmla="*/ 28003 h 56006"/>
                      <a:gd name="connsiteX3" fmla="*/ 28004 w 56006"/>
                      <a:gd name="connsiteY3" fmla="*/ 0 h 56006"/>
                      <a:gd name="connsiteX4" fmla="*/ 56007 w 56006"/>
                      <a:gd name="connsiteY4" fmla="*/ 28003 h 560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006" h="56006">
                        <a:moveTo>
                          <a:pt x="56007" y="28003"/>
                        </a:moveTo>
                        <a:cubicBezTo>
                          <a:pt x="56007" y="43469"/>
                          <a:pt x="43470" y="56007"/>
                          <a:pt x="28004" y="56007"/>
                        </a:cubicBezTo>
                        <a:cubicBezTo>
                          <a:pt x="12538" y="56007"/>
                          <a:pt x="0" y="43469"/>
                          <a:pt x="0" y="28003"/>
                        </a:cubicBezTo>
                        <a:cubicBezTo>
                          <a:pt x="0" y="12538"/>
                          <a:pt x="12538" y="0"/>
                          <a:pt x="28004" y="0"/>
                        </a:cubicBezTo>
                        <a:cubicBezTo>
                          <a:pt x="43470" y="0"/>
                          <a:pt x="56007" y="12538"/>
                          <a:pt x="56007" y="2800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65" name="Forma Livre: Forma 90">
                    <a:extLst>
                      <a:ext uri="{FF2B5EF4-FFF2-40B4-BE49-F238E27FC236}">
                        <a16:creationId xmlns:a16="http://schemas.microsoft.com/office/drawing/2014/main" id="{48B6B493-0E11-32E7-B093-DBD44CE07CFA}"/>
                      </a:ext>
                    </a:extLst>
                  </p:cNvPr>
                  <p:cNvSpPr/>
                  <p:nvPr/>
                </p:nvSpPr>
                <p:spPr>
                  <a:xfrm>
                    <a:off x="3801427" y="5524292"/>
                    <a:ext cx="56006" cy="56006"/>
                  </a:xfrm>
                  <a:custGeom>
                    <a:avLst/>
                    <a:gdLst>
                      <a:gd name="connsiteX0" fmla="*/ 56007 w 56006"/>
                      <a:gd name="connsiteY0" fmla="*/ 28003 h 56006"/>
                      <a:gd name="connsiteX1" fmla="*/ 28004 w 56006"/>
                      <a:gd name="connsiteY1" fmla="*/ 56007 h 56006"/>
                      <a:gd name="connsiteX2" fmla="*/ 0 w 56006"/>
                      <a:gd name="connsiteY2" fmla="*/ 28003 h 56006"/>
                      <a:gd name="connsiteX3" fmla="*/ 28004 w 56006"/>
                      <a:gd name="connsiteY3" fmla="*/ 0 h 56006"/>
                      <a:gd name="connsiteX4" fmla="*/ 56007 w 56006"/>
                      <a:gd name="connsiteY4" fmla="*/ 28003 h 560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006" h="56006">
                        <a:moveTo>
                          <a:pt x="56007" y="28003"/>
                        </a:moveTo>
                        <a:cubicBezTo>
                          <a:pt x="56007" y="43469"/>
                          <a:pt x="43469" y="56007"/>
                          <a:pt x="28004" y="56007"/>
                        </a:cubicBezTo>
                        <a:cubicBezTo>
                          <a:pt x="12538" y="56007"/>
                          <a:pt x="0" y="43469"/>
                          <a:pt x="0" y="28003"/>
                        </a:cubicBezTo>
                        <a:cubicBezTo>
                          <a:pt x="0" y="12538"/>
                          <a:pt x="12538" y="0"/>
                          <a:pt x="28004" y="0"/>
                        </a:cubicBezTo>
                        <a:cubicBezTo>
                          <a:pt x="43469" y="0"/>
                          <a:pt x="56007" y="12538"/>
                          <a:pt x="56007" y="2800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</p:grpSp>
      <p:sp>
        <p:nvSpPr>
          <p:cNvPr id="68" name="Título 1">
            <a:extLst>
              <a:ext uri="{FF2B5EF4-FFF2-40B4-BE49-F238E27FC236}">
                <a16:creationId xmlns:a16="http://schemas.microsoft.com/office/drawing/2014/main" id="{56C62FEC-50C5-6A9D-2D04-D48C7F558F8C}"/>
              </a:ext>
            </a:extLst>
          </p:cNvPr>
          <p:cNvSpPr txBox="1">
            <a:spLocks/>
          </p:cNvSpPr>
          <p:nvPr/>
        </p:nvSpPr>
        <p:spPr>
          <a:xfrm>
            <a:off x="401963" y="3366272"/>
            <a:ext cx="2885757" cy="73461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Downloads mais rápidos devido a sua alta velocidade de conexão.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sp>
        <p:nvSpPr>
          <p:cNvPr id="69" name="Título 1">
            <a:extLst>
              <a:ext uri="{FF2B5EF4-FFF2-40B4-BE49-F238E27FC236}">
                <a16:creationId xmlns:a16="http://schemas.microsoft.com/office/drawing/2014/main" id="{0AD9E9CE-A2F4-1595-77B7-D254867CCFAA}"/>
              </a:ext>
            </a:extLst>
          </p:cNvPr>
          <p:cNvSpPr txBox="1">
            <a:spLocks/>
          </p:cNvSpPr>
          <p:nvPr/>
        </p:nvSpPr>
        <p:spPr>
          <a:xfrm>
            <a:off x="4369040" y="3366272"/>
            <a:ext cx="3458702" cy="111460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Conexão estável e de qualidade em diversos dispositivos conectados simultaneamente.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sp>
        <p:nvSpPr>
          <p:cNvPr id="70" name="Título 1">
            <a:extLst>
              <a:ext uri="{FF2B5EF4-FFF2-40B4-BE49-F238E27FC236}">
                <a16:creationId xmlns:a16="http://schemas.microsoft.com/office/drawing/2014/main" id="{D5A6FDAD-7A53-1018-5C1B-A636FC6EB218}"/>
              </a:ext>
            </a:extLst>
          </p:cNvPr>
          <p:cNvSpPr txBox="1">
            <a:spLocks/>
          </p:cNvSpPr>
          <p:nvPr/>
        </p:nvSpPr>
        <p:spPr>
          <a:xfrm>
            <a:off x="9133667" y="3366272"/>
            <a:ext cx="2430157" cy="73461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Melhor qualidade para assistir filmes e séries em 4K/8K.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sp>
        <p:nvSpPr>
          <p:cNvPr id="71" name="Título 1">
            <a:extLst>
              <a:ext uri="{FF2B5EF4-FFF2-40B4-BE49-F238E27FC236}">
                <a16:creationId xmlns:a16="http://schemas.microsoft.com/office/drawing/2014/main" id="{5E4C1F40-D63B-3F75-0681-60A764F375FC}"/>
              </a:ext>
            </a:extLst>
          </p:cNvPr>
          <p:cNvSpPr txBox="1">
            <a:spLocks/>
          </p:cNvSpPr>
          <p:nvPr/>
        </p:nvSpPr>
        <p:spPr>
          <a:xfrm>
            <a:off x="2154139" y="5315808"/>
            <a:ext cx="3183802" cy="73461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Maior desempenho em jogos online e live streaming. 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sp>
        <p:nvSpPr>
          <p:cNvPr id="72" name="Título 1">
            <a:extLst>
              <a:ext uri="{FF2B5EF4-FFF2-40B4-BE49-F238E27FC236}">
                <a16:creationId xmlns:a16="http://schemas.microsoft.com/office/drawing/2014/main" id="{20219ACC-7A96-83E4-96F7-CB7CFD0800FF}"/>
              </a:ext>
            </a:extLst>
          </p:cNvPr>
          <p:cNvSpPr txBox="1">
            <a:spLocks/>
          </p:cNvSpPr>
          <p:nvPr/>
        </p:nvSpPr>
        <p:spPr>
          <a:xfrm>
            <a:off x="6256241" y="5315808"/>
            <a:ext cx="4352591" cy="73461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Conexão de qualidade sem interrupções para reuniões e aulas online. 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sp>
        <p:nvSpPr>
          <p:cNvPr id="74" name="CaixaDeTexto 73">
            <a:extLst>
              <a:ext uri="{FF2B5EF4-FFF2-40B4-BE49-F238E27FC236}">
                <a16:creationId xmlns:a16="http://schemas.microsoft.com/office/drawing/2014/main" id="{D2E80236-C30D-1006-3068-BC49CEF8B740}"/>
              </a:ext>
            </a:extLst>
          </p:cNvPr>
          <p:cNvSpPr txBox="1"/>
          <p:nvPr/>
        </p:nvSpPr>
        <p:spPr>
          <a:xfrm>
            <a:off x="2629980" y="6356638"/>
            <a:ext cx="6230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modem com tecnologia </a:t>
            </a:r>
            <a:r>
              <a:rPr kumimoji="0" lang="pt-BR" sz="1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WI-FI 6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! 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3" name="CaixaDeTexto 72">
            <a:extLst>
              <a:ext uri="{FF2B5EF4-FFF2-40B4-BE49-F238E27FC236}">
                <a16:creationId xmlns:a16="http://schemas.microsoft.com/office/drawing/2014/main" id="{CEB367E0-E77E-49B2-AA36-31181EC9DC31}"/>
              </a:ext>
            </a:extLst>
          </p:cNvPr>
          <p:cNvSpPr txBox="1"/>
          <p:nvPr/>
        </p:nvSpPr>
        <p:spPr>
          <a:xfrm>
            <a:off x="1368016" y="1309153"/>
            <a:ext cx="60942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Incluir slide falando dos planos de 350MB e 600 MB nessa mesma linha</a:t>
            </a:r>
          </a:p>
        </p:txBody>
      </p:sp>
    </p:spTree>
    <p:extLst>
      <p:ext uri="{BB962C8B-B14F-4D97-AF65-F5344CB8AC3E}">
        <p14:creationId xmlns:p14="http://schemas.microsoft.com/office/powerpoint/2010/main" val="258256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  <p:bldP spid="71" grpId="0"/>
      <p:bldP spid="7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19112C-F806-796E-62C0-07A852CC1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6A726EDF-FFEA-4DD0-D422-6C88A630D913}"/>
              </a:ext>
            </a:extLst>
          </p:cNvPr>
          <p:cNvSpPr txBox="1"/>
          <p:nvPr/>
        </p:nvSpPr>
        <p:spPr>
          <a:xfrm>
            <a:off x="4729716" y="527715"/>
            <a:ext cx="27325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1" u="none" strike="noStrike" kern="1200" cap="none" spc="0" normalizeH="0" baseline="0" noProof="0" dirty="0">
                <a:ln>
                  <a:noFill/>
                </a:ln>
                <a:solidFill>
                  <a:srgbClr val="00D6B5"/>
                </a:solidFill>
                <a:effectLst/>
                <a:uLnTx/>
                <a:uFillTx/>
                <a:latin typeface="AMX Black"/>
                <a:ea typeface="+mn-ea"/>
                <a:cs typeface="+mn-cs"/>
              </a:rPr>
              <a:t>1 Giga</a:t>
            </a:r>
            <a:endParaRPr kumimoji="0" lang="pt-B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4" name="CaixaDeTexto 73">
            <a:extLst>
              <a:ext uri="{FF2B5EF4-FFF2-40B4-BE49-F238E27FC236}">
                <a16:creationId xmlns:a16="http://schemas.microsoft.com/office/drawing/2014/main" id="{147CF17A-7584-51EF-4850-71CA46AF628E}"/>
              </a:ext>
            </a:extLst>
          </p:cNvPr>
          <p:cNvSpPr txBox="1"/>
          <p:nvPr/>
        </p:nvSpPr>
        <p:spPr>
          <a:xfrm>
            <a:off x="2629980" y="6356638"/>
            <a:ext cx="6230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modem com tecnologia </a:t>
            </a:r>
            <a:r>
              <a:rPr kumimoji="0" lang="pt-BR" sz="1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WI-FI 6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! 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3" name="CaixaDeTexto 72">
            <a:extLst>
              <a:ext uri="{FF2B5EF4-FFF2-40B4-BE49-F238E27FC236}">
                <a16:creationId xmlns:a16="http://schemas.microsoft.com/office/drawing/2014/main" id="{8CC5138F-E62D-FF75-A732-ACC98AE882A7}"/>
              </a:ext>
            </a:extLst>
          </p:cNvPr>
          <p:cNvSpPr txBox="1"/>
          <p:nvPr/>
        </p:nvSpPr>
        <p:spPr>
          <a:xfrm>
            <a:off x="1020725" y="1182088"/>
            <a:ext cx="10271051" cy="597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1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A internet Gigabit oferece velocidades de download a partir de 1Gbps (gigabit por segundo), o equivalente a 1.000Mbps (Megabit por segundo)!</a:t>
            </a:r>
            <a:endParaRPr kumimoji="0" lang="pt-BR" sz="4000" b="1" i="1" u="none" strike="noStrike" kern="1200" cap="none" spc="0" normalizeH="0" baseline="0" noProof="0" dirty="0">
              <a:ln>
                <a:noFill/>
              </a:ln>
              <a:solidFill>
                <a:srgbClr val="EEF0ED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75" name="Título 1">
            <a:extLst>
              <a:ext uri="{FF2B5EF4-FFF2-40B4-BE49-F238E27FC236}">
                <a16:creationId xmlns:a16="http://schemas.microsoft.com/office/drawing/2014/main" id="{19D224DD-3523-7A28-FC8E-18F56C344235}"/>
              </a:ext>
            </a:extLst>
          </p:cNvPr>
          <p:cNvSpPr txBox="1">
            <a:spLocks/>
          </p:cNvSpPr>
          <p:nvPr/>
        </p:nvSpPr>
        <p:spPr>
          <a:xfrm>
            <a:off x="2051700" y="1965407"/>
            <a:ext cx="4641698" cy="55057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Conectividade para telas, consoles de jogos e dispositivos que consomem muitos dados.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srgbClr val="EEF0ED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grpSp>
        <p:nvGrpSpPr>
          <p:cNvPr id="76" name="Gráfico 16">
            <a:extLst>
              <a:ext uri="{FF2B5EF4-FFF2-40B4-BE49-F238E27FC236}">
                <a16:creationId xmlns:a16="http://schemas.microsoft.com/office/drawing/2014/main" id="{6BD59C71-5E92-F123-8E96-DFB00268F618}"/>
              </a:ext>
            </a:extLst>
          </p:cNvPr>
          <p:cNvGrpSpPr/>
          <p:nvPr/>
        </p:nvGrpSpPr>
        <p:grpSpPr>
          <a:xfrm>
            <a:off x="1020725" y="1979455"/>
            <a:ext cx="746346" cy="496157"/>
            <a:chOff x="6095995" y="1681742"/>
            <a:chExt cx="746346" cy="496157"/>
          </a:xfrm>
          <a:solidFill>
            <a:srgbClr val="EDEFEC"/>
          </a:solidFill>
        </p:grpSpPr>
        <p:sp>
          <p:nvSpPr>
            <p:cNvPr id="77" name="Forma Livre: Forma 65">
              <a:extLst>
                <a:ext uri="{FF2B5EF4-FFF2-40B4-BE49-F238E27FC236}">
                  <a16:creationId xmlns:a16="http://schemas.microsoft.com/office/drawing/2014/main" id="{5693A8EF-B0A6-0BCC-AD5B-A7FBA30638F1}"/>
                </a:ext>
              </a:extLst>
            </p:cNvPr>
            <p:cNvSpPr/>
            <p:nvPr/>
          </p:nvSpPr>
          <p:spPr>
            <a:xfrm>
              <a:off x="6095995" y="1681742"/>
              <a:ext cx="746346" cy="496157"/>
            </a:xfrm>
            <a:custGeom>
              <a:avLst/>
              <a:gdLst>
                <a:gd name="connsiteX0" fmla="*/ 576934 w 746346"/>
                <a:gd name="connsiteY0" fmla="*/ 17717 h 496157"/>
                <a:gd name="connsiteX1" fmla="*/ 674280 w 746346"/>
                <a:gd name="connsiteY1" fmla="*/ 144494 h 496157"/>
                <a:gd name="connsiteX2" fmla="*/ 728572 w 746346"/>
                <a:gd name="connsiteY2" fmla="*/ 385000 h 496157"/>
                <a:gd name="connsiteX3" fmla="*/ 683233 w 746346"/>
                <a:gd name="connsiteY3" fmla="*/ 478536 h 496157"/>
                <a:gd name="connsiteX4" fmla="*/ 586554 w 746346"/>
                <a:gd name="connsiteY4" fmla="*/ 433483 h 496157"/>
                <a:gd name="connsiteX5" fmla="*/ 373194 w 746346"/>
                <a:gd name="connsiteY5" fmla="*/ 354521 h 496157"/>
                <a:gd name="connsiteX6" fmla="*/ 159834 w 746346"/>
                <a:gd name="connsiteY6" fmla="*/ 433483 h 496157"/>
                <a:gd name="connsiteX7" fmla="*/ 63156 w 746346"/>
                <a:gd name="connsiteY7" fmla="*/ 478536 h 496157"/>
                <a:gd name="connsiteX8" fmla="*/ 30485 w 746346"/>
                <a:gd name="connsiteY8" fmla="*/ 456819 h 496157"/>
                <a:gd name="connsiteX9" fmla="*/ 17817 w 746346"/>
                <a:gd name="connsiteY9" fmla="*/ 385096 h 496157"/>
                <a:gd name="connsiteX10" fmla="*/ 72109 w 746346"/>
                <a:gd name="connsiteY10" fmla="*/ 144590 h 496157"/>
                <a:gd name="connsiteX11" fmla="*/ 169359 w 746346"/>
                <a:gd name="connsiteY11" fmla="*/ 17717 h 496157"/>
                <a:gd name="connsiteX12" fmla="*/ 237654 w 746346"/>
                <a:gd name="connsiteY12" fmla="*/ 37243 h 496157"/>
                <a:gd name="connsiteX13" fmla="*/ 373099 w 746346"/>
                <a:gd name="connsiteY13" fmla="*/ 70866 h 496157"/>
                <a:gd name="connsiteX14" fmla="*/ 508545 w 746346"/>
                <a:gd name="connsiteY14" fmla="*/ 37243 h 496157"/>
                <a:gd name="connsiteX15" fmla="*/ 576839 w 746346"/>
                <a:gd name="connsiteY15" fmla="*/ 17717 h 496157"/>
                <a:gd name="connsiteX16" fmla="*/ 576934 w 746346"/>
                <a:gd name="connsiteY16" fmla="*/ 0 h 496157"/>
                <a:gd name="connsiteX17" fmla="*/ 373194 w 746346"/>
                <a:gd name="connsiteY17" fmla="*/ 53150 h 496157"/>
                <a:gd name="connsiteX18" fmla="*/ 169359 w 746346"/>
                <a:gd name="connsiteY18" fmla="*/ 0 h 496157"/>
                <a:gd name="connsiteX19" fmla="*/ 63060 w 746346"/>
                <a:gd name="connsiteY19" fmla="*/ 496157 h 496157"/>
                <a:gd name="connsiteX20" fmla="*/ 373194 w 746346"/>
                <a:gd name="connsiteY20" fmla="*/ 372142 h 496157"/>
                <a:gd name="connsiteX21" fmla="*/ 683328 w 746346"/>
                <a:gd name="connsiteY21" fmla="*/ 496157 h 496157"/>
                <a:gd name="connsiteX22" fmla="*/ 577029 w 746346"/>
                <a:gd name="connsiteY22" fmla="*/ 0 h 496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46346" h="496157">
                  <a:moveTo>
                    <a:pt x="576934" y="17717"/>
                  </a:moveTo>
                  <a:cubicBezTo>
                    <a:pt x="597318" y="17717"/>
                    <a:pt x="635132" y="50864"/>
                    <a:pt x="674280" y="144494"/>
                  </a:cubicBezTo>
                  <a:cubicBezTo>
                    <a:pt x="707236" y="223171"/>
                    <a:pt x="728572" y="317564"/>
                    <a:pt x="728572" y="385000"/>
                  </a:cubicBezTo>
                  <a:cubicBezTo>
                    <a:pt x="728572" y="427673"/>
                    <a:pt x="720666" y="478536"/>
                    <a:pt x="683233" y="478536"/>
                  </a:cubicBezTo>
                  <a:cubicBezTo>
                    <a:pt x="631417" y="478536"/>
                    <a:pt x="612558" y="459676"/>
                    <a:pt x="586554" y="433483"/>
                  </a:cubicBezTo>
                  <a:cubicBezTo>
                    <a:pt x="551502" y="398336"/>
                    <a:pt x="507878" y="354521"/>
                    <a:pt x="373194" y="354521"/>
                  </a:cubicBezTo>
                  <a:cubicBezTo>
                    <a:pt x="238511" y="354521"/>
                    <a:pt x="194886" y="398336"/>
                    <a:pt x="159834" y="433483"/>
                  </a:cubicBezTo>
                  <a:cubicBezTo>
                    <a:pt x="133736" y="459676"/>
                    <a:pt x="114972" y="478536"/>
                    <a:pt x="63156" y="478536"/>
                  </a:cubicBezTo>
                  <a:cubicBezTo>
                    <a:pt x="48773" y="478726"/>
                    <a:pt x="35819" y="470154"/>
                    <a:pt x="30485" y="456819"/>
                  </a:cubicBezTo>
                  <a:cubicBezTo>
                    <a:pt x="20960" y="434150"/>
                    <a:pt x="16674" y="409575"/>
                    <a:pt x="17817" y="385096"/>
                  </a:cubicBezTo>
                  <a:cubicBezTo>
                    <a:pt x="17817" y="317659"/>
                    <a:pt x="39057" y="223266"/>
                    <a:pt x="72109" y="144590"/>
                  </a:cubicBezTo>
                  <a:cubicBezTo>
                    <a:pt x="111162" y="50864"/>
                    <a:pt x="148976" y="17717"/>
                    <a:pt x="169359" y="17717"/>
                  </a:cubicBezTo>
                  <a:cubicBezTo>
                    <a:pt x="210984" y="17717"/>
                    <a:pt x="222795" y="26289"/>
                    <a:pt x="237654" y="37243"/>
                  </a:cubicBezTo>
                  <a:cubicBezTo>
                    <a:pt x="259371" y="52959"/>
                    <a:pt x="283945" y="70866"/>
                    <a:pt x="373099" y="70866"/>
                  </a:cubicBezTo>
                  <a:cubicBezTo>
                    <a:pt x="462253" y="70866"/>
                    <a:pt x="486828" y="52959"/>
                    <a:pt x="508545" y="37243"/>
                  </a:cubicBezTo>
                  <a:cubicBezTo>
                    <a:pt x="523499" y="26289"/>
                    <a:pt x="535215" y="17717"/>
                    <a:pt x="576839" y="17717"/>
                  </a:cubicBezTo>
                  <a:moveTo>
                    <a:pt x="576934" y="0"/>
                  </a:moveTo>
                  <a:cubicBezTo>
                    <a:pt x="472350" y="0"/>
                    <a:pt x="525499" y="53150"/>
                    <a:pt x="373194" y="53150"/>
                  </a:cubicBezTo>
                  <a:cubicBezTo>
                    <a:pt x="220890" y="53150"/>
                    <a:pt x="273944" y="0"/>
                    <a:pt x="169359" y="0"/>
                  </a:cubicBezTo>
                  <a:cubicBezTo>
                    <a:pt x="57726" y="0"/>
                    <a:pt x="-84101" y="496157"/>
                    <a:pt x="63060" y="496157"/>
                  </a:cubicBezTo>
                  <a:cubicBezTo>
                    <a:pt x="198601" y="496157"/>
                    <a:pt x="147261" y="372142"/>
                    <a:pt x="373194" y="372142"/>
                  </a:cubicBezTo>
                  <a:cubicBezTo>
                    <a:pt x="599127" y="372142"/>
                    <a:pt x="547692" y="496157"/>
                    <a:pt x="683328" y="496157"/>
                  </a:cubicBezTo>
                  <a:cubicBezTo>
                    <a:pt x="830394" y="496157"/>
                    <a:pt x="688662" y="0"/>
                    <a:pt x="577029" y="0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78" name="Forma Livre: Forma 66">
              <a:extLst>
                <a:ext uri="{FF2B5EF4-FFF2-40B4-BE49-F238E27FC236}">
                  <a16:creationId xmlns:a16="http://schemas.microsoft.com/office/drawing/2014/main" id="{A04A17CD-0F40-5839-B9D4-90F70C259D78}"/>
                </a:ext>
              </a:extLst>
            </p:cNvPr>
            <p:cNvSpPr/>
            <p:nvPr/>
          </p:nvSpPr>
          <p:spPr>
            <a:xfrm>
              <a:off x="6664070" y="1876623"/>
              <a:ext cx="35433" cy="35433"/>
            </a:xfrm>
            <a:custGeom>
              <a:avLst/>
              <a:gdLst>
                <a:gd name="connsiteX0" fmla="*/ 35433 w 35433"/>
                <a:gd name="connsiteY0" fmla="*/ 17717 h 35433"/>
                <a:gd name="connsiteX1" fmla="*/ 17717 w 35433"/>
                <a:gd name="connsiteY1" fmla="*/ 35433 h 35433"/>
                <a:gd name="connsiteX2" fmla="*/ 0 w 35433"/>
                <a:gd name="connsiteY2" fmla="*/ 17717 h 35433"/>
                <a:gd name="connsiteX3" fmla="*/ 17717 w 35433"/>
                <a:gd name="connsiteY3" fmla="*/ 0 h 35433"/>
                <a:gd name="connsiteX4" fmla="*/ 35433 w 35433"/>
                <a:gd name="connsiteY4" fmla="*/ 17717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3" h="35433">
                  <a:moveTo>
                    <a:pt x="35433" y="17717"/>
                  </a:moveTo>
                  <a:cubicBezTo>
                    <a:pt x="35433" y="27527"/>
                    <a:pt x="27527" y="35433"/>
                    <a:pt x="17717" y="35433"/>
                  </a:cubicBezTo>
                  <a:cubicBezTo>
                    <a:pt x="7906" y="35433"/>
                    <a:pt x="0" y="27527"/>
                    <a:pt x="0" y="17717"/>
                  </a:cubicBezTo>
                  <a:cubicBezTo>
                    <a:pt x="0" y="7906"/>
                    <a:pt x="7906" y="0"/>
                    <a:pt x="17717" y="0"/>
                  </a:cubicBezTo>
                  <a:cubicBezTo>
                    <a:pt x="27527" y="0"/>
                    <a:pt x="35433" y="7906"/>
                    <a:pt x="35433" y="17717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79" name="Forma Livre: Forma 67">
              <a:extLst>
                <a:ext uri="{FF2B5EF4-FFF2-40B4-BE49-F238E27FC236}">
                  <a16:creationId xmlns:a16="http://schemas.microsoft.com/office/drawing/2014/main" id="{3735DB35-6734-B686-1E3C-98F0BA9F76F1}"/>
                </a:ext>
              </a:extLst>
            </p:cNvPr>
            <p:cNvSpPr/>
            <p:nvPr/>
          </p:nvSpPr>
          <p:spPr>
            <a:xfrm>
              <a:off x="6610921" y="1929868"/>
              <a:ext cx="35432" cy="35433"/>
            </a:xfrm>
            <a:custGeom>
              <a:avLst/>
              <a:gdLst>
                <a:gd name="connsiteX0" fmla="*/ 35433 w 35432"/>
                <a:gd name="connsiteY0" fmla="*/ 17717 h 35433"/>
                <a:gd name="connsiteX1" fmla="*/ 17716 w 35432"/>
                <a:gd name="connsiteY1" fmla="*/ 35433 h 35433"/>
                <a:gd name="connsiteX2" fmla="*/ 0 w 35432"/>
                <a:gd name="connsiteY2" fmla="*/ 17717 h 35433"/>
                <a:gd name="connsiteX3" fmla="*/ 17716 w 35432"/>
                <a:gd name="connsiteY3" fmla="*/ 0 h 35433"/>
                <a:gd name="connsiteX4" fmla="*/ 35433 w 35432"/>
                <a:gd name="connsiteY4" fmla="*/ 17717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2" h="35433">
                  <a:moveTo>
                    <a:pt x="35433" y="17717"/>
                  </a:moveTo>
                  <a:cubicBezTo>
                    <a:pt x="35433" y="27527"/>
                    <a:pt x="27527" y="35433"/>
                    <a:pt x="17716" y="35433"/>
                  </a:cubicBezTo>
                  <a:cubicBezTo>
                    <a:pt x="7906" y="35433"/>
                    <a:pt x="0" y="27527"/>
                    <a:pt x="0" y="17717"/>
                  </a:cubicBezTo>
                  <a:cubicBezTo>
                    <a:pt x="0" y="7906"/>
                    <a:pt x="7906" y="0"/>
                    <a:pt x="17716" y="0"/>
                  </a:cubicBezTo>
                  <a:cubicBezTo>
                    <a:pt x="27527" y="0"/>
                    <a:pt x="35433" y="7906"/>
                    <a:pt x="35433" y="17717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80" name="Forma Livre: Forma 68">
              <a:extLst>
                <a:ext uri="{FF2B5EF4-FFF2-40B4-BE49-F238E27FC236}">
                  <a16:creationId xmlns:a16="http://schemas.microsoft.com/office/drawing/2014/main" id="{C2046175-1226-6AED-973B-2C20160C2171}"/>
                </a:ext>
              </a:extLst>
            </p:cNvPr>
            <p:cNvSpPr/>
            <p:nvPr/>
          </p:nvSpPr>
          <p:spPr>
            <a:xfrm>
              <a:off x="6557771" y="1876623"/>
              <a:ext cx="35433" cy="35433"/>
            </a:xfrm>
            <a:custGeom>
              <a:avLst/>
              <a:gdLst>
                <a:gd name="connsiteX0" fmla="*/ 35433 w 35433"/>
                <a:gd name="connsiteY0" fmla="*/ 17717 h 35433"/>
                <a:gd name="connsiteX1" fmla="*/ 17717 w 35433"/>
                <a:gd name="connsiteY1" fmla="*/ 35433 h 35433"/>
                <a:gd name="connsiteX2" fmla="*/ 0 w 35433"/>
                <a:gd name="connsiteY2" fmla="*/ 17717 h 35433"/>
                <a:gd name="connsiteX3" fmla="*/ 17717 w 35433"/>
                <a:gd name="connsiteY3" fmla="*/ 0 h 35433"/>
                <a:gd name="connsiteX4" fmla="*/ 35433 w 35433"/>
                <a:gd name="connsiteY4" fmla="*/ 17717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3" h="35433">
                  <a:moveTo>
                    <a:pt x="35433" y="17717"/>
                  </a:moveTo>
                  <a:cubicBezTo>
                    <a:pt x="35433" y="27527"/>
                    <a:pt x="27527" y="35433"/>
                    <a:pt x="17717" y="35433"/>
                  </a:cubicBezTo>
                  <a:cubicBezTo>
                    <a:pt x="7906" y="35433"/>
                    <a:pt x="0" y="27527"/>
                    <a:pt x="0" y="17717"/>
                  </a:cubicBezTo>
                  <a:cubicBezTo>
                    <a:pt x="0" y="7906"/>
                    <a:pt x="7906" y="0"/>
                    <a:pt x="17717" y="0"/>
                  </a:cubicBezTo>
                  <a:cubicBezTo>
                    <a:pt x="27527" y="0"/>
                    <a:pt x="35433" y="7906"/>
                    <a:pt x="35433" y="17717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81" name="Forma Livre: Forma 69">
              <a:extLst>
                <a:ext uri="{FF2B5EF4-FFF2-40B4-BE49-F238E27FC236}">
                  <a16:creationId xmlns:a16="http://schemas.microsoft.com/office/drawing/2014/main" id="{D360C660-53E6-56C3-D070-2BBAAAFBEA51}"/>
                </a:ext>
              </a:extLst>
            </p:cNvPr>
            <p:cNvSpPr/>
            <p:nvPr/>
          </p:nvSpPr>
          <p:spPr>
            <a:xfrm>
              <a:off x="6610921" y="1823474"/>
              <a:ext cx="35432" cy="35433"/>
            </a:xfrm>
            <a:custGeom>
              <a:avLst/>
              <a:gdLst>
                <a:gd name="connsiteX0" fmla="*/ 35433 w 35432"/>
                <a:gd name="connsiteY0" fmla="*/ 17716 h 35433"/>
                <a:gd name="connsiteX1" fmla="*/ 17716 w 35432"/>
                <a:gd name="connsiteY1" fmla="*/ 35433 h 35433"/>
                <a:gd name="connsiteX2" fmla="*/ 0 w 35432"/>
                <a:gd name="connsiteY2" fmla="*/ 17716 h 35433"/>
                <a:gd name="connsiteX3" fmla="*/ 17716 w 35432"/>
                <a:gd name="connsiteY3" fmla="*/ 0 h 35433"/>
                <a:gd name="connsiteX4" fmla="*/ 35433 w 35432"/>
                <a:gd name="connsiteY4" fmla="*/ 17716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2" h="35433">
                  <a:moveTo>
                    <a:pt x="35433" y="17716"/>
                  </a:moveTo>
                  <a:cubicBezTo>
                    <a:pt x="35433" y="27527"/>
                    <a:pt x="27527" y="35433"/>
                    <a:pt x="17716" y="35433"/>
                  </a:cubicBezTo>
                  <a:cubicBezTo>
                    <a:pt x="7906" y="35433"/>
                    <a:pt x="0" y="27527"/>
                    <a:pt x="0" y="17716"/>
                  </a:cubicBezTo>
                  <a:cubicBezTo>
                    <a:pt x="0" y="7906"/>
                    <a:pt x="7906" y="0"/>
                    <a:pt x="17716" y="0"/>
                  </a:cubicBezTo>
                  <a:cubicBezTo>
                    <a:pt x="27527" y="0"/>
                    <a:pt x="35433" y="7906"/>
                    <a:pt x="35433" y="17716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82" name="Forma Livre: Forma 70">
              <a:extLst>
                <a:ext uri="{FF2B5EF4-FFF2-40B4-BE49-F238E27FC236}">
                  <a16:creationId xmlns:a16="http://schemas.microsoft.com/office/drawing/2014/main" id="{C61491DE-7031-8E9D-2BAD-1D56FD0B020E}"/>
                </a:ext>
              </a:extLst>
            </p:cNvPr>
            <p:cNvSpPr/>
            <p:nvPr/>
          </p:nvSpPr>
          <p:spPr>
            <a:xfrm>
              <a:off x="6238779" y="1823474"/>
              <a:ext cx="141732" cy="141732"/>
            </a:xfrm>
            <a:custGeom>
              <a:avLst/>
              <a:gdLst>
                <a:gd name="connsiteX0" fmla="*/ 132874 w 141732"/>
                <a:gd name="connsiteY0" fmla="*/ 62008 h 141732"/>
                <a:gd name="connsiteX1" fmla="*/ 79724 w 141732"/>
                <a:gd name="connsiteY1" fmla="*/ 62008 h 141732"/>
                <a:gd name="connsiteX2" fmla="*/ 79724 w 141732"/>
                <a:gd name="connsiteY2" fmla="*/ 8858 h 141732"/>
                <a:gd name="connsiteX3" fmla="*/ 70866 w 141732"/>
                <a:gd name="connsiteY3" fmla="*/ 0 h 141732"/>
                <a:gd name="connsiteX4" fmla="*/ 62008 w 141732"/>
                <a:gd name="connsiteY4" fmla="*/ 8858 h 141732"/>
                <a:gd name="connsiteX5" fmla="*/ 62008 w 141732"/>
                <a:gd name="connsiteY5" fmla="*/ 62008 h 141732"/>
                <a:gd name="connsiteX6" fmla="*/ 8858 w 141732"/>
                <a:gd name="connsiteY6" fmla="*/ 62008 h 141732"/>
                <a:gd name="connsiteX7" fmla="*/ 0 w 141732"/>
                <a:gd name="connsiteY7" fmla="*/ 70866 h 141732"/>
                <a:gd name="connsiteX8" fmla="*/ 8858 w 141732"/>
                <a:gd name="connsiteY8" fmla="*/ 79724 h 141732"/>
                <a:gd name="connsiteX9" fmla="*/ 62008 w 141732"/>
                <a:gd name="connsiteY9" fmla="*/ 79724 h 141732"/>
                <a:gd name="connsiteX10" fmla="*/ 62008 w 141732"/>
                <a:gd name="connsiteY10" fmla="*/ 132874 h 141732"/>
                <a:gd name="connsiteX11" fmla="*/ 70866 w 141732"/>
                <a:gd name="connsiteY11" fmla="*/ 141732 h 141732"/>
                <a:gd name="connsiteX12" fmla="*/ 79724 w 141732"/>
                <a:gd name="connsiteY12" fmla="*/ 132874 h 141732"/>
                <a:gd name="connsiteX13" fmla="*/ 79724 w 141732"/>
                <a:gd name="connsiteY13" fmla="*/ 79724 h 141732"/>
                <a:gd name="connsiteX14" fmla="*/ 132874 w 141732"/>
                <a:gd name="connsiteY14" fmla="*/ 79724 h 141732"/>
                <a:gd name="connsiteX15" fmla="*/ 141732 w 141732"/>
                <a:gd name="connsiteY15" fmla="*/ 70866 h 141732"/>
                <a:gd name="connsiteX16" fmla="*/ 132874 w 141732"/>
                <a:gd name="connsiteY16" fmla="*/ 62008 h 14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732" h="141732">
                  <a:moveTo>
                    <a:pt x="132874" y="62008"/>
                  </a:moveTo>
                  <a:lnTo>
                    <a:pt x="79724" y="62008"/>
                  </a:lnTo>
                  <a:lnTo>
                    <a:pt x="79724" y="8858"/>
                  </a:lnTo>
                  <a:cubicBezTo>
                    <a:pt x="79724" y="4001"/>
                    <a:pt x="75724" y="0"/>
                    <a:pt x="70866" y="0"/>
                  </a:cubicBezTo>
                  <a:cubicBezTo>
                    <a:pt x="66008" y="0"/>
                    <a:pt x="62008" y="4001"/>
                    <a:pt x="62008" y="8858"/>
                  </a:cubicBezTo>
                  <a:lnTo>
                    <a:pt x="62008" y="62008"/>
                  </a:lnTo>
                  <a:lnTo>
                    <a:pt x="8858" y="62008"/>
                  </a:lnTo>
                  <a:cubicBezTo>
                    <a:pt x="4001" y="62008"/>
                    <a:pt x="0" y="66008"/>
                    <a:pt x="0" y="70866"/>
                  </a:cubicBezTo>
                  <a:cubicBezTo>
                    <a:pt x="0" y="75724"/>
                    <a:pt x="4001" y="79724"/>
                    <a:pt x="8858" y="79724"/>
                  </a:cubicBezTo>
                  <a:lnTo>
                    <a:pt x="62008" y="79724"/>
                  </a:lnTo>
                  <a:lnTo>
                    <a:pt x="62008" y="132874"/>
                  </a:lnTo>
                  <a:cubicBezTo>
                    <a:pt x="62008" y="137732"/>
                    <a:pt x="66008" y="141732"/>
                    <a:pt x="70866" y="141732"/>
                  </a:cubicBezTo>
                  <a:cubicBezTo>
                    <a:pt x="75724" y="141732"/>
                    <a:pt x="79724" y="137732"/>
                    <a:pt x="79724" y="132874"/>
                  </a:cubicBezTo>
                  <a:lnTo>
                    <a:pt x="79724" y="79724"/>
                  </a:lnTo>
                  <a:lnTo>
                    <a:pt x="132874" y="79724"/>
                  </a:lnTo>
                  <a:cubicBezTo>
                    <a:pt x="137732" y="79724"/>
                    <a:pt x="141732" y="75724"/>
                    <a:pt x="141732" y="70866"/>
                  </a:cubicBezTo>
                  <a:cubicBezTo>
                    <a:pt x="141732" y="66008"/>
                    <a:pt x="137732" y="62008"/>
                    <a:pt x="132874" y="62008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</p:grpSp>
      <p:grpSp>
        <p:nvGrpSpPr>
          <p:cNvPr id="83" name="Gráfico 16">
            <a:extLst>
              <a:ext uri="{FF2B5EF4-FFF2-40B4-BE49-F238E27FC236}">
                <a16:creationId xmlns:a16="http://schemas.microsoft.com/office/drawing/2014/main" id="{479A08A3-7845-729E-6F3E-2165FF1AB835}"/>
              </a:ext>
            </a:extLst>
          </p:cNvPr>
          <p:cNvGrpSpPr/>
          <p:nvPr/>
        </p:nvGrpSpPr>
        <p:grpSpPr>
          <a:xfrm>
            <a:off x="1020725" y="2695870"/>
            <a:ext cx="708945" cy="602551"/>
            <a:chOff x="6114764" y="2536801"/>
            <a:chExt cx="708945" cy="602551"/>
          </a:xfrm>
          <a:solidFill>
            <a:srgbClr val="EDEFEC"/>
          </a:solidFill>
        </p:grpSpPr>
        <p:sp>
          <p:nvSpPr>
            <p:cNvPr id="84" name="Forma Livre: Forma 30">
              <a:extLst>
                <a:ext uri="{FF2B5EF4-FFF2-40B4-BE49-F238E27FC236}">
                  <a16:creationId xmlns:a16="http://schemas.microsoft.com/office/drawing/2014/main" id="{F2E3E978-CA3B-F0C0-5DE0-F534F2D03920}"/>
                </a:ext>
              </a:extLst>
            </p:cNvPr>
            <p:cNvSpPr/>
            <p:nvPr/>
          </p:nvSpPr>
          <p:spPr>
            <a:xfrm>
              <a:off x="6114764" y="2536801"/>
              <a:ext cx="708945" cy="602551"/>
            </a:xfrm>
            <a:custGeom>
              <a:avLst/>
              <a:gdLst>
                <a:gd name="connsiteX0" fmla="*/ 673322 w 708945"/>
                <a:gd name="connsiteY0" fmla="*/ 0 h 602551"/>
                <a:gd name="connsiteX1" fmla="*/ 35433 w 708945"/>
                <a:gd name="connsiteY1" fmla="*/ 0 h 602551"/>
                <a:gd name="connsiteX2" fmla="*/ 0 w 708945"/>
                <a:gd name="connsiteY2" fmla="*/ 35433 h 602551"/>
                <a:gd name="connsiteX3" fmla="*/ 0 w 708945"/>
                <a:gd name="connsiteY3" fmla="*/ 460819 h 602551"/>
                <a:gd name="connsiteX4" fmla="*/ 35433 w 708945"/>
                <a:gd name="connsiteY4" fmla="*/ 496253 h 602551"/>
                <a:gd name="connsiteX5" fmla="*/ 292417 w 708945"/>
                <a:gd name="connsiteY5" fmla="*/ 496253 h 602551"/>
                <a:gd name="connsiteX6" fmla="*/ 292417 w 708945"/>
                <a:gd name="connsiteY6" fmla="*/ 584835 h 602551"/>
                <a:gd name="connsiteX7" fmla="*/ 194977 w 708945"/>
                <a:gd name="connsiteY7" fmla="*/ 584835 h 602551"/>
                <a:gd name="connsiteX8" fmla="*/ 194977 w 708945"/>
                <a:gd name="connsiteY8" fmla="*/ 602552 h 602551"/>
                <a:gd name="connsiteX9" fmla="*/ 513969 w 708945"/>
                <a:gd name="connsiteY9" fmla="*/ 602552 h 602551"/>
                <a:gd name="connsiteX10" fmla="*/ 513969 w 708945"/>
                <a:gd name="connsiteY10" fmla="*/ 584835 h 602551"/>
                <a:gd name="connsiteX11" fmla="*/ 416528 w 708945"/>
                <a:gd name="connsiteY11" fmla="*/ 584835 h 602551"/>
                <a:gd name="connsiteX12" fmla="*/ 416528 w 708945"/>
                <a:gd name="connsiteY12" fmla="*/ 496253 h 602551"/>
                <a:gd name="connsiteX13" fmla="*/ 673513 w 708945"/>
                <a:gd name="connsiteY13" fmla="*/ 496253 h 602551"/>
                <a:gd name="connsiteX14" fmla="*/ 708946 w 708945"/>
                <a:gd name="connsiteY14" fmla="*/ 460819 h 602551"/>
                <a:gd name="connsiteX15" fmla="*/ 708946 w 708945"/>
                <a:gd name="connsiteY15" fmla="*/ 35433 h 602551"/>
                <a:gd name="connsiteX16" fmla="*/ 673513 w 708945"/>
                <a:gd name="connsiteY16" fmla="*/ 0 h 602551"/>
                <a:gd name="connsiteX17" fmla="*/ 398621 w 708945"/>
                <a:gd name="connsiteY17" fmla="*/ 584930 h 602551"/>
                <a:gd name="connsiteX18" fmla="*/ 310039 w 708945"/>
                <a:gd name="connsiteY18" fmla="*/ 584930 h 602551"/>
                <a:gd name="connsiteX19" fmla="*/ 310039 w 708945"/>
                <a:gd name="connsiteY19" fmla="*/ 496348 h 602551"/>
                <a:gd name="connsiteX20" fmla="*/ 398621 w 708945"/>
                <a:gd name="connsiteY20" fmla="*/ 496348 h 602551"/>
                <a:gd name="connsiteX21" fmla="*/ 398621 w 708945"/>
                <a:gd name="connsiteY21" fmla="*/ 584930 h 602551"/>
                <a:gd name="connsiteX22" fmla="*/ 691039 w 708945"/>
                <a:gd name="connsiteY22" fmla="*/ 460915 h 602551"/>
                <a:gd name="connsiteX23" fmla="*/ 673322 w 708945"/>
                <a:gd name="connsiteY23" fmla="*/ 478631 h 602551"/>
                <a:gd name="connsiteX24" fmla="*/ 35433 w 708945"/>
                <a:gd name="connsiteY24" fmla="*/ 478631 h 602551"/>
                <a:gd name="connsiteX25" fmla="*/ 17716 w 708945"/>
                <a:gd name="connsiteY25" fmla="*/ 460915 h 602551"/>
                <a:gd name="connsiteX26" fmla="*/ 17716 w 708945"/>
                <a:gd name="connsiteY26" fmla="*/ 35433 h 602551"/>
                <a:gd name="connsiteX27" fmla="*/ 35433 w 708945"/>
                <a:gd name="connsiteY27" fmla="*/ 17717 h 602551"/>
                <a:gd name="connsiteX28" fmla="*/ 673322 w 708945"/>
                <a:gd name="connsiteY28" fmla="*/ 17717 h 602551"/>
                <a:gd name="connsiteX29" fmla="*/ 691039 w 708945"/>
                <a:gd name="connsiteY29" fmla="*/ 35433 h 602551"/>
                <a:gd name="connsiteX30" fmla="*/ 691039 w 708945"/>
                <a:gd name="connsiteY30" fmla="*/ 460915 h 60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08945" h="602551">
                  <a:moveTo>
                    <a:pt x="673322" y="0"/>
                  </a:moveTo>
                  <a:lnTo>
                    <a:pt x="35433" y="0"/>
                  </a:lnTo>
                  <a:cubicBezTo>
                    <a:pt x="15907" y="0"/>
                    <a:pt x="95" y="15907"/>
                    <a:pt x="0" y="35433"/>
                  </a:cubicBezTo>
                  <a:lnTo>
                    <a:pt x="0" y="460819"/>
                  </a:lnTo>
                  <a:cubicBezTo>
                    <a:pt x="0" y="480346"/>
                    <a:pt x="15907" y="496157"/>
                    <a:pt x="35433" y="496253"/>
                  </a:cubicBezTo>
                  <a:lnTo>
                    <a:pt x="292417" y="496253"/>
                  </a:lnTo>
                  <a:lnTo>
                    <a:pt x="292417" y="584835"/>
                  </a:lnTo>
                  <a:lnTo>
                    <a:pt x="194977" y="584835"/>
                  </a:lnTo>
                  <a:lnTo>
                    <a:pt x="194977" y="602552"/>
                  </a:lnTo>
                  <a:lnTo>
                    <a:pt x="513969" y="602552"/>
                  </a:lnTo>
                  <a:lnTo>
                    <a:pt x="513969" y="584835"/>
                  </a:lnTo>
                  <a:lnTo>
                    <a:pt x="416528" y="584835"/>
                  </a:lnTo>
                  <a:lnTo>
                    <a:pt x="416528" y="496253"/>
                  </a:lnTo>
                  <a:lnTo>
                    <a:pt x="673513" y="496253"/>
                  </a:lnTo>
                  <a:cubicBezTo>
                    <a:pt x="693039" y="496253"/>
                    <a:pt x="708851" y="480346"/>
                    <a:pt x="708946" y="460819"/>
                  </a:cubicBezTo>
                  <a:lnTo>
                    <a:pt x="708946" y="35433"/>
                  </a:lnTo>
                  <a:cubicBezTo>
                    <a:pt x="708946" y="15907"/>
                    <a:pt x="693039" y="95"/>
                    <a:pt x="673513" y="0"/>
                  </a:cubicBezTo>
                  <a:close/>
                  <a:moveTo>
                    <a:pt x="398621" y="584930"/>
                  </a:moveTo>
                  <a:lnTo>
                    <a:pt x="310039" y="584930"/>
                  </a:lnTo>
                  <a:lnTo>
                    <a:pt x="310039" y="496348"/>
                  </a:lnTo>
                  <a:lnTo>
                    <a:pt x="398621" y="496348"/>
                  </a:lnTo>
                  <a:lnTo>
                    <a:pt x="398621" y="584930"/>
                  </a:lnTo>
                  <a:close/>
                  <a:moveTo>
                    <a:pt x="691039" y="460915"/>
                  </a:moveTo>
                  <a:cubicBezTo>
                    <a:pt x="691039" y="470726"/>
                    <a:pt x="683133" y="478631"/>
                    <a:pt x="673322" y="478631"/>
                  </a:cubicBezTo>
                  <a:lnTo>
                    <a:pt x="35433" y="478631"/>
                  </a:lnTo>
                  <a:cubicBezTo>
                    <a:pt x="25622" y="478631"/>
                    <a:pt x="17716" y="470726"/>
                    <a:pt x="17716" y="460915"/>
                  </a:cubicBezTo>
                  <a:lnTo>
                    <a:pt x="17716" y="35433"/>
                  </a:lnTo>
                  <a:cubicBezTo>
                    <a:pt x="17716" y="25622"/>
                    <a:pt x="25622" y="17717"/>
                    <a:pt x="35433" y="17717"/>
                  </a:cubicBezTo>
                  <a:lnTo>
                    <a:pt x="673322" y="17717"/>
                  </a:lnTo>
                  <a:cubicBezTo>
                    <a:pt x="683133" y="17717"/>
                    <a:pt x="691039" y="25622"/>
                    <a:pt x="691039" y="35433"/>
                  </a:cubicBezTo>
                  <a:lnTo>
                    <a:pt x="691039" y="460915"/>
                  </a:ln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85" name="Forma Livre: Forma 63">
              <a:extLst>
                <a:ext uri="{FF2B5EF4-FFF2-40B4-BE49-F238E27FC236}">
                  <a16:creationId xmlns:a16="http://schemas.microsoft.com/office/drawing/2014/main" id="{F47FF097-C352-DA2E-6834-C082CF5AA6EF}"/>
                </a:ext>
              </a:extLst>
            </p:cNvPr>
            <p:cNvSpPr/>
            <p:nvPr/>
          </p:nvSpPr>
          <p:spPr>
            <a:xfrm>
              <a:off x="6159055" y="2581092"/>
              <a:ext cx="620172" cy="407670"/>
            </a:xfrm>
            <a:custGeom>
              <a:avLst/>
              <a:gdLst>
                <a:gd name="connsiteX0" fmla="*/ 17716 w 620172"/>
                <a:gd name="connsiteY0" fmla="*/ 0 h 407670"/>
                <a:gd name="connsiteX1" fmla="*/ 0 w 620172"/>
                <a:gd name="connsiteY1" fmla="*/ 0 h 407670"/>
                <a:gd name="connsiteX2" fmla="*/ 0 w 620172"/>
                <a:gd name="connsiteY2" fmla="*/ 407670 h 407670"/>
                <a:gd name="connsiteX3" fmla="*/ 620173 w 620172"/>
                <a:gd name="connsiteY3" fmla="*/ 407670 h 407670"/>
                <a:gd name="connsiteX4" fmla="*/ 620173 w 620172"/>
                <a:gd name="connsiteY4" fmla="*/ 0 h 407670"/>
                <a:gd name="connsiteX5" fmla="*/ 17716 w 620172"/>
                <a:gd name="connsiteY5" fmla="*/ 0 h 407670"/>
                <a:gd name="connsiteX6" fmla="*/ 602456 w 620172"/>
                <a:gd name="connsiteY6" fmla="*/ 390049 h 407670"/>
                <a:gd name="connsiteX7" fmla="*/ 17716 w 620172"/>
                <a:gd name="connsiteY7" fmla="*/ 390049 h 407670"/>
                <a:gd name="connsiteX8" fmla="*/ 17716 w 620172"/>
                <a:gd name="connsiteY8" fmla="*/ 17812 h 407670"/>
                <a:gd name="connsiteX9" fmla="*/ 602456 w 620172"/>
                <a:gd name="connsiteY9" fmla="*/ 17812 h 407670"/>
                <a:gd name="connsiteX10" fmla="*/ 602456 w 620172"/>
                <a:gd name="connsiteY10" fmla="*/ 390049 h 407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172" h="407670">
                  <a:moveTo>
                    <a:pt x="17716" y="0"/>
                  </a:moveTo>
                  <a:lnTo>
                    <a:pt x="0" y="0"/>
                  </a:lnTo>
                  <a:lnTo>
                    <a:pt x="0" y="407670"/>
                  </a:lnTo>
                  <a:lnTo>
                    <a:pt x="620173" y="407670"/>
                  </a:lnTo>
                  <a:lnTo>
                    <a:pt x="620173" y="0"/>
                  </a:lnTo>
                  <a:lnTo>
                    <a:pt x="17716" y="0"/>
                  </a:lnTo>
                  <a:close/>
                  <a:moveTo>
                    <a:pt x="602456" y="390049"/>
                  </a:moveTo>
                  <a:lnTo>
                    <a:pt x="17716" y="390049"/>
                  </a:lnTo>
                  <a:lnTo>
                    <a:pt x="17716" y="17812"/>
                  </a:lnTo>
                  <a:lnTo>
                    <a:pt x="602456" y="17812"/>
                  </a:lnTo>
                  <a:lnTo>
                    <a:pt x="602456" y="390049"/>
                  </a:ln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</p:grpSp>
      <p:sp>
        <p:nvSpPr>
          <p:cNvPr id="86" name="Título 1">
            <a:extLst>
              <a:ext uri="{FF2B5EF4-FFF2-40B4-BE49-F238E27FC236}">
                <a16:creationId xmlns:a16="http://schemas.microsoft.com/office/drawing/2014/main" id="{D006059E-6921-D90C-4FCA-C33AA2C9A7CC}"/>
              </a:ext>
            </a:extLst>
          </p:cNvPr>
          <p:cNvSpPr txBox="1">
            <a:spLocks/>
          </p:cNvSpPr>
          <p:nvPr/>
        </p:nvSpPr>
        <p:spPr>
          <a:xfrm>
            <a:off x="2032931" y="2643353"/>
            <a:ext cx="4641698" cy="550573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Streaming 4K em todas as telas.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srgbClr val="EEF0ED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grpSp>
        <p:nvGrpSpPr>
          <p:cNvPr id="87" name="Gráfico 16">
            <a:extLst>
              <a:ext uri="{FF2B5EF4-FFF2-40B4-BE49-F238E27FC236}">
                <a16:creationId xmlns:a16="http://schemas.microsoft.com/office/drawing/2014/main" id="{95975D85-C59E-7C15-9A93-EAA355B55CEF}"/>
              </a:ext>
            </a:extLst>
          </p:cNvPr>
          <p:cNvGrpSpPr/>
          <p:nvPr/>
        </p:nvGrpSpPr>
        <p:grpSpPr>
          <a:xfrm>
            <a:off x="1065016" y="3469279"/>
            <a:ext cx="585379" cy="656306"/>
            <a:chOff x="6176547" y="3340616"/>
            <a:chExt cx="585379" cy="656306"/>
          </a:xfrm>
          <a:solidFill>
            <a:srgbClr val="EDEFEC"/>
          </a:solidFill>
        </p:grpSpPr>
        <p:sp>
          <p:nvSpPr>
            <p:cNvPr id="88" name="Forma Livre: Forma 23">
              <a:extLst>
                <a:ext uri="{FF2B5EF4-FFF2-40B4-BE49-F238E27FC236}">
                  <a16:creationId xmlns:a16="http://schemas.microsoft.com/office/drawing/2014/main" id="{9EA11989-E51F-F730-1652-0EB6F90D8BE1}"/>
                </a:ext>
              </a:extLst>
            </p:cNvPr>
            <p:cNvSpPr/>
            <p:nvPr/>
          </p:nvSpPr>
          <p:spPr>
            <a:xfrm>
              <a:off x="6451758" y="3509017"/>
              <a:ext cx="35433" cy="35433"/>
            </a:xfrm>
            <a:custGeom>
              <a:avLst/>
              <a:gdLst>
                <a:gd name="connsiteX0" fmla="*/ 17717 w 35433"/>
                <a:gd name="connsiteY0" fmla="*/ 35433 h 35433"/>
                <a:gd name="connsiteX1" fmla="*/ 35433 w 35433"/>
                <a:gd name="connsiteY1" fmla="*/ 17717 h 35433"/>
                <a:gd name="connsiteX2" fmla="*/ 17717 w 35433"/>
                <a:gd name="connsiteY2" fmla="*/ 0 h 35433"/>
                <a:gd name="connsiteX3" fmla="*/ 0 w 35433"/>
                <a:gd name="connsiteY3" fmla="*/ 17717 h 35433"/>
                <a:gd name="connsiteX4" fmla="*/ 17717 w 35433"/>
                <a:gd name="connsiteY4" fmla="*/ 35433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3" h="35433">
                  <a:moveTo>
                    <a:pt x="17717" y="35433"/>
                  </a:moveTo>
                  <a:cubicBezTo>
                    <a:pt x="27527" y="35433"/>
                    <a:pt x="35433" y="27527"/>
                    <a:pt x="35433" y="17717"/>
                  </a:cubicBezTo>
                  <a:cubicBezTo>
                    <a:pt x="35433" y="7906"/>
                    <a:pt x="27527" y="0"/>
                    <a:pt x="17717" y="0"/>
                  </a:cubicBezTo>
                  <a:cubicBezTo>
                    <a:pt x="7906" y="0"/>
                    <a:pt x="0" y="7906"/>
                    <a:pt x="0" y="17717"/>
                  </a:cubicBezTo>
                  <a:cubicBezTo>
                    <a:pt x="0" y="27527"/>
                    <a:pt x="7906" y="35433"/>
                    <a:pt x="17717" y="35433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89" name="Forma Livre: Forma 24">
              <a:extLst>
                <a:ext uri="{FF2B5EF4-FFF2-40B4-BE49-F238E27FC236}">
                  <a16:creationId xmlns:a16="http://schemas.microsoft.com/office/drawing/2014/main" id="{11EB9E54-F2EC-D2E3-E45C-B4D00E843E6C}"/>
                </a:ext>
              </a:extLst>
            </p:cNvPr>
            <p:cNvSpPr/>
            <p:nvPr/>
          </p:nvSpPr>
          <p:spPr>
            <a:xfrm>
              <a:off x="6451758" y="3863538"/>
              <a:ext cx="35433" cy="35433"/>
            </a:xfrm>
            <a:custGeom>
              <a:avLst/>
              <a:gdLst>
                <a:gd name="connsiteX0" fmla="*/ 17717 w 35433"/>
                <a:gd name="connsiteY0" fmla="*/ 0 h 35433"/>
                <a:gd name="connsiteX1" fmla="*/ 0 w 35433"/>
                <a:gd name="connsiteY1" fmla="*/ 17717 h 35433"/>
                <a:gd name="connsiteX2" fmla="*/ 17717 w 35433"/>
                <a:gd name="connsiteY2" fmla="*/ 35433 h 35433"/>
                <a:gd name="connsiteX3" fmla="*/ 35433 w 35433"/>
                <a:gd name="connsiteY3" fmla="*/ 17717 h 35433"/>
                <a:gd name="connsiteX4" fmla="*/ 17717 w 35433"/>
                <a:gd name="connsiteY4" fmla="*/ 0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3" h="35433">
                  <a:moveTo>
                    <a:pt x="17717" y="0"/>
                  </a:moveTo>
                  <a:cubicBezTo>
                    <a:pt x="7906" y="0"/>
                    <a:pt x="0" y="7906"/>
                    <a:pt x="0" y="17717"/>
                  </a:cubicBezTo>
                  <a:cubicBezTo>
                    <a:pt x="0" y="27527"/>
                    <a:pt x="7906" y="35433"/>
                    <a:pt x="17717" y="35433"/>
                  </a:cubicBezTo>
                  <a:cubicBezTo>
                    <a:pt x="27527" y="35433"/>
                    <a:pt x="35433" y="27527"/>
                    <a:pt x="35433" y="17717"/>
                  </a:cubicBezTo>
                  <a:cubicBezTo>
                    <a:pt x="35433" y="7906"/>
                    <a:pt x="27527" y="0"/>
                    <a:pt x="17717" y="0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90" name="Forma Livre: Forma 25">
              <a:extLst>
                <a:ext uri="{FF2B5EF4-FFF2-40B4-BE49-F238E27FC236}">
                  <a16:creationId xmlns:a16="http://schemas.microsoft.com/office/drawing/2014/main" id="{03BD4B5E-4404-4B27-D07B-318ABAC03A20}"/>
                </a:ext>
              </a:extLst>
            </p:cNvPr>
            <p:cNvSpPr/>
            <p:nvPr/>
          </p:nvSpPr>
          <p:spPr>
            <a:xfrm>
              <a:off x="6628923" y="3677420"/>
              <a:ext cx="35432" cy="35433"/>
            </a:xfrm>
            <a:custGeom>
              <a:avLst/>
              <a:gdLst>
                <a:gd name="connsiteX0" fmla="*/ 17717 w 35432"/>
                <a:gd name="connsiteY0" fmla="*/ 0 h 35433"/>
                <a:gd name="connsiteX1" fmla="*/ 0 w 35432"/>
                <a:gd name="connsiteY1" fmla="*/ 17717 h 35433"/>
                <a:gd name="connsiteX2" fmla="*/ 17717 w 35432"/>
                <a:gd name="connsiteY2" fmla="*/ 35433 h 35433"/>
                <a:gd name="connsiteX3" fmla="*/ 35433 w 35432"/>
                <a:gd name="connsiteY3" fmla="*/ 17717 h 35433"/>
                <a:gd name="connsiteX4" fmla="*/ 17717 w 35432"/>
                <a:gd name="connsiteY4" fmla="*/ 0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2" h="35433">
                  <a:moveTo>
                    <a:pt x="17717" y="0"/>
                  </a:moveTo>
                  <a:cubicBezTo>
                    <a:pt x="7906" y="0"/>
                    <a:pt x="0" y="7906"/>
                    <a:pt x="0" y="17717"/>
                  </a:cubicBezTo>
                  <a:cubicBezTo>
                    <a:pt x="0" y="27527"/>
                    <a:pt x="7906" y="35433"/>
                    <a:pt x="17717" y="35433"/>
                  </a:cubicBezTo>
                  <a:cubicBezTo>
                    <a:pt x="27527" y="35433"/>
                    <a:pt x="35433" y="27527"/>
                    <a:pt x="35433" y="17717"/>
                  </a:cubicBezTo>
                  <a:cubicBezTo>
                    <a:pt x="35433" y="7906"/>
                    <a:pt x="27527" y="0"/>
                    <a:pt x="17717" y="0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91" name="Forma Livre: Forma 26">
              <a:extLst>
                <a:ext uri="{FF2B5EF4-FFF2-40B4-BE49-F238E27FC236}">
                  <a16:creationId xmlns:a16="http://schemas.microsoft.com/office/drawing/2014/main" id="{FFF6E543-6D66-90B5-9CE6-DD86C45385A8}"/>
                </a:ext>
              </a:extLst>
            </p:cNvPr>
            <p:cNvSpPr/>
            <p:nvPr/>
          </p:nvSpPr>
          <p:spPr>
            <a:xfrm>
              <a:off x="6274498" y="3677420"/>
              <a:ext cx="35432" cy="35433"/>
            </a:xfrm>
            <a:custGeom>
              <a:avLst/>
              <a:gdLst>
                <a:gd name="connsiteX0" fmla="*/ 17717 w 35432"/>
                <a:gd name="connsiteY0" fmla="*/ 0 h 35433"/>
                <a:gd name="connsiteX1" fmla="*/ 0 w 35432"/>
                <a:gd name="connsiteY1" fmla="*/ 17717 h 35433"/>
                <a:gd name="connsiteX2" fmla="*/ 17717 w 35432"/>
                <a:gd name="connsiteY2" fmla="*/ 35433 h 35433"/>
                <a:gd name="connsiteX3" fmla="*/ 35433 w 35432"/>
                <a:gd name="connsiteY3" fmla="*/ 17717 h 35433"/>
                <a:gd name="connsiteX4" fmla="*/ 17717 w 35432"/>
                <a:gd name="connsiteY4" fmla="*/ 0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32" h="35433">
                  <a:moveTo>
                    <a:pt x="17717" y="0"/>
                  </a:moveTo>
                  <a:cubicBezTo>
                    <a:pt x="7906" y="0"/>
                    <a:pt x="0" y="7906"/>
                    <a:pt x="0" y="17717"/>
                  </a:cubicBezTo>
                  <a:cubicBezTo>
                    <a:pt x="0" y="27527"/>
                    <a:pt x="7906" y="35433"/>
                    <a:pt x="17717" y="35433"/>
                  </a:cubicBezTo>
                  <a:cubicBezTo>
                    <a:pt x="27527" y="35433"/>
                    <a:pt x="35433" y="27527"/>
                    <a:pt x="35433" y="17717"/>
                  </a:cubicBezTo>
                  <a:cubicBezTo>
                    <a:pt x="35433" y="7906"/>
                    <a:pt x="27527" y="0"/>
                    <a:pt x="17717" y="0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92" name="Forma Livre: Forma 27">
              <a:extLst>
                <a:ext uri="{FF2B5EF4-FFF2-40B4-BE49-F238E27FC236}">
                  <a16:creationId xmlns:a16="http://schemas.microsoft.com/office/drawing/2014/main" id="{822A64CB-DDE7-0CA3-5312-8ADBC843BB08}"/>
                </a:ext>
              </a:extLst>
            </p:cNvPr>
            <p:cNvSpPr/>
            <p:nvPr/>
          </p:nvSpPr>
          <p:spPr>
            <a:xfrm>
              <a:off x="6460616" y="3570835"/>
              <a:ext cx="103727" cy="218979"/>
            </a:xfrm>
            <a:custGeom>
              <a:avLst/>
              <a:gdLst>
                <a:gd name="connsiteX0" fmla="*/ 17717 w 103727"/>
                <a:gd name="connsiteY0" fmla="*/ 95 h 218979"/>
                <a:gd name="connsiteX1" fmla="*/ 0 w 103727"/>
                <a:gd name="connsiteY1" fmla="*/ 95 h 218979"/>
                <a:gd name="connsiteX2" fmla="*/ 0 w 103727"/>
                <a:gd name="connsiteY2" fmla="*/ 127825 h 218979"/>
                <a:gd name="connsiteX3" fmla="*/ 91154 w 103727"/>
                <a:gd name="connsiteY3" fmla="*/ 218980 h 218979"/>
                <a:gd name="connsiteX4" fmla="*/ 103727 w 103727"/>
                <a:gd name="connsiteY4" fmla="*/ 206407 h 218979"/>
                <a:gd name="connsiteX5" fmla="*/ 17717 w 103727"/>
                <a:gd name="connsiteY5" fmla="*/ 120396 h 218979"/>
                <a:gd name="connsiteX6" fmla="*/ 17717 w 103727"/>
                <a:gd name="connsiteY6" fmla="*/ 0 h 21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27" h="218979">
                  <a:moveTo>
                    <a:pt x="17717" y="95"/>
                  </a:moveTo>
                  <a:lnTo>
                    <a:pt x="0" y="95"/>
                  </a:lnTo>
                  <a:lnTo>
                    <a:pt x="0" y="127825"/>
                  </a:lnTo>
                  <a:lnTo>
                    <a:pt x="91154" y="218980"/>
                  </a:lnTo>
                  <a:lnTo>
                    <a:pt x="103727" y="206407"/>
                  </a:lnTo>
                  <a:lnTo>
                    <a:pt x="17717" y="120396"/>
                  </a:lnTo>
                  <a:lnTo>
                    <a:pt x="17717" y="0"/>
                  </a:ln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93" name="Forma Livre: Forma 28">
              <a:extLst>
                <a:ext uri="{FF2B5EF4-FFF2-40B4-BE49-F238E27FC236}">
                  <a16:creationId xmlns:a16="http://schemas.microsoft.com/office/drawing/2014/main" id="{91B06069-F964-73F0-A08C-E8AE3817A1A4}"/>
                </a:ext>
              </a:extLst>
            </p:cNvPr>
            <p:cNvSpPr/>
            <p:nvPr/>
          </p:nvSpPr>
          <p:spPr>
            <a:xfrm>
              <a:off x="6176547" y="3340616"/>
              <a:ext cx="585379" cy="656306"/>
            </a:xfrm>
            <a:custGeom>
              <a:avLst/>
              <a:gdLst>
                <a:gd name="connsiteX0" fmla="*/ 483047 w 585379"/>
                <a:gd name="connsiteY0" fmla="*/ 141351 h 656306"/>
                <a:gd name="connsiteX1" fmla="*/ 520671 w 585379"/>
                <a:gd name="connsiteY1" fmla="*/ 103727 h 656306"/>
                <a:gd name="connsiteX2" fmla="*/ 520480 w 585379"/>
                <a:gd name="connsiteY2" fmla="*/ 91154 h 656306"/>
                <a:gd name="connsiteX3" fmla="*/ 508193 w 585379"/>
                <a:gd name="connsiteY3" fmla="*/ 91154 h 656306"/>
                <a:gd name="connsiteX4" fmla="*/ 469236 w 585379"/>
                <a:gd name="connsiteY4" fmla="*/ 130112 h 656306"/>
                <a:gd name="connsiteX5" fmla="*/ 301881 w 585379"/>
                <a:gd name="connsiteY5" fmla="*/ 71056 h 656306"/>
                <a:gd name="connsiteX6" fmla="*/ 301881 w 585379"/>
                <a:gd name="connsiteY6" fmla="*/ 17717 h 656306"/>
                <a:gd name="connsiteX7" fmla="*/ 390464 w 585379"/>
                <a:gd name="connsiteY7" fmla="*/ 17717 h 656306"/>
                <a:gd name="connsiteX8" fmla="*/ 390464 w 585379"/>
                <a:gd name="connsiteY8" fmla="*/ 0 h 656306"/>
                <a:gd name="connsiteX9" fmla="*/ 195582 w 585379"/>
                <a:gd name="connsiteY9" fmla="*/ 0 h 656306"/>
                <a:gd name="connsiteX10" fmla="*/ 195582 w 585379"/>
                <a:gd name="connsiteY10" fmla="*/ 17717 h 656306"/>
                <a:gd name="connsiteX11" fmla="*/ 284165 w 585379"/>
                <a:gd name="connsiteY11" fmla="*/ 17717 h 656306"/>
                <a:gd name="connsiteX12" fmla="*/ 284165 w 585379"/>
                <a:gd name="connsiteY12" fmla="*/ 71056 h 656306"/>
                <a:gd name="connsiteX13" fmla="*/ 129 w 585379"/>
                <a:gd name="connsiteY13" fmla="*/ 372142 h 656306"/>
                <a:gd name="connsiteX14" fmla="*/ 301215 w 585379"/>
                <a:gd name="connsiteY14" fmla="*/ 656177 h 656306"/>
                <a:gd name="connsiteX15" fmla="*/ 585250 w 585379"/>
                <a:gd name="connsiteY15" fmla="*/ 355092 h 656306"/>
                <a:gd name="connsiteX16" fmla="*/ 483047 w 585379"/>
                <a:gd name="connsiteY16" fmla="*/ 141351 h 656306"/>
                <a:gd name="connsiteX17" fmla="*/ 292928 w 585379"/>
                <a:gd name="connsiteY17" fmla="*/ 637889 h 656306"/>
                <a:gd name="connsiteX18" fmla="*/ 18227 w 585379"/>
                <a:gd name="connsiteY18" fmla="*/ 363188 h 656306"/>
                <a:gd name="connsiteX19" fmla="*/ 292928 w 585379"/>
                <a:gd name="connsiteY19" fmla="*/ 88487 h 656306"/>
                <a:gd name="connsiteX20" fmla="*/ 567629 w 585379"/>
                <a:gd name="connsiteY20" fmla="*/ 363188 h 656306"/>
                <a:gd name="connsiteX21" fmla="*/ 292928 w 585379"/>
                <a:gd name="connsiteY21" fmla="*/ 637889 h 656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85379" h="656306">
                  <a:moveTo>
                    <a:pt x="483047" y="141351"/>
                  </a:moveTo>
                  <a:lnTo>
                    <a:pt x="520671" y="103727"/>
                  </a:lnTo>
                  <a:cubicBezTo>
                    <a:pt x="524100" y="100203"/>
                    <a:pt x="524004" y="94583"/>
                    <a:pt x="520480" y="91154"/>
                  </a:cubicBezTo>
                  <a:cubicBezTo>
                    <a:pt x="517051" y="87821"/>
                    <a:pt x="511622" y="87821"/>
                    <a:pt x="508193" y="91154"/>
                  </a:cubicBezTo>
                  <a:lnTo>
                    <a:pt x="469236" y="130112"/>
                  </a:lnTo>
                  <a:cubicBezTo>
                    <a:pt x="420944" y="93440"/>
                    <a:pt x="362460" y="72771"/>
                    <a:pt x="301881" y="71056"/>
                  </a:cubicBezTo>
                  <a:lnTo>
                    <a:pt x="301881" y="17717"/>
                  </a:lnTo>
                  <a:lnTo>
                    <a:pt x="390464" y="17717"/>
                  </a:lnTo>
                  <a:lnTo>
                    <a:pt x="390464" y="0"/>
                  </a:lnTo>
                  <a:lnTo>
                    <a:pt x="195582" y="0"/>
                  </a:lnTo>
                  <a:lnTo>
                    <a:pt x="195582" y="17717"/>
                  </a:lnTo>
                  <a:lnTo>
                    <a:pt x="284165" y="17717"/>
                  </a:lnTo>
                  <a:lnTo>
                    <a:pt x="284165" y="71056"/>
                  </a:lnTo>
                  <a:cubicBezTo>
                    <a:pt x="122621" y="75724"/>
                    <a:pt x="-4633" y="210598"/>
                    <a:pt x="129" y="372142"/>
                  </a:cubicBezTo>
                  <a:cubicBezTo>
                    <a:pt x="4797" y="533781"/>
                    <a:pt x="139671" y="660940"/>
                    <a:pt x="301215" y="656177"/>
                  </a:cubicBezTo>
                  <a:cubicBezTo>
                    <a:pt x="462759" y="651510"/>
                    <a:pt x="590013" y="516636"/>
                    <a:pt x="585250" y="355092"/>
                  </a:cubicBezTo>
                  <a:cubicBezTo>
                    <a:pt x="582869" y="272605"/>
                    <a:pt x="545721" y="194977"/>
                    <a:pt x="483047" y="141351"/>
                  </a:cubicBezTo>
                  <a:close/>
                  <a:moveTo>
                    <a:pt x="292928" y="637889"/>
                  </a:moveTo>
                  <a:cubicBezTo>
                    <a:pt x="141195" y="637889"/>
                    <a:pt x="18227" y="514921"/>
                    <a:pt x="18227" y="363188"/>
                  </a:cubicBezTo>
                  <a:cubicBezTo>
                    <a:pt x="18227" y="211455"/>
                    <a:pt x="141195" y="88487"/>
                    <a:pt x="292928" y="88487"/>
                  </a:cubicBezTo>
                  <a:cubicBezTo>
                    <a:pt x="444661" y="88487"/>
                    <a:pt x="567629" y="211455"/>
                    <a:pt x="567629" y="363188"/>
                  </a:cubicBezTo>
                  <a:cubicBezTo>
                    <a:pt x="567438" y="514826"/>
                    <a:pt x="444566" y="637699"/>
                    <a:pt x="292928" y="637889"/>
                  </a:cubicBez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</p:grpSp>
      <p:sp>
        <p:nvSpPr>
          <p:cNvPr id="94" name="Título 1">
            <a:extLst>
              <a:ext uri="{FF2B5EF4-FFF2-40B4-BE49-F238E27FC236}">
                <a16:creationId xmlns:a16="http://schemas.microsoft.com/office/drawing/2014/main" id="{8B352A5B-07F6-4830-0529-BAE966AC0652}"/>
              </a:ext>
            </a:extLst>
          </p:cNvPr>
          <p:cNvSpPr txBox="1">
            <a:spLocks/>
          </p:cNvSpPr>
          <p:nvPr/>
        </p:nvSpPr>
        <p:spPr>
          <a:xfrm>
            <a:off x="2015439" y="3549736"/>
            <a:ext cx="4641698" cy="550573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Máximo desempenho para jogos online.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srgbClr val="EEF0ED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sp>
        <p:nvSpPr>
          <p:cNvPr id="95" name="Forma Livre: Forma 75">
            <a:extLst>
              <a:ext uri="{FF2B5EF4-FFF2-40B4-BE49-F238E27FC236}">
                <a16:creationId xmlns:a16="http://schemas.microsoft.com/office/drawing/2014/main" id="{DB480B0C-4192-13A7-C1F4-52F097B1B8FA}"/>
              </a:ext>
            </a:extLst>
          </p:cNvPr>
          <p:cNvSpPr/>
          <p:nvPr/>
        </p:nvSpPr>
        <p:spPr>
          <a:xfrm>
            <a:off x="1012822" y="4292802"/>
            <a:ext cx="689641" cy="637927"/>
          </a:xfrm>
          <a:custGeom>
            <a:avLst/>
            <a:gdLst>
              <a:gd name="connsiteX0" fmla="*/ 685832 w 689641"/>
              <a:gd name="connsiteY0" fmla="*/ 1658 h 637927"/>
              <a:gd name="connsiteX1" fmla="*/ 676497 w 689641"/>
              <a:gd name="connsiteY1" fmla="*/ 1087 h 637927"/>
              <a:gd name="connsiteX2" fmla="*/ 4699 w 689641"/>
              <a:gd name="connsiteY2" fmla="*/ 359417 h 637927"/>
              <a:gd name="connsiteX3" fmla="*/ 1079 w 689641"/>
              <a:gd name="connsiteY3" fmla="*/ 371419 h 637927"/>
              <a:gd name="connsiteX4" fmla="*/ 6032 w 689641"/>
              <a:gd name="connsiteY4" fmla="*/ 375610 h 637927"/>
              <a:gd name="connsiteX5" fmla="*/ 211391 w 689641"/>
              <a:gd name="connsiteY5" fmla="*/ 446666 h 637927"/>
              <a:gd name="connsiteX6" fmla="*/ 215106 w 689641"/>
              <a:gd name="connsiteY6" fmla="*/ 447904 h 637927"/>
              <a:gd name="connsiteX7" fmla="*/ 273589 w 689641"/>
              <a:gd name="connsiteY7" fmla="*/ 631737 h 637927"/>
              <a:gd name="connsiteX8" fmla="*/ 279971 w 689641"/>
              <a:gd name="connsiteY8" fmla="*/ 637642 h 637927"/>
              <a:gd name="connsiteX9" fmla="*/ 282067 w 689641"/>
              <a:gd name="connsiteY9" fmla="*/ 637928 h 637927"/>
              <a:gd name="connsiteX10" fmla="*/ 288353 w 689641"/>
              <a:gd name="connsiteY10" fmla="*/ 635356 h 637927"/>
              <a:gd name="connsiteX11" fmla="*/ 410083 w 689641"/>
              <a:gd name="connsiteY11" fmla="*/ 513627 h 637927"/>
              <a:gd name="connsiteX12" fmla="*/ 589343 w 689641"/>
              <a:gd name="connsiteY12" fmla="*/ 575444 h 637927"/>
              <a:gd name="connsiteX13" fmla="*/ 596773 w 689641"/>
              <a:gd name="connsiteY13" fmla="*/ 574682 h 637927"/>
              <a:gd name="connsiteX14" fmla="*/ 600964 w 689641"/>
              <a:gd name="connsiteY14" fmla="*/ 568491 h 637927"/>
              <a:gd name="connsiteX15" fmla="*/ 689546 w 689641"/>
              <a:gd name="connsiteY15" fmla="*/ 10326 h 637927"/>
              <a:gd name="connsiteX16" fmla="*/ 685927 w 689641"/>
              <a:gd name="connsiteY16" fmla="*/ 1753 h 637927"/>
              <a:gd name="connsiteX17" fmla="*/ 31083 w 689641"/>
              <a:gd name="connsiteY17" fmla="*/ 365418 h 637927"/>
              <a:gd name="connsiteX18" fmla="*/ 616109 w 689641"/>
              <a:gd name="connsiteY18" fmla="*/ 53379 h 637927"/>
              <a:gd name="connsiteX19" fmla="*/ 616204 w 689641"/>
              <a:gd name="connsiteY19" fmla="*/ 53379 h 637927"/>
              <a:gd name="connsiteX20" fmla="*/ 616204 w 689641"/>
              <a:gd name="connsiteY20" fmla="*/ 53474 h 637927"/>
              <a:gd name="connsiteX21" fmla="*/ 218916 w 689641"/>
              <a:gd name="connsiteY21" fmla="*/ 430378 h 637927"/>
              <a:gd name="connsiteX22" fmla="*/ 31083 w 689641"/>
              <a:gd name="connsiteY22" fmla="*/ 365513 h 637927"/>
              <a:gd name="connsiteX23" fmla="*/ 31083 w 689641"/>
              <a:gd name="connsiteY23" fmla="*/ 365418 h 637927"/>
              <a:gd name="connsiteX24" fmla="*/ 31083 w 689641"/>
              <a:gd name="connsiteY24" fmla="*/ 365418 h 637927"/>
              <a:gd name="connsiteX25" fmla="*/ 31083 w 689641"/>
              <a:gd name="connsiteY25" fmla="*/ 365418 h 637927"/>
              <a:gd name="connsiteX26" fmla="*/ 231965 w 689641"/>
              <a:gd name="connsiteY26" fmla="*/ 442570 h 637927"/>
              <a:gd name="connsiteX27" fmla="*/ 622014 w 689641"/>
              <a:gd name="connsiteY27" fmla="*/ 72524 h 637927"/>
              <a:gd name="connsiteX28" fmla="*/ 622109 w 689641"/>
              <a:gd name="connsiteY28" fmla="*/ 72524 h 637927"/>
              <a:gd name="connsiteX29" fmla="*/ 622109 w 689641"/>
              <a:gd name="connsiteY29" fmla="*/ 72619 h 637927"/>
              <a:gd name="connsiteX30" fmla="*/ 317214 w 689641"/>
              <a:gd name="connsiteY30" fmla="*/ 469336 h 637927"/>
              <a:gd name="connsiteX31" fmla="*/ 315785 w 689641"/>
              <a:gd name="connsiteY31" fmla="*/ 472288 h 637927"/>
              <a:gd name="connsiteX32" fmla="*/ 281305 w 689641"/>
              <a:gd name="connsiteY32" fmla="*/ 597256 h 637927"/>
              <a:gd name="connsiteX33" fmla="*/ 281305 w 689641"/>
              <a:gd name="connsiteY33" fmla="*/ 597256 h 637927"/>
              <a:gd name="connsiteX34" fmla="*/ 281305 w 689641"/>
              <a:gd name="connsiteY34" fmla="*/ 597256 h 637927"/>
              <a:gd name="connsiteX35" fmla="*/ 232156 w 689641"/>
              <a:gd name="connsiteY35" fmla="*/ 442666 h 637927"/>
              <a:gd name="connsiteX36" fmla="*/ 299116 w 689641"/>
              <a:gd name="connsiteY36" fmla="*/ 599257 h 637927"/>
              <a:gd name="connsiteX37" fmla="*/ 330358 w 689641"/>
              <a:gd name="connsiteY37" fmla="*/ 486195 h 637927"/>
              <a:gd name="connsiteX38" fmla="*/ 391414 w 689641"/>
              <a:gd name="connsiteY38" fmla="*/ 507245 h 637927"/>
              <a:gd name="connsiteX39" fmla="*/ 299307 w 689641"/>
              <a:gd name="connsiteY39" fmla="*/ 599352 h 637927"/>
              <a:gd name="connsiteX40" fmla="*/ 299212 w 689641"/>
              <a:gd name="connsiteY40" fmla="*/ 599352 h 637927"/>
              <a:gd name="connsiteX41" fmla="*/ 299212 w 689641"/>
              <a:gd name="connsiteY41" fmla="*/ 599352 h 637927"/>
              <a:gd name="connsiteX42" fmla="*/ 584866 w 689641"/>
              <a:gd name="connsiteY42" fmla="*/ 555251 h 637927"/>
              <a:gd name="connsiteX43" fmla="*/ 338740 w 689641"/>
              <a:gd name="connsiteY43" fmla="*/ 470383 h 637927"/>
              <a:gd name="connsiteX44" fmla="*/ 665829 w 689641"/>
              <a:gd name="connsiteY44" fmla="*/ 44806 h 637927"/>
              <a:gd name="connsiteX45" fmla="*/ 665924 w 689641"/>
              <a:gd name="connsiteY45" fmla="*/ 44806 h 637927"/>
              <a:gd name="connsiteX46" fmla="*/ 665924 w 689641"/>
              <a:gd name="connsiteY46" fmla="*/ 44902 h 637927"/>
              <a:gd name="connsiteX47" fmla="*/ 584962 w 689641"/>
              <a:gd name="connsiteY47" fmla="*/ 555251 h 637927"/>
              <a:gd name="connsiteX48" fmla="*/ 584866 w 689641"/>
              <a:gd name="connsiteY48" fmla="*/ 555251 h 637927"/>
              <a:gd name="connsiteX49" fmla="*/ 584866 w 689641"/>
              <a:gd name="connsiteY49" fmla="*/ 555251 h 637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689641" h="637927">
                <a:moveTo>
                  <a:pt x="685832" y="1658"/>
                </a:moveTo>
                <a:cubicBezTo>
                  <a:pt x="683069" y="-342"/>
                  <a:pt x="679450" y="-533"/>
                  <a:pt x="676497" y="1087"/>
                </a:cubicBezTo>
                <a:lnTo>
                  <a:pt x="4699" y="359417"/>
                </a:lnTo>
                <a:cubicBezTo>
                  <a:pt x="412" y="361703"/>
                  <a:pt x="-1302" y="367037"/>
                  <a:pt x="1079" y="371419"/>
                </a:cubicBezTo>
                <a:cubicBezTo>
                  <a:pt x="2127" y="373419"/>
                  <a:pt x="3937" y="374943"/>
                  <a:pt x="6032" y="375610"/>
                </a:cubicBezTo>
                <a:lnTo>
                  <a:pt x="211391" y="446666"/>
                </a:lnTo>
                <a:lnTo>
                  <a:pt x="215106" y="447904"/>
                </a:lnTo>
                <a:lnTo>
                  <a:pt x="273589" y="631737"/>
                </a:lnTo>
                <a:cubicBezTo>
                  <a:pt x="274542" y="634690"/>
                  <a:pt x="276923" y="636976"/>
                  <a:pt x="279971" y="637642"/>
                </a:cubicBezTo>
                <a:cubicBezTo>
                  <a:pt x="280638" y="637833"/>
                  <a:pt x="281400" y="637928"/>
                  <a:pt x="282067" y="637928"/>
                </a:cubicBezTo>
                <a:cubicBezTo>
                  <a:pt x="284448" y="637928"/>
                  <a:pt x="286639" y="636976"/>
                  <a:pt x="288353" y="635356"/>
                </a:cubicBezTo>
                <a:lnTo>
                  <a:pt x="410083" y="513627"/>
                </a:lnTo>
                <a:lnTo>
                  <a:pt x="589343" y="575444"/>
                </a:lnTo>
                <a:cubicBezTo>
                  <a:pt x="591820" y="576302"/>
                  <a:pt x="594582" y="576016"/>
                  <a:pt x="596773" y="574682"/>
                </a:cubicBezTo>
                <a:cubicBezTo>
                  <a:pt x="599059" y="573349"/>
                  <a:pt x="600583" y="571063"/>
                  <a:pt x="600964" y="568491"/>
                </a:cubicBezTo>
                <a:lnTo>
                  <a:pt x="689546" y="10326"/>
                </a:lnTo>
                <a:cubicBezTo>
                  <a:pt x="690022" y="6992"/>
                  <a:pt x="688689" y="3658"/>
                  <a:pt x="685927" y="1753"/>
                </a:cubicBezTo>
                <a:close/>
                <a:moveTo>
                  <a:pt x="31083" y="365418"/>
                </a:moveTo>
                <a:lnTo>
                  <a:pt x="616109" y="53379"/>
                </a:lnTo>
                <a:cubicBezTo>
                  <a:pt x="616109" y="53379"/>
                  <a:pt x="616204" y="53379"/>
                  <a:pt x="616204" y="53379"/>
                </a:cubicBezTo>
                <a:cubicBezTo>
                  <a:pt x="616204" y="53379"/>
                  <a:pt x="616204" y="53474"/>
                  <a:pt x="616204" y="53474"/>
                </a:cubicBezTo>
                <a:lnTo>
                  <a:pt x="218916" y="430378"/>
                </a:lnTo>
                <a:lnTo>
                  <a:pt x="31083" y="365513"/>
                </a:lnTo>
                <a:cubicBezTo>
                  <a:pt x="31083" y="365513"/>
                  <a:pt x="31083" y="365513"/>
                  <a:pt x="31083" y="365418"/>
                </a:cubicBezTo>
                <a:cubicBezTo>
                  <a:pt x="31083" y="365418"/>
                  <a:pt x="31083" y="365418"/>
                  <a:pt x="31083" y="365418"/>
                </a:cubicBezTo>
                <a:lnTo>
                  <a:pt x="31083" y="365418"/>
                </a:lnTo>
                <a:close/>
                <a:moveTo>
                  <a:pt x="231965" y="442570"/>
                </a:moveTo>
                <a:lnTo>
                  <a:pt x="622014" y="72524"/>
                </a:lnTo>
                <a:cubicBezTo>
                  <a:pt x="622014" y="72524"/>
                  <a:pt x="622014" y="72524"/>
                  <a:pt x="622109" y="72524"/>
                </a:cubicBezTo>
                <a:cubicBezTo>
                  <a:pt x="622109" y="72524"/>
                  <a:pt x="622109" y="72524"/>
                  <a:pt x="622109" y="72619"/>
                </a:cubicBezTo>
                <a:lnTo>
                  <a:pt x="317214" y="469336"/>
                </a:lnTo>
                <a:cubicBezTo>
                  <a:pt x="316547" y="470193"/>
                  <a:pt x="316071" y="471145"/>
                  <a:pt x="315785" y="472288"/>
                </a:cubicBezTo>
                <a:lnTo>
                  <a:pt x="281305" y="597256"/>
                </a:lnTo>
                <a:cubicBezTo>
                  <a:pt x="281305" y="597256"/>
                  <a:pt x="281305" y="597256"/>
                  <a:pt x="281305" y="597256"/>
                </a:cubicBezTo>
                <a:cubicBezTo>
                  <a:pt x="281305" y="597256"/>
                  <a:pt x="281305" y="597256"/>
                  <a:pt x="281305" y="597256"/>
                </a:cubicBezTo>
                <a:lnTo>
                  <a:pt x="232156" y="442666"/>
                </a:lnTo>
                <a:close/>
                <a:moveTo>
                  <a:pt x="299116" y="599257"/>
                </a:moveTo>
                <a:lnTo>
                  <a:pt x="330358" y="486195"/>
                </a:lnTo>
                <a:lnTo>
                  <a:pt x="391414" y="507245"/>
                </a:lnTo>
                <a:lnTo>
                  <a:pt x="299307" y="599352"/>
                </a:lnTo>
                <a:cubicBezTo>
                  <a:pt x="299307" y="599352"/>
                  <a:pt x="299212" y="599352"/>
                  <a:pt x="299212" y="599352"/>
                </a:cubicBezTo>
                <a:lnTo>
                  <a:pt x="299212" y="599352"/>
                </a:lnTo>
                <a:close/>
                <a:moveTo>
                  <a:pt x="584866" y="555251"/>
                </a:moveTo>
                <a:lnTo>
                  <a:pt x="338740" y="470383"/>
                </a:lnTo>
                <a:lnTo>
                  <a:pt x="665829" y="44806"/>
                </a:lnTo>
                <a:cubicBezTo>
                  <a:pt x="665829" y="44806"/>
                  <a:pt x="665829" y="44806"/>
                  <a:pt x="665924" y="44806"/>
                </a:cubicBezTo>
                <a:cubicBezTo>
                  <a:pt x="665924" y="44806"/>
                  <a:pt x="665924" y="44806"/>
                  <a:pt x="665924" y="44902"/>
                </a:cubicBezTo>
                <a:lnTo>
                  <a:pt x="584962" y="555251"/>
                </a:lnTo>
                <a:cubicBezTo>
                  <a:pt x="584962" y="555251"/>
                  <a:pt x="584962" y="555251"/>
                  <a:pt x="584866" y="555251"/>
                </a:cubicBezTo>
                <a:lnTo>
                  <a:pt x="584866" y="555251"/>
                </a:lnTo>
                <a:close/>
              </a:path>
            </a:pathLst>
          </a:custGeom>
          <a:solidFill>
            <a:srgbClr val="EDEFEC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96" name="Título 1">
            <a:extLst>
              <a:ext uri="{FF2B5EF4-FFF2-40B4-BE49-F238E27FC236}">
                <a16:creationId xmlns:a16="http://schemas.microsoft.com/office/drawing/2014/main" id="{7771B35D-922C-88A6-35A4-BF7EB62C965E}"/>
              </a:ext>
            </a:extLst>
          </p:cNvPr>
          <p:cNvSpPr txBox="1">
            <a:spLocks/>
          </p:cNvSpPr>
          <p:nvPr/>
        </p:nvSpPr>
        <p:spPr>
          <a:xfrm>
            <a:off x="2015439" y="4338973"/>
            <a:ext cx="4641698" cy="550573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Compartilhe arquivos instantaneamente.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srgbClr val="EEF0ED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  <p:grpSp>
        <p:nvGrpSpPr>
          <p:cNvPr id="97" name="Gráfico 16">
            <a:extLst>
              <a:ext uri="{FF2B5EF4-FFF2-40B4-BE49-F238E27FC236}">
                <a16:creationId xmlns:a16="http://schemas.microsoft.com/office/drawing/2014/main" id="{34BB19DD-5610-65C3-9EFE-4997564D0A04}"/>
              </a:ext>
            </a:extLst>
          </p:cNvPr>
          <p:cNvGrpSpPr/>
          <p:nvPr/>
        </p:nvGrpSpPr>
        <p:grpSpPr>
          <a:xfrm>
            <a:off x="1020725" y="5095574"/>
            <a:ext cx="602268" cy="720154"/>
            <a:chOff x="6168008" y="5203045"/>
            <a:chExt cx="602268" cy="720154"/>
          </a:xfrm>
          <a:solidFill>
            <a:srgbClr val="EDEFEC"/>
          </a:solidFill>
        </p:grpSpPr>
        <p:sp>
          <p:nvSpPr>
            <p:cNvPr id="98" name="Forma Livre: Forma 72">
              <a:extLst>
                <a:ext uri="{FF2B5EF4-FFF2-40B4-BE49-F238E27FC236}">
                  <a16:creationId xmlns:a16="http://schemas.microsoft.com/office/drawing/2014/main" id="{0236584D-5474-4ADF-6F98-E62C611B102E}"/>
                </a:ext>
              </a:extLst>
            </p:cNvPr>
            <p:cNvSpPr/>
            <p:nvPr/>
          </p:nvSpPr>
          <p:spPr>
            <a:xfrm>
              <a:off x="6349555" y="5471358"/>
              <a:ext cx="247840" cy="169449"/>
            </a:xfrm>
            <a:custGeom>
              <a:avLst/>
              <a:gdLst>
                <a:gd name="connsiteX0" fmla="*/ 12573 w 247840"/>
                <a:gd name="connsiteY0" fmla="*/ 65913 h 169449"/>
                <a:gd name="connsiteX1" fmla="*/ 0 w 247840"/>
                <a:gd name="connsiteY1" fmla="*/ 78486 h 169449"/>
                <a:gd name="connsiteX2" fmla="*/ 90964 w 247840"/>
                <a:gd name="connsiteY2" fmla="*/ 169450 h 169449"/>
                <a:gd name="connsiteX3" fmla="*/ 247840 w 247840"/>
                <a:gd name="connsiteY3" fmla="*/ 12573 h 169449"/>
                <a:gd name="connsiteX4" fmla="*/ 235267 w 247840"/>
                <a:gd name="connsiteY4" fmla="*/ 0 h 169449"/>
                <a:gd name="connsiteX5" fmla="*/ 90964 w 247840"/>
                <a:gd name="connsiteY5" fmla="*/ 144304 h 169449"/>
                <a:gd name="connsiteX6" fmla="*/ 12573 w 247840"/>
                <a:gd name="connsiteY6" fmla="*/ 65913 h 169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840" h="169449">
                  <a:moveTo>
                    <a:pt x="12573" y="65913"/>
                  </a:moveTo>
                  <a:lnTo>
                    <a:pt x="0" y="78486"/>
                  </a:lnTo>
                  <a:lnTo>
                    <a:pt x="90964" y="169450"/>
                  </a:lnTo>
                  <a:lnTo>
                    <a:pt x="247840" y="12573"/>
                  </a:lnTo>
                  <a:lnTo>
                    <a:pt x="235267" y="0"/>
                  </a:lnTo>
                  <a:lnTo>
                    <a:pt x="90964" y="144304"/>
                  </a:lnTo>
                  <a:lnTo>
                    <a:pt x="12573" y="65913"/>
                  </a:ln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99" name="Forma Livre: Forma 73">
              <a:extLst>
                <a:ext uri="{FF2B5EF4-FFF2-40B4-BE49-F238E27FC236}">
                  <a16:creationId xmlns:a16="http://schemas.microsoft.com/office/drawing/2014/main" id="{3D6754F0-18DE-D740-5FFD-1DE3CCF78A9D}"/>
                </a:ext>
              </a:extLst>
            </p:cNvPr>
            <p:cNvSpPr/>
            <p:nvPr/>
          </p:nvSpPr>
          <p:spPr>
            <a:xfrm>
              <a:off x="6168008" y="5203045"/>
              <a:ext cx="602268" cy="720154"/>
            </a:xfrm>
            <a:custGeom>
              <a:avLst/>
              <a:gdLst>
                <a:gd name="connsiteX0" fmla="*/ 571501 w 602268"/>
                <a:gd name="connsiteY0" fmla="*/ 132010 h 720154"/>
                <a:gd name="connsiteX1" fmla="*/ 326232 w 602268"/>
                <a:gd name="connsiteY1" fmla="*/ 11519 h 720154"/>
                <a:gd name="connsiteX2" fmla="*/ 279369 w 602268"/>
                <a:gd name="connsiteY2" fmla="*/ 8090 h 720154"/>
                <a:gd name="connsiteX3" fmla="*/ 275940 w 602268"/>
                <a:gd name="connsiteY3" fmla="*/ 11519 h 720154"/>
                <a:gd name="connsiteX4" fmla="*/ 30671 w 602268"/>
                <a:gd name="connsiteY4" fmla="*/ 131915 h 720154"/>
                <a:gd name="connsiteX5" fmla="*/ 1 w 602268"/>
                <a:gd name="connsiteY5" fmla="*/ 165919 h 720154"/>
                <a:gd name="connsiteX6" fmla="*/ 1 w 602268"/>
                <a:gd name="connsiteY6" fmla="*/ 251739 h 720154"/>
                <a:gd name="connsiteX7" fmla="*/ 282607 w 602268"/>
                <a:gd name="connsiteY7" fmla="*/ 714654 h 720154"/>
                <a:gd name="connsiteX8" fmla="*/ 319660 w 602268"/>
                <a:gd name="connsiteY8" fmla="*/ 714654 h 720154"/>
                <a:gd name="connsiteX9" fmla="*/ 602266 w 602268"/>
                <a:gd name="connsiteY9" fmla="*/ 251834 h 720154"/>
                <a:gd name="connsiteX10" fmla="*/ 602266 w 602268"/>
                <a:gd name="connsiteY10" fmla="*/ 166014 h 720154"/>
                <a:gd name="connsiteX11" fmla="*/ 571596 w 602268"/>
                <a:gd name="connsiteY11" fmla="*/ 132010 h 720154"/>
                <a:gd name="connsiteX12" fmla="*/ 584455 w 602268"/>
                <a:gd name="connsiteY12" fmla="*/ 251834 h 720154"/>
                <a:gd name="connsiteX13" fmla="*/ 310039 w 602268"/>
                <a:gd name="connsiteY13" fmla="*/ 699795 h 720154"/>
                <a:gd name="connsiteX14" fmla="*/ 292132 w 602268"/>
                <a:gd name="connsiteY14" fmla="*/ 699795 h 720154"/>
                <a:gd name="connsiteX15" fmla="*/ 17717 w 602268"/>
                <a:gd name="connsiteY15" fmla="*/ 251739 h 720154"/>
                <a:gd name="connsiteX16" fmla="*/ 17717 w 602268"/>
                <a:gd name="connsiteY16" fmla="*/ 165919 h 720154"/>
                <a:gd name="connsiteX17" fmla="*/ 32100 w 602268"/>
                <a:gd name="connsiteY17" fmla="*/ 149536 h 720154"/>
                <a:gd name="connsiteX18" fmla="*/ 289084 w 602268"/>
                <a:gd name="connsiteY18" fmla="*/ 23425 h 720154"/>
                <a:gd name="connsiteX19" fmla="*/ 301086 w 602268"/>
                <a:gd name="connsiteY19" fmla="*/ 17710 h 720154"/>
                <a:gd name="connsiteX20" fmla="*/ 313183 w 602268"/>
                <a:gd name="connsiteY20" fmla="*/ 23425 h 720154"/>
                <a:gd name="connsiteX21" fmla="*/ 570167 w 602268"/>
                <a:gd name="connsiteY21" fmla="*/ 149631 h 720154"/>
                <a:gd name="connsiteX22" fmla="*/ 584550 w 602268"/>
                <a:gd name="connsiteY22" fmla="*/ 166014 h 720154"/>
                <a:gd name="connsiteX23" fmla="*/ 584550 w 602268"/>
                <a:gd name="connsiteY23" fmla="*/ 251834 h 72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2268" h="720154">
                  <a:moveTo>
                    <a:pt x="571501" y="132010"/>
                  </a:moveTo>
                  <a:cubicBezTo>
                    <a:pt x="477394" y="124390"/>
                    <a:pt x="389764" y="81337"/>
                    <a:pt x="326232" y="11519"/>
                  </a:cubicBezTo>
                  <a:cubicBezTo>
                    <a:pt x="314230" y="-2388"/>
                    <a:pt x="293275" y="-3912"/>
                    <a:pt x="279369" y="8090"/>
                  </a:cubicBezTo>
                  <a:cubicBezTo>
                    <a:pt x="278131" y="9137"/>
                    <a:pt x="276988" y="10280"/>
                    <a:pt x="275940" y="11519"/>
                  </a:cubicBezTo>
                  <a:cubicBezTo>
                    <a:pt x="212408" y="81337"/>
                    <a:pt x="124778" y="124390"/>
                    <a:pt x="30671" y="131915"/>
                  </a:cubicBezTo>
                  <a:cubicBezTo>
                    <a:pt x="13145" y="133629"/>
                    <a:pt x="-95" y="148393"/>
                    <a:pt x="1" y="165919"/>
                  </a:cubicBezTo>
                  <a:lnTo>
                    <a:pt x="1" y="251739"/>
                  </a:lnTo>
                  <a:cubicBezTo>
                    <a:pt x="1" y="438334"/>
                    <a:pt x="118301" y="609022"/>
                    <a:pt x="282607" y="714654"/>
                  </a:cubicBezTo>
                  <a:cubicBezTo>
                    <a:pt x="293847" y="721988"/>
                    <a:pt x="308420" y="721988"/>
                    <a:pt x="319660" y="714654"/>
                  </a:cubicBezTo>
                  <a:cubicBezTo>
                    <a:pt x="483871" y="609022"/>
                    <a:pt x="602266" y="438429"/>
                    <a:pt x="602266" y="251834"/>
                  </a:cubicBezTo>
                  <a:lnTo>
                    <a:pt x="602266" y="166014"/>
                  </a:lnTo>
                  <a:cubicBezTo>
                    <a:pt x="602457" y="148393"/>
                    <a:pt x="589122" y="133629"/>
                    <a:pt x="571596" y="132010"/>
                  </a:cubicBezTo>
                  <a:close/>
                  <a:moveTo>
                    <a:pt x="584455" y="251834"/>
                  </a:moveTo>
                  <a:cubicBezTo>
                    <a:pt x="584455" y="421856"/>
                    <a:pt x="481870" y="589305"/>
                    <a:pt x="310039" y="699795"/>
                  </a:cubicBezTo>
                  <a:cubicBezTo>
                    <a:pt x="304610" y="703319"/>
                    <a:pt x="297562" y="703319"/>
                    <a:pt x="292132" y="699795"/>
                  </a:cubicBezTo>
                  <a:cubicBezTo>
                    <a:pt x="120301" y="589305"/>
                    <a:pt x="17717" y="421760"/>
                    <a:pt x="17717" y="251739"/>
                  </a:cubicBezTo>
                  <a:lnTo>
                    <a:pt x="17717" y="165919"/>
                  </a:lnTo>
                  <a:cubicBezTo>
                    <a:pt x="17527" y="157537"/>
                    <a:pt x="23813" y="150488"/>
                    <a:pt x="32100" y="149536"/>
                  </a:cubicBezTo>
                  <a:cubicBezTo>
                    <a:pt x="130684" y="141725"/>
                    <a:pt x="222600" y="96672"/>
                    <a:pt x="289084" y="23425"/>
                  </a:cubicBezTo>
                  <a:cubicBezTo>
                    <a:pt x="292132" y="19901"/>
                    <a:pt x="296419" y="17805"/>
                    <a:pt x="301086" y="17710"/>
                  </a:cubicBezTo>
                  <a:cubicBezTo>
                    <a:pt x="305753" y="17805"/>
                    <a:pt x="310135" y="19901"/>
                    <a:pt x="313183" y="23425"/>
                  </a:cubicBezTo>
                  <a:cubicBezTo>
                    <a:pt x="379667" y="96672"/>
                    <a:pt x="471583" y="141725"/>
                    <a:pt x="570167" y="149631"/>
                  </a:cubicBezTo>
                  <a:cubicBezTo>
                    <a:pt x="578454" y="150584"/>
                    <a:pt x="584740" y="157632"/>
                    <a:pt x="584550" y="166014"/>
                  </a:cubicBezTo>
                  <a:lnTo>
                    <a:pt x="584550" y="251834"/>
                  </a:ln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100" name="Forma Livre: Forma 74">
              <a:extLst>
                <a:ext uri="{FF2B5EF4-FFF2-40B4-BE49-F238E27FC236}">
                  <a16:creationId xmlns:a16="http://schemas.microsoft.com/office/drawing/2014/main" id="{CA04DC8C-5365-0C8C-A0B5-4C283DABF672}"/>
                </a:ext>
              </a:extLst>
            </p:cNvPr>
            <p:cNvSpPr/>
            <p:nvPr/>
          </p:nvSpPr>
          <p:spPr>
            <a:xfrm>
              <a:off x="6238970" y="5289716"/>
              <a:ext cx="460438" cy="555116"/>
            </a:xfrm>
            <a:custGeom>
              <a:avLst/>
              <a:gdLst>
                <a:gd name="connsiteX0" fmla="*/ 0 w 460438"/>
                <a:gd name="connsiteY0" fmla="*/ 111728 h 555116"/>
                <a:gd name="connsiteX1" fmla="*/ 0 w 460438"/>
                <a:gd name="connsiteY1" fmla="*/ 165068 h 555116"/>
                <a:gd name="connsiteX2" fmla="*/ 230219 w 460438"/>
                <a:gd name="connsiteY2" fmla="*/ 555117 h 555116"/>
                <a:gd name="connsiteX3" fmla="*/ 460438 w 460438"/>
                <a:gd name="connsiteY3" fmla="*/ 165068 h 555116"/>
                <a:gd name="connsiteX4" fmla="*/ 460438 w 460438"/>
                <a:gd name="connsiteY4" fmla="*/ 111728 h 555116"/>
                <a:gd name="connsiteX5" fmla="*/ 230219 w 460438"/>
                <a:gd name="connsiteY5" fmla="*/ 0 h 555116"/>
                <a:gd name="connsiteX6" fmla="*/ 0 w 460438"/>
                <a:gd name="connsiteY6" fmla="*/ 111728 h 555116"/>
                <a:gd name="connsiteX7" fmla="*/ 442627 w 460438"/>
                <a:gd name="connsiteY7" fmla="*/ 165163 h 555116"/>
                <a:gd name="connsiteX8" fmla="*/ 230124 w 460438"/>
                <a:gd name="connsiteY8" fmla="*/ 533400 h 555116"/>
                <a:gd name="connsiteX9" fmla="*/ 17621 w 460438"/>
                <a:gd name="connsiteY9" fmla="*/ 164973 h 555116"/>
                <a:gd name="connsiteX10" fmla="*/ 17621 w 460438"/>
                <a:gd name="connsiteY10" fmla="*/ 126492 h 555116"/>
                <a:gd name="connsiteX11" fmla="*/ 230124 w 460438"/>
                <a:gd name="connsiteY11" fmla="*/ 23622 h 555116"/>
                <a:gd name="connsiteX12" fmla="*/ 442627 w 460438"/>
                <a:gd name="connsiteY12" fmla="*/ 126492 h 555116"/>
                <a:gd name="connsiteX13" fmla="*/ 442627 w 460438"/>
                <a:gd name="connsiteY13" fmla="*/ 164973 h 555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60438" h="555116">
                  <a:moveTo>
                    <a:pt x="0" y="111728"/>
                  </a:moveTo>
                  <a:lnTo>
                    <a:pt x="0" y="165068"/>
                  </a:lnTo>
                  <a:cubicBezTo>
                    <a:pt x="0" y="310420"/>
                    <a:pt x="85630" y="454819"/>
                    <a:pt x="230219" y="555117"/>
                  </a:cubicBezTo>
                  <a:cubicBezTo>
                    <a:pt x="374809" y="454723"/>
                    <a:pt x="460438" y="310420"/>
                    <a:pt x="460438" y="165068"/>
                  </a:cubicBezTo>
                  <a:lnTo>
                    <a:pt x="460438" y="111728"/>
                  </a:lnTo>
                  <a:cubicBezTo>
                    <a:pt x="374333" y="98012"/>
                    <a:pt x="294227" y="59150"/>
                    <a:pt x="230219" y="0"/>
                  </a:cubicBezTo>
                  <a:cubicBezTo>
                    <a:pt x="166211" y="59150"/>
                    <a:pt x="86106" y="98107"/>
                    <a:pt x="0" y="111728"/>
                  </a:cubicBezTo>
                  <a:close/>
                  <a:moveTo>
                    <a:pt x="442627" y="165163"/>
                  </a:moveTo>
                  <a:cubicBezTo>
                    <a:pt x="442627" y="300133"/>
                    <a:pt x="363474" y="437007"/>
                    <a:pt x="230124" y="533400"/>
                  </a:cubicBezTo>
                  <a:cubicBezTo>
                    <a:pt x="96869" y="436912"/>
                    <a:pt x="17621" y="300038"/>
                    <a:pt x="17621" y="164973"/>
                  </a:cubicBezTo>
                  <a:lnTo>
                    <a:pt x="17621" y="126492"/>
                  </a:lnTo>
                  <a:cubicBezTo>
                    <a:pt x="96203" y="111347"/>
                    <a:pt x="169450" y="75914"/>
                    <a:pt x="230124" y="23622"/>
                  </a:cubicBezTo>
                  <a:cubicBezTo>
                    <a:pt x="290703" y="75914"/>
                    <a:pt x="364046" y="111347"/>
                    <a:pt x="442627" y="126492"/>
                  </a:cubicBezTo>
                  <a:lnTo>
                    <a:pt x="442627" y="164973"/>
                  </a:lnTo>
                  <a:close/>
                </a:path>
              </a:pathLst>
            </a:custGeom>
            <a:solidFill>
              <a:srgbClr val="EDEFE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</p:grpSp>
      <p:sp>
        <p:nvSpPr>
          <p:cNvPr id="101" name="Título 1">
            <a:extLst>
              <a:ext uri="{FF2B5EF4-FFF2-40B4-BE49-F238E27FC236}">
                <a16:creationId xmlns:a16="http://schemas.microsoft.com/office/drawing/2014/main" id="{E11E0E8A-3141-B81C-8CA8-46DECE0342A1}"/>
              </a:ext>
            </a:extLst>
          </p:cNvPr>
          <p:cNvSpPr txBox="1">
            <a:spLocks/>
          </p:cNvSpPr>
          <p:nvPr/>
        </p:nvSpPr>
        <p:spPr>
          <a:xfrm>
            <a:off x="1979687" y="5209896"/>
            <a:ext cx="4641698" cy="550573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Ultrarrápido, 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ultraconfiável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EEF0ED"/>
                </a:solidFill>
                <a:effectLst/>
                <a:uLnTx/>
                <a:uFillTx/>
                <a:latin typeface="AMX Medium" pitchFamily="2" charset="0"/>
                <a:ea typeface="+mj-ea"/>
                <a:cs typeface="+mj-cs"/>
              </a:rPr>
              <a:t>.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srgbClr val="EEF0ED"/>
              </a:solidFill>
              <a:effectLst/>
              <a:uLnTx/>
              <a:uFillTx/>
              <a:latin typeface="AMX Medium" pitchFamily="2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0091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86" grpId="0"/>
      <p:bldP spid="94" grpId="0"/>
      <p:bldP spid="95" grpId="0" animBg="1"/>
      <p:bldP spid="96" grpId="0"/>
      <p:bldP spid="10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8507ED-E732-CCD3-8CDA-0DAB6EB1C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EFA32CC1-9BD6-1D0B-96B8-F5F224E34D09}"/>
              </a:ext>
            </a:extLst>
          </p:cNvPr>
          <p:cNvSpPr>
            <a:spLocks/>
          </p:cNvSpPr>
          <p:nvPr/>
        </p:nvSpPr>
        <p:spPr>
          <a:xfrm>
            <a:off x="-345865" y="-107952"/>
            <a:ext cx="13471452" cy="6858000"/>
          </a:xfrm>
          <a:prstGeom prst="roundRect">
            <a:avLst>
              <a:gd name="adj" fmla="val 752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5" name="Forma Livre: Forma 4">
            <a:extLst>
              <a:ext uri="{FF2B5EF4-FFF2-40B4-BE49-F238E27FC236}">
                <a16:creationId xmlns:a16="http://schemas.microsoft.com/office/drawing/2014/main" id="{EDFCE3E1-E9D0-F8E3-01EA-E2BA7E2CF61E}"/>
              </a:ext>
            </a:extLst>
          </p:cNvPr>
          <p:cNvSpPr/>
          <p:nvPr/>
        </p:nvSpPr>
        <p:spPr>
          <a:xfrm>
            <a:off x="743240" y="919805"/>
            <a:ext cx="12382347" cy="807103"/>
          </a:xfrm>
          <a:custGeom>
            <a:avLst/>
            <a:gdLst>
              <a:gd name="connsiteX0" fmla="*/ 0 w 6288313"/>
              <a:gd name="connsiteY0" fmla="*/ 110970 h 665808"/>
              <a:gd name="connsiteX1" fmla="*/ 110970 w 6288313"/>
              <a:gd name="connsiteY1" fmla="*/ 0 h 665808"/>
              <a:gd name="connsiteX2" fmla="*/ 6177343 w 6288313"/>
              <a:gd name="connsiteY2" fmla="*/ 0 h 665808"/>
              <a:gd name="connsiteX3" fmla="*/ 6288313 w 6288313"/>
              <a:gd name="connsiteY3" fmla="*/ 110970 h 665808"/>
              <a:gd name="connsiteX4" fmla="*/ 6288313 w 6288313"/>
              <a:gd name="connsiteY4" fmla="*/ 554838 h 665808"/>
              <a:gd name="connsiteX5" fmla="*/ 6177343 w 6288313"/>
              <a:gd name="connsiteY5" fmla="*/ 665808 h 665808"/>
              <a:gd name="connsiteX6" fmla="*/ 110970 w 6288313"/>
              <a:gd name="connsiteY6" fmla="*/ 665808 h 665808"/>
              <a:gd name="connsiteX7" fmla="*/ 0 w 6288313"/>
              <a:gd name="connsiteY7" fmla="*/ 554838 h 665808"/>
              <a:gd name="connsiteX8" fmla="*/ 0 w 6288313"/>
              <a:gd name="connsiteY8" fmla="*/ 110970 h 665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665808">
                <a:moveTo>
                  <a:pt x="0" y="110970"/>
                </a:moveTo>
                <a:cubicBezTo>
                  <a:pt x="0" y="49683"/>
                  <a:pt x="49683" y="0"/>
                  <a:pt x="110970" y="0"/>
                </a:cubicBezTo>
                <a:lnTo>
                  <a:pt x="6177343" y="0"/>
                </a:lnTo>
                <a:cubicBezTo>
                  <a:pt x="6238630" y="0"/>
                  <a:pt x="6288313" y="49683"/>
                  <a:pt x="6288313" y="110970"/>
                </a:cubicBezTo>
                <a:lnTo>
                  <a:pt x="6288313" y="554838"/>
                </a:lnTo>
                <a:cubicBezTo>
                  <a:pt x="6288313" y="616125"/>
                  <a:pt x="6238630" y="665808"/>
                  <a:pt x="6177343" y="665808"/>
                </a:cubicBezTo>
                <a:lnTo>
                  <a:pt x="110970" y="665808"/>
                </a:lnTo>
                <a:cubicBezTo>
                  <a:pt x="49683" y="665808"/>
                  <a:pt x="0" y="616125"/>
                  <a:pt x="0" y="554838"/>
                </a:cubicBezTo>
                <a:lnTo>
                  <a:pt x="0" y="110970"/>
                </a:lnTo>
                <a:close/>
              </a:path>
            </a:pathLst>
          </a:custGeom>
          <a:solidFill>
            <a:srgbClr val="A83233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8702" tIns="108702" rIns="108702" bIns="108702" numCol="1" spcCol="1270" anchor="ctr" anchorCtr="0">
            <a:noAutofit/>
          </a:bodyPr>
          <a:lstStyle/>
          <a:p>
            <a:r>
              <a:rPr lang="pt-BR" sz="2400" b="1" dirty="0">
                <a:latin typeface="AMX" pitchFamily="2" charset="0"/>
              </a:rPr>
              <a:t>Simulação de Vendas | Qual o Plano Ideal? </a:t>
            </a:r>
          </a:p>
        </p:txBody>
      </p:sp>
      <p:sp>
        <p:nvSpPr>
          <p:cNvPr id="4" name="Forma Livre: Forma 3">
            <a:extLst>
              <a:ext uri="{FF2B5EF4-FFF2-40B4-BE49-F238E27FC236}">
                <a16:creationId xmlns:a16="http://schemas.microsoft.com/office/drawing/2014/main" id="{0410494D-21CE-2ABF-C2BB-9B35B47D8B8A}"/>
              </a:ext>
            </a:extLst>
          </p:cNvPr>
          <p:cNvSpPr/>
          <p:nvPr/>
        </p:nvSpPr>
        <p:spPr>
          <a:xfrm rot="10800000" flipV="1">
            <a:off x="684621" y="1900116"/>
            <a:ext cx="11410480" cy="2841863"/>
          </a:xfrm>
          <a:custGeom>
            <a:avLst/>
            <a:gdLst>
              <a:gd name="connsiteX0" fmla="*/ 0 w 6288313"/>
              <a:gd name="connsiteY0" fmla="*/ 0 h 1076400"/>
              <a:gd name="connsiteX1" fmla="*/ 6288313 w 6288313"/>
              <a:gd name="connsiteY1" fmla="*/ 0 h 1076400"/>
              <a:gd name="connsiteX2" fmla="*/ 6288313 w 6288313"/>
              <a:gd name="connsiteY2" fmla="*/ 1076400 h 1076400"/>
              <a:gd name="connsiteX3" fmla="*/ 0 w 6288313"/>
              <a:gd name="connsiteY3" fmla="*/ 1076400 h 1076400"/>
              <a:gd name="connsiteX4" fmla="*/ 0 w 6288313"/>
              <a:gd name="connsiteY4" fmla="*/ 0 h 107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8313" h="1076400">
                <a:moveTo>
                  <a:pt x="0" y="0"/>
                </a:moveTo>
                <a:lnTo>
                  <a:pt x="6288313" y="0"/>
                </a:lnTo>
                <a:lnTo>
                  <a:pt x="6288313" y="1076400"/>
                </a:lnTo>
                <a:lnTo>
                  <a:pt x="0" y="10764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99654" tIns="22860" rIns="128016" bIns="22860" numCol="1" spcCol="1270" anchor="t" anchorCtr="0">
            <a:noAutofit/>
          </a:bodyPr>
          <a:lstStyle/>
          <a:p>
            <a:r>
              <a:rPr lang="pt-BR" sz="2000" b="1" dirty="0">
                <a:latin typeface="AMX" pitchFamily="2" charset="0"/>
              </a:rPr>
              <a:t>Objetivo: </a:t>
            </a:r>
            <a:r>
              <a:rPr lang="pt-BR" sz="2000" dirty="0">
                <a:latin typeface="AMX" pitchFamily="2" charset="0"/>
              </a:rPr>
              <a:t>Analisar perfis de clientes e propor </a:t>
            </a:r>
            <a:r>
              <a:rPr lang="pt-BR" sz="2000" b="1" dirty="0">
                <a:latin typeface="AMX" pitchFamily="2" charset="0"/>
              </a:rPr>
              <a:t>a solução de internet Claro mais adequada, agregando</a:t>
            </a:r>
            <a:r>
              <a:rPr lang="pt-BR" sz="2000" dirty="0">
                <a:latin typeface="AMX" pitchFamily="2" charset="0"/>
              </a:rPr>
              <a:t> </a:t>
            </a:r>
            <a:r>
              <a:rPr lang="pt-BR" sz="2000" b="1" dirty="0">
                <a:latin typeface="AMX" pitchFamily="2" charset="0"/>
              </a:rPr>
              <a:t>valor</a:t>
            </a:r>
            <a:r>
              <a:rPr lang="pt-BR" sz="2000" dirty="0">
                <a:latin typeface="AMX" pitchFamily="2" charset="0"/>
              </a:rPr>
              <a:t> e </a:t>
            </a:r>
            <a:r>
              <a:rPr lang="pt-BR" sz="2000" b="1" dirty="0">
                <a:latin typeface="AMX" pitchFamily="2" charset="0"/>
              </a:rPr>
              <a:t>justificando</a:t>
            </a:r>
            <a:r>
              <a:rPr lang="pt-BR" sz="2000" dirty="0">
                <a:latin typeface="AMX" pitchFamily="2" charset="0"/>
              </a:rPr>
              <a:t> suas escolhas.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b="1" dirty="0">
                <a:latin typeface="AMX" pitchFamily="2" charset="0"/>
              </a:rPr>
              <a:t>Como vai funcionar?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>
                <a:latin typeface="AMX" pitchFamily="2" charset="0"/>
              </a:rPr>
              <a:t>Em grupos, vocês receberão um perfil de cliente diferente para analisar.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>
                <a:latin typeface="AMX" pitchFamily="2" charset="0"/>
              </a:rPr>
              <a:t>Leiam atentamente as características do seu cliente e foquem no </a:t>
            </a:r>
            <a:r>
              <a:rPr lang="pt-BR" sz="2000" b="1" dirty="0">
                <a:latin typeface="AMX" pitchFamily="2" charset="0"/>
              </a:rPr>
              <a:t>tipo de uso da internet</a:t>
            </a:r>
            <a:r>
              <a:rPr lang="pt-BR" sz="2000" dirty="0">
                <a:latin typeface="AMX" pitchFamily="2" charset="0"/>
              </a:rPr>
              <a:t> (jogos online, streaming em 4K, trabalho remoto, downloads grandes etc.) e na </a:t>
            </a:r>
            <a:r>
              <a:rPr lang="pt-BR" sz="2000" b="1" dirty="0">
                <a:latin typeface="AMX" pitchFamily="2" charset="0"/>
              </a:rPr>
              <a:t>quantidade de dispositivos conectados</a:t>
            </a:r>
            <a:r>
              <a:rPr lang="pt-BR" sz="2000" dirty="0">
                <a:latin typeface="AMX" pitchFamily="2" charset="0"/>
              </a:rPr>
              <a:t>, pois isso é crucial para a escolha do plano ideal.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>
                <a:latin typeface="AMX" pitchFamily="2" charset="0"/>
              </a:rPr>
              <a:t>Nas salas, vocês devem discutir e definir qual o plano de banda larga  é o mais adequado para o seu cliente e pensar em argumentos que expliquem os benefícios e características do plano que o tornam a opção perfeita para as necessidades do cliente.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>
                <a:highlight>
                  <a:srgbClr val="FFFF00"/>
                </a:highlight>
                <a:latin typeface="AMX" pitchFamily="2" charset="0"/>
              </a:rPr>
              <a:t>Considerem a inclusão de Serviços de Valor Agregado (</a:t>
            </a:r>
            <a:r>
              <a:rPr lang="pt-BR" sz="2000" dirty="0" err="1">
                <a:highlight>
                  <a:srgbClr val="FFFF00"/>
                </a:highlight>
                <a:latin typeface="AMX" pitchFamily="2" charset="0"/>
              </a:rPr>
              <a:t>SVAs</a:t>
            </a:r>
            <a:r>
              <a:rPr lang="pt-BR" sz="2000" dirty="0">
                <a:highlight>
                  <a:srgbClr val="FFFF00"/>
                </a:highlight>
                <a:latin typeface="AMX" pitchFamily="2" charset="0"/>
              </a:rPr>
              <a:t>) relevantes e soluções Wi-Fi adicionais, caso se apliquem. </a:t>
            </a:r>
            <a:r>
              <a:rPr lang="pt-BR" sz="2000" b="1" dirty="0">
                <a:highlight>
                  <a:srgbClr val="FFFF00"/>
                </a:highlight>
                <a:latin typeface="AMX" pitchFamily="2" charset="0"/>
              </a:rPr>
              <a:t>*Retirar*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>
                <a:latin typeface="AMX" pitchFamily="2" charset="0"/>
              </a:rPr>
              <a:t> Organizem suas ideias para compartilhar com a turma, explicando a análise e a solução proposta.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5E2C6083-1CEC-0EF4-B417-B3C2370E34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79"/>
            <a:ext cx="916077" cy="325485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2776BDE8-20F7-AB14-8A36-ADBBDD8739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5885" y="371540"/>
            <a:ext cx="754710" cy="27194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03332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EA004AC4-CBA3-2C07-4AAD-112C0FEA649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91392"/>
            <a:ext cx="12192000" cy="7449392"/>
          </a:xfrm>
          <a:prstGeom prst="rect">
            <a:avLst/>
          </a:prstGeom>
        </p:spPr>
      </p:pic>
      <p:pic>
        <p:nvPicPr>
          <p:cNvPr id="5" name="Imagem 4" descr="Forma&#10;&#10;Descrição gerada automaticamente">
            <a:extLst>
              <a:ext uri="{FF2B5EF4-FFF2-40B4-BE49-F238E27FC236}">
                <a16:creationId xmlns:a16="http://schemas.microsoft.com/office/drawing/2014/main" id="{ADA844A6-75E6-5A96-C24F-D9AA8F7E16C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-449323" y="-36754"/>
            <a:ext cx="11699677" cy="5658587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1E165959-7D37-9E60-0F8F-A81008BBE0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93154" y="2224168"/>
            <a:ext cx="1451288" cy="1128015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4013B5B0-4C91-8DF8-4EF3-E692AA472B36}"/>
              </a:ext>
            </a:extLst>
          </p:cNvPr>
          <p:cNvSpPr txBox="1"/>
          <p:nvPr/>
        </p:nvSpPr>
        <p:spPr>
          <a:xfrm>
            <a:off x="1276955" y="478625"/>
            <a:ext cx="953095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Simulação de Vendas  |  Qual o Plano Ideal?</a:t>
            </a:r>
            <a:endParaRPr lang="pt-BR" sz="2000" i="1" dirty="0">
              <a:solidFill>
                <a:schemeClr val="bg1"/>
              </a:solidFill>
              <a:latin typeface="AMX" pitchFamily="2" charset="0"/>
            </a:endParaRPr>
          </a:p>
          <a:p>
            <a:r>
              <a:rPr lang="pt-BR" sz="2000" i="1" dirty="0">
                <a:solidFill>
                  <a:schemeClr val="bg1"/>
                </a:solidFill>
                <a:latin typeface="AMX" pitchFamily="2" charset="0"/>
              </a:rPr>
              <a:t>O objetivo principal desta dinâmica é analisar o perfil do cliente e propor a solução de plano de internet da Claro mais adequada, justificando essa escolha com base nas características e benefícios do plano.                </a:t>
            </a:r>
          </a:p>
          <a:p>
            <a:r>
              <a:rPr lang="pt-BR" sz="2000" dirty="0">
                <a:latin typeface="AMX" pitchFamily="2" charset="0"/>
              </a:rPr>
              <a:t>  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5E3D636F-B1B1-1365-00CF-44309DA2EF42}"/>
              </a:ext>
            </a:extLst>
          </p:cNvPr>
          <p:cNvSpPr/>
          <p:nvPr/>
        </p:nvSpPr>
        <p:spPr>
          <a:xfrm>
            <a:off x="1376322" y="3346795"/>
            <a:ext cx="2445746" cy="657585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/>
              <a:t>Cliente Ligadão no Futuro</a:t>
            </a:r>
          </a:p>
        </p:txBody>
      </p:sp>
      <p:sp>
        <p:nvSpPr>
          <p:cNvPr id="24" name="Elipse 37">
            <a:extLst>
              <a:ext uri="{FF2B5EF4-FFF2-40B4-BE49-F238E27FC236}">
                <a16:creationId xmlns:a16="http://schemas.microsoft.com/office/drawing/2014/main" id="{8FDA689C-F77D-A637-2DDC-60AE3B381C20}"/>
              </a:ext>
            </a:extLst>
          </p:cNvPr>
          <p:cNvSpPr>
            <a:spLocks noChangeAspect="1"/>
          </p:cNvSpPr>
          <p:nvPr/>
        </p:nvSpPr>
        <p:spPr>
          <a:xfrm>
            <a:off x="2414900" y="1756135"/>
            <a:ext cx="368590" cy="368590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656"/>
            <a:r>
              <a:rPr lang="pt-BR" sz="2800" dirty="0"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</a:rPr>
              <a:t>1</a:t>
            </a:r>
          </a:p>
        </p:txBody>
      </p:sp>
      <p:sp>
        <p:nvSpPr>
          <p:cNvPr id="27" name="Retângulo 26">
            <a:extLst>
              <a:ext uri="{FF2B5EF4-FFF2-40B4-BE49-F238E27FC236}">
                <a16:creationId xmlns:a16="http://schemas.microsoft.com/office/drawing/2014/main" id="{5CCA5B73-436C-80A6-B175-B50FF4A05640}"/>
              </a:ext>
            </a:extLst>
          </p:cNvPr>
          <p:cNvSpPr/>
          <p:nvPr/>
        </p:nvSpPr>
        <p:spPr>
          <a:xfrm>
            <a:off x="1376322" y="4107864"/>
            <a:ext cx="2634093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Este cliente "conhece muito de internet e gosta de controlar tudo pelo celular “.</a:t>
            </a:r>
          </a:p>
        </p:txBody>
      </p:sp>
      <p:pic>
        <p:nvPicPr>
          <p:cNvPr id="29" name="Gráfico 28">
            <a:extLst>
              <a:ext uri="{FF2B5EF4-FFF2-40B4-BE49-F238E27FC236}">
                <a16:creationId xmlns:a16="http://schemas.microsoft.com/office/drawing/2014/main" id="{8ACA6408-E94F-FF83-7CF1-08384C8C41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43146" y="2282043"/>
            <a:ext cx="2349873" cy="1655451"/>
          </a:xfrm>
          <a:prstGeom prst="rect">
            <a:avLst/>
          </a:prstGeom>
        </p:spPr>
      </p:pic>
      <p:sp>
        <p:nvSpPr>
          <p:cNvPr id="30" name="Retângulo: Cantos Arredondados 29">
            <a:extLst>
              <a:ext uri="{FF2B5EF4-FFF2-40B4-BE49-F238E27FC236}">
                <a16:creationId xmlns:a16="http://schemas.microsoft.com/office/drawing/2014/main" id="{5FF793F1-7E9D-5A2F-E7FE-1D8D45902BA9}"/>
              </a:ext>
            </a:extLst>
          </p:cNvPr>
          <p:cNvSpPr/>
          <p:nvPr/>
        </p:nvSpPr>
        <p:spPr>
          <a:xfrm>
            <a:off x="4795825" y="3401470"/>
            <a:ext cx="2330866" cy="657585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b="1" dirty="0"/>
              <a:t>     Cliente Gamer</a:t>
            </a:r>
          </a:p>
        </p:txBody>
      </p:sp>
      <p:sp>
        <p:nvSpPr>
          <p:cNvPr id="44" name="Elipse 43">
            <a:extLst>
              <a:ext uri="{FF2B5EF4-FFF2-40B4-BE49-F238E27FC236}">
                <a16:creationId xmlns:a16="http://schemas.microsoft.com/office/drawing/2014/main" id="{9A08EE1B-8764-F292-8182-51486A15FB9D}"/>
              </a:ext>
            </a:extLst>
          </p:cNvPr>
          <p:cNvSpPr>
            <a:spLocks noChangeAspect="1"/>
          </p:cNvSpPr>
          <p:nvPr/>
        </p:nvSpPr>
        <p:spPr>
          <a:xfrm>
            <a:off x="5774004" y="1776332"/>
            <a:ext cx="368591" cy="368591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656"/>
            <a:r>
              <a:rPr lang="pt-BR" sz="2800" b="1" dirty="0"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</a:rPr>
              <a:t>2</a:t>
            </a: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8F845A57-9745-B0E9-FC9F-93756C028D56}"/>
              </a:ext>
            </a:extLst>
          </p:cNvPr>
          <p:cNvSpPr txBox="1"/>
          <p:nvPr/>
        </p:nvSpPr>
        <p:spPr>
          <a:xfrm>
            <a:off x="4854396" y="4100820"/>
            <a:ext cx="263409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Este cliente "ama jogar online" e "quer muita velocidade e acesso instantâneo em tudo o que faz na web“.                    </a:t>
            </a:r>
          </a:p>
        </p:txBody>
      </p: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40A4E3CB-E426-9F31-19DA-9B639322B166}"/>
              </a:ext>
            </a:extLst>
          </p:cNvPr>
          <p:cNvSpPr/>
          <p:nvPr/>
        </p:nvSpPr>
        <p:spPr>
          <a:xfrm>
            <a:off x="8068464" y="3401470"/>
            <a:ext cx="2330866" cy="657585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/>
              <a:t>Cliente Conectado 24 Horas</a:t>
            </a:r>
          </a:p>
        </p:txBody>
      </p:sp>
      <p:pic>
        <p:nvPicPr>
          <p:cNvPr id="50" name="Gráfico 49">
            <a:extLst>
              <a:ext uri="{FF2B5EF4-FFF2-40B4-BE49-F238E27FC236}">
                <a16:creationId xmlns:a16="http://schemas.microsoft.com/office/drawing/2014/main" id="{6B1991F8-52E0-15B6-6B93-ADFA05A4D9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474211" y="1855465"/>
            <a:ext cx="2101855" cy="1849100"/>
          </a:xfrm>
          <a:prstGeom prst="rect">
            <a:avLst/>
          </a:prstGeom>
        </p:spPr>
      </p:pic>
      <p:sp>
        <p:nvSpPr>
          <p:cNvPr id="55" name="CaixaDeTexto 54">
            <a:extLst>
              <a:ext uri="{FF2B5EF4-FFF2-40B4-BE49-F238E27FC236}">
                <a16:creationId xmlns:a16="http://schemas.microsoft.com/office/drawing/2014/main" id="{32F3659B-9B24-795F-ECD9-6EAC6ADBFB31}"/>
              </a:ext>
            </a:extLst>
          </p:cNvPr>
          <p:cNvSpPr txBox="1"/>
          <p:nvPr/>
        </p:nvSpPr>
        <p:spPr>
          <a:xfrm>
            <a:off x="8021668" y="4144505"/>
            <a:ext cx="322868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Este cliente está "ligado no desempenho 24 horas por dia" e "precisa do máximo da velocidade de internet em todos dispositivos da casa".</a:t>
            </a:r>
          </a:p>
        </p:txBody>
      </p:sp>
      <p:sp>
        <p:nvSpPr>
          <p:cNvPr id="63" name="Elipse 37">
            <a:extLst>
              <a:ext uri="{FF2B5EF4-FFF2-40B4-BE49-F238E27FC236}">
                <a16:creationId xmlns:a16="http://schemas.microsoft.com/office/drawing/2014/main" id="{4D99E17B-708B-F9DC-1A8E-80A407F030F5}"/>
              </a:ext>
            </a:extLst>
          </p:cNvPr>
          <p:cNvSpPr>
            <a:spLocks noChangeAspect="1"/>
          </p:cNvSpPr>
          <p:nvPr/>
        </p:nvSpPr>
        <p:spPr>
          <a:xfrm>
            <a:off x="8865307" y="1756135"/>
            <a:ext cx="368590" cy="368590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656"/>
            <a:r>
              <a:rPr lang="pt-BR" sz="2800" b="1" dirty="0"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</a:rPr>
              <a:t>3</a:t>
            </a:r>
          </a:p>
        </p:txBody>
      </p:sp>
      <p:sp>
        <p:nvSpPr>
          <p:cNvPr id="64" name="Retângulo: Cantos Arredondados 11">
            <a:extLst>
              <a:ext uri="{FF2B5EF4-FFF2-40B4-BE49-F238E27FC236}">
                <a16:creationId xmlns:a16="http://schemas.microsoft.com/office/drawing/2014/main" id="{E81C0BEF-9D39-E33A-FED1-F9D908E35C61}"/>
              </a:ext>
            </a:extLst>
          </p:cNvPr>
          <p:cNvSpPr/>
          <p:nvPr/>
        </p:nvSpPr>
        <p:spPr>
          <a:xfrm>
            <a:off x="879024" y="5858830"/>
            <a:ext cx="10584836" cy="657586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dirty="0"/>
              <a:t>    É importante notar que o perfil de consumo não se resume à quantidade de pessoas na casa, mas sim ao </a:t>
            </a:r>
            <a:r>
              <a:rPr lang="pt-BR" sz="2000" b="1" dirty="0"/>
              <a:t>tipo</a:t>
            </a:r>
            <a:r>
              <a:rPr lang="pt-BR" sz="2000" dirty="0"/>
              <a:t> </a:t>
            </a:r>
            <a:r>
              <a:rPr lang="pt-BR" sz="2000" b="1" dirty="0"/>
              <a:t>de</a:t>
            </a:r>
            <a:r>
              <a:rPr lang="pt-BR" sz="2000" dirty="0"/>
              <a:t> </a:t>
            </a:r>
            <a:r>
              <a:rPr lang="pt-BR" sz="2000" b="1" dirty="0"/>
              <a:t>uso</a:t>
            </a:r>
            <a:r>
              <a:rPr lang="pt-BR" sz="2000" dirty="0"/>
              <a:t> que cada um faz da internet e à quantidade de dispositivos conectados.</a:t>
            </a:r>
          </a:p>
        </p:txBody>
      </p:sp>
      <p:pic>
        <p:nvPicPr>
          <p:cNvPr id="66" name="Gráfico 65">
            <a:extLst>
              <a:ext uri="{FF2B5EF4-FFF2-40B4-BE49-F238E27FC236}">
                <a16:creationId xmlns:a16="http://schemas.microsoft.com/office/drawing/2014/main" id="{27D3A1DF-0CCD-DB3E-A089-BB1BDF93E6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3653" y="5938987"/>
            <a:ext cx="210816" cy="2108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9323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24" grpId="0" animBg="1"/>
      <p:bldP spid="27" grpId="0"/>
      <p:bldP spid="30" grpId="0" animBg="1"/>
      <p:bldP spid="51" grpId="0" animBg="1"/>
      <p:bldP spid="63" grpId="0" animBg="1"/>
      <p:bldP spid="6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9" name="Imagem 1048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11288B5D-F1D9-9EBE-0BCD-F61D3C5FE7A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330" y="-591392"/>
            <a:ext cx="12192000" cy="7449392"/>
          </a:xfrm>
          <a:prstGeom prst="rect">
            <a:avLst/>
          </a:prstGeom>
        </p:spPr>
      </p:pic>
      <p:pic>
        <p:nvPicPr>
          <p:cNvPr id="1050" name="Imagem 1049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481A1D1C-FC38-7379-0AE5-520E9B136D2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5052485" y="-295696"/>
            <a:ext cx="6858000" cy="7449392"/>
          </a:xfrm>
          <a:prstGeom prst="rect">
            <a:avLst/>
          </a:prstGeom>
        </p:spPr>
      </p:pic>
      <p:sp>
        <p:nvSpPr>
          <p:cNvPr id="15" name="Elipse 14">
            <a:extLst>
              <a:ext uri="{FF2B5EF4-FFF2-40B4-BE49-F238E27FC236}">
                <a16:creationId xmlns:a16="http://schemas.microsoft.com/office/drawing/2014/main" id="{E922E474-5264-991C-FAB9-EF8DBE2DF3BD}"/>
              </a:ext>
            </a:extLst>
          </p:cNvPr>
          <p:cNvSpPr/>
          <p:nvPr/>
        </p:nvSpPr>
        <p:spPr>
          <a:xfrm>
            <a:off x="954728" y="3321050"/>
            <a:ext cx="2755789" cy="2755789"/>
          </a:xfrm>
          <a:prstGeom prst="ellipse">
            <a:avLst/>
          </a:prstGeom>
          <a:gradFill flip="none" rotWithShape="1">
            <a:gsLst>
              <a:gs pos="0">
                <a:srgbClr val="D13926">
                  <a:alpha val="45000"/>
                </a:srgbClr>
              </a:gs>
              <a:gs pos="79000">
                <a:srgbClr val="D13926">
                  <a:alpha val="0"/>
                </a:srgbClr>
              </a:gs>
            </a:gsLst>
            <a:lin ang="5400000" scaled="1"/>
            <a:tileRect/>
          </a:gradFill>
          <a:ln w="16768" cap="flat">
            <a:solidFill>
              <a:srgbClr val="D13926"/>
            </a:solidFill>
            <a:prstDash val="solid"/>
            <a:miter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altLang="ko-KR" b="1" dirty="0">
                <a:solidFill>
                  <a:schemeClr val="bg1"/>
                </a:solidFill>
                <a:latin typeface="AMX" pitchFamily="2" charset="0"/>
                <a:ea typeface="Verdana" panose="020B0604030504040204" pitchFamily="34" charset="0"/>
                <a:cs typeface="Calibri" panose="020F0502020204030204" pitchFamily="34" charset="0"/>
              </a:rPr>
              <a:t>GRUPO 1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E6845B12-A856-2482-7254-AD23471B9720}"/>
              </a:ext>
            </a:extLst>
          </p:cNvPr>
          <p:cNvSpPr txBox="1"/>
          <p:nvPr/>
        </p:nvSpPr>
        <p:spPr>
          <a:xfrm>
            <a:off x="1373260" y="543259"/>
            <a:ext cx="944547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800" dirty="0">
                <a:solidFill>
                  <a:schemeClr val="bg1"/>
                </a:solidFill>
                <a:latin typeface="Verdana Pro Black" panose="020B0A04030504040204" pitchFamily="34" charset="0"/>
                <a:cs typeface="Poppins ExtraBold" panose="00000900000000000000" pitchFamily="2" charset="0"/>
              </a:rPr>
              <a:t>Chegou a </a:t>
            </a:r>
            <a:r>
              <a:rPr lang="pt-BR" sz="8000" spc="300" dirty="0">
                <a:ln w="25400">
                  <a:noFill/>
                </a:ln>
                <a:solidFill>
                  <a:srgbClr val="D13926"/>
                </a:solidFill>
                <a:latin typeface="Verdana Pro Black" panose="020B0A04030504040204" pitchFamily="34" charset="0"/>
                <a:ea typeface="Verdana" panose="020B0604030504040204" pitchFamily="34" charset="0"/>
                <a:cs typeface="Poppins ExtraBold" panose="00000900000000000000" pitchFamily="2" charset="0"/>
              </a:rPr>
              <a:t>hora</a:t>
            </a:r>
            <a:r>
              <a:rPr lang="pt-BR" sz="4800" dirty="0">
                <a:solidFill>
                  <a:schemeClr val="bg1"/>
                </a:solidFill>
                <a:latin typeface="Verdana Pro Black" panose="020B0A04030504040204" pitchFamily="34" charset="0"/>
                <a:cs typeface="Poppins ExtraBold" panose="00000900000000000000" pitchFamily="2" charset="0"/>
              </a:rPr>
              <a:t> de</a:t>
            </a:r>
          </a:p>
          <a:p>
            <a:pPr algn="ctr"/>
            <a:r>
              <a:rPr lang="pt-BR" sz="4800" dirty="0">
                <a:solidFill>
                  <a:srgbClr val="D13926"/>
                </a:solidFill>
                <a:latin typeface="Verdana Pro Black" panose="020B0A04030504040204" pitchFamily="34" charset="0"/>
                <a:cs typeface="Poppins ExtraBold" panose="00000900000000000000" pitchFamily="2" charset="0"/>
              </a:rPr>
              <a:t>Vender!</a:t>
            </a:r>
          </a:p>
        </p:txBody>
      </p:sp>
      <p:sp>
        <p:nvSpPr>
          <p:cNvPr id="5" name="Elipse 4">
            <a:extLst>
              <a:ext uri="{FF2B5EF4-FFF2-40B4-BE49-F238E27FC236}">
                <a16:creationId xmlns:a16="http://schemas.microsoft.com/office/drawing/2014/main" id="{0C94176F-0438-3451-D2C9-4193CFD966A1}"/>
              </a:ext>
            </a:extLst>
          </p:cNvPr>
          <p:cNvSpPr/>
          <p:nvPr/>
        </p:nvSpPr>
        <p:spPr>
          <a:xfrm>
            <a:off x="4769347" y="3321050"/>
            <a:ext cx="2755789" cy="2755789"/>
          </a:xfrm>
          <a:prstGeom prst="ellipse">
            <a:avLst/>
          </a:prstGeom>
          <a:gradFill flip="none" rotWithShape="1">
            <a:gsLst>
              <a:gs pos="0">
                <a:srgbClr val="D13926">
                  <a:alpha val="45000"/>
                </a:srgbClr>
              </a:gs>
              <a:gs pos="79000">
                <a:srgbClr val="D13926">
                  <a:alpha val="0"/>
                </a:srgbClr>
              </a:gs>
            </a:gsLst>
            <a:lin ang="5400000" scaled="1"/>
            <a:tileRect/>
          </a:gradFill>
          <a:ln w="16768" cap="flat">
            <a:solidFill>
              <a:srgbClr val="D13926"/>
            </a:solidFill>
            <a:prstDash val="solid"/>
            <a:miter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altLang="ko-KR" b="1" dirty="0">
                <a:solidFill>
                  <a:schemeClr val="bg1"/>
                </a:solidFill>
                <a:latin typeface="AMX" pitchFamily="2" charset="0"/>
                <a:ea typeface="Verdana" panose="020B0604030504040204" pitchFamily="34" charset="0"/>
                <a:cs typeface="Calibri" panose="020F0502020204030204" pitchFamily="34" charset="0"/>
              </a:rPr>
              <a:t>GRUPO 2</a:t>
            </a:r>
          </a:p>
        </p:txBody>
      </p:sp>
      <p:sp>
        <p:nvSpPr>
          <p:cNvPr id="10" name="Elipse 9">
            <a:extLst>
              <a:ext uri="{FF2B5EF4-FFF2-40B4-BE49-F238E27FC236}">
                <a16:creationId xmlns:a16="http://schemas.microsoft.com/office/drawing/2014/main" id="{B6124F16-243B-A602-A572-16C449A5C63E}"/>
              </a:ext>
            </a:extLst>
          </p:cNvPr>
          <p:cNvSpPr/>
          <p:nvPr/>
        </p:nvSpPr>
        <p:spPr>
          <a:xfrm>
            <a:off x="8583966" y="3345502"/>
            <a:ext cx="2755789" cy="2755789"/>
          </a:xfrm>
          <a:prstGeom prst="ellipse">
            <a:avLst/>
          </a:prstGeom>
          <a:gradFill flip="none" rotWithShape="1">
            <a:gsLst>
              <a:gs pos="0">
                <a:srgbClr val="D13926">
                  <a:alpha val="45000"/>
                </a:srgbClr>
              </a:gs>
              <a:gs pos="79000">
                <a:srgbClr val="D13926">
                  <a:alpha val="0"/>
                </a:srgbClr>
              </a:gs>
            </a:gsLst>
            <a:lin ang="5400000" scaled="1"/>
            <a:tileRect/>
          </a:gradFill>
          <a:ln w="16768" cap="flat">
            <a:solidFill>
              <a:srgbClr val="D13926"/>
            </a:solidFill>
            <a:prstDash val="solid"/>
            <a:miter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altLang="ko-KR" b="1" dirty="0">
                <a:solidFill>
                  <a:schemeClr val="bg1"/>
                </a:solidFill>
                <a:latin typeface="AMX" pitchFamily="2" charset="0"/>
                <a:ea typeface="Verdana" panose="020B0604030504040204" pitchFamily="34" charset="0"/>
                <a:cs typeface="Calibri" panose="020F0502020204030204" pitchFamily="34" charset="0"/>
              </a:rPr>
              <a:t>GRUPO 3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8757C87C-7B08-D6AD-FC20-D3923B0BE077}"/>
              </a:ext>
            </a:extLst>
          </p:cNvPr>
          <p:cNvSpPr txBox="1"/>
          <p:nvPr/>
        </p:nvSpPr>
        <p:spPr>
          <a:xfrm>
            <a:off x="3710517" y="2547460"/>
            <a:ext cx="73300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i="1" dirty="0">
                <a:solidFill>
                  <a:schemeClr val="bg1"/>
                </a:solidFill>
                <a:latin typeface="AMX Black" pitchFamily="2" charset="0"/>
              </a:rPr>
              <a:t>Simulação de Vendas | Qual o Plano Ideal? </a:t>
            </a:r>
          </a:p>
          <a:p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53771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" grpId="0"/>
      <p:bldP spid="5" grpId="0" animBg="1"/>
      <p:bldP spid="10" grpId="0" animBg="1"/>
      <p:bldP spid="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D8BAB8F-9AF4-4F24-1BFC-BC8194E00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3CCC1072-A9A8-DF20-8AE5-EA9BDF1D9E7B}"/>
              </a:ext>
            </a:extLst>
          </p:cNvPr>
          <p:cNvCxnSpPr>
            <a:cxnSpLocks/>
          </p:cNvCxnSpPr>
          <p:nvPr/>
        </p:nvCxnSpPr>
        <p:spPr>
          <a:xfrm>
            <a:off x="686553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DC9D20C0-FF32-C35A-C798-EA1C2FFF74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6FD3D615-C150-542F-674A-B207219FC172}"/>
              </a:ext>
            </a:extLst>
          </p:cNvPr>
          <p:cNvSpPr/>
          <p:nvPr/>
        </p:nvSpPr>
        <p:spPr>
          <a:xfrm>
            <a:off x="582484" y="917857"/>
            <a:ext cx="10955786" cy="576568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  </a:t>
            </a: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</a:t>
            </a:r>
          </a:p>
          <a:p>
            <a:pPr marL="0" marR="0" lvl="0" indent="0" algn="ctr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Qual o Plano Ideal? | Simulação de Vendas</a:t>
            </a: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3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Gibson Medium" pitchFamily="50" charset="0"/>
              <a:cs typeface="Poppins Light" panose="00000400000000000000" pitchFamily="2" charset="0"/>
            </a:endParaRP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D54BAC72-AFB9-F8AC-29CF-86FEFFB9E3C2}"/>
              </a:ext>
            </a:extLst>
          </p:cNvPr>
          <p:cNvSpPr txBox="1"/>
          <p:nvPr/>
        </p:nvSpPr>
        <p:spPr>
          <a:xfrm>
            <a:off x="582484" y="1791649"/>
            <a:ext cx="108201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objetivo principal desta dinâmica é analisar o perfil do cliente e propor a solução de plano de internet da Claro mais adequada, justificando essa escolha com base nas características e benefícios do plano.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</a:t>
            </a:r>
          </a:p>
        </p:txBody>
      </p:sp>
      <p:sp>
        <p:nvSpPr>
          <p:cNvPr id="10" name="Retângulo Arredondado 3">
            <a:extLst>
              <a:ext uri="{FF2B5EF4-FFF2-40B4-BE49-F238E27FC236}">
                <a16:creationId xmlns:a16="http://schemas.microsoft.com/office/drawing/2014/main" id="{2F44428A-E64F-6F49-F8EC-68C20BAD604C}"/>
              </a:ext>
            </a:extLst>
          </p:cNvPr>
          <p:cNvSpPr/>
          <p:nvPr/>
        </p:nvSpPr>
        <p:spPr>
          <a:xfrm>
            <a:off x="1671055" y="2714979"/>
            <a:ext cx="9938461" cy="265060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7FFE0092-2200-F72B-893A-37D64125861B}"/>
              </a:ext>
            </a:extLst>
          </p:cNvPr>
          <p:cNvSpPr/>
          <p:nvPr/>
        </p:nvSpPr>
        <p:spPr>
          <a:xfrm>
            <a:off x="5991016" y="3266429"/>
            <a:ext cx="4647243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Para ele, o Plano Ideal é o de 350 MEGA, que é considerado ideal para assistir streaming de vídeo, Claro tv+, jogos online, música online e downloads diversos, suportando até 6 dispositivos conectados.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68930474-898C-000F-9722-9BD386C86015}"/>
              </a:ext>
            </a:extLst>
          </p:cNvPr>
          <p:cNvSpPr txBox="1"/>
          <p:nvPr/>
        </p:nvSpPr>
        <p:spPr>
          <a:xfrm>
            <a:off x="689049" y="3085031"/>
            <a:ext cx="43307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1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Ligadão no Futuro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Este cliente "conhece muito de internet e gosta de controlar tudo pelo celular”.</a:t>
            </a: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391436C6-1C09-B376-E4AE-D2DB4F420CEB}"/>
              </a:ext>
            </a:extLst>
          </p:cNvPr>
          <p:cNvSpPr/>
          <p:nvPr/>
        </p:nvSpPr>
        <p:spPr>
          <a:xfrm>
            <a:off x="618107" y="5668952"/>
            <a:ext cx="10955786" cy="957828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importante notar que o perfil de consumo não se resume à quantidade de pessoas na casa, mas sim ao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tipo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uso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que cada um faz da internet e à quantidade de dispositivos conectados.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64C9200E-EF5C-BA83-C043-F3FAA2861DD5}"/>
              </a:ext>
            </a:extLst>
          </p:cNvPr>
          <p:cNvGrpSpPr/>
          <p:nvPr/>
        </p:nvGrpSpPr>
        <p:grpSpPr>
          <a:xfrm>
            <a:off x="0" y="-638498"/>
            <a:ext cx="12192000" cy="648929"/>
            <a:chOff x="-266379" y="-75801890"/>
            <a:chExt cx="12192000" cy="6858000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6989EA12-5AE7-19B6-E0D6-6CF8A01F43C8}"/>
                </a:ext>
              </a:extLst>
            </p:cNvPr>
            <p:cNvSpPr>
              <a:spLocks/>
            </p:cNvSpPr>
            <p:nvPr/>
          </p:nvSpPr>
          <p:spPr>
            <a:xfrm flipH="1">
              <a:off x="-266379" y="-75801890"/>
              <a:ext cx="12192000" cy="6858000"/>
            </a:xfrm>
            <a:prstGeom prst="rect">
              <a:avLst/>
            </a:prstGeom>
            <a:gradFill>
              <a:gsLst>
                <a:gs pos="0">
                  <a:srgbClr val="D13926">
                    <a:lumMod val="0"/>
                  </a:srgbClr>
                </a:gs>
                <a:gs pos="100000">
                  <a:srgbClr val="D13926"/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42A88277-F22C-B783-9519-663C2A2045FD}"/>
                </a:ext>
              </a:extLst>
            </p:cNvPr>
            <p:cNvSpPr txBox="1"/>
            <p:nvPr/>
          </p:nvSpPr>
          <p:spPr>
            <a:xfrm>
              <a:off x="3235296" y="-75534124"/>
              <a:ext cx="5174169" cy="769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Verdana" panose="020B0604030504040204" pitchFamily="34" charset="0"/>
                  <a:cs typeface="Poppins ExtraBold" panose="00000900000000000000" pitchFamily="2" charset="0"/>
                </a:rPr>
                <a:t>GABARITO</a:t>
              </a: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Verdana" panose="020B0604030504040204" pitchFamily="34" charset="0"/>
                <a:cs typeface="Poppins ExtraBold" panose="00000900000000000000" pitchFamily="2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1374626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  <p:bldP spid="15" grpId="0"/>
      <p:bldP spid="2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774F475E-0D26-8E82-2418-C1100C3B0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F251B0B3-8105-0069-BF84-2DFC70911CE6}"/>
              </a:ext>
            </a:extLst>
          </p:cNvPr>
          <p:cNvCxnSpPr>
            <a:cxnSpLocks/>
          </p:cNvCxnSpPr>
          <p:nvPr/>
        </p:nvCxnSpPr>
        <p:spPr>
          <a:xfrm>
            <a:off x="686553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203EE1D3-F053-8BE7-6915-D744D3025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6D924610-468E-A5C2-9C8C-DC46DD3E68C1}"/>
              </a:ext>
            </a:extLst>
          </p:cNvPr>
          <p:cNvSpPr/>
          <p:nvPr/>
        </p:nvSpPr>
        <p:spPr>
          <a:xfrm>
            <a:off x="582484" y="917857"/>
            <a:ext cx="10955786" cy="576568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  </a:t>
            </a: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</a:t>
            </a:r>
          </a:p>
          <a:p>
            <a:pPr marL="0" marR="0" lvl="0" indent="0" algn="ctr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Qual o Plano Ideal? | Simulação de Vendas</a:t>
            </a: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3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Gibson Medium" pitchFamily="50" charset="0"/>
              <a:cs typeface="Poppins Light" panose="00000400000000000000" pitchFamily="2" charset="0"/>
            </a:endParaRP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470BA546-3487-570D-0AD5-0EE2B5CBC7BC}"/>
              </a:ext>
            </a:extLst>
          </p:cNvPr>
          <p:cNvSpPr txBox="1"/>
          <p:nvPr/>
        </p:nvSpPr>
        <p:spPr>
          <a:xfrm>
            <a:off x="582484" y="1791649"/>
            <a:ext cx="108201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objetivo principal desta dinâmica é analisar o perfil do cliente e propor a solução de plano de internet da Claro mais adequada, justificando essa escolha com base nas características e benefícios do plano 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</a:t>
            </a:r>
          </a:p>
        </p:txBody>
      </p:sp>
      <p:sp>
        <p:nvSpPr>
          <p:cNvPr id="10" name="Retângulo Arredondado 3">
            <a:extLst>
              <a:ext uri="{FF2B5EF4-FFF2-40B4-BE49-F238E27FC236}">
                <a16:creationId xmlns:a16="http://schemas.microsoft.com/office/drawing/2014/main" id="{717B2226-0B68-5ADE-887E-1D868842581E}"/>
              </a:ext>
            </a:extLst>
          </p:cNvPr>
          <p:cNvSpPr/>
          <p:nvPr/>
        </p:nvSpPr>
        <p:spPr>
          <a:xfrm>
            <a:off x="1735266" y="2671165"/>
            <a:ext cx="9938461" cy="265060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D47ADA4E-5AE2-B37D-338C-A26DA0C1EEEA}"/>
              </a:ext>
            </a:extLst>
          </p:cNvPr>
          <p:cNvSpPr/>
          <p:nvPr/>
        </p:nvSpPr>
        <p:spPr>
          <a:xfrm>
            <a:off x="5991016" y="3266429"/>
            <a:ext cx="4647243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Para ele, o Plano Ideal é o de 350 MEGA, adequado para streaming de vídeo em 4K, trabalho remoto ou ensino a distância com áudio e vídeo, ou para jogar online, suportando até 10 dispositivos conectados.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4E5D1ABD-6064-5BC1-174A-6DF5028CECA3}"/>
              </a:ext>
            </a:extLst>
          </p:cNvPr>
          <p:cNvSpPr txBox="1"/>
          <p:nvPr/>
        </p:nvSpPr>
        <p:spPr>
          <a:xfrm>
            <a:off x="699798" y="3062161"/>
            <a:ext cx="43307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Gamer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Este cliente "ama jogar online" e "quer muita velocidade e acesso instantâneo em tudo o que faz na web“.</a:t>
            </a: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3439DF1A-DCA5-851F-EC57-0197A48E554E}"/>
              </a:ext>
            </a:extLst>
          </p:cNvPr>
          <p:cNvSpPr/>
          <p:nvPr/>
        </p:nvSpPr>
        <p:spPr>
          <a:xfrm>
            <a:off x="618107" y="5668952"/>
            <a:ext cx="10955786" cy="957828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importante notar que o perfil de consumo não se resume à quantidade de pessoas na casa, mas sim ao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tipo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uso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que cada um faz da internet e à quantidade de dispositivos conectados.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CF49C1F6-D79A-EE99-7DA8-64FEDA38AC6B}"/>
              </a:ext>
            </a:extLst>
          </p:cNvPr>
          <p:cNvGrpSpPr/>
          <p:nvPr/>
        </p:nvGrpSpPr>
        <p:grpSpPr>
          <a:xfrm>
            <a:off x="0" y="-638498"/>
            <a:ext cx="12192000" cy="648929"/>
            <a:chOff x="-266379" y="-75801890"/>
            <a:chExt cx="12192000" cy="6858000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15FBB197-428A-9029-B634-AF4B1FE6C5ED}"/>
                </a:ext>
              </a:extLst>
            </p:cNvPr>
            <p:cNvSpPr>
              <a:spLocks/>
            </p:cNvSpPr>
            <p:nvPr/>
          </p:nvSpPr>
          <p:spPr>
            <a:xfrm flipH="1">
              <a:off x="-266379" y="-75801890"/>
              <a:ext cx="12192000" cy="6858000"/>
            </a:xfrm>
            <a:prstGeom prst="rect">
              <a:avLst/>
            </a:prstGeom>
            <a:gradFill>
              <a:gsLst>
                <a:gs pos="0">
                  <a:srgbClr val="D13926">
                    <a:lumMod val="0"/>
                  </a:srgbClr>
                </a:gs>
                <a:gs pos="100000">
                  <a:srgbClr val="D13926"/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0C8E11CA-A2BA-CCDB-11B5-E2E2B323BA56}"/>
                </a:ext>
              </a:extLst>
            </p:cNvPr>
            <p:cNvSpPr txBox="1"/>
            <p:nvPr/>
          </p:nvSpPr>
          <p:spPr>
            <a:xfrm>
              <a:off x="3235296" y="-75534124"/>
              <a:ext cx="5174169" cy="769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Verdana" panose="020B0604030504040204" pitchFamily="34" charset="0"/>
                  <a:cs typeface="Poppins ExtraBold" panose="00000900000000000000" pitchFamily="2" charset="0"/>
                </a:rPr>
                <a:t>GABARITO</a:t>
              </a: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Verdana" panose="020B0604030504040204" pitchFamily="34" charset="0"/>
                <a:cs typeface="Poppins ExtraBold" panose="00000900000000000000" pitchFamily="2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8069665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  <p:bldP spid="15" grpId="0"/>
      <p:bldP spid="2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CF9E24B-1BBE-CB41-1902-35382ED1B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83453DCE-E4DE-FA57-2B07-50500E07D25B}"/>
              </a:ext>
            </a:extLst>
          </p:cNvPr>
          <p:cNvCxnSpPr>
            <a:cxnSpLocks/>
          </p:cNvCxnSpPr>
          <p:nvPr/>
        </p:nvCxnSpPr>
        <p:spPr>
          <a:xfrm>
            <a:off x="686553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347E08F2-ADA2-93AD-D7A4-81B75D7DE6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017A1D96-CF0D-9F23-DCA7-45EDCD6CC06A}"/>
              </a:ext>
            </a:extLst>
          </p:cNvPr>
          <p:cNvSpPr/>
          <p:nvPr/>
        </p:nvSpPr>
        <p:spPr>
          <a:xfrm>
            <a:off x="582484" y="917857"/>
            <a:ext cx="10955786" cy="576568"/>
          </a:xfrm>
          <a:custGeom>
            <a:avLst/>
            <a:gdLst>
              <a:gd name="connsiteX0" fmla="*/ 0 w 6288313"/>
              <a:gd name="connsiteY0" fmla="*/ 134520 h 807103"/>
              <a:gd name="connsiteX1" fmla="*/ 134520 w 6288313"/>
              <a:gd name="connsiteY1" fmla="*/ 0 h 807103"/>
              <a:gd name="connsiteX2" fmla="*/ 6153793 w 6288313"/>
              <a:gd name="connsiteY2" fmla="*/ 0 h 807103"/>
              <a:gd name="connsiteX3" fmla="*/ 6288313 w 6288313"/>
              <a:gd name="connsiteY3" fmla="*/ 134520 h 807103"/>
              <a:gd name="connsiteX4" fmla="*/ 6288313 w 6288313"/>
              <a:gd name="connsiteY4" fmla="*/ 672583 h 807103"/>
              <a:gd name="connsiteX5" fmla="*/ 6153793 w 6288313"/>
              <a:gd name="connsiteY5" fmla="*/ 807103 h 807103"/>
              <a:gd name="connsiteX6" fmla="*/ 134520 w 6288313"/>
              <a:gd name="connsiteY6" fmla="*/ 807103 h 807103"/>
              <a:gd name="connsiteX7" fmla="*/ 0 w 6288313"/>
              <a:gd name="connsiteY7" fmla="*/ 672583 h 807103"/>
              <a:gd name="connsiteX8" fmla="*/ 0 w 6288313"/>
              <a:gd name="connsiteY8" fmla="*/ 134520 h 807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88313" h="807103">
                <a:moveTo>
                  <a:pt x="0" y="134520"/>
                </a:moveTo>
                <a:cubicBezTo>
                  <a:pt x="0" y="60227"/>
                  <a:pt x="60227" y="0"/>
                  <a:pt x="134520" y="0"/>
                </a:cubicBezTo>
                <a:lnTo>
                  <a:pt x="6153793" y="0"/>
                </a:lnTo>
                <a:cubicBezTo>
                  <a:pt x="6228086" y="0"/>
                  <a:pt x="6288313" y="60227"/>
                  <a:pt x="6288313" y="134520"/>
                </a:cubicBezTo>
                <a:lnTo>
                  <a:pt x="6288313" y="672583"/>
                </a:lnTo>
                <a:cubicBezTo>
                  <a:pt x="6288313" y="746876"/>
                  <a:pt x="6228086" y="807103"/>
                  <a:pt x="6153793" y="807103"/>
                </a:cubicBezTo>
                <a:lnTo>
                  <a:pt x="134520" y="807103"/>
                </a:lnTo>
                <a:cubicBezTo>
                  <a:pt x="60227" y="807103"/>
                  <a:pt x="0" y="746876"/>
                  <a:pt x="0" y="672583"/>
                </a:cubicBezTo>
                <a:lnTo>
                  <a:pt x="0" y="134520"/>
                </a:lnTo>
                <a:close/>
              </a:path>
            </a:pathLst>
          </a:custGeom>
          <a:solidFill>
            <a:srgbClr val="D1392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600" tIns="115600" rIns="115600" bIns="115600" numCol="1" spcCol="1270" anchor="ctr" anchorCtr="0">
            <a:noAutofit/>
          </a:bodyPr>
          <a:lstStyle/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  </a:t>
            </a: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Gibson Medium" pitchFamily="50" charset="0"/>
                <a:cs typeface="Poppins Light" panose="00000400000000000000" pitchFamily="2" charset="0"/>
              </a:rPr>
              <a:t> </a:t>
            </a:r>
          </a:p>
          <a:p>
            <a:pPr marL="0" marR="0" lvl="0" indent="0" algn="ctr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Qual o Plano Ideal? | Simulação de Vendas</a:t>
            </a: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3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Gibson Medium" pitchFamily="50" charset="0"/>
              <a:cs typeface="Poppins Light" panose="00000400000000000000" pitchFamily="2" charset="0"/>
            </a:endParaRP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33C2C681-C346-E750-0463-0B5CF63FAADB}"/>
              </a:ext>
            </a:extLst>
          </p:cNvPr>
          <p:cNvSpPr txBox="1"/>
          <p:nvPr/>
        </p:nvSpPr>
        <p:spPr>
          <a:xfrm>
            <a:off x="582484" y="1791649"/>
            <a:ext cx="108201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objetivo principal desta dinâmica é analisar o perfil do cliente e propor a solução de plano de internet da Claro mais adequada, justificando essa escolha com base nas características e benefícios do plano.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</a:t>
            </a:r>
          </a:p>
        </p:txBody>
      </p:sp>
      <p:sp>
        <p:nvSpPr>
          <p:cNvPr id="10" name="Retângulo Arredondado 3">
            <a:extLst>
              <a:ext uri="{FF2B5EF4-FFF2-40B4-BE49-F238E27FC236}">
                <a16:creationId xmlns:a16="http://schemas.microsoft.com/office/drawing/2014/main" id="{0D999D36-CDD1-A5A1-FEB5-F2F7D2DF3142}"/>
              </a:ext>
            </a:extLst>
          </p:cNvPr>
          <p:cNvSpPr/>
          <p:nvPr/>
        </p:nvSpPr>
        <p:spPr>
          <a:xfrm>
            <a:off x="1918146" y="2459449"/>
            <a:ext cx="9938461" cy="303591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C4BB5986-32A2-628E-49BF-A6F9E7ECF47E}"/>
              </a:ext>
            </a:extLst>
          </p:cNvPr>
          <p:cNvSpPr/>
          <p:nvPr/>
        </p:nvSpPr>
        <p:spPr>
          <a:xfrm>
            <a:off x="6183290" y="2633039"/>
            <a:ext cx="5048590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Os Planos Ideais são os de 600 MEGA, 750 MEGA ou 1 GIGA, que oferecem a "melhor experiência de internet no Brasil, com o máximo de velocidade para jogos online utilizando os principais consoles do mercado, streaming de vídeo em 4K, download de arquivos grandes, backup na nuvem e serviços e aplicativos de realidade virtual e aumentada".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5510AA4B-49D6-96A3-F851-E5D545C5B108}"/>
              </a:ext>
            </a:extLst>
          </p:cNvPr>
          <p:cNvSpPr txBox="1"/>
          <p:nvPr/>
        </p:nvSpPr>
        <p:spPr>
          <a:xfrm>
            <a:off x="699798" y="3062161"/>
            <a:ext cx="43307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3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Conectado 24 Horas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Este cliente está "ligado no desempenho 24 horas por dia" e "precisa do máximo da velocidade de internet em todos dispositivos da casa". </a:t>
            </a: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0FA076A7-A611-6837-92AA-4386AEDD1125}"/>
              </a:ext>
            </a:extLst>
          </p:cNvPr>
          <p:cNvSpPr/>
          <p:nvPr/>
        </p:nvSpPr>
        <p:spPr>
          <a:xfrm>
            <a:off x="618107" y="5668952"/>
            <a:ext cx="10955786" cy="957828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importante notar que o perfil de consumo não se resume à quantidade de pessoas na casa, mas sim ao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tipo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uso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que cada um faz da internet e à quantidade de dispositivos conectados.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D2EBA3DB-134D-1F8C-1900-2BB9776871F6}"/>
              </a:ext>
            </a:extLst>
          </p:cNvPr>
          <p:cNvGrpSpPr/>
          <p:nvPr/>
        </p:nvGrpSpPr>
        <p:grpSpPr>
          <a:xfrm>
            <a:off x="0" y="-638498"/>
            <a:ext cx="12192000" cy="648929"/>
            <a:chOff x="-266379" y="-75801890"/>
            <a:chExt cx="12192000" cy="6858000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9A59DEAE-601F-1E51-12E0-80F26E580EF5}"/>
                </a:ext>
              </a:extLst>
            </p:cNvPr>
            <p:cNvSpPr>
              <a:spLocks/>
            </p:cNvSpPr>
            <p:nvPr/>
          </p:nvSpPr>
          <p:spPr>
            <a:xfrm flipH="1">
              <a:off x="-266379" y="-75801890"/>
              <a:ext cx="12192000" cy="6858000"/>
            </a:xfrm>
            <a:prstGeom prst="rect">
              <a:avLst/>
            </a:prstGeom>
            <a:gradFill>
              <a:gsLst>
                <a:gs pos="0">
                  <a:srgbClr val="D13926">
                    <a:lumMod val="0"/>
                  </a:srgbClr>
                </a:gs>
                <a:gs pos="100000">
                  <a:srgbClr val="D13926"/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1E252EF4-C294-75FE-9833-C963D9ADE4DB}"/>
                </a:ext>
              </a:extLst>
            </p:cNvPr>
            <p:cNvSpPr txBox="1"/>
            <p:nvPr/>
          </p:nvSpPr>
          <p:spPr>
            <a:xfrm>
              <a:off x="3235296" y="-75534124"/>
              <a:ext cx="5174169" cy="769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Verdana" panose="020B0604030504040204" pitchFamily="34" charset="0"/>
                  <a:cs typeface="Poppins ExtraBold" panose="00000900000000000000" pitchFamily="2" charset="0"/>
                </a:rPr>
                <a:t>GABARITO</a:t>
              </a: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Verdana" panose="020B0604030504040204" pitchFamily="34" charset="0"/>
                <a:cs typeface="Poppins ExtraBold" panose="00000900000000000000" pitchFamily="2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4708643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  <p:bldP spid="15" grpId="0"/>
      <p:bldP spid="2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8A51F2B-009F-27EF-F341-093020E04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tângulo 20">
            <a:extLst>
              <a:ext uri="{FF2B5EF4-FFF2-40B4-BE49-F238E27FC236}">
                <a16:creationId xmlns:a16="http://schemas.microsoft.com/office/drawing/2014/main" id="{894B6CA4-70CB-572D-87B5-0D72C95E7716}"/>
              </a:ext>
            </a:extLst>
          </p:cNvPr>
          <p:cNvSpPr>
            <a:spLocks/>
          </p:cNvSpPr>
          <p:nvPr/>
        </p:nvSpPr>
        <p:spPr>
          <a:xfrm rot="16200000">
            <a:off x="2938129" y="-2241411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C7A315FC-80E8-0824-7820-BF9E5EF1159B}"/>
              </a:ext>
            </a:extLst>
          </p:cNvPr>
          <p:cNvGrpSpPr/>
          <p:nvPr/>
        </p:nvGrpSpPr>
        <p:grpSpPr>
          <a:xfrm>
            <a:off x="2465958" y="555042"/>
            <a:ext cx="9726042" cy="6315743"/>
            <a:chOff x="2003896" y="543356"/>
            <a:chExt cx="10234411" cy="5400971"/>
          </a:xfrm>
        </p:grpSpPr>
        <p:sp>
          <p:nvSpPr>
            <p:cNvPr id="3" name="Retângulo Arredondado 10">
              <a:extLst>
                <a:ext uri="{FF2B5EF4-FFF2-40B4-BE49-F238E27FC236}">
                  <a16:creationId xmlns:a16="http://schemas.microsoft.com/office/drawing/2014/main" id="{0EA0D9D0-1585-A467-5E3B-8549C54AA0CD}"/>
                </a:ext>
              </a:extLst>
            </p:cNvPr>
            <p:cNvSpPr/>
            <p:nvPr/>
          </p:nvSpPr>
          <p:spPr>
            <a:xfrm rot="10800000">
              <a:off x="6684422" y="543356"/>
              <a:ext cx="5553885" cy="5400971"/>
            </a:xfrm>
            <a:prstGeom prst="roundRect">
              <a:avLst>
                <a:gd name="adj" fmla="val 10540"/>
              </a:avLst>
            </a:prstGeom>
            <a:gradFill>
              <a:gsLst>
                <a:gs pos="0">
                  <a:srgbClr val="D24232">
                    <a:alpha val="0"/>
                  </a:srgbClr>
                </a:gs>
                <a:gs pos="100000">
                  <a:srgbClr val="D24232"/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>
                <a:latin typeface="AMX" pitchFamily="2" charset="0"/>
              </a:endParaRPr>
            </a:p>
          </p:txBody>
        </p:sp>
        <p:sp>
          <p:nvSpPr>
            <p:cNvPr id="13" name="Elipse 33">
              <a:extLst>
                <a:ext uri="{FF2B5EF4-FFF2-40B4-BE49-F238E27FC236}">
                  <a16:creationId xmlns:a16="http://schemas.microsoft.com/office/drawing/2014/main" id="{CD25F15C-FFA3-C96E-3655-808913176E30}"/>
                </a:ext>
              </a:extLst>
            </p:cNvPr>
            <p:cNvSpPr/>
            <p:nvPr/>
          </p:nvSpPr>
          <p:spPr>
            <a:xfrm rot="5400000">
              <a:off x="2727225" y="2388264"/>
              <a:ext cx="413176" cy="1859833"/>
            </a:xfrm>
            <a:prstGeom prst="roundRect">
              <a:avLst/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r>
                <a:rPr lang="pt-BR" sz="3200" b="1" dirty="0">
                  <a:latin typeface="AMX Black" pitchFamily="2" charset="0"/>
                </a:rPr>
                <a:t>  Alertas</a:t>
              </a:r>
            </a:p>
          </p:txBody>
        </p:sp>
      </p:grpSp>
      <p:sp>
        <p:nvSpPr>
          <p:cNvPr id="6" name="TextBox 14">
            <a:extLst>
              <a:ext uri="{FF2B5EF4-FFF2-40B4-BE49-F238E27FC236}">
                <a16:creationId xmlns:a16="http://schemas.microsoft.com/office/drawing/2014/main" id="{DDC56D25-3AB8-2613-0A08-863F33D3BB71}"/>
              </a:ext>
            </a:extLst>
          </p:cNvPr>
          <p:cNvSpPr txBox="1"/>
          <p:nvPr/>
        </p:nvSpPr>
        <p:spPr>
          <a:xfrm>
            <a:off x="245551" y="4217111"/>
            <a:ext cx="58504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 defTabSz="450656">
              <a:defRPr sz="2000">
                <a:solidFill>
                  <a:schemeClr val="bg1"/>
                </a:solidFill>
                <a:cs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Ao atingir </a:t>
            </a:r>
            <a:r>
              <a:rPr lang="pt-BR" b="1" dirty="0">
                <a:latin typeface="AMX" pitchFamily="2" charset="0"/>
              </a:rPr>
              <a:t>80% da franquia</a:t>
            </a:r>
            <a:r>
              <a:rPr lang="pt-BR" dirty="0">
                <a:latin typeface="AMX" pitchFamily="2" charset="0"/>
              </a:rPr>
              <a:t>, o cliente receberá um informativo por e-mail indicando o consumo.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 Ao atingir </a:t>
            </a:r>
            <a:r>
              <a:rPr lang="pt-BR" b="1" dirty="0">
                <a:latin typeface="AMX" pitchFamily="2" charset="0"/>
              </a:rPr>
              <a:t>100% da franquia</a:t>
            </a:r>
            <a:r>
              <a:rPr lang="pt-BR" dirty="0">
                <a:latin typeface="AMX" pitchFamily="2" charset="0"/>
              </a:rPr>
              <a:t>, ele receberá um informativo com a faixa atingida e o contato da Central.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A </a:t>
            </a:r>
            <a:r>
              <a:rPr lang="pt-BR" b="1" dirty="0">
                <a:latin typeface="AMX" pitchFamily="2" charset="0"/>
              </a:rPr>
              <a:t>velocidade será reduzida para a menor comercializada na cidade</a:t>
            </a:r>
            <a:r>
              <a:rPr lang="pt-BR" dirty="0">
                <a:latin typeface="AMX" pitchFamily="2" charset="0"/>
              </a:rPr>
              <a:t> (1 MEGA ou 5 MEGA, dependendo da fonte) até o final do mês.</a:t>
            </a:r>
          </a:p>
        </p:txBody>
      </p:sp>
      <p:sp>
        <p:nvSpPr>
          <p:cNvPr id="8" name="TextBox 14">
            <a:extLst>
              <a:ext uri="{FF2B5EF4-FFF2-40B4-BE49-F238E27FC236}">
                <a16:creationId xmlns:a16="http://schemas.microsoft.com/office/drawing/2014/main" id="{EAD85CBF-1FCE-693A-207A-8025F30E6D40}"/>
              </a:ext>
            </a:extLst>
          </p:cNvPr>
          <p:cNvSpPr txBox="1"/>
          <p:nvPr/>
        </p:nvSpPr>
        <p:spPr>
          <a:xfrm>
            <a:off x="7431920" y="3247614"/>
            <a:ext cx="485374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 defTabSz="450656">
              <a:defRPr sz="2000">
                <a:solidFill>
                  <a:schemeClr val="bg1"/>
                </a:solidFill>
                <a:cs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pt-BR" dirty="0">
                <a:latin typeface="AMX" pitchFamily="2" charset="0"/>
              </a:rPr>
              <a:t>O cliente tem as seguintes opções: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Adquirir franquia adicional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Realizar um upgrade de velocidade</a:t>
            </a:r>
          </a:p>
          <a:p>
            <a:r>
              <a:rPr lang="pt-BR" dirty="0">
                <a:latin typeface="AMX" pitchFamily="2" charset="0"/>
              </a:rPr>
              <a:t> para um plano com maior franquia.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Navegar com a velocidade reduzida</a:t>
            </a:r>
          </a:p>
          <a:p>
            <a:r>
              <a:rPr lang="pt-BR" dirty="0">
                <a:latin typeface="AMX" pitchFamily="2" charset="0"/>
              </a:rPr>
              <a:t> (1 MEGA ou 5 MEGA, dependendo da fonte) até o final do mês.</a:t>
            </a:r>
          </a:p>
        </p:txBody>
      </p:sp>
      <p:sp>
        <p:nvSpPr>
          <p:cNvPr id="16" name="CaixaDeTexto 2">
            <a:extLst>
              <a:ext uri="{FF2B5EF4-FFF2-40B4-BE49-F238E27FC236}">
                <a16:creationId xmlns:a16="http://schemas.microsoft.com/office/drawing/2014/main" id="{5E4417AD-7F6B-C25D-9851-EDB86F1CF1FA}"/>
              </a:ext>
            </a:extLst>
          </p:cNvPr>
          <p:cNvSpPr txBox="1"/>
          <p:nvPr/>
        </p:nvSpPr>
        <p:spPr>
          <a:xfrm>
            <a:off x="714733" y="2266378"/>
            <a:ext cx="42512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O cliente pode consultar o consumo mensal de sua franquia no site Minha Claro residencial.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7EC9BAE4-0642-3169-47B3-774F103F78CA}"/>
              </a:ext>
            </a:extLst>
          </p:cNvPr>
          <p:cNvSpPr/>
          <p:nvPr/>
        </p:nvSpPr>
        <p:spPr>
          <a:xfrm>
            <a:off x="623892" y="696718"/>
            <a:ext cx="4432910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4800" b="1" dirty="0">
                <a:solidFill>
                  <a:schemeClr val="bg1"/>
                </a:solidFill>
                <a:latin typeface="AMX Black" pitchFamily="2" charset="0"/>
              </a:rPr>
              <a:t>Controle de Consumo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id="{38BE640B-E635-7C58-5B3E-D3DA1A739726}"/>
              </a:ext>
            </a:extLst>
          </p:cNvPr>
          <p:cNvSpPr/>
          <p:nvPr/>
        </p:nvSpPr>
        <p:spPr>
          <a:xfrm>
            <a:off x="8031129" y="1034333"/>
            <a:ext cx="3035531" cy="1495712"/>
          </a:xfrm>
          <a:prstGeom prst="roundRect">
            <a:avLst/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/>
              <a:t>Alternativas ao atingir o Limite da Franquia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2546F5AC-06AE-C1DA-8C6C-6E0131E8DB78}"/>
              </a:ext>
            </a:extLst>
          </p:cNvPr>
          <p:cNvSpPr txBox="1"/>
          <p:nvPr/>
        </p:nvSpPr>
        <p:spPr>
          <a:xfrm>
            <a:off x="5011381" y="1135858"/>
            <a:ext cx="1857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ESSE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78014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 build="p"/>
      <p:bldP spid="2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ED375-9502-56D7-4758-B419B6809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657961D5-06E1-4A45-74AE-E4CFC772B4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04"/>
          <a:stretch/>
        </p:blipFill>
        <p:spPr>
          <a:xfrm flipV="1">
            <a:off x="-4897018" y="992873"/>
            <a:ext cx="22018078" cy="910721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52A6FD6B-9EEA-E29E-DAC5-E42465E3419A}"/>
              </a:ext>
            </a:extLst>
          </p:cNvPr>
          <p:cNvSpPr txBox="1"/>
          <p:nvPr/>
        </p:nvSpPr>
        <p:spPr>
          <a:xfrm>
            <a:off x="1279671" y="827560"/>
            <a:ext cx="9664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dirty="0">
                <a:ln w="25400">
                  <a:noFill/>
                </a:ln>
                <a:solidFill>
                  <a:schemeClr val="bg1"/>
                </a:solidFill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CONFIRA OS TEMAS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DA050B6C-F4B0-1EE0-59BA-2BF6DCA903BC}"/>
              </a:ext>
            </a:extLst>
          </p:cNvPr>
          <p:cNvSpPr/>
          <p:nvPr/>
        </p:nvSpPr>
        <p:spPr>
          <a:xfrm rot="5400000">
            <a:off x="6161696" y="-1657148"/>
            <a:ext cx="45719" cy="64625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9DBBCF9C-0375-F4F9-7102-ADF99C69FEA7}"/>
              </a:ext>
            </a:extLst>
          </p:cNvPr>
          <p:cNvSpPr/>
          <p:nvPr/>
        </p:nvSpPr>
        <p:spPr>
          <a:xfrm>
            <a:off x="8692660" y="4087842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 err="1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SVAs</a:t>
            </a:r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 e Benefícios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CF1BEE89-7202-AB82-2F7D-43CB0712DF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07869" y="1468798"/>
            <a:ext cx="4875094" cy="4875094"/>
          </a:xfrm>
          <a:prstGeom prst="rect">
            <a:avLst/>
          </a:prstGeom>
        </p:spPr>
      </p:pic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70605E76-D448-98C5-10EA-A60D75446CBD}"/>
              </a:ext>
            </a:extLst>
          </p:cNvPr>
          <p:cNvCxnSpPr>
            <a:cxnSpLocks/>
          </p:cNvCxnSpPr>
          <p:nvPr/>
        </p:nvCxnSpPr>
        <p:spPr>
          <a:xfrm>
            <a:off x="1836730" y="3429000"/>
            <a:ext cx="0" cy="874945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C3D159FF-712F-BF80-AD60-743A3CC5E80E}"/>
              </a:ext>
            </a:extLst>
          </p:cNvPr>
          <p:cNvCxnSpPr/>
          <p:nvPr/>
        </p:nvCxnSpPr>
        <p:spPr>
          <a:xfrm>
            <a:off x="1834276" y="5455087"/>
            <a:ext cx="0" cy="856158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308564A1-2D4B-300C-3727-FCD75FEAFC9A}"/>
              </a:ext>
            </a:extLst>
          </p:cNvPr>
          <p:cNvCxnSpPr>
            <a:cxnSpLocks/>
          </p:cNvCxnSpPr>
          <p:nvPr/>
        </p:nvCxnSpPr>
        <p:spPr>
          <a:xfrm>
            <a:off x="1839797" y="6325105"/>
            <a:ext cx="8544448" cy="18787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7CD8959B-C8B3-3EFB-2996-CBAD5B1A6FFB}"/>
              </a:ext>
            </a:extLst>
          </p:cNvPr>
          <p:cNvSpPr/>
          <p:nvPr/>
        </p:nvSpPr>
        <p:spPr>
          <a:xfrm>
            <a:off x="8699161" y="2337728"/>
            <a:ext cx="3259028" cy="1073612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+ Conectividade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3C39805C-805D-810E-1F1E-A8A7ED210916}"/>
              </a:ext>
            </a:extLst>
          </p:cNvPr>
          <p:cNvCxnSpPr>
            <a:cxnSpLocks/>
          </p:cNvCxnSpPr>
          <p:nvPr/>
        </p:nvCxnSpPr>
        <p:spPr>
          <a:xfrm>
            <a:off x="10401274" y="3429000"/>
            <a:ext cx="0" cy="658842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4C9653A2-D244-CECA-8931-2E48E79D37EB}"/>
              </a:ext>
            </a:extLst>
          </p:cNvPr>
          <p:cNvCxnSpPr>
            <a:cxnSpLocks/>
          </p:cNvCxnSpPr>
          <p:nvPr/>
        </p:nvCxnSpPr>
        <p:spPr>
          <a:xfrm>
            <a:off x="10401274" y="5209793"/>
            <a:ext cx="0" cy="1134099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661AA1C-6363-7EF9-8102-4A3FA56F9FFC}"/>
              </a:ext>
            </a:extLst>
          </p:cNvPr>
          <p:cNvSpPr/>
          <p:nvPr/>
        </p:nvSpPr>
        <p:spPr>
          <a:xfrm>
            <a:off x="365880" y="4300489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>
              <a:alpha val="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Planos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C253FD0-7BC0-BB70-DF7D-D03AFAF3EDCE}"/>
              </a:ext>
            </a:extLst>
          </p:cNvPr>
          <p:cNvSpPr/>
          <p:nvPr/>
        </p:nvSpPr>
        <p:spPr>
          <a:xfrm>
            <a:off x="365880" y="2431166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bg1"/>
                </a:solidFill>
                <a:latin typeface="AMX" pitchFamily="2" charset="0"/>
                <a:cs typeface="Poppins Light" panose="00000400000000000000" pitchFamily="2" charset="0"/>
              </a:rPr>
              <a:t>Tecnologias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18839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3" grpId="0" animBg="1"/>
      <p:bldP spid="27" grpId="0" animBg="1"/>
      <p:bldP spid="3" grpId="0" animBg="1"/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Agrupar 29">
            <a:extLst>
              <a:ext uri="{FF2B5EF4-FFF2-40B4-BE49-F238E27FC236}">
                <a16:creationId xmlns:a16="http://schemas.microsoft.com/office/drawing/2014/main" id="{4FAA6C28-7B0E-E557-9F5E-A4602B40F411}"/>
              </a:ext>
            </a:extLst>
          </p:cNvPr>
          <p:cNvGrpSpPr/>
          <p:nvPr/>
        </p:nvGrpSpPr>
        <p:grpSpPr>
          <a:xfrm>
            <a:off x="3037220" y="1994361"/>
            <a:ext cx="2639518" cy="3197291"/>
            <a:chOff x="163640" y="1994361"/>
            <a:chExt cx="2898525" cy="3197291"/>
          </a:xfrm>
        </p:grpSpPr>
        <p:sp>
          <p:nvSpPr>
            <p:cNvPr id="31" name="Retângulo Arredondado 7">
              <a:extLst>
                <a:ext uri="{FF2B5EF4-FFF2-40B4-BE49-F238E27FC236}">
                  <a16:creationId xmlns:a16="http://schemas.microsoft.com/office/drawing/2014/main" id="{683313E7-7B4C-091A-7CF4-5E131BD15D8D}"/>
                </a:ext>
              </a:extLst>
            </p:cNvPr>
            <p:cNvSpPr/>
            <p:nvPr/>
          </p:nvSpPr>
          <p:spPr>
            <a:xfrm>
              <a:off x="163640" y="2264208"/>
              <a:ext cx="2772000" cy="2927444"/>
            </a:xfrm>
            <a:prstGeom prst="roundRect">
              <a:avLst>
                <a:gd name="adj" fmla="val 11169"/>
              </a:avLst>
            </a:prstGeom>
            <a:gradFill flip="none" rotWithShape="1">
              <a:gsLst>
                <a:gs pos="15000">
                  <a:srgbClr val="D13926"/>
                </a:gs>
                <a:gs pos="100000">
                  <a:srgbClr val="D13926">
                    <a:alpha val="0"/>
                  </a:srgbClr>
                </a:gs>
              </a:gsLst>
              <a:lin ang="16200000" scaled="1"/>
              <a:tileRect/>
            </a:gra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2" name="Retângulo Arredondado 31">
              <a:extLst>
                <a:ext uri="{FF2B5EF4-FFF2-40B4-BE49-F238E27FC236}">
                  <a16:creationId xmlns:a16="http://schemas.microsoft.com/office/drawing/2014/main" id="{C83B9E1A-E686-0960-9F70-F06F6076C8FA}"/>
                </a:ext>
              </a:extLst>
            </p:cNvPr>
            <p:cNvSpPr/>
            <p:nvPr/>
          </p:nvSpPr>
          <p:spPr>
            <a:xfrm>
              <a:off x="290164" y="1994361"/>
              <a:ext cx="2772001" cy="2927445"/>
            </a:xfrm>
            <a:prstGeom prst="roundRect">
              <a:avLst>
                <a:gd name="adj" fmla="val 1107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2353F76F-8BCF-A8CA-5CBE-847CD95556BF}"/>
              </a:ext>
            </a:extLst>
          </p:cNvPr>
          <p:cNvGrpSpPr/>
          <p:nvPr/>
        </p:nvGrpSpPr>
        <p:grpSpPr>
          <a:xfrm>
            <a:off x="5800336" y="2001407"/>
            <a:ext cx="2639518" cy="3197291"/>
            <a:chOff x="163640" y="1994361"/>
            <a:chExt cx="2898525" cy="3197291"/>
          </a:xfrm>
        </p:grpSpPr>
        <p:sp>
          <p:nvSpPr>
            <p:cNvPr id="34" name="Retângulo Arredondado 7">
              <a:extLst>
                <a:ext uri="{FF2B5EF4-FFF2-40B4-BE49-F238E27FC236}">
                  <a16:creationId xmlns:a16="http://schemas.microsoft.com/office/drawing/2014/main" id="{A095090A-0670-F35E-3A28-7420B02F74BB}"/>
                </a:ext>
              </a:extLst>
            </p:cNvPr>
            <p:cNvSpPr/>
            <p:nvPr/>
          </p:nvSpPr>
          <p:spPr>
            <a:xfrm>
              <a:off x="163640" y="2264208"/>
              <a:ext cx="2772000" cy="2927444"/>
            </a:xfrm>
            <a:prstGeom prst="roundRect">
              <a:avLst>
                <a:gd name="adj" fmla="val 11169"/>
              </a:avLst>
            </a:prstGeom>
            <a:gradFill flip="none" rotWithShape="1">
              <a:gsLst>
                <a:gs pos="15000">
                  <a:srgbClr val="D13926"/>
                </a:gs>
                <a:gs pos="100000">
                  <a:srgbClr val="D13926">
                    <a:alpha val="0"/>
                  </a:srgbClr>
                </a:gs>
              </a:gsLst>
              <a:lin ang="16200000" scaled="1"/>
              <a:tileRect/>
            </a:gra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5" name="Retângulo Arredondado 34">
              <a:extLst>
                <a:ext uri="{FF2B5EF4-FFF2-40B4-BE49-F238E27FC236}">
                  <a16:creationId xmlns:a16="http://schemas.microsoft.com/office/drawing/2014/main" id="{597DAB36-4972-E4C1-4F4D-77957BEAA647}"/>
                </a:ext>
              </a:extLst>
            </p:cNvPr>
            <p:cNvSpPr/>
            <p:nvPr/>
          </p:nvSpPr>
          <p:spPr>
            <a:xfrm>
              <a:off x="290164" y="1994361"/>
              <a:ext cx="2772001" cy="2927445"/>
            </a:xfrm>
            <a:prstGeom prst="roundRect">
              <a:avLst>
                <a:gd name="adj" fmla="val 1107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1744BAD9-F2AC-CFC3-5A98-A9167BD9CEDE}"/>
              </a:ext>
            </a:extLst>
          </p:cNvPr>
          <p:cNvGrpSpPr/>
          <p:nvPr/>
        </p:nvGrpSpPr>
        <p:grpSpPr>
          <a:xfrm>
            <a:off x="8651056" y="1913089"/>
            <a:ext cx="2639518" cy="3197291"/>
            <a:chOff x="163640" y="1994361"/>
            <a:chExt cx="2898525" cy="3197291"/>
          </a:xfrm>
        </p:grpSpPr>
        <p:sp>
          <p:nvSpPr>
            <p:cNvPr id="37" name="Retângulo Arredondado 7">
              <a:extLst>
                <a:ext uri="{FF2B5EF4-FFF2-40B4-BE49-F238E27FC236}">
                  <a16:creationId xmlns:a16="http://schemas.microsoft.com/office/drawing/2014/main" id="{C41EDD35-90D4-78DE-2394-0F6E0863A1FF}"/>
                </a:ext>
              </a:extLst>
            </p:cNvPr>
            <p:cNvSpPr/>
            <p:nvPr/>
          </p:nvSpPr>
          <p:spPr>
            <a:xfrm>
              <a:off x="163640" y="2264208"/>
              <a:ext cx="2772000" cy="2927444"/>
            </a:xfrm>
            <a:prstGeom prst="roundRect">
              <a:avLst>
                <a:gd name="adj" fmla="val 11169"/>
              </a:avLst>
            </a:prstGeom>
            <a:gradFill flip="none" rotWithShape="1">
              <a:gsLst>
                <a:gs pos="15000">
                  <a:srgbClr val="D13926"/>
                </a:gs>
                <a:gs pos="100000">
                  <a:srgbClr val="D13926">
                    <a:alpha val="0"/>
                  </a:srgbClr>
                </a:gs>
              </a:gsLst>
              <a:lin ang="16200000" scaled="1"/>
              <a:tileRect/>
            </a:gra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8" name="Retângulo Arredondado 37">
              <a:extLst>
                <a:ext uri="{FF2B5EF4-FFF2-40B4-BE49-F238E27FC236}">
                  <a16:creationId xmlns:a16="http://schemas.microsoft.com/office/drawing/2014/main" id="{9F674675-5130-293F-23C2-2259F76F28C1}"/>
                </a:ext>
              </a:extLst>
            </p:cNvPr>
            <p:cNvSpPr/>
            <p:nvPr/>
          </p:nvSpPr>
          <p:spPr>
            <a:xfrm>
              <a:off x="290164" y="1994361"/>
              <a:ext cx="2772001" cy="2927445"/>
            </a:xfrm>
            <a:prstGeom prst="roundRect">
              <a:avLst>
                <a:gd name="adj" fmla="val 1107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79CB5B29-352F-16B7-DF80-57312E904117}"/>
              </a:ext>
            </a:extLst>
          </p:cNvPr>
          <p:cNvGrpSpPr/>
          <p:nvPr/>
        </p:nvGrpSpPr>
        <p:grpSpPr>
          <a:xfrm>
            <a:off x="11180457" y="1913089"/>
            <a:ext cx="2639518" cy="3197291"/>
            <a:chOff x="163640" y="1994361"/>
            <a:chExt cx="2898525" cy="3197291"/>
          </a:xfrm>
        </p:grpSpPr>
        <p:sp>
          <p:nvSpPr>
            <p:cNvPr id="40" name="Retângulo Arredondado 7">
              <a:extLst>
                <a:ext uri="{FF2B5EF4-FFF2-40B4-BE49-F238E27FC236}">
                  <a16:creationId xmlns:a16="http://schemas.microsoft.com/office/drawing/2014/main" id="{BCD46A7D-FDC7-8AA2-CF3D-645CBE8A01CB}"/>
                </a:ext>
              </a:extLst>
            </p:cNvPr>
            <p:cNvSpPr/>
            <p:nvPr/>
          </p:nvSpPr>
          <p:spPr>
            <a:xfrm>
              <a:off x="163640" y="2264208"/>
              <a:ext cx="2772000" cy="2927444"/>
            </a:xfrm>
            <a:prstGeom prst="roundRect">
              <a:avLst>
                <a:gd name="adj" fmla="val 11169"/>
              </a:avLst>
            </a:prstGeom>
            <a:gradFill flip="none" rotWithShape="1">
              <a:gsLst>
                <a:gs pos="15000">
                  <a:srgbClr val="D13926"/>
                </a:gs>
                <a:gs pos="100000">
                  <a:srgbClr val="D13926">
                    <a:alpha val="0"/>
                  </a:srgbClr>
                </a:gs>
              </a:gsLst>
              <a:lin ang="16200000" scaled="1"/>
              <a:tileRect/>
            </a:gra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1" name="Retângulo Arredondado 40">
              <a:extLst>
                <a:ext uri="{FF2B5EF4-FFF2-40B4-BE49-F238E27FC236}">
                  <a16:creationId xmlns:a16="http://schemas.microsoft.com/office/drawing/2014/main" id="{B229141F-C6F4-291A-2D4B-01AE9C6325B1}"/>
                </a:ext>
              </a:extLst>
            </p:cNvPr>
            <p:cNvSpPr/>
            <p:nvPr/>
          </p:nvSpPr>
          <p:spPr>
            <a:xfrm>
              <a:off x="290164" y="1994361"/>
              <a:ext cx="2772001" cy="2927445"/>
            </a:xfrm>
            <a:prstGeom prst="roundRect">
              <a:avLst>
                <a:gd name="adj" fmla="val 1107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2" name="Retângulo 1">
            <a:extLst>
              <a:ext uri="{FF2B5EF4-FFF2-40B4-BE49-F238E27FC236}">
                <a16:creationId xmlns:a16="http://schemas.microsoft.com/office/drawing/2014/main" id="{02EFA99D-8856-4085-E12F-74F34426F6A3}"/>
              </a:ext>
            </a:extLst>
          </p:cNvPr>
          <p:cNvSpPr>
            <a:spLocks/>
          </p:cNvSpPr>
          <p:nvPr/>
        </p:nvSpPr>
        <p:spPr>
          <a:xfrm rot="16200000">
            <a:off x="2850447" y="-2395871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                    </a:t>
            </a: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E8F61AE1-407C-4689-9778-5E3C3598211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00395" y="2163248"/>
            <a:ext cx="1105747" cy="643259"/>
          </a:xfrm>
          <a:prstGeom prst="rect">
            <a:avLst/>
          </a:prstGeom>
        </p:spPr>
      </p:pic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ADB2CEB4-D63A-E98C-FC46-FA5DD7FF7D12}"/>
              </a:ext>
            </a:extLst>
          </p:cNvPr>
          <p:cNvCxnSpPr/>
          <p:nvPr/>
        </p:nvCxnSpPr>
        <p:spPr>
          <a:xfrm>
            <a:off x="356914" y="2532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396F7487-B7A4-729C-4553-35964A7CCC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0DFE399F-4147-E51A-DEDA-3C388ECF77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4F3CD30-51F9-5105-75E8-844CE7A80497}"/>
              </a:ext>
            </a:extLst>
          </p:cNvPr>
          <p:cNvSpPr txBox="1"/>
          <p:nvPr/>
        </p:nvSpPr>
        <p:spPr>
          <a:xfrm>
            <a:off x="895593" y="620427"/>
            <a:ext cx="10621347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Serviços de Valor Agregado (</a:t>
            </a:r>
            <a:r>
              <a:rPr kumimoji="0" 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SVAs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)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Claro oferece uma série de serviços e benefícios gratuitos para os clientes de banda larga, agregando valor à experiência digital:</a:t>
            </a: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F4E7F85B-5178-49FA-7697-E4F40ED2DCFF}"/>
              </a:ext>
            </a:extLst>
          </p:cNvPr>
          <p:cNvGrpSpPr/>
          <p:nvPr/>
        </p:nvGrpSpPr>
        <p:grpSpPr>
          <a:xfrm>
            <a:off x="163641" y="1994361"/>
            <a:ext cx="2639518" cy="3197291"/>
            <a:chOff x="163640" y="1994361"/>
            <a:chExt cx="2898525" cy="3197291"/>
          </a:xfrm>
        </p:grpSpPr>
        <p:sp>
          <p:nvSpPr>
            <p:cNvPr id="12" name="Retângulo Arredondado 7">
              <a:extLst>
                <a:ext uri="{FF2B5EF4-FFF2-40B4-BE49-F238E27FC236}">
                  <a16:creationId xmlns:a16="http://schemas.microsoft.com/office/drawing/2014/main" id="{8689F4F9-0768-7FB1-8D00-3BBDA21B1E4A}"/>
                </a:ext>
              </a:extLst>
            </p:cNvPr>
            <p:cNvSpPr/>
            <p:nvPr/>
          </p:nvSpPr>
          <p:spPr>
            <a:xfrm>
              <a:off x="163640" y="2264208"/>
              <a:ext cx="2772000" cy="2927444"/>
            </a:xfrm>
            <a:prstGeom prst="roundRect">
              <a:avLst>
                <a:gd name="adj" fmla="val 11169"/>
              </a:avLst>
            </a:prstGeom>
            <a:gradFill flip="none" rotWithShape="1">
              <a:gsLst>
                <a:gs pos="15000">
                  <a:srgbClr val="D13926"/>
                </a:gs>
                <a:gs pos="100000">
                  <a:srgbClr val="D13926">
                    <a:alpha val="0"/>
                  </a:srgbClr>
                </a:gs>
              </a:gsLst>
              <a:lin ang="16200000" scaled="1"/>
              <a:tileRect/>
            </a:gra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0" name="Retângulo Arredondado 59">
              <a:extLst>
                <a:ext uri="{FF2B5EF4-FFF2-40B4-BE49-F238E27FC236}">
                  <a16:creationId xmlns:a16="http://schemas.microsoft.com/office/drawing/2014/main" id="{1ADB84B8-C94A-C946-90D5-79EFBD8EBFBE}"/>
                </a:ext>
              </a:extLst>
            </p:cNvPr>
            <p:cNvSpPr/>
            <p:nvPr/>
          </p:nvSpPr>
          <p:spPr>
            <a:xfrm>
              <a:off x="290164" y="1994361"/>
              <a:ext cx="2772001" cy="2927445"/>
            </a:xfrm>
            <a:prstGeom prst="roundRect">
              <a:avLst>
                <a:gd name="adj" fmla="val 1107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7" name="Gráfico 6">
            <a:extLst>
              <a:ext uri="{FF2B5EF4-FFF2-40B4-BE49-F238E27FC236}">
                <a16:creationId xmlns:a16="http://schemas.microsoft.com/office/drawing/2014/main" id="{CED16BA7-78BC-C8E6-1C6B-0D3577FA90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5017" y="2149394"/>
            <a:ext cx="990600" cy="628650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385551E2-EED5-EA1F-316E-1C71C6448365}"/>
              </a:ext>
            </a:extLst>
          </p:cNvPr>
          <p:cNvSpPr txBox="1"/>
          <p:nvPr/>
        </p:nvSpPr>
        <p:spPr>
          <a:xfrm>
            <a:off x="382786" y="3038408"/>
            <a:ext cx="217506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Plataforma de games com parceiros da comunidade gamer.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C08D41A-20EB-5040-AB94-D2DB2D955840}"/>
              </a:ext>
            </a:extLst>
          </p:cNvPr>
          <p:cNvSpPr txBox="1"/>
          <p:nvPr/>
        </p:nvSpPr>
        <p:spPr>
          <a:xfrm>
            <a:off x="3352455" y="3208636"/>
            <a:ext cx="22090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 defTabSz="450656">
              <a:defRPr sz="2000">
                <a:solidFill>
                  <a:schemeClr val="bg1"/>
                </a:solidFill>
                <a:cs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Calibri" panose="020F0502020204030204" pitchFamily="34" charset="0"/>
              </a:rPr>
              <a:t>Grande variedade de filmes, séries, documentários, shows e conteúdo infantil.</a:t>
            </a:r>
            <a:endParaRPr kumimoji="0" lang="pt-BR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맑은 고딕" panose="020B0503020000020004" pitchFamily="34" charset="-127"/>
              <a:cs typeface="Calibri" panose="020F0502020204030204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2EC54887-5E22-6D82-675C-F31B5CF377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41581" y="2274176"/>
            <a:ext cx="1058223" cy="617575"/>
          </a:xfrm>
          <a:prstGeom prst="rect">
            <a:avLst/>
          </a:prstGeom>
        </p:spPr>
      </p:pic>
      <p:sp>
        <p:nvSpPr>
          <p:cNvPr id="16" name="TextBox 14">
            <a:extLst>
              <a:ext uri="{FF2B5EF4-FFF2-40B4-BE49-F238E27FC236}">
                <a16:creationId xmlns:a16="http://schemas.microsoft.com/office/drawing/2014/main" id="{D7774B8F-FECB-20F4-0ADB-C1A0D6BB2CF5}"/>
              </a:ext>
            </a:extLst>
          </p:cNvPr>
          <p:cNvSpPr txBox="1"/>
          <p:nvPr/>
        </p:nvSpPr>
        <p:spPr>
          <a:xfrm>
            <a:off x="6122381" y="3340934"/>
            <a:ext cx="2209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 defTabSz="450656">
              <a:defRPr sz="2000">
                <a:solidFill>
                  <a:schemeClr val="bg1"/>
                </a:solidFill>
                <a:cs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Calibri" panose="020F0502020204030204" pitchFamily="34" charset="0"/>
              </a:rPr>
              <a:t>Acesso a revistas e jornais nacionais.</a:t>
            </a:r>
            <a:endParaRPr kumimoji="0" lang="pt-BR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맑은 고딕" panose="020B0503020000020004" pitchFamily="34" charset="-127"/>
              <a:cs typeface="Calibri" panose="020F0502020204030204" pitchFamily="34" charset="0"/>
            </a:endParaRPr>
          </a:p>
        </p:txBody>
      </p:sp>
      <p:pic>
        <p:nvPicPr>
          <p:cNvPr id="44" name="Imagem 43">
            <a:extLst>
              <a:ext uri="{FF2B5EF4-FFF2-40B4-BE49-F238E27FC236}">
                <a16:creationId xmlns:a16="http://schemas.microsoft.com/office/drawing/2014/main" id="{3939963A-4FA6-98CF-6B68-36A4E6C548C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81236" y="2215108"/>
            <a:ext cx="1354904" cy="408265"/>
          </a:xfrm>
          <a:prstGeom prst="rect">
            <a:avLst/>
          </a:prstGeom>
        </p:spPr>
      </p:pic>
      <p:pic>
        <p:nvPicPr>
          <p:cNvPr id="46" name="Imagem 45">
            <a:extLst>
              <a:ext uri="{FF2B5EF4-FFF2-40B4-BE49-F238E27FC236}">
                <a16:creationId xmlns:a16="http://schemas.microsoft.com/office/drawing/2014/main" id="{95A60A69-7AAD-7265-F27A-4C1E3C71257F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93" r="-1935"/>
          <a:stretch/>
        </p:blipFill>
        <p:spPr>
          <a:xfrm>
            <a:off x="11588422" y="2149394"/>
            <a:ext cx="1702388" cy="421327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8B97D2B9-7A0C-E30A-4893-03C555280788}"/>
              </a:ext>
            </a:extLst>
          </p:cNvPr>
          <p:cNvSpPr txBox="1"/>
          <p:nvPr/>
        </p:nvSpPr>
        <p:spPr>
          <a:xfrm>
            <a:off x="3352455" y="5630779"/>
            <a:ext cx="40950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Falta Claro </a:t>
            </a:r>
            <a:r>
              <a:rPr lang="pt-BR" dirty="0" err="1">
                <a:highlight>
                  <a:srgbClr val="FFFF00"/>
                </a:highlight>
              </a:rPr>
              <a:t>Músíca</a:t>
            </a:r>
            <a:r>
              <a:rPr lang="pt-BR" dirty="0">
                <a:highlight>
                  <a:srgbClr val="FFFF00"/>
                </a:highlight>
              </a:rPr>
              <a:t>, Globoplay e McAfee, importante destacar os dois últimos.</a:t>
            </a:r>
          </a:p>
          <a:p>
            <a:r>
              <a:rPr lang="pt-BR" dirty="0">
                <a:highlight>
                  <a:srgbClr val="FFFF00"/>
                </a:highlight>
              </a:rPr>
              <a:t>Adicionar o resumo do </a:t>
            </a:r>
            <a:r>
              <a:rPr lang="pt-BR" dirty="0" err="1">
                <a:highlight>
                  <a:srgbClr val="FFFF00"/>
                </a:highlight>
              </a:rPr>
              <a:t>Busuu</a:t>
            </a:r>
            <a:r>
              <a:rPr lang="pt-BR" dirty="0">
                <a:highlight>
                  <a:srgbClr val="FFFF00"/>
                </a:highlight>
              </a:rPr>
              <a:t> e do </a:t>
            </a:r>
            <a:r>
              <a:rPr lang="pt-BR" dirty="0" err="1">
                <a:highlight>
                  <a:srgbClr val="FFFF00"/>
                </a:highlight>
              </a:rPr>
              <a:t>Skeelo</a:t>
            </a:r>
            <a:endParaRPr lang="pt-BR" dirty="0">
              <a:highlight>
                <a:srgbClr val="FFFF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7304233"/>
      </p:ext>
    </p:extLst>
  </p:cSld>
  <p:clrMapOvr>
    <a:masterClrMapping/>
  </p:clrMapOvr>
  <p:transition spd="slow">
    <p:cover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A890A068-27EC-F219-F8B0-3CA374893D5C}"/>
              </a:ext>
            </a:extLst>
          </p:cNvPr>
          <p:cNvSpPr>
            <a:spLocks/>
          </p:cNvSpPr>
          <p:nvPr/>
        </p:nvSpPr>
        <p:spPr>
          <a:xfrm rot="16200000">
            <a:off x="2938129" y="-2402337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B964D13B-B7EF-9B15-F353-F8D6B30C07BD}"/>
              </a:ext>
            </a:extLst>
          </p:cNvPr>
          <p:cNvGrpSpPr/>
          <p:nvPr/>
        </p:nvGrpSpPr>
        <p:grpSpPr>
          <a:xfrm>
            <a:off x="1364447" y="1248070"/>
            <a:ext cx="2105289" cy="4353243"/>
            <a:chOff x="1364447" y="1248070"/>
            <a:chExt cx="2105289" cy="4353243"/>
          </a:xfrm>
        </p:grpSpPr>
        <p:sp>
          <p:nvSpPr>
            <p:cNvPr id="57" name="Retângulo: Cantos Arredondados 56">
              <a:extLst>
                <a:ext uri="{FF2B5EF4-FFF2-40B4-BE49-F238E27FC236}">
                  <a16:creationId xmlns:a16="http://schemas.microsoft.com/office/drawing/2014/main" id="{0C291B80-88E4-654D-4A9B-4DED64C1C51A}"/>
                </a:ext>
              </a:extLst>
            </p:cNvPr>
            <p:cNvSpPr/>
            <p:nvPr/>
          </p:nvSpPr>
          <p:spPr>
            <a:xfrm>
              <a:off x="1364447" y="1299174"/>
              <a:ext cx="2105287" cy="512519"/>
            </a:xfrm>
            <a:prstGeom prst="roundRect">
              <a:avLst>
                <a:gd name="adj" fmla="val 50000"/>
              </a:avLst>
            </a:prstGeom>
            <a:solidFill>
              <a:srgbClr val="0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B8FB55CC-71BA-93A1-5E71-7D030D9104B1}"/>
                </a:ext>
              </a:extLst>
            </p:cNvPr>
            <p:cNvGrpSpPr/>
            <p:nvPr/>
          </p:nvGrpSpPr>
          <p:grpSpPr>
            <a:xfrm>
              <a:off x="1364448" y="1248070"/>
              <a:ext cx="2105288" cy="4353243"/>
              <a:chOff x="1364448" y="1248070"/>
              <a:chExt cx="2105288" cy="4353243"/>
            </a:xfrm>
          </p:grpSpPr>
          <p:sp>
            <p:nvSpPr>
              <p:cNvPr id="54" name="Retângulo 53">
                <a:extLst>
                  <a:ext uri="{FF2B5EF4-FFF2-40B4-BE49-F238E27FC236}">
                    <a16:creationId xmlns:a16="http://schemas.microsoft.com/office/drawing/2014/main" id="{7245B7A6-76F6-E07D-1411-17B6B1D6E719}"/>
                  </a:ext>
                </a:extLst>
              </p:cNvPr>
              <p:cNvSpPr/>
              <p:nvPr/>
            </p:nvSpPr>
            <p:spPr>
              <a:xfrm>
                <a:off x="1402964" y="2899063"/>
                <a:ext cx="2028256" cy="2431486"/>
              </a:xfrm>
              <a:prstGeom prst="rect">
                <a:avLst/>
              </a:prstGeom>
              <a:solidFill>
                <a:srgbClr val="0C0C0C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pic>
            <p:nvPicPr>
              <p:cNvPr id="13" name="Imagem 12">
                <a:extLst>
                  <a:ext uri="{FF2B5EF4-FFF2-40B4-BE49-F238E27FC236}">
                    <a16:creationId xmlns:a16="http://schemas.microsoft.com/office/drawing/2014/main" id="{A8E54284-DEFB-B709-F248-4017FC3DD2F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96660"/>
              <a:stretch/>
            </p:blipFill>
            <p:spPr>
              <a:xfrm>
                <a:off x="1500731" y="1248070"/>
                <a:ext cx="1832722" cy="112691"/>
              </a:xfrm>
              <a:prstGeom prst="rect">
                <a:avLst/>
              </a:prstGeom>
            </p:spPr>
          </p:pic>
          <p:pic>
            <p:nvPicPr>
              <p:cNvPr id="44" name="Imagem 43">
                <a:extLst>
                  <a:ext uri="{FF2B5EF4-FFF2-40B4-BE49-F238E27FC236}">
                    <a16:creationId xmlns:a16="http://schemas.microsoft.com/office/drawing/2014/main" id="{FFAD1D49-C145-020A-E2EA-EA9D3C282F7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84956"/>
              <a:stretch/>
            </p:blipFill>
            <p:spPr>
              <a:xfrm>
                <a:off x="1402964" y="5039591"/>
                <a:ext cx="2028256" cy="561722"/>
              </a:xfrm>
              <a:prstGeom prst="rect">
                <a:avLst/>
              </a:prstGeom>
            </p:spPr>
          </p:pic>
          <p:grpSp>
            <p:nvGrpSpPr>
              <p:cNvPr id="5" name="Agrupar 4">
                <a:extLst>
                  <a:ext uri="{FF2B5EF4-FFF2-40B4-BE49-F238E27FC236}">
                    <a16:creationId xmlns:a16="http://schemas.microsoft.com/office/drawing/2014/main" id="{67A3AAF7-20AA-EBA2-C198-603AEB64AF1E}"/>
                  </a:ext>
                </a:extLst>
              </p:cNvPr>
              <p:cNvGrpSpPr/>
              <p:nvPr/>
            </p:nvGrpSpPr>
            <p:grpSpPr>
              <a:xfrm>
                <a:off x="1364448" y="1499078"/>
                <a:ext cx="2105288" cy="1399985"/>
                <a:chOff x="1364448" y="1499078"/>
                <a:chExt cx="2105288" cy="1399985"/>
              </a:xfrm>
            </p:grpSpPr>
            <p:pic>
              <p:nvPicPr>
                <p:cNvPr id="40" name="Imagem 39">
                  <a:extLst>
                    <a:ext uri="{FF2B5EF4-FFF2-40B4-BE49-F238E27FC236}">
                      <a16:creationId xmlns:a16="http://schemas.microsoft.com/office/drawing/2014/main" id="{B5E8D325-65F4-780E-7569-A388733B49F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3863" b="60013"/>
                <a:stretch/>
              </p:blipFill>
              <p:spPr>
                <a:xfrm>
                  <a:off x="1364448" y="1499078"/>
                  <a:ext cx="2105288" cy="1399985"/>
                </a:xfrm>
                <a:prstGeom prst="rect">
                  <a:avLst/>
                </a:prstGeom>
              </p:spPr>
            </p:pic>
            <p:grpSp>
              <p:nvGrpSpPr>
                <p:cNvPr id="4" name="Agrupar 3">
                  <a:extLst>
                    <a:ext uri="{FF2B5EF4-FFF2-40B4-BE49-F238E27FC236}">
                      <a16:creationId xmlns:a16="http://schemas.microsoft.com/office/drawing/2014/main" id="{8B41B5D6-D550-50E7-150F-CA42538ACC6F}"/>
                    </a:ext>
                  </a:extLst>
                </p:cNvPr>
                <p:cNvGrpSpPr/>
                <p:nvPr/>
              </p:nvGrpSpPr>
              <p:grpSpPr>
                <a:xfrm>
                  <a:off x="2024730" y="1518933"/>
                  <a:ext cx="784723" cy="129451"/>
                  <a:chOff x="2024730" y="1518933"/>
                  <a:chExt cx="784723" cy="129451"/>
                </a:xfrm>
              </p:grpSpPr>
              <p:sp>
                <p:nvSpPr>
                  <p:cNvPr id="47" name="Retângulo 46">
                    <a:extLst>
                      <a:ext uri="{FF2B5EF4-FFF2-40B4-BE49-F238E27FC236}">
                        <a16:creationId xmlns:a16="http://schemas.microsoft.com/office/drawing/2014/main" id="{F5B76259-813D-C246-769F-CC6083477243}"/>
                      </a:ext>
                    </a:extLst>
                  </p:cNvPr>
                  <p:cNvSpPr/>
                  <p:nvPr/>
                </p:nvSpPr>
                <p:spPr>
                  <a:xfrm>
                    <a:off x="2024730" y="1518933"/>
                    <a:ext cx="784723" cy="129451"/>
                  </a:xfrm>
                  <a:prstGeom prst="rect">
                    <a:avLst/>
                  </a:prstGeom>
                  <a:solidFill>
                    <a:schemeClr val="tx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pt-BR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</a:endParaRPr>
                  </a:p>
                </p:txBody>
              </p:sp>
              <p:pic>
                <p:nvPicPr>
                  <p:cNvPr id="48" name="Gráfico 47">
                    <a:extLst>
                      <a:ext uri="{FF2B5EF4-FFF2-40B4-BE49-F238E27FC236}">
                        <a16:creationId xmlns:a16="http://schemas.microsoft.com/office/drawing/2014/main" id="{B8196C7D-4DDE-D416-1144-65D76E6DDCE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221823" y="1527451"/>
                    <a:ext cx="418368" cy="100685"/>
                  </a:xfrm>
                  <a:prstGeom prst="rect">
                    <a:avLst/>
                  </a:prstGeom>
                </p:spPr>
              </p:pic>
            </p:grpSp>
          </p:grpSp>
          <p:pic>
            <p:nvPicPr>
              <p:cNvPr id="51" name="Imagem 50">
                <a:extLst>
                  <a:ext uri="{FF2B5EF4-FFF2-40B4-BE49-F238E27FC236}">
                    <a16:creationId xmlns:a16="http://schemas.microsoft.com/office/drawing/2014/main" id="{DC33A489-66EC-2297-74E9-865098E844E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0499" b="33319"/>
              <a:stretch/>
            </p:blipFill>
            <p:spPr>
              <a:xfrm>
                <a:off x="1402964" y="2899063"/>
                <a:ext cx="2028256" cy="977564"/>
              </a:xfrm>
              <a:prstGeom prst="rect">
                <a:avLst/>
              </a:prstGeom>
            </p:spPr>
          </p:pic>
          <p:pic>
            <p:nvPicPr>
              <p:cNvPr id="52" name="Imagem 51">
                <a:extLst>
                  <a:ext uri="{FF2B5EF4-FFF2-40B4-BE49-F238E27FC236}">
                    <a16:creationId xmlns:a16="http://schemas.microsoft.com/office/drawing/2014/main" id="{4FE36969-0DED-2A66-54C0-BDCD7A817C0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66403" b="14395"/>
              <a:stretch/>
            </p:blipFill>
            <p:spPr>
              <a:xfrm>
                <a:off x="1402964" y="4042165"/>
                <a:ext cx="2028256" cy="716972"/>
              </a:xfrm>
              <a:prstGeom prst="rect">
                <a:avLst/>
              </a:prstGeom>
            </p:spPr>
          </p:pic>
        </p:grpSp>
      </p:grpSp>
      <p:pic>
        <p:nvPicPr>
          <p:cNvPr id="8" name="Imagem 7" descr="Mão segurando celular&#10;&#10;Descrição gerada automaticamente">
            <a:extLst>
              <a:ext uri="{FF2B5EF4-FFF2-40B4-BE49-F238E27FC236}">
                <a16:creationId xmlns:a16="http://schemas.microsoft.com/office/drawing/2014/main" id="{FC6AD5E1-0765-578C-2800-4E48A7E1063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76526" y="710188"/>
            <a:ext cx="8606935" cy="6147811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2A177D47-5854-E0FF-C38F-12FBFA9587D9}"/>
              </a:ext>
            </a:extLst>
          </p:cNvPr>
          <p:cNvGrpSpPr/>
          <p:nvPr/>
        </p:nvGrpSpPr>
        <p:grpSpPr>
          <a:xfrm>
            <a:off x="4691708" y="1870083"/>
            <a:ext cx="6065945" cy="3105626"/>
            <a:chOff x="4945368" y="1299174"/>
            <a:chExt cx="6065945" cy="4597773"/>
          </a:xfrm>
        </p:grpSpPr>
        <p:sp>
          <p:nvSpPr>
            <p:cNvPr id="59" name="Retângulo: Cantos Arredondados 11">
              <a:extLst>
                <a:ext uri="{FF2B5EF4-FFF2-40B4-BE49-F238E27FC236}">
                  <a16:creationId xmlns:a16="http://schemas.microsoft.com/office/drawing/2014/main" id="{B9F19855-715D-217E-B3F7-991EF547C54F}"/>
                </a:ext>
              </a:extLst>
            </p:cNvPr>
            <p:cNvSpPr/>
            <p:nvPr/>
          </p:nvSpPr>
          <p:spPr>
            <a:xfrm>
              <a:off x="4945368" y="1479629"/>
              <a:ext cx="6065945" cy="4417318"/>
            </a:xfrm>
            <a:prstGeom prst="roundRect">
              <a:avLst>
                <a:gd name="adj" fmla="val 7493"/>
              </a:avLst>
            </a:prstGeom>
            <a:solidFill>
              <a:srgbClr val="A5A5A5">
                <a:alpha val="15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4" name="Retângulo 23">
              <a:extLst>
                <a:ext uri="{FF2B5EF4-FFF2-40B4-BE49-F238E27FC236}">
                  <a16:creationId xmlns:a16="http://schemas.microsoft.com/office/drawing/2014/main" id="{8F2145B7-4134-4647-B262-496986AA2FE7}"/>
                </a:ext>
              </a:extLst>
            </p:cNvPr>
            <p:cNvSpPr/>
            <p:nvPr/>
          </p:nvSpPr>
          <p:spPr>
            <a:xfrm>
              <a:off x="5265212" y="1299174"/>
              <a:ext cx="5707587" cy="459777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Plataforma de streaming com lançamentos de cinema, canais ao vivo e conteúdos gratuitos.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Funcionalidade D2GO – DOWNLOAD TO GO:</a:t>
              </a: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Permite download de conteúdos alugados para assistir offline.</a:t>
              </a:r>
            </a:p>
          </p:txBody>
        </p:sp>
      </p:grpSp>
      <p:sp>
        <p:nvSpPr>
          <p:cNvPr id="10" name="Retângulo 9">
            <a:extLst>
              <a:ext uri="{FF2B5EF4-FFF2-40B4-BE49-F238E27FC236}">
                <a16:creationId xmlns:a16="http://schemas.microsoft.com/office/drawing/2014/main" id="{80B58ACC-991D-4E14-907B-9DA4089B95BE}"/>
              </a:ext>
            </a:extLst>
          </p:cNvPr>
          <p:cNvSpPr/>
          <p:nvPr/>
        </p:nvSpPr>
        <p:spPr>
          <a:xfrm>
            <a:off x="4970466" y="866474"/>
            <a:ext cx="440752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400" b="1" i="0" u="none" strike="noStrike" kern="0" cap="none" spc="300" normalizeH="0" baseline="0" noProof="0" dirty="0">
                <a:ln>
                  <a:noFill/>
                </a:ln>
                <a:solidFill>
                  <a:srgbClr val="D13926"/>
                </a:solidFill>
                <a:effectLst/>
                <a:uLnTx/>
                <a:uFillTx/>
                <a:latin typeface="Verdana Pro Black" panose="020B0A04030504040204" pitchFamily="34" charset="0"/>
                <a:ea typeface="Verdana" panose="020B0604030504040204" pitchFamily="34" charset="0"/>
                <a:cs typeface="+mn-cs"/>
              </a:rPr>
              <a:t>CLARO TV+</a:t>
            </a:r>
          </a:p>
        </p:txBody>
      </p:sp>
      <p:cxnSp>
        <p:nvCxnSpPr>
          <p:cNvPr id="61" name="Conector reto 60">
            <a:extLst>
              <a:ext uri="{FF2B5EF4-FFF2-40B4-BE49-F238E27FC236}">
                <a16:creationId xmlns:a16="http://schemas.microsoft.com/office/drawing/2014/main" id="{EE33021C-BD7D-6A64-D35B-90E3BAF4BE78}"/>
              </a:ext>
            </a:extLst>
          </p:cNvPr>
          <p:cNvCxnSpPr>
            <a:cxnSpLocks/>
          </p:cNvCxnSpPr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Gráfico 61">
            <a:extLst>
              <a:ext uri="{FF2B5EF4-FFF2-40B4-BE49-F238E27FC236}">
                <a16:creationId xmlns:a16="http://schemas.microsoft.com/office/drawing/2014/main" id="{C08756D2-87C2-3C6C-4D03-680924B2E5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63" name="Gráfico 62">
            <a:extLst>
              <a:ext uri="{FF2B5EF4-FFF2-40B4-BE49-F238E27FC236}">
                <a16:creationId xmlns:a16="http://schemas.microsoft.com/office/drawing/2014/main" id="{EB70B962-C623-1022-B8CB-26C817F97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205040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17034-0434-137B-FCAD-B69CAE38C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8A8F24D3-7882-CA22-0A70-61A7BBDEBDC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827" y="-298858"/>
            <a:ext cx="12192000" cy="7449392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79F62994-2282-F33B-AFAB-131AE39B90A1}"/>
              </a:ext>
            </a:extLst>
          </p:cNvPr>
          <p:cNvSpPr>
            <a:spLocks/>
          </p:cNvSpPr>
          <p:nvPr/>
        </p:nvSpPr>
        <p:spPr>
          <a:xfrm flipH="1">
            <a:off x="5682430" y="6324"/>
            <a:ext cx="6509570" cy="6851676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5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405778E3-0486-A491-D472-89544F64FCAE}"/>
              </a:ext>
            </a:extLst>
          </p:cNvPr>
          <p:cNvSpPr txBox="1"/>
          <p:nvPr/>
        </p:nvSpPr>
        <p:spPr>
          <a:xfrm>
            <a:off x="1041400" y="977146"/>
            <a:ext cx="98339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Qual é o impacto </a:t>
            </a: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srgbClr val="D13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estratégico</a:t>
            </a: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 incluir os </a:t>
            </a:r>
            <a:r>
              <a:rPr kumimoji="0" lang="pt-BR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D13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SVAs</a:t>
            </a: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na oferta de Banda larga?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B3B97FBD-449A-346F-4EA7-A100A0CD54B6}"/>
              </a:ext>
            </a:extLst>
          </p:cNvPr>
          <p:cNvSpPr/>
          <p:nvPr/>
        </p:nvSpPr>
        <p:spPr>
          <a:xfrm>
            <a:off x="1308445" y="3867651"/>
            <a:ext cx="9299865" cy="2601997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Como podemos utilizar esses benefícios para </a:t>
            </a: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srgbClr val="D13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diferenciar</a:t>
            </a: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 Claro no mercado e </a:t>
            </a: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srgbClr val="D13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aumentar</a:t>
            </a: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 </a:t>
            </a: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srgbClr val="D13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fidelização</a:t>
            </a: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do cliente?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 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8D30EA1-9E55-0DD1-1612-E375FC5DBF99}"/>
              </a:ext>
            </a:extLst>
          </p:cNvPr>
          <p:cNvSpPr/>
          <p:nvPr/>
        </p:nvSpPr>
        <p:spPr>
          <a:xfrm flipH="1">
            <a:off x="1092616" y="4123818"/>
            <a:ext cx="45719" cy="14338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03C9F815-E413-4E95-E441-08C2533008FC}"/>
              </a:ext>
            </a:extLst>
          </p:cNvPr>
          <p:cNvCxnSpPr>
            <a:cxnSpLocks/>
          </p:cNvCxnSpPr>
          <p:nvPr/>
        </p:nvCxnSpPr>
        <p:spPr>
          <a:xfrm>
            <a:off x="10414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áfico 6">
            <a:extLst>
              <a:ext uri="{FF2B5EF4-FFF2-40B4-BE49-F238E27FC236}">
                <a16:creationId xmlns:a16="http://schemas.microsoft.com/office/drawing/2014/main" id="{9CF1BFF2-920C-5804-58D2-7B5F5D07BD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9491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6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/>
      <p:bldP spid="5" grpId="0" build="p"/>
      <p:bldP spid="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B952C-AB25-ABD8-73AB-488C14133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07515F37-413B-3B5A-A090-488781D4E4D0}"/>
              </a:ext>
            </a:extLst>
          </p:cNvPr>
          <p:cNvSpPr>
            <a:spLocks/>
          </p:cNvSpPr>
          <p:nvPr/>
        </p:nvSpPr>
        <p:spPr>
          <a:xfrm rot="16200000">
            <a:off x="2938129" y="-2402337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" name="Retângulo Arredondado 3">
            <a:extLst>
              <a:ext uri="{FF2B5EF4-FFF2-40B4-BE49-F238E27FC236}">
                <a16:creationId xmlns:a16="http://schemas.microsoft.com/office/drawing/2014/main" id="{DD334EF6-7F64-E96F-8FEC-DD7C59894BC5}"/>
              </a:ext>
            </a:extLst>
          </p:cNvPr>
          <p:cNvSpPr/>
          <p:nvPr/>
        </p:nvSpPr>
        <p:spPr>
          <a:xfrm rot="10800000">
            <a:off x="932516" y="2149669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2E2CEEA-6FF2-DD4E-8973-35E5444F0ECB}"/>
              </a:ext>
            </a:extLst>
          </p:cNvPr>
          <p:cNvSpPr/>
          <p:nvPr/>
        </p:nvSpPr>
        <p:spPr>
          <a:xfrm>
            <a:off x="3766986" y="1419841"/>
            <a:ext cx="4658028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Conectando as necessidades ao SVA 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EE6F6E79-096D-9F92-E41A-AC6346330235}"/>
              </a:ext>
            </a:extLst>
          </p:cNvPr>
          <p:cNvSpPr/>
          <p:nvPr/>
        </p:nvSpPr>
        <p:spPr>
          <a:xfrm>
            <a:off x="1512865" y="672101"/>
            <a:ext cx="956014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Serviços de Valor Agregado (</a:t>
            </a:r>
            <a:r>
              <a:rPr kumimoji="0" lang="pt-BR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SVAs</a:t>
            </a: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)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10" name="Retângulo Arredondado 3">
            <a:extLst>
              <a:ext uri="{FF2B5EF4-FFF2-40B4-BE49-F238E27FC236}">
                <a16:creationId xmlns:a16="http://schemas.microsoft.com/office/drawing/2014/main" id="{A4576581-F481-D81A-6417-A2EA8B0C3C1E}"/>
              </a:ext>
            </a:extLst>
          </p:cNvPr>
          <p:cNvSpPr/>
          <p:nvPr/>
        </p:nvSpPr>
        <p:spPr>
          <a:xfrm rot="10800000">
            <a:off x="932515" y="3175577"/>
            <a:ext cx="5690309" cy="106537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9" name="Retângulo Arredondado 3">
            <a:extLst>
              <a:ext uri="{FF2B5EF4-FFF2-40B4-BE49-F238E27FC236}">
                <a16:creationId xmlns:a16="http://schemas.microsoft.com/office/drawing/2014/main" id="{6936B3D3-AF70-2660-D5EA-F3B20608D113}"/>
              </a:ext>
            </a:extLst>
          </p:cNvPr>
          <p:cNvSpPr/>
          <p:nvPr/>
        </p:nvSpPr>
        <p:spPr>
          <a:xfrm rot="10800000">
            <a:off x="932514" y="5547717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0" name="Retângulo Arredondado 3">
            <a:extLst>
              <a:ext uri="{FF2B5EF4-FFF2-40B4-BE49-F238E27FC236}">
                <a16:creationId xmlns:a16="http://schemas.microsoft.com/office/drawing/2014/main" id="{762A9664-E663-AA30-D81D-54426AE63D68}"/>
              </a:ext>
            </a:extLst>
          </p:cNvPr>
          <p:cNvSpPr/>
          <p:nvPr/>
        </p:nvSpPr>
        <p:spPr>
          <a:xfrm rot="10800000">
            <a:off x="932515" y="4480865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1" name="Retângulo Arredondado 3">
            <a:extLst>
              <a:ext uri="{FF2B5EF4-FFF2-40B4-BE49-F238E27FC236}">
                <a16:creationId xmlns:a16="http://schemas.microsoft.com/office/drawing/2014/main" id="{72C7B3B1-746F-35D4-DCDF-C30124351A14}"/>
              </a:ext>
            </a:extLst>
          </p:cNvPr>
          <p:cNvSpPr/>
          <p:nvPr/>
        </p:nvSpPr>
        <p:spPr>
          <a:xfrm>
            <a:off x="5595138" y="2132596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FFFF00"/>
                </a:highlight>
                <a:uLnTx/>
                <a:uFillTx/>
                <a:latin typeface="AMX Black" pitchFamily="2" charset="0"/>
                <a:ea typeface="+mn-ea"/>
                <a:cs typeface="+mn-cs"/>
              </a:rPr>
              <a:t>                              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uLnTx/>
                <a:uFillTx/>
                <a:latin typeface="AMX Black" pitchFamily="2" charset="0"/>
                <a:ea typeface="+mn-ea"/>
                <a:cs typeface="+mn-cs"/>
              </a:rPr>
              <a:t>Claro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uLnTx/>
                <a:uFillTx/>
                <a:latin typeface="AMX Black" pitchFamily="2" charset="0"/>
                <a:ea typeface="+mn-ea"/>
                <a:cs typeface="+mn-cs"/>
              </a:rPr>
              <a:t>gaming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uLnTx/>
                <a:uFillTx/>
                <a:latin typeface="AMX Black" pitchFamily="2" charset="0"/>
                <a:ea typeface="+mn-ea"/>
                <a:cs typeface="+mn-cs"/>
              </a:rPr>
              <a:t> com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uLnTx/>
                <a:uFillTx/>
                <a:latin typeface="AMX Black" pitchFamily="2" charset="0"/>
                <a:ea typeface="+mn-ea"/>
                <a:cs typeface="+mn-cs"/>
              </a:rPr>
              <a:t>NoPing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highlight>
                <a:srgbClr val="FFFF00"/>
              </a:highlight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2" name="Retângulo Arredondado 3">
            <a:extLst>
              <a:ext uri="{FF2B5EF4-FFF2-40B4-BE49-F238E27FC236}">
                <a16:creationId xmlns:a16="http://schemas.microsoft.com/office/drawing/2014/main" id="{E228E9B6-1C9C-0EF5-5BC5-EF177B784AF4}"/>
              </a:ext>
            </a:extLst>
          </p:cNvPr>
          <p:cNvSpPr/>
          <p:nvPr/>
        </p:nvSpPr>
        <p:spPr>
          <a:xfrm>
            <a:off x="5595138" y="3429000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                 Proteção Digital</a:t>
            </a:r>
          </a:p>
        </p:txBody>
      </p:sp>
      <p:sp>
        <p:nvSpPr>
          <p:cNvPr id="23" name="Retângulo Arredondado 3">
            <a:extLst>
              <a:ext uri="{FF2B5EF4-FFF2-40B4-BE49-F238E27FC236}">
                <a16:creationId xmlns:a16="http://schemas.microsoft.com/office/drawing/2014/main" id="{346C555F-E530-F1FE-6251-130878EA15DB}"/>
              </a:ext>
            </a:extLst>
          </p:cNvPr>
          <p:cNvSpPr/>
          <p:nvPr/>
        </p:nvSpPr>
        <p:spPr>
          <a:xfrm>
            <a:off x="5595138" y="4611217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                   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Busuu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4" name="Retângulo Arredondado 3">
            <a:extLst>
              <a:ext uri="{FF2B5EF4-FFF2-40B4-BE49-F238E27FC236}">
                <a16:creationId xmlns:a16="http://schemas.microsoft.com/office/drawing/2014/main" id="{CD2D9F44-54A2-EC94-0A48-A017B3A3D8D1}"/>
              </a:ext>
            </a:extLst>
          </p:cNvPr>
          <p:cNvSpPr/>
          <p:nvPr/>
        </p:nvSpPr>
        <p:spPr>
          <a:xfrm>
            <a:off x="5515799" y="5611122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                         Claro banca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B5EFC960-4393-58F4-EF0A-CA23BD2DEC74}"/>
              </a:ext>
            </a:extLst>
          </p:cNvPr>
          <p:cNvSpPr txBox="1"/>
          <p:nvPr/>
        </p:nvSpPr>
        <p:spPr>
          <a:xfrm>
            <a:off x="934840" y="2264602"/>
            <a:ext cx="4069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Gosto de ler jornais para me manter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informado nas notícias.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7B107C27-ECAB-26DB-7B39-5BAFAB4DCF26}"/>
              </a:ext>
            </a:extLst>
          </p:cNvPr>
          <p:cNvSpPr txBox="1"/>
          <p:nvPr/>
        </p:nvSpPr>
        <p:spPr>
          <a:xfrm>
            <a:off x="1079848" y="3256995"/>
            <a:ext cx="40741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Quero aprender novos idiomas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e melhorar minha colocação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no trabalho.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58902D6C-3089-576C-9FF7-0F925C7ADE58}"/>
              </a:ext>
            </a:extLst>
          </p:cNvPr>
          <p:cNvSpPr txBox="1"/>
          <p:nvPr/>
        </p:nvSpPr>
        <p:spPr>
          <a:xfrm>
            <a:off x="1079848" y="4505600"/>
            <a:ext cx="3779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Sou gamer e preciso otimizar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minhas rotas de jogo online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64B52F7D-3879-8A04-176A-85C4FB33CFF6}"/>
              </a:ext>
            </a:extLst>
          </p:cNvPr>
          <p:cNvSpPr txBox="1"/>
          <p:nvPr/>
        </p:nvSpPr>
        <p:spPr>
          <a:xfrm>
            <a:off x="1079848" y="5595779"/>
            <a:ext cx="60938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Quero proteger meus dispositivos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contra vírus e programas espiões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6BBE09C-0193-E37A-F8E9-8B24FDAFB708}"/>
              </a:ext>
            </a:extLst>
          </p:cNvPr>
          <p:cNvSpPr txBox="1"/>
          <p:nvPr/>
        </p:nvSpPr>
        <p:spPr>
          <a:xfrm>
            <a:off x="9817767" y="1026044"/>
            <a:ext cx="21836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highlight>
                  <a:srgbClr val="FFFF00"/>
                </a:highlight>
              </a:rPr>
              <a:t>Retirar o </a:t>
            </a:r>
            <a:r>
              <a:rPr lang="pt-BR" b="1" dirty="0" err="1">
                <a:highlight>
                  <a:srgbClr val="FFFF00"/>
                </a:highlight>
              </a:rPr>
              <a:t>NoPing</a:t>
            </a:r>
            <a:r>
              <a:rPr lang="pt-BR" b="1" dirty="0">
                <a:highlight>
                  <a:srgbClr val="FFFF00"/>
                </a:highlight>
              </a:rPr>
              <a:t>, </a:t>
            </a:r>
            <a:r>
              <a:rPr lang="pt-BR" dirty="0">
                <a:highlight>
                  <a:srgbClr val="FFFF00"/>
                </a:highlight>
              </a:rPr>
              <a:t>não foi citado anteriormente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76767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build="p"/>
      <p:bldP spid="10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17ABC10-1E53-ABA4-0A5F-8CD006307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567311A9-8722-9090-2F59-7617E627D4BA}"/>
              </a:ext>
            </a:extLst>
          </p:cNvPr>
          <p:cNvSpPr>
            <a:spLocks/>
          </p:cNvSpPr>
          <p:nvPr/>
        </p:nvSpPr>
        <p:spPr>
          <a:xfrm rot="16200000">
            <a:off x="2925970" y="-2331174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" name="Retângulo Arredondado 3">
            <a:extLst>
              <a:ext uri="{FF2B5EF4-FFF2-40B4-BE49-F238E27FC236}">
                <a16:creationId xmlns:a16="http://schemas.microsoft.com/office/drawing/2014/main" id="{8707B5CE-2C60-B93C-89D3-992843C15EF6}"/>
              </a:ext>
            </a:extLst>
          </p:cNvPr>
          <p:cNvSpPr/>
          <p:nvPr/>
        </p:nvSpPr>
        <p:spPr>
          <a:xfrm rot="10800000">
            <a:off x="932516" y="2149669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9C6F9D2F-B65E-B467-E3D1-FDDC84C7B2FB}"/>
              </a:ext>
            </a:extLst>
          </p:cNvPr>
          <p:cNvSpPr/>
          <p:nvPr/>
        </p:nvSpPr>
        <p:spPr>
          <a:xfrm>
            <a:off x="1663322" y="653353"/>
            <a:ext cx="9542786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Serviços de Valor Agregado (</a:t>
            </a:r>
            <a:r>
              <a:rPr kumimoji="0" lang="pt-BR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SVAs</a:t>
            </a: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)</a:t>
            </a:r>
            <a:endParaRPr kumimoji="0" lang="pt-BR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10" name="Retângulo Arredondado 3">
            <a:extLst>
              <a:ext uri="{FF2B5EF4-FFF2-40B4-BE49-F238E27FC236}">
                <a16:creationId xmlns:a16="http://schemas.microsoft.com/office/drawing/2014/main" id="{E41DBBCA-20A5-62FD-1563-E052B867CE06}"/>
              </a:ext>
            </a:extLst>
          </p:cNvPr>
          <p:cNvSpPr/>
          <p:nvPr/>
        </p:nvSpPr>
        <p:spPr>
          <a:xfrm rot="10800000">
            <a:off x="932515" y="3175577"/>
            <a:ext cx="5690309" cy="106537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9" name="Retângulo Arredondado 3">
            <a:extLst>
              <a:ext uri="{FF2B5EF4-FFF2-40B4-BE49-F238E27FC236}">
                <a16:creationId xmlns:a16="http://schemas.microsoft.com/office/drawing/2014/main" id="{EABD120C-EE08-6B1C-49B3-0281B625BB0D}"/>
              </a:ext>
            </a:extLst>
          </p:cNvPr>
          <p:cNvSpPr/>
          <p:nvPr/>
        </p:nvSpPr>
        <p:spPr>
          <a:xfrm rot="10800000">
            <a:off x="932514" y="5547717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0" name="Retângulo Arredondado 3">
            <a:extLst>
              <a:ext uri="{FF2B5EF4-FFF2-40B4-BE49-F238E27FC236}">
                <a16:creationId xmlns:a16="http://schemas.microsoft.com/office/drawing/2014/main" id="{A33C3C25-DFC3-C2D5-D033-6E34619BA9E7}"/>
              </a:ext>
            </a:extLst>
          </p:cNvPr>
          <p:cNvSpPr/>
          <p:nvPr/>
        </p:nvSpPr>
        <p:spPr>
          <a:xfrm rot="10800000">
            <a:off x="932515" y="4480865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1" name="Retângulo Arredondado 3">
            <a:extLst>
              <a:ext uri="{FF2B5EF4-FFF2-40B4-BE49-F238E27FC236}">
                <a16:creationId xmlns:a16="http://schemas.microsoft.com/office/drawing/2014/main" id="{3D69392C-55F0-738C-E681-354CAA87C370}"/>
              </a:ext>
            </a:extLst>
          </p:cNvPr>
          <p:cNvSpPr/>
          <p:nvPr/>
        </p:nvSpPr>
        <p:spPr>
          <a:xfrm>
            <a:off x="5595138" y="2132596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Claro banca</a:t>
            </a:r>
          </a:p>
        </p:txBody>
      </p:sp>
      <p:sp>
        <p:nvSpPr>
          <p:cNvPr id="22" name="Retângulo Arredondado 3">
            <a:extLst>
              <a:ext uri="{FF2B5EF4-FFF2-40B4-BE49-F238E27FC236}">
                <a16:creationId xmlns:a16="http://schemas.microsoft.com/office/drawing/2014/main" id="{FE3F09ED-4883-477C-80AB-7CAB17485E1B}"/>
              </a:ext>
            </a:extLst>
          </p:cNvPr>
          <p:cNvSpPr/>
          <p:nvPr/>
        </p:nvSpPr>
        <p:spPr>
          <a:xfrm>
            <a:off x="5569177" y="3382837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Busuu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3" name="Retângulo Arredondado 3">
            <a:extLst>
              <a:ext uri="{FF2B5EF4-FFF2-40B4-BE49-F238E27FC236}">
                <a16:creationId xmlns:a16="http://schemas.microsoft.com/office/drawing/2014/main" id="{CBD938DA-2C48-2B19-C4E5-9C817DE6C10D}"/>
              </a:ext>
            </a:extLst>
          </p:cNvPr>
          <p:cNvSpPr/>
          <p:nvPr/>
        </p:nvSpPr>
        <p:spPr>
          <a:xfrm>
            <a:off x="5569177" y="4664255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                              Claro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gaming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com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NoPing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4" name="Retângulo Arredondado 3">
            <a:extLst>
              <a:ext uri="{FF2B5EF4-FFF2-40B4-BE49-F238E27FC236}">
                <a16:creationId xmlns:a16="http://schemas.microsoft.com/office/drawing/2014/main" id="{FA3998F9-32AB-4B28-599F-5B2576AE0A8D}"/>
              </a:ext>
            </a:extLst>
          </p:cNvPr>
          <p:cNvSpPr/>
          <p:nvPr/>
        </p:nvSpPr>
        <p:spPr>
          <a:xfrm>
            <a:off x="5515799" y="5611122"/>
            <a:ext cx="5690309" cy="82694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                Proteção Digital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2828CA55-180B-5321-8BD4-75C71F5B8387}"/>
              </a:ext>
            </a:extLst>
          </p:cNvPr>
          <p:cNvSpPr txBox="1"/>
          <p:nvPr/>
        </p:nvSpPr>
        <p:spPr>
          <a:xfrm>
            <a:off x="934840" y="2264602"/>
            <a:ext cx="4069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Gosto de ler jornais para me manter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informado nas notícias.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41EEE31-6FA7-B554-DBCB-4E894EC738A9}"/>
              </a:ext>
            </a:extLst>
          </p:cNvPr>
          <p:cNvSpPr txBox="1"/>
          <p:nvPr/>
        </p:nvSpPr>
        <p:spPr>
          <a:xfrm>
            <a:off x="1079848" y="3256995"/>
            <a:ext cx="40741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Quero aprender novos idiomas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e melhorar minha colocação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no trabalho.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5544E061-5A53-1523-4FE1-55FB7AA109D0}"/>
              </a:ext>
            </a:extLst>
          </p:cNvPr>
          <p:cNvSpPr txBox="1"/>
          <p:nvPr/>
        </p:nvSpPr>
        <p:spPr>
          <a:xfrm>
            <a:off x="1079848" y="4505600"/>
            <a:ext cx="3779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Sou gamer e preciso otimizar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 minhas rotas de jogo online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2203167C-B38D-C14C-6ED1-BC8ADE7C118E}"/>
              </a:ext>
            </a:extLst>
          </p:cNvPr>
          <p:cNvSpPr txBox="1"/>
          <p:nvPr/>
        </p:nvSpPr>
        <p:spPr>
          <a:xfrm>
            <a:off x="1079848" y="5595779"/>
            <a:ext cx="60938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Quero proteger meus dispositivos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contra vírus e programas espiões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15D0712-6BE4-6D6D-10FC-3F498BA028CA}"/>
              </a:ext>
            </a:extLst>
          </p:cNvPr>
          <p:cNvGrpSpPr/>
          <p:nvPr/>
        </p:nvGrpSpPr>
        <p:grpSpPr>
          <a:xfrm>
            <a:off x="0" y="-638498"/>
            <a:ext cx="12192000" cy="648929"/>
            <a:chOff x="-266379" y="-75801890"/>
            <a:chExt cx="12192000" cy="6858000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AB536EEB-EB3C-8687-D141-D9100B643392}"/>
                </a:ext>
              </a:extLst>
            </p:cNvPr>
            <p:cNvSpPr>
              <a:spLocks/>
            </p:cNvSpPr>
            <p:nvPr/>
          </p:nvSpPr>
          <p:spPr>
            <a:xfrm flipH="1">
              <a:off x="-266379" y="-75801890"/>
              <a:ext cx="12192000" cy="6858000"/>
            </a:xfrm>
            <a:prstGeom prst="rect">
              <a:avLst/>
            </a:prstGeom>
            <a:gradFill>
              <a:gsLst>
                <a:gs pos="0">
                  <a:srgbClr val="D13926">
                    <a:lumMod val="0"/>
                  </a:srgbClr>
                </a:gs>
                <a:gs pos="100000">
                  <a:srgbClr val="D13926"/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B6FA985B-5177-33F5-C24D-38BF5D2D0481}"/>
                </a:ext>
              </a:extLst>
            </p:cNvPr>
            <p:cNvSpPr txBox="1"/>
            <p:nvPr/>
          </p:nvSpPr>
          <p:spPr>
            <a:xfrm>
              <a:off x="3235296" y="-75534124"/>
              <a:ext cx="5174169" cy="769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Verdana" panose="020B0604030504040204" pitchFamily="34" charset="0"/>
                  <a:cs typeface="Poppins ExtraBold" panose="00000900000000000000" pitchFamily="2" charset="0"/>
                </a:rPr>
                <a:t>GABARITO</a:t>
              </a: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Verdana" panose="020B0604030504040204" pitchFamily="34" charset="0"/>
                <a:cs typeface="Poppins ExtraBold" panose="00000900000000000000" pitchFamily="2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1499428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  <p:bldP spid="10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CCC498F5-36F0-A418-C460-7549F2EAEA74}"/>
              </a:ext>
            </a:extLst>
          </p:cNvPr>
          <p:cNvSpPr/>
          <p:nvPr/>
        </p:nvSpPr>
        <p:spPr>
          <a:xfrm>
            <a:off x="936557" y="3013188"/>
            <a:ext cx="5078889" cy="2763555"/>
          </a:xfrm>
          <a:prstGeom prst="rect">
            <a:avLst/>
          </a:prstGeom>
          <a:gradFill flip="none" rotWithShape="1">
            <a:gsLst>
              <a:gs pos="5000">
                <a:srgbClr val="D13926">
                  <a:alpha val="0"/>
                </a:srgbClr>
              </a:gs>
              <a:gs pos="100000">
                <a:srgbClr val="D13926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B6A20A8A-EF29-FDF5-9257-1A94924F7E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382301" y="1916160"/>
            <a:ext cx="2544890" cy="560671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A233247-BA05-5B51-15AD-B615F732E16A}"/>
              </a:ext>
            </a:extLst>
          </p:cNvPr>
          <p:cNvSpPr/>
          <p:nvPr/>
        </p:nvSpPr>
        <p:spPr>
          <a:xfrm>
            <a:off x="1055143" y="3075839"/>
            <a:ext cx="4641485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Globoplay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Incluso para clientes Claro fibra nos planos de 350 Mega, 600 Mega, 750 Mega e 1 Giga.</a:t>
            </a:r>
          </a:p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Poppins Light" panose="00000400000000000000" pitchFamily="2" charset="0"/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1AE929BF-7FA5-D966-F222-6AD7287E161B}"/>
              </a:ext>
            </a:extLst>
          </p:cNvPr>
          <p:cNvSpPr/>
          <p:nvPr/>
        </p:nvSpPr>
        <p:spPr>
          <a:xfrm>
            <a:off x="2640767" y="917123"/>
            <a:ext cx="69104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Quattrocento Sans"/>
                <a:cs typeface="Poppins ExtraBold" panose="00000900000000000000" pitchFamily="2" charset="0"/>
              </a:rPr>
              <a:t>Produto adicional empacotado</a:t>
            </a:r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AA458823-3976-2E35-D03A-728D687CEEB8}"/>
              </a:ext>
            </a:extLst>
          </p:cNvPr>
          <p:cNvCxnSpPr>
            <a:cxnSpLocks/>
          </p:cNvCxnSpPr>
          <p:nvPr/>
        </p:nvCxnSpPr>
        <p:spPr>
          <a:xfrm>
            <a:off x="681318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713695E1-28A3-4B68-7218-D69DBF2B78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9B57EBD-0410-FF0D-776C-ABC905C58C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77163" y="2006928"/>
            <a:ext cx="2069023" cy="560671"/>
          </a:xfrm>
          <a:prstGeom prst="rect">
            <a:avLst/>
          </a:prstGeom>
        </p:spPr>
      </p:pic>
      <p:sp>
        <p:nvSpPr>
          <p:cNvPr id="14" name="Retângulo 13">
            <a:extLst>
              <a:ext uri="{FF2B5EF4-FFF2-40B4-BE49-F238E27FC236}">
                <a16:creationId xmlns:a16="http://schemas.microsoft.com/office/drawing/2014/main" id="{095B0C6B-9A3E-85FA-3008-4283D5782DD7}"/>
              </a:ext>
            </a:extLst>
          </p:cNvPr>
          <p:cNvSpPr/>
          <p:nvPr/>
        </p:nvSpPr>
        <p:spPr>
          <a:xfrm>
            <a:off x="6495795" y="3013188"/>
            <a:ext cx="5078889" cy="2763557"/>
          </a:xfrm>
          <a:prstGeom prst="rect">
            <a:avLst/>
          </a:prstGeom>
          <a:gradFill flip="none" rotWithShape="1">
            <a:gsLst>
              <a:gs pos="5000">
                <a:srgbClr val="D13926">
                  <a:alpha val="0"/>
                </a:srgbClr>
              </a:gs>
              <a:gs pos="100000">
                <a:srgbClr val="D13926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D5CA1453-0C16-D91E-E1E8-577A3DEC0292}"/>
              </a:ext>
            </a:extLst>
          </p:cNvPr>
          <p:cNvSpPr/>
          <p:nvPr/>
        </p:nvSpPr>
        <p:spPr>
          <a:xfrm>
            <a:off x="6600543" y="3092556"/>
            <a:ext cx="4974141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Netflix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Clientes Claro fibra podem adquirir a assinatura Netflix Padrão (2 telas) em sua oferta conjunta. Disponível para velocidades de 350 Mega, 600 Mega, 750 Mega e 1 Giga.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Não consome franquia de internet ao assistir pela TV.</a:t>
            </a:r>
          </a:p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Poppins Light" panose="00000400000000000000" pitchFamily="2" charset="0"/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30BCADCF-4822-AEFB-61DF-AF797895D31C}"/>
              </a:ext>
            </a:extLst>
          </p:cNvPr>
          <p:cNvSpPr>
            <a:spLocks/>
          </p:cNvSpPr>
          <p:nvPr/>
        </p:nvSpPr>
        <p:spPr>
          <a:xfrm rot="16200000">
            <a:off x="2997061" y="-2395871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8B3112AD-3F7F-676B-19F2-1CFC4D4BFCFF}"/>
              </a:ext>
            </a:extLst>
          </p:cNvPr>
          <p:cNvSpPr txBox="1"/>
          <p:nvPr/>
        </p:nvSpPr>
        <p:spPr>
          <a:xfrm>
            <a:off x="9665839" y="820396"/>
            <a:ext cx="2183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Retirar esse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816998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uiExpand="1" build="p"/>
      <p:bldP spid="21" grpId="0"/>
      <p:bldP spid="14" grpId="0" animBg="1"/>
      <p:bldP spid="15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58130-F017-750A-E8C9-C74D9FF01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1DE2ECAF-63FE-D3F1-C2C4-C2445FAC4E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04"/>
          <a:stretch/>
        </p:blipFill>
        <p:spPr>
          <a:xfrm flipV="1">
            <a:off x="-3869099" y="827560"/>
            <a:ext cx="22018078" cy="910721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A232856F-A9F7-9AB5-EE48-E50AD96DD9A7}"/>
              </a:ext>
            </a:extLst>
          </p:cNvPr>
          <p:cNvSpPr txBox="1"/>
          <p:nvPr/>
        </p:nvSpPr>
        <p:spPr>
          <a:xfrm>
            <a:off x="1279671" y="827560"/>
            <a:ext cx="9664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400" b="0" i="0" u="none" strike="noStrike" kern="1200" cap="none" spc="0" normalizeH="0" baseline="0" noProof="0" dirty="0">
                <a:ln w="25400"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Verdana" panose="020B0604030504040204" pitchFamily="34" charset="0"/>
                <a:cs typeface="Poppins ExtraBold" panose="00000900000000000000" pitchFamily="2" charset="0"/>
              </a:rPr>
              <a:t>CONFIRA OS TEMAS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481DE79E-6D18-F9BB-8C3B-C8D609FEA338}"/>
              </a:ext>
            </a:extLst>
          </p:cNvPr>
          <p:cNvSpPr/>
          <p:nvPr/>
        </p:nvSpPr>
        <p:spPr>
          <a:xfrm rot="5400000">
            <a:off x="6161696" y="-1657148"/>
            <a:ext cx="45719" cy="64625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C4231D81-2215-4013-B347-18EF439C9362}"/>
              </a:ext>
            </a:extLst>
          </p:cNvPr>
          <p:cNvSpPr/>
          <p:nvPr/>
        </p:nvSpPr>
        <p:spPr>
          <a:xfrm>
            <a:off x="8692660" y="4087842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Poppins Light" panose="00000400000000000000" pitchFamily="2" charset="0"/>
              </a:rPr>
              <a:t>SVAs</a:t>
            </a: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Poppins Light" panose="00000400000000000000" pitchFamily="2" charset="0"/>
              </a:rPr>
              <a:t> e Benefícios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2A929F72-B858-8D03-6C68-AC1B69CC60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00063" y="1488564"/>
            <a:ext cx="4875094" cy="4875094"/>
          </a:xfrm>
          <a:prstGeom prst="rect">
            <a:avLst/>
          </a:prstGeom>
        </p:spPr>
      </p:pic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429BF3FE-0BDB-D0F6-1C1A-583C8B6840BF}"/>
              </a:ext>
            </a:extLst>
          </p:cNvPr>
          <p:cNvCxnSpPr>
            <a:cxnSpLocks/>
          </p:cNvCxnSpPr>
          <p:nvPr/>
        </p:nvCxnSpPr>
        <p:spPr>
          <a:xfrm>
            <a:off x="1777979" y="3627188"/>
            <a:ext cx="0" cy="410964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4E46EDEA-D92F-BC48-6F8F-27CEA107E5DD}"/>
              </a:ext>
            </a:extLst>
          </p:cNvPr>
          <p:cNvCxnSpPr>
            <a:cxnSpLocks/>
          </p:cNvCxnSpPr>
          <p:nvPr/>
        </p:nvCxnSpPr>
        <p:spPr>
          <a:xfrm>
            <a:off x="1777979" y="5178890"/>
            <a:ext cx="12746" cy="704276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3D4CC129-98E3-FD3E-B14B-871B8527604D}"/>
              </a:ext>
            </a:extLst>
          </p:cNvPr>
          <p:cNvCxnSpPr>
            <a:cxnSpLocks/>
          </p:cNvCxnSpPr>
          <p:nvPr/>
        </p:nvCxnSpPr>
        <p:spPr>
          <a:xfrm>
            <a:off x="1790725" y="5849835"/>
            <a:ext cx="8610549" cy="33331"/>
          </a:xfrm>
          <a:prstGeom prst="line">
            <a:avLst/>
          </a:prstGeom>
          <a:ln w="19050">
            <a:solidFill>
              <a:srgbClr val="A83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3B92ECE8-054C-D0E3-E3C6-156B9088AA1C}"/>
              </a:ext>
            </a:extLst>
          </p:cNvPr>
          <p:cNvSpPr/>
          <p:nvPr/>
        </p:nvSpPr>
        <p:spPr>
          <a:xfrm>
            <a:off x="8699161" y="2337728"/>
            <a:ext cx="3259028" cy="1073612"/>
          </a:xfrm>
          <a:prstGeom prst="roundRect">
            <a:avLst>
              <a:gd name="adj" fmla="val 50000"/>
            </a:avLst>
          </a:prstGeom>
          <a:solidFill>
            <a:srgbClr val="D1392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Poppins Light" panose="00000400000000000000" pitchFamily="2" charset="0"/>
              </a:rPr>
              <a:t>+ Conectividade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669C5844-B4BE-AC93-EFF0-E1D5A9B9EB34}"/>
              </a:ext>
            </a:extLst>
          </p:cNvPr>
          <p:cNvCxnSpPr>
            <a:cxnSpLocks/>
          </p:cNvCxnSpPr>
          <p:nvPr/>
        </p:nvCxnSpPr>
        <p:spPr>
          <a:xfrm>
            <a:off x="10401274" y="3429000"/>
            <a:ext cx="0" cy="658842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56874A81-A111-EF69-824C-0BC5139E0E68}"/>
              </a:ext>
            </a:extLst>
          </p:cNvPr>
          <p:cNvCxnSpPr>
            <a:cxnSpLocks/>
          </p:cNvCxnSpPr>
          <p:nvPr/>
        </p:nvCxnSpPr>
        <p:spPr>
          <a:xfrm>
            <a:off x="10401274" y="5209793"/>
            <a:ext cx="0" cy="673373"/>
          </a:xfrm>
          <a:prstGeom prst="line">
            <a:avLst/>
          </a:prstGeom>
          <a:ln w="19050">
            <a:solidFill>
              <a:srgbClr val="D139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169D5AC0-1927-B7A5-72B9-8D49FE026CE7}"/>
              </a:ext>
            </a:extLst>
          </p:cNvPr>
          <p:cNvSpPr/>
          <p:nvPr/>
        </p:nvSpPr>
        <p:spPr>
          <a:xfrm>
            <a:off x="293278" y="4038152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D13926">
              <a:alpha val="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Poppins Light" panose="00000400000000000000" pitchFamily="2" charset="0"/>
              </a:rPr>
              <a:t>Planos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D9C601E-4004-643C-0149-0FE3164F00E6}"/>
              </a:ext>
            </a:extLst>
          </p:cNvPr>
          <p:cNvSpPr/>
          <p:nvPr/>
        </p:nvSpPr>
        <p:spPr>
          <a:xfrm>
            <a:off x="493429" y="2473126"/>
            <a:ext cx="3259034" cy="1121951"/>
          </a:xfrm>
          <a:prstGeom prst="roundRect">
            <a:avLst>
              <a:gd name="adj" fmla="val 50000"/>
            </a:avLst>
          </a:prstGeom>
          <a:solidFill>
            <a:srgbClr val="1B192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Poppins Light" panose="00000400000000000000" pitchFamily="2" charset="0"/>
              </a:rPr>
              <a:t>Tecnologias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12014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3" grpId="0" animBg="1"/>
      <p:bldP spid="27" grpId="0" animBg="1"/>
      <p:bldP spid="3" grpId="0" animBg="1"/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FAD93138-63DE-9E2C-BD47-80F3442AC7E6}"/>
              </a:ext>
            </a:extLst>
          </p:cNvPr>
          <p:cNvSpPr/>
          <p:nvPr/>
        </p:nvSpPr>
        <p:spPr>
          <a:xfrm>
            <a:off x="6096000" y="1629353"/>
            <a:ext cx="6096000" cy="2548948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A233247-BA05-5B51-15AD-B615F732E16A}"/>
              </a:ext>
            </a:extLst>
          </p:cNvPr>
          <p:cNvSpPr/>
          <p:nvPr/>
        </p:nvSpPr>
        <p:spPr>
          <a:xfrm>
            <a:off x="681318" y="1564243"/>
            <a:ext cx="5563825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Claro geek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Claro geek oferece suporte exclusivo e especializado para auxiliar o cliente em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qualquer necessidade com seus dispositivos!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Orientação e apoio em configurações dos principais dispositivos como: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smart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TVs, console de jogos, computadores, dispositivo de casa inteligente e muito mais!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R$ 9,90/MÊS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produto Claro geek estará disponível para todos os planos Claro residenciais (banda larga).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Confira mais informações do produto no book vigente.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Poppins Light" panose="00000400000000000000" pitchFamily="2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AECF4AAC-630C-1BA8-8E54-77F196378806}"/>
              </a:ext>
            </a:extLst>
          </p:cNvPr>
          <p:cNvSpPr txBox="1"/>
          <p:nvPr/>
        </p:nvSpPr>
        <p:spPr>
          <a:xfrm>
            <a:off x="6362087" y="1796334"/>
            <a:ext cx="556382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Wi-Fi pela Cidade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#CLARO-WIFI é a rede de Wi-Fi outdoor da Claro. Clientes e não clientes Claro podem se conectar à rede Claro gratuitamente.</a:t>
            </a: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1AE929BF-7FA5-D966-F222-6AD7287E161B}"/>
              </a:ext>
            </a:extLst>
          </p:cNvPr>
          <p:cNvSpPr/>
          <p:nvPr/>
        </p:nvSpPr>
        <p:spPr>
          <a:xfrm>
            <a:off x="1770496" y="555080"/>
            <a:ext cx="857798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Claro oferece um portfólio completo de soluções para garantir conectividade contínua e otimizada: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A09B3922-BE99-AAAE-8017-1DB4BC878092}"/>
              </a:ext>
            </a:extLst>
          </p:cNvPr>
          <p:cNvSpPr>
            <a:spLocks/>
          </p:cNvSpPr>
          <p:nvPr/>
        </p:nvSpPr>
        <p:spPr>
          <a:xfrm flipH="1">
            <a:off x="503344" y="1796334"/>
            <a:ext cx="80891" cy="4381357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AA458823-3976-2E35-D03A-728D687CEEB8}"/>
              </a:ext>
            </a:extLst>
          </p:cNvPr>
          <p:cNvCxnSpPr>
            <a:cxnSpLocks/>
          </p:cNvCxnSpPr>
          <p:nvPr/>
        </p:nvCxnSpPr>
        <p:spPr>
          <a:xfrm>
            <a:off x="681318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713695E1-28A3-4B68-7218-D69DBF2B78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577295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500"/>
                            </p:stCondLst>
                            <p:childTnLst>
                              <p:par>
                                <p:cTn id="5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uiExpand="1" build="p"/>
      <p:bldP spid="6" grpId="0" uiExpand="1" build="p"/>
      <p:bldP spid="21" grpId="0"/>
      <p:bldP spid="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E9817-42A2-4462-29E9-67531D051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áfico 20">
            <a:extLst>
              <a:ext uri="{FF2B5EF4-FFF2-40B4-BE49-F238E27FC236}">
                <a16:creationId xmlns:a16="http://schemas.microsoft.com/office/drawing/2014/main" id="{6B88A706-463A-A800-DBA8-52B40F43AA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64412" y="4124713"/>
            <a:ext cx="5646103" cy="2153894"/>
          </a:xfrm>
          <a:prstGeom prst="rect">
            <a:avLst/>
          </a:prstGeom>
        </p:spPr>
      </p:pic>
      <p:pic>
        <p:nvPicPr>
          <p:cNvPr id="20" name="Gráfico 19">
            <a:extLst>
              <a:ext uri="{FF2B5EF4-FFF2-40B4-BE49-F238E27FC236}">
                <a16:creationId xmlns:a16="http://schemas.microsoft.com/office/drawing/2014/main" id="{FC5B4585-6A9A-86C8-C3C8-5D317627DAC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5420" y="4140260"/>
            <a:ext cx="5646104" cy="2122801"/>
          </a:xfrm>
          <a:prstGeom prst="rect">
            <a:avLst/>
          </a:prstGeom>
        </p:spPr>
      </p:pic>
      <p:pic>
        <p:nvPicPr>
          <p:cNvPr id="47" name="Gráfico 46">
            <a:extLst>
              <a:ext uri="{FF2B5EF4-FFF2-40B4-BE49-F238E27FC236}">
                <a16:creationId xmlns:a16="http://schemas.microsoft.com/office/drawing/2014/main" id="{0BC58947-4F09-D612-A6E2-FEEC96CE38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64525" y="1927521"/>
            <a:ext cx="5646104" cy="1932253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5737CC51-68EB-7166-BFE9-1C8FC3CE83D1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83F77727-5C2D-290D-068C-D6D48ADB15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6"/>
            <a:ext cx="5646104" cy="1932252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2F699245-FD26-2BB5-7A0B-26D04D0A4975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30BC5C69-FB2B-1B50-9594-5C50C295F6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67BEA6D8-BAC5-1F95-1D11-FC204A5E0B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E882A17A-A140-EDB5-690E-6B952798DC13}"/>
              </a:ext>
            </a:extLst>
          </p:cNvPr>
          <p:cNvSpPr txBox="1"/>
          <p:nvPr/>
        </p:nvSpPr>
        <p:spPr>
          <a:xfrm>
            <a:off x="1091250" y="594936"/>
            <a:ext cx="93102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Claro oferece um portfólio completo de soluções para garantir conectividade contínua e otimizada: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01FEFDE7-F3BD-F288-EE7A-6BB6B273C5D0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8" name="TextBox 14">
            <a:extLst>
              <a:ext uri="{FF2B5EF4-FFF2-40B4-BE49-F238E27FC236}">
                <a16:creationId xmlns:a16="http://schemas.microsoft.com/office/drawing/2014/main" id="{79E67726-A726-7104-7166-D309883F022D}"/>
              </a:ext>
            </a:extLst>
          </p:cNvPr>
          <p:cNvSpPr txBox="1"/>
          <p:nvPr/>
        </p:nvSpPr>
        <p:spPr>
          <a:xfrm>
            <a:off x="6264412" y="4676308"/>
            <a:ext cx="56461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</a:t>
            </a:r>
            <a:r>
              <a:rPr kumimoji="0" lang="pt-BR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Mesh</a:t>
            </a:r>
            <a:endParaRPr kumimoji="0" lang="pt-BR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5" name="TextBox 14">
            <a:extLst>
              <a:ext uri="{FF2B5EF4-FFF2-40B4-BE49-F238E27FC236}">
                <a16:creationId xmlns:a16="http://schemas.microsoft.com/office/drawing/2014/main" id="{D1367714-D986-8BD1-D39F-BA44F3900D75}"/>
              </a:ext>
            </a:extLst>
          </p:cNvPr>
          <p:cNvSpPr txBox="1"/>
          <p:nvPr/>
        </p:nvSpPr>
        <p:spPr>
          <a:xfrm>
            <a:off x="335420" y="4676308"/>
            <a:ext cx="564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Ponto Ultra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94F33B24-5AF6-6B1B-C9D4-68FC9A8AB296}"/>
              </a:ext>
            </a:extLst>
          </p:cNvPr>
          <p:cNvSpPr txBox="1"/>
          <p:nvPr/>
        </p:nvSpPr>
        <p:spPr>
          <a:xfrm>
            <a:off x="6638835" y="2341700"/>
            <a:ext cx="48972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</a:p>
        </p:txBody>
      </p:sp>
      <p:sp>
        <p:nvSpPr>
          <p:cNvPr id="41" name="TextBox 14">
            <a:extLst>
              <a:ext uri="{FF2B5EF4-FFF2-40B4-BE49-F238E27FC236}">
                <a16:creationId xmlns:a16="http://schemas.microsoft.com/office/drawing/2014/main" id="{45147896-F385-C182-8AD2-C5A5AA189031}"/>
              </a:ext>
            </a:extLst>
          </p:cNvPr>
          <p:cNvSpPr txBox="1"/>
          <p:nvPr/>
        </p:nvSpPr>
        <p:spPr>
          <a:xfrm>
            <a:off x="6264412" y="2622028"/>
            <a:ext cx="564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6 (802.11ax)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28A39335-A156-3B7E-B997-D5D72F8932D2}"/>
              </a:ext>
            </a:extLst>
          </p:cNvPr>
          <p:cNvSpPr txBox="1"/>
          <p:nvPr/>
        </p:nvSpPr>
        <p:spPr>
          <a:xfrm>
            <a:off x="352452" y="2622028"/>
            <a:ext cx="5629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Plus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48664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0F9C5-6A60-8EFA-C89A-98BA7B2AA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5449BF93-25AB-7FFF-FC03-1F50A87F6E94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74E1F3E0-43C0-7CD1-886D-DF4A178CCB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5"/>
            <a:ext cx="11321276" cy="3789377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467B8EEF-8CEC-34C8-7B53-CE65DB5719CA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224C833C-39CD-3FC8-FE58-8422886FA6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F6ABC54A-065F-1981-D1BB-ADAE4DE56B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9F5B5830-3416-D112-B8F7-3964BDAA67F4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09369EDB-B244-FACC-B330-17B5F0AC52FF}"/>
              </a:ext>
            </a:extLst>
          </p:cNvPr>
          <p:cNvSpPr txBox="1"/>
          <p:nvPr/>
        </p:nvSpPr>
        <p:spPr>
          <a:xfrm>
            <a:off x="1304888" y="3019523"/>
            <a:ext cx="88829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Solução para residências com muitos aparelhos, oferecendo duas redes (2.4GHz e 5GHz) para maior performance e menos interferência.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4D61ADB9-DDDE-F4EE-9016-08A30BFECC8D}"/>
              </a:ext>
            </a:extLst>
          </p:cNvPr>
          <p:cNvSpPr txBox="1"/>
          <p:nvPr/>
        </p:nvSpPr>
        <p:spPr>
          <a:xfrm>
            <a:off x="3281463" y="433696"/>
            <a:ext cx="5629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Plus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57600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68178-843B-E4D5-2CB3-32E91401C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AD34AA11-88FA-7512-3346-21CB65A6A599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C1E16AA5-D662-AEB8-D6A4-DDCAAD59C1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5"/>
            <a:ext cx="11321276" cy="4468916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D006E837-888A-4502-1C6C-5FC573A0DC2E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AA099D93-C3C6-23B8-8F06-E4FFA201E9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8D6FD302-2C0D-DC69-E9AA-7BAB186DEE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CFB5A750-E0A4-6856-0E3E-A84482F804B5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BAE6C667-CDCC-EA8F-B1DB-034D9FD2FD53}"/>
              </a:ext>
            </a:extLst>
          </p:cNvPr>
          <p:cNvSpPr txBox="1"/>
          <p:nvPr/>
        </p:nvSpPr>
        <p:spPr>
          <a:xfrm>
            <a:off x="914401" y="2145102"/>
            <a:ext cx="102497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Para clientes que buscam maior capacidade de conexão e alívio de congestionamento de rede. Disponível para aquisição e migração de plano, em cidades com planos de 750MEGA e 1 GIGA na opção comodato.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766BE318-63F9-E69B-37BF-FF140D74E1FF}"/>
              </a:ext>
            </a:extLst>
          </p:cNvPr>
          <p:cNvSpPr txBox="1"/>
          <p:nvPr/>
        </p:nvSpPr>
        <p:spPr>
          <a:xfrm>
            <a:off x="3281463" y="433696"/>
            <a:ext cx="5629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6 (802.11ax)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85B3AE95-0349-1408-44E7-2E2D489381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85408" y="3429000"/>
            <a:ext cx="1028700" cy="952500"/>
          </a:xfrm>
          <a:prstGeom prst="rect">
            <a:avLst/>
          </a:prstGeom>
        </p:spPr>
      </p:pic>
      <p:sp>
        <p:nvSpPr>
          <p:cNvPr id="4" name="Título 1">
            <a:extLst>
              <a:ext uri="{FF2B5EF4-FFF2-40B4-BE49-F238E27FC236}">
                <a16:creationId xmlns:a16="http://schemas.microsoft.com/office/drawing/2014/main" id="{8C3CBEFF-9832-C1B2-5050-C2370AE023B3}"/>
              </a:ext>
            </a:extLst>
          </p:cNvPr>
          <p:cNvSpPr txBox="1">
            <a:spLocks/>
          </p:cNvSpPr>
          <p:nvPr/>
        </p:nvSpPr>
        <p:spPr>
          <a:xfrm>
            <a:off x="1049898" y="4651355"/>
            <a:ext cx="3499720" cy="36169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j-ea"/>
                <a:cs typeface="+mj-cs"/>
              </a:rPr>
              <a:t>Velocidade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A91D5591-ABB3-4D84-141E-AED281D405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99055" y="3429000"/>
            <a:ext cx="1028700" cy="952500"/>
          </a:xfrm>
          <a:prstGeom prst="rect">
            <a:avLst/>
          </a:prstGeom>
        </p:spPr>
      </p:pic>
      <p:sp>
        <p:nvSpPr>
          <p:cNvPr id="7" name="Título 1">
            <a:extLst>
              <a:ext uri="{FF2B5EF4-FFF2-40B4-BE49-F238E27FC236}">
                <a16:creationId xmlns:a16="http://schemas.microsoft.com/office/drawing/2014/main" id="{8D8270AB-D20B-986E-A152-15D9B78A9679}"/>
              </a:ext>
            </a:extLst>
          </p:cNvPr>
          <p:cNvSpPr txBox="1">
            <a:spLocks/>
          </p:cNvSpPr>
          <p:nvPr/>
        </p:nvSpPr>
        <p:spPr>
          <a:xfrm>
            <a:off x="4934975" y="4508003"/>
            <a:ext cx="3956859" cy="505046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j-ea"/>
                <a:cs typeface="+mj-cs"/>
              </a:rPr>
              <a:t>Alcance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D56855C2-BD06-73FE-8F8A-4B15951AD3A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732354" y="4381500"/>
            <a:ext cx="1028700" cy="95250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D66469DB-5D09-8E87-7A13-79BF281C56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50503" y="4381500"/>
            <a:ext cx="1047750" cy="952500"/>
          </a:xfrm>
          <a:prstGeom prst="rect">
            <a:avLst/>
          </a:prstGeom>
        </p:spPr>
      </p:pic>
      <p:sp>
        <p:nvSpPr>
          <p:cNvPr id="10" name="Título 1">
            <a:extLst>
              <a:ext uri="{FF2B5EF4-FFF2-40B4-BE49-F238E27FC236}">
                <a16:creationId xmlns:a16="http://schemas.microsoft.com/office/drawing/2014/main" id="{73471DA6-3021-D179-8F43-B01470BEF381}"/>
              </a:ext>
            </a:extLst>
          </p:cNvPr>
          <p:cNvSpPr txBox="1">
            <a:spLocks/>
          </p:cNvSpPr>
          <p:nvPr/>
        </p:nvSpPr>
        <p:spPr>
          <a:xfrm>
            <a:off x="3126664" y="5458454"/>
            <a:ext cx="3499720" cy="50504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j-ea"/>
                <a:cs typeface="+mj-cs"/>
              </a:rPr>
              <a:t>Segurança</a:t>
            </a:r>
          </a:p>
        </p:txBody>
      </p:sp>
      <p:sp>
        <p:nvSpPr>
          <p:cNvPr id="11" name="Título 1">
            <a:extLst>
              <a:ext uri="{FF2B5EF4-FFF2-40B4-BE49-F238E27FC236}">
                <a16:creationId xmlns:a16="http://schemas.microsoft.com/office/drawing/2014/main" id="{90A706A3-2270-9DBB-FEF0-1BB213FAD94F}"/>
              </a:ext>
            </a:extLst>
          </p:cNvPr>
          <p:cNvSpPr txBox="1">
            <a:spLocks/>
          </p:cNvSpPr>
          <p:nvPr/>
        </p:nvSpPr>
        <p:spPr>
          <a:xfrm>
            <a:off x="7153337" y="5458454"/>
            <a:ext cx="4188508" cy="50504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j-ea"/>
                <a:cs typeface="+mj-cs"/>
              </a:rPr>
              <a:t>Dispositivo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589714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/>
      <p:bldP spid="7" grpId="0"/>
      <p:bldP spid="10" grpId="0"/>
      <p:bldP spid="11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93C638-53B9-B7A8-2C57-A929EC97B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96A937B6-D336-09C8-04C0-DFFECB94B659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B582760C-B3DE-AA36-2E23-E5C6F91FC1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5"/>
            <a:ext cx="11321276" cy="3789377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517476E5-7A14-C640-57D5-A3BC10B30339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20FB29E4-B522-123D-BA1D-135B234E45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56FD4262-61E5-DA17-B6FA-A13C302C8C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1A36B321-3BE8-6051-AD2F-578BE69C2994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3A66B10B-5D82-67F8-A4C5-53BEC7115248}"/>
              </a:ext>
            </a:extLst>
          </p:cNvPr>
          <p:cNvSpPr txBox="1"/>
          <p:nvPr/>
        </p:nvSpPr>
        <p:spPr>
          <a:xfrm>
            <a:off x="1618653" y="2527080"/>
            <a:ext cx="88829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Para clientes que desejam estabilidade na qualidade do sinal, potencializando a internet em aparelhos eletrônicos fixos (TVs, videogames).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Clientes do plano de 1 GIGA recebem 1 Ponto Ultra sem custo adicional.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76B562E2-736A-62ED-A6B3-CCB20B04BBBC}"/>
              </a:ext>
            </a:extLst>
          </p:cNvPr>
          <p:cNvSpPr txBox="1"/>
          <p:nvPr/>
        </p:nvSpPr>
        <p:spPr>
          <a:xfrm>
            <a:off x="3281463" y="433696"/>
            <a:ext cx="5629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Ponto Ultra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876286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710D6-50AD-3E25-21A2-12413C687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D764D7F-7BCD-51AB-069F-8DD4BEA8CD30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A608CE07-4314-D22E-34E9-ADA3EA855E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5"/>
            <a:ext cx="11321276" cy="3789377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7663582A-9B74-AD5D-D1A1-43D1F3E0EF05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E8D5DE5F-893A-436A-9EB1-3AB9F3C02A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10F33733-879F-FDE6-A8CC-B0AFEFE49E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7C48BF6C-EB33-8AA4-8AEA-8C1EB7967EF2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998DA3B9-1330-1E5C-7AC4-649544DCCC47}"/>
              </a:ext>
            </a:extLst>
          </p:cNvPr>
          <p:cNvSpPr txBox="1"/>
          <p:nvPr/>
        </p:nvSpPr>
        <p:spPr>
          <a:xfrm>
            <a:off x="1160616" y="2727648"/>
            <a:ext cx="10055074" cy="2153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D6B5"/>
              </a:buClr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Uma experiência melhor de internet para o cliente (80% de entrega da velocidade contratada.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D6B5"/>
              </a:buClr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Até 4 pontos via cabo (Ethernet), configurados pela Claro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D6B5"/>
              </a:buClr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Ideal para casas com mais de um andar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A81FAF2B-0A03-4A78-0895-1D14A9AFAD91}"/>
              </a:ext>
            </a:extLst>
          </p:cNvPr>
          <p:cNvSpPr txBox="1"/>
          <p:nvPr/>
        </p:nvSpPr>
        <p:spPr>
          <a:xfrm>
            <a:off x="3281463" y="433696"/>
            <a:ext cx="5629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Ponto Ultra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70242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FF3A26-478C-D32F-5C66-83B656B5F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2EAB57A8-AB17-30CA-D7A6-AA96CBFB0AF3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3B70A2E8-6697-9CB6-0316-06B9FA13C7A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5"/>
            <a:ext cx="6175940" cy="3789377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8066EBE4-5F35-C1FC-FA8A-95C7010E0D77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284968BC-7D17-AF1E-0B97-F055767218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9DDB2937-4230-4044-3A66-97D4AB2228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EA82BD2A-DFBE-4186-8A17-2AB3A7B799AE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1C34B43E-0EB7-693D-F91C-305D7C8BD1E1}"/>
              </a:ext>
            </a:extLst>
          </p:cNvPr>
          <p:cNvSpPr txBox="1"/>
          <p:nvPr/>
        </p:nvSpPr>
        <p:spPr>
          <a:xfrm>
            <a:off x="1017517" y="2280859"/>
            <a:ext cx="484580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Solução para expandir a cobertura Wi-Fi em estabelecimentos comerciais e residências maiores, moldando-se ao tamanho do ambiente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12EFF516-D1EE-B630-8E48-FBDA88B1C556}"/>
              </a:ext>
            </a:extLst>
          </p:cNvPr>
          <p:cNvSpPr txBox="1"/>
          <p:nvPr/>
        </p:nvSpPr>
        <p:spPr>
          <a:xfrm>
            <a:off x="3281463" y="433696"/>
            <a:ext cx="5629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</a:t>
            </a:r>
            <a:r>
              <a:rPr kumimoji="0" lang="pt-BR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Mesh</a:t>
            </a:r>
            <a:endParaRPr kumimoji="0" lang="pt-BR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6" name="Imagem 5" descr="Diagrama&#10;&#10;O conteúdo gerado por IA pode estar incorreto.">
            <a:extLst>
              <a:ext uri="{FF2B5EF4-FFF2-40B4-BE49-F238E27FC236}">
                <a16:creationId xmlns:a16="http://schemas.microsoft.com/office/drawing/2014/main" id="{107CFF0E-2D32-C60E-CAD1-C15A89D6D6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132" y="1909665"/>
            <a:ext cx="4914690" cy="4051414"/>
          </a:xfrm>
          <a:prstGeom prst="rect">
            <a:avLst/>
          </a:prstGeom>
          <a:solidFill>
            <a:schemeClr val="bg1"/>
          </a:solidFill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0341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497D5-CA5A-EBE9-2CA5-B1CD7C167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C168326E-CD58-F7B2-06E2-CEC272DCECBE}"/>
              </a:ext>
            </a:extLst>
          </p:cNvPr>
          <p:cNvSpPr>
            <a:spLocks/>
          </p:cNvSpPr>
          <p:nvPr/>
        </p:nvSpPr>
        <p:spPr>
          <a:xfrm rot="16200000">
            <a:off x="2644958" y="-2673624"/>
            <a:ext cx="6871284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Gráfico 44">
            <a:extLst>
              <a:ext uri="{FF2B5EF4-FFF2-40B4-BE49-F238E27FC236}">
                <a16:creationId xmlns:a16="http://schemas.microsoft.com/office/drawing/2014/main" id="{BADA325D-C26D-ABBB-60C1-0D7400FC9C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451" y="1909665"/>
            <a:ext cx="6175940" cy="3789377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9F2AF891-052B-5EF1-2D01-F79230CD8F67}"/>
              </a:ext>
            </a:extLst>
          </p:cNvPr>
          <p:cNvCxnSpPr/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áfico 24">
            <a:extLst>
              <a:ext uri="{FF2B5EF4-FFF2-40B4-BE49-F238E27FC236}">
                <a16:creationId xmlns:a16="http://schemas.microsoft.com/office/drawing/2014/main" id="{A44B6CFF-F714-E099-CE44-E7809A2C34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B2583234-5FB8-7A9A-F438-5C84174CA8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6914" y="373247"/>
            <a:ext cx="754715" cy="271950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297B1E4B-7D2B-2773-8A6D-7E7B943628D3}"/>
              </a:ext>
            </a:extLst>
          </p:cNvPr>
          <p:cNvSpPr/>
          <p:nvPr/>
        </p:nvSpPr>
        <p:spPr>
          <a:xfrm rot="5400000" flipH="1">
            <a:off x="5723517" y="-2097139"/>
            <a:ext cx="45719" cy="71840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A83233"/>
              </a:gs>
              <a:gs pos="15000">
                <a:srgbClr val="D13926"/>
              </a:gs>
              <a:gs pos="100000">
                <a:srgbClr val="EC8937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8" name="TextBox 14">
            <a:extLst>
              <a:ext uri="{FF2B5EF4-FFF2-40B4-BE49-F238E27FC236}">
                <a16:creationId xmlns:a16="http://schemas.microsoft.com/office/drawing/2014/main" id="{6D214058-89DC-0254-08B9-0A812020FB48}"/>
              </a:ext>
            </a:extLst>
          </p:cNvPr>
          <p:cNvSpPr txBox="1"/>
          <p:nvPr/>
        </p:nvSpPr>
        <p:spPr>
          <a:xfrm>
            <a:off x="948235" y="2310014"/>
            <a:ext cx="49843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própria rede determina qual o melhor ponto de Wi-Fi na residência, para que cada equipamento se conecte e obtenha a maior performance possível.</a:t>
            </a:r>
          </a:p>
        </p:txBody>
      </p:sp>
      <p:sp>
        <p:nvSpPr>
          <p:cNvPr id="43" name="TextBox 14">
            <a:extLst>
              <a:ext uri="{FF2B5EF4-FFF2-40B4-BE49-F238E27FC236}">
                <a16:creationId xmlns:a16="http://schemas.microsoft.com/office/drawing/2014/main" id="{322DE893-B716-57E1-1EE0-31847891900C}"/>
              </a:ext>
            </a:extLst>
          </p:cNvPr>
          <p:cNvSpPr txBox="1"/>
          <p:nvPr/>
        </p:nvSpPr>
        <p:spPr>
          <a:xfrm>
            <a:off x="3281463" y="433696"/>
            <a:ext cx="5629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Wi-Fi </a:t>
            </a:r>
            <a:r>
              <a:rPr kumimoji="0" lang="pt-BR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Mesh</a:t>
            </a:r>
            <a:endParaRPr kumimoji="0" lang="pt-BR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92E8DCB8-CEB1-22E4-1626-65582D8C91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29441" y="1602274"/>
            <a:ext cx="4710108" cy="4325434"/>
          </a:xfrm>
          <a:prstGeom prst="rect">
            <a:avLst/>
          </a:prstGeom>
          <a:solidFill>
            <a:schemeClr val="bg1"/>
          </a:solidFill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537985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BF15B-146A-3841-F4FD-6F716CB066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773FDC54-EE1F-F8D3-F4DB-6BFE45A36ACE}"/>
              </a:ext>
            </a:extLst>
          </p:cNvPr>
          <p:cNvCxnSpPr>
            <a:cxnSpLocks/>
          </p:cNvCxnSpPr>
          <p:nvPr/>
        </p:nvCxnSpPr>
        <p:spPr>
          <a:xfrm>
            <a:off x="681318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áfico 8">
            <a:extLst>
              <a:ext uri="{FF2B5EF4-FFF2-40B4-BE49-F238E27FC236}">
                <a16:creationId xmlns:a16="http://schemas.microsoft.com/office/drawing/2014/main" id="{A43AC67D-076A-F4FD-7516-59225DD8AF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  <p:sp>
        <p:nvSpPr>
          <p:cNvPr id="16" name="Retângulo 15">
            <a:extLst>
              <a:ext uri="{FF2B5EF4-FFF2-40B4-BE49-F238E27FC236}">
                <a16:creationId xmlns:a16="http://schemas.microsoft.com/office/drawing/2014/main" id="{6302E3AC-5842-ABA3-A3BE-6D54D270835F}"/>
              </a:ext>
            </a:extLst>
          </p:cNvPr>
          <p:cNvSpPr>
            <a:spLocks/>
          </p:cNvSpPr>
          <p:nvPr/>
        </p:nvSpPr>
        <p:spPr>
          <a:xfrm rot="16200000">
            <a:off x="2938129" y="-2428907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C00AAD4-0BCD-26DB-4FD7-A48124ED390E}"/>
              </a:ext>
            </a:extLst>
          </p:cNvPr>
          <p:cNvSpPr txBox="1"/>
          <p:nvPr/>
        </p:nvSpPr>
        <p:spPr>
          <a:xfrm>
            <a:off x="3321209" y="1895765"/>
            <a:ext cx="583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Inserir slides com serviços voltados para o público gamer (No </a:t>
            </a:r>
            <a:r>
              <a:rPr lang="pt-BR" dirty="0" err="1">
                <a:highlight>
                  <a:srgbClr val="FFFF00"/>
                </a:highlight>
              </a:rPr>
              <a:t>ping</a:t>
            </a:r>
            <a:r>
              <a:rPr lang="pt-BR" dirty="0">
                <a:highlight>
                  <a:srgbClr val="FFFF00"/>
                </a:highlight>
              </a:rPr>
              <a:t>, Ge force </a:t>
            </a:r>
            <a:r>
              <a:rPr lang="pt-BR" dirty="0" err="1">
                <a:highlight>
                  <a:srgbClr val="FFFF00"/>
                </a:highlight>
              </a:rPr>
              <a:t>Now</a:t>
            </a:r>
            <a:r>
              <a:rPr lang="pt-BR" dirty="0">
                <a:highlight>
                  <a:srgbClr val="FFFF00"/>
                </a:highlight>
              </a:rPr>
              <a:t>, </a:t>
            </a:r>
            <a:r>
              <a:rPr lang="pt-BR" dirty="0" err="1">
                <a:highlight>
                  <a:srgbClr val="FFFF00"/>
                </a:highlight>
              </a:rPr>
              <a:t>AbyaGo</a:t>
            </a:r>
            <a:r>
              <a:rPr lang="pt-BR" dirty="0">
                <a:highlight>
                  <a:srgbClr val="FFFF00"/>
                </a:highlight>
              </a:rPr>
              <a:t>) com as explicações.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1540778"/>
      </p:ext>
    </p:extLst>
  </p:cSld>
  <p:clrMapOvr>
    <a:masterClrMapping/>
  </p:clrMapOvr>
  <p:transition spd="slow">
    <p:cover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9DE06C55-B036-FE9D-2325-D47978C23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4" y="862007"/>
            <a:ext cx="8838272" cy="4820875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6439D20A-D2D1-6B29-5DC7-189BE5B25761}"/>
              </a:ext>
            </a:extLst>
          </p:cNvPr>
          <p:cNvSpPr txBox="1"/>
          <p:nvPr/>
        </p:nvSpPr>
        <p:spPr>
          <a:xfrm>
            <a:off x="8894617" y="5209917"/>
            <a:ext cx="293969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FAZER UMA TABELA PARECIDA COM ESSA, COM AS IMAGENS DE BANDA LARGA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6407B7BE-A967-7F64-C1A7-302AED303E79}"/>
              </a:ext>
            </a:extLst>
          </p:cNvPr>
          <p:cNvSpPr txBox="1"/>
          <p:nvPr/>
        </p:nvSpPr>
        <p:spPr>
          <a:xfrm>
            <a:off x="8606797" y="2584078"/>
            <a:ext cx="2939699" cy="203132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FAZER UMA TABELA PARECIDA COM ESSA, COM AS IMAGENS E DESCRIÇÃO DO QUE É RFERENTE Á BANDA LARGA </a:t>
            </a:r>
          </a:p>
          <a:p>
            <a:r>
              <a:rPr lang="pt-BR" dirty="0"/>
              <a:t>EX: ponto ultra – foto</a:t>
            </a:r>
          </a:p>
          <a:p>
            <a:r>
              <a:rPr lang="pt-BR" dirty="0" err="1"/>
              <a:t>Wifi</a:t>
            </a:r>
            <a:r>
              <a:rPr lang="pt-BR" dirty="0"/>
              <a:t> </a:t>
            </a:r>
            <a:r>
              <a:rPr lang="pt-BR" dirty="0" err="1"/>
              <a:t>mesh</a:t>
            </a:r>
            <a:r>
              <a:rPr lang="pt-BR" dirty="0"/>
              <a:t> – foto</a:t>
            </a:r>
          </a:p>
        </p:txBody>
      </p:sp>
    </p:spTree>
    <p:extLst>
      <p:ext uri="{BB962C8B-B14F-4D97-AF65-F5344CB8AC3E}">
        <p14:creationId xmlns:p14="http://schemas.microsoft.com/office/powerpoint/2010/main" val="41200086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B32C1CF6-70C3-32DE-7CA8-9D0ADEB26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518" y="895130"/>
            <a:ext cx="9502964" cy="5067739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DF49E04-0BD2-49B7-A5F5-B68D45C0B928}"/>
              </a:ext>
            </a:extLst>
          </p:cNvPr>
          <p:cNvSpPr txBox="1"/>
          <p:nvPr/>
        </p:nvSpPr>
        <p:spPr>
          <a:xfrm>
            <a:off x="3178588" y="430647"/>
            <a:ext cx="5834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Incluir um slide nesse sentido, fazendo um resumo</a:t>
            </a:r>
          </a:p>
        </p:txBody>
      </p:sp>
    </p:spTree>
    <p:extLst>
      <p:ext uri="{BB962C8B-B14F-4D97-AF65-F5344CB8AC3E}">
        <p14:creationId xmlns:p14="http://schemas.microsoft.com/office/powerpoint/2010/main" val="24823071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E3B224B2-302B-E4B9-1E25-99F56BCA4C8D}"/>
              </a:ext>
            </a:extLst>
          </p:cNvPr>
          <p:cNvSpPr>
            <a:spLocks/>
          </p:cNvSpPr>
          <p:nvPr/>
        </p:nvSpPr>
        <p:spPr>
          <a:xfrm rot="16200000">
            <a:off x="2938129" y="-2402337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2" name="Retângulo Arredondado 3">
            <a:extLst>
              <a:ext uri="{FF2B5EF4-FFF2-40B4-BE49-F238E27FC236}">
                <a16:creationId xmlns:a16="http://schemas.microsoft.com/office/drawing/2014/main" id="{011DD6DC-E67E-C6E3-E248-6D5A6F99A47C}"/>
              </a:ext>
            </a:extLst>
          </p:cNvPr>
          <p:cNvSpPr/>
          <p:nvPr/>
        </p:nvSpPr>
        <p:spPr>
          <a:xfrm rot="10800000">
            <a:off x="520348" y="1072980"/>
            <a:ext cx="9938461" cy="265060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D13926"/>
              </a:gs>
              <a:gs pos="73000">
                <a:srgbClr val="D13926">
                  <a:alpha val="0"/>
                </a:srgb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0656">
              <a:spcAft>
                <a:spcPts val="300"/>
              </a:spcAft>
            </a:pPr>
            <a:endParaRPr lang="pt-BR" dirty="0">
              <a:solidFill>
                <a:schemeClr val="bg1"/>
              </a:solidFill>
              <a:latin typeface="AMX" pitchFamily="2" charset="0"/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A233247-BA05-5B51-15AD-B615F732E16A}"/>
              </a:ext>
            </a:extLst>
          </p:cNvPr>
          <p:cNvSpPr/>
          <p:nvPr/>
        </p:nvSpPr>
        <p:spPr>
          <a:xfrm>
            <a:off x="984552" y="4216907"/>
            <a:ext cx="4647243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Chegou a hora de conferir os conhecimentos gerais sobre a Banda larga com um Quiz.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BEAE0A69-B65B-0FFD-19F4-1C7A899A2F1F}"/>
              </a:ext>
            </a:extLst>
          </p:cNvPr>
          <p:cNvSpPr/>
          <p:nvPr/>
        </p:nvSpPr>
        <p:spPr>
          <a:xfrm>
            <a:off x="997942" y="1906695"/>
            <a:ext cx="5098058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5400" b="1" dirty="0">
                <a:solidFill>
                  <a:schemeClr val="bg1"/>
                </a:solidFill>
                <a:latin typeface="AMX Black" pitchFamily="2" charset="0"/>
              </a:rPr>
              <a:t>HORA DO QUIZ</a:t>
            </a:r>
          </a:p>
        </p:txBody>
      </p:sp>
      <p:pic>
        <p:nvPicPr>
          <p:cNvPr id="6" name="Imagem 5" descr="Placa vermelha com letras brancas em fundo preto&#10;&#10;O conteúdo gerado por IA pode estar incorreto.">
            <a:extLst>
              <a:ext uri="{FF2B5EF4-FFF2-40B4-BE49-F238E27FC236}">
                <a16:creationId xmlns:a16="http://schemas.microsoft.com/office/drawing/2014/main" id="{D466D6C8-DC85-C866-EFAA-3BCA012045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097" y="721862"/>
            <a:ext cx="5943600" cy="5943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52090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F5D8E-3AD5-6AF5-1555-EFA4067C1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tângulo: Cantos Arredondados 11">
            <a:extLst>
              <a:ext uri="{FF2B5EF4-FFF2-40B4-BE49-F238E27FC236}">
                <a16:creationId xmlns:a16="http://schemas.microsoft.com/office/drawing/2014/main" id="{4A0D87C6-5B05-6624-B537-DB3441FD3FF5}"/>
              </a:ext>
            </a:extLst>
          </p:cNvPr>
          <p:cNvSpPr/>
          <p:nvPr/>
        </p:nvSpPr>
        <p:spPr>
          <a:xfrm>
            <a:off x="986236" y="910758"/>
            <a:ext cx="5109763" cy="1323440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  <a:p>
            <a:pPr algn="ctr"/>
            <a:endParaRPr lang="pt-BR" dirty="0">
              <a:latin typeface="AMX" pitchFamily="2" charset="0"/>
            </a:endParaRPr>
          </a:p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24" name="Imagem 23" descr="Forma&#10;&#10;Descrição gerada automaticamente">
            <a:extLst>
              <a:ext uri="{FF2B5EF4-FFF2-40B4-BE49-F238E27FC236}">
                <a16:creationId xmlns:a16="http://schemas.microsoft.com/office/drawing/2014/main" id="{7BEB1B30-EDED-722F-D64C-CD4E29EE03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-91709" y="0"/>
            <a:ext cx="11699677" cy="565858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2A8498B5-4135-DCD6-7703-E7A016C6E6E5}"/>
              </a:ext>
            </a:extLst>
          </p:cNvPr>
          <p:cNvSpPr>
            <a:spLocks/>
          </p:cNvSpPr>
          <p:nvPr/>
        </p:nvSpPr>
        <p:spPr>
          <a:xfrm rot="16200000">
            <a:off x="2938129" y="-2316386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406CB614-53B4-E2A0-C01C-27795F06B892}"/>
              </a:ext>
            </a:extLst>
          </p:cNvPr>
          <p:cNvSpPr/>
          <p:nvPr/>
        </p:nvSpPr>
        <p:spPr>
          <a:xfrm>
            <a:off x="1509304" y="951613"/>
            <a:ext cx="4590461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Qual é a principal diferença técnica entre as tecnologias HFC e GPON utilizadas pela Claro para banda larga fixa?</a:t>
            </a:r>
          </a:p>
        </p:txBody>
      </p:sp>
      <p:pic>
        <p:nvPicPr>
          <p:cNvPr id="29" name="Imagem 28" descr="Ícone&#10;&#10;O conteúdo gerado por IA pode estar incorreto.">
            <a:extLst>
              <a:ext uri="{FF2B5EF4-FFF2-40B4-BE49-F238E27FC236}">
                <a16:creationId xmlns:a16="http://schemas.microsoft.com/office/drawing/2014/main" id="{849C00BE-5654-BE62-F8C4-00B5E55DA7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400" y="2668675"/>
            <a:ext cx="429640" cy="425020"/>
          </a:xfrm>
          <a:prstGeom prst="rect">
            <a:avLst/>
          </a:prstGeom>
        </p:spPr>
      </p:pic>
      <p:pic>
        <p:nvPicPr>
          <p:cNvPr id="33" name="Imagem 32" descr="Ícone&#10;&#10;O conteúdo gerado por IA pode estar incorreto.">
            <a:extLst>
              <a:ext uri="{FF2B5EF4-FFF2-40B4-BE49-F238E27FC236}">
                <a16:creationId xmlns:a16="http://schemas.microsoft.com/office/drawing/2014/main" id="{C3CA649B-0B24-2E7F-EDF7-45B10D64A7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781" y="3492666"/>
            <a:ext cx="436878" cy="441626"/>
          </a:xfrm>
          <a:prstGeom prst="rect">
            <a:avLst/>
          </a:prstGeom>
        </p:spPr>
      </p:pic>
      <p:pic>
        <p:nvPicPr>
          <p:cNvPr id="39" name="Imagem 38" descr="Desenho de um círculo&#10;&#10;O conteúdo gerado por IA pode estar incorreto.">
            <a:extLst>
              <a:ext uri="{FF2B5EF4-FFF2-40B4-BE49-F238E27FC236}">
                <a16:creationId xmlns:a16="http://schemas.microsoft.com/office/drawing/2014/main" id="{2DECAC10-7085-752B-A81D-340B8A95A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951553" y="4317302"/>
            <a:ext cx="429640" cy="429640"/>
          </a:xfrm>
          <a:prstGeom prst="rect">
            <a:avLst/>
          </a:prstGeom>
        </p:spPr>
      </p:pic>
      <p:pic>
        <p:nvPicPr>
          <p:cNvPr id="41" name="Imagem 40" descr="Ícone&#10;&#10;O conteúdo gerado por IA pode estar incorreto.">
            <a:extLst>
              <a:ext uri="{FF2B5EF4-FFF2-40B4-BE49-F238E27FC236}">
                <a16:creationId xmlns:a16="http://schemas.microsoft.com/office/drawing/2014/main" id="{8FED4A33-765C-2B61-1522-D4210051D7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237" y="5794630"/>
            <a:ext cx="441627" cy="441627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C2EFB2A3-8A38-95D4-E136-6E53D04F1C9E}"/>
              </a:ext>
            </a:extLst>
          </p:cNvPr>
          <p:cNvSpPr/>
          <p:nvPr/>
        </p:nvSpPr>
        <p:spPr>
          <a:xfrm>
            <a:off x="1477119" y="2527242"/>
            <a:ext cx="4590462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HFC usa apenas fibra óptica, enquanto GPON usa apenas cabo coaxial. 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115CC584-4597-F6A4-9A41-9CBF54350B3B}"/>
              </a:ext>
            </a:extLst>
          </p:cNvPr>
          <p:cNvSpPr txBox="1"/>
          <p:nvPr/>
        </p:nvSpPr>
        <p:spPr>
          <a:xfrm>
            <a:off x="1509304" y="3379338"/>
            <a:ext cx="45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HFC é para planos de baixa velocidade,</a:t>
            </a:r>
          </a:p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e GPON é para planos de alta velocidade.</a:t>
            </a:r>
          </a:p>
        </p:txBody>
      </p:sp>
      <p:pic>
        <p:nvPicPr>
          <p:cNvPr id="35" name="Imagem 34" descr="Desenho de um círculo&#10;&#10;O conteúdo gerado por IA pode estar incorreto.">
            <a:extLst>
              <a:ext uri="{FF2B5EF4-FFF2-40B4-BE49-F238E27FC236}">
                <a16:creationId xmlns:a16="http://schemas.microsoft.com/office/drawing/2014/main" id="{6A826B38-1FDB-0B39-DD5E-8969915A1CA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934" y="4305195"/>
            <a:ext cx="436878" cy="432024"/>
          </a:xfrm>
          <a:prstGeom prst="rect">
            <a:avLst/>
          </a:prstGeom>
        </p:spPr>
      </p:pic>
      <p:sp>
        <p:nvSpPr>
          <p:cNvPr id="47" name="CaixaDeTexto 46">
            <a:extLst>
              <a:ext uri="{FF2B5EF4-FFF2-40B4-BE49-F238E27FC236}">
                <a16:creationId xmlns:a16="http://schemas.microsoft.com/office/drawing/2014/main" id="{3373CBCF-6562-9977-F56C-BCB37DE0E9E9}"/>
              </a:ext>
            </a:extLst>
          </p:cNvPr>
          <p:cNvSpPr txBox="1"/>
          <p:nvPr/>
        </p:nvSpPr>
        <p:spPr>
          <a:xfrm>
            <a:off x="1509304" y="4107378"/>
            <a:ext cx="480888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A tecnologia HFC é uma conexão híbrida que utiliza cabos de fibra óptica e cabo coaxial, enquanto a tecnologia GPON é 100% fibra óptica, instalada diretamente na residência do cliente.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9E07162A-CD77-DA13-8237-A7CC8B928B40}"/>
              </a:ext>
            </a:extLst>
          </p:cNvPr>
          <p:cNvSpPr txBox="1"/>
          <p:nvPr/>
        </p:nvSpPr>
        <p:spPr>
          <a:xfrm>
            <a:off x="1528117" y="5692277"/>
            <a:ext cx="4437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HFC é usada em "Cidades Fibra", e GPON em "Cidades Cabo".</a:t>
            </a:r>
          </a:p>
        </p:txBody>
      </p:sp>
      <p:pic>
        <p:nvPicPr>
          <p:cNvPr id="2" name="Imagem 1" descr="Placa vermelha com letras brancas em fundo preto&#10;&#10;O conteúdo gerado por IA pode estar incorreto.">
            <a:extLst>
              <a:ext uri="{FF2B5EF4-FFF2-40B4-BE49-F238E27FC236}">
                <a16:creationId xmlns:a16="http://schemas.microsoft.com/office/drawing/2014/main" id="{49397704-B0D8-E910-9F2C-AC6D3B5A050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507" y="730703"/>
            <a:ext cx="5943600" cy="5943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966779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E1DA7-749B-46D1-54B1-DD18D79A7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tângulo: Cantos Arredondados 11">
            <a:extLst>
              <a:ext uri="{FF2B5EF4-FFF2-40B4-BE49-F238E27FC236}">
                <a16:creationId xmlns:a16="http://schemas.microsoft.com/office/drawing/2014/main" id="{530D1F84-4646-B643-AECE-CA829A5D39B1}"/>
              </a:ext>
            </a:extLst>
          </p:cNvPr>
          <p:cNvSpPr/>
          <p:nvPr/>
        </p:nvSpPr>
        <p:spPr>
          <a:xfrm>
            <a:off x="1098444" y="1616600"/>
            <a:ext cx="4295079" cy="1323440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  <a:p>
            <a:pPr algn="ctr"/>
            <a:endParaRPr lang="pt-BR" dirty="0">
              <a:latin typeface="AMX" pitchFamily="2" charset="0"/>
            </a:endParaRPr>
          </a:p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24" name="Imagem 23" descr="Forma&#10;&#10;Descrição gerada automaticamente">
            <a:extLst>
              <a:ext uri="{FF2B5EF4-FFF2-40B4-BE49-F238E27FC236}">
                <a16:creationId xmlns:a16="http://schemas.microsoft.com/office/drawing/2014/main" id="{C272854C-925A-DCC6-100A-3639B30B58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241343" y="0"/>
            <a:ext cx="11699677" cy="565858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4059FD51-D0A0-565D-4EF0-AB3FAC9DE111}"/>
              </a:ext>
            </a:extLst>
          </p:cNvPr>
          <p:cNvSpPr>
            <a:spLocks/>
          </p:cNvSpPr>
          <p:nvPr/>
        </p:nvSpPr>
        <p:spPr>
          <a:xfrm rot="16200000">
            <a:off x="2933312" y="-2394711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AB6EE06F-2E92-0D16-EB7E-6CAB9CD0CDC3}"/>
              </a:ext>
            </a:extLst>
          </p:cNvPr>
          <p:cNvSpPr/>
          <p:nvPr/>
        </p:nvSpPr>
        <p:spPr>
          <a:xfrm>
            <a:off x="1241251" y="1770488"/>
            <a:ext cx="4185922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Para a tecnologia HFC, o produto é chamado "CLARO FIBRA" e utiliza a terminologia "100% FIBRA".</a:t>
            </a:r>
          </a:p>
        </p:txBody>
      </p:sp>
      <p:pic>
        <p:nvPicPr>
          <p:cNvPr id="29" name="Imagem 28" descr="Ícone&#10;&#10;O conteúdo gerado por IA pode estar incorreto.">
            <a:extLst>
              <a:ext uri="{FF2B5EF4-FFF2-40B4-BE49-F238E27FC236}">
                <a16:creationId xmlns:a16="http://schemas.microsoft.com/office/drawing/2014/main" id="{6413D9F6-54B6-0389-B468-E5110DBE85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064" y="3975783"/>
            <a:ext cx="429640" cy="425020"/>
          </a:xfrm>
          <a:prstGeom prst="rect">
            <a:avLst/>
          </a:prstGeom>
        </p:spPr>
      </p:pic>
      <p:pic>
        <p:nvPicPr>
          <p:cNvPr id="33" name="Imagem 32" descr="Ícone&#10;&#10;O conteúdo gerado por IA pode estar incorreto.">
            <a:extLst>
              <a:ext uri="{FF2B5EF4-FFF2-40B4-BE49-F238E27FC236}">
                <a16:creationId xmlns:a16="http://schemas.microsoft.com/office/drawing/2014/main" id="{2930B403-3CE7-4852-9D37-C5FF1B9C97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445" y="4799774"/>
            <a:ext cx="436878" cy="441626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A339B69F-4209-9B58-145C-17230EE4F9C3}"/>
              </a:ext>
            </a:extLst>
          </p:cNvPr>
          <p:cNvSpPr/>
          <p:nvPr/>
        </p:nvSpPr>
        <p:spPr>
          <a:xfrm>
            <a:off x="1598746" y="4000693"/>
            <a:ext cx="3685621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/>
              <a:t> 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Verdadeiro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03F8BEC5-E6F6-57EF-EF0D-FA90C48C10AB}"/>
              </a:ext>
            </a:extLst>
          </p:cNvPr>
          <p:cNvSpPr txBox="1"/>
          <p:nvPr/>
        </p:nvSpPr>
        <p:spPr>
          <a:xfrm>
            <a:off x="1659928" y="4835921"/>
            <a:ext cx="4185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Falso</a:t>
            </a:r>
          </a:p>
        </p:txBody>
      </p:sp>
      <p:pic>
        <p:nvPicPr>
          <p:cNvPr id="35" name="Imagem 34" descr="Desenho de um círculo&#10;&#10;O conteúdo gerado por IA pode estar incorreto.">
            <a:extLst>
              <a:ext uri="{FF2B5EF4-FFF2-40B4-BE49-F238E27FC236}">
                <a16:creationId xmlns:a16="http://schemas.microsoft.com/office/drawing/2014/main" id="{CA3FD9AC-1DE9-1008-A598-53D9BCC0D8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445" y="4785523"/>
            <a:ext cx="436878" cy="432024"/>
          </a:xfrm>
          <a:prstGeom prst="rect">
            <a:avLst/>
          </a:prstGeom>
        </p:spPr>
      </p:pic>
      <p:pic>
        <p:nvPicPr>
          <p:cNvPr id="2" name="Imagem 1" descr="Placa vermelha com letras brancas em fundo preto&#10;&#10;O conteúdo gerado por IA pode estar incorreto.">
            <a:extLst>
              <a:ext uri="{FF2B5EF4-FFF2-40B4-BE49-F238E27FC236}">
                <a16:creationId xmlns:a16="http://schemas.microsoft.com/office/drawing/2014/main" id="{56309651-D75B-9B7A-01D0-2F96084942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3205" y="729488"/>
            <a:ext cx="5943600" cy="5943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296123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F01A8-054A-25D3-C935-C32F4FA55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tângulo: Cantos Arredondados 11">
            <a:extLst>
              <a:ext uri="{FF2B5EF4-FFF2-40B4-BE49-F238E27FC236}">
                <a16:creationId xmlns:a16="http://schemas.microsoft.com/office/drawing/2014/main" id="{674B10F4-188D-52FB-F867-E2F21330F3E4}"/>
              </a:ext>
            </a:extLst>
          </p:cNvPr>
          <p:cNvSpPr/>
          <p:nvPr/>
        </p:nvSpPr>
        <p:spPr>
          <a:xfrm>
            <a:off x="1030536" y="864760"/>
            <a:ext cx="5072025" cy="1323440"/>
          </a:xfrm>
          <a:prstGeom prst="roundRect">
            <a:avLst>
              <a:gd name="adj" fmla="val 7493"/>
            </a:avLst>
          </a:prstGeom>
          <a:solidFill>
            <a:srgbClr val="A5A5A5">
              <a:alpha val="15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  <a:p>
            <a:pPr algn="ctr"/>
            <a:endParaRPr lang="pt-BR" dirty="0">
              <a:latin typeface="AMX" pitchFamily="2" charset="0"/>
            </a:endParaRPr>
          </a:p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24" name="Imagem 23" descr="Forma&#10;&#10;Descrição gerada automaticamente">
            <a:extLst>
              <a:ext uri="{FF2B5EF4-FFF2-40B4-BE49-F238E27FC236}">
                <a16:creationId xmlns:a16="http://schemas.microsoft.com/office/drawing/2014/main" id="{437BDFE8-EF14-8DCF-D7B7-7D07DD7DC7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3"/>
          <a:stretch/>
        </p:blipFill>
        <p:spPr>
          <a:xfrm>
            <a:off x="0" y="0"/>
            <a:ext cx="11699677" cy="565858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CA698F32-67C2-D4DD-2743-9DEEBB6B2E26}"/>
              </a:ext>
            </a:extLst>
          </p:cNvPr>
          <p:cNvSpPr>
            <a:spLocks/>
          </p:cNvSpPr>
          <p:nvPr/>
        </p:nvSpPr>
        <p:spPr>
          <a:xfrm rot="16200000">
            <a:off x="2944690" y="-2395871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3A912C5D-B96F-1DB4-A5C1-840CD527FD72}"/>
              </a:ext>
            </a:extLst>
          </p:cNvPr>
          <p:cNvSpPr/>
          <p:nvPr/>
        </p:nvSpPr>
        <p:spPr>
          <a:xfrm>
            <a:off x="1293863" y="880098"/>
            <a:ext cx="4343212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Quais são os quatro tipos de cidades que a Claro classifica com base na disponibilidade de suas tecnologias de rede?</a:t>
            </a:r>
          </a:p>
        </p:txBody>
      </p:sp>
      <p:pic>
        <p:nvPicPr>
          <p:cNvPr id="20" name="Imagem 19" descr="Placa vermelha com letras brancas em fundo preto&#10;&#10;O conteúdo gerado por IA pode estar incorreto.">
            <a:extLst>
              <a:ext uri="{FF2B5EF4-FFF2-40B4-BE49-F238E27FC236}">
                <a16:creationId xmlns:a16="http://schemas.microsoft.com/office/drawing/2014/main" id="{9E049C8F-F9C7-36D0-6811-1790AAB253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5959" y="666588"/>
            <a:ext cx="5818902" cy="5818902"/>
          </a:xfrm>
          <a:prstGeom prst="rect">
            <a:avLst/>
          </a:prstGeom>
        </p:spPr>
      </p:pic>
      <p:pic>
        <p:nvPicPr>
          <p:cNvPr id="29" name="Imagem 28" descr="Ícone&#10;&#10;O conteúdo gerado por IA pode estar incorreto.">
            <a:extLst>
              <a:ext uri="{FF2B5EF4-FFF2-40B4-BE49-F238E27FC236}">
                <a16:creationId xmlns:a16="http://schemas.microsoft.com/office/drawing/2014/main" id="{CC2E0688-1466-24A6-BFB1-A156AE6217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688" y="2716309"/>
            <a:ext cx="429640" cy="425020"/>
          </a:xfrm>
          <a:prstGeom prst="rect">
            <a:avLst/>
          </a:prstGeom>
        </p:spPr>
      </p:pic>
      <p:pic>
        <p:nvPicPr>
          <p:cNvPr id="33" name="Imagem 32" descr="Ícone&#10;&#10;O conteúdo gerado por IA pode estar incorreto.">
            <a:extLst>
              <a:ext uri="{FF2B5EF4-FFF2-40B4-BE49-F238E27FC236}">
                <a16:creationId xmlns:a16="http://schemas.microsoft.com/office/drawing/2014/main" id="{C76A0B42-F898-5C4B-0B78-F0578823BC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583" y="3982150"/>
            <a:ext cx="436878" cy="441626"/>
          </a:xfrm>
          <a:prstGeom prst="rect">
            <a:avLst/>
          </a:prstGeom>
        </p:spPr>
      </p:pic>
      <p:pic>
        <p:nvPicPr>
          <p:cNvPr id="39" name="Imagem 38" descr="Desenho de um círculo&#10;&#10;O conteúdo gerado por IA pode estar incorreto.">
            <a:extLst>
              <a:ext uri="{FF2B5EF4-FFF2-40B4-BE49-F238E27FC236}">
                <a16:creationId xmlns:a16="http://schemas.microsoft.com/office/drawing/2014/main" id="{2A311EA1-9B7A-B57B-587E-E44A43E416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1030536" y="5022065"/>
            <a:ext cx="429640" cy="429640"/>
          </a:xfrm>
          <a:prstGeom prst="rect">
            <a:avLst/>
          </a:prstGeom>
        </p:spPr>
      </p:pic>
      <p:pic>
        <p:nvPicPr>
          <p:cNvPr id="41" name="Imagem 40" descr="Ícone&#10;&#10;O conteúdo gerado por IA pode estar incorreto.">
            <a:extLst>
              <a:ext uri="{FF2B5EF4-FFF2-40B4-BE49-F238E27FC236}">
                <a16:creationId xmlns:a16="http://schemas.microsoft.com/office/drawing/2014/main" id="{BB0E3F9C-9E95-4318-7BCF-EF84EA12E6D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781" y="5986050"/>
            <a:ext cx="441627" cy="441627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3E7E7DC8-E8AB-2DC8-E66A-9DEA72E2EC50}"/>
              </a:ext>
            </a:extLst>
          </p:cNvPr>
          <p:cNvSpPr/>
          <p:nvPr/>
        </p:nvSpPr>
        <p:spPr>
          <a:xfrm>
            <a:off x="1498979" y="2487344"/>
            <a:ext cx="4590462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Cidades de Grande Porte, Cidades de Médio Porte, Cidades de Pequeno Porte e Cidades Turísticas. 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2D797EE0-6547-4430-F1EA-69E63B9F2E46}"/>
              </a:ext>
            </a:extLst>
          </p:cNvPr>
          <p:cNvSpPr txBox="1"/>
          <p:nvPr/>
        </p:nvSpPr>
        <p:spPr>
          <a:xfrm>
            <a:off x="1569908" y="4928430"/>
            <a:ext cx="45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Cidades Residenciais, Cidades Comerciais, Cidades Industriais e Cidades Mistas.</a:t>
            </a:r>
          </a:p>
        </p:txBody>
      </p:sp>
      <p:pic>
        <p:nvPicPr>
          <p:cNvPr id="35" name="Imagem 34" descr="Desenho de um círculo&#10;&#10;O conteúdo gerado por IA pode estar incorreto.">
            <a:extLst>
              <a:ext uri="{FF2B5EF4-FFF2-40B4-BE49-F238E27FC236}">
                <a16:creationId xmlns:a16="http://schemas.microsoft.com/office/drawing/2014/main" id="{782AC596-6D48-7300-D675-BCF2A63480B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781" y="5990851"/>
            <a:ext cx="436878" cy="432024"/>
          </a:xfrm>
          <a:prstGeom prst="rect">
            <a:avLst/>
          </a:prstGeom>
        </p:spPr>
      </p:pic>
      <p:sp>
        <p:nvSpPr>
          <p:cNvPr id="47" name="CaixaDeTexto 46">
            <a:extLst>
              <a:ext uri="{FF2B5EF4-FFF2-40B4-BE49-F238E27FC236}">
                <a16:creationId xmlns:a16="http://schemas.microsoft.com/office/drawing/2014/main" id="{77F448B2-FC89-AD71-DED3-5F56377FC0B2}"/>
              </a:ext>
            </a:extLst>
          </p:cNvPr>
          <p:cNvSpPr txBox="1"/>
          <p:nvPr/>
        </p:nvSpPr>
        <p:spPr>
          <a:xfrm>
            <a:off x="1498979" y="3740486"/>
            <a:ext cx="480888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Cidades com Prioridade de Venda, Cidades com Rede Híbrida, Cidades com Fibra Total e Cidades em Desenvolvimento.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BBFF13A6-2422-1FD2-F463-892CCC222524}"/>
              </a:ext>
            </a:extLst>
          </p:cNvPr>
          <p:cNvSpPr txBox="1"/>
          <p:nvPr/>
        </p:nvSpPr>
        <p:spPr>
          <a:xfrm>
            <a:off x="1569908" y="5820331"/>
            <a:ext cx="4437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 Medium" pitchFamily="2" charset="0"/>
              </a:rPr>
              <a:t>Cidades Cabo, Cidades Fibra, Cidades Expansão e Cidades </a:t>
            </a:r>
            <a:r>
              <a:rPr lang="pt-BR" dirty="0" err="1">
                <a:solidFill>
                  <a:schemeClr val="bg1"/>
                </a:solidFill>
                <a:latin typeface="AMX Medium" pitchFamily="2" charset="0"/>
              </a:rPr>
              <a:t>Brownfield</a:t>
            </a:r>
            <a:endParaRPr lang="pt-BR" dirty="0">
              <a:solidFill>
                <a:schemeClr val="bg1"/>
              </a:solidFill>
              <a:latin typeface="AMX Medium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24073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6B8BA3BF-B4BE-8AFF-CF39-C831D443A9D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91392"/>
            <a:ext cx="12192000" cy="7449392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777801DB-516B-78D6-D774-2D2378A84FFF}"/>
              </a:ext>
            </a:extLst>
          </p:cNvPr>
          <p:cNvSpPr>
            <a:spLocks/>
          </p:cNvSpPr>
          <p:nvPr/>
        </p:nvSpPr>
        <p:spPr>
          <a:xfrm flipH="1">
            <a:off x="5876259" y="242047"/>
            <a:ext cx="6315741" cy="6615952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5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77EBD81F-9A02-8C26-61BD-EDC83728B3B6}"/>
              </a:ext>
            </a:extLst>
          </p:cNvPr>
          <p:cNvSpPr txBox="1"/>
          <p:nvPr/>
        </p:nvSpPr>
        <p:spPr>
          <a:xfrm>
            <a:off x="923697" y="2443628"/>
            <a:ext cx="98339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7200" dirty="0">
                <a:solidFill>
                  <a:srgbClr val="D13926"/>
                </a:solidFill>
                <a:latin typeface="AMX Black" pitchFamily="2" charset="0"/>
                <a:cs typeface="Poppins ExtraBold" panose="00000900000000000000" pitchFamily="2" charset="0"/>
              </a:rPr>
              <a:t>Muito bem!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9389E520-A889-B69B-F2B0-005211831A18}"/>
              </a:ext>
            </a:extLst>
          </p:cNvPr>
          <p:cNvSpPr txBox="1"/>
          <p:nvPr/>
        </p:nvSpPr>
        <p:spPr>
          <a:xfrm>
            <a:off x="1041400" y="3984780"/>
            <a:ext cx="931025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Chegamos ao final do módulo prático de Banda larga e  agora você já sabe com segurança e confiança como aplicar seus conhecimentos para </a:t>
            </a:r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qualificar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clientes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, </a:t>
            </a:r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propor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 as </a:t>
            </a:r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melhores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AMX Medium" pitchFamily="2" charset="0"/>
              </a:rPr>
              <a:t>soluções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 de banda larga da Claro e agregar valor com os </a:t>
            </a:r>
            <a:r>
              <a:rPr lang="pt-BR" sz="2000" dirty="0" err="1">
                <a:solidFill>
                  <a:schemeClr val="bg1"/>
                </a:solidFill>
                <a:latin typeface="AMX Medium" pitchFamily="2" charset="0"/>
              </a:rPr>
              <a:t>SVAs</a:t>
            </a:r>
            <a:r>
              <a:rPr lang="pt-BR" sz="2000" dirty="0">
                <a:solidFill>
                  <a:schemeClr val="bg1"/>
                </a:solidFill>
                <a:latin typeface="AMX Medium" pitchFamily="2" charset="0"/>
              </a:rPr>
              <a:t> e soluções Wi-Fi adicionais, garantindo a satisfação e fidelização dos clientes.</a:t>
            </a:r>
          </a:p>
        </p:txBody>
      </p:sp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CA3D533A-9771-8619-76DF-58B89FFBBE79}"/>
              </a:ext>
            </a:extLst>
          </p:cNvPr>
          <p:cNvCxnSpPr>
            <a:cxnSpLocks/>
          </p:cNvCxnSpPr>
          <p:nvPr/>
        </p:nvCxnSpPr>
        <p:spPr>
          <a:xfrm>
            <a:off x="0" y="242047"/>
            <a:ext cx="1219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áfico 6">
            <a:extLst>
              <a:ext uri="{FF2B5EF4-FFF2-40B4-BE49-F238E27FC236}">
                <a16:creationId xmlns:a16="http://schemas.microsoft.com/office/drawing/2014/main" id="{E778AD9B-6E84-2B37-D8D5-206BAE677E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85662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/>
      <p:bldP spid="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30DC97-D775-2FD6-A24C-A044C676D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66182CC2-348B-204D-C733-D7AF6C1FCB1C}"/>
              </a:ext>
            </a:extLst>
          </p:cNvPr>
          <p:cNvSpPr>
            <a:spLocks/>
          </p:cNvSpPr>
          <p:nvPr/>
        </p:nvSpPr>
        <p:spPr>
          <a:xfrm rot="16200000">
            <a:off x="2938129" y="-2402337"/>
            <a:ext cx="6315742" cy="12192000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>
                  <a:alpha val="32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CB5C4A86-783E-EA12-DB0C-5DBC239E9D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393948" y="-3636367"/>
            <a:ext cx="14745437" cy="14961729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8B510378-252F-A848-5D7F-81BA84CFF9BC}"/>
              </a:ext>
            </a:extLst>
          </p:cNvPr>
          <p:cNvSpPr/>
          <p:nvPr/>
        </p:nvSpPr>
        <p:spPr>
          <a:xfrm rot="10800000">
            <a:off x="0" y="1872344"/>
            <a:ext cx="12192000" cy="3113314"/>
          </a:xfrm>
          <a:prstGeom prst="rect">
            <a:avLst/>
          </a:prstGeom>
          <a:gradFill flip="none" rotWithShape="1">
            <a:gsLst>
              <a:gs pos="0">
                <a:srgbClr val="D13926">
                  <a:alpha val="0"/>
                </a:srgbClr>
              </a:gs>
              <a:gs pos="100000">
                <a:srgbClr val="D13926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EB190E10-941A-7999-A8E3-EA32427F5201}"/>
              </a:ext>
            </a:extLst>
          </p:cNvPr>
          <p:cNvSpPr txBox="1"/>
          <p:nvPr/>
        </p:nvSpPr>
        <p:spPr>
          <a:xfrm>
            <a:off x="934484" y="2644170"/>
            <a:ext cx="89526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spc="300" dirty="0">
                <a:solidFill>
                  <a:schemeClr val="bg1"/>
                </a:solidFill>
                <a:latin typeface="Verdana Pro Black" panose="020B0A04030504040204" pitchFamily="34" charset="0"/>
                <a:ea typeface="Verdana" panose="020B0604030504040204" pitchFamily="34" charset="0"/>
                <a:cs typeface="Poppins ExtraBold" panose="00000900000000000000" pitchFamily="2" charset="0"/>
              </a:rPr>
              <a:t>Agradecemos a sua participação!</a:t>
            </a:r>
          </a:p>
        </p:txBody>
      </p:sp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C3484569-C625-4154-058C-09108BA70761}"/>
              </a:ext>
            </a:extLst>
          </p:cNvPr>
          <p:cNvCxnSpPr>
            <a:cxnSpLocks/>
          </p:cNvCxnSpPr>
          <p:nvPr/>
        </p:nvCxnSpPr>
        <p:spPr>
          <a:xfrm>
            <a:off x="304800" y="242047"/>
            <a:ext cx="11510682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áfico 6">
            <a:extLst>
              <a:ext uri="{FF2B5EF4-FFF2-40B4-BE49-F238E27FC236}">
                <a16:creationId xmlns:a16="http://schemas.microsoft.com/office/drawing/2014/main" id="{F5DC183E-3B9B-9245-DD94-919E45920E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57653" y="346480"/>
            <a:ext cx="916074" cy="3254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323864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  <p:tag name="ARTICULATE_SLIDE_COUNT" val="54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-DI-oficial" id="{C78B874E-9B31-4CD0-9AAA-98CC4B6532D6}" vid="{8AB8F9E2-0BF9-432F-A1B7-709F51186778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1da169a7e93184833a733487433bf579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8ad162ef13b50bf772788f11b912b26b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60BFE14B-63F6-476A-BF13-AA1063EC9B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A1E1CE6-BD4B-40B7-8D34-2969DFB6797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E92489-983A-47A5-AB7C-7420A02A4342}">
  <ds:schemaRefs>
    <ds:schemaRef ds:uri="http://purl.org/dc/elements/1.1/"/>
    <ds:schemaRef ds:uri="70ec6b1a-2669-4d57-8b47-0a45a810f7ed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0b9aeb6e-e0ec-4aae-8cf2-b44b610cd493"/>
    <ds:schemaRef ds:uri="http://purl.org/dc/terms/"/>
    <ds:schemaRef ds:uri="05ec3496-d55f-4088-b91d-c078abc80e92"/>
    <ds:schemaRef ds:uri="81d509b4-a50c-4eb4-9c41-c741e6a7502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Reframe_Template-DI-oficial-DN</Template>
  <TotalTime>7856</TotalTime>
  <Words>5859</Words>
  <Application>Microsoft Office PowerPoint</Application>
  <PresentationFormat>Widescreen</PresentationFormat>
  <Paragraphs>564</Paragraphs>
  <Slides>54</Slides>
  <Notes>49</Notes>
  <HiddenSlides>7</HiddenSlides>
  <MMClips>1</MMClips>
  <ScaleCrop>false</ScaleCrop>
  <HeadingPairs>
    <vt:vector size="6" baseType="variant">
      <vt:variant>
        <vt:lpstr>Fontes usadas</vt:lpstr>
      </vt:variant>
      <vt:variant>
        <vt:i4>10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54</vt:i4>
      </vt:variant>
    </vt:vector>
  </HeadingPairs>
  <TitlesOfParts>
    <vt:vector size="65" baseType="lpstr">
      <vt:lpstr>Segoe UI</vt:lpstr>
      <vt:lpstr>AMX Medium</vt:lpstr>
      <vt:lpstr>Verdana Pro Cond Black</vt:lpstr>
      <vt:lpstr>Arial</vt:lpstr>
      <vt:lpstr>AMX Black</vt:lpstr>
      <vt:lpstr>Segoe UI Semibold</vt:lpstr>
      <vt:lpstr>AMX</vt:lpstr>
      <vt:lpstr>Calibri</vt:lpstr>
      <vt:lpstr>Aptos</vt:lpstr>
      <vt:lpstr>Verdana Pro Black</vt:lpstr>
      <vt:lpstr>Template-DI-oficial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Débora Neves</dc:creator>
  <cp:lastModifiedBy>BRUNA MARIA DE ALMEIDA SANTOS</cp:lastModifiedBy>
  <cp:revision>167</cp:revision>
  <dcterms:created xsi:type="dcterms:W3CDTF">2024-02-27T15:46:50Z</dcterms:created>
  <dcterms:modified xsi:type="dcterms:W3CDTF">2026-05-06T12:01:52Z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  <property fmtid="{D5CDD505-2E9C-101B-9397-08002B2CF9AE}" pid="4" name="ArticulateGUID">
    <vt:lpwstr>28CE514C-875C-407A-BE8F-3E4464BFEF9A</vt:lpwstr>
  </property>
  <property fmtid="{D5CDD505-2E9C-101B-9397-08002B2CF9AE}" pid="5" name="ArticulatePath">
    <vt:lpwstr>2025.08.04.teams_banda_larga_AE</vt:lpwstr>
  </property>
</Properties>
</file>