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4" r:id="rId5"/>
  </p:sldMasterIdLst>
  <p:notesMasterIdLst>
    <p:notesMasterId r:id="rId40"/>
  </p:notesMasterIdLst>
  <p:sldIdLst>
    <p:sldId id="284" r:id="rId6"/>
    <p:sldId id="630" r:id="rId7"/>
    <p:sldId id="641" r:id="rId8"/>
    <p:sldId id="285" r:id="rId9"/>
    <p:sldId id="258" r:id="rId10"/>
    <p:sldId id="286" r:id="rId11"/>
    <p:sldId id="260" r:id="rId12"/>
    <p:sldId id="408" r:id="rId13"/>
    <p:sldId id="287" r:id="rId14"/>
    <p:sldId id="338" r:id="rId15"/>
    <p:sldId id="420" r:id="rId16"/>
    <p:sldId id="270" r:id="rId17"/>
    <p:sldId id="353" r:id="rId18"/>
    <p:sldId id="344" r:id="rId19"/>
    <p:sldId id="342" r:id="rId20"/>
    <p:sldId id="386" r:id="rId21"/>
    <p:sldId id="349" r:id="rId22"/>
    <p:sldId id="642" r:id="rId23"/>
    <p:sldId id="279" r:id="rId24"/>
    <p:sldId id="374" r:id="rId25"/>
    <p:sldId id="375" r:id="rId26"/>
    <p:sldId id="376" r:id="rId27"/>
    <p:sldId id="413" r:id="rId28"/>
    <p:sldId id="415" r:id="rId29"/>
    <p:sldId id="416" r:id="rId30"/>
    <p:sldId id="417" r:id="rId31"/>
    <p:sldId id="418" r:id="rId32"/>
    <p:sldId id="409" r:id="rId33"/>
    <p:sldId id="272" r:id="rId34"/>
    <p:sldId id="290" r:id="rId35"/>
    <p:sldId id="394" r:id="rId36"/>
    <p:sldId id="395" r:id="rId37"/>
    <p:sldId id="330" r:id="rId38"/>
    <p:sldId id="336" r:id="rId39"/>
  </p:sldIdLst>
  <p:sldSz cx="12192000" cy="6858000"/>
  <p:notesSz cx="6858000" cy="9144000"/>
  <p:embeddedFontLst>
    <p:embeddedFont>
      <p:font typeface="AMX" pitchFamily="2" charset="0"/>
      <p:regular r:id="rId41"/>
      <p:bold r:id="rId42"/>
      <p:italic r:id="rId43"/>
      <p:boldItalic r:id="rId44"/>
    </p:embeddedFont>
    <p:embeddedFont>
      <p:font typeface="AMX Black" pitchFamily="2" charset="0"/>
      <p:bold r:id="rId45"/>
      <p:italic r:id="rId46"/>
      <p:boldItalic r:id="rId47"/>
    </p:embeddedFont>
    <p:embeddedFont>
      <p:font typeface="AMX Bold" pitchFamily="2" charset="0"/>
      <p:bold r:id="rId48"/>
      <p:italic r:id="rId49"/>
      <p:boldItalic r:id="rId50"/>
    </p:embeddedFont>
    <p:embeddedFont>
      <p:font typeface="AMX Light" pitchFamily="2" charset="0"/>
      <p:regular r:id="rId51"/>
      <p:italic r:id="rId52"/>
    </p:embeddedFont>
  </p:embeddedFontLst>
  <p:custDataLst>
    <p:tags r:id="rId53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FC8"/>
    <a:srgbClr val="D74E36"/>
    <a:srgbClr val="FFF4D6"/>
    <a:srgbClr val="EBD16E"/>
    <a:srgbClr val="FFF0E0"/>
    <a:srgbClr val="807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0D1FF-F11C-408F-B1EB-D734D9C07825}" v="3" dt="2026-05-05T20:06:27.18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4934" autoAdjust="0"/>
  </p:normalViewPr>
  <p:slideViewPr>
    <p:cSldViewPr snapToGrid="0">
      <p:cViewPr varScale="1">
        <p:scale>
          <a:sx n="70" d="100"/>
          <a:sy n="70" d="100"/>
        </p:scale>
        <p:origin x="9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gs" Target="tags/tag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22831-79C5-017D-46A2-29D4E7A87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5F8032-FBC2-3EE4-E1F8-77A68EC59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6E192EA-88B7-F04E-702C-7F8804F12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214028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263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E710D-6626-5E0A-D1DE-3D26072B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>
            <a:extLst>
              <a:ext uri="{FF2B5EF4-FFF2-40B4-BE49-F238E27FC236}">
                <a16:creationId xmlns:a16="http://schemas.microsoft.com/office/drawing/2014/main" id="{E00E36CD-9C75-707B-A204-2B2C6CAE1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4" name="Shape 554">
            <a:extLst>
              <a:ext uri="{FF2B5EF4-FFF2-40B4-BE49-F238E27FC236}">
                <a16:creationId xmlns:a16="http://schemas.microsoft.com/office/drawing/2014/main" id="{C3EB3207-5A85-6FB3-61D8-67035C013A8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pt-BR" dirty="0"/>
              <a:t>CLARO FIXO (HFC) E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CLARO FIXO </a:t>
            </a:r>
            <a:r>
              <a:rPr lang="pt-BR" b="1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(GPON):</a:t>
            </a:r>
            <a:endParaRPr lang="pt-BR" sz="1800" b="1" dirty="0">
              <a:latin typeface="Arial"/>
              <a:ea typeface="Arial"/>
              <a:cs typeface="Arial"/>
              <a:sym typeface="Arial"/>
            </a:endParaRPr>
          </a:p>
          <a:p>
            <a:endParaRPr lang="pt-BR" sz="1800"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Planos com chamadas para fixos e celulares do Brasil de qualquer operadora usando o 21; </a:t>
            </a:r>
            <a:r>
              <a:rPr lang="pt-BR" dirty="0">
                <a:solidFill>
                  <a:srgbClr val="444444"/>
                </a:solidFill>
              </a:rPr>
              <a:t>​</a:t>
            </a:r>
            <a:endParaRPr lang="pt-BR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Plano para falar ilimitado com fixos de 35 países e celulares dos EUA. </a:t>
            </a:r>
            <a:r>
              <a:rPr lang="pt-BR" dirty="0">
                <a:solidFill>
                  <a:srgbClr val="444444"/>
                </a:solidFill>
              </a:rPr>
              <a:t>​</a:t>
            </a:r>
            <a:endParaRPr lang="pt-BR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 LOCAL: Clientes que costumam falar com amigos ou parentes na mesma cidade, no Fixo ou Celular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  BRASIL: </a:t>
            </a:r>
            <a:r>
              <a:rPr lang="pt-BR" dirty="0">
                <a:solidFill>
                  <a:srgbClr val="000000"/>
                </a:solidFill>
              </a:rPr>
              <a:t>Clientes que costumam falar com amigos ou parentes em qualquer lugar do Brasil, no Fixo ou Celular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  MUNDO: </a:t>
            </a:r>
            <a:r>
              <a:rPr lang="pt-BR" dirty="0">
                <a:solidFill>
                  <a:srgbClr val="000000"/>
                </a:solidFill>
              </a:rPr>
              <a:t>Clientes que costumam falar com amigos ou parentes em qualquer lugar do mundo.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Usando o 21 da Embratel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 algn="just">
              <a:buSzPct val="100000"/>
              <a:buAutoNum type="arabicPeriod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Para as chamadas locais e/ou DDD para Celular Claro, o cliente pode  falar a vontade até 1.000 minutos, após o término dos 1.000 minutos as chamadas serão cobradas como excedentes.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 algn="just">
              <a:buSzPct val="100000"/>
              <a:buAutoNum type="arabicPeriod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Usando o 21 da Embratel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endParaRPr lang="pt-BR" dirty="0">
              <a:solidFill>
                <a:srgbClr val="444444"/>
              </a:solidFill>
            </a:endParaRPr>
          </a:p>
          <a:p>
            <a:endParaRPr lang="pt-BR" dirty="0">
              <a:solidFill>
                <a:srgbClr val="444444"/>
              </a:solidFill>
            </a:endParaRPr>
          </a:p>
          <a:p>
            <a:pPr>
              <a:defRPr b="1"/>
            </a:pPr>
            <a:r>
              <a:rPr lang="pt-BR" dirty="0"/>
              <a:t>CLARO FIXO (GPON):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1 LINHA POR CONTRATO</a:t>
            </a:r>
            <a:r>
              <a:rPr lang="pt-BR" dirty="0">
                <a:solidFill>
                  <a:srgbClr val="444444"/>
                </a:solidFill>
              </a:rPr>
              <a:t>​.</a:t>
            </a: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 sz="28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35 países: 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</a:p>
          <a:p>
            <a:pPr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603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pt-BR" dirty="0"/>
              <a:t>CLARO FIXO (HFC) E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CLARO FIXO</a:t>
            </a:r>
            <a:r>
              <a:rPr lang="pt-BR" b="1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​ (GPON):</a:t>
            </a:r>
            <a:endParaRPr lang="pt-BR" sz="1800" b="1" dirty="0">
              <a:latin typeface="Arial"/>
              <a:ea typeface="Arial"/>
              <a:cs typeface="Arial"/>
              <a:sym typeface="Arial"/>
            </a:endParaRPr>
          </a:p>
          <a:p>
            <a:endParaRPr lang="pt-BR" sz="1800" b="1"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Planos com chamadas para fixos e celulares do Brasil de qualquer operadora usando o 21; </a:t>
            </a:r>
            <a:r>
              <a:rPr lang="pt-BR" dirty="0">
                <a:solidFill>
                  <a:srgbClr val="444444"/>
                </a:solidFill>
              </a:rPr>
              <a:t>​</a:t>
            </a:r>
            <a:endParaRPr lang="pt-BR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Plano para falar ilimitado com fixos de 35 países e celulares dos EUA. </a:t>
            </a:r>
            <a:r>
              <a:rPr lang="pt-BR" dirty="0">
                <a:solidFill>
                  <a:srgbClr val="444444"/>
                </a:solidFill>
              </a:rPr>
              <a:t>​</a:t>
            </a:r>
            <a:endParaRPr lang="pt-BR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 LOCAL: Clientes que costumam falar com amigos ou parentes na mesma cidade, no Fixo ou Celular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  BRASIL: </a:t>
            </a:r>
            <a:r>
              <a:rPr lang="pt-BR" dirty="0">
                <a:solidFill>
                  <a:srgbClr val="000000"/>
                </a:solidFill>
              </a:rPr>
              <a:t>Clientes que costumam falar com amigos ou parentes em qualquer lugar do Brasil, no Fixo ou Celular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ILIMITADO  MUNDO: </a:t>
            </a:r>
            <a:r>
              <a:rPr lang="pt-BR" dirty="0">
                <a:solidFill>
                  <a:srgbClr val="000000"/>
                </a:solidFill>
              </a:rPr>
              <a:t>Clientes que costumam falar com amigos ou parentes em qualquer lugar do mundo.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Usando o 21 da Embratel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 algn="just">
              <a:buSzPct val="100000"/>
              <a:buAutoNum type="arabicPeriod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Para as chamadas locais e/ou DDD para Celular Claro, o cliente pode  falar a vontade até 1.000 minutos, após o término dos 1.000 minutos as chamadas serão cobradas como excedentes.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 algn="just">
              <a:buSzPct val="100000"/>
              <a:buAutoNum type="arabicPeriod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Usando o 21 da Embratel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endParaRPr lang="pt-BR" dirty="0">
              <a:solidFill>
                <a:srgbClr val="444444"/>
              </a:solidFill>
            </a:endParaRPr>
          </a:p>
          <a:p>
            <a:endParaRPr lang="pt-BR" dirty="0">
              <a:solidFill>
                <a:srgbClr val="444444"/>
              </a:solidFill>
            </a:endParaRPr>
          </a:p>
          <a:p>
            <a:pPr>
              <a:defRPr b="1"/>
            </a:pPr>
            <a:r>
              <a:rPr lang="pt-BR" dirty="0"/>
              <a:t>CLARO FIXO (GPON):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1 LINHA POR CONTRATO</a:t>
            </a:r>
            <a:r>
              <a:rPr lang="pt-BR" dirty="0">
                <a:solidFill>
                  <a:srgbClr val="444444"/>
                </a:solidFill>
              </a:rPr>
              <a:t>​.</a:t>
            </a:r>
          </a:p>
          <a:p>
            <a:pPr>
              <a:defRPr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 sz="28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​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/>
              <a:t>35 países: </a:t>
            </a:r>
            <a:r>
              <a:rPr lang="pt-BR" dirty="0">
                <a:solidFill>
                  <a:srgbClr val="444444"/>
                </a:solidFill>
              </a:rPr>
              <a:t>​</a:t>
            </a:r>
          </a:p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</a:p>
          <a:p>
            <a:pPr>
              <a:defRPr b="1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2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Continuar aqui.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000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AFAF0-08E5-A64F-639C-42326D9A0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F19C5-549E-8916-AAA6-8FDA2C92B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BDEECA8-C98E-06F2-C70F-F8C6CCDEF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Continuar aqui.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764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63CC4-0671-08DC-7727-E74CF1D6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E6B5405-761A-D983-6AE9-D9D2580E5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E3C8D6-4DC3-2D10-843D-B6CD545D0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Continuar aqui.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921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39A1376-A02C-E8B2-7EC1-92CEFBC5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4BD626-A8DC-600D-AD32-DD94A83CFE6E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A17016-F934-AA45-8721-EA7F96AB7D5D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216521E-4F21-3537-A588-A5F2C31E9570}"/>
              </a:ext>
            </a:extLst>
          </p:cNvPr>
          <p:cNvGrpSpPr/>
          <p:nvPr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65BA09E-326F-11AE-AC34-821D0AC3F1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2A164A8-F523-D914-4F60-71D8F25FE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6408" y="174395"/>
              <a:ext cx="779184" cy="165703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0AC7D93-4347-AE44-2FA8-206A9EFDD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2C842-A835-FD65-ADAA-C0C5E186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4C9722-A503-97D7-CEE2-6F3E6A8B1668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7348F-B51F-1BCD-B1E1-364AD299F715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60C00D4-2617-3249-261C-8F0323997E66}"/>
              </a:ext>
            </a:extLst>
          </p:cNvPr>
          <p:cNvGrpSpPr/>
          <p:nvPr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05BC20-C52E-5BC0-C34C-2C5EE9C04A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58D7C1E-3048-7B6D-6D9E-3BBD7F3D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4B2CBC-216E-5289-9E04-E0FE74B6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6408" y="174395"/>
              <a:ext cx="779184" cy="16570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D9E276-847D-319F-69B5-F18873995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73BED7-E0CC-E8FB-C4D0-CF0707F8A871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F6B038-A136-8945-2772-20C4E441FDB0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5595455-B88E-0D3E-582D-D2DCC2154C7E}"/>
              </a:ext>
            </a:extLst>
          </p:cNvPr>
          <p:cNvGrpSpPr/>
          <p:nvPr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0851166-FC02-413F-679D-8885D04AA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9D7D263-1149-936F-3B19-50C1950C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8955A76-7431-0A91-56F2-D8B464708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6408" y="174395"/>
              <a:ext cx="779184" cy="16570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BE006-88E6-33C2-4144-DFEF426D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B5043E-1599-9899-5E5C-03A36DE0E97A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EBD1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0BA9B0-B07E-88E5-6EE7-4CAC445A94A7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0B20965-E7C8-B2AE-519F-CC1A150D1274}"/>
              </a:ext>
            </a:extLst>
          </p:cNvPr>
          <p:cNvGrpSpPr/>
          <p:nvPr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692643C-D205-B125-0C1B-5B1AC1C41A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C9563D9-F64F-B0DA-F1E6-8A5815C6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9E96460-CCA7-55D1-EC84-9A9793B5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6408" y="174395"/>
              <a:ext cx="779184" cy="16570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90A01-B72A-86FC-7810-7EBF8590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E3CC32-51B4-EDE6-5895-2E5ACFA579BC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807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8A9C58-3BB2-69F1-6E12-BF9874ABF5EA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3DEA434-0FAC-D88D-0E6F-163A627A53C6}"/>
              </a:ext>
            </a:extLst>
          </p:cNvPr>
          <p:cNvGrpSpPr/>
          <p:nvPr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C4BEE95-7DF2-6ADB-5508-E6F664C5A5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B142B69-305A-4D7F-B739-2AFD6C5F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6408" y="174395"/>
              <a:ext cx="779184" cy="165703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A623D79-38A9-8006-0E02-6674F9DDD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30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2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868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185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06/05/2026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583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32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32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2.sv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2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49.sv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0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1.sv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2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2.sv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2.png"/><Relationship Id="rId5" Type="http://schemas.openxmlformats.org/officeDocument/2006/relationships/image" Target="../media/image53.jpe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2.png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54.png"/><Relationship Id="rId4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4.png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5" Type="http://schemas.openxmlformats.org/officeDocument/2006/relationships/image" Target="../media/image32.png"/><Relationship Id="rId4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19.sv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sv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29.sv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E25B90F-B7B1-C6A4-25B8-EBC8B48E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0C47D0-8331-7471-3452-AE36C614AE9F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5D6B7E-A635-5E5D-0F23-56D32D4B4DFD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73DF7A5-D041-EE80-950E-9C9539027E3E}"/>
              </a:ext>
            </a:extLst>
          </p:cNvPr>
          <p:cNvSpPr/>
          <p:nvPr/>
        </p:nvSpPr>
        <p:spPr>
          <a:xfrm>
            <a:off x="1449279" y="1594280"/>
            <a:ext cx="9293443" cy="9293443"/>
          </a:xfrm>
          <a:prstGeom prst="ellipse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C905C3-BB26-1C64-BEE7-D00B36C54DB3}"/>
              </a:ext>
            </a:extLst>
          </p:cNvPr>
          <p:cNvSpPr/>
          <p:nvPr/>
        </p:nvSpPr>
        <p:spPr>
          <a:xfrm>
            <a:off x="2028917" y="2201662"/>
            <a:ext cx="8134166" cy="8134166"/>
          </a:xfrm>
          <a:prstGeom prst="ellipse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rotary telephone&#10;&#10;Description automatically generated">
            <a:extLst>
              <a:ext uri="{FF2B5EF4-FFF2-40B4-BE49-F238E27FC236}">
                <a16:creationId xmlns:a16="http://schemas.microsoft.com/office/drawing/2014/main" id="{77542A16-2B7B-BB83-ED1F-162C794AC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8120" t="20283" b="-48717"/>
          <a:stretch/>
        </p:blipFill>
        <p:spPr>
          <a:xfrm>
            <a:off x="2612995" y="2744312"/>
            <a:ext cx="6966010" cy="696601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E23AC6-3716-B2A5-EFD9-37AE8B59D4AA}"/>
              </a:ext>
            </a:extLst>
          </p:cNvPr>
          <p:cNvGrpSpPr/>
          <p:nvPr/>
        </p:nvGrpSpPr>
        <p:grpSpPr>
          <a:xfrm>
            <a:off x="4132694" y="1095654"/>
            <a:ext cx="3926611" cy="1836000"/>
            <a:chOff x="4127498" y="1117600"/>
            <a:chExt cx="3926611" cy="183600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7E9840F-C872-BE81-8C1D-BE50B9839F11}"/>
                </a:ext>
              </a:extLst>
            </p:cNvPr>
            <p:cNvSpPr/>
            <p:nvPr/>
          </p:nvSpPr>
          <p:spPr>
            <a:xfrm>
              <a:off x="4127498" y="1117600"/>
              <a:ext cx="3926611" cy="18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06C6266-EFB2-635A-12BD-E3C5FBF98A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9832" y="1242561"/>
              <a:ext cx="1112336" cy="401677"/>
            </a:xfrm>
            <a:prstGeom prst="rect">
              <a:avLst/>
            </a:prstGeom>
          </p:spPr>
        </p:pic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EF80D68-F78C-C05D-F935-1DBFBA44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6646" y="1716602"/>
              <a:ext cx="3178709" cy="675991"/>
            </a:xfrm>
            <a:prstGeom prst="rect">
              <a:avLst/>
            </a:prstGeom>
          </p:spPr>
        </p:pic>
      </p:grpSp>
      <p:pic>
        <p:nvPicPr>
          <p:cNvPr id="11" name="Imagem 10" descr="Texto&#10;&#10;O conteúdo gerado por IA pode estar incorreto.">
            <a:extLst>
              <a:ext uri="{FF2B5EF4-FFF2-40B4-BE49-F238E27FC236}">
                <a16:creationId xmlns:a16="http://schemas.microsoft.com/office/drawing/2014/main" id="{E014F751-6C48-B5F3-E230-20AFB4EE5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18" y="114607"/>
            <a:ext cx="632571" cy="239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6435 L 8.33333E-7 -7.40741E-7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6435 L 8.33333E-7 -7.40741E-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745F1-89A2-3EC6-647A-4B7E55CD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92BB7FE-FAC9-7D7C-82BA-785C17D4EA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1281061" y="3959379"/>
            <a:ext cx="4267200" cy="8509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96D11A-FC4B-3C72-2E36-830A4BDD1560}"/>
              </a:ext>
            </a:extLst>
          </p:cNvPr>
          <p:cNvSpPr/>
          <p:nvPr/>
        </p:nvSpPr>
        <p:spPr>
          <a:xfrm>
            <a:off x="5788240" y="356722"/>
            <a:ext cx="7299865" cy="7299865"/>
          </a:xfrm>
          <a:prstGeom prst="ellipse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3F902B-206D-2232-760B-E35CD7486179}"/>
              </a:ext>
            </a:extLst>
          </p:cNvPr>
          <p:cNvSpPr/>
          <p:nvPr/>
        </p:nvSpPr>
        <p:spPr>
          <a:xfrm>
            <a:off x="6175427" y="743909"/>
            <a:ext cx="6525491" cy="6525491"/>
          </a:xfrm>
          <a:prstGeom prst="ellipse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988AB-40A2-4341-2B9A-3773984DCC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67" r="16667"/>
          <a:stretch/>
        </p:blipFill>
        <p:spPr>
          <a:xfrm>
            <a:off x="6501008" y="1084970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B51B5D-1674-FF4C-017E-CB659A1C882D}"/>
              </a:ext>
            </a:extLst>
          </p:cNvPr>
          <p:cNvSpPr/>
          <p:nvPr/>
        </p:nvSpPr>
        <p:spPr>
          <a:xfrm>
            <a:off x="1603570" y="1694035"/>
            <a:ext cx="4344743" cy="3469930"/>
          </a:xfrm>
          <a:prstGeom prst="roundRect">
            <a:avLst>
              <a:gd name="adj" fmla="val 63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i="1" dirty="0">
                <a:solidFill>
                  <a:schemeClr val="tx1"/>
                </a:solidFill>
                <a:latin typeface="AMX" pitchFamily="2" charset="0"/>
              </a:rPr>
              <a:t>    O CLARO FIXO (HFC)</a:t>
            </a:r>
          </a:p>
          <a:p>
            <a:r>
              <a:rPr lang="pt-BR" sz="3200" b="1" i="1" dirty="0">
                <a:solidFill>
                  <a:schemeClr val="tx1"/>
                </a:solidFill>
                <a:latin typeface="AMX" pitchFamily="2" charset="0"/>
              </a:rPr>
              <a:t>     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Claro fixo (HFC)  é o telefone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   fixo da Claro com a Embratel.</a:t>
            </a:r>
          </a:p>
          <a:p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É utilizada 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rede de última geração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da Claro, presente nas maiores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cidades do Brasil e 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rede de</a:t>
            </a:r>
          </a:p>
          <a:p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      longa distância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da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Embratel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,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mais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tradicional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operadora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     de telecomunicações do país.</a:t>
            </a:r>
            <a:endParaRPr lang="en-US" b="1" dirty="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BDA21F-0B4F-C4FB-DBCC-A858794E9392}"/>
              </a:ext>
            </a:extLst>
          </p:cNvPr>
          <p:cNvSpPr/>
          <p:nvPr/>
        </p:nvSpPr>
        <p:spPr>
          <a:xfrm>
            <a:off x="7208667" y="0"/>
            <a:ext cx="3630967" cy="488272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ED3F86-7D6F-D052-15AE-1571E5BB73C5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9101154A-45D1-AC9B-BC78-BD99A1AEE9F8}"/>
              </a:ext>
            </a:extLst>
          </p:cNvPr>
          <p:cNvSpPr/>
          <p:nvPr/>
        </p:nvSpPr>
        <p:spPr>
          <a:xfrm>
            <a:off x="9024150" y="99083"/>
            <a:ext cx="3086100" cy="334724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11" name="Imagem 10" descr="Texto&#10;&#10;O conteúdo gerado por IA pode estar incorreto.">
            <a:extLst>
              <a:ext uri="{FF2B5EF4-FFF2-40B4-BE49-F238E27FC236}">
                <a16:creationId xmlns:a16="http://schemas.microsoft.com/office/drawing/2014/main" id="{EA61D07B-123D-812A-52B5-2573851E9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875370"/>
      </p:ext>
    </p:extLst>
  </p:cSld>
  <p:clrMapOvr>
    <a:masterClrMapping/>
  </p:clrMapOvr>
  <p:transition spd="med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/>
          <p:cNvSpPr/>
          <p:nvPr/>
        </p:nvSpPr>
        <p:spPr>
          <a:xfrm>
            <a:off x="857490" y="2017458"/>
            <a:ext cx="5806051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84150">
              <a:spcBef>
                <a:spcPts val="1200"/>
              </a:spcBef>
              <a:defRPr sz="32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en-GB" sz="3200" b="1" i="1" dirty="0">
                <a:solidFill>
                  <a:schemeClr val="tx1"/>
                </a:solidFill>
                <a:latin typeface="AMX" pitchFamily="2" charset="77"/>
                <a:ea typeface="+mn-ea"/>
                <a:cs typeface="+mn-cs"/>
              </a:rPr>
              <a:t>COMO FUNCIONA</a:t>
            </a:r>
          </a:p>
          <a:p>
            <a:pPr marL="184150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telefones</a:t>
            </a:r>
            <a:r>
              <a:rPr lang="en-GB" dirty="0"/>
              <a:t> da Claro </a:t>
            </a:r>
            <a:r>
              <a:rPr lang="en-GB" dirty="0" err="1"/>
              <a:t>garantem</a:t>
            </a:r>
            <a:r>
              <a:rPr lang="en-GB" dirty="0"/>
              <a:t> que a </a:t>
            </a:r>
            <a:r>
              <a:rPr lang="en-GB" dirty="0" err="1"/>
              <a:t>comunicação</a:t>
            </a:r>
            <a:r>
              <a:rPr lang="en-GB" dirty="0"/>
              <a:t> </a:t>
            </a:r>
            <a:r>
              <a:rPr lang="en-GB" dirty="0" err="1"/>
              <a:t>alcance</a:t>
            </a:r>
            <a:r>
              <a:rPr lang="en-GB" dirty="0"/>
              <a:t> sempre o </a:t>
            </a:r>
            <a:r>
              <a:rPr lang="en-GB" dirty="0" err="1"/>
              <a:t>cliente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importando</a:t>
            </a:r>
            <a:r>
              <a:rPr lang="en-GB" dirty="0"/>
              <a:t> o </a:t>
            </a:r>
            <a:r>
              <a:rPr lang="en-GB" dirty="0" err="1"/>
              <a:t>meio</a:t>
            </a:r>
            <a:r>
              <a:rPr lang="en-GB" dirty="0"/>
              <a:t>. Seja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cabo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fibra</a:t>
            </a:r>
            <a:r>
              <a:rPr lang="en-GB" dirty="0"/>
              <a:t>, o </a:t>
            </a:r>
            <a:r>
              <a:rPr lang="en-GB" dirty="0" err="1"/>
              <a:t>cliente</a:t>
            </a:r>
            <a:r>
              <a:rPr lang="en-GB" dirty="0"/>
              <a:t> </a:t>
            </a:r>
            <a:r>
              <a:rPr lang="en-GB" dirty="0" err="1"/>
              <a:t>terá</a:t>
            </a:r>
            <a:r>
              <a:rPr lang="en-GB" dirty="0"/>
              <a:t> </a:t>
            </a:r>
            <a:r>
              <a:rPr lang="en-GB" dirty="0" err="1"/>
              <a:t>telefone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residência</a:t>
            </a:r>
            <a:r>
              <a:rPr lang="en-GB" dirty="0"/>
              <a:t>!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7" name="forma-Azul"/>
          <p:cNvSpPr/>
          <p:nvPr/>
        </p:nvSpPr>
        <p:spPr>
          <a:xfrm>
            <a:off x="7265195" y="1674839"/>
            <a:ext cx="4212253" cy="5253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877"/>
                  <a:pt x="21600" y="865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659"/>
                </a:lnTo>
                <a:cubicBezTo>
                  <a:pt x="0" y="3877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forma-Amarela"/>
          <p:cNvSpPr/>
          <p:nvPr/>
        </p:nvSpPr>
        <p:spPr>
          <a:xfrm>
            <a:off x="7408129" y="1850776"/>
            <a:ext cx="3926381" cy="5077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739"/>
                  <a:pt x="21600" y="835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351"/>
                </a:lnTo>
                <a:cubicBezTo>
                  <a:pt x="0" y="3739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orma clara - text box"/>
          <p:cNvSpPr/>
          <p:nvPr/>
        </p:nvSpPr>
        <p:spPr>
          <a:xfrm>
            <a:off x="7600871" y="2019734"/>
            <a:ext cx="3540893" cy="4910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486"/>
                  <a:pt x="21600" y="7787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787"/>
                </a:lnTo>
                <a:cubicBezTo>
                  <a:pt x="0" y="3486"/>
                  <a:pt x="4835" y="0"/>
                  <a:pt x="10800" y="0"/>
                </a:cubicBezTo>
                <a:close/>
              </a:path>
            </a:pathLst>
          </a:custGeom>
          <a:solidFill>
            <a:srgbClr val="FFF0E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  <a:endParaRPr lang="pt-BR" sz="2000" b="1" dirty="0">
              <a:latin typeface="AMX" pitchFamily="2" charset="0"/>
            </a:endParaRPr>
          </a:p>
        </p:txBody>
      </p:sp>
      <p:sp>
        <p:nvSpPr>
          <p:cNvPr id="271" name="TextBox 8"/>
          <p:cNvSpPr txBox="1"/>
          <p:nvPr/>
        </p:nvSpPr>
        <p:spPr>
          <a:xfrm>
            <a:off x="7886700" y="3780166"/>
            <a:ext cx="2933700" cy="30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pt-BR" b="1" dirty="0">
                <a:latin typeface="AMX" pitchFamily="2" charset="0"/>
              </a:rPr>
              <a:t>O tipo de tecnologia instalada na residência é determinado pelo CEP. </a:t>
            </a:r>
            <a:endParaRPr lang="pt-BR" dirty="0"/>
          </a:p>
          <a:p>
            <a:r>
              <a:rPr dirty="0" err="1"/>
              <a:t>Portanto</a:t>
            </a:r>
            <a:r>
              <a:rPr dirty="0"/>
              <a:t>, </a:t>
            </a:r>
            <a:r>
              <a:rPr lang="pt-BR" dirty="0"/>
              <a:t>logo no início do atendimento, durante a sondagem, solicite o CEP do cliente e verifique a viabilidade da região que ele mora/trabalha.</a:t>
            </a:r>
            <a:endParaRPr dirty="0"/>
          </a:p>
        </p:txBody>
      </p:sp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614E8BD6-BEA1-896A-BF6D-FB4F66EF09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7991" y="888188"/>
            <a:ext cx="4267200" cy="850900"/>
          </a:xfrm>
          <a:prstGeom prst="rect">
            <a:avLst/>
          </a:prstGeom>
        </p:spPr>
      </p:pic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1DED162E-5072-E04F-916A-52FB9B52C6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87A482ED-CE7D-C557-AA02-B175627B3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25" y="2059461"/>
            <a:ext cx="1666384" cy="1255198"/>
          </a:xfrm>
          <a:prstGeom prst="rect">
            <a:avLst/>
          </a:prstGeom>
        </p:spPr>
      </p:pic>
      <p:pic>
        <p:nvPicPr>
          <p:cNvPr id="7" name="Atenção!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C43801-A0A0-D557-AB0B-1E166662B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36" y="3333709"/>
            <a:ext cx="1748362" cy="444499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7F4FD995-15C6-8906-1F58-109635E5A85D}"/>
              </a:ext>
            </a:extLst>
          </p:cNvPr>
          <p:cNvSpPr/>
          <p:nvPr/>
        </p:nvSpPr>
        <p:spPr>
          <a:xfrm>
            <a:off x="8493151" y="79732"/>
            <a:ext cx="3630967" cy="376873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75DDFEA6-276C-4A94-06DC-BAA72A795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10" y="130347"/>
            <a:ext cx="709100" cy="26765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4477F49-A23B-D80D-AAA6-15C0CC3FFF78}"/>
              </a:ext>
            </a:extLst>
          </p:cNvPr>
          <p:cNvSpPr/>
          <p:nvPr/>
        </p:nvSpPr>
        <p:spPr>
          <a:xfrm>
            <a:off x="9024150" y="99083"/>
            <a:ext cx="3086100" cy="334724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3A30AAF6-502F-0405-E30E-9A0D7E60A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-7.40741E-7 L -4.375E-6 -7.40741E-7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 p14:bounceEnd="50000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-7.40741E-7 L -4.375E-6 -7.40741E-7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ounded Rectangle"/>
          <p:cNvSpPr/>
          <p:nvPr/>
        </p:nvSpPr>
        <p:spPr>
          <a:xfrm>
            <a:off x="3143793" y="2017690"/>
            <a:ext cx="7609117" cy="705785"/>
          </a:xfrm>
          <a:prstGeom prst="roundRect">
            <a:avLst>
              <a:gd name="adj" fmla="val 50000"/>
            </a:avLst>
          </a:prstGeom>
          <a:solidFill>
            <a:srgbClr val="EBD16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651000" algn="r">
              <a:defRPr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en-GB" dirty="0"/>
              <a:t>Na </a:t>
            </a:r>
            <a:r>
              <a:rPr lang="en-GB" dirty="0" err="1"/>
              <a:t>telefonia</a:t>
            </a:r>
            <a:r>
              <a:rPr lang="en-GB" dirty="0"/>
              <a:t> </a:t>
            </a:r>
            <a:r>
              <a:rPr lang="en-GB" dirty="0" err="1"/>
              <a:t>fixa</a:t>
            </a:r>
            <a:r>
              <a:rPr lang="en-GB" dirty="0"/>
              <a:t> do </a:t>
            </a:r>
            <a:r>
              <a:rPr lang="en-GB" dirty="0" err="1"/>
              <a:t>Brasil</a:t>
            </a:r>
            <a:r>
              <a:rPr lang="en-GB" dirty="0"/>
              <a:t> com </a:t>
            </a:r>
            <a:r>
              <a:rPr lang="en-GB" dirty="0" err="1"/>
              <a:t>mais</a:t>
            </a:r>
            <a:r>
              <a:rPr lang="en-GB" dirty="0"/>
              <a:t> de 2,5 </a:t>
            </a:r>
            <a:r>
              <a:rPr lang="en-GB" dirty="0" err="1"/>
              <a:t>milhões</a:t>
            </a:r>
            <a:endParaRPr lang="en-GB" dirty="0"/>
          </a:p>
          <a:p>
            <a:pPr marL="1651000" algn="r">
              <a:defRPr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en-GB" dirty="0"/>
              <a:t>de </a:t>
            </a:r>
            <a:r>
              <a:rPr lang="en-GB" dirty="0" err="1"/>
              <a:t>linhas</a:t>
            </a:r>
            <a:r>
              <a:rPr lang="en-GB" dirty="0"/>
              <a:t> de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operadoras</a:t>
            </a:r>
            <a:r>
              <a:rPr lang="en-GB" dirty="0"/>
              <a:t>.</a:t>
            </a:r>
          </a:p>
        </p:txBody>
      </p:sp>
      <p:sp>
        <p:nvSpPr>
          <p:cNvPr id="385" name="TextBox 1"/>
          <p:cNvSpPr txBox="1"/>
          <p:nvPr/>
        </p:nvSpPr>
        <p:spPr>
          <a:xfrm>
            <a:off x="3736064" y="861411"/>
            <a:ext cx="47198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4400">
                <a:latin typeface="Mediamoure Regular"/>
                <a:ea typeface="Mediamoure Regular"/>
                <a:cs typeface="Mediamoure Regular"/>
                <a:sym typeface="Mediamoure Regular"/>
              </a:defRPr>
            </a:lvl1pPr>
          </a:lstStyle>
          <a:p>
            <a:r>
              <a:rPr lang="en-GB" b="1" i="1" dirty="0">
                <a:latin typeface="AMX" pitchFamily="2" charset="77"/>
              </a:rPr>
              <a:t>CARACTERÍSTICAS</a:t>
            </a:r>
          </a:p>
        </p:txBody>
      </p:sp>
      <p:sp>
        <p:nvSpPr>
          <p:cNvPr id="386" name="Arc 2"/>
          <p:cNvSpPr/>
          <p:nvPr/>
        </p:nvSpPr>
        <p:spPr>
          <a:xfrm>
            <a:off x="8273037" y="845021"/>
            <a:ext cx="365801" cy="7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D74E3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7" name="Arc 3"/>
          <p:cNvSpPr/>
          <p:nvPr/>
        </p:nvSpPr>
        <p:spPr>
          <a:xfrm flipH="1">
            <a:off x="3553163" y="845021"/>
            <a:ext cx="365801" cy="7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D74E3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8" name="Rounded Rectangle"/>
          <p:cNvSpPr/>
          <p:nvPr/>
        </p:nvSpPr>
        <p:spPr>
          <a:xfrm>
            <a:off x="1205242" y="2020705"/>
            <a:ext cx="3291922" cy="70578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indent="7938" algn="ctr"/>
            <a:r>
              <a:rPr lang="en-GB" sz="2000" b="1" dirty="0" err="1">
                <a:latin typeface="AMX Black"/>
                <a:sym typeface="AMX Black"/>
              </a:rPr>
              <a:t>Líder</a:t>
            </a:r>
            <a:r>
              <a:rPr lang="en-GB" sz="2000" b="1" dirty="0">
                <a:latin typeface="AMX Black"/>
                <a:sym typeface="AMX Black"/>
              </a:rPr>
              <a:t> </a:t>
            </a:r>
            <a:r>
              <a:rPr lang="en-GB" sz="2000" b="1" dirty="0" err="1">
                <a:latin typeface="AMX Black"/>
                <a:sym typeface="AMX Black"/>
              </a:rPr>
              <a:t>em</a:t>
            </a:r>
            <a:r>
              <a:rPr lang="en-GB" sz="2000" b="1" dirty="0">
                <a:latin typeface="AMX Black"/>
                <a:sym typeface="AMX Black"/>
              </a:rPr>
              <a:t> </a:t>
            </a:r>
            <a:r>
              <a:rPr lang="en-GB" sz="2000" b="1" dirty="0" err="1">
                <a:latin typeface="AMX Black"/>
                <a:sym typeface="AMX Black"/>
              </a:rPr>
              <a:t>portabilidade</a:t>
            </a:r>
            <a:endParaRPr lang="en-GB" sz="2000" b="1" dirty="0">
              <a:latin typeface="AMX Black"/>
              <a:sym typeface="AMX Black"/>
            </a:endParaRPr>
          </a:p>
        </p:txBody>
      </p:sp>
      <p:sp>
        <p:nvSpPr>
          <p:cNvPr id="391" name="Rounded Rectangle"/>
          <p:cNvSpPr/>
          <p:nvPr/>
        </p:nvSpPr>
        <p:spPr>
          <a:xfrm>
            <a:off x="3143793" y="2912497"/>
            <a:ext cx="7609117" cy="705784"/>
          </a:xfrm>
          <a:prstGeom prst="roundRect">
            <a:avLst>
              <a:gd name="adj" fmla="val 50000"/>
            </a:avLst>
          </a:prstGeom>
          <a:solidFill>
            <a:srgbClr val="EBD16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r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0"/>
              </a:rPr>
              <a:t>Até 1 extensão. </a:t>
            </a:r>
          </a:p>
        </p:txBody>
      </p:sp>
      <p:sp>
        <p:nvSpPr>
          <p:cNvPr id="394" name="Rounded Rectangle"/>
          <p:cNvSpPr/>
          <p:nvPr/>
        </p:nvSpPr>
        <p:spPr>
          <a:xfrm>
            <a:off x="1205242" y="2878467"/>
            <a:ext cx="3291922" cy="70578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GB" sz="2000" b="1" dirty="0" err="1">
                <a:latin typeface="AMX Black"/>
              </a:rPr>
              <a:t>Extensão</a:t>
            </a:r>
            <a:endParaRPr lang="en-GB" sz="2000" b="1" dirty="0">
              <a:latin typeface="AMX Black"/>
            </a:endParaRPr>
          </a:p>
        </p:txBody>
      </p:sp>
      <p:sp>
        <p:nvSpPr>
          <p:cNvPr id="397" name="Rounded Rectangle"/>
          <p:cNvSpPr/>
          <p:nvPr/>
        </p:nvSpPr>
        <p:spPr>
          <a:xfrm>
            <a:off x="3143793" y="3803067"/>
            <a:ext cx="7609117" cy="705786"/>
          </a:xfrm>
          <a:prstGeom prst="roundRect">
            <a:avLst>
              <a:gd name="adj" fmla="val 50000"/>
            </a:avLst>
          </a:prstGeom>
          <a:solidFill>
            <a:srgbClr val="EBD16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651000" algn="r">
              <a:defRPr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0"/>
              </a:rPr>
              <a:t>Ligações locais gratuitas de Claro fixo para Claro fixo em todos os planos.</a:t>
            </a:r>
            <a:endParaRPr lang="en-GB" dirty="0"/>
          </a:p>
        </p:txBody>
      </p:sp>
      <p:sp>
        <p:nvSpPr>
          <p:cNvPr id="400" name="Rounded Rectangle"/>
          <p:cNvSpPr/>
          <p:nvPr/>
        </p:nvSpPr>
        <p:spPr>
          <a:xfrm>
            <a:off x="1205242" y="3810887"/>
            <a:ext cx="3291922" cy="70578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000" b="1">
                <a:latin typeface="AMX Black"/>
                <a:ea typeface="AMX Black"/>
                <a:cs typeface="AMX Black"/>
                <a:sym typeface="AMX Black"/>
              </a:defRPr>
            </a:pPr>
            <a:r>
              <a:rPr lang="en-GB" dirty="0" err="1"/>
              <a:t>Ligações</a:t>
            </a:r>
            <a:r>
              <a:rPr lang="en-GB" dirty="0"/>
              <a:t> </a:t>
            </a:r>
            <a:r>
              <a:rPr lang="en-GB" dirty="0" err="1"/>
              <a:t>gratuitas</a:t>
            </a:r>
            <a:endParaRPr lang="en-GB" dirty="0"/>
          </a:p>
        </p:txBody>
      </p:sp>
      <p:sp>
        <p:nvSpPr>
          <p:cNvPr id="403" name="Rounded Rectangle"/>
          <p:cNvSpPr/>
          <p:nvPr/>
        </p:nvSpPr>
        <p:spPr>
          <a:xfrm>
            <a:off x="3143793" y="4702109"/>
            <a:ext cx="7609117" cy="705784"/>
          </a:xfrm>
          <a:prstGeom prst="roundRect">
            <a:avLst>
              <a:gd name="adj" fmla="val 50000"/>
            </a:avLst>
          </a:prstGeom>
          <a:solidFill>
            <a:srgbClr val="EBD16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r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0"/>
              </a:rPr>
              <a:t>Serviços inteligente grátis.</a:t>
            </a:r>
          </a:p>
        </p:txBody>
      </p:sp>
      <p:sp>
        <p:nvSpPr>
          <p:cNvPr id="406" name="Rounded Rectangle"/>
          <p:cNvSpPr/>
          <p:nvPr/>
        </p:nvSpPr>
        <p:spPr>
          <a:xfrm>
            <a:off x="1205242" y="4724819"/>
            <a:ext cx="3291922" cy="70578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GB" sz="2000" b="1" dirty="0">
                <a:latin typeface="AMX Black"/>
              </a:rPr>
              <a:t>Serviços </a:t>
            </a:r>
            <a:r>
              <a:rPr lang="en-GB" sz="2000" b="1" dirty="0" err="1">
                <a:latin typeface="AMX Black"/>
              </a:rPr>
              <a:t>inteligentes</a:t>
            </a:r>
            <a:endParaRPr lang="en-GB" sz="2000" b="1" dirty="0">
              <a:latin typeface="AMX Black"/>
            </a:endParaRPr>
          </a:p>
        </p:txBody>
      </p:sp>
      <p:sp>
        <p:nvSpPr>
          <p:cNvPr id="409" name="Rounded Rectangle"/>
          <p:cNvSpPr/>
          <p:nvPr/>
        </p:nvSpPr>
        <p:spPr>
          <a:xfrm>
            <a:off x="4136958" y="5593331"/>
            <a:ext cx="6615952" cy="1040552"/>
          </a:xfrm>
          <a:prstGeom prst="roundRect">
            <a:avLst>
              <a:gd name="adj" fmla="val 50000"/>
            </a:avLst>
          </a:prstGeom>
          <a:solidFill>
            <a:srgbClr val="EBD16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r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0"/>
              </a:rPr>
              <a:t> Não necessita de nenhum aparelho especial. A conexão a cabo se dá através do E-MTA, concedido em comodato. Já na tecnologia GPON, o sinal chega a partir de uma fibra óptica.</a:t>
            </a:r>
          </a:p>
        </p:txBody>
      </p:sp>
      <p:sp>
        <p:nvSpPr>
          <p:cNvPr id="412" name="Rounded Rectangle"/>
          <p:cNvSpPr/>
          <p:nvPr/>
        </p:nvSpPr>
        <p:spPr>
          <a:xfrm>
            <a:off x="1205242" y="5660087"/>
            <a:ext cx="3291922" cy="70578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GB" sz="2000" b="1" dirty="0" err="1">
                <a:latin typeface="AMX Black"/>
              </a:rPr>
              <a:t>Telefone</a:t>
            </a:r>
            <a:r>
              <a:rPr lang="en-GB" sz="2000" b="1" dirty="0">
                <a:latin typeface="AMX Black"/>
              </a:rPr>
              <a:t> </a:t>
            </a:r>
            <a:r>
              <a:rPr lang="en-GB" sz="2000" b="1" dirty="0" err="1">
                <a:latin typeface="AMX Black"/>
              </a:rPr>
              <a:t>comum</a:t>
            </a:r>
            <a:endParaRPr lang="en-GB" sz="2000" b="1" dirty="0">
              <a:latin typeface="AMX Black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98C415B-BAB9-10B7-DF3E-28B3A17E73DE}"/>
              </a:ext>
            </a:extLst>
          </p:cNvPr>
          <p:cNvSpPr/>
          <p:nvPr/>
        </p:nvSpPr>
        <p:spPr>
          <a:xfrm>
            <a:off x="9024150" y="99083"/>
            <a:ext cx="3086100" cy="334724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2427396-D87A-78C4-40DD-064191A9D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1.11111E-6 L -2.08333E-7 1.11111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1.11111E-6 L 4.16667E-7 1.11111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3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3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3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 p14:bounceEnd="50000">
                                          <p:cBhvr>
                                            <p:cTn id="30" dur="1000" fill="hold"/>
                                            <p:tgtEl>
                                              <p:spTgt spid="3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3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 p14:bounceEnd="50000">
                                          <p:cBhvr>
                                            <p:cTn id="35" dur="1000" fill="hold"/>
                                            <p:tgtEl>
                                              <p:spTgt spid="3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3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 p14:presetBounceEnd="50000">
                                      <p:stCondLst>
                                        <p:cond delay="6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 p14:bounceEnd="50000">
                                          <p:cBhvr>
                                            <p:cTn id="40" dur="1000" fill="hold"/>
                                            <p:tgtEl>
                                              <p:spTgt spid="3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4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fill="hold" grpId="1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 p14:bounceEnd="50000">
                                          <p:cBhvr>
                                            <p:cTn id="45" dur="10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5" presetClass="path" presetSubtype="0" fill="hold" grpId="1" nodeType="withEffect" p14:presetBounceEnd="50000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 p14:bounceEnd="50000">
                                          <p:cBhvr>
                                            <p:cTn id="50" dur="1000" fill="hold"/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4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5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 p14:bounceEnd="50000">
                                          <p:cBhvr>
                                            <p:cTn id="55" dur="1000" fill="hold"/>
                                            <p:tgtEl>
                                              <p:spTgt spid="4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4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path" presetSubtype="0" fill="hold" grpId="1" nodeType="withEffect" p14:presetBounceEnd="50000">
                                      <p:stCondLst>
                                        <p:cond delay="16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 p14:bounceEnd="50000">
                                          <p:cBhvr>
                                            <p:cTn id="60" dur="1000" fill="hold"/>
                                            <p:tgtEl>
                                              <p:spTgt spid="4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5" presetClass="path" presetSubtype="0" fill="hold" grpId="1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 p14:bounceEnd="50000">
                                          <p:cBhvr>
                                            <p:cTn id="65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fill="hold" grpId="1" nodeType="withEffect" p14:presetBounceEnd="50000">
                                      <p:stCondLst>
                                        <p:cond delay="2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 p14:bounceEnd="50000"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2" grpId="0" animBg="1"/>
          <p:bldP spid="382" grpId="1" animBg="1"/>
          <p:bldP spid="385" grpId="0" animBg="1"/>
          <p:bldP spid="386" grpId="0" animBg="1"/>
          <p:bldP spid="386" grpId="1" animBg="1"/>
          <p:bldP spid="387" grpId="0" animBg="1"/>
          <p:bldP spid="387" grpId="1" animBg="1"/>
          <p:bldP spid="388" grpId="0" animBg="1"/>
          <p:bldP spid="388" grpId="1" animBg="1"/>
          <p:bldP spid="391" grpId="0" animBg="1"/>
          <p:bldP spid="391" grpId="1" animBg="1"/>
          <p:bldP spid="394" grpId="0" animBg="1"/>
          <p:bldP spid="394" grpId="1" animBg="1"/>
          <p:bldP spid="397" grpId="0" animBg="1"/>
          <p:bldP spid="397" grpId="1" animBg="1"/>
          <p:bldP spid="400" grpId="0" animBg="1"/>
          <p:bldP spid="400" grpId="1" animBg="1"/>
          <p:bldP spid="403" grpId="0" animBg="1"/>
          <p:bldP spid="403" grpId="1" animBg="1"/>
          <p:bldP spid="406" grpId="0" animBg="1"/>
          <p:bldP spid="406" grpId="1" animBg="1"/>
          <p:bldP spid="409" grpId="0" animBg="1"/>
          <p:bldP spid="409" grpId="1" animBg="1"/>
          <p:bldP spid="412" grpId="0" animBg="1"/>
          <p:bldP spid="412" grpId="1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1.11111E-6 L -2.08333E-7 1.11111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1.11111E-6 L 4.16667E-7 1.11111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3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3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3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3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3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3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3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3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4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5" presetClass="path" presetSubtype="0" fill="hold" grpId="1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4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5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>
                                          <p:cBhvr>
                                            <p:cTn id="55" dur="1000" fill="hold"/>
                                            <p:tgtEl>
                                              <p:spTgt spid="4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4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path" presetSubtype="0" fill="hold" grpId="1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4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5" presetClass="pat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0.03828 -1.85185E-6 L -2.29167E-6 -1.85185E-6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fill="hold" grpId="1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animMotion origin="layout" path="M 0.03828 -1.85185E-6 L -1.66667E-6 -1.85185E-6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2" grpId="0" animBg="1"/>
          <p:bldP spid="382" grpId="1" animBg="1"/>
          <p:bldP spid="385" grpId="0" animBg="1"/>
          <p:bldP spid="386" grpId="0" animBg="1"/>
          <p:bldP spid="386" grpId="1" animBg="1"/>
          <p:bldP spid="387" grpId="0" animBg="1"/>
          <p:bldP spid="387" grpId="1" animBg="1"/>
          <p:bldP spid="388" grpId="0" animBg="1"/>
          <p:bldP spid="388" grpId="1" animBg="1"/>
          <p:bldP spid="391" grpId="0" animBg="1"/>
          <p:bldP spid="391" grpId="1" animBg="1"/>
          <p:bldP spid="394" grpId="0" animBg="1"/>
          <p:bldP spid="394" grpId="1" animBg="1"/>
          <p:bldP spid="397" grpId="0" animBg="1"/>
          <p:bldP spid="397" grpId="1" animBg="1"/>
          <p:bldP spid="400" grpId="0" animBg="1"/>
          <p:bldP spid="400" grpId="1" animBg="1"/>
          <p:bldP spid="403" grpId="0" animBg="1"/>
          <p:bldP spid="403" grpId="1" animBg="1"/>
          <p:bldP spid="406" grpId="0" animBg="1"/>
          <p:bldP spid="406" grpId="1" animBg="1"/>
          <p:bldP spid="409" grpId="0" animBg="1"/>
          <p:bldP spid="409" grpId="1" animBg="1"/>
          <p:bldP spid="412" grpId="0" animBg="1"/>
          <p:bldP spid="412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7466-FB65-B9A7-EE6C-0836C20C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54729FA-F940-D3D4-5995-D2BC56774C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60E1C7CF-C56C-440F-F73A-E36ED337F607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81D51D13-8947-7B23-96C5-24398F0AF9E4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8C35AE0D-FD4A-593E-4BBF-6C4B65BF10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90" t="7622" r="8086" b="35175"/>
          <a:stretch/>
        </p:blipFill>
        <p:spPr>
          <a:xfrm>
            <a:off x="-1083076" y="1118583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EF89756A-3CF6-FB6A-9E42-88B0217C984D}"/>
              </a:ext>
            </a:extLst>
          </p:cNvPr>
          <p:cNvSpPr/>
          <p:nvPr/>
        </p:nvSpPr>
        <p:spPr>
          <a:xfrm rot="5400000">
            <a:off x="915317" y="199744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04E4C811-858C-EE64-18B4-00FF46D26B4D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877DAC66-8BFC-7C2F-7610-935F5E5A4830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1D27AF9E-2444-5914-17D8-AFA61B513E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FE8D7D40-8643-6062-403F-77550D9E540A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C7B069-A1B3-95F6-8D98-358B4D85E001}"/>
              </a:ext>
            </a:extLst>
          </p:cNvPr>
          <p:cNvSpPr txBox="1"/>
          <p:nvPr/>
        </p:nvSpPr>
        <p:spPr>
          <a:xfrm>
            <a:off x="5271031" y="167475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5707093-21D4-A932-F1D6-23B9097BB6B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566"/>
          <a:stretch/>
        </p:blipFill>
        <p:spPr>
          <a:xfrm rot="16200000">
            <a:off x="-103722" y="4951666"/>
            <a:ext cx="1938777" cy="850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B11853C-32F1-A3C9-43C1-8A2BF59719DA}"/>
              </a:ext>
            </a:extLst>
          </p:cNvPr>
          <p:cNvSpPr/>
          <p:nvPr/>
        </p:nvSpPr>
        <p:spPr>
          <a:xfrm>
            <a:off x="6871317" y="0"/>
            <a:ext cx="3513028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095737-4B8F-1383-17D9-6DA2538A1792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5D1BBEF8-7E69-6BE6-A31E-3F27F9720C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8D92C880-B8ED-9696-36E5-E5228A82D9FB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91F31C0F-9FCC-EB13-DA60-D9ED331C20F2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ADABF4-BA3F-DE36-FF92-D8C1A9899E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3F524F8A-9B30-4DBF-3D3F-1C6AF4F1E127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D11ED-A17F-DA57-03FD-B38CC4DFD922}"/>
              </a:ext>
            </a:extLst>
          </p:cNvPr>
          <p:cNvSpPr txBox="1"/>
          <p:nvPr/>
        </p:nvSpPr>
        <p:spPr>
          <a:xfrm flipH="1">
            <a:off x="8537494" y="4494739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6EDC139A-36E8-607A-049E-C3C40E4F07DA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BD8FE71C-C682-A46F-EECA-8A91EF10A620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1FAA6F-AABE-61E5-36CC-7AE15D913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3026FC89-94B9-13FA-96C2-AF2CB0EBE188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F18013-58D2-ACE1-64CD-768F04F17C10}"/>
              </a:ext>
            </a:extLst>
          </p:cNvPr>
          <p:cNvSpPr txBox="1"/>
          <p:nvPr/>
        </p:nvSpPr>
        <p:spPr>
          <a:xfrm>
            <a:off x="2530144" y="508807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66A31BB2-CA6A-DFDC-0066-57C13D525443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5CAE532-3F5C-DA50-1094-C8E5638365A2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377179-4955-17CD-2FA4-5275F2543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3C6354EF-84B8-8D19-CA06-17101B800904}"/>
              </a:ext>
            </a:extLst>
          </p:cNvPr>
          <p:cNvSpPr/>
          <p:nvPr/>
        </p:nvSpPr>
        <p:spPr>
          <a:xfrm rot="16200000" flipH="1">
            <a:off x="8963431" y="-400044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F97246B5-F620-89BD-25FB-01CF1A40DC7B}"/>
              </a:ext>
            </a:extLst>
          </p:cNvPr>
          <p:cNvSpPr/>
          <p:nvPr/>
        </p:nvSpPr>
        <p:spPr>
          <a:xfrm rot="16200000" flipH="1">
            <a:off x="9210016" y="-308362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50D2F91B-B225-7490-AD49-8326152C5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75113" y="780204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4304B536-40BD-2E09-B294-EE936E7EDDEB}"/>
              </a:ext>
            </a:extLst>
          </p:cNvPr>
          <p:cNvSpPr/>
          <p:nvPr/>
        </p:nvSpPr>
        <p:spPr>
          <a:xfrm rot="16200000" flipH="1">
            <a:off x="9384619" y="-135113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D61CB5E-7E3D-E182-650E-82FB02C60E4F}"/>
              </a:ext>
            </a:extLst>
          </p:cNvPr>
          <p:cNvSpPr/>
          <p:nvPr/>
        </p:nvSpPr>
        <p:spPr>
          <a:xfrm>
            <a:off x="10429400" y="98988"/>
            <a:ext cx="1717544" cy="314283"/>
          </a:xfrm>
          <a:prstGeom prst="rect">
            <a:avLst/>
          </a:prstGeom>
          <a:solidFill>
            <a:srgbClr val="D74E36"/>
          </a:solidFill>
          <a:ln w="19050" cap="flat">
            <a:solidFill>
              <a:srgbClr val="D74E3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5CCB41B7-D407-4DCF-F2B5-241ECD1510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52" y="108394"/>
            <a:ext cx="632571" cy="23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914446-166B-FFED-EF1D-2C0991BC8202}"/>
              </a:ext>
            </a:extLst>
          </p:cNvPr>
          <p:cNvSpPr txBox="1"/>
          <p:nvPr/>
        </p:nvSpPr>
        <p:spPr>
          <a:xfrm>
            <a:off x="9046782" y="1664370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SVA’S</a:t>
            </a:r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5D982C5B-2B1A-BF47-05A3-DF7091BD55BD}"/>
              </a:ext>
            </a:extLst>
          </p:cNvPr>
          <p:cNvSpPr txBox="1"/>
          <p:nvPr/>
        </p:nvSpPr>
        <p:spPr>
          <a:xfrm flipH="1">
            <a:off x="2330773" y="1689245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171752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4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2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77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90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98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3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 p14:bounceEnd="50000">
                                          <p:cBhvr>
                                            <p:cTn id="1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26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13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10" grpId="0"/>
          <p:bldP spid="10" grpId="1"/>
          <p:bldP spid="46" grpId="0"/>
          <p:bldP spid="4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4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2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90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98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3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>
                                          <p:cBhvr>
                                            <p:cTn id="1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13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10" grpId="0"/>
          <p:bldP spid="10" grpId="1"/>
          <p:bldP spid="46" grpId="0"/>
          <p:bldP spid="46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/>
          <p:cNvSpPr/>
          <p:nvPr/>
        </p:nvSpPr>
        <p:spPr>
          <a:xfrm>
            <a:off x="857490" y="2017458"/>
            <a:ext cx="6091600" cy="3562000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84150">
              <a:spcBef>
                <a:spcPts val="1200"/>
              </a:spcBef>
              <a:defRPr sz="32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en-GB" sz="3200" b="1" i="1" dirty="0">
                <a:solidFill>
                  <a:schemeClr val="tx1"/>
                </a:solidFill>
                <a:latin typeface="AMX" pitchFamily="2" charset="77"/>
                <a:ea typeface="+mn-ea"/>
                <a:cs typeface="+mn-cs"/>
              </a:rPr>
              <a:t>OS TELEFONES DA CLARO</a:t>
            </a:r>
          </a:p>
          <a:p>
            <a:pPr marL="184150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pt-BR" sz="2000" b="1" dirty="0"/>
              <a:t>garantem que a comunicação alcance sempre o cliente, não importando o meio. Seja por cabo, chip ou fibra, o cliente terá telefone em sua residência!</a:t>
            </a:r>
            <a:endParaRPr lang="en-GB" sz="2000" b="1" dirty="0"/>
          </a:p>
          <a:p>
            <a:pPr marL="184150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pt-BR" dirty="0"/>
              <a:t>O tipo de tecnologia instalada na residência é determinado pelo CEP.</a:t>
            </a:r>
          </a:p>
          <a:p>
            <a:pPr marL="184150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endParaRPr lang="en-GB" dirty="0"/>
          </a:p>
        </p:txBody>
      </p:sp>
      <p:sp>
        <p:nvSpPr>
          <p:cNvPr id="267" name="forma-Azul"/>
          <p:cNvSpPr/>
          <p:nvPr/>
        </p:nvSpPr>
        <p:spPr>
          <a:xfrm>
            <a:off x="7265195" y="1674839"/>
            <a:ext cx="4212253" cy="5253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877"/>
                  <a:pt x="21600" y="865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659"/>
                </a:lnTo>
                <a:cubicBezTo>
                  <a:pt x="0" y="3877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forma-Amarela"/>
          <p:cNvSpPr/>
          <p:nvPr/>
        </p:nvSpPr>
        <p:spPr>
          <a:xfrm>
            <a:off x="7408129" y="1850776"/>
            <a:ext cx="3926381" cy="5077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739"/>
                  <a:pt x="21600" y="835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351"/>
                </a:lnTo>
                <a:cubicBezTo>
                  <a:pt x="0" y="3739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orma clara - text box"/>
          <p:cNvSpPr/>
          <p:nvPr/>
        </p:nvSpPr>
        <p:spPr>
          <a:xfrm>
            <a:off x="7552069" y="1947120"/>
            <a:ext cx="3540893" cy="4910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486"/>
                  <a:pt x="21600" y="7787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787"/>
                </a:lnTo>
                <a:cubicBezTo>
                  <a:pt x="0" y="3486"/>
                  <a:pt x="4835" y="0"/>
                  <a:pt x="10800" y="0"/>
                </a:cubicBezTo>
                <a:close/>
              </a:path>
            </a:pathLst>
          </a:custGeom>
          <a:solidFill>
            <a:srgbClr val="FFF0E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TextBox 8"/>
          <p:cNvSpPr txBox="1"/>
          <p:nvPr/>
        </p:nvSpPr>
        <p:spPr>
          <a:xfrm>
            <a:off x="7895962" y="3780286"/>
            <a:ext cx="2880895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pt-BR" dirty="0"/>
              <a:t>Portanto, antes de concluir a venda, sempre solicite o CEP do cliente e verifique qual é a melhor opção para a região! </a:t>
            </a:r>
          </a:p>
          <a:p>
            <a:endParaRPr lang="pt-BR" dirty="0"/>
          </a:p>
          <a:p>
            <a:r>
              <a:rPr lang="pt-BR" dirty="0"/>
              <a:t>Esta é uma etapa </a:t>
            </a:r>
            <a:r>
              <a:rPr lang="pt-BR" b="1" dirty="0"/>
              <a:t>indispensável</a:t>
            </a:r>
            <a:r>
              <a:rPr lang="pt-BR" dirty="0"/>
              <a:t>.</a:t>
            </a:r>
          </a:p>
        </p:txBody>
      </p:sp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614E8BD6-BEA1-896A-BF6D-FB4F66EF09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7991" y="888188"/>
            <a:ext cx="4267200" cy="850900"/>
          </a:xfrm>
          <a:prstGeom prst="rect">
            <a:avLst/>
          </a:prstGeom>
        </p:spPr>
      </p:pic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1DED162E-5072-E04F-916A-52FB9B52C6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pic>
        <p:nvPicPr>
          <p:cNvPr id="6" name="ícone_pin">
            <a:extLst>
              <a:ext uri="{FF2B5EF4-FFF2-40B4-BE49-F238E27FC236}">
                <a16:creationId xmlns:a16="http://schemas.microsoft.com/office/drawing/2014/main" id="{F40F4DAF-E909-EA45-BEE1-7888C0884F7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3668" y="2571181"/>
            <a:ext cx="797697" cy="117122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296187B-49EC-0B5C-F628-756DC46DF5DD}"/>
              </a:ext>
            </a:extLst>
          </p:cNvPr>
          <p:cNvSpPr/>
          <p:nvPr/>
        </p:nvSpPr>
        <p:spPr>
          <a:xfrm>
            <a:off x="10195560" y="68580"/>
            <a:ext cx="1847610" cy="350518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0E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7F2E9B31-77E8-FFD7-3FCC-9F3F5F459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317745D-012E-1A07-6406-12AD3AE51CA7}"/>
              </a:ext>
            </a:extLst>
          </p:cNvPr>
          <p:cNvSpPr txBox="1"/>
          <p:nvPr/>
        </p:nvSpPr>
        <p:spPr>
          <a:xfrm>
            <a:off x="8835242" y="888188"/>
            <a:ext cx="15437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Aptos"/>
              </a:rPr>
              <a:t>Retirar, slide repetido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4.81481E-6 L -2.08333E-6 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 p14:bounceEnd="50000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-7.40741E-7 L -4.375E-6 -7.40741E-7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6FA37-B39E-58BC-7A39-BB601C728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CB69461E-CB05-40E7-F87B-CD366B65FA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735031"/>
            <a:ext cx="4267200" cy="850900"/>
          </a:xfrm>
          <a:prstGeom prst="rect">
            <a:avLst/>
          </a:prstGeom>
        </p:spPr>
      </p:pic>
      <p:sp>
        <p:nvSpPr>
          <p:cNvPr id="274" name="oval-Bege">
            <a:extLst>
              <a:ext uri="{FF2B5EF4-FFF2-40B4-BE49-F238E27FC236}">
                <a16:creationId xmlns:a16="http://schemas.microsoft.com/office/drawing/2014/main" id="{F25F3014-65AC-0906-B907-250E76D0C2A4}"/>
              </a:ext>
            </a:extLst>
          </p:cNvPr>
          <p:cNvSpPr/>
          <p:nvPr/>
        </p:nvSpPr>
        <p:spPr>
          <a:xfrm>
            <a:off x="-914401" y="347844"/>
            <a:ext cx="7299868" cy="7299868"/>
          </a:xfrm>
          <a:prstGeom prst="ellipse">
            <a:avLst/>
          </a:prstGeom>
          <a:solidFill>
            <a:srgbClr val="FFF4D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oval-Vermelho">
            <a:extLst>
              <a:ext uri="{FF2B5EF4-FFF2-40B4-BE49-F238E27FC236}">
                <a16:creationId xmlns:a16="http://schemas.microsoft.com/office/drawing/2014/main" id="{9635FE0A-559D-D6DB-5E72-DCBAE75D1910}"/>
              </a:ext>
            </a:extLst>
          </p:cNvPr>
          <p:cNvSpPr/>
          <p:nvPr/>
        </p:nvSpPr>
        <p:spPr>
          <a:xfrm>
            <a:off x="-527214" y="735031"/>
            <a:ext cx="6525494" cy="6525494"/>
          </a:xfrm>
          <a:prstGeom prst="ellipse">
            <a:avLst/>
          </a:prstGeom>
          <a:solidFill>
            <a:srgbClr val="D74E3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5842AA-28A0-D8E4-7E13-515158D751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67" r="16667"/>
          <a:stretch/>
        </p:blipFill>
        <p:spPr>
          <a:xfrm>
            <a:off x="-201631" y="1060614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277" name="retângulo-fundo">
            <a:extLst>
              <a:ext uri="{FF2B5EF4-FFF2-40B4-BE49-F238E27FC236}">
                <a16:creationId xmlns:a16="http://schemas.microsoft.com/office/drawing/2014/main" id="{37FFED07-454E-6416-9888-53C8E773258F}"/>
              </a:ext>
            </a:extLst>
          </p:cNvPr>
          <p:cNvSpPr/>
          <p:nvPr/>
        </p:nvSpPr>
        <p:spPr>
          <a:xfrm>
            <a:off x="941559" y="0"/>
            <a:ext cx="4731139" cy="488272"/>
          </a:xfrm>
          <a:prstGeom prst="rect">
            <a:avLst/>
          </a:pr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ext box">
            <a:extLst>
              <a:ext uri="{FF2B5EF4-FFF2-40B4-BE49-F238E27FC236}">
                <a16:creationId xmlns:a16="http://schemas.microsoft.com/office/drawing/2014/main" id="{E8A436E5-7CF0-F3F1-87C3-375B3E8CF934}"/>
              </a:ext>
            </a:extLst>
          </p:cNvPr>
          <p:cNvSpPr/>
          <p:nvPr/>
        </p:nvSpPr>
        <p:spPr>
          <a:xfrm>
            <a:off x="7730186" y="1585931"/>
            <a:ext cx="3494354" cy="4166685"/>
          </a:xfrm>
          <a:prstGeom prst="roundRect">
            <a:avLst>
              <a:gd name="adj" fmla="val 7305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73038"/>
            <a:r>
              <a:rPr lang="pt-BR" sz="2400" dirty="0">
                <a:latin typeface="AMX" pitchFamily="2" charset="0"/>
              </a:rPr>
              <a:t> Quais seriam as     consequências de </a:t>
            </a:r>
          </a:p>
          <a:p>
            <a:pPr marL="173038"/>
            <a:r>
              <a:rPr lang="pt-BR" sz="2400" dirty="0">
                <a:latin typeface="AMX" pitchFamily="2" charset="0"/>
              </a:rPr>
              <a:t>não verificar o CEP antecipadamente?</a:t>
            </a:r>
          </a:p>
          <a:p>
            <a:pPr marL="173038"/>
            <a:endParaRPr lang="pt-BR" sz="2400" dirty="0">
              <a:latin typeface="AMX" pitchFamily="2" charset="0"/>
            </a:endParaRPr>
          </a:p>
          <a:p>
            <a:pPr marL="173038"/>
            <a:r>
              <a:rPr lang="pt-BR" sz="2400" b="1" dirty="0">
                <a:latin typeface="AMX" pitchFamily="2" charset="0"/>
              </a:rPr>
              <a:t>Como podemos integrar essa etapa </a:t>
            </a:r>
          </a:p>
          <a:p>
            <a:pPr marL="173038"/>
            <a:r>
              <a:rPr lang="pt-BR" sz="2400" b="1" dirty="0">
                <a:latin typeface="AMX" pitchFamily="2" charset="0"/>
              </a:rPr>
              <a:t>de forma fluida na conversa com o cliente?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8A5310-1DED-2DBC-ED17-6E472C683C89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98019A9D-CEBB-6E4D-6C79-7D745261A75A}"/>
              </a:ext>
            </a:extLst>
          </p:cNvPr>
          <p:cNvSpPr/>
          <p:nvPr/>
        </p:nvSpPr>
        <p:spPr>
          <a:xfrm>
            <a:off x="10465581" y="70040"/>
            <a:ext cx="1569720" cy="381592"/>
          </a:xfrm>
          <a:prstGeom prst="rect">
            <a:avLst/>
          </a:prstGeom>
          <a:solidFill>
            <a:srgbClr val="BBCFC8"/>
          </a:solidFill>
          <a:ln w="19050" cap="flat">
            <a:solidFill>
              <a:srgbClr val="BBCF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02B79942-9369-2B27-9D5E-20DB63A8F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32698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6211 -3.7037E-6 L -3.75E-6 -3.7037E-6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4" grpId="0" animBg="1"/>
          <p:bldP spid="275" grpId="0" animBg="1"/>
          <p:bldP spid="280" grpId="0" animBg="1"/>
          <p:bldP spid="280" grpId="1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6211 -3.33333E-6 L 2.08333E-6 -3.33333E-6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4" grpId="0" animBg="1"/>
          <p:bldP spid="275" grpId="0" animBg="1"/>
          <p:bldP spid="280" grpId="0" animBg="1"/>
          <p:bldP spid="280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2460-8D19-95C5-2142-498D6CB65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BF4780D-7284-25C6-55AB-CDF4CD138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9FCF5969-764C-2B18-E387-034B5CF6988A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FD4FA53B-4834-CE21-19B3-89FA338EF4CA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F3ECF054-F061-9F67-FA34-F403BBF70A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90" t="7622" r="8086" b="35175"/>
          <a:stretch/>
        </p:blipFill>
        <p:spPr>
          <a:xfrm>
            <a:off x="-1083076" y="1118583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CEF6BF85-901E-0D58-C3B6-7C146004CFC6}"/>
              </a:ext>
            </a:extLst>
          </p:cNvPr>
          <p:cNvSpPr/>
          <p:nvPr/>
        </p:nvSpPr>
        <p:spPr>
          <a:xfrm rot="5400000">
            <a:off x="915317" y="199744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3F8FE66A-7B4E-C8EE-B2F4-019F0D39F68F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BD846969-A5C6-6FA5-F512-A24431C292C6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842568AC-53F4-404B-110E-7EDAE89624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F9D82FF3-A8CE-8167-93C5-6D6E44F4AE6D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31C26-BB02-C053-0E1F-618A5A8B8064}"/>
              </a:ext>
            </a:extLst>
          </p:cNvPr>
          <p:cNvSpPr txBox="1"/>
          <p:nvPr/>
        </p:nvSpPr>
        <p:spPr>
          <a:xfrm>
            <a:off x="5271031" y="167475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0FB7FAE-6744-A78C-BD00-6A31C788FE3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566"/>
          <a:stretch/>
        </p:blipFill>
        <p:spPr>
          <a:xfrm rot="16200000">
            <a:off x="-103722" y="4951666"/>
            <a:ext cx="1938777" cy="850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92836D2-C5FE-4DFD-4213-C770C209F471}"/>
              </a:ext>
            </a:extLst>
          </p:cNvPr>
          <p:cNvSpPr/>
          <p:nvPr/>
        </p:nvSpPr>
        <p:spPr>
          <a:xfrm>
            <a:off x="6871317" y="0"/>
            <a:ext cx="3513028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6871D3-19BB-7332-261F-6358FA045852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82854E5A-7A70-F617-00AC-82E0B24684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FA953FB9-05F0-668D-2BE7-48EA9D4D31E9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85149AD4-2203-7B6E-6A6C-AD1E3C4BFC0E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39B4CF-F274-3B60-515A-4F1D283FC6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612838D3-589B-AF27-4BC6-FB13821FBF78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870153-95CA-2064-4F94-0048854A73E6}"/>
              </a:ext>
            </a:extLst>
          </p:cNvPr>
          <p:cNvSpPr txBox="1"/>
          <p:nvPr/>
        </p:nvSpPr>
        <p:spPr>
          <a:xfrm flipH="1">
            <a:off x="8537494" y="4494739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5741C501-96C9-59F8-B6E5-13BE31957FA5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EADBDFC5-89DC-36FF-88BA-A4E62EF73743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22D7F6-0F69-A58F-B7AA-9BC70A2663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4D5C0DE2-8EB2-4D97-E56D-27432C694B07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94B2F5-6223-1611-1330-2FE93C5B5CDD}"/>
              </a:ext>
            </a:extLst>
          </p:cNvPr>
          <p:cNvSpPr txBox="1"/>
          <p:nvPr/>
        </p:nvSpPr>
        <p:spPr>
          <a:xfrm>
            <a:off x="2530144" y="508807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CA3B8C40-27D8-276B-1E78-7A2254BC4344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2DACA12D-C086-50E7-519C-D12B169B0391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5A2F2E4-155C-4059-0D70-4B785C421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C1550227-50A2-05B7-FEAF-9590D01F090F}"/>
              </a:ext>
            </a:extLst>
          </p:cNvPr>
          <p:cNvSpPr/>
          <p:nvPr/>
        </p:nvSpPr>
        <p:spPr>
          <a:xfrm rot="16200000" flipH="1">
            <a:off x="8963431" y="-400044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8FA7569E-2DF8-418D-C702-AAD1CB4A67A8}"/>
              </a:ext>
            </a:extLst>
          </p:cNvPr>
          <p:cNvSpPr/>
          <p:nvPr/>
        </p:nvSpPr>
        <p:spPr>
          <a:xfrm rot="16200000" flipH="1">
            <a:off x="9210016" y="-308362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E0D7B5ED-0C69-7B15-1387-16FEAAAA1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75113" y="780204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B354C570-380A-8287-323D-360CCF0A3378}"/>
              </a:ext>
            </a:extLst>
          </p:cNvPr>
          <p:cNvSpPr/>
          <p:nvPr/>
        </p:nvSpPr>
        <p:spPr>
          <a:xfrm rot="16200000" flipH="1">
            <a:off x="9384619" y="-135113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AFD6389C-CD54-FBB7-D950-5728DF2F059D}"/>
              </a:ext>
            </a:extLst>
          </p:cNvPr>
          <p:cNvSpPr txBox="1"/>
          <p:nvPr/>
        </p:nvSpPr>
        <p:spPr>
          <a:xfrm flipH="1">
            <a:off x="2322175" y="1742002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1C1E1DC-88C5-9483-3EE4-CE2A15072A1D}"/>
              </a:ext>
            </a:extLst>
          </p:cNvPr>
          <p:cNvSpPr/>
          <p:nvPr/>
        </p:nvSpPr>
        <p:spPr>
          <a:xfrm>
            <a:off x="10429400" y="98988"/>
            <a:ext cx="1717544" cy="314283"/>
          </a:xfrm>
          <a:prstGeom prst="rect">
            <a:avLst/>
          </a:prstGeom>
          <a:solidFill>
            <a:srgbClr val="D74E36"/>
          </a:solidFill>
          <a:ln w="19050" cap="flat">
            <a:solidFill>
              <a:srgbClr val="D74E3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798629EB-D6E1-6EC0-7F13-93C950D901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72" y="87410"/>
            <a:ext cx="632571" cy="23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FF8D9D-76FC-5411-559C-18EF83754999}"/>
              </a:ext>
            </a:extLst>
          </p:cNvPr>
          <p:cNvSpPr txBox="1"/>
          <p:nvPr/>
        </p:nvSpPr>
        <p:spPr>
          <a:xfrm>
            <a:off x="9074623" y="1658208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SVA’S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207282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4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2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77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90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98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3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 p14:bounceEnd="50000">
                                          <p:cBhvr>
                                            <p:cTn id="1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26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13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4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2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90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98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3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>
                                          <p:cBhvr>
                                            <p:cTn id="1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13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  <p:bldP spid="10" grpId="0"/>
          <p:bldP spid="10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350F-66CC-4DD4-FBAF-C31B6505F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C00FAD99-C95D-04D9-C0C0-54EDFD6A05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0766" y="735033"/>
            <a:ext cx="4267200" cy="850900"/>
          </a:xfrm>
          <a:prstGeom prst="rect">
            <a:avLst/>
          </a:prstGeom>
        </p:spPr>
      </p:pic>
      <p:sp>
        <p:nvSpPr>
          <p:cNvPr id="274" name="oval-Bege">
            <a:extLst>
              <a:ext uri="{FF2B5EF4-FFF2-40B4-BE49-F238E27FC236}">
                <a16:creationId xmlns:a16="http://schemas.microsoft.com/office/drawing/2014/main" id="{C4FD2608-5D24-676F-098A-E6BA6D981F7F}"/>
              </a:ext>
            </a:extLst>
          </p:cNvPr>
          <p:cNvSpPr/>
          <p:nvPr/>
        </p:nvSpPr>
        <p:spPr>
          <a:xfrm>
            <a:off x="-914401" y="347844"/>
            <a:ext cx="7299868" cy="7299868"/>
          </a:xfrm>
          <a:prstGeom prst="ellipse">
            <a:avLst/>
          </a:prstGeom>
          <a:solidFill>
            <a:srgbClr val="FFF4D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oval-Vermelho">
            <a:extLst>
              <a:ext uri="{FF2B5EF4-FFF2-40B4-BE49-F238E27FC236}">
                <a16:creationId xmlns:a16="http://schemas.microsoft.com/office/drawing/2014/main" id="{CC983D29-F6D1-D829-5C1B-23C47384B1E2}"/>
              </a:ext>
            </a:extLst>
          </p:cNvPr>
          <p:cNvSpPr/>
          <p:nvPr/>
        </p:nvSpPr>
        <p:spPr>
          <a:xfrm>
            <a:off x="-527214" y="735031"/>
            <a:ext cx="6525494" cy="6525494"/>
          </a:xfrm>
          <a:prstGeom prst="ellipse">
            <a:avLst/>
          </a:prstGeom>
          <a:solidFill>
            <a:srgbClr val="D74E3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E6229-5056-CA74-688E-0823F8880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r="33368"/>
          <a:stretch/>
        </p:blipFill>
        <p:spPr>
          <a:xfrm>
            <a:off x="-201631" y="1060614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277" name="retângulo-fundo">
            <a:extLst>
              <a:ext uri="{FF2B5EF4-FFF2-40B4-BE49-F238E27FC236}">
                <a16:creationId xmlns:a16="http://schemas.microsoft.com/office/drawing/2014/main" id="{AB09A46F-EFEF-BED1-58CD-DA7501139DCA}"/>
              </a:ext>
            </a:extLst>
          </p:cNvPr>
          <p:cNvSpPr/>
          <p:nvPr/>
        </p:nvSpPr>
        <p:spPr>
          <a:xfrm>
            <a:off x="941559" y="0"/>
            <a:ext cx="4731139" cy="488272"/>
          </a:xfrm>
          <a:prstGeom prst="rect">
            <a:avLst/>
          </a:pr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ext box">
            <a:extLst>
              <a:ext uri="{FF2B5EF4-FFF2-40B4-BE49-F238E27FC236}">
                <a16:creationId xmlns:a16="http://schemas.microsoft.com/office/drawing/2014/main" id="{4DA9F9B5-C308-7EE5-4050-2E234D21D062}"/>
              </a:ext>
            </a:extLst>
          </p:cNvPr>
          <p:cNvSpPr/>
          <p:nvPr/>
        </p:nvSpPr>
        <p:spPr>
          <a:xfrm>
            <a:off x="6922597" y="1962843"/>
            <a:ext cx="3413595" cy="4069869"/>
          </a:xfrm>
          <a:prstGeom prst="roundRect">
            <a:avLst>
              <a:gd name="adj" fmla="val 7305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173038"/>
            <a:r>
              <a:rPr lang="pt-BR" sz="2400" dirty="0">
                <a:latin typeface="AMX" pitchFamily="2" charset="0"/>
              </a:rPr>
              <a:t>O serviço de telefonia fixa da   Claro tem planos variados para o cliente economizar nas ligações no conforto de casa.</a:t>
            </a:r>
          </a:p>
          <a:p>
            <a:pPr marL="173038"/>
            <a:endParaRPr lang="pt-BR" sz="2400" dirty="0">
              <a:latin typeface="AMX" pitchFamily="2" charset="0"/>
            </a:endParaRPr>
          </a:p>
          <a:p>
            <a:pPr marL="173038"/>
            <a:r>
              <a:rPr lang="pt-BR" sz="2400" b="1" dirty="0">
                <a:latin typeface="AMX" pitchFamily="2" charset="0"/>
              </a:rPr>
              <a:t>É só escolher o melhor e aproveitar!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BE29B2-E6E8-06AD-2802-14BF1469A0F7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24180482-F463-7C2B-D0B5-D8C3EB7BB802}"/>
              </a:ext>
            </a:extLst>
          </p:cNvPr>
          <p:cNvSpPr/>
          <p:nvPr/>
        </p:nvSpPr>
        <p:spPr>
          <a:xfrm>
            <a:off x="10557809" y="88500"/>
            <a:ext cx="1524000" cy="358731"/>
          </a:xfrm>
          <a:prstGeom prst="rect">
            <a:avLst/>
          </a:prstGeom>
          <a:solidFill>
            <a:srgbClr val="BBCFC8"/>
          </a:solidFill>
          <a:ln w="19050" cap="flat">
            <a:solidFill>
              <a:srgbClr val="BBCF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D75450BA-C0C1-BD0D-22B5-3356A0926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37962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6211 -3.7037E-7 L -2.5E-6 -3.7037E-7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4" grpId="0" animBg="1"/>
          <p:bldP spid="275" grpId="0" animBg="1"/>
          <p:bldP spid="280" grpId="0" animBg="1"/>
          <p:bldP spid="280" grpId="1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6211 -3.33333E-6 L 2.08333E-6 -3.33333E-6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4" grpId="0" animBg="1"/>
          <p:bldP spid="275" grpId="0" animBg="1"/>
          <p:bldP spid="280" grpId="0" animBg="1"/>
          <p:bldP spid="280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2DBB4-AE83-342C-9DD8-C648CA42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Oval-Azul">
            <a:extLst>
              <a:ext uri="{FF2B5EF4-FFF2-40B4-BE49-F238E27FC236}">
                <a16:creationId xmlns:a16="http://schemas.microsoft.com/office/drawing/2014/main" id="{BC30D55A-CC33-605A-B1B7-6893819FC950}"/>
              </a:ext>
            </a:extLst>
          </p:cNvPr>
          <p:cNvSpPr/>
          <p:nvPr/>
        </p:nvSpPr>
        <p:spPr>
          <a:xfrm>
            <a:off x="545123" y="1188179"/>
            <a:ext cx="11811000" cy="9590638"/>
          </a:xfrm>
          <a:prstGeom prst="ellipse">
            <a:avLst/>
          </a:pr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4B7CA-24E2-7B43-8176-78A3542B3750}"/>
              </a:ext>
            </a:extLst>
          </p:cNvPr>
          <p:cNvSpPr txBox="1"/>
          <p:nvPr/>
        </p:nvSpPr>
        <p:spPr>
          <a:xfrm>
            <a:off x="3428246" y="874502"/>
            <a:ext cx="5335508" cy="12560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PLANOS ILIMITADOS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E65DBAA-553A-2646-D5C0-16A18D3398BF}"/>
              </a:ext>
            </a:extLst>
          </p:cNvPr>
          <p:cNvSpPr/>
          <p:nvPr/>
        </p:nvSpPr>
        <p:spPr>
          <a:xfrm>
            <a:off x="10230556" y="83164"/>
            <a:ext cx="1892864" cy="320040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E565F22A-45D2-96AC-D872-7BCD6B0E3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  <p:grpSp>
        <p:nvGrpSpPr>
          <p:cNvPr id="5" name="fundo-tabela">
            <a:extLst>
              <a:ext uri="{FF2B5EF4-FFF2-40B4-BE49-F238E27FC236}">
                <a16:creationId xmlns:a16="http://schemas.microsoft.com/office/drawing/2014/main" id="{C6D35E70-7273-3D65-2BFB-D9BF2430B8A4}"/>
              </a:ext>
            </a:extLst>
          </p:cNvPr>
          <p:cNvGrpSpPr/>
          <p:nvPr/>
        </p:nvGrpSpPr>
        <p:grpSpPr>
          <a:xfrm>
            <a:off x="1305567" y="3274714"/>
            <a:ext cx="9321800" cy="2499068"/>
            <a:chOff x="0" y="-561892"/>
            <a:chExt cx="8024449" cy="3113768"/>
          </a:xfrm>
        </p:grpSpPr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5907D7D1-592F-AF4E-CD40-CB1A046C0EE3}"/>
                </a:ext>
              </a:extLst>
            </p:cNvPr>
            <p:cNvSpPr/>
            <p:nvPr/>
          </p:nvSpPr>
          <p:spPr>
            <a:xfrm>
              <a:off x="1336421" y="-561892"/>
              <a:ext cx="6688023" cy="1189725"/>
            </a:xfrm>
            <a:prstGeom prst="roundRect">
              <a:avLst>
                <a:gd name="adj" fmla="val 21048"/>
              </a:avLst>
            </a:prstGeom>
            <a:solidFill>
              <a:srgbClr val="D74E36"/>
            </a:solidFill>
            <a:ln w="19050" cap="flat">
              <a:solidFill>
                <a:srgbClr val="FFF4D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Rounded Rectangle 35">
              <a:extLst>
                <a:ext uri="{FF2B5EF4-FFF2-40B4-BE49-F238E27FC236}">
                  <a16:creationId xmlns:a16="http://schemas.microsoft.com/office/drawing/2014/main" id="{7DAEA167-9ADD-D399-DD54-BBD206026ED4}"/>
                </a:ext>
              </a:extLst>
            </p:cNvPr>
            <p:cNvSpPr/>
            <p:nvPr/>
          </p:nvSpPr>
          <p:spPr>
            <a:xfrm>
              <a:off x="0" y="627834"/>
              <a:ext cx="8024449" cy="1924042"/>
            </a:xfrm>
            <a:prstGeom prst="roundRect">
              <a:avLst>
                <a:gd name="adj" fmla="val 7165"/>
              </a:avLst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F0C2AE35-67E9-1BF7-A7E6-8306FDE36219}"/>
              </a:ext>
            </a:extLst>
          </p:cNvPr>
          <p:cNvGraphicFramePr/>
          <p:nvPr/>
        </p:nvGraphicFramePr>
        <p:xfrm>
          <a:off x="1305564" y="3274269"/>
          <a:ext cx="9321798" cy="249951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564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1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63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Locais para Claro fixo</a:t>
                      </a: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Locais para fixo de todas operadoras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DDD para fixo de todas operadoras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Locais e DDD para fixo e celulares de todas operadoras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Locais, DDD e DDI para fixos de 35 países e celulares dos EUA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66">
                <a:tc>
                  <a:txBody>
                    <a:bodyPr/>
                    <a:lstStyle/>
                    <a:p>
                      <a:pPr marL="136525" indent="0" algn="l">
                        <a:tabLst/>
                        <a:defRPr sz="1800"/>
                      </a:pPr>
                      <a:r>
                        <a:rPr lang="pt-BR"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Ilimitado </a:t>
                      </a:r>
                    </a:p>
                    <a:p>
                      <a:pPr marL="136525" indent="0" algn="l">
                        <a:tabLst/>
                        <a:defRPr sz="1800"/>
                      </a:pPr>
                      <a:r>
                        <a:rPr lang="pt-BR"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Brasil Total</a:t>
                      </a:r>
                      <a:endParaRPr sz="1400" b="1" dirty="0">
                        <a:latin typeface="AMX" pitchFamily="2" charset="77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566">
                <a:tc>
                  <a:txBody>
                    <a:bodyPr/>
                    <a:lstStyle/>
                    <a:p>
                      <a:pPr marL="136525" indent="0" algn="l">
                        <a:tabLst/>
                        <a:defRPr sz="1800"/>
                      </a:pPr>
                      <a:r>
                        <a:rPr lang="pt-BR"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Ilimitado Mundo Total</a:t>
                      </a:r>
                      <a:endParaRPr sz="1400" b="1" dirty="0">
                        <a:latin typeface="AMX" pitchFamily="2" charset="77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C4B19471-58F7-EF77-D301-5FB7EBA4A84F}"/>
              </a:ext>
            </a:extLst>
          </p:cNvPr>
          <p:cNvSpPr/>
          <p:nvPr/>
        </p:nvSpPr>
        <p:spPr>
          <a:xfrm>
            <a:off x="2858049" y="2816352"/>
            <a:ext cx="7769308" cy="457917"/>
          </a:xfrm>
          <a:prstGeom prst="roundRect">
            <a:avLst>
              <a:gd name="adj" fmla="val 21048"/>
            </a:avLst>
          </a:prstGeom>
          <a:solidFill>
            <a:srgbClr val="EBD16E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pt-BR" dirty="0">
                <a:solidFill>
                  <a:schemeClr val="tx1"/>
                </a:solidFill>
                <a:latin typeface="AMX Bold" pitchFamily="2" charset="0"/>
              </a:rPr>
              <a:t>Chamadas ilimitadas</a:t>
            </a:r>
            <a:endParaRPr dirty="0">
              <a:solidFill>
                <a:schemeClr val="tx1"/>
              </a:solidFill>
              <a:latin typeface="AMX Bold" pitchFamily="2" charset="0"/>
            </a:endParaRPr>
          </a:p>
        </p:txBody>
      </p:sp>
      <p:grpSp>
        <p:nvGrpSpPr>
          <p:cNvPr id="14" name="Group-Checks">
            <a:extLst>
              <a:ext uri="{FF2B5EF4-FFF2-40B4-BE49-F238E27FC236}">
                <a16:creationId xmlns:a16="http://schemas.microsoft.com/office/drawing/2014/main" id="{1B4A07FB-6BD6-9BCD-7337-E27EE4F83A03}"/>
              </a:ext>
            </a:extLst>
          </p:cNvPr>
          <p:cNvGrpSpPr/>
          <p:nvPr/>
        </p:nvGrpSpPr>
        <p:grpSpPr>
          <a:xfrm>
            <a:off x="3473936" y="4512298"/>
            <a:ext cx="6447885" cy="1026317"/>
            <a:chOff x="0" y="705988"/>
            <a:chExt cx="6447884" cy="1026316"/>
          </a:xfrm>
        </p:grpSpPr>
        <p:pic>
          <p:nvPicPr>
            <p:cNvPr id="15" name="Graphic 67" descr="Graphic 67">
              <a:extLst>
                <a:ext uri="{FF2B5EF4-FFF2-40B4-BE49-F238E27FC236}">
                  <a16:creationId xmlns:a16="http://schemas.microsoft.com/office/drawing/2014/main" id="{32C0C49E-D090-A40A-D779-CBCB50812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phic 68" descr="Graphic 68">
              <a:extLst>
                <a:ext uri="{FF2B5EF4-FFF2-40B4-BE49-F238E27FC236}">
                  <a16:creationId xmlns:a16="http://schemas.microsoft.com/office/drawing/2014/main" id="{0FB664EE-35D4-F0F1-F4AE-989C7A288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Graphic 69" descr="Graphic 69">
              <a:extLst>
                <a:ext uri="{FF2B5EF4-FFF2-40B4-BE49-F238E27FC236}">
                  <a16:creationId xmlns:a16="http://schemas.microsoft.com/office/drawing/2014/main" id="{056E3A11-EFFC-AB87-C2E1-2A6CF26B9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6431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Graphic 70" descr="Graphic 70">
              <a:extLst>
                <a:ext uri="{FF2B5EF4-FFF2-40B4-BE49-F238E27FC236}">
                  <a16:creationId xmlns:a16="http://schemas.microsoft.com/office/drawing/2014/main" id="{2469CECA-193E-6BA1-7C5A-59B50ADD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6431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Graphic 72" descr="Graphic 72">
              <a:extLst>
                <a:ext uri="{FF2B5EF4-FFF2-40B4-BE49-F238E27FC236}">
                  <a16:creationId xmlns:a16="http://schemas.microsoft.com/office/drawing/2014/main" id="{3E22F0AC-34BC-7C74-1A75-C2E2252B9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2600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Graphic 73" descr="Graphic 73">
              <a:extLst>
                <a:ext uri="{FF2B5EF4-FFF2-40B4-BE49-F238E27FC236}">
                  <a16:creationId xmlns:a16="http://schemas.microsoft.com/office/drawing/2014/main" id="{89981C7A-9367-B7BA-9BCE-71F6B9A6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2600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Graphic 76" descr="Graphic 76">
              <a:extLst>
                <a:ext uri="{FF2B5EF4-FFF2-40B4-BE49-F238E27FC236}">
                  <a16:creationId xmlns:a16="http://schemas.microsoft.com/office/drawing/2014/main" id="{ACCE9A75-C582-8D71-8F5F-083E0BAE5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667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Graphic 77" descr="Graphic 77">
              <a:extLst>
                <a:ext uri="{FF2B5EF4-FFF2-40B4-BE49-F238E27FC236}">
                  <a16:creationId xmlns:a16="http://schemas.microsoft.com/office/drawing/2014/main" id="{DBEA9D76-13AD-92EA-265F-EC1C27D8D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2085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Graphic 70" descr="Graphic 70">
              <a:extLst>
                <a:ext uri="{FF2B5EF4-FFF2-40B4-BE49-F238E27FC236}">
                  <a16:creationId xmlns:a16="http://schemas.microsoft.com/office/drawing/2014/main" id="{DF688B84-851F-1359-604B-54827234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7220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" name="Sinal de Subtração 26">
            <a:extLst>
              <a:ext uri="{FF2B5EF4-FFF2-40B4-BE49-F238E27FC236}">
                <a16:creationId xmlns:a16="http://schemas.microsoft.com/office/drawing/2014/main" id="{A5C9322C-DEEB-FAFA-8DDD-9991A1905FE2}"/>
              </a:ext>
            </a:extLst>
          </p:cNvPr>
          <p:cNvSpPr/>
          <p:nvPr/>
        </p:nvSpPr>
        <p:spPr>
          <a:xfrm>
            <a:off x="9466463" y="4509003"/>
            <a:ext cx="503498" cy="320728"/>
          </a:xfrm>
          <a:prstGeom prst="mathMinus">
            <a:avLst/>
          </a:prstGeom>
          <a:solidFill>
            <a:schemeClr val="tx1"/>
          </a:soli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173407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4" dur="125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2" grpId="0" animBg="1"/>
          <p:bldP spid="522" grpId="1" animBg="1"/>
          <p:bldP spid="2" grpId="0"/>
          <p:bldP spid="12" grpId="0" animBg="1"/>
          <p:bldP spid="27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4" dur="125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2" grpId="0" animBg="1"/>
          <p:bldP spid="522" grpId="1" animBg="1"/>
          <p:bldP spid="2" grpId="0"/>
          <p:bldP spid="12" grpId="0" animBg="1"/>
          <p:bldP spid="2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Oval-Amarelo"/>
          <p:cNvSpPr/>
          <p:nvPr/>
        </p:nvSpPr>
        <p:spPr>
          <a:xfrm>
            <a:off x="190501" y="1327988"/>
            <a:ext cx="11811000" cy="9590638"/>
          </a:xfrm>
          <a:prstGeom prst="ellipse">
            <a:avLst/>
          </a:pr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6" name="fundo-tabela"/>
          <p:cNvGrpSpPr/>
          <p:nvPr/>
        </p:nvGrpSpPr>
        <p:grpSpPr>
          <a:xfrm>
            <a:off x="2083774" y="2665354"/>
            <a:ext cx="8024451" cy="2054692"/>
            <a:chOff x="0" y="-95505"/>
            <a:chExt cx="8024449" cy="2811218"/>
          </a:xfrm>
        </p:grpSpPr>
        <p:sp>
          <p:nvSpPr>
            <p:cNvPr id="594" name="Rounded Rectangle 32"/>
            <p:cNvSpPr/>
            <p:nvPr/>
          </p:nvSpPr>
          <p:spPr>
            <a:xfrm>
              <a:off x="1336421" y="-95505"/>
              <a:ext cx="6688023" cy="723338"/>
            </a:xfrm>
            <a:prstGeom prst="roundRect">
              <a:avLst>
                <a:gd name="adj" fmla="val 21048"/>
              </a:avLst>
            </a:prstGeom>
            <a:solidFill>
              <a:srgbClr val="D74E36"/>
            </a:solidFill>
            <a:ln w="19050" cap="flat">
              <a:solidFill>
                <a:srgbClr val="FFF4D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5" name="Rounded Rectangle 35"/>
            <p:cNvSpPr/>
            <p:nvPr/>
          </p:nvSpPr>
          <p:spPr>
            <a:xfrm>
              <a:off x="0" y="627833"/>
              <a:ext cx="8024449" cy="2087880"/>
            </a:xfrm>
            <a:prstGeom prst="roundRect">
              <a:avLst>
                <a:gd name="adj" fmla="val 7165"/>
              </a:avLst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aphicFrame>
        <p:nvGraphicFramePr>
          <p:cNvPr id="597" name="Table 2"/>
          <p:cNvGraphicFramePr/>
          <p:nvPr/>
        </p:nvGraphicFramePr>
        <p:xfrm>
          <a:off x="2092486" y="2692286"/>
          <a:ext cx="8024448" cy="204273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37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7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7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Plano </a:t>
                      </a: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nacional</a:t>
                      </a: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Plano </a:t>
                      </a: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internacional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1</a:t>
                      </a: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 </a:t>
                      </a: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linha</a:t>
                      </a: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 de </a:t>
                      </a: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extensão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Serviços</a:t>
                      </a:r>
                      <a:r>
                        <a:rPr sz="1400" spc="0" dirty="0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 </a:t>
                      </a: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inteligentes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solidFill>
                        <a:srgbClr val="FFF4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spc="0" dirty="0" err="1">
                          <a:solidFill>
                            <a:srgbClr val="FFFFFF"/>
                          </a:solidFill>
                          <a:latin typeface="AMX Bold"/>
                          <a:ea typeface="AMX Bold"/>
                          <a:cs typeface="AMX Bold"/>
                          <a:sym typeface="AMX Bold"/>
                        </a:rPr>
                        <a:t>Portabilidade</a:t>
                      </a:r>
                      <a:endParaRPr sz="1400" spc="0" dirty="0">
                        <a:solidFill>
                          <a:srgbClr val="FFFFFF"/>
                        </a:solidFill>
                        <a:latin typeface="AMX Bold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FFF4D6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286">
                <a:tc>
                  <a:txBody>
                    <a:bodyPr/>
                    <a:lstStyle/>
                    <a:p>
                      <a:pPr marL="136525" indent="0" algn="l">
                        <a:tabLst/>
                        <a:defRPr sz="1800"/>
                      </a:pPr>
                      <a:r>
                        <a:rPr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Claro </a:t>
                      </a:r>
                      <a:r>
                        <a:rPr lang="pt-BR"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fixo (HFC)</a:t>
                      </a:r>
                      <a:endParaRPr sz="1400" b="1" dirty="0">
                        <a:latin typeface="AMX" pitchFamily="2" charset="77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noFill/>
                    </a:lnT>
                    <a:lnB w="12700">
                      <a:solidFill>
                        <a:srgbClr val="F2F2F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286">
                <a:tc>
                  <a:txBody>
                    <a:bodyPr/>
                    <a:lstStyle/>
                    <a:p>
                      <a:pPr marL="136525" indent="0" algn="l">
                        <a:tabLst/>
                        <a:defRPr sz="1800"/>
                      </a:pPr>
                      <a:r>
                        <a:rPr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Claro </a:t>
                      </a:r>
                      <a:r>
                        <a:rPr lang="pt-BR" sz="1400" b="1" dirty="0">
                          <a:latin typeface="AMX" pitchFamily="2" charset="77"/>
                          <a:ea typeface="AMX Bold"/>
                          <a:cs typeface="AMX Bold"/>
                          <a:sym typeface="AMX Bold"/>
                        </a:rPr>
                        <a:t>fixo (GPON)</a:t>
                      </a:r>
                      <a:endParaRPr sz="1400" b="1" dirty="0">
                        <a:latin typeface="AMX" pitchFamily="2" charset="77"/>
                        <a:ea typeface="AMX Bold"/>
                        <a:cs typeface="AMX Bold"/>
                        <a:sym typeface="AMX Bold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2F2F2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13" name="Group-Checks"/>
          <p:cNvGrpSpPr/>
          <p:nvPr/>
        </p:nvGrpSpPr>
        <p:grpSpPr>
          <a:xfrm>
            <a:off x="3893036" y="3496298"/>
            <a:ext cx="5752941" cy="1026317"/>
            <a:chOff x="0" y="705988"/>
            <a:chExt cx="5752940" cy="1026316"/>
          </a:xfrm>
        </p:grpSpPr>
        <p:pic>
          <p:nvPicPr>
            <p:cNvPr id="600" name="Graphic 67" descr="Graphic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raphic 68" descr="Graphic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raphic 69" descr="Graphic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6431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raphic 70" descr="Graphic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6431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raphic 72" descr="Graphic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500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6" name="Graphic 73" descr="Graphic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500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8" name="Graphic 75" descr="Graphic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5723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9" name="Graphic 76" descr="Graphic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5723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Graphic 77" descr="Graphic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4069" y="705988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Graphic 70" descr="Graphic 70">
              <a:extLst>
                <a:ext uri="{FF2B5EF4-FFF2-40B4-BE49-F238E27FC236}">
                  <a16:creationId xmlns:a16="http://schemas.microsoft.com/office/drawing/2014/main" id="{6461FEA8-01AD-6814-AEF2-573AAA7F6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9204" y="1418165"/>
              <a:ext cx="407217" cy="31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0CF15F-26D4-118B-6DA9-FF09E17284D5}"/>
              </a:ext>
            </a:extLst>
          </p:cNvPr>
          <p:cNvSpPr txBox="1"/>
          <p:nvPr/>
        </p:nvSpPr>
        <p:spPr>
          <a:xfrm>
            <a:off x="3263900" y="1092310"/>
            <a:ext cx="5664200" cy="15120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RESUMO DOS PLANOS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4A75051-6E95-D712-2DC6-514C56527573}"/>
              </a:ext>
            </a:extLst>
          </p:cNvPr>
          <p:cNvSpPr/>
          <p:nvPr/>
        </p:nvSpPr>
        <p:spPr>
          <a:xfrm>
            <a:off x="10230556" y="83164"/>
            <a:ext cx="1892864" cy="320040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8B8B4B28-AB54-05D7-48B9-7A2CDC532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5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4" dur="125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3" grpId="0" animBg="1"/>
          <p:bldP spid="593" grpId="1" animBg="1"/>
          <p:bldP spid="2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5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4" dur="125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3" grpId="0" animBg="1"/>
          <p:bldP spid="593" grpId="1" animBg="1"/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948-2C27-5288-3569-B3E96F1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2C1F80-ED64-91B2-122A-07A5F2BB2058}"/>
              </a:ext>
            </a:extLst>
          </p:cNvPr>
          <p:cNvSpPr txBox="1"/>
          <p:nvPr/>
        </p:nvSpPr>
        <p:spPr>
          <a:xfrm>
            <a:off x="2336704" y="2807701"/>
            <a:ext cx="7518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j-ea"/>
                <a:cs typeface="+mj-cs"/>
                <a:sym typeface="Aptos"/>
              </a:rPr>
              <a:t>Aprender, impulsiona!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73852FBB-649A-DBB9-4FA9-016E79DBE736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j-ea"/>
                <a:cs typeface="+mj-cs"/>
                <a:sym typeface="Apto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j-ea"/>
              <a:cs typeface="+mj-cs"/>
              <a:sym typeface="Apto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17AEE8F8-328D-DE12-1E4E-2C9EC7D5F78D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B52EE-E2BA-D149-574A-6B69F2B88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A45212A-06BD-F5EC-BB45-765C0CE2CA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1BC47338-F446-D2FE-2949-600951EA9AE6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DFCE2DE2-4606-FCA5-D80E-E2EDF378852B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998F3B81-7771-E17F-8B1A-FF76B04A7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90" t="7622" r="8086" b="35175"/>
          <a:stretch/>
        </p:blipFill>
        <p:spPr>
          <a:xfrm>
            <a:off x="-1083076" y="1118583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8F523C58-CF26-8EE5-F6B4-27B7AB3D49CE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1342771E-12A5-97B6-CCE5-990DFB25D0B9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6B460790-5A41-F976-731F-BF46FB2AB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025164F-B0B5-F885-3307-97F5A2A51773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2D164-03A3-6413-1E55-35319BA9FBC2}"/>
              </a:ext>
            </a:extLst>
          </p:cNvPr>
          <p:cNvSpPr txBox="1"/>
          <p:nvPr/>
        </p:nvSpPr>
        <p:spPr>
          <a:xfrm>
            <a:off x="5271031" y="167475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A152949-71B8-8D26-C834-8551214873E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566"/>
          <a:stretch/>
        </p:blipFill>
        <p:spPr>
          <a:xfrm rot="16200000">
            <a:off x="-66054" y="4974890"/>
            <a:ext cx="1938777" cy="850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0B99C-A3DB-75AA-1310-F87CED4BB8C0}"/>
              </a:ext>
            </a:extLst>
          </p:cNvPr>
          <p:cNvSpPr/>
          <p:nvPr/>
        </p:nvSpPr>
        <p:spPr>
          <a:xfrm>
            <a:off x="6871317" y="0"/>
            <a:ext cx="3513028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F65621-AA9E-1D67-E6E8-6D9159E99FE9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675E5E2C-A2B6-84E1-DB47-DD4A18A730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B4741585-0901-E3AC-771B-F8BA94F5463C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7F54AA99-6741-F7B5-E731-D11BBB61A2F0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2087B1-6738-A50A-02DC-48423B6757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C50221F4-ACD8-9616-0869-BED92A1C9165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CF9781-409B-B787-C25A-1F7E3742D98D}"/>
              </a:ext>
            </a:extLst>
          </p:cNvPr>
          <p:cNvSpPr txBox="1"/>
          <p:nvPr/>
        </p:nvSpPr>
        <p:spPr>
          <a:xfrm flipH="1">
            <a:off x="8537494" y="4494739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88B9BBE4-C1D7-47D4-CC8C-34C671C19026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63981079-5331-F901-A255-39AE51A9B0D0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538FB8-6512-7CEA-41CF-B9880B2F05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9728F11E-9EC1-9BBC-3D3B-42BA686280FC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A9B66-009F-455B-F8F8-D30DC99AADE3}"/>
              </a:ext>
            </a:extLst>
          </p:cNvPr>
          <p:cNvSpPr txBox="1"/>
          <p:nvPr/>
        </p:nvSpPr>
        <p:spPr>
          <a:xfrm>
            <a:off x="2530141" y="508807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 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A4F21C5A-ED18-9690-E64D-90984C06BBD7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F2A96F33-D9F6-F8C9-A7BD-C6E54D8478F6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8D7B01-5933-7B59-D99F-582BD13864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8AF90FB3-F873-5F4E-2CAE-A9902BB99D48}"/>
              </a:ext>
            </a:extLst>
          </p:cNvPr>
          <p:cNvSpPr/>
          <p:nvPr/>
        </p:nvSpPr>
        <p:spPr>
          <a:xfrm rot="16200000" flipH="1">
            <a:off x="8963431" y="-400044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856CDC6A-7A2B-AC53-5788-43985F6D5001}"/>
              </a:ext>
            </a:extLst>
          </p:cNvPr>
          <p:cNvSpPr/>
          <p:nvPr/>
        </p:nvSpPr>
        <p:spPr>
          <a:xfrm rot="16200000" flipH="1">
            <a:off x="9210016" y="-308362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069D8A14-DF87-5912-2D15-561133063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75113" y="780204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C8D4F557-12D3-9EC9-8FD7-6CCF85A6BD3F}"/>
              </a:ext>
            </a:extLst>
          </p:cNvPr>
          <p:cNvSpPr/>
          <p:nvPr/>
        </p:nvSpPr>
        <p:spPr>
          <a:xfrm rot="16200000" flipH="1">
            <a:off x="9384619" y="-155342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0C8DD7EF-352F-0C35-6C9A-B080D99D3CBA}"/>
              </a:ext>
            </a:extLst>
          </p:cNvPr>
          <p:cNvSpPr txBox="1"/>
          <p:nvPr/>
        </p:nvSpPr>
        <p:spPr>
          <a:xfrm flipH="1">
            <a:off x="9065083" y="1558207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SVAs</a:t>
            </a:r>
          </a:p>
        </p:txBody>
      </p:sp>
      <p:sp>
        <p:nvSpPr>
          <p:cNvPr id="5" name="Round Same-side Corner of Rectangle 7">
            <a:extLst>
              <a:ext uri="{FF2B5EF4-FFF2-40B4-BE49-F238E27FC236}">
                <a16:creationId xmlns:a16="http://schemas.microsoft.com/office/drawing/2014/main" id="{B5464B2E-C6CC-CA61-0EB7-7EE9D59FD305}"/>
              </a:ext>
            </a:extLst>
          </p:cNvPr>
          <p:cNvSpPr/>
          <p:nvPr/>
        </p:nvSpPr>
        <p:spPr>
          <a:xfrm rot="5400000">
            <a:off x="921128" y="199744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A746E-A7F2-1BA4-9B89-7837FF218F18}"/>
              </a:ext>
            </a:extLst>
          </p:cNvPr>
          <p:cNvSpPr txBox="1"/>
          <p:nvPr/>
        </p:nvSpPr>
        <p:spPr>
          <a:xfrm>
            <a:off x="2298516" y="1699263"/>
            <a:ext cx="173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52960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4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-2.22222E-6 L -4.16667E-7 -2.22222E-6 " pathEditMode="relative" rAng="0" ptsTypes="AA" p14:bounceEnd="50000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4.16667E-7 0.06481 L 4.16667E-7 3.7037E-6 " pathEditMode="relative" rAng="0" ptsTypes="AA" p14:bounceEnd="50000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141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  <p:bldP spid="5" grpId="0" animBg="1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4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-2.22222E-6 L -4.16667E-7 -2.22222E-6 " pathEditMode="relative" rAng="0" ptsTypes="AA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4.16667E-7 0.06481 L 4.16667E-7 3.7037E-6 " pathEditMode="relative" rAng="0" ptsTypes="AA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141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  <p:bldP spid="5" grpId="0" animBg="1"/>
          <p:bldP spid="10" grpId="0"/>
          <p:bldP spid="10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E57E-3D32-CD3E-65F7-008376B7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>
            <a:extLst>
              <a:ext uri="{FF2B5EF4-FFF2-40B4-BE49-F238E27FC236}">
                <a16:creationId xmlns:a16="http://schemas.microsoft.com/office/drawing/2014/main" id="{1F207B1D-DD73-21D5-6CF9-48A5EF95BFA1}"/>
              </a:ext>
            </a:extLst>
          </p:cNvPr>
          <p:cNvSpPr/>
          <p:nvPr/>
        </p:nvSpPr>
        <p:spPr>
          <a:xfrm>
            <a:off x="714552" y="1990912"/>
            <a:ext cx="5238510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indent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en-GB" sz="3200" b="1" i="1" dirty="0">
                <a:solidFill>
                  <a:schemeClr val="tx1"/>
                </a:solidFill>
                <a:latin typeface="AMX" pitchFamily="2" charset="77"/>
                <a:ea typeface="Mediamoure Regular"/>
                <a:cs typeface="Mediamoure Regular"/>
              </a:rPr>
              <a:t>SVA ÁUDIO NOTÍCIAS</a:t>
            </a:r>
          </a:p>
          <a:p>
            <a:pPr marL="269875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en-GB" dirty="0" err="1">
                <a:latin typeface="AMX" pitchFamily="2" charset="77"/>
              </a:rPr>
              <a:t>Clientes</a:t>
            </a:r>
            <a:r>
              <a:rPr lang="en-GB" dirty="0">
                <a:latin typeface="AMX" pitchFamily="2" charset="77"/>
              </a:rPr>
              <a:t> de </a:t>
            </a:r>
            <a:r>
              <a:rPr lang="en-GB" dirty="0" err="1">
                <a:latin typeface="AMX" pitchFamily="2" charset="77"/>
              </a:rPr>
              <a:t>telefonia</a:t>
            </a:r>
            <a:r>
              <a:rPr lang="en-GB" dirty="0">
                <a:latin typeface="AMX" pitchFamily="2" charset="77"/>
              </a:rPr>
              <a:t> </a:t>
            </a:r>
            <a:r>
              <a:rPr lang="en-GB" dirty="0" err="1">
                <a:latin typeface="AMX" pitchFamily="2" charset="77"/>
              </a:rPr>
              <a:t>fixa</a:t>
            </a:r>
            <a:r>
              <a:rPr lang="en-GB" dirty="0">
                <a:latin typeface="AMX" pitchFamily="2" charset="77"/>
              </a:rPr>
              <a:t> da Claro </a:t>
            </a:r>
            <a:r>
              <a:rPr lang="en-GB" b="1" dirty="0" err="1">
                <a:solidFill>
                  <a:srgbClr val="D74E36"/>
                </a:solidFill>
                <a:latin typeface="AMX" pitchFamily="2" charset="77"/>
              </a:rPr>
              <a:t>têm</a:t>
            </a:r>
            <a:r>
              <a:rPr lang="en-GB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GB" b="1" dirty="0" err="1">
                <a:solidFill>
                  <a:srgbClr val="D74E36"/>
                </a:solidFill>
                <a:latin typeface="AMX" pitchFamily="2" charset="77"/>
              </a:rPr>
              <a:t>disponível</a:t>
            </a:r>
            <a:r>
              <a:rPr lang="en-GB" b="1" dirty="0">
                <a:solidFill>
                  <a:srgbClr val="D74E36"/>
                </a:solidFill>
                <a:latin typeface="AMX" pitchFamily="2" charset="77"/>
              </a:rPr>
              <a:t> o </a:t>
            </a:r>
            <a:r>
              <a:rPr lang="en-GB" b="1" dirty="0" err="1">
                <a:solidFill>
                  <a:srgbClr val="D74E36"/>
                </a:solidFill>
                <a:latin typeface="AMX" pitchFamily="2" charset="77"/>
              </a:rPr>
              <a:t>serviço</a:t>
            </a:r>
            <a:r>
              <a:rPr lang="en-GB" b="1" dirty="0">
                <a:solidFill>
                  <a:srgbClr val="D74E36"/>
                </a:solidFill>
                <a:latin typeface="AMX" pitchFamily="2" charset="77"/>
              </a:rPr>
              <a:t> de </a:t>
            </a:r>
            <a:r>
              <a:rPr lang="en-GB" b="1" dirty="0" err="1">
                <a:solidFill>
                  <a:srgbClr val="D74E36"/>
                </a:solidFill>
                <a:latin typeface="AMX" pitchFamily="2" charset="77"/>
              </a:rPr>
              <a:t>áudio</a:t>
            </a:r>
            <a:r>
              <a:rPr lang="en-GB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GB" b="1" dirty="0" err="1">
                <a:solidFill>
                  <a:srgbClr val="D74E36"/>
                </a:solidFill>
                <a:latin typeface="AMX" pitchFamily="2" charset="77"/>
              </a:rPr>
              <a:t>notícias</a:t>
            </a:r>
            <a:r>
              <a:rPr lang="en-GB" dirty="0">
                <a:latin typeface="AMX" pitchFamily="2" charset="77"/>
              </a:rPr>
              <a:t>, </a:t>
            </a:r>
            <a:r>
              <a:rPr lang="en-GB" dirty="0" err="1">
                <a:latin typeface="AMX" pitchFamily="2" charset="77"/>
              </a:rPr>
              <a:t>acessando</a:t>
            </a:r>
            <a:r>
              <a:rPr lang="en-GB" dirty="0">
                <a:latin typeface="AMX" pitchFamily="2" charset="77"/>
              </a:rPr>
              <a:t> via </a:t>
            </a:r>
            <a:r>
              <a:rPr lang="en-GB" dirty="0" err="1">
                <a:latin typeface="AMX" pitchFamily="2" charset="77"/>
              </a:rPr>
              <a:t>telefone</a:t>
            </a:r>
            <a:r>
              <a:rPr lang="en-GB" dirty="0">
                <a:latin typeface="AMX" pitchFamily="2" charset="77"/>
              </a:rPr>
              <a:t> </a:t>
            </a:r>
            <a:r>
              <a:rPr lang="en-GB" dirty="0" err="1">
                <a:latin typeface="AMX" pitchFamily="2" charset="77"/>
              </a:rPr>
              <a:t>fixo</a:t>
            </a:r>
            <a:r>
              <a:rPr lang="en-GB" dirty="0">
                <a:latin typeface="AMX" pitchFamily="2" charset="77"/>
              </a:rPr>
              <a:t> com</a:t>
            </a:r>
            <a:br>
              <a:rPr lang="en-GB" dirty="0">
                <a:latin typeface="AMX" pitchFamily="2" charset="77"/>
              </a:rPr>
            </a:br>
            <a:r>
              <a:rPr lang="en-GB" dirty="0" err="1">
                <a:latin typeface="AMX" pitchFamily="2" charset="77"/>
              </a:rPr>
              <a:t>conteúdo</a:t>
            </a:r>
            <a:r>
              <a:rPr lang="en-GB" dirty="0">
                <a:latin typeface="AMX" pitchFamily="2" charset="77"/>
              </a:rPr>
              <a:t> </a:t>
            </a:r>
            <a:r>
              <a:rPr lang="en-GB" dirty="0" err="1">
                <a:latin typeface="AMX" pitchFamily="2" charset="77"/>
              </a:rPr>
              <a:t>licenciado</a:t>
            </a:r>
            <a:r>
              <a:rPr lang="en-GB" dirty="0">
                <a:latin typeface="AMX" pitchFamily="2" charset="77"/>
              </a:rPr>
              <a:t> da </a:t>
            </a:r>
            <a:r>
              <a:rPr lang="en-GB" dirty="0" err="1">
                <a:latin typeface="AMX" pitchFamily="2" charset="77"/>
              </a:rPr>
              <a:t>revista</a:t>
            </a:r>
            <a:r>
              <a:rPr lang="en-GB" dirty="0">
                <a:latin typeface="AMX" pitchFamily="2" charset="77"/>
              </a:rPr>
              <a:t> Exame,</a:t>
            </a:r>
            <a:br>
              <a:rPr lang="en-GB" dirty="0">
                <a:latin typeface="AMX" pitchFamily="2" charset="77"/>
              </a:rPr>
            </a:br>
            <a:r>
              <a:rPr lang="en-GB" dirty="0" err="1">
                <a:latin typeface="AMX" pitchFamily="2" charset="77"/>
              </a:rPr>
              <a:t>sem</a:t>
            </a:r>
            <a:r>
              <a:rPr lang="en-GB" dirty="0">
                <a:latin typeface="AMX" pitchFamily="2" charset="77"/>
              </a:rPr>
              <a:t> </a:t>
            </a:r>
            <a:r>
              <a:rPr lang="en-GB" dirty="0" err="1">
                <a:latin typeface="AMX" pitchFamily="2" charset="77"/>
              </a:rPr>
              <a:t>custo</a:t>
            </a:r>
            <a:r>
              <a:rPr lang="en-GB" dirty="0">
                <a:latin typeface="AMX" pitchFamily="2" charset="77"/>
              </a:rPr>
              <a:t> </a:t>
            </a:r>
            <a:r>
              <a:rPr lang="en-GB" dirty="0" err="1">
                <a:latin typeface="AMX" pitchFamily="2" charset="77"/>
              </a:rPr>
              <a:t>adicional</a:t>
            </a:r>
            <a:r>
              <a:rPr lang="en-GB" dirty="0">
                <a:latin typeface="AMX" pitchFamily="2" charset="77"/>
              </a:rPr>
              <a:t>.</a:t>
            </a:r>
          </a:p>
        </p:txBody>
      </p:sp>
      <p:sp>
        <p:nvSpPr>
          <p:cNvPr id="267" name="forma-Azul">
            <a:extLst>
              <a:ext uri="{FF2B5EF4-FFF2-40B4-BE49-F238E27FC236}">
                <a16:creationId xmlns:a16="http://schemas.microsoft.com/office/drawing/2014/main" id="{B3B7457D-7057-BF89-F8BA-8A660903C647}"/>
              </a:ext>
            </a:extLst>
          </p:cNvPr>
          <p:cNvSpPr/>
          <p:nvPr/>
        </p:nvSpPr>
        <p:spPr>
          <a:xfrm>
            <a:off x="7265195" y="1396470"/>
            <a:ext cx="4212253" cy="5556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877"/>
                  <a:pt x="21600" y="865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659"/>
                </a:lnTo>
                <a:cubicBezTo>
                  <a:pt x="0" y="3877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forma-Amarela">
            <a:extLst>
              <a:ext uri="{FF2B5EF4-FFF2-40B4-BE49-F238E27FC236}">
                <a16:creationId xmlns:a16="http://schemas.microsoft.com/office/drawing/2014/main" id="{F2D4D385-C1B6-2909-2B45-2077BCDE28C3}"/>
              </a:ext>
            </a:extLst>
          </p:cNvPr>
          <p:cNvSpPr/>
          <p:nvPr/>
        </p:nvSpPr>
        <p:spPr>
          <a:xfrm>
            <a:off x="7408129" y="1572407"/>
            <a:ext cx="3926381" cy="537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739"/>
                  <a:pt x="21600" y="835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351"/>
                </a:lnTo>
                <a:cubicBezTo>
                  <a:pt x="0" y="3739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orma clara - text box">
            <a:extLst>
              <a:ext uri="{FF2B5EF4-FFF2-40B4-BE49-F238E27FC236}">
                <a16:creationId xmlns:a16="http://schemas.microsoft.com/office/drawing/2014/main" id="{D7E6873C-F931-A1A9-A12A-D4107EC2699C}"/>
              </a:ext>
            </a:extLst>
          </p:cNvPr>
          <p:cNvSpPr/>
          <p:nvPr/>
        </p:nvSpPr>
        <p:spPr>
          <a:xfrm>
            <a:off x="7600874" y="1739088"/>
            <a:ext cx="3540893" cy="5194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486"/>
                  <a:pt x="21600" y="7787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787"/>
                </a:lnTo>
                <a:cubicBezTo>
                  <a:pt x="0" y="3486"/>
                  <a:pt x="4835" y="0"/>
                  <a:pt x="10800" y="0"/>
                </a:cubicBezTo>
                <a:close/>
              </a:path>
            </a:pathLst>
          </a:custGeom>
          <a:solidFill>
            <a:srgbClr val="FFF0E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7042D2A0-3B4E-10ED-45ED-F7558558E8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1584" y="1058989"/>
            <a:ext cx="4267200" cy="850900"/>
          </a:xfrm>
          <a:prstGeom prst="rect">
            <a:avLst/>
          </a:prstGeom>
        </p:spPr>
      </p:pic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CA746409-70E5-8F44-ED3A-9E94CF234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A7448-15CC-23AC-F63B-37DC37024465}"/>
              </a:ext>
            </a:extLst>
          </p:cNvPr>
          <p:cNvSpPr txBox="1"/>
          <p:nvPr/>
        </p:nvSpPr>
        <p:spPr>
          <a:xfrm>
            <a:off x="8157765" y="2161149"/>
            <a:ext cx="2427108" cy="17686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i="1" dirty="0">
                <a:latin typeface="AMX Light" pitchFamily="2" charset="77"/>
              </a:rPr>
              <a:t>CONTEÚDO PREMIUM</a:t>
            </a:r>
          </a:p>
        </p:txBody>
      </p:sp>
      <p:sp>
        <p:nvSpPr>
          <p:cNvPr id="271" name="TextBox 8">
            <a:extLst>
              <a:ext uri="{FF2B5EF4-FFF2-40B4-BE49-F238E27FC236}">
                <a16:creationId xmlns:a16="http://schemas.microsoft.com/office/drawing/2014/main" id="{4E069399-73F4-F9DE-D762-7C1A88F69DF3}"/>
              </a:ext>
            </a:extLst>
          </p:cNvPr>
          <p:cNvSpPr txBox="1"/>
          <p:nvPr/>
        </p:nvSpPr>
        <p:spPr>
          <a:xfrm>
            <a:off x="7944768" y="3929788"/>
            <a:ext cx="2853105" cy="238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1800" dirty="0" err="1"/>
              <a:t>Mais</a:t>
            </a:r>
            <a:r>
              <a:rPr lang="en-GB" sz="1800" dirty="0"/>
              <a:t> de 100 </a:t>
            </a:r>
            <a:r>
              <a:rPr lang="en-GB" sz="1800" dirty="0" err="1"/>
              <a:t>páginas</a:t>
            </a:r>
            <a:r>
              <a:rPr lang="en-GB" sz="1800" dirty="0"/>
              <a:t> de </a:t>
            </a:r>
            <a:r>
              <a:rPr lang="en-GB" sz="1800" dirty="0" err="1"/>
              <a:t>conteúdo</a:t>
            </a:r>
            <a:r>
              <a:rPr lang="en-GB" sz="1800" dirty="0"/>
              <a:t> de </a:t>
            </a:r>
            <a:r>
              <a:rPr lang="en-GB" sz="1800" dirty="0" err="1"/>
              <a:t>qualidade</a:t>
            </a:r>
            <a:r>
              <a:rPr lang="en-GB" sz="1800" dirty="0"/>
              <a:t>: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Negócios</a:t>
            </a:r>
            <a:r>
              <a:rPr lang="en-GB" sz="1800" dirty="0"/>
              <a:t>;</a:t>
            </a:r>
          </a:p>
          <a:p>
            <a:pPr marL="182563" indent="-1825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Economia;</a:t>
            </a:r>
          </a:p>
          <a:p>
            <a:pPr marL="182563" indent="-1825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Investimento</a:t>
            </a:r>
            <a:r>
              <a:rPr lang="en-GB" sz="1800" dirty="0"/>
              <a:t>;</a:t>
            </a:r>
          </a:p>
          <a:p>
            <a:pPr marL="182563" indent="-1825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Responsabilidade</a:t>
            </a:r>
            <a:r>
              <a:rPr lang="en-GB" sz="1800" dirty="0"/>
              <a:t> social;</a:t>
            </a:r>
          </a:p>
          <a:p>
            <a:pPr marL="182563" indent="-1825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Gastronomia</a:t>
            </a:r>
            <a:r>
              <a:rPr lang="en-GB" sz="1800" dirty="0"/>
              <a:t>;</a:t>
            </a:r>
          </a:p>
          <a:p>
            <a:pPr marL="182563" indent="-1825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Entrevistas</a:t>
            </a:r>
            <a:r>
              <a:rPr lang="en-GB" sz="1800" dirty="0"/>
              <a:t>, entre outros.</a:t>
            </a:r>
          </a:p>
        </p:txBody>
      </p:sp>
      <p:pic>
        <p:nvPicPr>
          <p:cNvPr id="6" name="ícone_pin">
            <a:extLst>
              <a:ext uri="{FF2B5EF4-FFF2-40B4-BE49-F238E27FC236}">
                <a16:creationId xmlns:a16="http://schemas.microsoft.com/office/drawing/2014/main" id="{8F64C633-DE30-E7E9-4875-F3EE6A6F62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89225" y="2668534"/>
            <a:ext cx="964194" cy="96419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A0A6FD5-7A16-044D-CA70-4939D17F3E2C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8FCD55E2-64CB-9783-B327-04CF5AA6B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51CDB57B-38A1-2A0A-90E6-153EBB35C45C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702D570-B567-E263-59A4-8F64A17EC671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372439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4.07407E-6 " pathEditMode="relative" rAng="0" ptsTypes="AA" p14:bounceEnd="50000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-1.48148E-6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9 L 2.08333E-7 -3.33333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0.10208 L 2.08333E-7 3.7037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4" presetClass="path" presetSubtype="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8 L 2.08333E-7 7.40741E-7 " pathEditMode="relative" rAng="0" ptsTypes="AA" p14:bounceEnd="50000">
                                          <p:cBhvr>
                                            <p:cTn id="4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" grpId="0"/>
          <p:bldP spid="2" grpId="1"/>
          <p:bldP spid="271" grpId="0" animBg="1"/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4.07407E-6 " pathEditMode="relative" rAng="0" ptsTypes="AA">
                                          <p:cBhvr>
                                            <p:cTn id="20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-1.48148E-6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9 L 2.08333E-7 -3.33333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0.10208 L 2.08333E-7 3.7037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4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8 L 2.08333E-7 7.40741E-7 " pathEditMode="relative" rAng="0" ptsTypes="AA">
                                          <p:cBhvr>
                                            <p:cTn id="4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" grpId="0"/>
          <p:bldP spid="2" grpId="1"/>
          <p:bldP spid="271" grpId="0" animBg="1"/>
          <p:bldP spid="8" grpId="0" animBg="1"/>
          <p:bldP spid="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EF49-844A-9B35-685B-17EAE67A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EDF9DEC-F598-C482-087D-74B7184974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0689" y="2581792"/>
            <a:ext cx="1270000" cy="127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718DAC-51A7-C4CD-C789-67BB45D43E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368" y="2581792"/>
            <a:ext cx="1270000" cy="1270000"/>
          </a:xfrm>
          <a:prstGeom prst="rect">
            <a:avLst/>
          </a:prstGeom>
        </p:spPr>
      </p:pic>
      <p:sp>
        <p:nvSpPr>
          <p:cNvPr id="14" name="Oval-Amarelo">
            <a:extLst>
              <a:ext uri="{FF2B5EF4-FFF2-40B4-BE49-F238E27FC236}">
                <a16:creationId xmlns:a16="http://schemas.microsoft.com/office/drawing/2014/main" id="{72FDD00D-CCC8-FDBC-4F85-03D346A37EA9}"/>
              </a:ext>
            </a:extLst>
          </p:cNvPr>
          <p:cNvSpPr/>
          <p:nvPr/>
        </p:nvSpPr>
        <p:spPr>
          <a:xfrm>
            <a:off x="190501" y="1719829"/>
            <a:ext cx="11811000" cy="9590638"/>
          </a:xfrm>
          <a:prstGeom prst="ellipse">
            <a:avLst/>
          </a:prstGeom>
          <a:solidFill>
            <a:srgbClr val="FFF4D6"/>
          </a:solidFill>
          <a:ln w="12700">
            <a:solidFill>
              <a:srgbClr val="807F70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7" name="TextBox 1">
            <a:extLst>
              <a:ext uri="{FF2B5EF4-FFF2-40B4-BE49-F238E27FC236}">
                <a16:creationId xmlns:a16="http://schemas.microsoft.com/office/drawing/2014/main" id="{61BA147E-4CD9-36D2-F0F7-9FB5A2868A99}"/>
              </a:ext>
            </a:extLst>
          </p:cNvPr>
          <p:cNvSpPr txBox="1"/>
          <p:nvPr/>
        </p:nvSpPr>
        <p:spPr>
          <a:xfrm>
            <a:off x="3456228" y="872764"/>
            <a:ext cx="527954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7938" algn="ctr">
              <a:spcBef>
                <a:spcPts val="1200"/>
              </a:spcBef>
              <a:defRPr sz="4400" b="1" i="1">
                <a:latin typeface="AMX" pitchFamily="2" charset="77"/>
                <a:ea typeface="Mediamoure Regular"/>
                <a:cs typeface="Mediamoure Regular"/>
              </a:defRPr>
            </a:lvl1pPr>
          </a:lstStyle>
          <a:p>
            <a:r>
              <a:rPr lang="en-GB" dirty="0"/>
              <a:t>SVA ÁUDIO NOTÍCIAS</a:t>
            </a:r>
          </a:p>
        </p:txBody>
      </p:sp>
      <p:sp>
        <p:nvSpPr>
          <p:cNvPr id="628" name="Arc 2">
            <a:extLst>
              <a:ext uri="{FF2B5EF4-FFF2-40B4-BE49-F238E27FC236}">
                <a16:creationId xmlns:a16="http://schemas.microsoft.com/office/drawing/2014/main" id="{79BA6DFF-78F3-A90A-F62E-ABB2E6DF3236}"/>
              </a:ext>
            </a:extLst>
          </p:cNvPr>
          <p:cNvSpPr/>
          <p:nvPr/>
        </p:nvSpPr>
        <p:spPr>
          <a:xfrm>
            <a:off x="8645236" y="828805"/>
            <a:ext cx="365801" cy="7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D74E3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29" name="Arc 3">
            <a:extLst>
              <a:ext uri="{FF2B5EF4-FFF2-40B4-BE49-F238E27FC236}">
                <a16:creationId xmlns:a16="http://schemas.microsoft.com/office/drawing/2014/main" id="{DA22F4EA-63A7-3A97-BA50-0EAB8DA37538}"/>
              </a:ext>
            </a:extLst>
          </p:cNvPr>
          <p:cNvSpPr/>
          <p:nvPr/>
        </p:nvSpPr>
        <p:spPr>
          <a:xfrm flipH="1">
            <a:off x="3180965" y="828805"/>
            <a:ext cx="365801" cy="7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D74E3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668C7B5-0E0C-2A4A-8DF6-B90CCC9489BA}"/>
              </a:ext>
            </a:extLst>
          </p:cNvPr>
          <p:cNvSpPr txBox="1"/>
          <p:nvPr/>
        </p:nvSpPr>
        <p:spPr>
          <a:xfrm>
            <a:off x="3546766" y="2350960"/>
            <a:ext cx="50984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dirty="0" err="1">
                <a:solidFill>
                  <a:schemeClr val="tx1"/>
                </a:solidFill>
                <a:latin typeface="AMX" pitchFamily="2" charset="77"/>
              </a:rPr>
              <a:t>Número</a:t>
            </a:r>
            <a:r>
              <a:rPr lang="en-GB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GB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GB" dirty="0">
                <a:solidFill>
                  <a:schemeClr val="tx1"/>
                </a:solidFill>
                <a:latin typeface="AMX" pitchFamily="2" charset="77"/>
              </a:rPr>
              <a:t>: </a:t>
            </a:r>
            <a:r>
              <a:rPr lang="en-GB" b="1" dirty="0">
                <a:solidFill>
                  <a:srgbClr val="D74E36"/>
                </a:solidFill>
                <a:latin typeface="AMX" pitchFamily="2" charset="77"/>
              </a:rPr>
              <a:t>0800 205 0500</a:t>
            </a:r>
            <a:endParaRPr b="1" dirty="0">
              <a:solidFill>
                <a:srgbClr val="D74E36"/>
              </a:solidFill>
              <a:latin typeface="AMX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84D5A4-2649-6573-F920-01019FBBE6A5}"/>
              </a:ext>
            </a:extLst>
          </p:cNvPr>
          <p:cNvSpPr/>
          <p:nvPr/>
        </p:nvSpPr>
        <p:spPr>
          <a:xfrm>
            <a:off x="5187725" y="3536635"/>
            <a:ext cx="1816551" cy="4616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600" dirty="0" err="1">
                <a:solidFill>
                  <a:schemeClr val="tx1"/>
                </a:solidFill>
                <a:latin typeface="AMX" pitchFamily="2" charset="77"/>
              </a:rPr>
              <a:t>Autenticação</a:t>
            </a:r>
            <a:endParaRPr lang="en-US" sz="16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6B12D7-59CA-06D2-EB18-2B928D5D5092}"/>
              </a:ext>
            </a:extLst>
          </p:cNvPr>
          <p:cNvSpPr/>
          <p:nvPr/>
        </p:nvSpPr>
        <p:spPr>
          <a:xfrm>
            <a:off x="2913752" y="3536635"/>
            <a:ext cx="1816551" cy="4616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600" dirty="0">
                <a:solidFill>
                  <a:schemeClr val="tx1"/>
                </a:solidFill>
                <a:latin typeface="AMX" pitchFamily="2" charset="77"/>
              </a:rPr>
              <a:t>Boas </a:t>
            </a:r>
            <a:r>
              <a:rPr lang="en-US" sz="1600" dirty="0" err="1">
                <a:solidFill>
                  <a:schemeClr val="tx1"/>
                </a:solidFill>
                <a:latin typeface="AMX" pitchFamily="2" charset="77"/>
              </a:rPr>
              <a:t>vindas</a:t>
            </a:r>
            <a:endParaRPr lang="en-US" sz="16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6EACC2E-DB75-3057-9D97-36973747AAEF}"/>
              </a:ext>
            </a:extLst>
          </p:cNvPr>
          <p:cNvSpPr/>
          <p:nvPr/>
        </p:nvSpPr>
        <p:spPr>
          <a:xfrm>
            <a:off x="7461697" y="3536635"/>
            <a:ext cx="1816551" cy="4616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600" dirty="0">
                <a:solidFill>
                  <a:schemeClr val="tx1"/>
                </a:solidFill>
                <a:latin typeface="AMX" pitchFamily="2" charset="77"/>
              </a:rPr>
              <a:t>Menu de </a:t>
            </a:r>
            <a:r>
              <a:rPr lang="en-US" sz="1600" dirty="0" err="1">
                <a:solidFill>
                  <a:schemeClr val="tx1"/>
                </a:solidFill>
                <a:latin typeface="AMX" pitchFamily="2" charset="77"/>
              </a:rPr>
              <a:t>opções</a:t>
            </a:r>
            <a:endParaRPr lang="en-US" sz="16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231736-D518-3060-8EB6-C9749C8040A0}"/>
              </a:ext>
            </a:extLst>
          </p:cNvPr>
          <p:cNvSpPr/>
          <p:nvPr/>
        </p:nvSpPr>
        <p:spPr>
          <a:xfrm>
            <a:off x="2117728" y="545835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Primeiro</a:t>
            </a:r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 Lugar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CF5857-E258-1038-5BBE-967E86560A31}"/>
              </a:ext>
            </a:extLst>
          </p:cNvPr>
          <p:cNvSpPr/>
          <p:nvPr/>
        </p:nvSpPr>
        <p:spPr>
          <a:xfrm>
            <a:off x="3194145" y="481028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Entrevista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4ED183-E3A9-AB2C-AA47-669DAAEAB6F2}"/>
              </a:ext>
            </a:extLst>
          </p:cNvPr>
          <p:cNvSpPr/>
          <p:nvPr/>
        </p:nvSpPr>
        <p:spPr>
          <a:xfrm>
            <a:off x="4270563" y="545835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Capa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FA2282-79D8-8F69-587E-65418CCBC87C}"/>
              </a:ext>
            </a:extLst>
          </p:cNvPr>
          <p:cNvSpPr/>
          <p:nvPr/>
        </p:nvSpPr>
        <p:spPr>
          <a:xfrm>
            <a:off x="5346981" y="481028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Reportagens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558AEB-F78F-FE22-5A68-1BE02A492F90}"/>
              </a:ext>
            </a:extLst>
          </p:cNvPr>
          <p:cNvSpPr/>
          <p:nvPr/>
        </p:nvSpPr>
        <p:spPr>
          <a:xfrm>
            <a:off x="6423399" y="545835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Opinião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38F51D-48C5-F3D0-F86F-B9D1D82D85A0}"/>
              </a:ext>
            </a:extLst>
          </p:cNvPr>
          <p:cNvSpPr/>
          <p:nvPr/>
        </p:nvSpPr>
        <p:spPr>
          <a:xfrm>
            <a:off x="7499817" y="481028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Casual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6C2AD8-4CB5-5DBC-6E50-532278222757}"/>
              </a:ext>
            </a:extLst>
          </p:cNvPr>
          <p:cNvSpPr/>
          <p:nvPr/>
        </p:nvSpPr>
        <p:spPr>
          <a:xfrm>
            <a:off x="8576235" y="545835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Outros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C2415A0-ECF7-AF9B-F753-D19A2B2194D0}"/>
              </a:ext>
            </a:extLst>
          </p:cNvPr>
          <p:cNvSpPr/>
          <p:nvPr/>
        </p:nvSpPr>
        <p:spPr>
          <a:xfrm>
            <a:off x="1041311" y="481028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Da </a:t>
            </a:r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Exame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CC7922-08DD-B095-9E51-B139A8B75F9D}"/>
              </a:ext>
            </a:extLst>
          </p:cNvPr>
          <p:cNvSpPr/>
          <p:nvPr/>
        </p:nvSpPr>
        <p:spPr>
          <a:xfrm>
            <a:off x="9652651" y="4810282"/>
            <a:ext cx="1498038" cy="531542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Expediente</a:t>
            </a:r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Fale</a:t>
            </a:r>
            <a:r>
              <a:rPr lang="en-US" sz="1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MX" pitchFamily="2" charset="77"/>
              </a:rPr>
              <a:t>Conosco</a:t>
            </a:r>
            <a:endParaRPr lang="en-US" sz="140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1C2CC826-B586-43BE-45E5-84FEAAB4D889}"/>
              </a:ext>
            </a:extLst>
          </p:cNvPr>
          <p:cNvGrpSpPr/>
          <p:nvPr/>
        </p:nvGrpSpPr>
        <p:grpSpPr>
          <a:xfrm>
            <a:off x="1790330" y="3998300"/>
            <a:ext cx="8611339" cy="1460053"/>
            <a:chOff x="1790330" y="3998300"/>
            <a:chExt cx="8611339" cy="1460053"/>
          </a:xfrm>
        </p:grpSpPr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EB4E45D3-E82D-FC11-71B7-3AD13D2B695B}"/>
                </a:ext>
              </a:extLst>
            </p:cNvPr>
            <p:cNvCxnSpPr>
              <a:stCxn id="34" idx="2"/>
              <a:endCxn id="2" idx="0"/>
            </p:cNvCxnSpPr>
            <p:nvPr/>
          </p:nvCxnSpPr>
          <p:spPr>
            <a:xfrm rot="5400000">
              <a:off x="4674161" y="1114470"/>
              <a:ext cx="811982" cy="6579643"/>
            </a:xfrm>
            <a:prstGeom prst="bentConnector3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A352D59A-6B86-7A03-2839-B1BC3D90F288}"/>
                </a:ext>
              </a:extLst>
            </p:cNvPr>
            <p:cNvCxnSpPr>
              <a:cxnSpLocks/>
              <a:stCxn id="34" idx="2"/>
              <a:endCxn id="4" idx="0"/>
            </p:cNvCxnSpPr>
            <p:nvPr/>
          </p:nvCxnSpPr>
          <p:spPr>
            <a:xfrm rot="5400000">
              <a:off x="4888334" y="1976713"/>
              <a:ext cx="1460052" cy="5503226"/>
            </a:xfrm>
            <a:prstGeom prst="bentConnector3">
              <a:avLst>
                <a:gd name="adj1" fmla="val 27896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8" name="Elbow Connector 577">
              <a:extLst>
                <a:ext uri="{FF2B5EF4-FFF2-40B4-BE49-F238E27FC236}">
                  <a16:creationId xmlns:a16="http://schemas.microsoft.com/office/drawing/2014/main" id="{DB3C3A19-6352-5969-C1E3-25034617A602}"/>
                </a:ext>
              </a:extLst>
            </p:cNvPr>
            <p:cNvCxnSpPr>
              <a:cxnSpLocks/>
              <a:stCxn id="34" idx="2"/>
              <a:endCxn id="5" idx="0"/>
            </p:cNvCxnSpPr>
            <p:nvPr/>
          </p:nvCxnSpPr>
          <p:spPr>
            <a:xfrm rot="5400000">
              <a:off x="5750578" y="2190887"/>
              <a:ext cx="811982" cy="4426809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1" name="Elbow Connector 580">
              <a:extLst>
                <a:ext uri="{FF2B5EF4-FFF2-40B4-BE49-F238E27FC236}">
                  <a16:creationId xmlns:a16="http://schemas.microsoft.com/office/drawing/2014/main" id="{90255682-D49E-BB20-BC4A-C574006C82D1}"/>
                </a:ext>
              </a:extLst>
            </p:cNvPr>
            <p:cNvCxnSpPr>
              <a:cxnSpLocks/>
              <a:stCxn id="34" idx="2"/>
              <a:endCxn id="6" idx="0"/>
            </p:cNvCxnSpPr>
            <p:nvPr/>
          </p:nvCxnSpPr>
          <p:spPr>
            <a:xfrm rot="5400000">
              <a:off x="5964752" y="3053131"/>
              <a:ext cx="1460052" cy="3350391"/>
            </a:xfrm>
            <a:prstGeom prst="bentConnector3">
              <a:avLst>
                <a:gd name="adj1" fmla="val 27896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5" name="Elbow Connector 584">
              <a:extLst>
                <a:ext uri="{FF2B5EF4-FFF2-40B4-BE49-F238E27FC236}">
                  <a16:creationId xmlns:a16="http://schemas.microsoft.com/office/drawing/2014/main" id="{2C376BA5-3E2E-2936-2450-D8B0C3AE5078}"/>
                </a:ext>
              </a:extLst>
            </p:cNvPr>
            <p:cNvCxnSpPr>
              <a:cxnSpLocks/>
              <a:stCxn id="34" idx="2"/>
              <a:endCxn id="7" idx="0"/>
            </p:cNvCxnSpPr>
            <p:nvPr/>
          </p:nvCxnSpPr>
          <p:spPr>
            <a:xfrm rot="5400000">
              <a:off x="6826996" y="3267305"/>
              <a:ext cx="811982" cy="2273973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8" name="Elbow Connector 587">
              <a:extLst>
                <a:ext uri="{FF2B5EF4-FFF2-40B4-BE49-F238E27FC236}">
                  <a16:creationId xmlns:a16="http://schemas.microsoft.com/office/drawing/2014/main" id="{24E04116-62F2-A36D-89BC-4C840E6C241A}"/>
                </a:ext>
              </a:extLst>
            </p:cNvPr>
            <p:cNvCxnSpPr>
              <a:cxnSpLocks/>
              <a:stCxn id="34" idx="2"/>
              <a:endCxn id="8" idx="0"/>
            </p:cNvCxnSpPr>
            <p:nvPr/>
          </p:nvCxnSpPr>
          <p:spPr>
            <a:xfrm rot="5400000">
              <a:off x="7041170" y="4129549"/>
              <a:ext cx="1460052" cy="1197555"/>
            </a:xfrm>
            <a:prstGeom prst="bentConnector3">
              <a:avLst>
                <a:gd name="adj1" fmla="val 27896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2" name="Elbow Connector 591">
              <a:extLst>
                <a:ext uri="{FF2B5EF4-FFF2-40B4-BE49-F238E27FC236}">
                  <a16:creationId xmlns:a16="http://schemas.microsoft.com/office/drawing/2014/main" id="{E57E67B1-C4FF-7C15-D95B-914AAC4A9A1B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rot="5400000">
              <a:off x="7902446" y="4344691"/>
              <a:ext cx="811981" cy="119200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5" name="Elbow Connector 594">
              <a:extLst>
                <a:ext uri="{FF2B5EF4-FFF2-40B4-BE49-F238E27FC236}">
                  <a16:creationId xmlns:a16="http://schemas.microsoft.com/office/drawing/2014/main" id="{55DA4CA5-234E-5A77-DD40-1D5EDB0BBA16}"/>
                </a:ext>
              </a:extLst>
            </p:cNvPr>
            <p:cNvCxnSpPr>
              <a:cxnSpLocks/>
              <a:stCxn id="34" idx="2"/>
              <a:endCxn id="10" idx="0"/>
            </p:cNvCxnSpPr>
            <p:nvPr/>
          </p:nvCxnSpPr>
          <p:spPr>
            <a:xfrm rot="16200000" flipH="1">
              <a:off x="8117587" y="4250685"/>
              <a:ext cx="1460052" cy="955281"/>
            </a:xfrm>
            <a:prstGeom prst="bentConnector3">
              <a:avLst>
                <a:gd name="adj1" fmla="val 27896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0" name="Elbow Connector 599">
              <a:extLst>
                <a:ext uri="{FF2B5EF4-FFF2-40B4-BE49-F238E27FC236}">
                  <a16:creationId xmlns:a16="http://schemas.microsoft.com/office/drawing/2014/main" id="{3CB06930-E576-C659-25ED-C22D2A3F6E17}"/>
                </a:ext>
              </a:extLst>
            </p:cNvPr>
            <p:cNvCxnSpPr>
              <a:cxnSpLocks/>
              <a:stCxn id="34" idx="2"/>
              <a:endCxn id="11" idx="0"/>
            </p:cNvCxnSpPr>
            <p:nvPr/>
          </p:nvCxnSpPr>
          <p:spPr>
            <a:xfrm rot="16200000" flipH="1">
              <a:off x="8979830" y="3388442"/>
              <a:ext cx="811982" cy="2031697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05" name="TextBox 5">
            <a:extLst>
              <a:ext uri="{FF2B5EF4-FFF2-40B4-BE49-F238E27FC236}">
                <a16:creationId xmlns:a16="http://schemas.microsoft.com/office/drawing/2014/main" id="{14B446D3-A3B1-E62A-4849-84B8BD8A4B37}"/>
              </a:ext>
            </a:extLst>
          </p:cNvPr>
          <p:cNvSpPr txBox="1"/>
          <p:nvPr/>
        </p:nvSpPr>
        <p:spPr>
          <a:xfrm>
            <a:off x="3546766" y="6196921"/>
            <a:ext cx="50984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incluso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sem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custo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adicional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todos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200" i="1" dirty="0" err="1">
                <a:solidFill>
                  <a:schemeClr val="tx1"/>
                </a:solidFill>
                <a:latin typeface="AMX" pitchFamily="2" charset="77"/>
              </a:rPr>
              <a:t>planos</a:t>
            </a:r>
            <a:r>
              <a:rPr lang="en-GB" sz="1200" i="1" dirty="0">
                <a:solidFill>
                  <a:schemeClr val="tx1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77BBA64-6AC8-381D-2257-B878936352D1}"/>
              </a:ext>
            </a:extLst>
          </p:cNvPr>
          <p:cNvSpPr/>
          <p:nvPr/>
        </p:nvSpPr>
        <p:spPr>
          <a:xfrm>
            <a:off x="10251347" y="121639"/>
            <a:ext cx="1874939" cy="297810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18" name="Imagem 17" descr="Texto&#10;&#10;O conteúdo gerado por IA pode estar incorreto.">
            <a:extLst>
              <a:ext uri="{FF2B5EF4-FFF2-40B4-BE49-F238E27FC236}">
                <a16:creationId xmlns:a16="http://schemas.microsoft.com/office/drawing/2014/main" id="{85ADF702-14C0-9A9C-14E4-1B708F0B2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3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6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4.07407E-6 L -1.45833E-6 -4.0740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6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4.07407E-6 L 1.45833E-6 -4.0740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.10209 L 0 -2.96296E-6 " pathEditMode="relative" rAng="0" ptsTypes="AA" p14:bounceEnd="50000">
                                          <p:cBhvr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 p14:bounceEnd="50000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grpId="1" nodeType="withEffect" p14:presetBounceEnd="50000">
                                      <p:stCondLst>
                                        <p:cond delay="3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 p14:bounceEnd="50000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fill="hold" grpId="1" nodeType="withEffect" p14:presetBounceEnd="50000">
                                      <p:stCondLst>
                                        <p:cond delay="4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 p14:bounceEnd="50000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6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627" grpId="0" animBg="1"/>
          <p:bldP spid="628" grpId="0" animBg="1"/>
          <p:bldP spid="628" grpId="1" animBg="1"/>
          <p:bldP spid="629" grpId="0" animBg="1"/>
          <p:bldP spid="629" grpId="1" animBg="1"/>
          <p:bldP spid="3" grpId="0" animBg="1"/>
          <p:bldP spid="16" grpId="0" animBg="1"/>
          <p:bldP spid="16" grpId="1" animBg="1"/>
          <p:bldP spid="17" grpId="0" animBg="1"/>
          <p:bldP spid="17" grpId="1" animBg="1"/>
          <p:bldP spid="34" grpId="0" animBg="1"/>
          <p:bldP spid="34" grpId="1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2" grpId="0" animBg="1"/>
          <p:bldP spid="11" grpId="0" animBg="1"/>
          <p:bldP spid="605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6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4.07407E-6 L -1.45833E-6 -4.0740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6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4.07407E-6 L 1.45833E-6 -4.0740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.10209 L 0 -2.96296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Motion origin="layout" path="M -1.45833E-6 -0.05417 L -1.45833E-6 4.44444E-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6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627" grpId="0" animBg="1"/>
          <p:bldP spid="628" grpId="0" animBg="1"/>
          <p:bldP spid="628" grpId="1" animBg="1"/>
          <p:bldP spid="629" grpId="0" animBg="1"/>
          <p:bldP spid="629" grpId="1" animBg="1"/>
          <p:bldP spid="3" grpId="0" animBg="1"/>
          <p:bldP spid="16" grpId="0" animBg="1"/>
          <p:bldP spid="16" grpId="1" animBg="1"/>
          <p:bldP spid="17" grpId="0" animBg="1"/>
          <p:bldP spid="17" grpId="1" animBg="1"/>
          <p:bldP spid="34" grpId="0" animBg="1"/>
          <p:bldP spid="34" grpId="1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2" grpId="0" animBg="1"/>
          <p:bldP spid="11" grpId="0" animBg="1"/>
          <p:bldP spid="60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1EA6A-31EA-007B-621E-C1DA302C3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orma-Azul">
            <a:extLst>
              <a:ext uri="{FF2B5EF4-FFF2-40B4-BE49-F238E27FC236}">
                <a16:creationId xmlns:a16="http://schemas.microsoft.com/office/drawing/2014/main" id="{1E1E4723-ADA8-8D54-AE0E-91C85ECCCDCB}"/>
              </a:ext>
            </a:extLst>
          </p:cNvPr>
          <p:cNvSpPr/>
          <p:nvPr/>
        </p:nvSpPr>
        <p:spPr>
          <a:xfrm>
            <a:off x="7265195" y="1396470"/>
            <a:ext cx="4212253" cy="5556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877"/>
                  <a:pt x="21600" y="865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659"/>
                </a:lnTo>
                <a:cubicBezTo>
                  <a:pt x="0" y="3877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forma-Amarela">
            <a:extLst>
              <a:ext uri="{FF2B5EF4-FFF2-40B4-BE49-F238E27FC236}">
                <a16:creationId xmlns:a16="http://schemas.microsoft.com/office/drawing/2014/main" id="{E59661CB-724C-1E99-5CB4-B326D2062C57}"/>
              </a:ext>
            </a:extLst>
          </p:cNvPr>
          <p:cNvSpPr/>
          <p:nvPr/>
        </p:nvSpPr>
        <p:spPr>
          <a:xfrm>
            <a:off x="7408129" y="1572407"/>
            <a:ext cx="3926381" cy="537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739"/>
                  <a:pt x="21600" y="835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351"/>
                </a:lnTo>
                <a:cubicBezTo>
                  <a:pt x="0" y="3739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orma clara - text box">
            <a:extLst>
              <a:ext uri="{FF2B5EF4-FFF2-40B4-BE49-F238E27FC236}">
                <a16:creationId xmlns:a16="http://schemas.microsoft.com/office/drawing/2014/main" id="{E6DB9FAD-E352-4935-837B-B1390B2D221C}"/>
              </a:ext>
            </a:extLst>
          </p:cNvPr>
          <p:cNvSpPr/>
          <p:nvPr/>
        </p:nvSpPr>
        <p:spPr>
          <a:xfrm>
            <a:off x="7600874" y="1739088"/>
            <a:ext cx="3540893" cy="5194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486"/>
                  <a:pt x="21600" y="7787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787"/>
                </a:lnTo>
                <a:cubicBezTo>
                  <a:pt x="0" y="3486"/>
                  <a:pt x="4835" y="0"/>
                  <a:pt x="10800" y="0"/>
                </a:cubicBezTo>
                <a:close/>
              </a:path>
            </a:pathLst>
          </a:custGeom>
          <a:solidFill>
            <a:srgbClr val="FFF0E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5C60EB15-D95D-DD28-97DA-94FD009D5C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271" name="TextBox 8">
            <a:extLst>
              <a:ext uri="{FF2B5EF4-FFF2-40B4-BE49-F238E27FC236}">
                <a16:creationId xmlns:a16="http://schemas.microsoft.com/office/drawing/2014/main" id="{E42E1975-9F0E-ECBE-26C5-452224DD71DD}"/>
              </a:ext>
            </a:extLst>
          </p:cNvPr>
          <p:cNvSpPr txBox="1"/>
          <p:nvPr/>
        </p:nvSpPr>
        <p:spPr>
          <a:xfrm>
            <a:off x="8037364" y="4532231"/>
            <a:ext cx="285310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en-GB" sz="1800" dirty="0" err="1">
                <a:solidFill>
                  <a:schemeClr val="tx1"/>
                </a:solidFill>
                <a:latin typeface="AMX" pitchFamily="2" charset="77"/>
              </a:rPr>
              <a:t>aparelho</a:t>
            </a:r>
            <a:r>
              <a:rPr lang="en-GB" sz="1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MX" pitchFamily="2" charset="77"/>
              </a:rPr>
              <a:t>deve</a:t>
            </a:r>
            <a:r>
              <a:rPr lang="en-GB" sz="1800" dirty="0">
                <a:solidFill>
                  <a:schemeClr val="tx1"/>
                </a:solidFill>
                <a:latin typeface="AMX" pitchFamily="2" charset="77"/>
              </a:rPr>
              <a:t> ser </a:t>
            </a:r>
            <a:r>
              <a:rPr lang="en-GB" sz="1800" dirty="0" err="1">
                <a:solidFill>
                  <a:schemeClr val="tx1"/>
                </a:solidFill>
                <a:latin typeface="AMX" pitchFamily="2" charset="77"/>
              </a:rPr>
              <a:t>compatível</a:t>
            </a:r>
            <a:r>
              <a:rPr lang="en-GB" sz="1800" dirty="0"/>
              <a:t>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99FE2E-F8FD-F371-0030-34DB1FA15888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CCBCEDE0-A656-2E3D-1D02-5E40F9BDC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grpSp>
        <p:nvGrpSpPr>
          <p:cNvPr id="8" name="Group-icone-Identificador">
            <a:extLst>
              <a:ext uri="{FF2B5EF4-FFF2-40B4-BE49-F238E27FC236}">
                <a16:creationId xmlns:a16="http://schemas.microsoft.com/office/drawing/2014/main" id="{27D62289-11E6-A52C-F51B-8E4DEDE2F5A7}"/>
              </a:ext>
            </a:extLst>
          </p:cNvPr>
          <p:cNvGrpSpPr/>
          <p:nvPr/>
        </p:nvGrpSpPr>
        <p:grpSpPr>
          <a:xfrm>
            <a:off x="8701844" y="2679823"/>
            <a:ext cx="1480352" cy="1480352"/>
            <a:chOff x="-1" y="-1"/>
            <a:chExt cx="1539406" cy="1539406"/>
          </a:xfrm>
        </p:grpSpPr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3F6D98B9-29DF-243B-DCDC-5E89D8AE2D8F}"/>
                </a:ext>
              </a:extLst>
            </p:cNvPr>
            <p:cNvSpPr/>
            <p:nvPr/>
          </p:nvSpPr>
          <p:spPr>
            <a:xfrm>
              <a:off x="-1" y="-1"/>
              <a:ext cx="1539406" cy="1539406"/>
            </a:xfrm>
            <a:prstGeom prst="ellipse">
              <a:avLst/>
            </a:prstGeom>
            <a:solidFill>
              <a:srgbClr val="BBCF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91F5B357-170F-1F3A-203E-45D5D7AA3258}"/>
                </a:ext>
              </a:extLst>
            </p:cNvPr>
            <p:cNvSpPr/>
            <p:nvPr/>
          </p:nvSpPr>
          <p:spPr>
            <a:xfrm>
              <a:off x="83605" y="83605"/>
              <a:ext cx="1372195" cy="1372195"/>
            </a:xfrm>
            <a:prstGeom prst="ellipse">
              <a:avLst/>
            </a:prstGeom>
            <a:solidFill>
              <a:srgbClr val="D74E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E7CD4671-AB94-F44B-1AFE-95115E06F087}"/>
                </a:ext>
              </a:extLst>
            </p:cNvPr>
            <p:cNvSpPr/>
            <p:nvPr/>
          </p:nvSpPr>
          <p:spPr>
            <a:xfrm>
              <a:off x="176891" y="176891"/>
              <a:ext cx="1185623" cy="1185623"/>
            </a:xfrm>
            <a:prstGeom prst="ellipse">
              <a:avLst/>
            </a:prstGeom>
            <a:solidFill>
              <a:srgbClr val="FFF0E0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2" name="Graphic 20">
              <a:extLst>
                <a:ext uri="{FF2B5EF4-FFF2-40B4-BE49-F238E27FC236}">
                  <a16:creationId xmlns:a16="http://schemas.microsoft.com/office/drawing/2014/main" id="{B2F2E0FC-1BFA-E228-3C3D-564D168568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04186" y="404186"/>
              <a:ext cx="731032" cy="731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Como funciona - text box">
            <a:extLst>
              <a:ext uri="{FF2B5EF4-FFF2-40B4-BE49-F238E27FC236}">
                <a16:creationId xmlns:a16="http://schemas.microsoft.com/office/drawing/2014/main" id="{5108E1C0-4062-0CDE-D337-0D4551AEC071}"/>
              </a:ext>
            </a:extLst>
          </p:cNvPr>
          <p:cNvSpPr/>
          <p:nvPr/>
        </p:nvSpPr>
        <p:spPr>
          <a:xfrm>
            <a:off x="714552" y="1990912"/>
            <a:ext cx="6329428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indent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en-GB" sz="3200" b="1" i="1" dirty="0">
                <a:solidFill>
                  <a:schemeClr val="tx1"/>
                </a:solidFill>
                <a:latin typeface="AMX" pitchFamily="2" charset="77"/>
                <a:ea typeface="Mediamoure Regular"/>
                <a:cs typeface="Mediamoure Regular"/>
              </a:rPr>
              <a:t>IDENTIFICADOR DE CHAMADA</a:t>
            </a:r>
          </a:p>
          <a:p>
            <a:pPr marL="269875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pPr>
            <a:r>
              <a:rPr lang="pt-BR" dirty="0">
                <a:latin typeface="AMX" pitchFamily="2" charset="77"/>
              </a:rPr>
              <a:t>  Saiba quem está ligando antes de atender.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2E78631-3796-60A0-5881-EDDF4EAC9F87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F5467828-C56F-B771-FCB7-3ED0BA2BCF13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01896F-AC8B-BEC1-6D16-D236623E6D8B}"/>
              </a:ext>
            </a:extLst>
          </p:cNvPr>
          <p:cNvSpPr txBox="1"/>
          <p:nvPr/>
        </p:nvSpPr>
        <p:spPr>
          <a:xfrm>
            <a:off x="707727" y="796959"/>
            <a:ext cx="3529781" cy="120032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rPr>
              <a:t>Juntar do slide 24 até o 28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/>
              <a:t>Assim como tem o mesmo na formação antiga, exemplo abaixo: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C4470D-1583-549C-D23F-192400053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425" y="1771506"/>
            <a:ext cx="5883150" cy="3314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828002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4.07407E-6 " pathEditMode="relative" rAng="0" ptsTypes="AA" p14:bounceEnd="50000">
                                          <p:cBhvr>
                                            <p:cTn id="12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9 L 2.08333E-7 -3.33333E-6 " pathEditMode="relative" rAng="0" ptsTypes="AA" p14:bounceEnd="50000">
                                          <p:cBhvr>
                                            <p:cTn id="17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0.10208 L 2.08333E-7 3.7037E-6 " pathEditMode="relative" rAng="0" ptsTypes="AA" p14:bounceEnd="50000">
                                          <p:cBhvr>
                                            <p:cTn id="22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  <p:bldP spid="14" grpId="0" animBg="1"/>
          <p:bldP spid="14" grpId="1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10208 L 2.08333E-7 4.07407E-6 " pathEditMode="relative" rAng="0" ptsTypes="AA">
                                          <p:cBhvr>
                                            <p:cTn id="12" dur="12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0.10209 L 2.08333E-7 -3.33333E-6 " pathEditMode="relative" rAng="0" ptsTypes="AA">
                                          <p:cBhvr>
                                            <p:cTn id="17" dur="12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0.10208 L 2.08333E-7 3.7037E-6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7" grpId="0" animBg="1"/>
          <p:bldP spid="267" grpId="1" animBg="1"/>
          <p:bldP spid="268" grpId="0" animBg="1"/>
          <p:bldP spid="268" grpId="1" animBg="1"/>
          <p:bldP spid="269" grpId="0" animBg="1"/>
          <p:bldP spid="269" grpId="1" animBg="1"/>
          <p:bldP spid="271" grpId="0" animBg="1"/>
          <p:bldP spid="14" grpId="0" animBg="1"/>
          <p:bldP spid="14" grpId="1" animBg="1"/>
          <p:bldP spid="16" grpId="0" animBg="1"/>
          <p:bldP spid="1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FAAC-E12E-BE71-3A56-3057E6451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>
            <a:extLst>
              <a:ext uri="{FF2B5EF4-FFF2-40B4-BE49-F238E27FC236}">
                <a16:creationId xmlns:a16="http://schemas.microsoft.com/office/drawing/2014/main" id="{A90F8C98-7EA4-B76E-7BEF-44821C7BC146}"/>
              </a:ext>
            </a:extLst>
          </p:cNvPr>
          <p:cNvSpPr/>
          <p:nvPr/>
        </p:nvSpPr>
        <p:spPr>
          <a:xfrm>
            <a:off x="1050233" y="2042500"/>
            <a:ext cx="5045767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indent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3200" b="1" i="1" dirty="0">
                <a:solidFill>
                  <a:schemeClr val="tx1"/>
                </a:solidFill>
                <a:latin typeface="AMX" pitchFamily="2" charset="77"/>
              </a:rPr>
              <a:t>CHAMADA EM ESPERA</a:t>
            </a:r>
            <a:endParaRPr lang="en-GB" sz="3200" b="1" i="1" dirty="0">
              <a:solidFill>
                <a:schemeClr val="tx1"/>
              </a:solidFill>
              <a:latin typeface="AMX" pitchFamily="2" charset="77"/>
              <a:ea typeface="Mediamoure Regular"/>
              <a:cs typeface="Mediamoure Regular"/>
            </a:endParaRPr>
          </a:p>
          <a:p>
            <a:pPr marL="266700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Permite atender e alternar a uma 2ª    chamada sem finalizar a chamada na qual estiver no comando.</a:t>
            </a:r>
            <a:endParaRPr lang="pt-BR" sz="2000" dirty="0">
              <a:solidFill>
                <a:srgbClr val="D74E36"/>
              </a:solidFill>
              <a:latin typeface="AMX" pitchFamily="2" charset="77"/>
            </a:endParaRPr>
          </a:p>
        </p:txBody>
      </p:sp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1DE557EF-43E3-71CC-4A20-875C1E03A7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41578BD-D0FC-7B20-1DC4-0A3EEA1E8EB0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6B3BD4C6-6F74-F18E-D304-10AAF2031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94B319-69F2-9A46-BCE0-DBB498AEEA8A}"/>
              </a:ext>
            </a:extLst>
          </p:cNvPr>
          <p:cNvSpPr txBox="1"/>
          <p:nvPr/>
        </p:nvSpPr>
        <p:spPr>
          <a:xfrm>
            <a:off x="5964897" y="2375468"/>
            <a:ext cx="61098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t-BR" sz="1800" dirty="0">
              <a:solidFill>
                <a:srgbClr val="D74E36"/>
              </a:solidFill>
              <a:latin typeface="AMX" pitchFamily="2" charset="77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F6750313-31FB-F999-DF66-13493530191B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35908C0B-B384-5DFA-6258-9B782BF44457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  <p:grpSp>
        <p:nvGrpSpPr>
          <p:cNvPr id="15" name="Group-icone-Chamada">
            <a:extLst>
              <a:ext uri="{FF2B5EF4-FFF2-40B4-BE49-F238E27FC236}">
                <a16:creationId xmlns:a16="http://schemas.microsoft.com/office/drawing/2014/main" id="{2C9D6B43-D41F-0263-26A6-9D78EABFC6A6}"/>
              </a:ext>
            </a:extLst>
          </p:cNvPr>
          <p:cNvGrpSpPr/>
          <p:nvPr/>
        </p:nvGrpSpPr>
        <p:grpSpPr>
          <a:xfrm>
            <a:off x="7905059" y="2858256"/>
            <a:ext cx="1480352" cy="1480352"/>
            <a:chOff x="-1" y="-1"/>
            <a:chExt cx="1539406" cy="1539406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8722557F-2310-A3D8-96E8-B51927D240FC}"/>
                </a:ext>
              </a:extLst>
            </p:cNvPr>
            <p:cNvSpPr/>
            <p:nvPr/>
          </p:nvSpPr>
          <p:spPr>
            <a:xfrm>
              <a:off x="-1" y="-1"/>
              <a:ext cx="1539406" cy="1539406"/>
            </a:xfrm>
            <a:prstGeom prst="ellipse">
              <a:avLst/>
            </a:prstGeom>
            <a:solidFill>
              <a:srgbClr val="BBCF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Oval 24">
              <a:extLst>
                <a:ext uri="{FF2B5EF4-FFF2-40B4-BE49-F238E27FC236}">
                  <a16:creationId xmlns:a16="http://schemas.microsoft.com/office/drawing/2014/main" id="{5E479DC2-033B-19E7-140A-85561034E6BD}"/>
                </a:ext>
              </a:extLst>
            </p:cNvPr>
            <p:cNvSpPr/>
            <p:nvPr/>
          </p:nvSpPr>
          <p:spPr>
            <a:xfrm>
              <a:off x="83604" y="83604"/>
              <a:ext cx="1372196" cy="1372196"/>
            </a:xfrm>
            <a:prstGeom prst="ellipse">
              <a:avLst/>
            </a:prstGeom>
            <a:solidFill>
              <a:srgbClr val="D74E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4ADCF27B-3602-E0D4-148D-3ABDFA75F772}"/>
                </a:ext>
              </a:extLst>
            </p:cNvPr>
            <p:cNvSpPr/>
            <p:nvPr/>
          </p:nvSpPr>
          <p:spPr>
            <a:xfrm>
              <a:off x="176890" y="176890"/>
              <a:ext cx="1185624" cy="1185624"/>
            </a:xfrm>
            <a:prstGeom prst="ellipse">
              <a:avLst/>
            </a:prstGeom>
            <a:solidFill>
              <a:srgbClr val="FFF0E0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" name="Graphic 28">
              <a:extLst>
                <a:ext uri="{FF2B5EF4-FFF2-40B4-BE49-F238E27FC236}">
                  <a16:creationId xmlns:a16="http://schemas.microsoft.com/office/drawing/2014/main" id="{13F5AC0F-A69F-BE0F-2EF2-66C81CA3D63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7109" y="445993"/>
              <a:ext cx="645186" cy="647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79533632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3F706-70A3-00C9-B190-312B078F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>
            <a:extLst>
              <a:ext uri="{FF2B5EF4-FFF2-40B4-BE49-F238E27FC236}">
                <a16:creationId xmlns:a16="http://schemas.microsoft.com/office/drawing/2014/main" id="{1FE19F05-9BAE-E594-E382-74CD720E8EFC}"/>
              </a:ext>
            </a:extLst>
          </p:cNvPr>
          <p:cNvSpPr/>
          <p:nvPr/>
        </p:nvSpPr>
        <p:spPr>
          <a:xfrm>
            <a:off x="1050233" y="1844876"/>
            <a:ext cx="5250813" cy="3429667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indent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3200" b="1" i="1" dirty="0">
                <a:solidFill>
                  <a:schemeClr val="tx1"/>
                </a:solidFill>
                <a:latin typeface="AMX" pitchFamily="2" charset="77"/>
              </a:rPr>
              <a:t>CONFERÊNCIA A 3</a:t>
            </a:r>
          </a:p>
          <a:p>
            <a:pPr marL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Permite colocar uma terceira pessoa em qualquer ligação.</a:t>
            </a:r>
            <a:br>
              <a:rPr lang="pt-BR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i="1" dirty="0">
                <a:solidFill>
                  <a:schemeClr val="tx1"/>
                </a:solidFill>
                <a:latin typeface="AMX" pitchFamily="2" charset="77"/>
              </a:rPr>
              <a:t>* Pode haver excedente de chamada.</a:t>
            </a:r>
            <a:endParaRPr lang="pt-BR" sz="2000" i="1" dirty="0">
              <a:solidFill>
                <a:srgbClr val="D74E36"/>
              </a:solidFill>
              <a:latin typeface="AMX" pitchFamily="2" charset="77"/>
            </a:endParaRPr>
          </a:p>
        </p:txBody>
      </p:sp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F97189B5-78DE-BDBB-E4FD-927982832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4CCD918-2DA3-FEFE-0FD1-BDBF07897D8B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894E0F4F-389E-2A44-0550-7C55AE602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0B020E5-4FB4-F48A-97F4-991E0BE4462F}"/>
              </a:ext>
            </a:extLst>
          </p:cNvPr>
          <p:cNvSpPr txBox="1"/>
          <p:nvPr/>
        </p:nvSpPr>
        <p:spPr>
          <a:xfrm>
            <a:off x="5964897" y="2375468"/>
            <a:ext cx="61098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t-BR" sz="1800" dirty="0">
              <a:solidFill>
                <a:srgbClr val="D74E36"/>
              </a:solidFill>
              <a:latin typeface="AMX" pitchFamily="2" charset="77"/>
            </a:endParaRPr>
          </a:p>
        </p:txBody>
      </p:sp>
      <p:grpSp>
        <p:nvGrpSpPr>
          <p:cNvPr id="9" name="Group-icone-Conferência">
            <a:extLst>
              <a:ext uri="{FF2B5EF4-FFF2-40B4-BE49-F238E27FC236}">
                <a16:creationId xmlns:a16="http://schemas.microsoft.com/office/drawing/2014/main" id="{34B18AD8-8737-9EDE-030F-4AF19AC9279D}"/>
              </a:ext>
            </a:extLst>
          </p:cNvPr>
          <p:cNvGrpSpPr/>
          <p:nvPr/>
        </p:nvGrpSpPr>
        <p:grpSpPr>
          <a:xfrm>
            <a:off x="8187924" y="2743396"/>
            <a:ext cx="1480352" cy="1480352"/>
            <a:chOff x="6424493" y="2528335"/>
            <a:chExt cx="1227912" cy="1227912"/>
          </a:xfrm>
        </p:grpSpPr>
        <p:sp>
          <p:nvSpPr>
            <p:cNvPr id="10" name="Oval 23">
              <a:extLst>
                <a:ext uri="{FF2B5EF4-FFF2-40B4-BE49-F238E27FC236}">
                  <a16:creationId xmlns:a16="http://schemas.microsoft.com/office/drawing/2014/main" id="{062A1A33-0A3B-4EEE-80A0-8C47E141078B}"/>
                </a:ext>
              </a:extLst>
            </p:cNvPr>
            <p:cNvSpPr/>
            <p:nvPr/>
          </p:nvSpPr>
          <p:spPr>
            <a:xfrm>
              <a:off x="6424493" y="2528335"/>
              <a:ext cx="1227912" cy="1227912"/>
            </a:xfrm>
            <a:prstGeom prst="ellipse">
              <a:avLst/>
            </a:prstGeom>
            <a:solidFill>
              <a:srgbClr val="BBCF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F4FAAC5C-41E1-5BCD-381D-1D477DA7307A}"/>
                </a:ext>
              </a:extLst>
            </p:cNvPr>
            <p:cNvSpPr/>
            <p:nvPr/>
          </p:nvSpPr>
          <p:spPr>
            <a:xfrm>
              <a:off x="6491181" y="2595023"/>
              <a:ext cx="1094536" cy="1094536"/>
            </a:xfrm>
            <a:prstGeom prst="ellipse">
              <a:avLst/>
            </a:prstGeom>
            <a:solidFill>
              <a:srgbClr val="D74E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8DCE98D7-6BF6-BB6C-7F78-93096BF44E75}"/>
                </a:ext>
              </a:extLst>
            </p:cNvPr>
            <p:cNvSpPr/>
            <p:nvPr/>
          </p:nvSpPr>
          <p:spPr>
            <a:xfrm>
              <a:off x="6565591" y="2669433"/>
              <a:ext cx="945716" cy="945716"/>
            </a:xfrm>
            <a:prstGeom prst="ellipse">
              <a:avLst/>
            </a:prstGeom>
            <a:solidFill>
              <a:srgbClr val="FFF0E0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DEFF14F6-AA4C-3486-9E2C-2B4D6B54FC5F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667804" y="2784261"/>
              <a:ext cx="741290" cy="649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7CC2DE4D-4C4D-CA73-F993-FFD9A4D1B655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7260B65-0790-55FC-AE7A-234C6DC94160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603802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33347-DEEA-BD3E-FAA1-7FCA7FDB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>
            <a:extLst>
              <a:ext uri="{FF2B5EF4-FFF2-40B4-BE49-F238E27FC236}">
                <a16:creationId xmlns:a16="http://schemas.microsoft.com/office/drawing/2014/main" id="{0D07C0D8-CC46-651B-4640-3753A7E8B93B}"/>
              </a:ext>
            </a:extLst>
          </p:cNvPr>
          <p:cNvSpPr/>
          <p:nvPr/>
        </p:nvSpPr>
        <p:spPr>
          <a:xfrm>
            <a:off x="1050233" y="1990912"/>
            <a:ext cx="5250813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3200" b="1" i="1" dirty="0">
                <a:solidFill>
                  <a:schemeClr val="tx1"/>
                </a:solidFill>
                <a:latin typeface="AMX" pitchFamily="2" charset="77"/>
              </a:rPr>
              <a:t>TRANSFERÊNCIA DE LIGAÇÕES (Siga-me)</a:t>
            </a:r>
          </a:p>
          <a:p>
            <a:pPr marL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Transfira chamadas automaticamente</a:t>
            </a:r>
            <a:br>
              <a:rPr lang="pt-BR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para onde quiser.</a:t>
            </a:r>
            <a:br>
              <a:rPr lang="pt-BR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i="1" dirty="0">
                <a:solidFill>
                  <a:schemeClr val="tx1"/>
                </a:solidFill>
                <a:latin typeface="AMX" pitchFamily="2" charset="77"/>
              </a:rPr>
              <a:t>* Pode haver excedente de chamada.</a:t>
            </a:r>
            <a:endParaRPr lang="pt-BR" sz="2000" i="1" dirty="0">
              <a:solidFill>
                <a:srgbClr val="D74E36"/>
              </a:solidFill>
              <a:latin typeface="AMX" pitchFamily="2" charset="77"/>
            </a:endParaRPr>
          </a:p>
        </p:txBody>
      </p:sp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604C7022-8B6D-8DD3-7AD9-6D461A7EFE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CF98250-722E-96B2-A3B3-156032FACA4E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3E306B01-1846-8334-5E7D-6726393B6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3EEA7B-2580-D2BC-1B68-99EB35EC6D61}"/>
              </a:ext>
            </a:extLst>
          </p:cNvPr>
          <p:cNvSpPr txBox="1"/>
          <p:nvPr/>
        </p:nvSpPr>
        <p:spPr>
          <a:xfrm>
            <a:off x="5964897" y="2375468"/>
            <a:ext cx="61098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t-BR" sz="1800" dirty="0">
              <a:solidFill>
                <a:srgbClr val="D74E36"/>
              </a:solidFill>
              <a:latin typeface="AMX" pitchFamily="2" charset="77"/>
            </a:endParaRPr>
          </a:p>
        </p:txBody>
      </p:sp>
      <p:grpSp>
        <p:nvGrpSpPr>
          <p:cNvPr id="2" name="Group-icone-Transferência">
            <a:extLst>
              <a:ext uri="{FF2B5EF4-FFF2-40B4-BE49-F238E27FC236}">
                <a16:creationId xmlns:a16="http://schemas.microsoft.com/office/drawing/2014/main" id="{2790F7A3-BBFA-3B99-8CA5-E8C9EE2C6168}"/>
              </a:ext>
            </a:extLst>
          </p:cNvPr>
          <p:cNvGrpSpPr/>
          <p:nvPr/>
        </p:nvGrpSpPr>
        <p:grpSpPr>
          <a:xfrm>
            <a:off x="8187924" y="2753168"/>
            <a:ext cx="1480352" cy="1480352"/>
            <a:chOff x="6424493" y="2528335"/>
            <a:chExt cx="1227912" cy="1227912"/>
          </a:xfrm>
        </p:grpSpPr>
        <p:sp>
          <p:nvSpPr>
            <p:cNvPr id="8" name="Oval 23">
              <a:extLst>
                <a:ext uri="{FF2B5EF4-FFF2-40B4-BE49-F238E27FC236}">
                  <a16:creationId xmlns:a16="http://schemas.microsoft.com/office/drawing/2014/main" id="{0AE56ACD-7000-D220-B9AB-E7D62A7BAB53}"/>
                </a:ext>
              </a:extLst>
            </p:cNvPr>
            <p:cNvSpPr/>
            <p:nvPr/>
          </p:nvSpPr>
          <p:spPr>
            <a:xfrm>
              <a:off x="6424493" y="2528335"/>
              <a:ext cx="1227912" cy="1227912"/>
            </a:xfrm>
            <a:prstGeom prst="ellipse">
              <a:avLst/>
            </a:prstGeom>
            <a:solidFill>
              <a:srgbClr val="BBCF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Oval 24">
              <a:extLst>
                <a:ext uri="{FF2B5EF4-FFF2-40B4-BE49-F238E27FC236}">
                  <a16:creationId xmlns:a16="http://schemas.microsoft.com/office/drawing/2014/main" id="{E37CD031-7DBF-06A3-EDA6-77CEB104FE2D}"/>
                </a:ext>
              </a:extLst>
            </p:cNvPr>
            <p:cNvSpPr/>
            <p:nvPr/>
          </p:nvSpPr>
          <p:spPr>
            <a:xfrm>
              <a:off x="6491181" y="2595023"/>
              <a:ext cx="1094536" cy="1094536"/>
            </a:xfrm>
            <a:prstGeom prst="ellipse">
              <a:avLst/>
            </a:prstGeom>
            <a:solidFill>
              <a:srgbClr val="D74E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Oval 25">
              <a:extLst>
                <a:ext uri="{FF2B5EF4-FFF2-40B4-BE49-F238E27FC236}">
                  <a16:creationId xmlns:a16="http://schemas.microsoft.com/office/drawing/2014/main" id="{69CB2A96-B553-00D8-05B6-B62F3C6FB126}"/>
                </a:ext>
              </a:extLst>
            </p:cNvPr>
            <p:cNvSpPr/>
            <p:nvPr/>
          </p:nvSpPr>
          <p:spPr>
            <a:xfrm>
              <a:off x="6565591" y="2669433"/>
              <a:ext cx="945716" cy="945716"/>
            </a:xfrm>
            <a:prstGeom prst="ellipse">
              <a:avLst/>
            </a:prstGeom>
            <a:solidFill>
              <a:srgbClr val="FFF0E0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" name="Graphic 28">
              <a:extLst>
                <a:ext uri="{FF2B5EF4-FFF2-40B4-BE49-F238E27FC236}">
                  <a16:creationId xmlns:a16="http://schemas.microsoft.com/office/drawing/2014/main" id="{8FF1370E-C6DD-57B1-BBDB-2B03C5D068B9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49763" y="2867351"/>
              <a:ext cx="577373" cy="549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1BDAF487-0E57-FE70-2990-4DD12EAB6867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CD6F743F-40C9-C5E5-89B5-DF27A5834F5E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288074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19" grpId="0" animBg="1"/>
          <p:bldP spid="20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6181-82CB-348B-D5E3-D89664B4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mo funciona - text box">
            <a:extLst>
              <a:ext uri="{FF2B5EF4-FFF2-40B4-BE49-F238E27FC236}">
                <a16:creationId xmlns:a16="http://schemas.microsoft.com/office/drawing/2014/main" id="{8748BC6C-859F-B679-443F-86DD9D308AF2}"/>
              </a:ext>
            </a:extLst>
          </p:cNvPr>
          <p:cNvSpPr/>
          <p:nvPr/>
        </p:nvSpPr>
        <p:spPr>
          <a:xfrm>
            <a:off x="1050233" y="1990912"/>
            <a:ext cx="5250813" cy="3283631"/>
          </a:xfrm>
          <a:prstGeom prst="roundRect">
            <a:avLst>
              <a:gd name="adj" fmla="val 9677"/>
            </a:avLst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358775">
              <a:spcBef>
                <a:spcPts val="1200"/>
              </a:spcBef>
              <a:defRPr sz="3600">
                <a:latin typeface="Mediamoure Regular"/>
                <a:ea typeface="Mediamoure Regular"/>
                <a:cs typeface="Mediamoure Regular"/>
                <a:sym typeface="Mediamoure Regular"/>
              </a:defRPr>
            </a:pPr>
            <a:r>
              <a:rPr lang="pt-BR" sz="3200" b="1" i="1" dirty="0">
                <a:solidFill>
                  <a:schemeClr val="tx1"/>
                </a:solidFill>
                <a:latin typeface="AMX" pitchFamily="2" charset="77"/>
              </a:rPr>
              <a:t>BLOQUEIO DE LIGAÇÕES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Permite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bloquear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alguns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tipos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chamada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como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: DDD, DDI,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chamadas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cobrar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ligações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GB" sz="2000" dirty="0" err="1">
                <a:solidFill>
                  <a:schemeClr val="tx1"/>
                </a:solidFill>
                <a:latin typeface="AMX" pitchFamily="2" charset="77"/>
              </a:rPr>
              <a:t>celular</a:t>
            </a:r>
            <a:r>
              <a:rPr lang="en-GB" sz="2000" dirty="0">
                <a:solidFill>
                  <a:schemeClr val="tx1"/>
                </a:solidFill>
                <a:latin typeface="AMX" pitchFamily="2" charset="77"/>
              </a:rPr>
              <a:t> local, 0300 e 0500.</a:t>
            </a:r>
            <a:br>
              <a:rPr lang="pt-BR" sz="2000" dirty="0">
                <a:solidFill>
                  <a:schemeClr val="tx1"/>
                </a:solidFill>
                <a:latin typeface="AMX" pitchFamily="2" charset="77"/>
              </a:rPr>
            </a:br>
            <a:endParaRPr lang="pt-BR" sz="2000" i="1" dirty="0">
              <a:solidFill>
                <a:srgbClr val="D74E36"/>
              </a:solidFill>
              <a:latin typeface="AMX" pitchFamily="2" charset="77"/>
            </a:endParaRPr>
          </a:p>
        </p:txBody>
      </p:sp>
      <p:pic>
        <p:nvPicPr>
          <p:cNvPr id="4" name="bolinhas_retangular_02">
            <a:extLst>
              <a:ext uri="{FF2B5EF4-FFF2-40B4-BE49-F238E27FC236}">
                <a16:creationId xmlns:a16="http://schemas.microsoft.com/office/drawing/2014/main" id="{ACA42EDF-E915-4539-526C-FF50FF8EEB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18" y="5579458"/>
            <a:ext cx="4267200" cy="8509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CD91772-342A-5DEE-F03B-725B47A255B9}"/>
              </a:ext>
            </a:extLst>
          </p:cNvPr>
          <p:cNvSpPr/>
          <p:nvPr/>
        </p:nvSpPr>
        <p:spPr>
          <a:xfrm>
            <a:off x="8317684" y="10676"/>
            <a:ext cx="3773648" cy="448811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FE745295-5B4E-E832-777E-DA3C5BFB4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5983B58-A22D-766F-A1B4-E5A4B3D44613}"/>
              </a:ext>
            </a:extLst>
          </p:cNvPr>
          <p:cNvSpPr txBox="1"/>
          <p:nvPr/>
        </p:nvSpPr>
        <p:spPr>
          <a:xfrm>
            <a:off x="5964897" y="2375468"/>
            <a:ext cx="61098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t-BR" sz="1800" dirty="0">
              <a:solidFill>
                <a:srgbClr val="D74E36"/>
              </a:solidFill>
              <a:latin typeface="AMX" pitchFamily="2" charset="77"/>
            </a:endParaRPr>
          </a:p>
        </p:txBody>
      </p:sp>
      <p:grpSp>
        <p:nvGrpSpPr>
          <p:cNvPr id="9" name="Group-icone-Bloqueio">
            <a:extLst>
              <a:ext uri="{FF2B5EF4-FFF2-40B4-BE49-F238E27FC236}">
                <a16:creationId xmlns:a16="http://schemas.microsoft.com/office/drawing/2014/main" id="{658440FB-34C5-08D4-68D9-714BF0C27838}"/>
              </a:ext>
            </a:extLst>
          </p:cNvPr>
          <p:cNvGrpSpPr/>
          <p:nvPr/>
        </p:nvGrpSpPr>
        <p:grpSpPr>
          <a:xfrm>
            <a:off x="8187924" y="2792245"/>
            <a:ext cx="1480352" cy="1480352"/>
            <a:chOff x="6424493" y="2528335"/>
            <a:chExt cx="1227912" cy="1227912"/>
          </a:xfrm>
        </p:grpSpPr>
        <p:sp>
          <p:nvSpPr>
            <p:cNvPr id="10" name="Oval 23">
              <a:extLst>
                <a:ext uri="{FF2B5EF4-FFF2-40B4-BE49-F238E27FC236}">
                  <a16:creationId xmlns:a16="http://schemas.microsoft.com/office/drawing/2014/main" id="{222B6550-31D8-1FC9-51D0-53FEBB03F56C}"/>
                </a:ext>
              </a:extLst>
            </p:cNvPr>
            <p:cNvSpPr/>
            <p:nvPr/>
          </p:nvSpPr>
          <p:spPr>
            <a:xfrm>
              <a:off x="6424493" y="2528335"/>
              <a:ext cx="1227912" cy="1227912"/>
            </a:xfrm>
            <a:prstGeom prst="ellipse">
              <a:avLst/>
            </a:prstGeom>
            <a:solidFill>
              <a:srgbClr val="BBCF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FACAD2AC-B04B-6663-51A6-7422200B56DB}"/>
                </a:ext>
              </a:extLst>
            </p:cNvPr>
            <p:cNvSpPr/>
            <p:nvPr/>
          </p:nvSpPr>
          <p:spPr>
            <a:xfrm>
              <a:off x="6491181" y="2595023"/>
              <a:ext cx="1094536" cy="1094536"/>
            </a:xfrm>
            <a:prstGeom prst="ellipse">
              <a:avLst/>
            </a:prstGeom>
            <a:solidFill>
              <a:srgbClr val="D74E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2C9BCBB3-8535-6441-C8EC-78E923143B86}"/>
                </a:ext>
              </a:extLst>
            </p:cNvPr>
            <p:cNvSpPr/>
            <p:nvPr/>
          </p:nvSpPr>
          <p:spPr>
            <a:xfrm>
              <a:off x="6565591" y="2669433"/>
              <a:ext cx="945716" cy="945716"/>
            </a:xfrm>
            <a:prstGeom prst="ellipse">
              <a:avLst/>
            </a:prstGeom>
            <a:solidFill>
              <a:srgbClr val="FFF0E0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65885E5A-7D11-91BE-F1D6-F576CA9DB76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46895" y="2845876"/>
              <a:ext cx="583108" cy="592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8B31CBBD-67AC-40F0-558C-83F59414355F}"/>
              </a:ext>
            </a:extLst>
          </p:cNvPr>
          <p:cNvSpPr txBox="1"/>
          <p:nvPr/>
        </p:nvSpPr>
        <p:spPr>
          <a:xfrm>
            <a:off x="3546765" y="1261768"/>
            <a:ext cx="50984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lang="en-GB" sz="2000" i="1" dirty="0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100% </a:t>
            </a:r>
            <a:r>
              <a:rPr lang="en-GB" sz="2000" i="1" dirty="0" err="1">
                <a:solidFill>
                  <a:srgbClr val="000000"/>
                </a:solidFill>
                <a:latin typeface="AMX Light" pitchFamily="2" charset="77"/>
                <a:ea typeface="+mj-ea"/>
                <a:cs typeface="+mj-cs"/>
                <a:sym typeface="Aptos"/>
              </a:rPr>
              <a:t>gratuito</a:t>
            </a:r>
            <a:endParaRPr sz="2000" i="1" dirty="0">
              <a:solidFill>
                <a:srgbClr val="000000"/>
              </a:solidFill>
              <a:latin typeface="AMX Light" pitchFamily="2" charset="77"/>
              <a:ea typeface="+mj-ea"/>
              <a:cs typeface="+mj-cs"/>
              <a:sym typeface="Aptos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31A7A10-1C93-3D12-AF4B-E0089FDE92B1}"/>
              </a:ext>
            </a:extLst>
          </p:cNvPr>
          <p:cNvSpPr txBox="1"/>
          <p:nvPr/>
        </p:nvSpPr>
        <p:spPr>
          <a:xfrm>
            <a:off x="3263900" y="1078770"/>
            <a:ext cx="5664200" cy="1228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MX" pitchFamily="2" charset="77"/>
              </a:rPr>
              <a:t>SERVIÇO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964035"/>
      </p:ext>
    </p:ext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4 -4.81481E-6 L 3.75E-6 -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4" grpId="0" animBg="1"/>
          <p:bldP spid="264" grpId="1" animBg="1"/>
          <p:bldP spid="20" grpId="0" animBg="1"/>
          <p:bldP spid="2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E7490-C1B7-2DFB-E215-17FBE468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BB5E31E-20E1-5499-9A5C-AEADEA2B3F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2356D3D4-6901-2100-5D5C-01FF071735F7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704974A2-6396-F90A-4F4E-735F706ACF7C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6750F793-D707-0DF0-B6E6-063FD7FD8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90" t="7622" r="8086" b="35175"/>
          <a:stretch/>
        </p:blipFill>
        <p:spPr>
          <a:xfrm>
            <a:off x="-1083076" y="1118583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148A37FC-4241-B800-EE9E-F6718EA9FFFA}"/>
              </a:ext>
            </a:extLst>
          </p:cNvPr>
          <p:cNvSpPr/>
          <p:nvPr/>
        </p:nvSpPr>
        <p:spPr>
          <a:xfrm rot="5400000">
            <a:off x="922619" y="198607"/>
            <a:ext cx="2259812" cy="408361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9BDBE-498B-0C61-DD8D-75811A8C6D44}"/>
              </a:ext>
            </a:extLst>
          </p:cNvPr>
          <p:cNvSpPr txBox="1"/>
          <p:nvPr/>
        </p:nvSpPr>
        <p:spPr>
          <a:xfrm>
            <a:off x="2298516" y="1699263"/>
            <a:ext cx="173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AB5936E0-42FA-DC1C-03FE-F59981EB806B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C7F17505-898F-93D6-2165-DE7C8D634FDB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90A9E8F5-33D7-2FE8-7BA0-057BC85A7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81697F92-89BA-9422-A6F5-12A3CE713205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06FA4-E9AC-E7F0-A891-9C9C9422F148}"/>
              </a:ext>
            </a:extLst>
          </p:cNvPr>
          <p:cNvSpPr txBox="1"/>
          <p:nvPr/>
        </p:nvSpPr>
        <p:spPr>
          <a:xfrm>
            <a:off x="5271031" y="167475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046A93D-EDC5-1264-5F6F-FA71C3B6FDF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566"/>
          <a:stretch/>
        </p:blipFill>
        <p:spPr>
          <a:xfrm rot="16200000">
            <a:off x="-66054" y="4974890"/>
            <a:ext cx="1938777" cy="850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1728D7-E6C0-9D3D-EF2D-759E2B015324}"/>
              </a:ext>
            </a:extLst>
          </p:cNvPr>
          <p:cNvSpPr/>
          <p:nvPr/>
        </p:nvSpPr>
        <p:spPr>
          <a:xfrm>
            <a:off x="6871317" y="0"/>
            <a:ext cx="3513028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5CEA93-448F-4BC1-3C75-CECFF3A4C3E7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591CA688-F9AB-AD00-D473-809D6C58C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35FDE57F-C66A-4FB9-077D-0A05342A9CC8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7AD744D9-596A-5BA3-6AF7-D4986DB240FF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EC8C0-7EB5-0AFF-813B-6AF3982991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F74411F5-A9B9-BA67-338A-E081C380982A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18948-EAD8-7D9A-6FF6-3B1A900EB0DA}"/>
              </a:ext>
            </a:extLst>
          </p:cNvPr>
          <p:cNvSpPr txBox="1"/>
          <p:nvPr/>
        </p:nvSpPr>
        <p:spPr>
          <a:xfrm flipH="1">
            <a:off x="8537494" y="4494739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F01B7985-42E3-FFD9-88E1-6B9698629FD9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F6016B68-7CE6-4E4E-A8EF-FBF90C0207D7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C9EF1A-82F3-5DB0-553B-D8BCFDF954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93B2E7A2-5D67-3AD2-678D-5371E97CDB8F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A88505-8D24-D8D6-0226-62B519A0E97E}"/>
              </a:ext>
            </a:extLst>
          </p:cNvPr>
          <p:cNvSpPr txBox="1"/>
          <p:nvPr/>
        </p:nvSpPr>
        <p:spPr>
          <a:xfrm>
            <a:off x="2530141" y="508807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092DB77D-0307-2C2C-E4D5-881CFEB5343F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4D972B94-C3F4-37EA-053B-A469813786F4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D976565-040C-724C-3B1A-210589538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4D0E7475-E519-DBFE-0C36-93C825558C40}"/>
              </a:ext>
            </a:extLst>
          </p:cNvPr>
          <p:cNvSpPr/>
          <p:nvPr/>
        </p:nvSpPr>
        <p:spPr>
          <a:xfrm rot="16200000" flipH="1">
            <a:off x="8963431" y="-400044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151EF950-39FB-0DAA-F628-EB438651E74D}"/>
              </a:ext>
            </a:extLst>
          </p:cNvPr>
          <p:cNvSpPr/>
          <p:nvPr/>
        </p:nvSpPr>
        <p:spPr>
          <a:xfrm rot="16200000" flipH="1">
            <a:off x="9210016" y="-308362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B0985958-9754-8BBA-8473-3114984CF0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75113" y="780204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3B45F272-EECB-A170-0B5F-BA8D93B713B9}"/>
              </a:ext>
            </a:extLst>
          </p:cNvPr>
          <p:cNvSpPr/>
          <p:nvPr/>
        </p:nvSpPr>
        <p:spPr>
          <a:xfrm rot="16200000" flipH="1">
            <a:off x="9384619" y="-155342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DC924026-7AC2-0D03-5945-AA19B616F020}"/>
              </a:ext>
            </a:extLst>
          </p:cNvPr>
          <p:cNvSpPr txBox="1"/>
          <p:nvPr/>
        </p:nvSpPr>
        <p:spPr>
          <a:xfrm flipH="1">
            <a:off x="9065083" y="1558207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378640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fill="hold" grpId="1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4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5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6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9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8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-2.22222E-6 L -4.16667E-7 -2.22222E-6 " pathEditMode="relative" rAng="0" ptsTypes="AA" p14:bounceEnd="50000">
                                          <p:cBhvr>
                                            <p:cTn id="95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8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3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8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1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4.16667E-7 0.06481 L 4.16667E-7 3.7037E-6 " pathEditMode="relative" rAng="0" ptsTypes="AA" p14:bounceEnd="50000">
                                          <p:cBhvr>
                                            <p:cTn id="12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6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3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0" grpId="0"/>
          <p:bldP spid="10" grpId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4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6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8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-2.22222E-6 L -4.16667E-7 -2.22222E-6 " pathEditMode="relative" rAng="0" ptsTypes="AA">
                                          <p:cBhvr>
                                            <p:cTn id="95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8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3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8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1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4.16667E-7 0.06481 L 4.16667E-7 3.7037E-6 " pathEditMode="relative" rAng="0" ptsTypes="AA">
                                          <p:cBhvr>
                                            <p:cTn id="12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3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6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144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4" grpId="0" animBg="1"/>
          <p:bldP spid="4" grpId="1" animBg="1"/>
          <p:bldP spid="8" grpId="0" animBg="1"/>
          <p:bldP spid="10" grpId="0"/>
          <p:bldP spid="10" grpId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5" grpId="0" animBg="1"/>
          <p:bldP spid="46" grpId="0"/>
          <p:bldP spid="46" grpId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D8A8FAAF-379B-16D6-22D8-670445EDBA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281061" y="3959378"/>
            <a:ext cx="4267200" cy="850900"/>
          </a:xfrm>
          <a:prstGeom prst="rect">
            <a:avLst/>
          </a:prstGeom>
        </p:spPr>
      </p:pic>
      <p:sp>
        <p:nvSpPr>
          <p:cNvPr id="442" name="oval-Azul"/>
          <p:cNvSpPr/>
          <p:nvPr/>
        </p:nvSpPr>
        <p:spPr>
          <a:xfrm>
            <a:off x="5788240" y="356721"/>
            <a:ext cx="7299867" cy="7299868"/>
          </a:xfrm>
          <a:prstGeom prst="ellipse">
            <a:avLst/>
          </a:pr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3" name="oval-Vermelho"/>
          <p:cNvSpPr/>
          <p:nvPr/>
        </p:nvSpPr>
        <p:spPr>
          <a:xfrm>
            <a:off x="6175426" y="743908"/>
            <a:ext cx="6525494" cy="6525494"/>
          </a:xfrm>
          <a:prstGeom prst="ellipse">
            <a:avLst/>
          </a:prstGeom>
          <a:solidFill>
            <a:srgbClr val="D74E3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retângulo-fundo"/>
          <p:cNvSpPr/>
          <p:nvPr/>
        </p:nvSpPr>
        <p:spPr>
          <a:xfrm>
            <a:off x="7208667" y="0"/>
            <a:ext cx="3630967" cy="488272"/>
          </a:xfrm>
          <a:prstGeom prst="rect">
            <a:avLst/>
          </a:prstGeom>
          <a:solidFill>
            <a:srgbClr val="FFF4D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26E48-50DA-429B-3E1A-FC17C819B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t="15393" r="22864" b="19227"/>
          <a:stretch/>
        </p:blipFill>
        <p:spPr>
          <a:xfrm flipH="1">
            <a:off x="6501007" y="1069490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884329-13F1-0E38-7717-38A276620596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F497C620-E066-FEC3-4243-7E349BE0EC01}"/>
              </a:ext>
            </a:extLst>
          </p:cNvPr>
          <p:cNvSpPr/>
          <p:nvPr/>
        </p:nvSpPr>
        <p:spPr>
          <a:xfrm>
            <a:off x="10351363" y="39950"/>
            <a:ext cx="1725227" cy="418324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8600D80C-8B57-DF4D-20EA-917FC4F83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A08F177-6B12-47FF-E64A-599C1A3624A3}"/>
              </a:ext>
            </a:extLst>
          </p:cNvPr>
          <p:cNvSpPr/>
          <p:nvPr/>
        </p:nvSpPr>
        <p:spPr>
          <a:xfrm>
            <a:off x="983167" y="2013857"/>
            <a:ext cx="3947648" cy="3701056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8" indent="-12700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As políticas comerciais para o serviço de telefone fixo da Claro são regidas pelos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mesmos critérios 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aplicados aos produtos residenciais, como viram no módulo banda larga. </a:t>
            </a:r>
          </a:p>
          <a:p>
            <a:pPr marL="185738" indent="-12700"/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pPr marL="185738" indent="-12700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Isso significa que aspectos como a gestão da fatura, o cálculo da Pro rata e o ciclo de faturamento seguem as diretrizes estabelecidas para serviços residenciais.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9399F4-DA4B-ACAE-0100-B382F71C7207}"/>
              </a:ext>
            </a:extLst>
          </p:cNvPr>
          <p:cNvSpPr txBox="1"/>
          <p:nvPr/>
        </p:nvSpPr>
        <p:spPr>
          <a:xfrm>
            <a:off x="2660073" y="843148"/>
            <a:ext cx="394764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Aptos"/>
              </a:rPr>
              <a:t>Políticas comerciais que são comuns para todos os produtos, colocar no bloco de qualidade / TNPS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6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 p14:bounceEnd="50000">
                                          <p:cBhvr>
                                            <p:cTn id="3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2" grpId="0" animBg="1"/>
          <p:bldP spid="443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6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>
                                          <p:cBhvr>
                                            <p:cTn id="3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2" grpId="0" animBg="1"/>
          <p:bldP spid="443" grpId="0" animBg="1"/>
          <p:bldP spid="7" grpId="0" animBg="1"/>
          <p:bldP spid="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6552B-2AB9-7438-0F0E-E52F40DB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DB00D3A-5C5F-7BFC-8B8B-A2D9E3CBB83E}"/>
              </a:ext>
            </a:extLst>
          </p:cNvPr>
          <p:cNvGrpSpPr/>
          <p:nvPr/>
        </p:nvGrpSpPr>
        <p:grpSpPr>
          <a:xfrm>
            <a:off x="2978944" y="171776"/>
            <a:ext cx="7367906" cy="677108"/>
            <a:chOff x="2978944" y="171776"/>
            <a:chExt cx="7367906" cy="677108"/>
          </a:xfrm>
        </p:grpSpPr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D8701A1E-9E93-3E7E-9039-1C9EFD98FCBC}"/>
                </a:ext>
              </a:extLst>
            </p:cNvPr>
            <p:cNvSpPr txBox="1"/>
            <p:nvPr/>
          </p:nvSpPr>
          <p:spPr>
            <a:xfrm rot="5400000">
              <a:off x="5273475" y="-2122755"/>
              <a:ext cx="677108" cy="52661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j-ea"/>
                  <a:cs typeface="+mj-cs"/>
                  <a:sym typeface="Aptos"/>
                </a:rPr>
                <a:t>TRILHA PRINCIPAL |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A291C"/>
                  </a:solidFill>
                  <a:effectLst/>
                  <a:uLnTx/>
                  <a:uFillTx/>
                  <a:latin typeface="AMX" pitchFamily="2" charset="0"/>
                  <a:ea typeface="+mj-ea"/>
                  <a:cs typeface="+mj-cs"/>
                  <a:sym typeface="Aptos"/>
                </a:rPr>
                <a:t>TEAMS</a:t>
              </a:r>
              <a:endPara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j-ea"/>
                <a:cs typeface="+mj-cs"/>
                <a:sym typeface="Apto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C36D625-E807-1254-E90E-F9AA94B90327}"/>
                </a:ext>
              </a:extLst>
            </p:cNvPr>
            <p:cNvSpPr txBox="1"/>
            <p:nvPr/>
          </p:nvSpPr>
          <p:spPr>
            <a:xfrm>
              <a:off x="8245114" y="310274"/>
              <a:ext cx="2101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j-ea"/>
                  <a:cs typeface="+mj-cs"/>
                  <a:sym typeface="Aptos"/>
                </a:rPr>
                <a:t>Onde estamos: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DF990EE-1136-CFF9-E548-9AAE867B9ECB}"/>
              </a:ext>
            </a:extLst>
          </p:cNvPr>
          <p:cNvGrpSpPr/>
          <p:nvPr/>
        </p:nvGrpSpPr>
        <p:grpSpPr>
          <a:xfrm>
            <a:off x="1866896" y="890929"/>
            <a:ext cx="10325111" cy="5795295"/>
            <a:chOff x="1866896" y="890929"/>
            <a:chExt cx="10325111" cy="5795295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22FEFCFD-0FDF-8721-9234-2B9A9C059D6E}"/>
                </a:ext>
              </a:extLst>
            </p:cNvPr>
            <p:cNvSpPr/>
            <p:nvPr/>
          </p:nvSpPr>
          <p:spPr>
            <a:xfrm rot="16200000">
              <a:off x="4131808" y="-1373975"/>
              <a:ext cx="5795295" cy="10325103"/>
            </a:xfrm>
            <a:prstGeom prst="round2SameRect">
              <a:avLst>
                <a:gd name="adj1" fmla="val 2633"/>
                <a:gd name="adj2" fmla="val 0"/>
              </a:avLst>
            </a:prstGeom>
            <a:solidFill>
              <a:srgbClr val="2D29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pto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C9BB1C3-DCCB-33C3-961B-B3E0102B2251}"/>
                </a:ext>
              </a:extLst>
            </p:cNvPr>
            <p:cNvSpPr txBox="1"/>
            <p:nvPr/>
          </p:nvSpPr>
          <p:spPr>
            <a:xfrm>
              <a:off x="2645485" y="1078053"/>
              <a:ext cx="46961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 Black" pitchFamily="2" charset="0"/>
                  <a:ea typeface="+mj-ea"/>
                  <a:cs typeface="+mj-cs"/>
                  <a:sym typeface="Aptos"/>
                </a:rPr>
                <a:t>Aprender, impulsiona!</a:t>
              </a:r>
            </a:p>
          </p:txBody>
        </p:sp>
        <p:cxnSp>
          <p:nvCxnSpPr>
            <p:cNvPr id="27" name="Conector Reto 12">
              <a:extLst>
                <a:ext uri="{FF2B5EF4-FFF2-40B4-BE49-F238E27FC236}">
                  <a16:creationId xmlns:a16="http://schemas.microsoft.com/office/drawing/2014/main" id="{88FA1B41-A487-6A0F-E123-89FDEDBF5669}"/>
                </a:ext>
              </a:extLst>
            </p:cNvPr>
            <p:cNvCxnSpPr>
              <a:cxnSpLocks/>
            </p:cNvCxnSpPr>
            <p:nvPr/>
          </p:nvCxnSpPr>
          <p:spPr>
            <a:xfrm>
              <a:off x="2645485" y="1785939"/>
              <a:ext cx="4962806" cy="0"/>
            </a:xfrm>
            <a:prstGeom prst="line">
              <a:avLst/>
            </a:prstGeom>
            <a:ln w="6350">
              <a:gradFill flip="none" rotWithShape="1">
                <a:gsLst>
                  <a:gs pos="63000">
                    <a:schemeClr val="bg1"/>
                  </a:gs>
                  <a:gs pos="100000">
                    <a:srgbClr val="262626">
                      <a:alpha val="0"/>
                    </a:srgbClr>
                  </a:gs>
                  <a:gs pos="0">
                    <a:schemeClr val="bg2">
                      <a:lumMod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457B5169-A271-9190-BF39-F9F9C93A23E7}"/>
                </a:ext>
              </a:extLst>
            </p:cNvPr>
            <p:cNvSpPr/>
            <p:nvPr/>
          </p:nvSpPr>
          <p:spPr>
            <a:xfrm>
              <a:off x="1866896" y="2734983"/>
              <a:ext cx="6790105" cy="40634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  <a:sym typeface="Apto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37BD876-DBF9-CDA6-6A64-FDFA4D5C8821}"/>
                </a:ext>
              </a:extLst>
            </p:cNvPr>
            <p:cNvSpPr/>
            <p:nvPr/>
          </p:nvSpPr>
          <p:spPr>
            <a:xfrm>
              <a:off x="2978944" y="1843391"/>
              <a:ext cx="7961786" cy="4352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Multi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Banda Larga;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Fone Fixo;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TV;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Pós;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Controle;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SVAs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Portabilidade;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Vida Inteligente;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Internet 5G;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Claro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empresas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 LP.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  <a:sym typeface="Aptos"/>
              </a:endParaRPr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F173604D-6CEA-B85C-E265-27CF8E9605CD}"/>
                </a:ext>
              </a:extLst>
            </p:cNvPr>
            <p:cNvSpPr/>
            <p:nvPr/>
          </p:nvSpPr>
          <p:spPr>
            <a:xfrm rot="5400000">
              <a:off x="2516266" y="2808508"/>
              <a:ext cx="258437" cy="227127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pto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038BB2B-72FC-7B07-CC11-E6A8FEE23EA4}"/>
                </a:ext>
              </a:extLst>
            </p:cNvPr>
            <p:cNvSpPr/>
            <p:nvPr/>
          </p:nvSpPr>
          <p:spPr>
            <a:xfrm>
              <a:off x="9699039" y="906146"/>
              <a:ext cx="2492961" cy="93326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Objetivo: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 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  <a:sym typeface="Aptos"/>
                </a:rPr>
                <a:t>Entender os produtos e enxergar oportunidades de venda.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878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77B6CCC-4826-4187-F828-18A7AA8608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250032" y="2992789"/>
            <a:ext cx="4267200" cy="8509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9A49D8-E749-E39F-A6B5-34C78C6E5DE6}"/>
              </a:ext>
            </a:extLst>
          </p:cNvPr>
          <p:cNvSpPr/>
          <p:nvPr/>
        </p:nvSpPr>
        <p:spPr>
          <a:xfrm>
            <a:off x="979714" y="2507533"/>
            <a:ext cx="4408731" cy="3619418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Indicador de Qualidade FPD </a:t>
            </a: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Mede a porcentagem de clientes que não pagam a primeira fatura em até 60 dias.</a:t>
            </a:r>
          </a:p>
          <a:p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Nosso objetivo da Claro é ter o menor percentual de FPD possível e a transparência na comunicação das informações ao cliente é crucial para contribuir positivamente com este indicador.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76D2157B-1EB3-A797-1FC3-5548433BBE7D}"/>
              </a:ext>
            </a:extLst>
          </p:cNvPr>
          <p:cNvSpPr/>
          <p:nvPr/>
        </p:nvSpPr>
        <p:spPr>
          <a:xfrm rot="16200000" flipH="1">
            <a:off x="6286075" y="410297"/>
            <a:ext cx="5031582" cy="67802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1CB84764-B3F4-EB8B-3B6D-5A4918B17D78}"/>
              </a:ext>
            </a:extLst>
          </p:cNvPr>
          <p:cNvSpPr/>
          <p:nvPr/>
        </p:nvSpPr>
        <p:spPr>
          <a:xfrm rot="16200000" flipH="1">
            <a:off x="6758379" y="588959"/>
            <a:ext cx="4459982" cy="645383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F5313FB4-04CF-6E96-0634-00AEAAEE4E0E}"/>
              </a:ext>
            </a:extLst>
          </p:cNvPr>
          <p:cNvSpPr/>
          <p:nvPr/>
        </p:nvSpPr>
        <p:spPr>
          <a:xfrm rot="16200000" flipH="1">
            <a:off x="7195765" y="760935"/>
            <a:ext cx="3910354" cy="610988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0E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F4557-E506-2B36-24E3-17C1F219D79E}"/>
              </a:ext>
            </a:extLst>
          </p:cNvPr>
          <p:cNvSpPr txBox="1"/>
          <p:nvPr/>
        </p:nvSpPr>
        <p:spPr>
          <a:xfrm>
            <a:off x="8849605" y="1720155"/>
            <a:ext cx="2149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/>
          </a:p>
          <a:p>
            <a:r>
              <a:rPr lang="pt-BR" sz="2800" b="1" dirty="0">
                <a:latin typeface="AMX" pitchFamily="2" charset="0"/>
              </a:rPr>
              <a:t>Fatura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F6854-606A-62B0-E932-AF1004F8EA9E}"/>
              </a:ext>
            </a:extLst>
          </p:cNvPr>
          <p:cNvSpPr txBox="1"/>
          <p:nvPr/>
        </p:nvSpPr>
        <p:spPr>
          <a:xfrm>
            <a:off x="6844294" y="2631957"/>
            <a:ext cx="5157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</a:rPr>
              <a:t>A fatura é um tema que gera muitas dúvidas, e saber explicá-la resolve problemas na hora.</a:t>
            </a:r>
          </a:p>
          <a:p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A Claro oferece 6 opções de data de vencimento e é recomendado evitar as opções dos dias 20 e 25, pois apresentam maior percentual de inadimplência.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Operamos com a modalidade de cobrança vencida, ou seja, o cliente utiliza o serviço primeiro e depois efetua o pagamento.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804078-E290-9282-937A-8D71D094EE7A}"/>
              </a:ext>
            </a:extLst>
          </p:cNvPr>
          <p:cNvSpPr/>
          <p:nvPr/>
        </p:nvSpPr>
        <p:spPr>
          <a:xfrm>
            <a:off x="10537794" y="75623"/>
            <a:ext cx="1571348" cy="336632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B0D6CEF0-2007-589E-18C7-B238B8C3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6100DA35-AF0F-2458-770B-7B61E407F2FE}"/>
              </a:ext>
            </a:extLst>
          </p:cNvPr>
          <p:cNvSpPr/>
          <p:nvPr/>
        </p:nvSpPr>
        <p:spPr>
          <a:xfrm>
            <a:off x="1596241" y="1133601"/>
            <a:ext cx="3372465" cy="904567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endParaRPr lang="en-US" i="1" dirty="0">
              <a:solidFill>
                <a:schemeClr val="tx1"/>
              </a:solidFill>
              <a:latin typeface="AMX Light" pitchFamily="2" charset="77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B3BF903-5EAA-A5FA-B5C2-5AC39332DFEA}"/>
              </a:ext>
            </a:extLst>
          </p:cNvPr>
          <p:cNvSpPr txBox="1"/>
          <p:nvPr/>
        </p:nvSpPr>
        <p:spPr>
          <a:xfrm>
            <a:off x="1483878" y="1267871"/>
            <a:ext cx="359719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AMX" pitchFamily="2" charset="0"/>
              </a:rPr>
              <a:t>Política comercial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645173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1.85185E-6 L 2.29167E-6 1.85185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fill="hold" grpId="1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1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2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fill="hold" grpId="1" nodeType="withEffect" p14:presetBounceEnd="50000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008 3.7037E-7 L -3.75E-6 3.7037E-7 " pathEditMode="relative" rAng="0" ptsTypes="AA" p14:bounceEnd="50000">
                                          <p:cBhvr>
                                            <p:cTn id="3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5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 p14:bounceEnd="50000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10" grpId="0" animBg="1"/>
          <p:bldP spid="10" grpId="1" animBg="1"/>
          <p:bldP spid="9" grpId="0" animBg="1"/>
          <p:bldP spid="9" grpId="1" animBg="1"/>
          <p:bldP spid="8" grpId="0" animBg="1"/>
          <p:bldP spid="8" grpId="1" animBg="1"/>
          <p:bldP spid="11" grpId="0"/>
          <p:bldP spid="11" grpId="1"/>
          <p:bldP spid="12" grpId="0" uiExpand="1" build="p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2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fill="hold" grpId="1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008 3.7037E-7 L -3.75E-6 3.7037E-7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10" grpId="0" animBg="1"/>
          <p:bldP spid="10" grpId="1" animBg="1"/>
          <p:bldP spid="9" grpId="0" animBg="1"/>
          <p:bldP spid="9" grpId="1" animBg="1"/>
          <p:bldP spid="8" grpId="0" animBg="1"/>
          <p:bldP spid="8" grpId="1" animBg="1"/>
          <p:bldP spid="11" grpId="0"/>
          <p:bldP spid="11" grpId="1"/>
          <p:bldP spid="12" grpId="0" uiExpand="1" build="p"/>
          <p:bldP spid="14" grpId="0" animBg="1"/>
          <p:bldP spid="14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955EED-C677-F918-E6E3-9F6EBE88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5CB74AF-E999-DBDE-3D2F-82277145C7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307384" y="2942777"/>
            <a:ext cx="4267200" cy="8509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B0EA16-2C3A-4870-87A5-42BDC8F7297B}"/>
              </a:ext>
            </a:extLst>
          </p:cNvPr>
          <p:cNvSpPr/>
          <p:nvPr/>
        </p:nvSpPr>
        <p:spPr>
          <a:xfrm>
            <a:off x="1077186" y="2363112"/>
            <a:ext cx="4201486" cy="4419427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F9E1A124-98B4-228E-4DAC-45CC326A232A}"/>
              </a:ext>
            </a:extLst>
          </p:cNvPr>
          <p:cNvSpPr/>
          <p:nvPr/>
        </p:nvSpPr>
        <p:spPr>
          <a:xfrm rot="16200000" flipH="1">
            <a:off x="6286075" y="410297"/>
            <a:ext cx="5031582" cy="67802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33EAEA32-F549-DD92-6646-34A9D0FD0533}"/>
              </a:ext>
            </a:extLst>
          </p:cNvPr>
          <p:cNvSpPr/>
          <p:nvPr/>
        </p:nvSpPr>
        <p:spPr>
          <a:xfrm rot="16200000" flipH="1">
            <a:off x="6758379" y="588959"/>
            <a:ext cx="4459982" cy="645383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0C9BFDE1-1EF9-05B8-AF0E-537B1F878424}"/>
              </a:ext>
            </a:extLst>
          </p:cNvPr>
          <p:cNvSpPr/>
          <p:nvPr/>
        </p:nvSpPr>
        <p:spPr>
          <a:xfrm rot="16200000" flipH="1">
            <a:off x="7195765" y="760935"/>
            <a:ext cx="3910354" cy="610988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0E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D5B37-E52E-BB22-952E-59B3DE5D6D19}"/>
              </a:ext>
            </a:extLst>
          </p:cNvPr>
          <p:cNvSpPr txBox="1"/>
          <p:nvPr/>
        </p:nvSpPr>
        <p:spPr>
          <a:xfrm>
            <a:off x="7746761" y="1677850"/>
            <a:ext cx="3900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/>
          </a:p>
          <a:p>
            <a:r>
              <a:rPr lang="pt-BR" sz="2800" b="1" dirty="0">
                <a:latin typeface="AMX" pitchFamily="2" charset="0"/>
              </a:rPr>
              <a:t>Ciclo de Faturamento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AF418-A25B-D62C-FFBA-BF36B6183696}"/>
              </a:ext>
            </a:extLst>
          </p:cNvPr>
          <p:cNvSpPr txBox="1"/>
          <p:nvPr/>
        </p:nvSpPr>
        <p:spPr>
          <a:xfrm>
            <a:off x="6951216" y="2937370"/>
            <a:ext cx="5157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</a:rPr>
              <a:t>É o processo interno da Claro para contabilizar os valores devidos e enviar a fatura ao cliente, baseado na data de vencimento escolhida.</a:t>
            </a:r>
          </a:p>
          <a:p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As datas de fechamento podem variar conforme finais de semana e feriados, e há uma tabela mensal a ser consultada.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57BA9BD-92AA-EB9B-9BF7-29DA68CD8300}"/>
              </a:ext>
            </a:extLst>
          </p:cNvPr>
          <p:cNvSpPr/>
          <p:nvPr/>
        </p:nvSpPr>
        <p:spPr>
          <a:xfrm>
            <a:off x="10537794" y="75623"/>
            <a:ext cx="1571348" cy="336632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6728A037-8CE4-B6D2-84B8-C5C7D0531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DE940548-EC9A-2846-1BF6-DFAEA1C63121}"/>
              </a:ext>
            </a:extLst>
          </p:cNvPr>
          <p:cNvSpPr/>
          <p:nvPr/>
        </p:nvSpPr>
        <p:spPr>
          <a:xfrm>
            <a:off x="1491696" y="1077198"/>
            <a:ext cx="3372465" cy="904567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endParaRPr lang="en-US" i="1" dirty="0">
              <a:solidFill>
                <a:schemeClr val="tx1"/>
              </a:solidFill>
              <a:latin typeface="AMX Light" pitchFamily="2" charset="77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A477CE-8CC5-1033-3F92-EA5521CC7F74}"/>
              </a:ext>
            </a:extLst>
          </p:cNvPr>
          <p:cNvSpPr txBox="1"/>
          <p:nvPr/>
        </p:nvSpPr>
        <p:spPr>
          <a:xfrm>
            <a:off x="1338878" y="1275650"/>
            <a:ext cx="359719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AMX" pitchFamily="2" charset="0"/>
              </a:rPr>
              <a:t>Política comercial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33D67D-3E7B-3E36-0203-A3709F07AF50}"/>
              </a:ext>
            </a:extLst>
          </p:cNvPr>
          <p:cNvSpPr txBox="1"/>
          <p:nvPr/>
        </p:nvSpPr>
        <p:spPr>
          <a:xfrm>
            <a:off x="1379333" y="2395442"/>
            <a:ext cx="3597193" cy="42780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600" b="1" dirty="0">
                <a:latin typeface="AMX" pitchFamily="2" charset="0"/>
              </a:rPr>
              <a:t>Pro Rata</a:t>
            </a:r>
          </a:p>
          <a:p>
            <a:r>
              <a:rPr lang="pt-BR" sz="1600" dirty="0">
                <a:latin typeface="AMX" pitchFamily="2" charset="0"/>
              </a:rPr>
              <a:t>É a cobrança proporcional ao período de utilização do serviço na primeira fatura. O cliente paga apenas pelos dias em que efetivamente usou.</a:t>
            </a:r>
          </a:p>
          <a:p>
            <a:endParaRPr lang="pt-BR" sz="1600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A data de instalação não é cobrada no cálculo da Pro rata.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 O cálculo é feito dividindo o valor total da mensalidade por 30 dias e multiplicando pela quantidade de dias utilizados no mês, independentemente da duração real do mês (28, 29, 30 ou 31 dias).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É fundamental explicar a Pro rata ao cliente para evitar o não pagamento da primeira fatura.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074982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fill="hold" grpId="1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1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2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fill="hold" grpId="1" nodeType="withEffect" p14:presetBounceEnd="50000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008 3.7037E-7 L -3.75E-6 3.7037E-7 " pathEditMode="relative" rAng="0" ptsTypes="AA" p14:bounceEnd="50000">
                                          <p:cBhvr>
                                            <p:cTn id="3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5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 p14:bounceEnd="50000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10" grpId="0" animBg="1"/>
          <p:bldP spid="10" grpId="1" animBg="1"/>
          <p:bldP spid="9" grpId="0" animBg="1"/>
          <p:bldP spid="9" grpId="1" animBg="1"/>
          <p:bldP spid="8" grpId="0" animBg="1"/>
          <p:bldP spid="8" grpId="1" animBg="1"/>
          <p:bldP spid="11" grpId="0"/>
          <p:bldP spid="11" grpId="1"/>
          <p:bldP spid="12" grpId="0" uiExpand="1" build="p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2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fill="hold" grpId="1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animMotion origin="layout" path="M 0.03008 3.7037E-7 L -3.75E-6 3.7037E-7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10" grpId="0" animBg="1"/>
          <p:bldP spid="10" grpId="1" animBg="1"/>
          <p:bldP spid="9" grpId="0" animBg="1"/>
          <p:bldP spid="9" grpId="1" animBg="1"/>
          <p:bldP spid="8" grpId="0" animBg="1"/>
          <p:bldP spid="8" grpId="1" animBg="1"/>
          <p:bldP spid="11" grpId="0"/>
          <p:bldP spid="11" grpId="1"/>
          <p:bldP spid="12" grpId="0" uiExpand="1" build="p"/>
          <p:bldP spid="14" grpId="0" animBg="1"/>
          <p:bldP spid="14" grpId="1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E4D9BB-0161-112E-495A-C618E67DF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DEEC859-735B-BB8B-5A9C-39D0FE7C08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172705" y="2689924"/>
            <a:ext cx="4267200" cy="8509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F10D1C-5B0D-66CC-AFC1-7941C6F3B277}"/>
              </a:ext>
            </a:extLst>
          </p:cNvPr>
          <p:cNvSpPr/>
          <p:nvPr/>
        </p:nvSpPr>
        <p:spPr>
          <a:xfrm>
            <a:off x="1075273" y="2810574"/>
            <a:ext cx="10041454" cy="2947386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9B8B8F3-74EF-F9C6-1257-AA732C612509}"/>
              </a:ext>
            </a:extLst>
          </p:cNvPr>
          <p:cNvSpPr/>
          <p:nvPr/>
        </p:nvSpPr>
        <p:spPr>
          <a:xfrm>
            <a:off x="10537794" y="75623"/>
            <a:ext cx="1571348" cy="336632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4D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FC2DD097-2FCE-A7B7-A5E4-D9D2E3415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0" y="131322"/>
            <a:ext cx="709100" cy="26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77D801-D7E5-128A-9748-B3C01C4C2373}"/>
              </a:ext>
            </a:extLst>
          </p:cNvPr>
          <p:cNvSpPr txBox="1"/>
          <p:nvPr/>
        </p:nvSpPr>
        <p:spPr>
          <a:xfrm>
            <a:off x="1498708" y="2981271"/>
            <a:ext cx="9002042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AMX" pitchFamily="2" charset="0"/>
              </a:rPr>
              <a:t>Fatura Saldo</a:t>
            </a:r>
          </a:p>
          <a:p>
            <a:r>
              <a:rPr lang="pt-BR" dirty="0">
                <a:latin typeface="AMX" pitchFamily="2" charset="0"/>
              </a:rPr>
              <a:t>É quando o cliente recebe a primeira fatura com uma data de vencimento diferente da escolhida, pois a instalação ocorreu após a data de fechamento do ciclo de faturamento.</a:t>
            </a:r>
          </a:p>
          <a:p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Nesses casos, a data para pagamento da Fatura Saldo será sempre o dia 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Se a instalação ocorrer antes da data de fechamento, a primeira fatura terá o vencimento escolhido.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</a:rPr>
              <a:t>Não haverá Fatura Saldo se o cliente escolher o dia 20 ou 25 para vencimento, independentemente da data de instalação.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51479B6B-EEA4-3629-CDC5-9B336B0B364E}"/>
              </a:ext>
            </a:extLst>
          </p:cNvPr>
          <p:cNvSpPr/>
          <p:nvPr/>
        </p:nvSpPr>
        <p:spPr>
          <a:xfrm>
            <a:off x="1596243" y="1077198"/>
            <a:ext cx="3372465" cy="904567"/>
          </a:xfrm>
          <a:prstGeom prst="roundRect">
            <a:avLst>
              <a:gd name="adj" fmla="val 50000"/>
            </a:avLst>
          </a:prstGeom>
          <a:solidFill>
            <a:srgbClr val="FFF0E0"/>
          </a:solidFill>
          <a:ln w="19050">
            <a:solidFill>
              <a:srgbClr val="D74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endParaRPr lang="en-US" i="1" dirty="0">
              <a:solidFill>
                <a:schemeClr val="tx1"/>
              </a:solidFill>
              <a:latin typeface="AMX Light" pitchFamily="2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32F3C85-1F16-5A18-4A17-615FA7EA3702}"/>
              </a:ext>
            </a:extLst>
          </p:cNvPr>
          <p:cNvSpPr txBox="1"/>
          <p:nvPr/>
        </p:nvSpPr>
        <p:spPr>
          <a:xfrm>
            <a:off x="1483878" y="1267871"/>
            <a:ext cx="359719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AMX" pitchFamily="2" charset="0"/>
              </a:rPr>
              <a:t>Política comercial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899153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 p14:bounceEnd="50000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6745 4.81481E-6 L 3.125E-6 4.81481E-6 " pathEditMode="relative" rAng="0" ptsTypes="AA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8" grpId="0" animBg="1"/>
          <p:bldP spid="8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-Bege">
            <a:extLst>
              <a:ext uri="{FF2B5EF4-FFF2-40B4-BE49-F238E27FC236}">
                <a16:creationId xmlns:a16="http://schemas.microsoft.com/office/drawing/2014/main" id="{C5774FB9-93A0-D2D9-34E2-E86C422D9ACF}"/>
              </a:ext>
            </a:extLst>
          </p:cNvPr>
          <p:cNvSpPr/>
          <p:nvPr/>
        </p:nvSpPr>
        <p:spPr>
          <a:xfrm>
            <a:off x="-914400" y="347845"/>
            <a:ext cx="7299865" cy="7299865"/>
          </a:xfrm>
          <a:prstGeom prst="ellipse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-Vermelho">
            <a:extLst>
              <a:ext uri="{FF2B5EF4-FFF2-40B4-BE49-F238E27FC236}">
                <a16:creationId xmlns:a16="http://schemas.microsoft.com/office/drawing/2014/main" id="{3D93BC56-2A6A-2139-4D6A-BB08809FC4A1}"/>
              </a:ext>
            </a:extLst>
          </p:cNvPr>
          <p:cNvSpPr/>
          <p:nvPr/>
        </p:nvSpPr>
        <p:spPr>
          <a:xfrm>
            <a:off x="-527213" y="735032"/>
            <a:ext cx="6525491" cy="6525491"/>
          </a:xfrm>
          <a:prstGeom prst="ellipse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A1E2E6-A5CE-498E-6783-B74786DDB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22889" b="10285"/>
          <a:stretch/>
        </p:blipFill>
        <p:spPr>
          <a:xfrm>
            <a:off x="-201632" y="1060613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retângulo-fundo">
            <a:extLst>
              <a:ext uri="{FF2B5EF4-FFF2-40B4-BE49-F238E27FC236}">
                <a16:creationId xmlns:a16="http://schemas.microsoft.com/office/drawing/2014/main" id="{8715AE70-6675-2FFE-DC46-FC36781BC478}"/>
              </a:ext>
            </a:extLst>
          </p:cNvPr>
          <p:cNvSpPr/>
          <p:nvPr/>
        </p:nvSpPr>
        <p:spPr>
          <a:xfrm>
            <a:off x="941560" y="0"/>
            <a:ext cx="4731137" cy="488272"/>
          </a:xfrm>
          <a:prstGeom prst="rect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linha">
            <a:extLst>
              <a:ext uri="{FF2B5EF4-FFF2-40B4-BE49-F238E27FC236}">
                <a16:creationId xmlns:a16="http://schemas.microsoft.com/office/drawing/2014/main" id="{72DDAFCD-8C6E-AA28-1DB8-321F5E6F90EF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">
            <a:extLst>
              <a:ext uri="{FF2B5EF4-FFF2-40B4-BE49-F238E27FC236}">
                <a16:creationId xmlns:a16="http://schemas.microsoft.com/office/drawing/2014/main" id="{881747E5-0C30-BEA2-713C-3512E19E3967}"/>
              </a:ext>
            </a:extLst>
          </p:cNvPr>
          <p:cNvSpPr/>
          <p:nvPr/>
        </p:nvSpPr>
        <p:spPr>
          <a:xfrm>
            <a:off x="7002684" y="767211"/>
            <a:ext cx="3842794" cy="5323578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/>
            <a:r>
              <a:rPr lang="pt-BR" sz="2800" b="1" dirty="0">
                <a:solidFill>
                  <a:schemeClr val="tx1"/>
                </a:solidFill>
                <a:latin typeface="AMX" pitchFamily="2" charset="0"/>
              </a:rPr>
              <a:t>Hoje conhecemos...</a:t>
            </a:r>
            <a:endParaRPr lang="pt-BR" sz="2800" dirty="0">
              <a:solidFill>
                <a:schemeClr val="tx1"/>
              </a:solidFill>
              <a:latin typeface="AMX" pitchFamily="2" charset="0"/>
            </a:endParaRPr>
          </a:p>
          <a:p>
            <a:pPr marL="173038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Os serviços de telefonia fixa e seus vários benefícios, além da importância de se manter atento ao CEP e tipo de tecnologia disponível na região.</a:t>
            </a:r>
          </a:p>
          <a:p>
            <a:pPr marL="173038"/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pPr marL="173038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Também descobrimos quais são os </a:t>
            </a:r>
            <a:r>
              <a:rPr lang="pt-BR" dirty="0" err="1">
                <a:solidFill>
                  <a:schemeClr val="tx1"/>
                </a:solidFill>
                <a:latin typeface="AMX" pitchFamily="2" charset="0"/>
              </a:rPr>
              <a:t>SVA’s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e Serviços Inteligentes que complementam ainda mais a experiência do cliente Claro fixo. </a:t>
            </a:r>
          </a:p>
          <a:p>
            <a:pPr marL="173038"/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pPr marL="173038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E, por fim, mas não menos importante, entendemos os critérios para a tarifação e as políticas comerciais vigentes. </a:t>
            </a:r>
          </a:p>
        </p:txBody>
      </p:sp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ECD938CA-53FA-E1E7-005D-3757C28221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800" y="6311512"/>
            <a:ext cx="4267200" cy="8509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3DF2422-C421-AC36-27BB-D454A039942E}"/>
              </a:ext>
            </a:extLst>
          </p:cNvPr>
          <p:cNvSpPr/>
          <p:nvPr/>
        </p:nvSpPr>
        <p:spPr>
          <a:xfrm>
            <a:off x="9652819" y="38891"/>
            <a:ext cx="2448232" cy="405244"/>
          </a:xfrm>
          <a:prstGeom prst="rect">
            <a:avLst/>
          </a:prstGeom>
          <a:solidFill>
            <a:srgbClr val="BBCFC8"/>
          </a:solidFill>
          <a:ln w="19050" cap="flat">
            <a:solidFill>
              <a:srgbClr val="BBCF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2B7F0687-0A4E-20BE-D574-98CF0094C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769490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  <p:bldP spid="18" grpId="0" animBg="1"/>
          <p:bldP spid="18" grpId="1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E25B90F-B7B1-C6A4-25B8-EBC8B48E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0C47D0-8331-7471-3452-AE36C614AE9F}"/>
              </a:ext>
            </a:extLst>
          </p:cNvPr>
          <p:cNvSpPr/>
          <p:nvPr/>
        </p:nvSpPr>
        <p:spPr>
          <a:xfrm>
            <a:off x="0" y="0"/>
            <a:ext cx="12192000" cy="488272"/>
          </a:xfrm>
          <a:prstGeom prst="rect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5D6B7E-A635-5E5D-0F23-56D32D4B4DFD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73DF7A5-D041-EE80-950E-9C9539027E3E}"/>
              </a:ext>
            </a:extLst>
          </p:cNvPr>
          <p:cNvSpPr/>
          <p:nvPr/>
        </p:nvSpPr>
        <p:spPr>
          <a:xfrm>
            <a:off x="1449279" y="1594280"/>
            <a:ext cx="9293443" cy="9293443"/>
          </a:xfrm>
          <a:prstGeom prst="ellipse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C905C3-BB26-1C64-BEE7-D00B36C54DB3}"/>
              </a:ext>
            </a:extLst>
          </p:cNvPr>
          <p:cNvSpPr/>
          <p:nvPr/>
        </p:nvSpPr>
        <p:spPr>
          <a:xfrm>
            <a:off x="2028917" y="2201662"/>
            <a:ext cx="8134166" cy="8134166"/>
          </a:xfrm>
          <a:prstGeom prst="ellipse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rotary telephone&#10;&#10;Description automatically generated">
            <a:extLst>
              <a:ext uri="{FF2B5EF4-FFF2-40B4-BE49-F238E27FC236}">
                <a16:creationId xmlns:a16="http://schemas.microsoft.com/office/drawing/2014/main" id="{77542A16-2B7B-BB83-ED1F-162C794AC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8120" t="20283" b="-48717"/>
          <a:stretch/>
        </p:blipFill>
        <p:spPr>
          <a:xfrm>
            <a:off x="2612995" y="2744312"/>
            <a:ext cx="6966010" cy="696601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5E0730-09FD-CF4D-1918-7E233A849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054" y="101331"/>
            <a:ext cx="787893" cy="2799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E23AC6-3716-B2A5-EFD9-37AE8B59D4AA}"/>
              </a:ext>
            </a:extLst>
          </p:cNvPr>
          <p:cNvGrpSpPr/>
          <p:nvPr/>
        </p:nvGrpSpPr>
        <p:grpSpPr>
          <a:xfrm>
            <a:off x="4127498" y="1117600"/>
            <a:ext cx="3926611" cy="1836000"/>
            <a:chOff x="4127498" y="1117600"/>
            <a:chExt cx="3926611" cy="183600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7E9840F-C872-BE81-8C1D-BE50B9839F11}"/>
                </a:ext>
              </a:extLst>
            </p:cNvPr>
            <p:cNvSpPr/>
            <p:nvPr/>
          </p:nvSpPr>
          <p:spPr>
            <a:xfrm>
              <a:off x="4127498" y="1117600"/>
              <a:ext cx="3926611" cy="18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06C6266-EFB2-635A-12BD-E3C5FBF98A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9832" y="1242561"/>
              <a:ext cx="1112336" cy="401677"/>
            </a:xfrm>
            <a:prstGeom prst="rect">
              <a:avLst/>
            </a:prstGeom>
          </p:spPr>
        </p:pic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EF80D68-F78C-C05D-F935-1DBFBA44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6646" y="1716602"/>
              <a:ext cx="3178709" cy="67599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75066355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6435 L 8.33333E-7 -7.40741E-7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6435 L 8.33333E-7 -7.40741E-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-Bege">
            <a:extLst>
              <a:ext uri="{FF2B5EF4-FFF2-40B4-BE49-F238E27FC236}">
                <a16:creationId xmlns:a16="http://schemas.microsoft.com/office/drawing/2014/main" id="{C5774FB9-93A0-D2D9-34E2-E86C422D9ACF}"/>
              </a:ext>
            </a:extLst>
          </p:cNvPr>
          <p:cNvSpPr/>
          <p:nvPr/>
        </p:nvSpPr>
        <p:spPr>
          <a:xfrm>
            <a:off x="-914400" y="347845"/>
            <a:ext cx="7299865" cy="7299865"/>
          </a:xfrm>
          <a:prstGeom prst="ellipse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-Vermelho">
            <a:extLst>
              <a:ext uri="{FF2B5EF4-FFF2-40B4-BE49-F238E27FC236}">
                <a16:creationId xmlns:a16="http://schemas.microsoft.com/office/drawing/2014/main" id="{3D93BC56-2A6A-2139-4D6A-BB08809FC4A1}"/>
              </a:ext>
            </a:extLst>
          </p:cNvPr>
          <p:cNvSpPr/>
          <p:nvPr/>
        </p:nvSpPr>
        <p:spPr>
          <a:xfrm>
            <a:off x="-527213" y="735032"/>
            <a:ext cx="6525491" cy="6525491"/>
          </a:xfrm>
          <a:prstGeom prst="ellipse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ight in the sky&#10;&#10;Description automatically generated">
            <a:extLst>
              <a:ext uri="{FF2B5EF4-FFF2-40B4-BE49-F238E27FC236}">
                <a16:creationId xmlns:a16="http://schemas.microsoft.com/office/drawing/2014/main" id="{36A1E2E6-A5CE-498E-6783-B74786DDB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232" t="7229" r="59956" b="2554"/>
          <a:stretch/>
        </p:blipFill>
        <p:spPr>
          <a:xfrm>
            <a:off x="-201632" y="1060613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retângulo-fundo">
            <a:extLst>
              <a:ext uri="{FF2B5EF4-FFF2-40B4-BE49-F238E27FC236}">
                <a16:creationId xmlns:a16="http://schemas.microsoft.com/office/drawing/2014/main" id="{8715AE70-6675-2FFE-DC46-FC36781BC478}"/>
              </a:ext>
            </a:extLst>
          </p:cNvPr>
          <p:cNvSpPr/>
          <p:nvPr/>
        </p:nvSpPr>
        <p:spPr>
          <a:xfrm>
            <a:off x="941559" y="0"/>
            <a:ext cx="4731137" cy="488272"/>
          </a:xfrm>
          <a:prstGeom prst="rect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linha">
            <a:extLst>
              <a:ext uri="{FF2B5EF4-FFF2-40B4-BE49-F238E27FC236}">
                <a16:creationId xmlns:a16="http://schemas.microsoft.com/office/drawing/2014/main" id="{72DDAFCD-8C6E-AA28-1DB8-321F5E6F90EF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olinhas_retangular_01">
            <a:extLst>
              <a:ext uri="{FF2B5EF4-FFF2-40B4-BE49-F238E27FC236}">
                <a16:creationId xmlns:a16="http://schemas.microsoft.com/office/drawing/2014/main" id="{ECD938CA-53FA-E1E7-005D-3757C28221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767" y="5787924"/>
            <a:ext cx="4267200" cy="850900"/>
          </a:xfrm>
          <a:prstGeom prst="rect">
            <a:avLst/>
          </a:prstGeom>
        </p:spPr>
      </p:pic>
      <p:sp>
        <p:nvSpPr>
          <p:cNvPr id="9" name="retângulo-fundo">
            <a:extLst>
              <a:ext uri="{FF2B5EF4-FFF2-40B4-BE49-F238E27FC236}">
                <a16:creationId xmlns:a16="http://schemas.microsoft.com/office/drawing/2014/main" id="{5643F00D-4BC2-8431-43CC-0619241C25FF}"/>
              </a:ext>
            </a:extLst>
          </p:cNvPr>
          <p:cNvSpPr/>
          <p:nvPr/>
        </p:nvSpPr>
        <p:spPr>
          <a:xfrm>
            <a:off x="7460863" y="0"/>
            <a:ext cx="4731137" cy="488272"/>
          </a:xfrm>
          <a:prstGeom prst="rect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BBC851-E645-327C-7D8D-574E2A6CF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28" y="118133"/>
            <a:ext cx="653743" cy="246760"/>
          </a:xfrm>
          <a:prstGeom prst="rect">
            <a:avLst/>
          </a:prstGeom>
        </p:spPr>
      </p:pic>
      <p:sp>
        <p:nvSpPr>
          <p:cNvPr id="2" name="TextBox">
            <a:extLst>
              <a:ext uri="{FF2B5EF4-FFF2-40B4-BE49-F238E27FC236}">
                <a16:creationId xmlns:a16="http://schemas.microsoft.com/office/drawing/2014/main" id="{F7C44ADC-66DC-475B-1750-C46162A14920}"/>
              </a:ext>
            </a:extLst>
          </p:cNvPr>
          <p:cNvSpPr/>
          <p:nvPr/>
        </p:nvSpPr>
        <p:spPr>
          <a:xfrm>
            <a:off x="6647468" y="1060613"/>
            <a:ext cx="5282529" cy="4603930"/>
          </a:xfrm>
          <a:prstGeom prst="roundRect">
            <a:avLst>
              <a:gd name="adj" fmla="val 73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  <a:latin typeface="AMX" pitchFamily="2" charset="77"/>
              </a:rPr>
              <a:t> </a:t>
            </a:r>
          </a:p>
          <a:p>
            <a:pPr marL="358775">
              <a:spcBef>
                <a:spcPts val="1200"/>
              </a:spcBef>
            </a:pP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Sejam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bem-vindos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(as)</a:t>
            </a:r>
            <a:br>
              <a:rPr lang="en-US" sz="24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de volta à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Formação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Inicial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! 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Hoje, vocês irão colocar em </a:t>
            </a: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prática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 seus conhecimentos sobre a </a:t>
            </a: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telefonia fixa 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da Claro, suas </a:t>
            </a: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vantagens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competitivas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funcionalidades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5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E81A5C-FFBF-E3C3-2A49-811555BFE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96" y="1944925"/>
            <a:ext cx="639733" cy="345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496713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6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7942 -2.96296E-6 L -1.45833E-6 -7.40741E-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27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 Same-side Corner of Rectangle 8"/>
          <p:cNvSpPr/>
          <p:nvPr/>
        </p:nvSpPr>
        <p:spPr>
          <a:xfrm>
            <a:off x="1083075" y="3182647"/>
            <a:ext cx="2877846" cy="3777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684"/>
                  <a:pt x="21600" y="822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228"/>
                </a:lnTo>
                <a:cubicBezTo>
                  <a:pt x="0" y="3684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Round Same-side Corner of Rectangle 7"/>
          <p:cNvSpPr/>
          <p:nvPr/>
        </p:nvSpPr>
        <p:spPr>
          <a:xfrm>
            <a:off x="1180730" y="3309151"/>
            <a:ext cx="2682537" cy="365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553"/>
                  <a:pt x="21600" y="793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935"/>
                </a:lnTo>
                <a:cubicBezTo>
                  <a:pt x="0" y="3553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Arc 2"/>
          <p:cNvSpPr/>
          <p:nvPr/>
        </p:nvSpPr>
        <p:spPr>
          <a:xfrm>
            <a:off x="7605337" y="991565"/>
            <a:ext cx="365801" cy="731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5" name="Arc 3"/>
          <p:cNvSpPr/>
          <p:nvPr/>
        </p:nvSpPr>
        <p:spPr>
          <a:xfrm flipH="1">
            <a:off x="4220862" y="991565"/>
            <a:ext cx="365801" cy="731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836"/>
                  <a:pt x="21600" y="10802"/>
                </a:cubicBezTo>
                <a:cubicBezTo>
                  <a:pt x="21600" y="16641"/>
                  <a:pt x="12323" y="21423"/>
                  <a:pt x="654" y="21600"/>
                </a:cubicBezTo>
              </a:path>
            </a:pathLst>
          </a:custGeom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6" name="TextBox 5"/>
          <p:cNvSpPr txBox="1"/>
          <p:nvPr/>
        </p:nvSpPr>
        <p:spPr>
          <a:xfrm>
            <a:off x="2649837" y="2062620"/>
            <a:ext cx="6892327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400">
                <a:solidFill>
                  <a:srgbClr val="FFFFFF"/>
                </a:solidFill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dirty="0"/>
              <a:t>Para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melhor</a:t>
            </a:r>
            <a:r>
              <a:rPr dirty="0"/>
              <a:t> </a:t>
            </a:r>
            <a:r>
              <a:rPr dirty="0" err="1"/>
              <a:t>interação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o </a:t>
            </a:r>
            <a:r>
              <a:rPr dirty="0" err="1"/>
              <a:t>treinamento</a:t>
            </a:r>
            <a:r>
              <a:rPr dirty="0"/>
              <a:t>, </a:t>
            </a:r>
            <a:r>
              <a:rPr dirty="0" err="1"/>
              <a:t>sugerimos</a:t>
            </a:r>
            <a:r>
              <a:rPr dirty="0"/>
              <a:t> que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passos</a:t>
            </a:r>
            <a:r>
              <a:rPr dirty="0"/>
              <a:t> a </a:t>
            </a:r>
            <a:r>
              <a:rPr dirty="0" err="1"/>
              <a:t>seguir</a:t>
            </a:r>
            <a:r>
              <a:rPr dirty="0"/>
              <a:t> </a:t>
            </a:r>
            <a:r>
              <a:rPr dirty="0" err="1"/>
              <a:t>sejam</a:t>
            </a:r>
            <a:r>
              <a:rPr dirty="0"/>
              <a:t> </a:t>
            </a:r>
            <a:r>
              <a:rPr dirty="0" err="1"/>
              <a:t>seguidos</a:t>
            </a:r>
            <a:r>
              <a:rPr dirty="0"/>
              <a:t>.</a:t>
            </a:r>
          </a:p>
        </p:txBody>
      </p:sp>
      <p:sp>
        <p:nvSpPr>
          <p:cNvPr id="147" name="Round Same-side Corner of Rectangle 6"/>
          <p:cNvSpPr/>
          <p:nvPr/>
        </p:nvSpPr>
        <p:spPr>
          <a:xfrm>
            <a:off x="1310407" y="3429001"/>
            <a:ext cx="2419167" cy="35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313"/>
                  <a:pt x="21600" y="739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399"/>
                </a:lnTo>
                <a:cubicBezTo>
                  <a:pt x="0" y="3313"/>
                  <a:pt x="4835" y="0"/>
                  <a:pt x="10800" y="0"/>
                </a:cubicBezTo>
                <a:close/>
              </a:path>
            </a:pathLst>
          </a:custGeom>
          <a:solidFill>
            <a:srgbClr val="FFF4D6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TextBox 16"/>
          <p:cNvSpPr txBox="1"/>
          <p:nvPr/>
        </p:nvSpPr>
        <p:spPr>
          <a:xfrm>
            <a:off x="1875260" y="5242866"/>
            <a:ext cx="129347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dirty="0"/>
              <a:t>Ligue a </a:t>
            </a:r>
            <a:r>
              <a:rPr dirty="0" err="1"/>
              <a:t>câmera</a:t>
            </a:r>
            <a:endParaRPr dirty="0"/>
          </a:p>
        </p:txBody>
      </p:sp>
      <p:sp>
        <p:nvSpPr>
          <p:cNvPr id="150" name="Round Same-side Corner of Rectangle 17"/>
          <p:cNvSpPr/>
          <p:nvPr/>
        </p:nvSpPr>
        <p:spPr>
          <a:xfrm>
            <a:off x="4657078" y="3182647"/>
            <a:ext cx="2877845" cy="3777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684"/>
                  <a:pt x="21600" y="822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228"/>
                </a:lnTo>
                <a:cubicBezTo>
                  <a:pt x="0" y="3684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Round Same-side Corner of Rectangle 18"/>
          <p:cNvSpPr/>
          <p:nvPr/>
        </p:nvSpPr>
        <p:spPr>
          <a:xfrm>
            <a:off x="4754731" y="3309151"/>
            <a:ext cx="2682537" cy="365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553"/>
                  <a:pt x="21600" y="793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935"/>
                </a:lnTo>
                <a:cubicBezTo>
                  <a:pt x="0" y="3553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Round Same-side Corner of Rectangle 19"/>
          <p:cNvSpPr/>
          <p:nvPr/>
        </p:nvSpPr>
        <p:spPr>
          <a:xfrm>
            <a:off x="4886415" y="3429000"/>
            <a:ext cx="2419167" cy="35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313"/>
                  <a:pt x="21600" y="739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399"/>
                </a:lnTo>
                <a:cubicBezTo>
                  <a:pt x="0" y="3313"/>
                  <a:pt x="4835" y="0"/>
                  <a:pt x="10800" y="0"/>
                </a:cubicBezTo>
                <a:close/>
              </a:path>
            </a:pathLst>
          </a:custGeom>
          <a:solidFill>
            <a:srgbClr val="FFF4D6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extBox 21"/>
          <p:cNvSpPr txBox="1"/>
          <p:nvPr/>
        </p:nvSpPr>
        <p:spPr>
          <a:xfrm>
            <a:off x="5449262" y="5242866"/>
            <a:ext cx="129347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dirty="0" err="1"/>
              <a:t>Desative</a:t>
            </a:r>
            <a:r>
              <a:rPr dirty="0"/>
              <a:t> o </a:t>
            </a:r>
            <a:r>
              <a:rPr dirty="0" err="1"/>
              <a:t>microfone</a:t>
            </a:r>
            <a:endParaRPr dirty="0"/>
          </a:p>
        </p:txBody>
      </p:sp>
      <p:sp>
        <p:nvSpPr>
          <p:cNvPr id="155" name="Round Same-side Corner of Rectangle 22"/>
          <p:cNvSpPr/>
          <p:nvPr/>
        </p:nvSpPr>
        <p:spPr>
          <a:xfrm>
            <a:off x="8225162" y="3182647"/>
            <a:ext cx="2877845" cy="3777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684"/>
                  <a:pt x="21600" y="822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228"/>
                </a:lnTo>
                <a:cubicBezTo>
                  <a:pt x="0" y="3684"/>
                  <a:pt x="4835" y="0"/>
                  <a:pt x="10800" y="0"/>
                </a:cubicBezTo>
                <a:close/>
              </a:path>
            </a:pathLst>
          </a:custGeom>
          <a:solidFill>
            <a:srgbClr val="EBD1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ound Same-side Corner of Rectangle 23"/>
          <p:cNvSpPr/>
          <p:nvPr/>
        </p:nvSpPr>
        <p:spPr>
          <a:xfrm>
            <a:off x="8322815" y="3309151"/>
            <a:ext cx="2682538" cy="365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553"/>
                  <a:pt x="21600" y="793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935"/>
                </a:lnTo>
                <a:cubicBezTo>
                  <a:pt x="0" y="3553"/>
                  <a:pt x="4835" y="0"/>
                  <a:pt x="10800" y="0"/>
                </a:cubicBezTo>
                <a:close/>
              </a:path>
            </a:pathLst>
          </a:custGeom>
          <a:solidFill>
            <a:srgbClr val="BBCF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Round Same-side Corner of Rectangle 24"/>
          <p:cNvSpPr/>
          <p:nvPr/>
        </p:nvSpPr>
        <p:spPr>
          <a:xfrm>
            <a:off x="8454501" y="3429001"/>
            <a:ext cx="2419167" cy="35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3313"/>
                  <a:pt x="21600" y="7399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399"/>
                </a:lnTo>
                <a:cubicBezTo>
                  <a:pt x="0" y="3313"/>
                  <a:pt x="4835" y="0"/>
                  <a:pt x="10800" y="0"/>
                </a:cubicBezTo>
                <a:close/>
              </a:path>
            </a:pathLst>
          </a:custGeom>
          <a:solidFill>
            <a:srgbClr val="FFF4D6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TextBox 26"/>
          <p:cNvSpPr txBox="1"/>
          <p:nvPr/>
        </p:nvSpPr>
        <p:spPr>
          <a:xfrm>
            <a:off x="8758896" y="5217230"/>
            <a:ext cx="1810375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938" algn="ctr">
              <a:spcBef>
                <a:spcPts val="1200"/>
              </a:spcBef>
              <a:defRPr sz="2000">
                <a:latin typeface="AMX Regular"/>
                <a:ea typeface="AMX Regular"/>
                <a:cs typeface="AMX Regular"/>
                <a:sym typeface="AMX Regular"/>
              </a:defRPr>
            </a:lvl1pPr>
          </a:lstStyle>
          <a:p>
            <a:r>
              <a:rPr dirty="0"/>
              <a:t>Levante a </a:t>
            </a:r>
            <a:r>
              <a:rPr dirty="0" err="1"/>
              <a:t>mão</a:t>
            </a:r>
            <a:r>
              <a:rPr dirty="0"/>
              <a:t>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quiser</a:t>
            </a:r>
            <a:r>
              <a:rPr dirty="0"/>
              <a:t> </a:t>
            </a:r>
            <a:r>
              <a:rPr dirty="0" err="1"/>
              <a:t>interagir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F76018-21C1-6B46-4B79-A4ECB0AC96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5070" y="4272825"/>
            <a:ext cx="565395" cy="65962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2F8B4AC-0DCA-839E-A4D2-DD1216E13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6184" y="4278120"/>
            <a:ext cx="659628" cy="6596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0683274-17C3-B470-094C-E3783A6FE2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1239" y="4243338"/>
            <a:ext cx="565691" cy="689115"/>
          </a:xfrm>
          <a:prstGeom prst="rect">
            <a:avLst/>
          </a:prstGeom>
        </p:spPr>
      </p:pic>
      <p:pic>
        <p:nvPicPr>
          <p:cNvPr id="4" name="Combinados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4ECD5B-2CE8-983F-C4EA-5A40D18A7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63" y="1116749"/>
            <a:ext cx="3018674" cy="48106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BE37701-90C7-5AA4-625E-D17E79DCD089}"/>
              </a:ext>
            </a:extLst>
          </p:cNvPr>
          <p:cNvSpPr/>
          <p:nvPr/>
        </p:nvSpPr>
        <p:spPr>
          <a:xfrm>
            <a:off x="8736836" y="29072"/>
            <a:ext cx="3433102" cy="397770"/>
          </a:xfrm>
          <a:prstGeom prst="rect">
            <a:avLst/>
          </a:prstGeom>
          <a:solidFill>
            <a:srgbClr val="807F70"/>
          </a:solidFill>
          <a:ln w="19050" cap="flat">
            <a:solidFill>
              <a:srgbClr val="807F7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4F4C589-61AD-E46A-2026-7CA9D15170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52" y="108394"/>
            <a:ext cx="632571" cy="2391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33" dur="1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38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4" presetClass="path" presetSubtype="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4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 p14:bounceEnd="50000">
                                          <p:cBhvr>
                                            <p:cTn id="52" dur="125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57" dur="125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62" dur="12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4" presetClass="path" presetSubtype="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6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 p14:bounceEnd="50000">
                                          <p:cBhvr>
                                            <p:cTn id="76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4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81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4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86" dur="125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9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1" grpId="0" animBg="1"/>
          <p:bldP spid="141" grpId="1" animBg="1"/>
          <p:bldP spid="142" grpId="0" animBg="1"/>
          <p:bldP spid="142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7" grpId="0" animBg="1"/>
          <p:bldP spid="147" grpId="1" animBg="1"/>
          <p:bldP spid="149" grpId="0" animBg="1"/>
          <p:bldP spid="150" grpId="0" animBg="1"/>
          <p:bldP spid="150" grpId="1" animBg="1"/>
          <p:bldP spid="151" grpId="0" animBg="1"/>
          <p:bldP spid="151" grpId="1" animBg="1"/>
          <p:bldP spid="152" grpId="0" animBg="1"/>
          <p:bldP spid="152" grpId="1" animBg="1"/>
          <p:bldP spid="154" grpId="0" animBg="1"/>
          <p:bldP spid="155" grpId="0" animBg="1"/>
          <p:bldP spid="155" grpId="1" animBg="1"/>
          <p:bldP spid="156" grpId="0" animBg="1"/>
          <p:bldP spid="156" grpId="1" animBg="1"/>
          <p:bldP spid="157" grpId="0" animBg="1"/>
          <p:bldP spid="157" grpId="1" animBg="1"/>
          <p:bldP spid="159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33" dur="1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38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4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4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57" dur="125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62" dur="12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4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0.10208 L -1.04167E-6 2.59259E-6 " pathEditMode="relative" rAng="0" ptsTypes="AA">
                                          <p:cBhvr>
                                            <p:cTn id="76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4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81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4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86" dur="125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9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1" grpId="0" animBg="1"/>
          <p:bldP spid="141" grpId="1" animBg="1"/>
          <p:bldP spid="142" grpId="0" animBg="1"/>
          <p:bldP spid="142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7" grpId="0" animBg="1"/>
          <p:bldP spid="147" grpId="1" animBg="1"/>
          <p:bldP spid="149" grpId="0" animBg="1"/>
          <p:bldP spid="150" grpId="0" animBg="1"/>
          <p:bldP spid="150" grpId="1" animBg="1"/>
          <p:bldP spid="151" grpId="0" animBg="1"/>
          <p:bldP spid="151" grpId="1" animBg="1"/>
          <p:bldP spid="152" grpId="0" animBg="1"/>
          <p:bldP spid="152" grpId="1" animBg="1"/>
          <p:bldP spid="154" grpId="0" animBg="1"/>
          <p:bldP spid="155" grpId="0" animBg="1"/>
          <p:bldP spid="155" grpId="1" animBg="1"/>
          <p:bldP spid="156" grpId="0" animBg="1"/>
          <p:bldP spid="156" grpId="1" animBg="1"/>
          <p:bldP spid="157" grpId="0" animBg="1"/>
          <p:bldP spid="157" grpId="1" animBg="1"/>
          <p:bldP spid="15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19558AE-ADCC-A00E-405A-BFFA04C35D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406" y="1937442"/>
            <a:ext cx="1270000" cy="127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B995FC-3AAD-CFA6-AD97-7517C883E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9090" y="5588000"/>
            <a:ext cx="1270000" cy="127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72E3078-83F6-D35B-E447-41BC9172D4FF}"/>
              </a:ext>
            </a:extLst>
          </p:cNvPr>
          <p:cNvSpPr/>
          <p:nvPr/>
        </p:nvSpPr>
        <p:spPr>
          <a:xfrm>
            <a:off x="1300682" y="1327989"/>
            <a:ext cx="9590638" cy="9590636"/>
          </a:xfrm>
          <a:prstGeom prst="ellipse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D3E69D-7564-9DE1-221E-BE1092156C5B}"/>
              </a:ext>
            </a:extLst>
          </p:cNvPr>
          <p:cNvSpPr/>
          <p:nvPr/>
        </p:nvSpPr>
        <p:spPr>
          <a:xfrm>
            <a:off x="1671873" y="1613533"/>
            <a:ext cx="8848254" cy="8848254"/>
          </a:xfrm>
          <a:prstGeom prst="ellipse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351FC-B84A-8E3F-79DA-8A794730B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38" t="6218" r="5210" b="-15692"/>
          <a:stretch/>
        </p:blipFill>
        <p:spPr>
          <a:xfrm>
            <a:off x="2095836" y="1937442"/>
            <a:ext cx="8000328" cy="8000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0667B0-011D-5017-4EC9-8263BF0A0E3C}"/>
              </a:ext>
            </a:extLst>
          </p:cNvPr>
          <p:cNvSpPr/>
          <p:nvPr/>
        </p:nvSpPr>
        <p:spPr>
          <a:xfrm>
            <a:off x="400406" y="2353925"/>
            <a:ext cx="4167434" cy="3437413"/>
          </a:xfrm>
          <a:prstGeom prst="roundRect">
            <a:avLst>
              <a:gd name="adj" fmla="val 1040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Vamos explorar os recursos exclusivos que o Fone Fixo proporciona. </a:t>
            </a:r>
          </a:p>
          <a:p>
            <a:endParaRPr lang="pt-BR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Desde nossa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qualidade excepcional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até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serviços inteligentes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, asseguramos que você esteja pronto  para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ressaltar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esses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diferenciais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cativar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MX" pitchFamily="2" charset="0"/>
              </a:rPr>
              <a:t>clientes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!</a:t>
            </a:r>
          </a:p>
          <a:p>
            <a:pPr marL="88900">
              <a:spcBef>
                <a:spcPts val="12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3" name="Objetivos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E5D339-89A9-BF7C-DC6C-1606CB75A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81" y="802701"/>
            <a:ext cx="2275438" cy="6107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1A1E05-797E-7A3C-AA93-036F06F169BB}"/>
              </a:ext>
            </a:extLst>
          </p:cNvPr>
          <p:cNvSpPr/>
          <p:nvPr/>
        </p:nvSpPr>
        <p:spPr>
          <a:xfrm>
            <a:off x="9669172" y="46934"/>
            <a:ext cx="2444295" cy="415865"/>
          </a:xfrm>
          <a:prstGeom prst="rect">
            <a:avLst/>
          </a:prstGeom>
          <a:solidFill>
            <a:srgbClr val="EBD16E"/>
          </a:solidFill>
          <a:ln w="19050" cap="flat">
            <a:solidFill>
              <a:srgbClr val="EBD16E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58E1326E-B806-0260-9406-B87DF8513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85670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8 1.11022E-16 L 4.16667E-6 1.11022E-16 " pathEditMode="relative" rAng="0" ptsTypes="AA" p14:bounceEnd="50000">
                                          <p:cBhvr>
                                            <p:cTn id="34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0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9" grpId="0" animBg="1"/>
          <p:bldP spid="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8 1.11022E-16 L 4.16667E-6 1.11022E-16 " pathEditMode="relative" rAng="0" ptsTypes="AA">
                                          <p:cBhvr>
                                            <p:cTn id="34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9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0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9" grpId="0" animBg="1"/>
          <p:bldP spid="9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9546BB02-F943-921E-DB89-C4C6343AC0D2}"/>
              </a:ext>
            </a:extLst>
          </p:cNvPr>
          <p:cNvSpPr/>
          <p:nvPr/>
        </p:nvSpPr>
        <p:spPr>
          <a:xfrm rot="16200000" flipH="1">
            <a:off x="9384619" y="-135113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07BAC33-8A19-1D36-5B38-BCC91DAD6C4F}"/>
              </a:ext>
            </a:extLst>
          </p:cNvPr>
          <p:cNvSpPr/>
          <p:nvPr/>
        </p:nvSpPr>
        <p:spPr>
          <a:xfrm>
            <a:off x="8537494" y="0"/>
            <a:ext cx="3649178" cy="465378"/>
          </a:xfrm>
          <a:prstGeom prst="rect">
            <a:avLst/>
          </a:prstGeom>
          <a:solidFill>
            <a:srgbClr val="D74E36"/>
          </a:solidFill>
          <a:ln w="19050" cap="flat">
            <a:solidFill>
              <a:srgbClr val="D74E3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72E37D-92E8-C939-5C55-CFD60B016F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3178BD72-C044-869D-1238-E3F87BE94005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E31BD82A-B131-1B6B-B60A-6C82A1F15A3A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FCD2983F-7C18-DAFE-7DCF-6BE8E91B8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190" t="7622" r="8086" b="35175"/>
          <a:stretch/>
        </p:blipFill>
        <p:spPr>
          <a:xfrm>
            <a:off x="-1083076" y="1118583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0EAAE42C-1558-3362-D7DD-C839426132C2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1F85BB3B-D97F-CADC-D0A9-6949964A4D16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B0CAAA7A-C13C-EA1A-DB54-570463A537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0E21303-75CC-6516-DBA6-433603136DC2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D6C462-1F7C-347A-5345-FE034C3E33CD}"/>
              </a:ext>
            </a:extLst>
          </p:cNvPr>
          <p:cNvSpPr txBox="1"/>
          <p:nvPr/>
        </p:nvSpPr>
        <p:spPr>
          <a:xfrm>
            <a:off x="5271030" y="1673176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754F90F-8C17-2CC1-7F24-697A41C86FA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566"/>
          <a:stretch/>
        </p:blipFill>
        <p:spPr>
          <a:xfrm rot="16200000">
            <a:off x="-32257" y="4900286"/>
            <a:ext cx="1938777" cy="8509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4C4AF6-D94E-6625-6D24-334644AF595F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0C35D7D4-71F3-84AF-CE96-493621A99C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3E8E3825-9B46-54A1-45E1-9A5333D9FA21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B7860FB6-05D8-8417-114C-C4169519EBA1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5C515-92A8-4985-4645-CDBCEC007C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BFE10E9A-D679-7B21-9C22-98E086333D03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AABE4C-A3F4-7FAB-748B-57F410AA72E1}"/>
              </a:ext>
            </a:extLst>
          </p:cNvPr>
          <p:cNvSpPr txBox="1"/>
          <p:nvPr/>
        </p:nvSpPr>
        <p:spPr>
          <a:xfrm flipH="1">
            <a:off x="8537494" y="4494739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74590186-0C5A-107F-2B04-E6FD96CF9837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26FCDE19-10DB-F492-BA7E-BA7C1E86F7C3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AEF788-C143-5167-0CE6-948C6C487C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AE2C8B0F-7F69-60BC-7D47-3EE0B2B68A2D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525576-5F1D-169F-6CA3-314C50A86549}"/>
              </a:ext>
            </a:extLst>
          </p:cNvPr>
          <p:cNvSpPr txBox="1"/>
          <p:nvPr/>
        </p:nvSpPr>
        <p:spPr>
          <a:xfrm>
            <a:off x="2530144" y="508807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E88048FA-D3FC-5B15-F06A-392F753B3213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D84F6BA0-6A2B-319B-F16A-D20796CD1416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D69576B-D91F-09D3-3CDF-37C16604DD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DCDC2C24-6558-87C5-F4D9-010F06644005}"/>
              </a:ext>
            </a:extLst>
          </p:cNvPr>
          <p:cNvSpPr/>
          <p:nvPr/>
        </p:nvSpPr>
        <p:spPr>
          <a:xfrm rot="16200000" flipH="1">
            <a:off x="8986709" y="-414598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94709F70-52CC-9505-DAC9-363B30F7B77E}"/>
              </a:ext>
            </a:extLst>
          </p:cNvPr>
          <p:cNvSpPr/>
          <p:nvPr/>
        </p:nvSpPr>
        <p:spPr>
          <a:xfrm rot="16200000" flipH="1">
            <a:off x="9219727" y="-308363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94CB56FC-1181-5E32-091A-B93048D49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75113" y="780204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pic>
        <p:nvPicPr>
          <p:cNvPr id="49" name="Imagem 48" descr="Texto&#10;&#10;O conteúdo gerado por IA pode estar incorreto.">
            <a:extLst>
              <a:ext uri="{FF2B5EF4-FFF2-40B4-BE49-F238E27FC236}">
                <a16:creationId xmlns:a16="http://schemas.microsoft.com/office/drawing/2014/main" id="{1487B7CD-997B-CA5B-E97F-2C69133B10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52" y="108394"/>
            <a:ext cx="632571" cy="239123"/>
          </a:xfrm>
          <a:prstGeom prst="rect">
            <a:avLst/>
          </a:prstGeom>
        </p:spPr>
      </p:pic>
      <p:sp>
        <p:nvSpPr>
          <p:cNvPr id="5" name="Round Same-side Corner of Rectangle 25">
            <a:extLst>
              <a:ext uri="{FF2B5EF4-FFF2-40B4-BE49-F238E27FC236}">
                <a16:creationId xmlns:a16="http://schemas.microsoft.com/office/drawing/2014/main" id="{E09025D9-AA4C-1BAD-7ADF-042FAEB41864}"/>
              </a:ext>
            </a:extLst>
          </p:cNvPr>
          <p:cNvSpPr/>
          <p:nvPr/>
        </p:nvSpPr>
        <p:spPr>
          <a:xfrm rot="16200000" flipH="1">
            <a:off x="9334144" y="-137235"/>
            <a:ext cx="2272831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7">
            <a:extLst>
              <a:ext uri="{FF2B5EF4-FFF2-40B4-BE49-F238E27FC236}">
                <a16:creationId xmlns:a16="http://schemas.microsoft.com/office/drawing/2014/main" id="{4F648D13-B34A-D977-F60B-56643CA89801}"/>
              </a:ext>
            </a:extLst>
          </p:cNvPr>
          <p:cNvSpPr/>
          <p:nvPr/>
        </p:nvSpPr>
        <p:spPr>
          <a:xfrm rot="5400000">
            <a:off x="943491" y="199744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F05A0-1B5F-DF32-632E-D4281B4E91D4}"/>
              </a:ext>
            </a:extLst>
          </p:cNvPr>
          <p:cNvSpPr txBox="1"/>
          <p:nvPr/>
        </p:nvSpPr>
        <p:spPr>
          <a:xfrm>
            <a:off x="9074623" y="1674755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SVA’S</a:t>
            </a:r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EC2329EF-FEE8-DF52-6EE0-1BBF08D9B0B4}"/>
              </a:ext>
            </a:extLst>
          </p:cNvPr>
          <p:cNvSpPr txBox="1"/>
          <p:nvPr/>
        </p:nvSpPr>
        <p:spPr>
          <a:xfrm flipH="1">
            <a:off x="2218506" y="1745925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193611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35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 p14:bounceEnd="50000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13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5" grpId="0" animBg="1"/>
          <p:bldP spid="12" grpId="0" animBg="1"/>
          <p:bldP spid="10" grpId="0"/>
          <p:bldP spid="10" grpId="1"/>
          <p:bldP spid="46" grpId="0"/>
          <p:bldP spid="4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35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13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5" grpId="0" animBg="1"/>
          <p:bldP spid="12" grpId="0" animBg="1"/>
          <p:bldP spid="10" grpId="0"/>
          <p:bldP spid="10" grpId="1"/>
          <p:bldP spid="46" grpId="0"/>
          <p:bldP spid="46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DD4C8-7900-D5AA-7DC3-FCD8998F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 Same-side Corner of Rectangle 25">
            <a:extLst>
              <a:ext uri="{FF2B5EF4-FFF2-40B4-BE49-F238E27FC236}">
                <a16:creationId xmlns:a16="http://schemas.microsoft.com/office/drawing/2014/main" id="{44FFA143-297A-3E95-E388-DCA97BB48277}"/>
              </a:ext>
            </a:extLst>
          </p:cNvPr>
          <p:cNvSpPr/>
          <p:nvPr/>
        </p:nvSpPr>
        <p:spPr>
          <a:xfrm rot="16200000" flipH="1">
            <a:off x="9384619" y="-135113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6828147C-B794-CBCF-90E8-7436977D22B9}"/>
              </a:ext>
            </a:extLst>
          </p:cNvPr>
          <p:cNvSpPr/>
          <p:nvPr/>
        </p:nvSpPr>
        <p:spPr>
          <a:xfrm>
            <a:off x="8537494" y="0"/>
            <a:ext cx="3649178" cy="465378"/>
          </a:xfrm>
          <a:prstGeom prst="rect">
            <a:avLst/>
          </a:prstGeom>
          <a:solidFill>
            <a:srgbClr val="D74E36"/>
          </a:solidFill>
          <a:ln w="19050" cap="flat">
            <a:solidFill>
              <a:srgbClr val="D74E3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286259C-5AD7-F5AC-1EB9-E92DB255B4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651" y="1563140"/>
            <a:ext cx="1270000" cy="1270000"/>
          </a:xfrm>
          <a:prstGeom prst="rect">
            <a:avLst/>
          </a:prstGeom>
        </p:spPr>
      </p:pic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A7B95BB5-FCAB-C5D1-B67C-1B9E3FEC6B16}"/>
              </a:ext>
            </a:extLst>
          </p:cNvPr>
          <p:cNvSpPr/>
          <p:nvPr/>
        </p:nvSpPr>
        <p:spPr>
          <a:xfrm rot="5400000">
            <a:off x="661390" y="-119854"/>
            <a:ext cx="2823092" cy="46785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6FC30506-1F9E-35B7-A174-F334903A86C5}"/>
              </a:ext>
            </a:extLst>
          </p:cNvPr>
          <p:cNvSpPr/>
          <p:nvPr/>
        </p:nvSpPr>
        <p:spPr>
          <a:xfrm rot="5400000">
            <a:off x="738684" y="-25718"/>
            <a:ext cx="2501666" cy="4490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red telephone&#10;&#10;Description automatically generated">
            <a:extLst>
              <a:ext uri="{FF2B5EF4-FFF2-40B4-BE49-F238E27FC236}">
                <a16:creationId xmlns:a16="http://schemas.microsoft.com/office/drawing/2014/main" id="{D55972B2-7589-7637-3704-57C39F4AA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90" t="7622" r="8086" b="35175"/>
          <a:stretch/>
        </p:blipFill>
        <p:spPr>
          <a:xfrm>
            <a:off x="-1044166" y="109282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16" name="Round Same-side Corner of Rectangle 15">
            <a:extLst>
              <a:ext uri="{FF2B5EF4-FFF2-40B4-BE49-F238E27FC236}">
                <a16:creationId xmlns:a16="http://schemas.microsoft.com/office/drawing/2014/main" id="{2E93B659-86E8-7127-B31C-C832160BA3EB}"/>
              </a:ext>
            </a:extLst>
          </p:cNvPr>
          <p:cNvSpPr/>
          <p:nvPr/>
        </p:nvSpPr>
        <p:spPr>
          <a:xfrm>
            <a:off x="4898016" y="483363"/>
            <a:ext cx="2814224" cy="3205714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-side Corner of Rectangle 10">
            <a:extLst>
              <a:ext uri="{FF2B5EF4-FFF2-40B4-BE49-F238E27FC236}">
                <a16:creationId xmlns:a16="http://schemas.microsoft.com/office/drawing/2014/main" id="{05712E3F-17DE-DE45-3C3E-BC64887E8F9B}"/>
              </a:ext>
            </a:extLst>
          </p:cNvPr>
          <p:cNvSpPr/>
          <p:nvPr/>
        </p:nvSpPr>
        <p:spPr>
          <a:xfrm>
            <a:off x="5038580" y="490520"/>
            <a:ext cx="2533096" cy="3025066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on the phone&#10;&#10;Description automatically generated">
            <a:extLst>
              <a:ext uri="{FF2B5EF4-FFF2-40B4-BE49-F238E27FC236}">
                <a16:creationId xmlns:a16="http://schemas.microsoft.com/office/drawing/2014/main" id="{EB073EA8-7B6E-9E72-4B71-92B098949C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1289" t="1248" r="36672" b="56521"/>
          <a:stretch/>
        </p:blipFill>
        <p:spPr>
          <a:xfrm>
            <a:off x="5228948" y="515106"/>
            <a:ext cx="2208709" cy="2823093"/>
          </a:xfrm>
          <a:prstGeom prst="round2SameRect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</p:pic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E03A8895-B13D-2025-44D5-D048555E848F}"/>
              </a:ext>
            </a:extLst>
          </p:cNvPr>
          <p:cNvSpPr/>
          <p:nvPr/>
        </p:nvSpPr>
        <p:spPr>
          <a:xfrm>
            <a:off x="5200774" y="495922"/>
            <a:ext cx="2370902" cy="27985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2519B-9D16-87FC-62A8-915AF7ACF922}"/>
              </a:ext>
            </a:extLst>
          </p:cNvPr>
          <p:cNvSpPr txBox="1"/>
          <p:nvPr/>
        </p:nvSpPr>
        <p:spPr>
          <a:xfrm>
            <a:off x="5243501" y="1587554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ÁREAS E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TECNOLOGIAS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663B4A0-2252-D247-8BD0-9AE324E2110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566"/>
          <a:stretch/>
        </p:blipFill>
        <p:spPr>
          <a:xfrm rot="16200000">
            <a:off x="-39990" y="4974890"/>
            <a:ext cx="1938777" cy="8509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F599C7-B073-72AC-F452-781A8B5FD838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D1ABF81-E44F-854B-DC91-EE8A635B9B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11696" y="4517633"/>
            <a:ext cx="1270000" cy="1270000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9ED19514-5232-903B-5E48-B98D14B0A9B4}"/>
              </a:ext>
            </a:extLst>
          </p:cNvPr>
          <p:cNvSpPr/>
          <p:nvPr/>
        </p:nvSpPr>
        <p:spPr>
          <a:xfrm rot="16200000" flipH="1">
            <a:off x="8641230" y="2874326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E10FAA63-8CB5-5D08-E666-D85BDED83A23}"/>
              </a:ext>
            </a:extLst>
          </p:cNvPr>
          <p:cNvSpPr/>
          <p:nvPr/>
        </p:nvSpPr>
        <p:spPr>
          <a:xfrm rot="16200000" flipH="1">
            <a:off x="8887815" y="2966008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A6E7BE-5ADB-B85B-D05D-A4D10DFD6E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47" t="16844" r="7367" b="29383"/>
          <a:stretch/>
        </p:blipFill>
        <p:spPr>
          <a:xfrm flipH="1">
            <a:off x="8147330" y="4051802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sp>
        <p:nvSpPr>
          <p:cNvPr id="26" name="Round Same-side Corner of Rectangle 25">
            <a:extLst>
              <a:ext uri="{FF2B5EF4-FFF2-40B4-BE49-F238E27FC236}">
                <a16:creationId xmlns:a16="http://schemas.microsoft.com/office/drawing/2014/main" id="{5DFAA42A-A684-3BB4-232C-4717313E7A9E}"/>
              </a:ext>
            </a:extLst>
          </p:cNvPr>
          <p:cNvSpPr/>
          <p:nvPr/>
        </p:nvSpPr>
        <p:spPr>
          <a:xfrm rot="16200000" flipH="1">
            <a:off x="9062647" y="3106545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CE07E-A572-D861-8FFF-AD5AC08AC37C}"/>
              </a:ext>
            </a:extLst>
          </p:cNvPr>
          <p:cNvSpPr txBox="1"/>
          <p:nvPr/>
        </p:nvSpPr>
        <p:spPr>
          <a:xfrm flipH="1">
            <a:off x="8480798" y="4643073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PLANOS 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ILIMITADOS</a:t>
            </a:r>
          </a:p>
        </p:txBody>
      </p:sp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AE0D9C51-D498-4E02-2902-C5EF9BA3E8F3}"/>
              </a:ext>
            </a:extLst>
          </p:cNvPr>
          <p:cNvSpPr/>
          <p:nvPr/>
        </p:nvSpPr>
        <p:spPr>
          <a:xfrm>
            <a:off x="2019417" y="3780964"/>
            <a:ext cx="2814224" cy="31923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FCEAD279-F3D2-F4FF-3BDA-D2E0224F00AE}"/>
              </a:ext>
            </a:extLst>
          </p:cNvPr>
          <p:cNvSpPr/>
          <p:nvPr/>
        </p:nvSpPr>
        <p:spPr>
          <a:xfrm>
            <a:off x="2159981" y="3952783"/>
            <a:ext cx="2533096" cy="3012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CEDF98E-F0B7-1D92-660A-5F2C00D3F4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7462" t="2296" r="31801" b="531"/>
          <a:stretch/>
        </p:blipFill>
        <p:spPr>
          <a:xfrm>
            <a:off x="2322175" y="4142103"/>
            <a:ext cx="2208709" cy="2823093"/>
          </a:xfrm>
          <a:prstGeom prst="round2SameRect">
            <a:avLst>
              <a:gd name="adj1" fmla="val 50000"/>
              <a:gd name="adj2" fmla="val 0"/>
            </a:avLst>
          </a:prstGeom>
          <a:ln w="19050">
            <a:solidFill>
              <a:schemeClr val="tx1"/>
            </a:solidFill>
          </a:ln>
        </p:spPr>
      </p:pic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CD87F8E1-9F11-9D41-0C27-11DD0CAC2E22}"/>
              </a:ext>
            </a:extLst>
          </p:cNvPr>
          <p:cNvSpPr/>
          <p:nvPr/>
        </p:nvSpPr>
        <p:spPr>
          <a:xfrm>
            <a:off x="2322175" y="4142103"/>
            <a:ext cx="2208708" cy="27229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4DEC31-33FD-F803-6C83-837F767913B8}"/>
              </a:ext>
            </a:extLst>
          </p:cNvPr>
          <p:cNvSpPr txBox="1"/>
          <p:nvPr/>
        </p:nvSpPr>
        <p:spPr>
          <a:xfrm>
            <a:off x="2531091" y="4956636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POLÍTICA</a:t>
            </a:r>
          </a:p>
          <a:p>
            <a:pPr algn="ctr"/>
            <a:r>
              <a:rPr lang="pt-BR" sz="2400" b="1" i="1" dirty="0">
                <a:solidFill>
                  <a:schemeClr val="bg1"/>
                </a:solidFill>
                <a:latin typeface="AMX" pitchFamily="2" charset="0"/>
              </a:rPr>
              <a:t>COMERCIAL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4E28E0D-E682-E0D0-0528-A05D8ED98B51}"/>
              </a:ext>
            </a:extLst>
          </p:cNvPr>
          <p:cNvSpPr/>
          <p:nvPr/>
        </p:nvSpPr>
        <p:spPr>
          <a:xfrm>
            <a:off x="6565559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991CF05C-637F-A2C8-E3A4-29FD76AC54F5}"/>
              </a:ext>
            </a:extLst>
          </p:cNvPr>
          <p:cNvSpPr/>
          <p:nvPr/>
        </p:nvSpPr>
        <p:spPr>
          <a:xfrm flipH="1">
            <a:off x="5056087" y="3835118"/>
            <a:ext cx="731600" cy="731600"/>
          </a:xfrm>
          <a:prstGeom prst="arc">
            <a:avLst>
              <a:gd name="adj1" fmla="val 16200000"/>
              <a:gd name="adj2" fmla="val 529595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Índice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38E7606-7966-6335-E27F-513C0A16A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3886334"/>
            <a:ext cx="1556509" cy="592956"/>
          </a:xfrm>
          <a:prstGeom prst="rect">
            <a:avLst/>
          </a:prstGeom>
        </p:spPr>
      </p:pic>
      <p:sp>
        <p:nvSpPr>
          <p:cNvPr id="42" name="Round Same-side Corner of Rectangle 22">
            <a:extLst>
              <a:ext uri="{FF2B5EF4-FFF2-40B4-BE49-F238E27FC236}">
                <a16:creationId xmlns:a16="http://schemas.microsoft.com/office/drawing/2014/main" id="{2A6F6E38-A70F-DFC7-4328-FE97A616147F}"/>
              </a:ext>
            </a:extLst>
          </p:cNvPr>
          <p:cNvSpPr/>
          <p:nvPr/>
        </p:nvSpPr>
        <p:spPr>
          <a:xfrm rot="16200000" flipH="1">
            <a:off x="8986709" y="-414598"/>
            <a:ext cx="2823092" cy="45566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-side Corner of Rectangle 23">
            <a:extLst>
              <a:ext uri="{FF2B5EF4-FFF2-40B4-BE49-F238E27FC236}">
                <a16:creationId xmlns:a16="http://schemas.microsoft.com/office/drawing/2014/main" id="{3C6CB63F-3484-93BC-9A8A-F1C1B6C5F48C}"/>
              </a:ext>
            </a:extLst>
          </p:cNvPr>
          <p:cNvSpPr/>
          <p:nvPr/>
        </p:nvSpPr>
        <p:spPr>
          <a:xfrm rot="16200000" flipH="1">
            <a:off x="9219727" y="-308363"/>
            <a:ext cx="2501666" cy="4373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6"/>
          </a:solidFill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D636695A-583F-EE14-4DD2-3DCFBE8798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flipH="1">
            <a:off x="8427385" y="757310"/>
            <a:ext cx="5122418" cy="2201663"/>
          </a:xfrm>
          <a:prstGeom prst="roundRect">
            <a:avLst>
              <a:gd name="adj" fmla="val 49330"/>
            </a:avLst>
          </a:prstGeom>
          <a:ln w="19050">
            <a:solidFill>
              <a:schemeClr val="tx1"/>
            </a:solidFill>
          </a:ln>
        </p:spPr>
      </p:pic>
      <p:pic>
        <p:nvPicPr>
          <p:cNvPr id="49" name="Imagem 48" descr="Texto&#10;&#10;O conteúdo gerado por IA pode estar incorreto.">
            <a:extLst>
              <a:ext uri="{FF2B5EF4-FFF2-40B4-BE49-F238E27FC236}">
                <a16:creationId xmlns:a16="http://schemas.microsoft.com/office/drawing/2014/main" id="{5FBBE695-C3D7-FBB4-B083-220A89270B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52" y="108394"/>
            <a:ext cx="632571" cy="23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327854-FB2C-CE95-7059-7F8D22BAA5B5}"/>
              </a:ext>
            </a:extLst>
          </p:cNvPr>
          <p:cNvSpPr txBox="1"/>
          <p:nvPr/>
        </p:nvSpPr>
        <p:spPr>
          <a:xfrm>
            <a:off x="8821144" y="154225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SVA’S</a:t>
            </a:r>
          </a:p>
        </p:txBody>
      </p:sp>
      <p:sp>
        <p:nvSpPr>
          <p:cNvPr id="14" name="Round Same-side Corner of Rectangle 25">
            <a:extLst>
              <a:ext uri="{FF2B5EF4-FFF2-40B4-BE49-F238E27FC236}">
                <a16:creationId xmlns:a16="http://schemas.microsoft.com/office/drawing/2014/main" id="{0DE533C2-5F5D-711F-7E09-E82B3A87E168}"/>
              </a:ext>
            </a:extLst>
          </p:cNvPr>
          <p:cNvSpPr/>
          <p:nvPr/>
        </p:nvSpPr>
        <p:spPr>
          <a:xfrm rot="16200000" flipH="1">
            <a:off x="9342702" y="-168387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7">
            <a:extLst>
              <a:ext uri="{FF2B5EF4-FFF2-40B4-BE49-F238E27FC236}">
                <a16:creationId xmlns:a16="http://schemas.microsoft.com/office/drawing/2014/main" id="{D1A05975-FF38-AF3E-BF92-58B637BA9B39}"/>
              </a:ext>
            </a:extLst>
          </p:cNvPr>
          <p:cNvSpPr/>
          <p:nvPr/>
        </p:nvSpPr>
        <p:spPr>
          <a:xfrm rot="5400000">
            <a:off x="982401" y="151231"/>
            <a:ext cx="2208708" cy="40393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alpha val="15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C0D5F792-BB5F-8EC1-C3C6-5A161C74ADEE}"/>
              </a:ext>
            </a:extLst>
          </p:cNvPr>
          <p:cNvSpPr txBox="1"/>
          <p:nvPr/>
        </p:nvSpPr>
        <p:spPr>
          <a:xfrm flipH="1">
            <a:off x="2178570" y="1699181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TELEFONIA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MX" pitchFamily="2" charset="77"/>
              </a:rPr>
              <a:t>FIXA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114545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 p14:bounceEnd="50000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 p14:bounceEnd="50000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 p14:bounceEnd="50000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 p14:bounceEnd="50000">
                                          <p:cBhvr>
                                            <p:cTn id="4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 p14:bounceEnd="50000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 p14:bounceEnd="50000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 p14:presetBounceEnd="50000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 p14:bounceEnd="50000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 p14:bounceEnd="50000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 p14:presetBounceEnd="50000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 p14:bounceEnd="50000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 p14:bounceEnd="50000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 p14:bounceEnd="50000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 p14:bounceEnd="50000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35" presetClass="path" presetSubtype="0" fill="hold" grpId="1" nodeType="withEffect" p14:presetBounceEnd="50000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 p14:bounceEnd="50000">
                                          <p:cBhvr>
                                            <p:cTn id="141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10" grpId="0"/>
          <p:bldP spid="10" grpId="1"/>
          <p:bldP spid="14" grpId="0" animBg="1"/>
          <p:bldP spid="20" grpId="0" animBg="1"/>
          <p:bldP spid="46" grpId="0"/>
          <p:bldP spid="4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3021 -3.7037E-6 L -8.33333E-7 -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2943 -3.7037E-6 L 1.04167E-6 -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07 -1.11111E-6 L -3.95833E-6 -1.11111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5807 -1.11111E-6 L -1.04167E-6 -1.11111E-6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807 -1.11111E-6 L -2.08333E-6 -1.11111E-6 " pathEditMode="relative" rAng="0" ptsTypes="AA">
                                          <p:cBhvr>
                                            <p:cTn id="3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5" presetClass="path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-0.02864 -1.11111E-6 L -4.79167E-6 -1.11111E-6 " pathEditMode="relative" rAng="0" ptsTypes="AA">
                                          <p:cBhvr>
                                            <p:cTn id="4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8.33333E-7 -0.08657 L 8.33333E-7 -4.07407E-6 " pathEditMode="relative" rAng="0" ptsTypes="AA">
                                          <p:cBhvr>
                                            <p:cTn id="4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6.25E-7 -0.08658 L 6.25E-7 4.44444E-6 " pathEditMode="relative" rAng="0" ptsTypes="AA">
                                          <p:cBhvr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-0.05023 L 6.25E-7 -3.7037E-6 " pathEditMode="relative" rAng="0" ptsTypes="AA">
                                          <p:cBhvr>
                                            <p:cTn id="6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9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7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7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8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92" dur="125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9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4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4" presetClass="pat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0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4" presetClass="pat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4.16667E-7 0.10209 L 4.16667E-7 -2.22222E-6 " pathEditMode="relative" rAng="0" ptsTypes="AA">
                                          <p:cBhvr>
                                            <p:cTn id="110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fill="hold" grpId="1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Motion origin="layout" path="M 6.25E-7 0.06481 L 6.25E-7 3.7037E-6 " pathEditMode="relative" rAng="0" ptsTypes="AA">
                                          <p:cBhvr>
                                            <p:cTn id="1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35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5963 2.59259E-6 L 4.79167E-6 2.59259E-6 " pathEditMode="relative" rAng="0" ptsTypes="AA">
                                          <p:cBhvr>
                                            <p:cTn id="12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5964 2.59259E-6 L -4.16667E-7 2.59259E-6 " pathEditMode="relative" rAng="0" ptsTypes="AA">
                                          <p:cBhvr>
                                            <p:cTn id="1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5963 1.11111E-6 L 8.33333E-7 1.11111E-6 " pathEditMode="relative" rAng="0" ptsTypes="AA">
                                          <p:cBhvr>
                                            <p:cTn id="13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35" presetClass="path" presetSubtype="0" fill="hold" grpId="1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Motion origin="layout" path="M -0.02865 2.59259E-6 L 0 2.59259E-6 " pathEditMode="relative" rAng="0" ptsTypes="AA">
                                          <p:cBhvr>
                                            <p:cTn id="141" dur="12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7" grpId="0" animBg="1"/>
          <p:bldP spid="7" grpId="1" animBg="1"/>
          <p:bldP spid="4" grpId="0" animBg="1"/>
          <p:bldP spid="4" grpId="1" animBg="1"/>
          <p:bldP spid="16" grpId="0" animBg="1"/>
          <p:bldP spid="16" grpId="1" animBg="1"/>
          <p:bldP spid="11" grpId="0" animBg="1"/>
          <p:bldP spid="11" grpId="1" animBg="1"/>
          <p:bldP spid="17" grpId="0" animBg="1"/>
          <p:bldP spid="18" grpId="0"/>
          <p:bldP spid="18" grpId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7" grpId="0"/>
          <p:bldP spid="27" grpId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3" grpId="0"/>
          <p:bldP spid="33" grpId="1"/>
          <p:bldP spid="37" grpId="0" animBg="1"/>
          <p:bldP spid="37" grpId="1" animBg="1"/>
          <p:bldP spid="38" grpId="0" animBg="1"/>
          <p:bldP spid="38" grpId="1" animBg="1"/>
          <p:bldP spid="42" grpId="0" animBg="1"/>
          <p:bldP spid="42" grpId="1" animBg="1"/>
          <p:bldP spid="43" grpId="0" animBg="1"/>
          <p:bldP spid="43" grpId="1" animBg="1"/>
          <p:bldP spid="46" grpId="0"/>
          <p:bldP spid="46" grpId="1"/>
          <p:bldP spid="10" grpId="0"/>
          <p:bldP spid="10" grpId="1"/>
          <p:bldP spid="14" grpId="0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19E380D-F02E-9321-2687-8A570371E5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1281061" y="3959379"/>
            <a:ext cx="4267200" cy="8509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084DF3-D230-BB9F-AB4A-9209668F35D9}"/>
              </a:ext>
            </a:extLst>
          </p:cNvPr>
          <p:cNvSpPr/>
          <p:nvPr/>
        </p:nvSpPr>
        <p:spPr>
          <a:xfrm>
            <a:off x="5788240" y="356722"/>
            <a:ext cx="7299865" cy="7299865"/>
          </a:xfrm>
          <a:prstGeom prst="ellipse">
            <a:avLst/>
          </a:prstGeom>
          <a:solidFill>
            <a:srgbClr val="BBC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AABC62-69AE-160B-C110-9A602B1AF477}"/>
              </a:ext>
            </a:extLst>
          </p:cNvPr>
          <p:cNvSpPr/>
          <p:nvPr/>
        </p:nvSpPr>
        <p:spPr>
          <a:xfrm>
            <a:off x="6152567" y="736289"/>
            <a:ext cx="6525491" cy="6525491"/>
          </a:xfrm>
          <a:prstGeom prst="ellipse">
            <a:avLst/>
          </a:prstGeom>
          <a:solidFill>
            <a:srgbClr val="D74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6D78F-0AA4-0E89-29CF-1D79F90C3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0614" t="884" r="13898" b="884"/>
          <a:stretch/>
        </p:blipFill>
        <p:spPr>
          <a:xfrm>
            <a:off x="6501008" y="1069490"/>
            <a:ext cx="5874328" cy="587432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E2D3BA-18E7-A03D-E199-C837784ABA98}"/>
              </a:ext>
            </a:extLst>
          </p:cNvPr>
          <p:cNvSpPr/>
          <p:nvPr/>
        </p:nvSpPr>
        <p:spPr>
          <a:xfrm>
            <a:off x="832032" y="1855105"/>
            <a:ext cx="4133507" cy="3147790"/>
          </a:xfrm>
          <a:prstGeom prst="roundRect">
            <a:avLst>
              <a:gd name="adj" fmla="val 63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>
              <a:spcBef>
                <a:spcPts val="1200"/>
              </a:spcBef>
            </a:pPr>
            <a:r>
              <a:rPr lang="en-US" sz="3200" b="1" i="1" dirty="0">
                <a:solidFill>
                  <a:schemeClr val="tx1"/>
                </a:solidFill>
                <a:latin typeface="AMX" pitchFamily="2" charset="77"/>
              </a:rPr>
              <a:t>A TELEFONIA FIXA</a:t>
            </a:r>
          </a:p>
          <a:p>
            <a:pPr marL="273050">
              <a:spcBef>
                <a:spcPts val="1200"/>
              </a:spcBef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Independentemente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disponível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região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telefonia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fixa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da Claro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oferece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melhor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custo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-</a:t>
            </a:r>
            <a:br>
              <a:rPr lang="en-US" b="1" dirty="0">
                <a:solidFill>
                  <a:srgbClr val="D74E36"/>
                </a:solidFill>
                <a:latin typeface="AMX" pitchFamily="2" charset="77"/>
              </a:rPr>
            </a:b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-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benefício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,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vantagens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incríveis</a:t>
            </a:r>
            <a:br>
              <a:rPr lang="en-US" b="1" dirty="0">
                <a:solidFill>
                  <a:srgbClr val="D74E36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variedade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planos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para </a:t>
            </a:r>
            <a:r>
              <a:rPr lang="en-US" b="1" dirty="0" err="1">
                <a:solidFill>
                  <a:srgbClr val="D74E36"/>
                </a:solidFill>
                <a:latin typeface="AMX" pitchFamily="2" charset="77"/>
              </a:rPr>
              <a:t>economizar</a:t>
            </a:r>
            <a:r>
              <a:rPr lang="en-US" b="1" dirty="0">
                <a:solidFill>
                  <a:srgbClr val="D74E36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ligações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C8C2D7-195F-51D2-0EC5-E3A8576836B3}"/>
              </a:ext>
            </a:extLst>
          </p:cNvPr>
          <p:cNvSpPr/>
          <p:nvPr/>
        </p:nvSpPr>
        <p:spPr>
          <a:xfrm>
            <a:off x="7208667" y="0"/>
            <a:ext cx="3630967" cy="488272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4B7D37-437B-8288-F8F1-75949D1A9399}"/>
              </a:ext>
            </a:extLst>
          </p:cNvPr>
          <p:cNvCxnSpPr>
            <a:cxnSpLocks/>
          </p:cNvCxnSpPr>
          <p:nvPr/>
        </p:nvCxnSpPr>
        <p:spPr>
          <a:xfrm>
            <a:off x="0" y="48827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1EE8AF43-0B78-226E-AA23-321840B94EBE}"/>
              </a:ext>
            </a:extLst>
          </p:cNvPr>
          <p:cNvSpPr/>
          <p:nvPr/>
        </p:nvSpPr>
        <p:spPr>
          <a:xfrm>
            <a:off x="10142220" y="81007"/>
            <a:ext cx="1965960" cy="356722"/>
          </a:xfrm>
          <a:prstGeom prst="rect">
            <a:avLst/>
          </a:prstGeom>
          <a:solidFill>
            <a:srgbClr val="FFF4D6"/>
          </a:solidFill>
          <a:ln w="19050" cap="flat">
            <a:solidFill>
              <a:srgbClr val="FFF0E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A85FAC9-FD57-CF06-27FB-C5C56ED74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0" y="121038"/>
            <a:ext cx="709100" cy="26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517747"/>
      </p:ext>
    </p:extLst>
  </p:cSld>
  <p:clrMapOvr>
    <a:masterClrMapping/>
  </p:clrMapOvr>
  <p:transition spd="med">
    <p:pull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-7.40741E-7 L -4.375E-6 -7.40741E-7 " pathEditMode="relative" rAng="0" ptsTypes="AA" p14:bounceEnd="50000">
                                          <p:cBhvr>
                                            <p:cTn id="2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7213 -7.40741E-7 L -4.375E-6 -7.40741E-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9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7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83a107cb6ee718b28a35319e73901b71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e1820d4a0ed3070582cd2d5a0e0a6069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DFFDC838-E7F2-4800-8457-8BF6B30294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3544E1-1F44-4FAD-8F3C-0FB09DA86F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03A8C8-F2E2-412E-B434-98517ACEBC8E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2353</Words>
  <Application>Microsoft Office PowerPoint</Application>
  <PresentationFormat>Widescreen</PresentationFormat>
  <Paragraphs>274</Paragraphs>
  <Slides>34</Slides>
  <Notes>8</Notes>
  <HiddenSlides>4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4" baseType="lpstr">
      <vt:lpstr>Calibri</vt:lpstr>
      <vt:lpstr>Aptos Display</vt:lpstr>
      <vt:lpstr>AMX</vt:lpstr>
      <vt:lpstr>Arial</vt:lpstr>
      <vt:lpstr>Aptos</vt:lpstr>
      <vt:lpstr>AMX Bold</vt:lpstr>
      <vt:lpstr>AMX Black</vt:lpstr>
      <vt:lpstr>AMX Light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Luiza Guimarães d'Avila</dc:creator>
  <cp:lastModifiedBy>BRUNA MARIA DE ALMEIDA SANTOS</cp:lastModifiedBy>
  <cp:revision>93</cp:revision>
  <dcterms:modified xsi:type="dcterms:W3CDTF">2026-05-06T17:38:38Z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ArticulateGUID">
    <vt:lpwstr>17C0EA1A-070B-439B-A111-24CD153CFC04</vt:lpwstr>
  </property>
  <property fmtid="{D5CDD505-2E9C-101B-9397-08002B2CF9AE}" pid="4" name="ArticulatePath">
    <vt:lpwstr>2025.08.29_FI_FoneFixo_Teams_Ajustes_LA</vt:lpwstr>
  </property>
  <property fmtid="{D5CDD505-2E9C-101B-9397-08002B2CF9AE}" pid="5" name="MediaServiceImageTags">
    <vt:lpwstr/>
  </property>
</Properties>
</file>