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5"/>
  </p:notesMasterIdLst>
  <p:handoutMasterIdLst>
    <p:handoutMasterId r:id="rId56"/>
  </p:handoutMasterIdLst>
  <p:sldIdLst>
    <p:sldId id="2147477671" r:id="rId6"/>
    <p:sldId id="2147477672" r:id="rId7"/>
    <p:sldId id="2147477624" r:id="rId8"/>
    <p:sldId id="2147477625" r:id="rId9"/>
    <p:sldId id="2147477626" r:id="rId10"/>
    <p:sldId id="2147477673" r:id="rId11"/>
    <p:sldId id="2147477628" r:id="rId12"/>
    <p:sldId id="2147477675" r:id="rId13"/>
    <p:sldId id="2147477629" r:id="rId14"/>
    <p:sldId id="2147477678" r:id="rId15"/>
    <p:sldId id="2147474291" r:id="rId16"/>
    <p:sldId id="2147474283" r:id="rId17"/>
    <p:sldId id="2147477681" r:id="rId18"/>
    <p:sldId id="2147477679" r:id="rId19"/>
    <p:sldId id="2147477682" r:id="rId20"/>
    <p:sldId id="2147477680" r:id="rId21"/>
    <p:sldId id="2147477634" r:id="rId22"/>
    <p:sldId id="2147477578" r:id="rId23"/>
    <p:sldId id="2147477635" r:id="rId24"/>
    <p:sldId id="2147477637" r:id="rId25"/>
    <p:sldId id="2147477638" r:id="rId26"/>
    <p:sldId id="2147477683" r:id="rId27"/>
    <p:sldId id="2147477685" r:id="rId28"/>
    <p:sldId id="2147477684" r:id="rId29"/>
    <p:sldId id="2147477686" r:id="rId30"/>
    <p:sldId id="2147477687" r:id="rId31"/>
    <p:sldId id="2147477688" r:id="rId32"/>
    <p:sldId id="2147477689" r:id="rId33"/>
    <p:sldId id="2147474238" r:id="rId34"/>
    <p:sldId id="2147474247" r:id="rId35"/>
    <p:sldId id="2147477696" r:id="rId36"/>
    <p:sldId id="2147477697" r:id="rId37"/>
    <p:sldId id="2147474229" r:id="rId38"/>
    <p:sldId id="2147477698" r:id="rId39"/>
    <p:sldId id="2147477701" r:id="rId40"/>
    <p:sldId id="2147477702" r:id="rId41"/>
    <p:sldId id="2147477703" r:id="rId42"/>
    <p:sldId id="2147477704" r:id="rId43"/>
    <p:sldId id="2147477705" r:id="rId44"/>
    <p:sldId id="2147477706" r:id="rId45"/>
    <p:sldId id="2147477707" r:id="rId46"/>
    <p:sldId id="2147477709" r:id="rId47"/>
    <p:sldId id="2147477710" r:id="rId48"/>
    <p:sldId id="2147477711" r:id="rId49"/>
    <p:sldId id="2147477712" r:id="rId50"/>
    <p:sldId id="2147477713" r:id="rId51"/>
    <p:sldId id="2147477714" r:id="rId52"/>
    <p:sldId id="2147477715" r:id="rId53"/>
    <p:sldId id="2147477716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2F00"/>
    <a:srgbClr val="C00000"/>
    <a:srgbClr val="F69A18"/>
    <a:srgbClr val="535860"/>
    <a:srgbClr val="FFFFFF"/>
    <a:srgbClr val="E3262E"/>
    <a:srgbClr val="4D535A"/>
    <a:srgbClr val="A5A7AA"/>
    <a:srgbClr val="E85D46"/>
    <a:srgbClr val="7F3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19" autoAdjust="0"/>
    <p:restoredTop sz="94593"/>
  </p:normalViewPr>
  <p:slideViewPr>
    <p:cSldViewPr snapToGrid="0">
      <p:cViewPr varScale="1">
        <p:scale>
          <a:sx n="106" d="100"/>
          <a:sy n="106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7B73169-1B53-7CBD-13ED-D6C1A76DA4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B44BF7C-B08B-95B0-1894-6AFB3B1381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A14ED-33CD-5147-B770-CF4CA1B25915}" type="datetimeFigureOut">
              <a:rPr lang="pt-BR" smtClean="0"/>
              <a:t>27/03/2026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C0A15E-6602-96F9-FD2C-38C0AC76B4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90144CF-584F-6162-5CB9-841363FB4F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4F023-F486-F94B-9D26-705705CAC8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73187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MX" pitchFamily="2" charset="0"/>
              </a:defRPr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MX" pitchFamily="2" charset="0"/>
              </a:defRPr>
            </a:lvl1pPr>
          </a:lstStyle>
          <a:p>
            <a:fld id="{32E50C36-561E-4E63-AFC5-534726A4BBCC}" type="datetimeFigureOut">
              <a:rPr lang="pt-BR" smtClean="0"/>
              <a:pPr/>
              <a:t>27/03/2026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MX" pitchFamily="2" charset="0"/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MX" pitchFamily="2" charset="0"/>
              </a:defRPr>
            </a:lvl1pPr>
          </a:lstStyle>
          <a:p>
            <a:fld id="{842DDE74-BDFC-4AA8-B173-CD2251BDBF7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02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E9113-AFB7-F6BB-9640-D9E7BB471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322018-4436-CA03-7592-AD00FDE63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68034D8-B161-A05E-FF49-E9745933C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F4A63F-383F-D754-F2CA-C793C6ED5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95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950A5-A6C3-4D03-478E-586DECCAC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B0661D-3F50-D753-06D2-628305187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ACB5A96-2ED1-3796-E453-577A6A98B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3ABC98-933D-8D3C-A107-B7EB22178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72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CA464-371B-94C3-2316-90C7C3C4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76DFCF-419C-ABF9-9C62-26FD4BE73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0BA951-4375-B2B7-E148-2FB215998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38F6BA-DB3C-3F2B-D517-67D3A7A80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47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C9AC4-90E3-B454-44C7-ACF7C1B6E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6DFA51-B399-E9B9-B7F1-6450521B1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8AD347-5492-45E8-D882-846FF46A9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5C3F06-6CC0-ADF3-A7E6-048298F82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99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E4F1-39CB-7108-FE03-AD6CF96DA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CA8FEE-1898-E5A9-CA07-4ACAC3939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462569-337A-F17D-E9E4-1EB398B6C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E527BB-C2B0-45A0-F22B-B55BC4553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970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F736A-D34B-5B2C-E132-969E0A3B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6232DD3-70F7-6D58-0BD6-4961BEA38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9150E42-484D-E6ED-F4DC-667B592A8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A1032C-0896-E932-542F-C98CA9737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310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D93FA-FA3E-A42B-D1DF-3B67C9726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F3AFC4-1745-5832-2B54-9005592B3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4D1B32E-315E-3157-E326-A21862E6C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AAF858-5E02-FC9F-D7F6-09847757B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11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8BED8-C721-59C9-B4E5-FF1EF4321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535AF4D-3D2C-48E2-2102-B723AD16D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819C44F-18C0-C2CF-082A-03532D808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AA3752-FFCE-FD4E-6379-E28F911BA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23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FC4DB-52ED-0DAC-FA49-8EC4FB27A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CD0D12-897B-4741-C2A8-440701AD74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58AED87-324A-2B0D-7D61-ADDDBE8CA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3B2AB8-9AE8-244A-41D9-6EDDAE7CB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310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8EF0E-ABF2-989C-4E69-B67BDEBA6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639112-7587-1E99-06D0-D0DBFA8F8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99A9402-8C54-FD24-AC53-581BBC399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E3E420-3579-4A9D-6AB8-79D36826D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3530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DB475-BD7A-977F-84FA-1CA43E73A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B121BED-1194-6834-1BFB-B616722CD1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BFA72CA-7B2E-329C-0E7B-23F4A85F3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8FBC034-2948-1229-040E-79A3540C6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41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564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5DFBA-1AC5-0CEE-FB04-7AA6D8E49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350AE92-3E2D-0F72-5AAB-D303EB59B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DD1EBDA-AE74-3DFD-85C4-9FC510DAF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F7F5FA-808D-2703-58BD-17160211A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220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1A606-C6B7-E92C-9AD0-EBBB40F89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C430AC5-7032-6209-5CFD-3A7BDA9DB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6533CC-4D30-B438-353D-A3203DF13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6E890A-9909-49DC-863C-A37018752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18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0E701-C666-C419-5858-07EB3F2F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787501-BD9A-148D-1840-042A6A9DD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3752F5-5972-8384-F388-7DA1D4C77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CEB5724-BF88-8719-5332-B3D774958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19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0EA6-79B5-1C99-3487-1A430B64B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345428D-9DC5-566B-3FCE-716CFCAD13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569272-B555-C42D-4FC0-5C2F1B705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D5E15A-B1F5-3167-9ED5-FCFD4932A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942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A5544-94E3-C8B8-E4A3-E7EC3C6E4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A281E5-83D9-4439-C718-68B41AD00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9EF3A3-DF70-B678-EB95-E0F4D53D3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F8A943-7F5E-4752-02DE-A6B766E72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725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564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1CD80-5BE0-C9F6-07BF-0773ADF3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3559788-1E83-37E5-E39D-6ADD50CD3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0DA69C-B1A9-43B3-090B-CD7D4671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045062-35FD-732F-24B8-9975F636C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816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A4627-8E04-2875-AF4F-EB20F3CD3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981EFC5-C963-E9AA-8D73-DA28556BC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8148F3D-2896-5BA3-29FE-530CD8E8E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11740F-8F99-06BF-4890-9B2970894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705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60F66-2F5F-AB7F-CFA4-9A5A2A073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EF5B75E-7E89-933F-2036-2AF97625B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F34BFC-7BE4-8394-8C91-7FC9AA1F7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BDA99E-17D7-BC11-142A-EEB63BB73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553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0BA00-0E4E-066E-8B64-9D1771686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45998F-F487-5BEF-6AD4-A10F69339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6426CD8-3FC8-FA78-68D8-90A5D4DAF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FD3B6F-A269-801D-3076-06A3BAE10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22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2890B-8BBD-4969-6DFB-1860F8350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1B4E2D-616E-5415-85E2-FE13AA56B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363EF7-8AFF-97B2-6812-2B9CE367F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76EFFE-1AB7-AD12-188A-EF14C7DAD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257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462FE-2A57-28CC-FDF0-467E9871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058F172-44AF-D23B-7B07-5B4C231083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2BF1E9-4D80-F739-12E4-5BD0ECE3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F80879-0F53-C914-B823-C600E658F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4042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8171E-7EFE-DD42-0631-22D0051DC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3EE234-63F5-53C4-CB71-7783BCDA4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D2EE091-1465-D7BD-9E7A-2251B2584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808EAE-5594-1DCA-641D-183CF93BB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7266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F6456-5AFB-A687-A29D-6893E96B5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F8FC2F-8DF8-9DE5-FBBF-CDD405E4A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0B378D-F2DE-9291-C97F-8066701FD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5FF287-A7A2-DD5C-3950-52D840CAD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0326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A420E-10BE-F552-D2EF-4FAC83DB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5E2260-BED4-4556-4907-196AAC73B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FEFC93-7CDC-2532-DC77-781B36F8A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665FDE-B577-0270-CD50-2236E2E88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49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84EA5-36DA-7E9E-30DB-5DF511628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07AADA-B1C7-0A45-9057-155D31248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42B91B-7352-62EA-28B9-E53408771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5FAD7F-1634-CB37-7F9D-382D98B20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2875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AC76D-C470-4EDC-01CF-04268986F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BB985F-47BC-A693-38A6-53E1E615F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922836-66DC-ABF2-63C9-AEA8A3946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DD8592-5B4E-2704-3F49-9BADBD361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941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E726-C787-057B-9BA2-14A9CD7D6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8D26022-8214-9D1B-E492-DE6000BEB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20C337A-95A6-878C-B4F7-37C97525E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6EC7E2-9384-18F7-DEB6-624D8DD47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518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5F60E-60FD-D077-D9AB-1FA04E8AF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758AC6-2F83-9F8C-CB84-6C46B3650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F99DB2-8FB8-9D6A-DA63-48FC56D7C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683C1A-A249-68AE-2F8B-C8D5FDDD1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6867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64989-399D-C712-2838-E616DE280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7EADC0-A813-4E96-C440-70F8B97C2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13696C2-5159-1B06-F93E-21D7C169C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7F54CF2-8103-B708-CEC9-E6F1C4E64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420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EB720-1E08-77F7-8AF5-A7A00F566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4ED38AA-2982-E51C-F3B9-6DB02CF36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627E1E-A3DF-E8DD-C162-E9388E93C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D7902E-1A5D-D8CA-A78E-D888A6748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9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074A7-B1BA-C796-A551-75B811B0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8A4869-AD33-1248-9BC2-293947DB9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ED7C068-2245-2784-655A-1F46F5598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913B3F-1375-373D-D188-2DABFED0E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91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E62E3-156C-C27F-CA63-4112D816A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5FED97-EA49-1A28-9835-5E6FCDBE3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FB6579-1451-DA9C-2904-D2F7AD90F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794032-2860-E609-8A1D-048FD9A86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28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3FFC-8565-1869-8D29-2371BCE0C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710CFF6-1854-8A72-4F18-0CFF9B833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FF95B99-430D-146F-E966-930D915DD6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C92DD19-9760-BD6E-FC49-311A8FE6B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17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DD6F-39F2-D9F8-1A09-2B74F5594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C66B1FC-3AE4-3835-DBF1-D16509318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F97A5F-D8FF-CAED-9616-544FDBA48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ED81ECE-622B-3ACB-BCD9-36DBEF45F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90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E4F19-2F55-2569-A899-709AF8DF3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5174FF-2220-AE1A-643D-F36876A53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7881A6-79B4-4E3C-1026-E746C77E3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D34DFD-F715-266C-61D9-8ED053E88C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DDE74-BDFC-4AA8-B173-CD2251BDBF7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76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BB4FA-3C6B-0591-5E8F-C73BBBFB0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DA3FA8-A016-078D-0E62-954A2F0EF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1F9664-7EE7-6960-8993-38E1E7E1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636F-F216-4FB2-BE24-E1139FC6D502}" type="datetimeFigureOut">
              <a:rPr lang="pt-BR" smtClean="0"/>
              <a:t>27/03/2026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29E4DD-2A58-F02F-63E3-60803BE6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B92F1D-C14C-EDB6-880C-13E4503A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5822-63F8-454C-A4C0-006515F534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34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8CEE3B-8F40-46B0-BEBA-10A06DE73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1452ADF-9AFC-4AA5-B0BD-31DF0050DB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225" y="6142676"/>
            <a:ext cx="1156587" cy="4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misa, atletismo&#10;&#10;Descrição gerada automaticamente">
            <a:extLst>
              <a:ext uri="{FF2B5EF4-FFF2-40B4-BE49-F238E27FC236}">
                <a16:creationId xmlns:a16="http://schemas.microsoft.com/office/drawing/2014/main" id="{EFC7F76E-5845-4E17-8CC7-EB5F0E7BF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8" t="84685"/>
          <a:stretch>
            <a:fillRect/>
          </a:stretch>
        </p:blipFill>
        <p:spPr>
          <a:xfrm>
            <a:off x="8766495" y="6126586"/>
            <a:ext cx="3417115" cy="73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1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C5FC0-8A83-F3B0-9F2B-B1335492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0083E1-69AD-3212-8B79-0955A2CF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4BEDB0-18BF-62FD-919A-DC70A7C0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636F-F216-4FB2-BE24-E1139FC6D502}" type="datetimeFigureOut">
              <a:rPr lang="pt-BR" smtClean="0"/>
              <a:t>27/03/2026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60044-5DFC-F40A-25CC-10D7B108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94EF77-035E-2C3B-7B3F-41448616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5822-63F8-454C-A4C0-006515F534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407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EBFF899-F668-32D6-BFCA-BFAC8A5F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636F-F216-4FB2-BE24-E1139FC6D502}" type="datetimeFigureOut">
              <a:rPr lang="pt-BR" smtClean="0"/>
              <a:t>27/03/2026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677E569-7C40-1EE7-BBC3-3F163CC62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1E148E-81B9-39FF-5E4C-A23347D8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5822-63F8-454C-A4C0-006515F534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9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12193770" cy="7028406"/>
          </a:xfrm>
          <a:prstGeom prst="rect">
            <a:avLst/>
          </a:prstGeom>
        </p:spPr>
      </p:pic>
      <p:grpSp>
        <p:nvGrpSpPr>
          <p:cNvPr id="8" name="Group 22"/>
          <p:cNvGrpSpPr>
            <a:grpSpLocks noChangeAspect="1"/>
          </p:cNvGrpSpPr>
          <p:nvPr userDrawn="1"/>
        </p:nvGrpSpPr>
        <p:grpSpPr bwMode="auto">
          <a:xfrm>
            <a:off x="203452" y="1684238"/>
            <a:ext cx="1065416" cy="731197"/>
            <a:chOff x="177" y="2865"/>
            <a:chExt cx="402" cy="263"/>
          </a:xfrm>
          <a:noFill/>
        </p:grpSpPr>
        <p:sp>
          <p:nvSpPr>
            <p:cNvPr id="9" name="Freeform 23"/>
            <p:cNvSpPr>
              <a:spLocks noEditPoints="1"/>
            </p:cNvSpPr>
            <p:nvPr/>
          </p:nvSpPr>
          <p:spPr bwMode="auto">
            <a:xfrm>
              <a:off x="177" y="3088"/>
              <a:ext cx="402" cy="40"/>
            </a:xfrm>
            <a:custGeom>
              <a:avLst/>
              <a:gdLst>
                <a:gd name="T0" fmla="*/ 1636 w 1639"/>
                <a:gd name="T1" fmla="*/ 3 h 161"/>
                <a:gd name="T2" fmla="*/ 1630 w 1639"/>
                <a:gd name="T3" fmla="*/ 0 h 161"/>
                <a:gd name="T4" fmla="*/ 8 w 1639"/>
                <a:gd name="T5" fmla="*/ 0 h 161"/>
                <a:gd name="T6" fmla="*/ 2 w 1639"/>
                <a:gd name="T7" fmla="*/ 3 h 161"/>
                <a:gd name="T8" fmla="*/ 0 w 1639"/>
                <a:gd name="T9" fmla="*/ 10 h 161"/>
                <a:gd name="T10" fmla="*/ 215 w 1639"/>
                <a:gd name="T11" fmla="*/ 161 h 161"/>
                <a:gd name="T12" fmla="*/ 1424 w 1639"/>
                <a:gd name="T13" fmla="*/ 161 h 161"/>
                <a:gd name="T14" fmla="*/ 1638 w 1639"/>
                <a:gd name="T15" fmla="*/ 10 h 161"/>
                <a:gd name="T16" fmla="*/ 1636 w 1639"/>
                <a:gd name="T17" fmla="*/ 3 h 161"/>
                <a:gd name="T18" fmla="*/ 941 w 1639"/>
                <a:gd name="T19" fmla="*/ 109 h 161"/>
                <a:gd name="T20" fmla="*/ 697 w 1639"/>
                <a:gd name="T21" fmla="*/ 109 h 161"/>
                <a:gd name="T22" fmla="*/ 697 w 1639"/>
                <a:gd name="T23" fmla="*/ 53 h 161"/>
                <a:gd name="T24" fmla="*/ 941 w 1639"/>
                <a:gd name="T25" fmla="*/ 53 h 161"/>
                <a:gd name="T26" fmla="*/ 941 w 1639"/>
                <a:gd name="T27" fmla="*/ 10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9" h="161">
                  <a:moveTo>
                    <a:pt x="1636" y="3"/>
                  </a:moveTo>
                  <a:cubicBezTo>
                    <a:pt x="1635" y="1"/>
                    <a:pt x="1632" y="0"/>
                    <a:pt x="163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1"/>
                    <a:pt x="2" y="3"/>
                  </a:cubicBezTo>
                  <a:cubicBezTo>
                    <a:pt x="0" y="5"/>
                    <a:pt x="0" y="7"/>
                    <a:pt x="0" y="10"/>
                  </a:cubicBezTo>
                  <a:cubicBezTo>
                    <a:pt x="0" y="11"/>
                    <a:pt x="25" y="161"/>
                    <a:pt x="215" y="161"/>
                  </a:cubicBezTo>
                  <a:cubicBezTo>
                    <a:pt x="1424" y="161"/>
                    <a:pt x="1424" y="161"/>
                    <a:pt x="1424" y="161"/>
                  </a:cubicBezTo>
                  <a:cubicBezTo>
                    <a:pt x="1614" y="161"/>
                    <a:pt x="1638" y="11"/>
                    <a:pt x="1638" y="10"/>
                  </a:cubicBezTo>
                  <a:cubicBezTo>
                    <a:pt x="1639" y="7"/>
                    <a:pt x="1638" y="5"/>
                    <a:pt x="1636" y="3"/>
                  </a:cubicBezTo>
                  <a:close/>
                  <a:moveTo>
                    <a:pt x="941" y="109"/>
                  </a:moveTo>
                  <a:cubicBezTo>
                    <a:pt x="697" y="109"/>
                    <a:pt x="697" y="109"/>
                    <a:pt x="697" y="109"/>
                  </a:cubicBezTo>
                  <a:cubicBezTo>
                    <a:pt x="697" y="53"/>
                    <a:pt x="697" y="53"/>
                    <a:pt x="697" y="53"/>
                  </a:cubicBezTo>
                  <a:cubicBezTo>
                    <a:pt x="941" y="53"/>
                    <a:pt x="941" y="53"/>
                    <a:pt x="941" y="53"/>
                  </a:cubicBezTo>
                  <a:lnTo>
                    <a:pt x="941" y="109"/>
                  </a:lnTo>
                  <a:close/>
                </a:path>
              </a:pathLst>
            </a:custGeom>
            <a:grp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pt-BR">
                <a:solidFill>
                  <a:prstClr val="black"/>
                </a:solidFill>
                <a:latin typeface="AMX" pitchFamily="2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 24"/>
            <p:cNvSpPr>
              <a:spLocks noEditPoints="1"/>
            </p:cNvSpPr>
            <p:nvPr/>
          </p:nvSpPr>
          <p:spPr bwMode="auto">
            <a:xfrm>
              <a:off x="212" y="2865"/>
              <a:ext cx="332" cy="209"/>
            </a:xfrm>
            <a:custGeom>
              <a:avLst/>
              <a:gdLst>
                <a:gd name="T0" fmla="*/ 34 w 1352"/>
                <a:gd name="T1" fmla="*/ 857 h 857"/>
                <a:gd name="T2" fmla="*/ 1319 w 1352"/>
                <a:gd name="T3" fmla="*/ 857 h 857"/>
                <a:gd name="T4" fmla="*/ 1352 w 1352"/>
                <a:gd name="T5" fmla="*/ 823 h 857"/>
                <a:gd name="T6" fmla="*/ 1352 w 1352"/>
                <a:gd name="T7" fmla="*/ 34 h 857"/>
                <a:gd name="T8" fmla="*/ 1319 w 1352"/>
                <a:gd name="T9" fmla="*/ 0 h 857"/>
                <a:gd name="T10" fmla="*/ 34 w 1352"/>
                <a:gd name="T11" fmla="*/ 0 h 857"/>
                <a:gd name="T12" fmla="*/ 0 w 1352"/>
                <a:gd name="T13" fmla="*/ 34 h 857"/>
                <a:gd name="T14" fmla="*/ 0 w 1352"/>
                <a:gd name="T15" fmla="*/ 823 h 857"/>
                <a:gd name="T16" fmla="*/ 34 w 1352"/>
                <a:gd name="T17" fmla="*/ 857 h 857"/>
                <a:gd name="T18" fmla="*/ 118 w 1352"/>
                <a:gd name="T19" fmla="*/ 118 h 857"/>
                <a:gd name="T20" fmla="*/ 1234 w 1352"/>
                <a:gd name="T21" fmla="*/ 118 h 857"/>
                <a:gd name="T22" fmla="*/ 1234 w 1352"/>
                <a:gd name="T23" fmla="*/ 739 h 857"/>
                <a:gd name="T24" fmla="*/ 118 w 1352"/>
                <a:gd name="T25" fmla="*/ 739 h 857"/>
                <a:gd name="T26" fmla="*/ 118 w 1352"/>
                <a:gd name="T27" fmla="*/ 118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2" h="857">
                  <a:moveTo>
                    <a:pt x="34" y="857"/>
                  </a:moveTo>
                  <a:cubicBezTo>
                    <a:pt x="1319" y="857"/>
                    <a:pt x="1319" y="857"/>
                    <a:pt x="1319" y="857"/>
                  </a:cubicBezTo>
                  <a:cubicBezTo>
                    <a:pt x="1337" y="857"/>
                    <a:pt x="1352" y="842"/>
                    <a:pt x="1352" y="823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15"/>
                    <a:pt x="1337" y="0"/>
                    <a:pt x="131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823"/>
                    <a:pt x="0" y="823"/>
                    <a:pt x="0" y="823"/>
                  </a:cubicBezTo>
                  <a:cubicBezTo>
                    <a:pt x="0" y="842"/>
                    <a:pt x="15" y="857"/>
                    <a:pt x="34" y="857"/>
                  </a:cubicBezTo>
                  <a:close/>
                  <a:moveTo>
                    <a:pt x="118" y="118"/>
                  </a:moveTo>
                  <a:cubicBezTo>
                    <a:pt x="1234" y="118"/>
                    <a:pt x="1234" y="118"/>
                    <a:pt x="1234" y="118"/>
                  </a:cubicBezTo>
                  <a:cubicBezTo>
                    <a:pt x="1234" y="739"/>
                    <a:pt x="1234" y="739"/>
                    <a:pt x="1234" y="739"/>
                  </a:cubicBezTo>
                  <a:cubicBezTo>
                    <a:pt x="118" y="739"/>
                    <a:pt x="118" y="739"/>
                    <a:pt x="118" y="739"/>
                  </a:cubicBezTo>
                  <a:lnTo>
                    <a:pt x="118" y="118"/>
                  </a:lnTo>
                  <a:close/>
                </a:path>
              </a:pathLst>
            </a:custGeom>
            <a:grp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pt-BR">
                <a:solidFill>
                  <a:prstClr val="black"/>
                </a:solidFill>
                <a:latin typeface="AMX" pitchFamily="2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" name="Freeform 36"/>
          <p:cNvSpPr>
            <a:spLocks noEditPoints="1"/>
          </p:cNvSpPr>
          <p:nvPr userDrawn="1"/>
        </p:nvSpPr>
        <p:spPr bwMode="auto">
          <a:xfrm>
            <a:off x="494630" y="2817709"/>
            <a:ext cx="483058" cy="826722"/>
          </a:xfrm>
          <a:custGeom>
            <a:avLst/>
            <a:gdLst>
              <a:gd name="T0" fmla="*/ 841 w 952"/>
              <a:gd name="T1" fmla="*/ 0 h 1639"/>
              <a:gd name="T2" fmla="*/ 111 w 952"/>
              <a:gd name="T3" fmla="*/ 0 h 1639"/>
              <a:gd name="T4" fmla="*/ 0 w 952"/>
              <a:gd name="T5" fmla="*/ 111 h 1639"/>
              <a:gd name="T6" fmla="*/ 0 w 952"/>
              <a:gd name="T7" fmla="*/ 1528 h 1639"/>
              <a:gd name="T8" fmla="*/ 111 w 952"/>
              <a:gd name="T9" fmla="*/ 1639 h 1639"/>
              <a:gd name="T10" fmla="*/ 841 w 952"/>
              <a:gd name="T11" fmla="*/ 1639 h 1639"/>
              <a:gd name="T12" fmla="*/ 952 w 952"/>
              <a:gd name="T13" fmla="*/ 1528 h 1639"/>
              <a:gd name="T14" fmla="*/ 952 w 952"/>
              <a:gd name="T15" fmla="*/ 111 h 1639"/>
              <a:gd name="T16" fmla="*/ 841 w 952"/>
              <a:gd name="T17" fmla="*/ 0 h 1639"/>
              <a:gd name="T18" fmla="*/ 359 w 952"/>
              <a:gd name="T19" fmla="*/ 80 h 1639"/>
              <a:gd name="T20" fmla="*/ 593 w 952"/>
              <a:gd name="T21" fmla="*/ 80 h 1639"/>
              <a:gd name="T22" fmla="*/ 606 w 952"/>
              <a:gd name="T23" fmla="*/ 93 h 1639"/>
              <a:gd name="T24" fmla="*/ 593 w 952"/>
              <a:gd name="T25" fmla="*/ 107 h 1639"/>
              <a:gd name="T26" fmla="*/ 359 w 952"/>
              <a:gd name="T27" fmla="*/ 107 h 1639"/>
              <a:gd name="T28" fmla="*/ 346 w 952"/>
              <a:gd name="T29" fmla="*/ 93 h 1639"/>
              <a:gd name="T30" fmla="*/ 359 w 952"/>
              <a:gd name="T31" fmla="*/ 80 h 1639"/>
              <a:gd name="T32" fmla="*/ 476 w 952"/>
              <a:gd name="T33" fmla="*/ 1583 h 1639"/>
              <a:gd name="T34" fmla="*/ 421 w 952"/>
              <a:gd name="T35" fmla="*/ 1528 h 1639"/>
              <a:gd name="T36" fmla="*/ 476 w 952"/>
              <a:gd name="T37" fmla="*/ 1473 h 1639"/>
              <a:gd name="T38" fmla="*/ 531 w 952"/>
              <a:gd name="T39" fmla="*/ 1528 h 1639"/>
              <a:gd name="T40" fmla="*/ 476 w 952"/>
              <a:gd name="T41" fmla="*/ 1583 h 1639"/>
              <a:gd name="T42" fmla="*/ 875 w 952"/>
              <a:gd name="T43" fmla="*/ 1434 h 1639"/>
              <a:gd name="T44" fmla="*/ 77 w 952"/>
              <a:gd name="T45" fmla="*/ 1434 h 1639"/>
              <a:gd name="T46" fmla="*/ 77 w 952"/>
              <a:gd name="T47" fmla="*/ 176 h 1639"/>
              <a:gd name="T48" fmla="*/ 875 w 952"/>
              <a:gd name="T49" fmla="*/ 176 h 1639"/>
              <a:gd name="T50" fmla="*/ 875 w 952"/>
              <a:gd name="T51" fmla="*/ 1434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52" h="1639">
                <a:moveTo>
                  <a:pt x="841" y="0"/>
                </a:moveTo>
                <a:cubicBezTo>
                  <a:pt x="111" y="0"/>
                  <a:pt x="111" y="0"/>
                  <a:pt x="111" y="0"/>
                </a:cubicBezTo>
                <a:cubicBezTo>
                  <a:pt x="50" y="0"/>
                  <a:pt x="0" y="50"/>
                  <a:pt x="0" y="111"/>
                </a:cubicBezTo>
                <a:cubicBezTo>
                  <a:pt x="0" y="1528"/>
                  <a:pt x="0" y="1528"/>
                  <a:pt x="0" y="1528"/>
                </a:cubicBezTo>
                <a:cubicBezTo>
                  <a:pt x="0" y="1589"/>
                  <a:pt x="50" y="1639"/>
                  <a:pt x="111" y="1639"/>
                </a:cubicBezTo>
                <a:cubicBezTo>
                  <a:pt x="841" y="1639"/>
                  <a:pt x="841" y="1639"/>
                  <a:pt x="841" y="1639"/>
                </a:cubicBezTo>
                <a:cubicBezTo>
                  <a:pt x="902" y="1639"/>
                  <a:pt x="952" y="1589"/>
                  <a:pt x="952" y="1528"/>
                </a:cubicBezTo>
                <a:cubicBezTo>
                  <a:pt x="952" y="111"/>
                  <a:pt x="952" y="111"/>
                  <a:pt x="952" y="111"/>
                </a:cubicBezTo>
                <a:cubicBezTo>
                  <a:pt x="952" y="50"/>
                  <a:pt x="902" y="0"/>
                  <a:pt x="841" y="0"/>
                </a:cubicBezTo>
                <a:close/>
                <a:moveTo>
                  <a:pt x="359" y="80"/>
                </a:moveTo>
                <a:cubicBezTo>
                  <a:pt x="593" y="80"/>
                  <a:pt x="593" y="80"/>
                  <a:pt x="593" y="80"/>
                </a:cubicBezTo>
                <a:cubicBezTo>
                  <a:pt x="600" y="80"/>
                  <a:pt x="606" y="86"/>
                  <a:pt x="606" y="93"/>
                </a:cubicBezTo>
                <a:cubicBezTo>
                  <a:pt x="606" y="101"/>
                  <a:pt x="600" y="107"/>
                  <a:pt x="593" y="107"/>
                </a:cubicBezTo>
                <a:cubicBezTo>
                  <a:pt x="359" y="107"/>
                  <a:pt x="359" y="107"/>
                  <a:pt x="359" y="107"/>
                </a:cubicBezTo>
                <a:cubicBezTo>
                  <a:pt x="352" y="107"/>
                  <a:pt x="346" y="101"/>
                  <a:pt x="346" y="93"/>
                </a:cubicBezTo>
                <a:cubicBezTo>
                  <a:pt x="346" y="86"/>
                  <a:pt x="352" y="80"/>
                  <a:pt x="359" y="80"/>
                </a:cubicBezTo>
                <a:close/>
                <a:moveTo>
                  <a:pt x="476" y="1583"/>
                </a:moveTo>
                <a:cubicBezTo>
                  <a:pt x="445" y="1583"/>
                  <a:pt x="421" y="1559"/>
                  <a:pt x="421" y="1528"/>
                </a:cubicBezTo>
                <a:cubicBezTo>
                  <a:pt x="421" y="1497"/>
                  <a:pt x="445" y="1473"/>
                  <a:pt x="476" y="1473"/>
                </a:cubicBezTo>
                <a:cubicBezTo>
                  <a:pt x="506" y="1473"/>
                  <a:pt x="531" y="1497"/>
                  <a:pt x="531" y="1528"/>
                </a:cubicBezTo>
                <a:cubicBezTo>
                  <a:pt x="531" y="1559"/>
                  <a:pt x="506" y="1583"/>
                  <a:pt x="476" y="1583"/>
                </a:cubicBezTo>
                <a:close/>
                <a:moveTo>
                  <a:pt x="875" y="1434"/>
                </a:moveTo>
                <a:cubicBezTo>
                  <a:pt x="77" y="1434"/>
                  <a:pt x="77" y="1434"/>
                  <a:pt x="77" y="1434"/>
                </a:cubicBezTo>
                <a:cubicBezTo>
                  <a:pt x="77" y="176"/>
                  <a:pt x="77" y="176"/>
                  <a:pt x="77" y="176"/>
                </a:cubicBezTo>
                <a:cubicBezTo>
                  <a:pt x="875" y="176"/>
                  <a:pt x="875" y="176"/>
                  <a:pt x="875" y="176"/>
                </a:cubicBezTo>
                <a:lnTo>
                  <a:pt x="875" y="1434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pt-BR">
              <a:solidFill>
                <a:prstClr val="black"/>
              </a:solidFill>
              <a:latin typeface="AMX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Gráfico 133">
            <a:extLst>
              <a:ext uri="{FF2B5EF4-FFF2-40B4-BE49-F238E27FC236}">
                <a16:creationId xmlns:a16="http://schemas.microsoft.com/office/drawing/2014/main" id="{C8C31903-1728-4960-A797-FE5F538400DA}"/>
              </a:ext>
            </a:extLst>
          </p:cNvPr>
          <p:cNvPicPr>
            <a:picLocks noChangeAspect="1"/>
          </p:cNvPicPr>
          <p:nvPr userDrawn="1"/>
        </p:nvPicPr>
        <p:blipFill>
          <a:blip>
            <a:biLevel thresh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352" y="3933056"/>
            <a:ext cx="945614" cy="945614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>
            <a:off x="199508" y="604748"/>
            <a:ext cx="2474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-3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X" pitchFamily="2" charset="0"/>
                <a:ea typeface="Gadugi" panose="020B0502040204020203" pitchFamily="34" charset="0"/>
              </a:rPr>
              <a:t>atenção</a:t>
            </a:r>
          </a:p>
        </p:txBody>
      </p:sp>
    </p:spTree>
    <p:extLst>
      <p:ext uri="{BB962C8B-B14F-4D97-AF65-F5344CB8AC3E}">
        <p14:creationId xmlns:p14="http://schemas.microsoft.com/office/powerpoint/2010/main" val="202520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misa, atletismo&#10;&#10;Descrição gerada automaticamente">
            <a:extLst>
              <a:ext uri="{FF2B5EF4-FFF2-40B4-BE49-F238E27FC236}">
                <a16:creationId xmlns:a16="http://schemas.microsoft.com/office/drawing/2014/main" id="{EFC7F76E-5845-4E17-8CC7-EB5F0E7BF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8" t="84685"/>
          <a:stretch>
            <a:fillRect/>
          </a:stretch>
        </p:blipFill>
        <p:spPr>
          <a:xfrm>
            <a:off x="8766495" y="6126586"/>
            <a:ext cx="3417115" cy="739802"/>
          </a:xfrm>
          <a:prstGeom prst="rect">
            <a:avLst/>
          </a:prstGeom>
        </p:spPr>
      </p:pic>
      <p:pic>
        <p:nvPicPr>
          <p:cNvPr id="7" name="Imagem 6" descr="Logotipo&#10;&#10;O conteúdo gerado por IA pode estar incorreto.">
            <a:extLst>
              <a:ext uri="{FF2B5EF4-FFF2-40B4-BE49-F238E27FC236}">
                <a16:creationId xmlns:a16="http://schemas.microsoft.com/office/drawing/2014/main" id="{95C2EB06-EA4F-712C-EEC9-D7FCA317C5BA}"/>
              </a:ext>
            </a:extLst>
          </p:cNvPr>
          <p:cNvPicPr/>
          <p:nvPr userDrawn="1"/>
        </p:nvPicPr>
        <p:blipFill>
          <a:blip r:embed="rId3"/>
          <a:srcRect t="33097" b="31645"/>
          <a:stretch>
            <a:fillRect/>
          </a:stretch>
        </p:blipFill>
        <p:spPr>
          <a:xfrm>
            <a:off x="345710" y="156374"/>
            <a:ext cx="1083731" cy="38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0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solidFill>
          <a:srgbClr val="FBA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misa, atletismo&#10;&#10;Descrição gerada automaticamente">
            <a:extLst>
              <a:ext uri="{FF2B5EF4-FFF2-40B4-BE49-F238E27FC236}">
                <a16:creationId xmlns:a16="http://schemas.microsoft.com/office/drawing/2014/main" id="{EFC7F76E-5845-4E17-8CC7-EB5F0E7BF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8" t="84685"/>
          <a:stretch>
            <a:fillRect/>
          </a:stretch>
        </p:blipFill>
        <p:spPr>
          <a:xfrm>
            <a:off x="8766495" y="6126586"/>
            <a:ext cx="3417115" cy="739802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DC97580-C523-436F-A9D6-551D5A2D039A}"/>
              </a:ext>
            </a:extLst>
          </p:cNvPr>
          <p:cNvCxnSpPr/>
          <p:nvPr userDrawn="1"/>
        </p:nvCxnSpPr>
        <p:spPr>
          <a:xfrm>
            <a:off x="5785450" y="6685472"/>
            <a:ext cx="621103" cy="0"/>
          </a:xfrm>
          <a:prstGeom prst="line">
            <a:avLst/>
          </a:prstGeom>
          <a:ln w="28575">
            <a:solidFill>
              <a:srgbClr val="FAA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5F00156-C526-6E94-DFAE-D4FBABA1DB50}"/>
              </a:ext>
            </a:extLst>
          </p:cNvPr>
          <p:cNvCxnSpPr/>
          <p:nvPr userDrawn="1"/>
        </p:nvCxnSpPr>
        <p:spPr>
          <a:xfrm>
            <a:off x="5785450" y="6685472"/>
            <a:ext cx="621103" cy="0"/>
          </a:xfrm>
          <a:prstGeom prst="line">
            <a:avLst/>
          </a:prstGeom>
          <a:ln w="28575">
            <a:solidFill>
              <a:srgbClr val="FAA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593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15FDB2-D386-4C42-BA15-11BF5129A3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BEB72D6-2A7D-4ADD-B5F4-4223139A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" y="0"/>
            <a:ext cx="12179515" cy="6858000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97A616DA-A99B-A6F0-F531-4104D1BEE435}"/>
              </a:ext>
            </a:extLst>
          </p:cNvPr>
          <p:cNvPicPr/>
          <p:nvPr userDrawn="1"/>
        </p:nvPicPr>
        <p:blipFill>
          <a:blip r:embed="rId3"/>
          <a:srcRect t="33097" b="31645"/>
          <a:stretch>
            <a:fillRect/>
          </a:stretch>
        </p:blipFill>
        <p:spPr>
          <a:xfrm>
            <a:off x="345710" y="156374"/>
            <a:ext cx="1083731" cy="38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B79325E-0DC2-44E3-889F-E903C9E491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latin typeface="AMX" pitchFamily="2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D6908B3-C1FA-48E6-86CC-92B317429A6F}"/>
              </a:ext>
            </a:extLst>
          </p:cNvPr>
          <p:cNvCxnSpPr/>
          <p:nvPr userDrawn="1"/>
        </p:nvCxnSpPr>
        <p:spPr>
          <a:xfrm>
            <a:off x="5785450" y="6685472"/>
            <a:ext cx="621103" cy="0"/>
          </a:xfrm>
          <a:prstGeom prst="line">
            <a:avLst/>
          </a:prstGeom>
          <a:ln w="28575">
            <a:solidFill>
              <a:srgbClr val="FAA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Fundo preto com letras vermelhas&#10;&#10;Descrição gerada automaticamente">
            <a:extLst>
              <a:ext uri="{FF2B5EF4-FFF2-40B4-BE49-F238E27FC236}">
                <a16:creationId xmlns:a16="http://schemas.microsoft.com/office/drawing/2014/main" id="{CBFA2166-6EEC-4FBF-82B5-25C43A5D7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7" b="36435"/>
          <a:stretch/>
        </p:blipFill>
        <p:spPr>
          <a:xfrm>
            <a:off x="10703885" y="5784657"/>
            <a:ext cx="1488115" cy="1073345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73D370A1-CAFE-B374-9490-B5E0E0295B1D}"/>
              </a:ext>
            </a:extLst>
          </p:cNvPr>
          <p:cNvPicPr/>
          <p:nvPr userDrawn="1"/>
        </p:nvPicPr>
        <p:blipFill>
          <a:blip r:embed="rId3"/>
          <a:srcRect t="33097" b="31645"/>
          <a:stretch>
            <a:fillRect/>
          </a:stretch>
        </p:blipFill>
        <p:spPr>
          <a:xfrm>
            <a:off x="345710" y="327824"/>
            <a:ext cx="1083731" cy="38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ags" Target="../tags/tag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27D6F94-9D06-DEDB-860A-F7FF12C5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560B94-2A62-8C91-9694-11A747DE4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3E385E-EB5C-35F1-A756-1F4B4C361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CA83636F-F216-4FB2-BE24-E1139FC6D502}" type="datetimeFigureOut">
              <a:rPr lang="pt-BR" smtClean="0"/>
              <a:pPr/>
              <a:t>27/03/2026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584E37-9F3E-6E21-2D26-17FF5ADD0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064B50-AEC0-19AB-2F29-9153122C1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80E45822-63F8-454C-A4C0-006515F5347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19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843" r:id="rId4"/>
    <p:sldLayoutId id="2147483698" r:id="rId5"/>
    <p:sldLayoutId id="2147483845" r:id="rId6"/>
    <p:sldLayoutId id="214748384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MX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536380567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7" imgW="421" imgH="423" progId="TCLayout.ActiveDocument.1">
                  <p:embed/>
                </p:oleObj>
              </mc:Choice>
              <mc:Fallback>
                <p:oleObj name="Slide do think-cell" r:id="rId7" imgW="421" imgH="423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8EAE7E0-DCC9-4294-988C-37F81495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98065C-C9C5-4068-BF1B-791B4A3B6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E5EE7D-7D13-47EC-8F4E-78C1CF92D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MX" pitchFamily="2" charset="0"/>
              </a:defRPr>
            </a:lvl1pPr>
          </a:lstStyle>
          <a:p>
            <a:fld id="{AEF5CD74-A478-45DF-BDD1-F332AA461151}" type="datetimeFigureOut">
              <a:rPr lang="pt-BR" smtClean="0"/>
              <a:pPr/>
              <a:t>27/03/2026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CE08B3-5E56-4A3A-9A24-B845E06CB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X" pitchFamily="2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CDC5AE-3EE4-4048-8B02-39ACD70AC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X" pitchFamily="2" charset="0"/>
              </a:defRPr>
            </a:lvl1pPr>
          </a:lstStyle>
          <a:p>
            <a:fld id="{3EF77F6A-883E-4D69-BA0E-0F61A1E3F26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09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0" r:id="rId3"/>
    <p:sldLayoutId id="214748384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MX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sv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sv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5" Type="http://schemas.openxmlformats.org/officeDocument/2006/relationships/image" Target="../media/image35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8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svg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57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sv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0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svg"/><Relationship Id="rId5" Type="http://schemas.openxmlformats.org/officeDocument/2006/relationships/image" Target="../media/image61.jp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5" Type="http://schemas.openxmlformats.org/officeDocument/2006/relationships/image" Target="../media/image67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59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svg"/><Relationship Id="rId5" Type="http://schemas.openxmlformats.org/officeDocument/2006/relationships/image" Target="../media/image74.sv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4.sv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76.png"/><Relationship Id="rId10" Type="http://schemas.openxmlformats.org/officeDocument/2006/relationships/image" Target="../media/image94.svg"/><Relationship Id="rId4" Type="http://schemas.openxmlformats.org/officeDocument/2006/relationships/image" Target="../media/image75.svg"/><Relationship Id="rId9" Type="http://schemas.openxmlformats.org/officeDocument/2006/relationships/image" Target="../media/image9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76.pn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02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sv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0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6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262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2B9A6-00F8-6642-4D85-7222A73D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Homem de camisa branca&#10;&#10;O conteúdo gerado por IA pode estar incorreto.">
            <a:extLst>
              <a:ext uri="{FF2B5EF4-FFF2-40B4-BE49-F238E27FC236}">
                <a16:creationId xmlns:a16="http://schemas.microsoft.com/office/drawing/2014/main" id="{126A281F-A84D-0B52-0BB3-BCF91F93A58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6" r="5171"/>
          <a:stretch>
            <a:fillRect/>
          </a:stretch>
        </p:blipFill>
        <p:spPr>
          <a:xfrm>
            <a:off x="6438238" y="-86575"/>
            <a:ext cx="5124071" cy="7031150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6C77823C-62C8-1B2E-9CC2-51DD8D2A3CD5}"/>
              </a:ext>
            </a:extLst>
          </p:cNvPr>
          <p:cNvGrpSpPr/>
          <p:nvPr/>
        </p:nvGrpSpPr>
        <p:grpSpPr>
          <a:xfrm>
            <a:off x="-245195" y="4368905"/>
            <a:ext cx="3470961" cy="2788170"/>
            <a:chOff x="-245195" y="4368905"/>
            <a:chExt cx="3470961" cy="2788170"/>
          </a:xfrm>
        </p:grpSpPr>
        <p:sp>
          <p:nvSpPr>
            <p:cNvPr id="11" name="Retângulo: Cantos Arredondados 30">
              <a:extLst>
                <a:ext uri="{FF2B5EF4-FFF2-40B4-BE49-F238E27FC236}">
                  <a16:creationId xmlns:a16="http://schemas.microsoft.com/office/drawing/2014/main" id="{2EF5C9E7-5230-A162-65D2-9D96800E44DF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2" name="Retângulo: Cantos Arredondados 28">
              <a:extLst>
                <a:ext uri="{FF2B5EF4-FFF2-40B4-BE49-F238E27FC236}">
                  <a16:creationId xmlns:a16="http://schemas.microsoft.com/office/drawing/2014/main" id="{F3EB9D56-EF50-2DE6-8B29-CB8D7809A0CC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D8CDD2FB-C3A7-7350-2F31-C9EB8AE58F00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8" name="Retângulo: Cantos Arredondados 30">
              <a:extLst>
                <a:ext uri="{FF2B5EF4-FFF2-40B4-BE49-F238E27FC236}">
                  <a16:creationId xmlns:a16="http://schemas.microsoft.com/office/drawing/2014/main" id="{01F4B371-2E0B-FD0C-48F5-38022158079F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3D012277-7EB4-D07C-54AB-7F61B85924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6EA89F4F-6EB4-014B-A6D4-9D12333B52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5A7342AA-DACD-4EB4-8D15-0D1E5DFCE9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61DFCFC-EC81-6753-E50E-AF6CE8F5ED2D}"/>
              </a:ext>
            </a:extLst>
          </p:cNvPr>
          <p:cNvGrpSpPr/>
          <p:nvPr/>
        </p:nvGrpSpPr>
        <p:grpSpPr>
          <a:xfrm>
            <a:off x="10675817" y="77909"/>
            <a:ext cx="1774132" cy="1896968"/>
            <a:chOff x="10675817" y="77909"/>
            <a:chExt cx="1774132" cy="1896968"/>
          </a:xfrm>
        </p:grpSpPr>
        <p:sp>
          <p:nvSpPr>
            <p:cNvPr id="29" name="Retângulo: Cantos Arredondados 30">
              <a:extLst>
                <a:ext uri="{FF2B5EF4-FFF2-40B4-BE49-F238E27FC236}">
                  <a16:creationId xmlns:a16="http://schemas.microsoft.com/office/drawing/2014/main" id="{437B574C-9B07-669F-E764-B2B86842FA85}"/>
                </a:ext>
              </a:extLst>
            </p:cNvPr>
            <p:cNvSpPr/>
            <p:nvPr/>
          </p:nvSpPr>
          <p:spPr>
            <a:xfrm rot="2700000">
              <a:off x="11248694" y="77909"/>
              <a:ext cx="526122" cy="526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0" name="Retângulo: Cantos Arredondados 30">
              <a:extLst>
                <a:ext uri="{FF2B5EF4-FFF2-40B4-BE49-F238E27FC236}">
                  <a16:creationId xmlns:a16="http://schemas.microsoft.com/office/drawing/2014/main" id="{CBD38103-4C26-4F2F-DE12-59AC89ED324B}"/>
                </a:ext>
              </a:extLst>
            </p:cNvPr>
            <p:cNvSpPr/>
            <p:nvPr/>
          </p:nvSpPr>
          <p:spPr>
            <a:xfrm rot="2700000">
              <a:off x="10675817" y="814028"/>
              <a:ext cx="973010" cy="973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A36ACCDE-6EF1-0F1A-7A85-BC978EB46222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32F1565D-CB08-0709-0B6F-3BAB96992D5F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143F9AD-F14A-614F-8C5C-1F1095361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03929" y="358221"/>
              <a:ext cx="545909" cy="57430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98BED8BC-1B24-4160-8171-36CAF353A7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311" y="1161716"/>
            <a:ext cx="4814120" cy="3096354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02E77D37-F203-C3B3-5CCB-7E9D5097DE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18" b="28825"/>
          <a:stretch>
            <a:fillRect/>
          </a:stretch>
        </p:blipFill>
        <p:spPr>
          <a:xfrm>
            <a:off x="1241782" y="1013695"/>
            <a:ext cx="1406880" cy="652191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99119A0-4D0D-4F35-ADAC-A3295E7FE5E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3695" y="4468791"/>
            <a:ext cx="1132305" cy="4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5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76908-C15B-4F0F-D2A1-471014B62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8D7F793-815A-15B3-6487-D0DA09A4A95F}"/>
              </a:ext>
            </a:extLst>
          </p:cNvPr>
          <p:cNvGrpSpPr/>
          <p:nvPr/>
        </p:nvGrpSpPr>
        <p:grpSpPr>
          <a:xfrm>
            <a:off x="3548677" y="1416034"/>
            <a:ext cx="2297016" cy="4249413"/>
            <a:chOff x="3548677" y="1416034"/>
            <a:chExt cx="2297016" cy="4249413"/>
          </a:xfrm>
        </p:grpSpPr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917E5161-17CF-B4B2-739A-41A3210FB136}"/>
                </a:ext>
              </a:extLst>
            </p:cNvPr>
            <p:cNvPicPr/>
            <p:nvPr/>
          </p:nvPicPr>
          <p:blipFill>
            <a:blip r:embed="rId2" cstate="print"/>
            <a:srcRect l="1318" r="-1" b="9672"/>
            <a:stretch>
              <a:fillRect/>
            </a:stretch>
          </p:blipFill>
          <p:spPr>
            <a:xfrm>
              <a:off x="3751568" y="1640813"/>
              <a:ext cx="1905166" cy="3801154"/>
            </a:xfrm>
            <a:prstGeom prst="rect">
              <a:avLst/>
            </a:prstGeom>
            <a:effectLst>
              <a:outerShdw blurRad="114038" sx="102000" sy="102000" algn="tr" rotWithShape="0">
                <a:prstClr val="black">
                  <a:alpha val="75368"/>
                </a:prstClr>
              </a:outerShdw>
            </a:effectLst>
          </p:spPr>
        </p:pic>
        <p:pic>
          <p:nvPicPr>
            <p:cNvPr id="32" name="Imagem 31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F0B43269-90AE-14A0-DC80-56FBDD8B4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48677" y="1416034"/>
              <a:ext cx="2297016" cy="4249413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9460FCE-FDC7-A3D2-9DB5-6A15011475B1}"/>
              </a:ext>
            </a:extLst>
          </p:cNvPr>
          <p:cNvGrpSpPr/>
          <p:nvPr/>
        </p:nvGrpSpPr>
        <p:grpSpPr>
          <a:xfrm>
            <a:off x="6478625" y="1402661"/>
            <a:ext cx="2311472" cy="4276157"/>
            <a:chOff x="6478625" y="1402661"/>
            <a:chExt cx="2311472" cy="4276157"/>
          </a:xfrm>
        </p:grpSpPr>
        <p:pic>
          <p:nvPicPr>
            <p:cNvPr id="11" name="object 17">
              <a:extLst>
                <a:ext uri="{FF2B5EF4-FFF2-40B4-BE49-F238E27FC236}">
                  <a16:creationId xmlns:a16="http://schemas.microsoft.com/office/drawing/2014/main" id="{2F815A31-9CAE-487A-437A-DC5214E37DA9}"/>
                </a:ext>
              </a:extLst>
            </p:cNvPr>
            <p:cNvPicPr/>
            <p:nvPr/>
          </p:nvPicPr>
          <p:blipFill>
            <a:blip r:embed="rId4" cstate="print"/>
            <a:srcRect b="12983"/>
            <a:stretch>
              <a:fillRect/>
            </a:stretch>
          </p:blipFill>
          <p:spPr>
            <a:xfrm>
              <a:off x="6659394" y="1727558"/>
              <a:ext cx="1930913" cy="3632522"/>
            </a:xfrm>
            <a:prstGeom prst="rect">
              <a:avLst/>
            </a:prstGeom>
            <a:effectLst>
              <a:outerShdw blurRad="101600" sx="102000" sy="1020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35" name="Imagem 34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41C20860-42A0-96D9-F854-660FAC09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78625" y="1402661"/>
              <a:ext cx="2311472" cy="4276157"/>
            </a:xfrm>
            <a:prstGeom prst="rect">
              <a:avLst/>
            </a:prstGeom>
          </p:spPr>
        </p:pic>
      </p:grp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0A062011-F861-276C-9BA8-529DE57ECE33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5BACAD14-4B5F-F806-9E97-8D02A749F5F9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4AFACA3-2ED0-2947-0173-5B9B0FFAB43C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FA4D4175-63F2-737D-A279-439957DE2A31}"/>
              </a:ext>
            </a:extLst>
          </p:cNvPr>
          <p:cNvCxnSpPr>
            <a:cxnSpLocks/>
          </p:cNvCxnSpPr>
          <p:nvPr/>
        </p:nvCxnSpPr>
        <p:spPr>
          <a:xfrm flipV="1">
            <a:off x="10751294" y="486779"/>
            <a:ext cx="1027101" cy="1077024"/>
          </a:xfrm>
          <a:prstGeom prst="line">
            <a:avLst/>
          </a:prstGeom>
          <a:solidFill>
            <a:srgbClr val="E3262E"/>
          </a:solidFill>
          <a:ln w="76200">
            <a:solidFill>
              <a:srgbClr val="6311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ângulo: Cantos Arredondados 30">
            <a:extLst>
              <a:ext uri="{FF2B5EF4-FFF2-40B4-BE49-F238E27FC236}">
                <a16:creationId xmlns:a16="http://schemas.microsoft.com/office/drawing/2014/main" id="{BE95EDD0-ABC3-CA62-8563-F7657978FE75}"/>
              </a:ext>
            </a:extLst>
          </p:cNvPr>
          <p:cNvSpPr/>
          <p:nvPr/>
        </p:nvSpPr>
        <p:spPr>
          <a:xfrm rot="2700000">
            <a:off x="10317513" y="1327843"/>
            <a:ext cx="727407" cy="727407"/>
          </a:xfrm>
          <a:prstGeom prst="roundRect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14" name="Retângulo: Cantos Arredondados 27">
            <a:extLst>
              <a:ext uri="{FF2B5EF4-FFF2-40B4-BE49-F238E27FC236}">
                <a16:creationId xmlns:a16="http://schemas.microsoft.com/office/drawing/2014/main" id="{B7530248-F7B2-701F-0B8D-A5C3FB8A3ECA}"/>
              </a:ext>
            </a:extLst>
          </p:cNvPr>
          <p:cNvSpPr/>
          <p:nvPr/>
        </p:nvSpPr>
        <p:spPr>
          <a:xfrm rot="2700000">
            <a:off x="10630975" y="-1040015"/>
            <a:ext cx="2666359" cy="2666359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F080BCB-D683-F39D-EA02-497804369B00}"/>
              </a:ext>
            </a:extLst>
          </p:cNvPr>
          <p:cNvCxnSpPr>
            <a:cxnSpLocks/>
          </p:cNvCxnSpPr>
          <p:nvPr/>
        </p:nvCxnSpPr>
        <p:spPr>
          <a:xfrm flipV="1">
            <a:off x="38737" y="5876315"/>
            <a:ext cx="441037" cy="466246"/>
          </a:xfrm>
          <a:prstGeom prst="line">
            <a:avLst/>
          </a:prstGeom>
          <a:solidFill>
            <a:srgbClr val="E3262E"/>
          </a:solidFill>
          <a:ln w="762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8">
            <a:extLst>
              <a:ext uri="{FF2B5EF4-FFF2-40B4-BE49-F238E27FC236}">
                <a16:creationId xmlns:a16="http://schemas.microsoft.com/office/drawing/2014/main" id="{D6F8734F-EE1C-D04C-DECD-11506F7C21D9}"/>
              </a:ext>
            </a:extLst>
          </p:cNvPr>
          <p:cNvSpPr/>
          <p:nvPr/>
        </p:nvSpPr>
        <p:spPr>
          <a:xfrm rot="2700000">
            <a:off x="-177023" y="6145882"/>
            <a:ext cx="755487" cy="75548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22" name="Retângulo: Cantos Arredondados 27">
            <a:extLst>
              <a:ext uri="{FF2B5EF4-FFF2-40B4-BE49-F238E27FC236}">
                <a16:creationId xmlns:a16="http://schemas.microsoft.com/office/drawing/2014/main" id="{EFD67E67-253E-F3D2-9B98-6375DDA7607E}"/>
              </a:ext>
            </a:extLst>
          </p:cNvPr>
          <p:cNvSpPr/>
          <p:nvPr/>
        </p:nvSpPr>
        <p:spPr>
          <a:xfrm rot="2700000" flipH="1">
            <a:off x="355091" y="573510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E9F98703-3D99-50B5-03C9-ED0F4A6B7F16}"/>
              </a:ext>
            </a:extLst>
          </p:cNvPr>
          <p:cNvGrpSpPr/>
          <p:nvPr/>
        </p:nvGrpSpPr>
        <p:grpSpPr>
          <a:xfrm>
            <a:off x="3152957" y="4503716"/>
            <a:ext cx="3125692" cy="856363"/>
            <a:chOff x="3152957" y="4503716"/>
            <a:chExt cx="3125692" cy="856363"/>
          </a:xfrm>
        </p:grpSpPr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DF4CA587-6401-8B26-4AAF-A2ADA9F13CF1}"/>
                </a:ext>
              </a:extLst>
            </p:cNvPr>
            <p:cNvGrpSpPr/>
            <p:nvPr/>
          </p:nvGrpSpPr>
          <p:grpSpPr>
            <a:xfrm>
              <a:off x="3152957" y="4830287"/>
              <a:ext cx="3125692" cy="529792"/>
              <a:chOff x="3412576" y="4800491"/>
              <a:chExt cx="3125692" cy="529792"/>
            </a:xfrm>
          </p:grpSpPr>
          <p:sp>
            <p:nvSpPr>
              <p:cNvPr id="13" name="Retângulo Arredondado 21">
                <a:extLst>
                  <a:ext uri="{FF2B5EF4-FFF2-40B4-BE49-F238E27FC236}">
                    <a16:creationId xmlns:a16="http://schemas.microsoft.com/office/drawing/2014/main" id="{12DE24A9-5F4C-5C3E-AA62-2E803CBAF6AB}"/>
                  </a:ext>
                </a:extLst>
              </p:cNvPr>
              <p:cNvSpPr/>
              <p:nvPr/>
            </p:nvSpPr>
            <p:spPr>
              <a:xfrm>
                <a:off x="3412576" y="4800491"/>
                <a:ext cx="3122692" cy="529792"/>
              </a:xfrm>
              <a:prstGeom prst="roundRect">
                <a:avLst/>
              </a:prstGeom>
              <a:solidFill>
                <a:srgbClr val="E3262E">
                  <a:alpha val="8549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874454E1-5928-695B-B13D-8A285F038BC8}"/>
                  </a:ext>
                </a:extLst>
              </p:cNvPr>
              <p:cNvSpPr txBox="1"/>
              <p:nvPr/>
            </p:nvSpPr>
            <p:spPr>
              <a:xfrm>
                <a:off x="3412576" y="4863464"/>
                <a:ext cx="3125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kern="0" dirty="0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  <a:cs typeface="Arial Rounded MT Bold"/>
                  </a:rPr>
                  <a:t>E depois clique em </a:t>
                </a:r>
                <a:r>
                  <a:rPr lang="pt-BR" b="1" kern="0" dirty="0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  <a:cs typeface="Arial Rounded MT Bold"/>
                  </a:rPr>
                  <a:t>Conectar.</a:t>
                </a:r>
              </a:p>
            </p:txBody>
          </p:sp>
        </p:grpSp>
        <p:sp>
          <p:nvSpPr>
            <p:cNvPr id="24" name="Seta para a Esquerda 23">
              <a:extLst>
                <a:ext uri="{FF2B5EF4-FFF2-40B4-BE49-F238E27FC236}">
                  <a16:creationId xmlns:a16="http://schemas.microsoft.com/office/drawing/2014/main" id="{704B7503-5F5E-CACD-2D0F-ADB3C99E0E62}"/>
                </a:ext>
              </a:extLst>
            </p:cNvPr>
            <p:cNvSpPr/>
            <p:nvPr/>
          </p:nvSpPr>
          <p:spPr>
            <a:xfrm rot="5400000">
              <a:off x="4208533" y="4547259"/>
              <a:ext cx="326571" cy="239485"/>
            </a:xfrm>
            <a:prstGeom prst="leftArrow">
              <a:avLst/>
            </a:prstGeom>
            <a:solidFill>
              <a:srgbClr val="E3262E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A8ED819-0E96-B9CA-C773-B775226DA57F}"/>
              </a:ext>
            </a:extLst>
          </p:cNvPr>
          <p:cNvGrpSpPr/>
          <p:nvPr/>
        </p:nvGrpSpPr>
        <p:grpSpPr>
          <a:xfrm>
            <a:off x="1063498" y="3662639"/>
            <a:ext cx="2867843" cy="809534"/>
            <a:chOff x="1063498" y="3662639"/>
            <a:chExt cx="2867843" cy="809534"/>
          </a:xfrm>
        </p:grpSpPr>
        <p:sp>
          <p:nvSpPr>
            <p:cNvPr id="23" name="Seta para a Esquerda 18">
              <a:extLst>
                <a:ext uri="{FF2B5EF4-FFF2-40B4-BE49-F238E27FC236}">
                  <a16:creationId xmlns:a16="http://schemas.microsoft.com/office/drawing/2014/main" id="{CDBC68A9-E76E-A1DD-233B-F09DC4B278B3}"/>
                </a:ext>
              </a:extLst>
            </p:cNvPr>
            <p:cNvSpPr/>
            <p:nvPr/>
          </p:nvSpPr>
          <p:spPr>
            <a:xfrm rot="10800000">
              <a:off x="3643411" y="3915983"/>
              <a:ext cx="287930" cy="239485"/>
            </a:xfrm>
            <a:prstGeom prst="leftArrow">
              <a:avLst/>
            </a:prstGeom>
            <a:solidFill>
              <a:srgbClr val="C0000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CC3B71B2-9222-8B8F-1677-7E6D989DD7D1}"/>
                </a:ext>
              </a:extLst>
            </p:cNvPr>
            <p:cNvGrpSpPr/>
            <p:nvPr/>
          </p:nvGrpSpPr>
          <p:grpSpPr>
            <a:xfrm>
              <a:off x="1063498" y="3662639"/>
              <a:ext cx="2579914" cy="809534"/>
              <a:chOff x="3412576" y="4800491"/>
              <a:chExt cx="2579914" cy="809534"/>
            </a:xfrm>
            <a:solidFill>
              <a:srgbClr val="C00000">
                <a:alpha val="85000"/>
              </a:srgbClr>
            </a:solidFill>
          </p:grpSpPr>
          <p:sp>
            <p:nvSpPr>
              <p:cNvPr id="39" name="Retângulo Arredondado 21">
                <a:extLst>
                  <a:ext uri="{FF2B5EF4-FFF2-40B4-BE49-F238E27FC236}">
                    <a16:creationId xmlns:a16="http://schemas.microsoft.com/office/drawing/2014/main" id="{D899B2DD-3562-8AB2-8DD0-8B919E53F6EF}"/>
                  </a:ext>
                </a:extLst>
              </p:cNvPr>
              <p:cNvSpPr/>
              <p:nvPr/>
            </p:nvSpPr>
            <p:spPr>
              <a:xfrm>
                <a:off x="3412576" y="4800491"/>
                <a:ext cx="2579914" cy="80953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160483AA-C150-3942-0B10-366B53AED142}"/>
                  </a:ext>
                </a:extLst>
              </p:cNvPr>
              <p:cNvSpPr txBox="1"/>
              <p:nvPr/>
            </p:nvSpPr>
            <p:spPr>
              <a:xfrm>
                <a:off x="3483102" y="4863464"/>
                <a:ext cx="2428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kern="0" dirty="0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  <a:cs typeface="Arial Rounded MT Bold"/>
                  </a:rPr>
                  <a:t>Escolher a opção </a:t>
                </a:r>
                <a:r>
                  <a:rPr lang="pt-BR" b="1" kern="0" dirty="0" err="1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  <a:cs typeface="Arial Rounded MT Bold"/>
                  </a:rPr>
                  <a:t>Softphone</a:t>
                </a:r>
                <a:r>
                  <a:rPr lang="pt-BR" b="1" kern="0" dirty="0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  <a:cs typeface="Arial Rounded MT Bold"/>
                  </a:rPr>
                  <a:t> Integrado.</a:t>
                </a:r>
              </a:p>
            </p:txBody>
          </p:sp>
        </p:grp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E79D484F-1762-8146-9513-63B491508935}"/>
              </a:ext>
            </a:extLst>
          </p:cNvPr>
          <p:cNvGrpSpPr/>
          <p:nvPr/>
        </p:nvGrpSpPr>
        <p:grpSpPr>
          <a:xfrm>
            <a:off x="7481285" y="2669431"/>
            <a:ext cx="2597469" cy="1397975"/>
            <a:chOff x="7481285" y="2669431"/>
            <a:chExt cx="2597469" cy="1397975"/>
          </a:xfrm>
        </p:grpSpPr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60BB75C7-E09F-8B6C-B856-0AC79EEB74BD}"/>
                </a:ext>
              </a:extLst>
            </p:cNvPr>
            <p:cNvGrpSpPr/>
            <p:nvPr/>
          </p:nvGrpSpPr>
          <p:grpSpPr>
            <a:xfrm>
              <a:off x="7481285" y="2981803"/>
              <a:ext cx="2597469" cy="1085603"/>
              <a:chOff x="7294810" y="3553304"/>
              <a:chExt cx="2495962" cy="1085603"/>
            </a:xfrm>
          </p:grpSpPr>
          <p:sp>
            <p:nvSpPr>
              <p:cNvPr id="28" name="Retângulo Arredondado 9">
                <a:extLst>
                  <a:ext uri="{FF2B5EF4-FFF2-40B4-BE49-F238E27FC236}">
                    <a16:creationId xmlns:a16="http://schemas.microsoft.com/office/drawing/2014/main" id="{D5EF6D7B-5D67-F537-79BD-78C223F237E2}"/>
                  </a:ext>
                </a:extLst>
              </p:cNvPr>
              <p:cNvSpPr/>
              <p:nvPr/>
            </p:nvSpPr>
            <p:spPr>
              <a:xfrm>
                <a:off x="7294810" y="3553304"/>
                <a:ext cx="2495962" cy="1085603"/>
              </a:xfrm>
              <a:prstGeom prst="roundRect">
                <a:avLst/>
              </a:prstGeom>
              <a:solidFill>
                <a:srgbClr val="FBA618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ABE6BB7F-5B47-8673-045C-2477E058191F}"/>
                  </a:ext>
                </a:extLst>
              </p:cNvPr>
              <p:cNvSpPr txBox="1"/>
              <p:nvPr/>
            </p:nvSpPr>
            <p:spPr>
              <a:xfrm>
                <a:off x="7377338" y="3636142"/>
                <a:ext cx="22652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700" lvl="0">
                  <a:spcBef>
                    <a:spcPts val="100"/>
                  </a:spcBef>
                  <a:defRPr/>
                </a:pPr>
                <a:r>
                  <a:rPr lang="pt-BR" kern="0" spc="-10" dirty="0">
                    <a:latin typeface="AMX" pitchFamily="2" charset="77"/>
                    <a:cs typeface="Arial Rounded MT Bold"/>
                  </a:rPr>
                  <a:t>O navegador solicitará a </a:t>
                </a:r>
                <a:r>
                  <a:rPr lang="pt-BR" b="1" kern="0" spc="-10" dirty="0">
                    <a:latin typeface="AMX" pitchFamily="2" charset="77"/>
                    <a:cs typeface="Arial Rounded MT Bold"/>
                  </a:rPr>
                  <a:t>permissão de uso do Microfone</a:t>
                </a:r>
                <a:r>
                  <a:rPr lang="pt-BR" kern="0" spc="-10" dirty="0">
                    <a:latin typeface="AMX" pitchFamily="2" charset="77"/>
                    <a:cs typeface="Arial Rounded MT Bold"/>
                  </a:rPr>
                  <a:t>.</a:t>
                </a:r>
              </a:p>
            </p:txBody>
          </p:sp>
        </p:grpSp>
        <p:sp>
          <p:nvSpPr>
            <p:cNvPr id="43" name="Seta para a Esquerda 23">
              <a:extLst>
                <a:ext uri="{FF2B5EF4-FFF2-40B4-BE49-F238E27FC236}">
                  <a16:creationId xmlns:a16="http://schemas.microsoft.com/office/drawing/2014/main" id="{F061F7F5-4FC3-F365-8703-4F6DD1F0A06B}"/>
                </a:ext>
              </a:extLst>
            </p:cNvPr>
            <p:cNvSpPr/>
            <p:nvPr/>
          </p:nvSpPr>
          <p:spPr>
            <a:xfrm rot="5400000">
              <a:off x="7581734" y="2712974"/>
              <a:ext cx="326571" cy="239485"/>
            </a:xfrm>
            <a:prstGeom prst="leftArrow">
              <a:avLst/>
            </a:prstGeom>
            <a:solidFill>
              <a:srgbClr val="FBA618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2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CB8B3-080E-6144-E2DF-7832E082C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A915083-3E26-E028-4EE2-A42F1F6166AA}"/>
              </a:ext>
            </a:extLst>
          </p:cNvPr>
          <p:cNvGrpSpPr/>
          <p:nvPr/>
        </p:nvGrpSpPr>
        <p:grpSpPr>
          <a:xfrm rot="10800000">
            <a:off x="10471155" y="-1128725"/>
            <a:ext cx="2154658" cy="3053831"/>
            <a:chOff x="-177636" y="4103244"/>
            <a:chExt cx="2154658" cy="3053831"/>
          </a:xfrm>
          <a:solidFill>
            <a:srgbClr val="E3262E"/>
          </a:solidFill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C454AB69-C7CC-0190-C141-23356ED2BA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575" y="4828853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62D45E44-237A-E05F-157D-B02F49574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984" y="5228000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tângulo: Cantos Arredondados 30">
              <a:extLst>
                <a:ext uri="{FF2B5EF4-FFF2-40B4-BE49-F238E27FC236}">
                  <a16:creationId xmlns:a16="http://schemas.microsoft.com/office/drawing/2014/main" id="{C74A6830-569A-2F6C-9FED-1FDE1AA0DE6D}"/>
                </a:ext>
              </a:extLst>
            </p:cNvPr>
            <p:cNvSpPr/>
            <p:nvPr/>
          </p:nvSpPr>
          <p:spPr>
            <a:xfrm rot="2700000">
              <a:off x="503149" y="4103244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28">
              <a:extLst>
                <a:ext uri="{FF2B5EF4-FFF2-40B4-BE49-F238E27FC236}">
                  <a16:creationId xmlns:a16="http://schemas.microsoft.com/office/drawing/2014/main" id="{07C0833E-3E3A-560A-BA07-490AB51B1035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FBD72173-F8B7-D0B1-6B2B-A1C29779B501}"/>
                </a:ext>
              </a:extLst>
            </p:cNvPr>
            <p:cNvSpPr/>
            <p:nvPr/>
          </p:nvSpPr>
          <p:spPr>
            <a:xfrm rot="2700000">
              <a:off x="1450900" y="509026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4CBE293-61B9-D298-23D8-445511C1E9D3}"/>
              </a:ext>
            </a:extLst>
          </p:cNvPr>
          <p:cNvGrpSpPr/>
          <p:nvPr/>
        </p:nvGrpSpPr>
        <p:grpSpPr>
          <a:xfrm>
            <a:off x="9411361" y="1572126"/>
            <a:ext cx="2200098" cy="4249414"/>
            <a:chOff x="9454225" y="1572126"/>
            <a:chExt cx="2200098" cy="4249414"/>
          </a:xfrm>
        </p:grpSpPr>
        <p:pic>
          <p:nvPicPr>
            <p:cNvPr id="37" name="object 12">
              <a:extLst>
                <a:ext uri="{FF2B5EF4-FFF2-40B4-BE49-F238E27FC236}">
                  <a16:creationId xmlns:a16="http://schemas.microsoft.com/office/drawing/2014/main" id="{ADA238DB-60D2-F0B1-32E6-ED730365F596}"/>
                </a:ext>
              </a:extLst>
            </p:cNvPr>
            <p:cNvPicPr/>
            <p:nvPr/>
          </p:nvPicPr>
          <p:blipFill>
            <a:blip r:embed="rId3" cstate="print"/>
            <a:srcRect t="10474" b="12215"/>
            <a:stretch>
              <a:fillRect/>
            </a:stretch>
          </p:blipFill>
          <p:spPr>
            <a:xfrm>
              <a:off x="9589657" y="1925106"/>
              <a:ext cx="1927977" cy="3566093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64" name="Imagem 63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846E002B-0182-FB98-13B0-34BB19E41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454225" y="1572126"/>
              <a:ext cx="2200098" cy="4249414"/>
            </a:xfrm>
            <a:prstGeom prst="rect">
              <a:avLst/>
            </a:prstGeom>
          </p:spPr>
        </p:pic>
      </p:grpSp>
      <p:pic>
        <p:nvPicPr>
          <p:cNvPr id="52" name="Gráfico 51">
            <a:extLst>
              <a:ext uri="{FF2B5EF4-FFF2-40B4-BE49-F238E27FC236}">
                <a16:creationId xmlns:a16="http://schemas.microsoft.com/office/drawing/2014/main" id="{2F4FDBAC-3AE6-22A4-97EF-CF7181428EF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04" t="22767" r="29611" b="30315"/>
          <a:stretch/>
        </p:blipFill>
        <p:spPr>
          <a:xfrm>
            <a:off x="-2598980" y="-76642"/>
            <a:ext cx="3217653" cy="3217654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BAADE78-42D8-2F31-894B-86B75FE33137}"/>
              </a:ext>
            </a:extLst>
          </p:cNvPr>
          <p:cNvGrpSpPr/>
          <p:nvPr/>
        </p:nvGrpSpPr>
        <p:grpSpPr>
          <a:xfrm>
            <a:off x="2844752" y="1608376"/>
            <a:ext cx="2200098" cy="4249414"/>
            <a:chOff x="2887616" y="1608376"/>
            <a:chExt cx="2200098" cy="4249414"/>
          </a:xfrm>
        </p:grpSpPr>
        <p:pic>
          <p:nvPicPr>
            <p:cNvPr id="34" name="object 5">
              <a:extLst>
                <a:ext uri="{FF2B5EF4-FFF2-40B4-BE49-F238E27FC236}">
                  <a16:creationId xmlns:a16="http://schemas.microsoft.com/office/drawing/2014/main" id="{EA7068D6-3C58-8BD2-A887-95FD8AB13CC6}"/>
                </a:ext>
              </a:extLst>
            </p:cNvPr>
            <p:cNvPicPr/>
            <p:nvPr/>
          </p:nvPicPr>
          <p:blipFill>
            <a:blip r:embed="rId6" cstate="print"/>
            <a:srcRect t="11845" b="10846"/>
            <a:stretch>
              <a:fillRect/>
            </a:stretch>
          </p:blipFill>
          <p:spPr>
            <a:xfrm>
              <a:off x="3040630" y="1925106"/>
              <a:ext cx="1911501" cy="3566093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22" name="Imagem 21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0FC86738-3C20-C535-FB9E-2CAD47F80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87616" y="1608376"/>
              <a:ext cx="2200098" cy="4249414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581EE8B-883D-E274-5A4A-6E01070AC77F}"/>
              </a:ext>
            </a:extLst>
          </p:cNvPr>
          <p:cNvGrpSpPr/>
          <p:nvPr/>
        </p:nvGrpSpPr>
        <p:grpSpPr>
          <a:xfrm>
            <a:off x="7211263" y="1608376"/>
            <a:ext cx="2200098" cy="4249414"/>
            <a:chOff x="7254127" y="1608376"/>
            <a:chExt cx="2200098" cy="4249414"/>
          </a:xfrm>
        </p:grpSpPr>
        <p:pic>
          <p:nvPicPr>
            <p:cNvPr id="36" name="object 11">
              <a:extLst>
                <a:ext uri="{FF2B5EF4-FFF2-40B4-BE49-F238E27FC236}">
                  <a16:creationId xmlns:a16="http://schemas.microsoft.com/office/drawing/2014/main" id="{A361113C-A0D1-C7E7-B660-442B4C77B4BA}"/>
                </a:ext>
              </a:extLst>
            </p:cNvPr>
            <p:cNvPicPr/>
            <p:nvPr/>
          </p:nvPicPr>
          <p:blipFill>
            <a:blip r:embed="rId7" cstate="print"/>
            <a:srcRect t="12484" b="10357"/>
            <a:stretch>
              <a:fillRect/>
            </a:stretch>
          </p:blipFill>
          <p:spPr>
            <a:xfrm>
              <a:off x="7386890" y="1925106"/>
              <a:ext cx="1956372" cy="3566094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24" name="Imagem 23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03EF8D06-1230-80FD-2AD9-2FCFB9D02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54127" y="1608376"/>
              <a:ext cx="2200098" cy="4249414"/>
            </a:xfrm>
            <a:prstGeom prst="rect">
              <a:avLst/>
            </a:prstGeom>
          </p:spPr>
        </p:pic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599188BD-95A7-B752-CEC8-373649653B04}"/>
              </a:ext>
            </a:extLst>
          </p:cNvPr>
          <p:cNvGrpSpPr/>
          <p:nvPr/>
        </p:nvGrpSpPr>
        <p:grpSpPr>
          <a:xfrm>
            <a:off x="678338" y="1608376"/>
            <a:ext cx="2200098" cy="4249414"/>
            <a:chOff x="721202" y="1608376"/>
            <a:chExt cx="2200098" cy="4249414"/>
          </a:xfrm>
        </p:grpSpPr>
        <p:pic>
          <p:nvPicPr>
            <p:cNvPr id="38" name="object 18">
              <a:extLst>
                <a:ext uri="{FF2B5EF4-FFF2-40B4-BE49-F238E27FC236}">
                  <a16:creationId xmlns:a16="http://schemas.microsoft.com/office/drawing/2014/main" id="{9E6FDCC3-EBDD-8A0E-6B38-DAFEF1FAE27F}"/>
                </a:ext>
              </a:extLst>
            </p:cNvPr>
            <p:cNvPicPr/>
            <p:nvPr/>
          </p:nvPicPr>
          <p:blipFill>
            <a:blip r:embed="rId8" cstate="print"/>
            <a:srcRect t="22690"/>
            <a:stretch>
              <a:fillRect/>
            </a:stretch>
          </p:blipFill>
          <p:spPr>
            <a:xfrm>
              <a:off x="883708" y="1925106"/>
              <a:ext cx="1884578" cy="3566093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20" name="Imagem 19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6B5ED693-6D3F-BACE-8853-07FFF6D0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202" y="1608376"/>
              <a:ext cx="2200098" cy="4249414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A225C29-7C5A-A9C3-9A2F-8AF3E52C6B4A}"/>
              </a:ext>
            </a:extLst>
          </p:cNvPr>
          <p:cNvGrpSpPr/>
          <p:nvPr/>
        </p:nvGrpSpPr>
        <p:grpSpPr>
          <a:xfrm>
            <a:off x="5011165" y="1608376"/>
            <a:ext cx="2200098" cy="4249414"/>
            <a:chOff x="5054029" y="1608376"/>
            <a:chExt cx="2200098" cy="4249414"/>
          </a:xfrm>
        </p:grpSpPr>
        <p:pic>
          <p:nvPicPr>
            <p:cNvPr id="35" name="object 8">
              <a:extLst>
                <a:ext uri="{FF2B5EF4-FFF2-40B4-BE49-F238E27FC236}">
                  <a16:creationId xmlns:a16="http://schemas.microsoft.com/office/drawing/2014/main" id="{5150A6EB-44BD-E7A2-480D-552CF376125D}"/>
                </a:ext>
              </a:extLst>
            </p:cNvPr>
            <p:cNvPicPr/>
            <p:nvPr/>
          </p:nvPicPr>
          <p:blipFill>
            <a:blip r:embed="rId9" cstate="print"/>
            <a:srcRect t="23642"/>
            <a:stretch>
              <a:fillRect/>
            </a:stretch>
          </p:blipFill>
          <p:spPr>
            <a:xfrm>
              <a:off x="5197201" y="1925106"/>
              <a:ext cx="1938423" cy="3529032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23" name="Imagem 22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CF09F19F-4397-E036-C778-581A44F9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54029" y="1608376"/>
              <a:ext cx="2200098" cy="4249414"/>
            </a:xfrm>
            <a:prstGeom prst="rect">
              <a:avLst/>
            </a:prstGeom>
          </p:spPr>
        </p:pic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82EF0504-FD13-4E7A-B032-C8F3FD0476C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7504" t="22767" r="29611" b="30315"/>
          <a:stretch/>
        </p:blipFill>
        <p:spPr>
          <a:xfrm>
            <a:off x="-1250492" y="6091051"/>
            <a:ext cx="3217653" cy="3217654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50B99262-477F-90AA-C552-D535C54495E5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DA4A0E71-89FD-AC8E-3C86-88A6705E512D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9" name="Retângulo Arredondado 6">
                <a:extLst>
                  <a:ext uri="{FF2B5EF4-FFF2-40B4-BE49-F238E27FC236}">
                    <a16:creationId xmlns:a16="http://schemas.microsoft.com/office/drawing/2014/main" id="{4FEE23F4-7342-A0C1-FAC6-FEFA40F28761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30" name="object 3">
                <a:extLst>
                  <a:ext uri="{FF2B5EF4-FFF2-40B4-BE49-F238E27FC236}">
                    <a16:creationId xmlns:a16="http://schemas.microsoft.com/office/drawing/2014/main" id="{4A5C7768-EA28-5BD3-0980-EF8CDCC3BF77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D92C4B37-DAF1-896E-0CAB-1D72563BBC45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28173DC9-4138-C23F-C5A7-CF4A081B9696}"/>
              </a:ext>
            </a:extLst>
          </p:cNvPr>
          <p:cNvGrpSpPr/>
          <p:nvPr/>
        </p:nvGrpSpPr>
        <p:grpSpPr>
          <a:xfrm>
            <a:off x="1901887" y="4679790"/>
            <a:ext cx="1271161" cy="569834"/>
            <a:chOff x="1999460" y="11144547"/>
            <a:chExt cx="1271161" cy="569834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87D55556-CB88-E2D6-46D2-F069FD253849}"/>
                </a:ext>
              </a:extLst>
            </p:cNvPr>
            <p:cNvGrpSpPr/>
            <p:nvPr/>
          </p:nvGrpSpPr>
          <p:grpSpPr>
            <a:xfrm rot="10800000">
              <a:off x="2012424" y="11144547"/>
              <a:ext cx="1258197" cy="569834"/>
              <a:chOff x="6396482" y="774168"/>
              <a:chExt cx="1258197" cy="569834"/>
            </a:xfrm>
          </p:grpSpPr>
          <p:sp>
            <p:nvSpPr>
              <p:cNvPr id="41" name="Retângulo Arredondado 20">
                <a:extLst>
                  <a:ext uri="{FF2B5EF4-FFF2-40B4-BE49-F238E27FC236}">
                    <a16:creationId xmlns:a16="http://schemas.microsoft.com/office/drawing/2014/main" id="{201A5140-852E-07DB-F2B8-8DBEE51A731F}"/>
                  </a:ext>
                </a:extLst>
              </p:cNvPr>
              <p:cNvSpPr/>
              <p:nvPr/>
            </p:nvSpPr>
            <p:spPr>
              <a:xfrm>
                <a:off x="6396482" y="1017429"/>
                <a:ext cx="1258197" cy="326573"/>
              </a:xfrm>
              <a:prstGeom prst="roundRect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42" name="Seta para a Esquerda 25">
                <a:extLst>
                  <a:ext uri="{FF2B5EF4-FFF2-40B4-BE49-F238E27FC236}">
                    <a16:creationId xmlns:a16="http://schemas.microsoft.com/office/drawing/2014/main" id="{8A1E262B-0FDC-411B-DD8F-C83459F530D8}"/>
                  </a:ext>
                </a:extLst>
              </p:cNvPr>
              <p:cNvSpPr/>
              <p:nvPr/>
            </p:nvSpPr>
            <p:spPr>
              <a:xfrm rot="5400000">
                <a:off x="6869347" y="817711"/>
                <a:ext cx="326571" cy="239485"/>
              </a:xfrm>
              <a:prstGeom prst="leftArrow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13A0C925-41EE-55F5-F4DF-831E02253898}"/>
                </a:ext>
              </a:extLst>
            </p:cNvPr>
            <p:cNvSpPr txBox="1"/>
            <p:nvPr/>
          </p:nvSpPr>
          <p:spPr>
            <a:xfrm>
              <a:off x="1999460" y="11177252"/>
              <a:ext cx="12700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Clique em </a:t>
              </a:r>
              <a:r>
                <a:rPr lang="pt-BR" sz="1200" b="1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Mais.</a:t>
              </a: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549A3B3D-7038-C870-5891-C0C4D96E3B5E}"/>
              </a:ext>
            </a:extLst>
          </p:cNvPr>
          <p:cNvGrpSpPr/>
          <p:nvPr/>
        </p:nvGrpSpPr>
        <p:grpSpPr>
          <a:xfrm>
            <a:off x="3618757" y="3458509"/>
            <a:ext cx="1274353" cy="777429"/>
            <a:chOff x="3638292" y="9412952"/>
            <a:chExt cx="1274353" cy="777429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E0014942-C918-5DC6-40F4-6E508F2451AB}"/>
                </a:ext>
              </a:extLst>
            </p:cNvPr>
            <p:cNvGrpSpPr/>
            <p:nvPr/>
          </p:nvGrpSpPr>
          <p:grpSpPr>
            <a:xfrm rot="10800000">
              <a:off x="3638292" y="9412952"/>
              <a:ext cx="1258197" cy="777429"/>
              <a:chOff x="6396483" y="774168"/>
              <a:chExt cx="1258197" cy="777429"/>
            </a:xfrm>
          </p:grpSpPr>
          <p:sp>
            <p:nvSpPr>
              <p:cNvPr id="45" name="Retângulo Arredondado 35">
                <a:extLst>
                  <a:ext uri="{FF2B5EF4-FFF2-40B4-BE49-F238E27FC236}">
                    <a16:creationId xmlns:a16="http://schemas.microsoft.com/office/drawing/2014/main" id="{E194EF4B-3981-D74A-A691-54926D0A915E}"/>
                  </a:ext>
                </a:extLst>
              </p:cNvPr>
              <p:cNvSpPr/>
              <p:nvPr/>
            </p:nvSpPr>
            <p:spPr>
              <a:xfrm>
                <a:off x="6396483" y="1017430"/>
                <a:ext cx="1258197" cy="534167"/>
              </a:xfrm>
              <a:prstGeom prst="roundRect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46" name="Seta para a Esquerda 36">
                <a:extLst>
                  <a:ext uri="{FF2B5EF4-FFF2-40B4-BE49-F238E27FC236}">
                    <a16:creationId xmlns:a16="http://schemas.microsoft.com/office/drawing/2014/main" id="{DF801916-C3CF-4B28-51BD-3E738174F215}"/>
                  </a:ext>
                </a:extLst>
              </p:cNvPr>
              <p:cNvSpPr/>
              <p:nvPr/>
            </p:nvSpPr>
            <p:spPr>
              <a:xfrm rot="5400000">
                <a:off x="6869347" y="817711"/>
                <a:ext cx="326571" cy="239485"/>
              </a:xfrm>
              <a:prstGeom prst="leftArrow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78BF173-47C6-78A4-C667-BFB877E4208F}"/>
                </a:ext>
              </a:extLst>
            </p:cNvPr>
            <p:cNvSpPr txBox="1"/>
            <p:nvPr/>
          </p:nvSpPr>
          <p:spPr>
            <a:xfrm>
              <a:off x="3642626" y="9449202"/>
              <a:ext cx="1270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Clique em </a:t>
              </a:r>
              <a:r>
                <a:rPr lang="pt-BR" sz="1200" b="1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Configurações.</a:t>
              </a:r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C0F71736-A23C-F784-C4E0-F0925C3FD68A}"/>
              </a:ext>
            </a:extLst>
          </p:cNvPr>
          <p:cNvGrpSpPr/>
          <p:nvPr/>
        </p:nvGrpSpPr>
        <p:grpSpPr>
          <a:xfrm>
            <a:off x="5322664" y="3689610"/>
            <a:ext cx="1566104" cy="777431"/>
            <a:chOff x="5238949" y="10190379"/>
            <a:chExt cx="1566104" cy="777431"/>
          </a:xfrm>
        </p:grpSpPr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DA5A80B4-7A39-5D89-1C33-05A25B8E8B31}"/>
                </a:ext>
              </a:extLst>
            </p:cNvPr>
            <p:cNvGrpSpPr/>
            <p:nvPr/>
          </p:nvGrpSpPr>
          <p:grpSpPr>
            <a:xfrm rot="10800000">
              <a:off x="5238949" y="10190379"/>
              <a:ext cx="1566103" cy="777431"/>
              <a:chOff x="6249583" y="774168"/>
              <a:chExt cx="1566103" cy="777431"/>
            </a:xfrm>
          </p:grpSpPr>
          <p:sp>
            <p:nvSpPr>
              <p:cNvPr id="49" name="Retângulo Arredondado 39">
                <a:extLst>
                  <a:ext uri="{FF2B5EF4-FFF2-40B4-BE49-F238E27FC236}">
                    <a16:creationId xmlns:a16="http://schemas.microsoft.com/office/drawing/2014/main" id="{E2229FA5-C5DC-69AE-E819-916FE2445748}"/>
                  </a:ext>
                </a:extLst>
              </p:cNvPr>
              <p:cNvSpPr/>
              <p:nvPr/>
            </p:nvSpPr>
            <p:spPr>
              <a:xfrm>
                <a:off x="6249583" y="1017432"/>
                <a:ext cx="1566103" cy="534167"/>
              </a:xfrm>
              <a:prstGeom prst="roundRect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50" name="Seta para a Esquerda 40">
                <a:extLst>
                  <a:ext uri="{FF2B5EF4-FFF2-40B4-BE49-F238E27FC236}">
                    <a16:creationId xmlns:a16="http://schemas.microsoft.com/office/drawing/2014/main" id="{03662381-E9F1-72A6-B186-4D6D780CBB37}"/>
                  </a:ext>
                </a:extLst>
              </p:cNvPr>
              <p:cNvSpPr/>
              <p:nvPr/>
            </p:nvSpPr>
            <p:spPr>
              <a:xfrm rot="5400000">
                <a:off x="6869347" y="817711"/>
                <a:ext cx="326571" cy="239485"/>
              </a:xfrm>
              <a:prstGeom prst="leftArrow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63F7951C-74B9-2FA1-DE8B-F830ECCA7B5A}"/>
                </a:ext>
              </a:extLst>
            </p:cNvPr>
            <p:cNvSpPr txBox="1"/>
            <p:nvPr/>
          </p:nvSpPr>
          <p:spPr>
            <a:xfrm>
              <a:off x="5238950" y="10226632"/>
              <a:ext cx="1566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Clique em </a:t>
              </a:r>
              <a:r>
                <a:rPr lang="pt-BR" sz="1200" b="1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Notificações de A/V.</a:t>
              </a:r>
            </a:p>
          </p:txBody>
        </p: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CD25F547-80E4-C4DA-C3CF-B723B6998D9D}"/>
              </a:ext>
            </a:extLst>
          </p:cNvPr>
          <p:cNvGrpSpPr/>
          <p:nvPr/>
        </p:nvGrpSpPr>
        <p:grpSpPr>
          <a:xfrm>
            <a:off x="7421854" y="2729429"/>
            <a:ext cx="1788012" cy="1014262"/>
            <a:chOff x="7262877" y="8714453"/>
            <a:chExt cx="1788012" cy="1014262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F7C8F315-AD7F-BC0F-73E8-98FC805B2ABD}"/>
                </a:ext>
              </a:extLst>
            </p:cNvPr>
            <p:cNvGrpSpPr/>
            <p:nvPr/>
          </p:nvGrpSpPr>
          <p:grpSpPr>
            <a:xfrm rot="10800000">
              <a:off x="7275576" y="8714453"/>
              <a:ext cx="1775313" cy="1014262"/>
              <a:chOff x="6138254" y="774168"/>
              <a:chExt cx="1775313" cy="1014262"/>
            </a:xfrm>
          </p:grpSpPr>
          <p:sp>
            <p:nvSpPr>
              <p:cNvPr id="56" name="Retângulo Arredondado 43">
                <a:extLst>
                  <a:ext uri="{FF2B5EF4-FFF2-40B4-BE49-F238E27FC236}">
                    <a16:creationId xmlns:a16="http://schemas.microsoft.com/office/drawing/2014/main" id="{399F040E-DD3D-2DB0-B387-6F32ADF90A4B}"/>
                  </a:ext>
                </a:extLst>
              </p:cNvPr>
              <p:cNvSpPr/>
              <p:nvPr/>
            </p:nvSpPr>
            <p:spPr>
              <a:xfrm>
                <a:off x="6138254" y="1017432"/>
                <a:ext cx="1775313" cy="770998"/>
              </a:xfrm>
              <a:prstGeom prst="roundRect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57" name="Seta para a Esquerda 44">
                <a:extLst>
                  <a:ext uri="{FF2B5EF4-FFF2-40B4-BE49-F238E27FC236}">
                    <a16:creationId xmlns:a16="http://schemas.microsoft.com/office/drawing/2014/main" id="{5CAFA1FC-CC2F-355E-9B92-96CA284EBC30}"/>
                  </a:ext>
                </a:extLst>
              </p:cNvPr>
              <p:cNvSpPr/>
              <p:nvPr/>
            </p:nvSpPr>
            <p:spPr>
              <a:xfrm rot="5400000">
                <a:off x="6869347" y="817711"/>
                <a:ext cx="326571" cy="239485"/>
              </a:xfrm>
              <a:prstGeom prst="leftArrow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B6DEBC90-64DB-8889-634F-DBDDF488280A}"/>
                </a:ext>
              </a:extLst>
            </p:cNvPr>
            <p:cNvSpPr txBox="1"/>
            <p:nvPr/>
          </p:nvSpPr>
          <p:spPr>
            <a:xfrm>
              <a:off x="7262877" y="8802871"/>
              <a:ext cx="177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Habilitar, clicando em </a:t>
              </a:r>
              <a:r>
                <a:rPr lang="pt-BR" sz="12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off</a:t>
              </a:r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, </a:t>
              </a:r>
              <a:r>
                <a:rPr lang="pt-BR" sz="12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Nova mensagem</a:t>
              </a:r>
              <a:br>
                <a:rPr lang="pt-BR" sz="12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</a:br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e </a:t>
              </a:r>
              <a:r>
                <a:rPr lang="pt-BR" sz="12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Novo contato.</a:t>
              </a:r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BD043F56-58C8-DB3B-7068-D5B9C09E54A2}"/>
              </a:ext>
            </a:extLst>
          </p:cNvPr>
          <p:cNvGrpSpPr/>
          <p:nvPr/>
        </p:nvGrpSpPr>
        <p:grpSpPr>
          <a:xfrm>
            <a:off x="9727729" y="3392539"/>
            <a:ext cx="1566104" cy="777431"/>
            <a:chOff x="9457778" y="8944041"/>
            <a:chExt cx="1566104" cy="777431"/>
          </a:xfrm>
        </p:grpSpPr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C8C79F9D-EE80-B171-C03C-3CE329FA81BF}"/>
                </a:ext>
              </a:extLst>
            </p:cNvPr>
            <p:cNvGrpSpPr/>
            <p:nvPr/>
          </p:nvGrpSpPr>
          <p:grpSpPr>
            <a:xfrm rot="10800000">
              <a:off x="9457778" y="8944041"/>
              <a:ext cx="1566103" cy="777431"/>
              <a:chOff x="6249583" y="774168"/>
              <a:chExt cx="1566103" cy="777431"/>
            </a:xfrm>
          </p:grpSpPr>
          <p:sp>
            <p:nvSpPr>
              <p:cNvPr id="60" name="Retângulo Arredondado 47">
                <a:extLst>
                  <a:ext uri="{FF2B5EF4-FFF2-40B4-BE49-F238E27FC236}">
                    <a16:creationId xmlns:a16="http://schemas.microsoft.com/office/drawing/2014/main" id="{40EDFEA2-57D7-15EF-E82B-3C0AB237A7D9}"/>
                  </a:ext>
                </a:extLst>
              </p:cNvPr>
              <p:cNvSpPr/>
              <p:nvPr/>
            </p:nvSpPr>
            <p:spPr>
              <a:xfrm>
                <a:off x="6249583" y="1017432"/>
                <a:ext cx="1566103" cy="534167"/>
              </a:xfrm>
              <a:prstGeom prst="roundRect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61" name="Seta para a Esquerda 48">
                <a:extLst>
                  <a:ext uri="{FF2B5EF4-FFF2-40B4-BE49-F238E27FC236}">
                    <a16:creationId xmlns:a16="http://schemas.microsoft.com/office/drawing/2014/main" id="{69236185-CD7F-CCC4-7477-BD698F319A97}"/>
                  </a:ext>
                </a:extLst>
              </p:cNvPr>
              <p:cNvSpPr/>
              <p:nvPr/>
            </p:nvSpPr>
            <p:spPr>
              <a:xfrm rot="5400000">
                <a:off x="6869347" y="817711"/>
                <a:ext cx="326571" cy="239485"/>
              </a:xfrm>
              <a:prstGeom prst="leftArrow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911F3704-EF43-7510-A810-07840F1F330C}"/>
                </a:ext>
              </a:extLst>
            </p:cNvPr>
            <p:cNvSpPr txBox="1"/>
            <p:nvPr/>
          </p:nvSpPr>
          <p:spPr>
            <a:xfrm>
              <a:off x="9457779" y="8980294"/>
              <a:ext cx="1566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Será habilitado</a:t>
              </a:r>
              <a:b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</a:br>
              <a:r>
                <a:rPr lang="pt-BR" sz="12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e deve ficar </a:t>
              </a:r>
              <a:r>
                <a:rPr lang="pt-BR" sz="1200" b="1" dirty="0" err="1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On</a:t>
              </a:r>
              <a:r>
                <a:rPr lang="pt-BR" sz="12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.</a:t>
              </a:r>
            </a:p>
          </p:txBody>
        </p:sp>
      </p:grp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0820E1E7-204C-D1BC-B9F6-C463A9B55FCB}"/>
              </a:ext>
            </a:extLst>
          </p:cNvPr>
          <p:cNvSpPr txBox="1"/>
          <p:nvPr/>
        </p:nvSpPr>
        <p:spPr>
          <a:xfrm>
            <a:off x="1735767" y="852494"/>
            <a:ext cx="87204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3745">
              <a:spcBef>
                <a:spcPts val="1200"/>
              </a:spcBef>
              <a:defRPr/>
            </a:pPr>
            <a:r>
              <a:rPr lang="pt-BR" sz="2000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Será aberta essa tela:</a:t>
            </a:r>
            <a:endParaRPr lang="pt-BR" sz="2000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8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60230-0105-EA4A-827A-19CA3D950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E78C46-329A-2B68-B6F8-370FE9351403}"/>
              </a:ext>
            </a:extLst>
          </p:cNvPr>
          <p:cNvSpPr txBox="1"/>
          <p:nvPr/>
        </p:nvSpPr>
        <p:spPr>
          <a:xfrm>
            <a:off x="1508818" y="5548366"/>
            <a:ext cx="2475741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lnSpc>
                <a:spcPts val="1700"/>
              </a:lnSpc>
              <a:defRPr/>
            </a:pPr>
            <a:r>
              <a:rPr lang="pt-BR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Após as configurações, </a:t>
            </a:r>
            <a:r>
              <a:rPr lang="pt-BR" b="1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 tela ficará assim.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901F50-2250-7D3A-0D1C-502D6AF87A8B}"/>
              </a:ext>
            </a:extLst>
          </p:cNvPr>
          <p:cNvSpPr txBox="1"/>
          <p:nvPr/>
        </p:nvSpPr>
        <p:spPr>
          <a:xfrm>
            <a:off x="4037871" y="5548366"/>
            <a:ext cx="4116259" cy="74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3745">
              <a:lnSpc>
                <a:spcPts val="1700"/>
              </a:lnSpc>
              <a:defRPr/>
            </a:pPr>
            <a:r>
              <a:rPr lang="pt-BR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Para que o operador fique </a:t>
            </a:r>
            <a:r>
              <a:rPr lang="pt-BR" b="1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Disponível </a:t>
            </a:r>
            <a:r>
              <a:rPr lang="pt-BR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para o atendimento, ele </a:t>
            </a:r>
            <a:r>
              <a:rPr lang="pt-BR" b="1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deve clicar                   na seta</a:t>
            </a:r>
            <a:r>
              <a:rPr lang="pt-BR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 e depois em </a:t>
            </a:r>
            <a:r>
              <a:rPr lang="pt-BR" b="1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Disponível.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A3EBB8F-3EB4-9ED1-5B77-34C740FEF9D8}"/>
              </a:ext>
            </a:extLst>
          </p:cNvPr>
          <p:cNvSpPr txBox="1"/>
          <p:nvPr/>
        </p:nvSpPr>
        <p:spPr>
          <a:xfrm>
            <a:off x="8300506" y="5548366"/>
            <a:ext cx="2295834" cy="534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3745">
              <a:lnSpc>
                <a:spcPts val="1700"/>
              </a:lnSpc>
              <a:defRPr/>
            </a:pPr>
            <a:r>
              <a:rPr lang="pt-BR" dirty="0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Após ficar disponível, </a:t>
            </a:r>
            <a:r>
              <a:rPr lang="pt-BR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clicar em</a:t>
            </a:r>
            <a:r>
              <a:rPr lang="pt-BR" b="1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 Conectar</a:t>
            </a:r>
            <a:r>
              <a:rPr lang="pt-BR" dirty="0">
                <a:solidFill>
                  <a:srgbClr val="53585F"/>
                </a:solidFill>
                <a:latin typeface="AMX"/>
                <a:ea typeface="Segoe UI Black"/>
                <a:cs typeface="Segoe UI"/>
              </a:rPr>
              <a:t>.</a:t>
            </a:r>
            <a:endParaRPr lang="pt-BR" dirty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C767E9A5-6AF0-01DF-2A71-4300AABF3E55}"/>
              </a:ext>
            </a:extLst>
          </p:cNvPr>
          <p:cNvGrpSpPr/>
          <p:nvPr/>
        </p:nvGrpSpPr>
        <p:grpSpPr>
          <a:xfrm>
            <a:off x="1735767" y="1215571"/>
            <a:ext cx="2014952" cy="4249413"/>
            <a:chOff x="1735767" y="1483359"/>
            <a:chExt cx="2014952" cy="4249413"/>
          </a:xfrm>
        </p:grpSpPr>
        <p:pic>
          <p:nvPicPr>
            <p:cNvPr id="36" name="object 4">
              <a:extLst>
                <a:ext uri="{FF2B5EF4-FFF2-40B4-BE49-F238E27FC236}">
                  <a16:creationId xmlns:a16="http://schemas.microsoft.com/office/drawing/2014/main" id="{6B007A82-FF65-BBCD-EC37-761C0A8F0352}"/>
                </a:ext>
              </a:extLst>
            </p:cNvPr>
            <p:cNvPicPr/>
            <p:nvPr/>
          </p:nvPicPr>
          <p:blipFill>
            <a:blip r:embed="rId3" cstate="print"/>
            <a:srcRect t="10615" b="709"/>
            <a:stretch>
              <a:fillRect/>
            </a:stretch>
          </p:blipFill>
          <p:spPr>
            <a:xfrm>
              <a:off x="1899953" y="1757646"/>
              <a:ext cx="1689194" cy="3667053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9" name="Imagem 8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3A5A3152-07F2-7F1E-6F9C-583409DB1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5767" y="1483359"/>
              <a:ext cx="2014952" cy="4249413"/>
            </a:xfrm>
            <a:prstGeom prst="rect">
              <a:avLst/>
            </a:prstGeom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B7EA2A07-344D-171A-2278-03F7F3B852F4}"/>
              </a:ext>
            </a:extLst>
          </p:cNvPr>
          <p:cNvGrpSpPr/>
          <p:nvPr/>
        </p:nvGrpSpPr>
        <p:grpSpPr>
          <a:xfrm>
            <a:off x="8441281" y="1215571"/>
            <a:ext cx="2014952" cy="4249413"/>
            <a:chOff x="8441281" y="1215571"/>
            <a:chExt cx="2014952" cy="4249413"/>
          </a:xfrm>
        </p:grpSpPr>
        <p:pic>
          <p:nvPicPr>
            <p:cNvPr id="47" name="object 9">
              <a:extLst>
                <a:ext uri="{FF2B5EF4-FFF2-40B4-BE49-F238E27FC236}">
                  <a16:creationId xmlns:a16="http://schemas.microsoft.com/office/drawing/2014/main" id="{65509825-0668-06AA-FC12-4AC932E63700}"/>
                </a:ext>
              </a:extLst>
            </p:cNvPr>
            <p:cNvPicPr/>
            <p:nvPr/>
          </p:nvPicPr>
          <p:blipFill>
            <a:blip r:embed="rId5" cstate="print"/>
            <a:srcRect t="6821" b="4712"/>
            <a:stretch>
              <a:fillRect/>
            </a:stretch>
          </p:blipFill>
          <p:spPr>
            <a:xfrm>
              <a:off x="8567009" y="1459476"/>
              <a:ext cx="1730057" cy="3650791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21" name="Imagem 20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99D588E2-D0BE-F700-1E3C-C60DC6563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41281" y="1215571"/>
              <a:ext cx="2014952" cy="4249413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DB58A31-FAB2-4A29-B4A3-E1D0DE85875E}"/>
              </a:ext>
            </a:extLst>
          </p:cNvPr>
          <p:cNvGrpSpPr/>
          <p:nvPr/>
        </p:nvGrpSpPr>
        <p:grpSpPr>
          <a:xfrm rot="10800000">
            <a:off x="-614585" y="-485070"/>
            <a:ext cx="2154658" cy="3053831"/>
            <a:chOff x="-177636" y="4103244"/>
            <a:chExt cx="2154658" cy="3053831"/>
          </a:xfrm>
          <a:solidFill>
            <a:srgbClr val="E3262E"/>
          </a:solidFill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CBD3559F-130B-4941-C42D-51CA36F38D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575" y="4828853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F2FF612C-F43B-01A7-33B1-AAC7D4BED6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984" y="5228000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ângulo: Cantos Arredondados 30">
              <a:extLst>
                <a:ext uri="{FF2B5EF4-FFF2-40B4-BE49-F238E27FC236}">
                  <a16:creationId xmlns:a16="http://schemas.microsoft.com/office/drawing/2014/main" id="{D8930167-BD3B-A893-5A0D-EC28FEAD457B}"/>
                </a:ext>
              </a:extLst>
            </p:cNvPr>
            <p:cNvSpPr/>
            <p:nvPr/>
          </p:nvSpPr>
          <p:spPr>
            <a:xfrm rot="2700000">
              <a:off x="503149" y="4103244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8" name="Retângulo: Cantos Arredondados 28">
              <a:extLst>
                <a:ext uri="{FF2B5EF4-FFF2-40B4-BE49-F238E27FC236}">
                  <a16:creationId xmlns:a16="http://schemas.microsoft.com/office/drawing/2014/main" id="{32ED7289-27B2-92B3-1B56-6D2683601956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0" name="Retângulo: Cantos Arredondados 30">
              <a:extLst>
                <a:ext uri="{FF2B5EF4-FFF2-40B4-BE49-F238E27FC236}">
                  <a16:creationId xmlns:a16="http://schemas.microsoft.com/office/drawing/2014/main" id="{02760B17-3B6A-4D54-6CD0-CCCFC6EF2DD6}"/>
                </a:ext>
              </a:extLst>
            </p:cNvPr>
            <p:cNvSpPr/>
            <p:nvPr/>
          </p:nvSpPr>
          <p:spPr>
            <a:xfrm rot="2700000">
              <a:off x="1450900" y="509026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pic>
        <p:nvPicPr>
          <p:cNvPr id="22" name="Gráfico 21">
            <a:extLst>
              <a:ext uri="{FF2B5EF4-FFF2-40B4-BE49-F238E27FC236}">
                <a16:creationId xmlns:a16="http://schemas.microsoft.com/office/drawing/2014/main" id="{0514427D-E65A-51DE-61F0-AD1F85B991F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>
            <a:off x="10583173" y="-1526951"/>
            <a:ext cx="3217653" cy="3217654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3A06844-42C4-5BA2-E20F-9BDEE185811B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9283C057-6C85-4091-213F-53B959B45B4F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41" name="Retângulo Arredondado 6">
                <a:extLst>
                  <a:ext uri="{FF2B5EF4-FFF2-40B4-BE49-F238E27FC236}">
                    <a16:creationId xmlns:a16="http://schemas.microsoft.com/office/drawing/2014/main" id="{CA1B6CE0-3D27-262A-594D-7B49FA21DC78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42" name="object 3">
                <a:extLst>
                  <a:ext uri="{FF2B5EF4-FFF2-40B4-BE49-F238E27FC236}">
                    <a16:creationId xmlns:a16="http://schemas.microsoft.com/office/drawing/2014/main" id="{A37F0F59-89DD-7652-3C8E-A3CD8ACCD705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377DC455-8268-7591-0A8D-3EFDFEA44636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Medium" pitchFamily="2" charset="77"/>
                </a:rPr>
                <a:t>CLOUD</a:t>
              </a:r>
              <a:r>
                <a:rPr lang="pt-BR" spc="-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Medium" pitchFamily="2" charset="77"/>
                </a:rPr>
                <a:t> </a:t>
              </a:r>
              <a:r>
                <a:rPr lang="pt-BR" spc="-2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Medium" pitchFamily="2" charset="77"/>
                </a:rPr>
                <a:t>CONTACT</a:t>
              </a:r>
              <a:r>
                <a:rPr lang="pt-B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Medium" pitchFamily="2" charset="77"/>
                </a:rPr>
                <a:t> CENTER</a:t>
              </a:r>
              <a:r>
                <a:rPr lang="pt-BR" spc="-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Medium" pitchFamily="2" charset="77"/>
                </a:rPr>
                <a:t> </a:t>
              </a:r>
              <a:r>
                <a:rPr lang="pt-B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Medium" pitchFamily="2" charset="77"/>
                </a:rPr>
                <a:t>–</a:t>
              </a:r>
              <a:r>
                <a:rPr lang="pt-BR" spc="-4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Medium" pitchFamily="2" charset="77"/>
                </a:rPr>
                <a:t> </a:t>
              </a:r>
              <a:r>
                <a:rPr lang="pt-B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Black" pitchFamily="2" charset="77"/>
                </a:rPr>
                <a:t>CX ONE</a:t>
              </a:r>
              <a:r>
                <a:rPr lang="pt-BR" b="1" spc="-5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Black" pitchFamily="2" charset="77"/>
                </a:rPr>
                <a:t> </a:t>
              </a:r>
              <a:r>
                <a:rPr lang="pt-B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Black" pitchFamily="2" charset="77"/>
                </a:rPr>
                <a:t>NICE</a:t>
              </a:r>
              <a:r>
                <a:rPr lang="pt-BR" b="1" spc="-5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Black" pitchFamily="2" charset="77"/>
                </a:rPr>
                <a:t> </a:t>
              </a:r>
              <a:r>
                <a:rPr lang="pt-B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Black" pitchFamily="2" charset="77"/>
                </a:rPr>
                <a:t>IN</a:t>
              </a:r>
              <a:r>
                <a:rPr lang="pt-BR" b="1" spc="-6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Black" pitchFamily="2" charset="77"/>
                </a:rPr>
                <a:t> </a:t>
              </a:r>
              <a:r>
                <a:rPr lang="pt-BR" b="1" spc="-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 Black" pitchFamily="2" charset="77"/>
                </a:rPr>
                <a:t>CONTACT</a:t>
              </a:r>
              <a:endPara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 Black" pitchFamily="2" charset="77"/>
              </a:endParaRP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600BDEC1-ACC4-F029-2752-92F07FD7BFC1}"/>
              </a:ext>
            </a:extLst>
          </p:cNvPr>
          <p:cNvGrpSpPr/>
          <p:nvPr/>
        </p:nvGrpSpPr>
        <p:grpSpPr>
          <a:xfrm>
            <a:off x="5088524" y="1215571"/>
            <a:ext cx="2014952" cy="4249413"/>
            <a:chOff x="5088524" y="1215571"/>
            <a:chExt cx="2014952" cy="4249413"/>
          </a:xfrm>
        </p:grpSpPr>
        <p:pic>
          <p:nvPicPr>
            <p:cNvPr id="44" name="object 6">
              <a:extLst>
                <a:ext uri="{FF2B5EF4-FFF2-40B4-BE49-F238E27FC236}">
                  <a16:creationId xmlns:a16="http://schemas.microsoft.com/office/drawing/2014/main" id="{7E29F681-679D-F6D3-D712-6704A2A7FB7B}"/>
                </a:ext>
              </a:extLst>
            </p:cNvPr>
            <p:cNvPicPr/>
            <p:nvPr/>
          </p:nvPicPr>
          <p:blipFill>
            <a:blip r:embed="rId7" cstate="print"/>
            <a:srcRect t="9099" b="3599"/>
            <a:stretch>
              <a:fillRect/>
            </a:stretch>
          </p:blipFill>
          <p:spPr>
            <a:xfrm>
              <a:off x="5243989" y="1558448"/>
              <a:ext cx="1696291" cy="3598464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15" name="Imagem 14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D34F9810-F8E5-6F5B-EA8D-785EC4072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88524" y="1215571"/>
              <a:ext cx="2014952" cy="4249413"/>
            </a:xfrm>
            <a:prstGeom prst="rect">
              <a:avLst/>
            </a:prstGeom>
          </p:spPr>
        </p:pic>
      </p:grpSp>
      <p:sp>
        <p:nvSpPr>
          <p:cNvPr id="49" name="Seta para a Esquerda 21">
            <a:extLst>
              <a:ext uri="{FF2B5EF4-FFF2-40B4-BE49-F238E27FC236}">
                <a16:creationId xmlns:a16="http://schemas.microsoft.com/office/drawing/2014/main" id="{F7D46AD4-E1A5-D862-938B-3ECF65D36202}"/>
              </a:ext>
            </a:extLst>
          </p:cNvPr>
          <p:cNvSpPr/>
          <p:nvPr/>
        </p:nvSpPr>
        <p:spPr>
          <a:xfrm>
            <a:off x="6092134" y="1514661"/>
            <a:ext cx="480116" cy="352084"/>
          </a:xfrm>
          <a:prstGeom prst="leftArrow">
            <a:avLst/>
          </a:prstGeom>
          <a:solidFill>
            <a:srgbClr val="F69A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50" name="Seta para a Esquerda 26">
            <a:extLst>
              <a:ext uri="{FF2B5EF4-FFF2-40B4-BE49-F238E27FC236}">
                <a16:creationId xmlns:a16="http://schemas.microsoft.com/office/drawing/2014/main" id="{34D8D213-A0DF-49F3-4EA7-E6309FD96A73}"/>
              </a:ext>
            </a:extLst>
          </p:cNvPr>
          <p:cNvSpPr/>
          <p:nvPr/>
        </p:nvSpPr>
        <p:spPr>
          <a:xfrm rot="5400000">
            <a:off x="9852852" y="2053044"/>
            <a:ext cx="456939" cy="335088"/>
          </a:xfrm>
          <a:prstGeom prst="leftArrow">
            <a:avLst/>
          </a:prstGeom>
          <a:solidFill>
            <a:srgbClr val="FBA6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953AD619-D8A0-AD38-3F73-87B13B2E88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818" b="28825"/>
          <a:stretch>
            <a:fillRect/>
          </a:stretch>
        </p:blipFill>
        <p:spPr>
          <a:xfrm>
            <a:off x="320310" y="234950"/>
            <a:ext cx="1113245" cy="5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375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375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375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75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49" grpId="0" animBg="1"/>
      <p:bldP spid="49" grpId="1" animBg="1"/>
      <p:bldP spid="50" grpId="0" animBg="1"/>
      <p:bldP spid="5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0FFF-69ED-9CE5-B6D2-DACF6E935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Agrupar 86">
            <a:extLst>
              <a:ext uri="{FF2B5EF4-FFF2-40B4-BE49-F238E27FC236}">
                <a16:creationId xmlns:a16="http://schemas.microsoft.com/office/drawing/2014/main" id="{E014EA78-A8B3-3FB7-4049-2D7465D901E1}"/>
              </a:ext>
            </a:extLst>
          </p:cNvPr>
          <p:cNvGrpSpPr/>
          <p:nvPr/>
        </p:nvGrpSpPr>
        <p:grpSpPr>
          <a:xfrm>
            <a:off x="8186593" y="2938504"/>
            <a:ext cx="3909086" cy="1473964"/>
            <a:chOff x="8186593" y="2938504"/>
            <a:chExt cx="3909086" cy="1473964"/>
          </a:xfrm>
        </p:grpSpPr>
        <p:sp>
          <p:nvSpPr>
            <p:cNvPr id="86" name="Retângulo Arredondado 9">
              <a:extLst>
                <a:ext uri="{FF2B5EF4-FFF2-40B4-BE49-F238E27FC236}">
                  <a16:creationId xmlns:a16="http://schemas.microsoft.com/office/drawing/2014/main" id="{580BB5C6-3DC2-449E-2039-A549CA571ECE}"/>
                </a:ext>
              </a:extLst>
            </p:cNvPr>
            <p:cNvSpPr/>
            <p:nvPr/>
          </p:nvSpPr>
          <p:spPr>
            <a:xfrm>
              <a:off x="8186593" y="2938504"/>
              <a:ext cx="3909086" cy="1473964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6D6F4534-44D1-AAD8-0DE5-41746BC0CC9D}"/>
                </a:ext>
              </a:extLst>
            </p:cNvPr>
            <p:cNvSpPr txBox="1"/>
            <p:nvPr/>
          </p:nvSpPr>
          <p:spPr>
            <a:xfrm>
              <a:off x="8790085" y="3192982"/>
              <a:ext cx="3120075" cy="96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3745">
                <a:lnSpc>
                  <a:spcPts val="1700"/>
                </a:lnSpc>
                <a:defRPr/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 </a:t>
              </a:r>
              <a:r>
                <a:rPr lang="pt-BR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acionamento das pausas é feito pelo</a:t>
              </a:r>
              <a:r>
                <a:rPr lang="pt-BR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próprio </a:t>
              </a:r>
              <a:r>
                <a:rPr lang="pt-BR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operador</a:t>
              </a:r>
              <a:r>
                <a:rPr lang="pt-BR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e deve ser feito selecionando as opções </a:t>
              </a:r>
              <a:r>
                <a:rPr lang="pt-BR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disponíveis.</a:t>
              </a:r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F1AF8802-EAF0-6435-0E54-577403705126}"/>
              </a:ext>
            </a:extLst>
          </p:cNvPr>
          <p:cNvGrpSpPr/>
          <p:nvPr/>
        </p:nvGrpSpPr>
        <p:grpSpPr>
          <a:xfrm>
            <a:off x="6792045" y="1539115"/>
            <a:ext cx="2014952" cy="4249414"/>
            <a:chOff x="6541422" y="1483360"/>
            <a:chExt cx="2014952" cy="4249414"/>
          </a:xfrm>
        </p:grpSpPr>
        <p:pic>
          <p:nvPicPr>
            <p:cNvPr id="75" name="object 5">
              <a:extLst>
                <a:ext uri="{FF2B5EF4-FFF2-40B4-BE49-F238E27FC236}">
                  <a16:creationId xmlns:a16="http://schemas.microsoft.com/office/drawing/2014/main" id="{2AC99C62-9770-BE47-470F-32F2808FF4EE}"/>
                </a:ext>
              </a:extLst>
            </p:cNvPr>
            <p:cNvPicPr/>
            <p:nvPr/>
          </p:nvPicPr>
          <p:blipFill>
            <a:blip r:embed="rId3" cstate="print"/>
            <a:srcRect t="10617" b="5028"/>
            <a:stretch>
              <a:fillRect/>
            </a:stretch>
          </p:blipFill>
          <p:spPr>
            <a:xfrm>
              <a:off x="6706894" y="1886209"/>
              <a:ext cx="1701884" cy="3488431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118"/>
                </a:srgbClr>
              </a:outerShdw>
            </a:effectLst>
          </p:spPr>
        </p:pic>
        <p:pic>
          <p:nvPicPr>
            <p:cNvPr id="73" name="Imagem 72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69553E67-B890-39E2-6C75-D47A0226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41422" y="1483360"/>
              <a:ext cx="2014952" cy="4249414"/>
            </a:xfrm>
            <a:prstGeom prst="rect">
              <a:avLst/>
            </a:prstGeom>
          </p:spPr>
        </p:pic>
      </p:grpSp>
      <p:pic>
        <p:nvPicPr>
          <p:cNvPr id="52" name="Gráfico 51">
            <a:extLst>
              <a:ext uri="{FF2B5EF4-FFF2-40B4-BE49-F238E27FC236}">
                <a16:creationId xmlns:a16="http://schemas.microsoft.com/office/drawing/2014/main" id="{98CBDA59-854E-620D-7415-0BF33127141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04" t="22767" r="29611" b="30315"/>
          <a:stretch/>
        </p:blipFill>
        <p:spPr>
          <a:xfrm>
            <a:off x="-2404141" y="266732"/>
            <a:ext cx="3217653" cy="321765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DDAA0BE-5F18-250C-DC72-C1A7A5717E8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>
            <a:off x="-1250492" y="6091051"/>
            <a:ext cx="3217653" cy="3217654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B8B8D11-1AFC-568F-21EA-B992F9A9B450}"/>
              </a:ext>
            </a:extLst>
          </p:cNvPr>
          <p:cNvGrpSpPr/>
          <p:nvPr/>
        </p:nvGrpSpPr>
        <p:grpSpPr>
          <a:xfrm rot="10800000">
            <a:off x="10471155" y="-1128725"/>
            <a:ext cx="2154658" cy="3053831"/>
            <a:chOff x="-177636" y="4103244"/>
            <a:chExt cx="2154658" cy="3053831"/>
          </a:xfrm>
          <a:solidFill>
            <a:srgbClr val="E3262E"/>
          </a:solidFill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3A8028E1-1E7B-B0A9-1F51-8455F1291C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575" y="4828853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3A2FAE6A-336C-BD31-E0F1-37303AF46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984" y="5228000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tângulo: Cantos Arredondados 30">
              <a:extLst>
                <a:ext uri="{FF2B5EF4-FFF2-40B4-BE49-F238E27FC236}">
                  <a16:creationId xmlns:a16="http://schemas.microsoft.com/office/drawing/2014/main" id="{57E5DB84-7B65-E26A-FE59-ED920AD44355}"/>
                </a:ext>
              </a:extLst>
            </p:cNvPr>
            <p:cNvSpPr/>
            <p:nvPr/>
          </p:nvSpPr>
          <p:spPr>
            <a:xfrm rot="2700000">
              <a:off x="503149" y="4103244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28">
              <a:extLst>
                <a:ext uri="{FF2B5EF4-FFF2-40B4-BE49-F238E27FC236}">
                  <a16:creationId xmlns:a16="http://schemas.microsoft.com/office/drawing/2014/main" id="{8101E3F9-F0BB-37F1-E345-0955B34DCA38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C1CFB8AF-99C9-945F-9493-AD7A71FD0E90}"/>
                </a:ext>
              </a:extLst>
            </p:cNvPr>
            <p:cNvSpPr/>
            <p:nvPr/>
          </p:nvSpPr>
          <p:spPr>
            <a:xfrm rot="2700000">
              <a:off x="1450900" y="509026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34AEB44-D3FA-80E0-1DF5-A68FC8B83F39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699063DA-D8BD-9A4C-46B5-F61804DFFDA1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9" name="Retângulo Arredondado 6">
                <a:extLst>
                  <a:ext uri="{FF2B5EF4-FFF2-40B4-BE49-F238E27FC236}">
                    <a16:creationId xmlns:a16="http://schemas.microsoft.com/office/drawing/2014/main" id="{F947E452-2D3D-DEC8-C8C8-DBD3D8CCEECB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30" name="object 3">
                <a:extLst>
                  <a:ext uri="{FF2B5EF4-FFF2-40B4-BE49-F238E27FC236}">
                    <a16:creationId xmlns:a16="http://schemas.microsoft.com/office/drawing/2014/main" id="{E0EC61FE-1D3E-6903-B05C-3E909076479C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B5FFA82-7E3E-5AED-2192-A5A303EF05FE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9AE4D8D9-CEC6-003E-4B72-57B97F4F9100}"/>
              </a:ext>
            </a:extLst>
          </p:cNvPr>
          <p:cNvSpPr txBox="1"/>
          <p:nvPr/>
        </p:nvSpPr>
        <p:spPr>
          <a:xfrm>
            <a:off x="1735767" y="852494"/>
            <a:ext cx="872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spcBef>
                <a:spcPts val="1200"/>
              </a:spcBef>
              <a:defRPr/>
            </a:pP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Atendimento receptivo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2B1ED5FD-AD85-2868-9D25-766AACE36995}"/>
              </a:ext>
            </a:extLst>
          </p:cNvPr>
          <p:cNvGrpSpPr/>
          <p:nvPr/>
        </p:nvGrpSpPr>
        <p:grpSpPr>
          <a:xfrm>
            <a:off x="1025610" y="2941876"/>
            <a:ext cx="3401505" cy="1467220"/>
            <a:chOff x="1007944" y="2917859"/>
            <a:chExt cx="3401505" cy="1467220"/>
          </a:xfrm>
          <a:solidFill>
            <a:srgbClr val="C00000"/>
          </a:solidFill>
        </p:grpSpPr>
        <p:sp>
          <p:nvSpPr>
            <p:cNvPr id="84" name="Retângulo Arredondado 9">
              <a:extLst>
                <a:ext uri="{FF2B5EF4-FFF2-40B4-BE49-F238E27FC236}">
                  <a16:creationId xmlns:a16="http://schemas.microsoft.com/office/drawing/2014/main" id="{0370246C-34C3-D0C4-13B3-2CDD0EE6F3D5}"/>
                </a:ext>
              </a:extLst>
            </p:cNvPr>
            <p:cNvSpPr/>
            <p:nvPr/>
          </p:nvSpPr>
          <p:spPr>
            <a:xfrm>
              <a:off x="1007944" y="2917859"/>
              <a:ext cx="3401505" cy="14672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20F2C954-25D2-E6EB-B5F4-BF4933807717}"/>
                </a:ext>
              </a:extLst>
            </p:cNvPr>
            <p:cNvSpPr txBox="1"/>
            <p:nvPr/>
          </p:nvSpPr>
          <p:spPr>
            <a:xfrm>
              <a:off x="1297221" y="3181318"/>
              <a:ext cx="1907557" cy="965008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913745">
                <a:lnSpc>
                  <a:spcPts val="1700"/>
                </a:lnSpc>
                <a:spcBef>
                  <a:spcPts val="1200"/>
                </a:spcBef>
                <a:defRPr/>
              </a:pPr>
              <a:r>
                <a:rPr lang="pt-BR" dirty="0">
                  <a:solidFill>
                    <a:schemeClr val="bg1"/>
                  </a:solidFill>
                  <a:latin typeface="AMX"/>
                  <a:ea typeface="Segoe UI Black"/>
                  <a:cs typeface="Segoe UI"/>
                </a:rPr>
                <a:t>Para iniciar o atendimento deve se colocar </a:t>
              </a:r>
              <a:r>
                <a:rPr lang="pt-BR" dirty="0" err="1">
                  <a:solidFill>
                    <a:schemeClr val="bg1"/>
                  </a:solidFill>
                  <a:latin typeface="AMX"/>
                  <a:ea typeface="Segoe UI Black"/>
                  <a:cs typeface="Segoe UI"/>
                </a:rPr>
                <a:t>como</a:t>
              </a:r>
              <a:r>
                <a:rPr lang="pt-BR" b="1" dirty="0" err="1">
                  <a:solidFill>
                    <a:schemeClr val="bg1"/>
                  </a:solidFill>
                  <a:latin typeface="AMX"/>
                  <a:ea typeface="Segoe UI Black"/>
                  <a:cs typeface="Segoe UI"/>
                </a:rPr>
                <a:t>Disponível</a:t>
              </a:r>
              <a:r>
                <a:rPr lang="pt-BR" dirty="0">
                  <a:solidFill>
                    <a:schemeClr val="bg1"/>
                  </a:solidFill>
                  <a:latin typeface="AMX"/>
                  <a:ea typeface="Segoe UI Black"/>
                  <a:cs typeface="Segoe UI"/>
                </a:rPr>
                <a:t>.</a:t>
              </a: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CCC7E5FA-5645-5504-AF2A-6E242F13E850}"/>
              </a:ext>
            </a:extLst>
          </p:cNvPr>
          <p:cNvGrpSpPr/>
          <p:nvPr/>
        </p:nvGrpSpPr>
        <p:grpSpPr>
          <a:xfrm>
            <a:off x="3374424" y="1539115"/>
            <a:ext cx="2014952" cy="4249414"/>
            <a:chOff x="3635627" y="1483360"/>
            <a:chExt cx="2014952" cy="4249414"/>
          </a:xfrm>
        </p:grpSpPr>
        <p:pic>
          <p:nvPicPr>
            <p:cNvPr id="76" name="object 9">
              <a:extLst>
                <a:ext uri="{FF2B5EF4-FFF2-40B4-BE49-F238E27FC236}">
                  <a16:creationId xmlns:a16="http://schemas.microsoft.com/office/drawing/2014/main" id="{661EF365-778F-70E4-8691-82B06F60DFE3}"/>
                </a:ext>
              </a:extLst>
            </p:cNvPr>
            <p:cNvPicPr/>
            <p:nvPr/>
          </p:nvPicPr>
          <p:blipFill>
            <a:blip r:embed="rId3" cstate="print"/>
            <a:srcRect t="4328" b="6395"/>
            <a:stretch>
              <a:fillRect/>
            </a:stretch>
          </p:blipFill>
          <p:spPr>
            <a:xfrm>
              <a:off x="3795100" y="1794042"/>
              <a:ext cx="1703499" cy="3692358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54" name="Imagem 53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0A0032D2-C894-8AA3-79B6-FA754787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35627" y="1483360"/>
              <a:ext cx="2014952" cy="4249414"/>
            </a:xfrm>
            <a:prstGeom prst="rect">
              <a:avLst/>
            </a:prstGeom>
          </p:spPr>
        </p:pic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B41130A8-0DBA-0F2B-1645-E7FA7A97063B}"/>
              </a:ext>
            </a:extLst>
          </p:cNvPr>
          <p:cNvGrpSpPr/>
          <p:nvPr/>
        </p:nvGrpSpPr>
        <p:grpSpPr>
          <a:xfrm>
            <a:off x="4409450" y="1857854"/>
            <a:ext cx="2342754" cy="621030"/>
            <a:chOff x="5319797" y="4009026"/>
            <a:chExt cx="2342754" cy="621030"/>
          </a:xfrm>
        </p:grpSpPr>
        <p:sp>
          <p:nvSpPr>
            <p:cNvPr id="78" name="Retângulo Arredondado 17">
              <a:extLst>
                <a:ext uri="{FF2B5EF4-FFF2-40B4-BE49-F238E27FC236}">
                  <a16:creationId xmlns:a16="http://schemas.microsoft.com/office/drawing/2014/main" id="{764B92CB-1622-1996-3521-E42155B7F75E}"/>
                </a:ext>
              </a:extLst>
            </p:cNvPr>
            <p:cNvSpPr/>
            <p:nvPr/>
          </p:nvSpPr>
          <p:spPr>
            <a:xfrm rot="10800000">
              <a:off x="5539030" y="4009026"/>
              <a:ext cx="2123521" cy="6210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79" name="Seta para a Esquerda 18">
              <a:extLst>
                <a:ext uri="{FF2B5EF4-FFF2-40B4-BE49-F238E27FC236}">
                  <a16:creationId xmlns:a16="http://schemas.microsoft.com/office/drawing/2014/main" id="{C4B6948F-81E0-8308-2D21-6E867499479A}"/>
                </a:ext>
              </a:extLst>
            </p:cNvPr>
            <p:cNvSpPr/>
            <p:nvPr/>
          </p:nvSpPr>
          <p:spPr>
            <a:xfrm>
              <a:off x="5319797" y="4202025"/>
              <a:ext cx="326571" cy="239485"/>
            </a:xfrm>
            <a:prstGeom prst="lef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C0D855C9-ACBD-30A6-F272-75A5528D8621}"/>
                </a:ext>
              </a:extLst>
            </p:cNvPr>
            <p:cNvSpPr txBox="1"/>
            <p:nvPr/>
          </p:nvSpPr>
          <p:spPr>
            <a:xfrm>
              <a:off x="5539034" y="4026731"/>
              <a:ext cx="21235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Clicar na seta e depois em </a:t>
              </a:r>
              <a:r>
                <a:rPr lang="pt-BR" sz="1600" b="1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Disponível.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4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A6D0-9868-617C-9F24-725B7FFA1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9B3FB18-97B1-38EE-0FA6-95BFE188763B}"/>
              </a:ext>
            </a:extLst>
          </p:cNvPr>
          <p:cNvGrpSpPr/>
          <p:nvPr/>
        </p:nvGrpSpPr>
        <p:grpSpPr>
          <a:xfrm>
            <a:off x="5337225" y="2567801"/>
            <a:ext cx="1517548" cy="1517548"/>
            <a:chOff x="6553915" y="2519132"/>
            <a:chExt cx="1517548" cy="151754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DD52AE31-936D-8EC9-2669-85CA8C08F714}"/>
                </a:ext>
              </a:extLst>
            </p:cNvPr>
            <p:cNvSpPr/>
            <p:nvPr/>
          </p:nvSpPr>
          <p:spPr>
            <a:xfrm>
              <a:off x="6553915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2" name="Gráfico 21" descr="Viva-voz estrutura de tópicos">
              <a:extLst>
                <a:ext uri="{FF2B5EF4-FFF2-40B4-BE49-F238E27FC236}">
                  <a16:creationId xmlns:a16="http://schemas.microsoft.com/office/drawing/2014/main" id="{F67C1992-A617-1A41-0F3B-1F8329E691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6687248" y="2676407"/>
              <a:ext cx="1250882" cy="1250882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9DF27398-F076-ABCE-7035-128491C546BA}"/>
              </a:ext>
            </a:extLst>
          </p:cNvPr>
          <p:cNvSpPr/>
          <p:nvPr/>
        </p:nvSpPr>
        <p:spPr>
          <a:xfrm>
            <a:off x="-586718" y="923999"/>
            <a:ext cx="7036610" cy="7109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>
              <a:solidFill>
                <a:prstClr val="white"/>
              </a:solidFill>
              <a:latin typeface="AMX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376D63C-4482-7BC8-25FE-1884997B4F32}"/>
              </a:ext>
            </a:extLst>
          </p:cNvPr>
          <p:cNvSpPr/>
          <p:nvPr/>
        </p:nvSpPr>
        <p:spPr>
          <a:xfrm>
            <a:off x="740653" y="991765"/>
            <a:ext cx="569873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00479">
              <a:defRPr/>
            </a:pPr>
            <a:r>
              <a:rPr lang="pt-BR" sz="3200" b="1" kern="0" noProof="0">
                <a:solidFill>
                  <a:srgbClr val="FFFFFF"/>
                </a:solidFill>
                <a:latin typeface="AMX Black" pitchFamily="2" charset="0"/>
                <a:ea typeface="Segoe UI Black"/>
              </a:rPr>
              <a:t>O que veremos a seguir: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D2C39321-291E-926F-51E4-9271541973F7}"/>
              </a:ext>
            </a:extLst>
          </p:cNvPr>
          <p:cNvSpPr txBox="1"/>
          <p:nvPr/>
        </p:nvSpPr>
        <p:spPr>
          <a:xfrm>
            <a:off x="72273" y="4332987"/>
            <a:ext cx="311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Sistema</a:t>
            </a:r>
          </a:p>
          <a:p>
            <a:pPr algn="ctr" defTabSz="873240"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NICE CX ONE</a:t>
            </a:r>
            <a:endParaRPr lang="pt-BR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5DFC53C-94E7-D0BB-AB66-EA814A73A010}"/>
              </a:ext>
            </a:extLst>
          </p:cNvPr>
          <p:cNvSpPr txBox="1"/>
          <p:nvPr/>
        </p:nvSpPr>
        <p:spPr>
          <a:xfrm>
            <a:off x="6770059" y="4332987"/>
            <a:ext cx="311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Conferência</a:t>
            </a:r>
            <a:endParaRPr lang="pt-BR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5B31AC9-5404-5C40-180A-B522D5B318A5}"/>
              </a:ext>
            </a:extLst>
          </p:cNvPr>
          <p:cNvGrpSpPr/>
          <p:nvPr/>
        </p:nvGrpSpPr>
        <p:grpSpPr>
          <a:xfrm>
            <a:off x="870141" y="2567801"/>
            <a:ext cx="1517548" cy="1517548"/>
            <a:chOff x="4065629" y="2519132"/>
            <a:chExt cx="1517548" cy="1517548"/>
          </a:xfrm>
        </p:grpSpPr>
        <p:sp>
          <p:nvSpPr>
            <p:cNvPr id="4" name="Elipse 2">
              <a:extLst>
                <a:ext uri="{FF2B5EF4-FFF2-40B4-BE49-F238E27FC236}">
                  <a16:creationId xmlns:a16="http://schemas.microsoft.com/office/drawing/2014/main" id="{E6E18AA5-EB0A-F049-9395-9DCF9006DB7D}"/>
                </a:ext>
              </a:extLst>
            </p:cNvPr>
            <p:cNvSpPr/>
            <p:nvPr/>
          </p:nvSpPr>
          <p:spPr>
            <a:xfrm>
              <a:off x="4065629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18" name="Gráfico 17" descr="Diagrama de rede estrutura de tópicos">
              <a:extLst>
                <a:ext uri="{FF2B5EF4-FFF2-40B4-BE49-F238E27FC236}">
                  <a16:creationId xmlns:a16="http://schemas.microsoft.com/office/drawing/2014/main" id="{9908AF0E-EAD6-5580-5EA5-6738E78406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42878" y="2737661"/>
              <a:ext cx="1128375" cy="1128375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14018F3-B66B-9C3B-342C-98CF9AC255E4}"/>
              </a:ext>
            </a:extLst>
          </p:cNvPr>
          <p:cNvGrpSpPr/>
          <p:nvPr/>
        </p:nvGrpSpPr>
        <p:grpSpPr>
          <a:xfrm>
            <a:off x="7570767" y="2567801"/>
            <a:ext cx="1517548" cy="1517548"/>
            <a:chOff x="8863714" y="2491111"/>
            <a:chExt cx="1517548" cy="1517548"/>
          </a:xfrm>
        </p:grpSpPr>
        <p:sp>
          <p:nvSpPr>
            <p:cNvPr id="11" name="Elipse 2">
              <a:extLst>
                <a:ext uri="{FF2B5EF4-FFF2-40B4-BE49-F238E27FC236}">
                  <a16:creationId xmlns:a16="http://schemas.microsoft.com/office/drawing/2014/main" id="{A8179CCB-A7AF-D6C3-1D2F-0FD9B81E7B00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0" name="Gráfico 19" descr="Reunião estrutura de tópicos">
              <a:extLst>
                <a:ext uri="{FF2B5EF4-FFF2-40B4-BE49-F238E27FC236}">
                  <a16:creationId xmlns:a16="http://schemas.microsoft.com/office/drawing/2014/main" id="{880E2272-35DC-E77A-F8B9-0E88F81D18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165287" y="2777458"/>
              <a:ext cx="922142" cy="922142"/>
            </a:xfrm>
            <a:prstGeom prst="rect">
              <a:avLst/>
            </a:prstGeom>
          </p:spPr>
        </p:pic>
      </p:grpSp>
      <p:sp>
        <p:nvSpPr>
          <p:cNvPr id="17" name="CaixaDeTexto 2">
            <a:extLst>
              <a:ext uri="{FF2B5EF4-FFF2-40B4-BE49-F238E27FC236}">
                <a16:creationId xmlns:a16="http://schemas.microsoft.com/office/drawing/2014/main" id="{C92B8F6C-F850-2FDC-4042-6AE8DA8F5D28}"/>
              </a:ext>
            </a:extLst>
          </p:cNvPr>
          <p:cNvSpPr txBox="1"/>
          <p:nvPr/>
        </p:nvSpPr>
        <p:spPr>
          <a:xfrm>
            <a:off x="2354402" y="4332987"/>
            <a:ext cx="3030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Configurações</a:t>
            </a:r>
          </a:p>
          <a:p>
            <a:pPr algn="ctr" defTabSz="873240"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Iniciais</a:t>
            </a:r>
            <a:endParaRPr lang="pt-BR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78ACF7A-CCB4-5B69-728F-EAD8D1710E7A}"/>
              </a:ext>
            </a:extLst>
          </p:cNvPr>
          <p:cNvGrpSpPr/>
          <p:nvPr/>
        </p:nvGrpSpPr>
        <p:grpSpPr>
          <a:xfrm>
            <a:off x="3103683" y="2567801"/>
            <a:ext cx="1517548" cy="1517548"/>
            <a:chOff x="1660449" y="2566916"/>
            <a:chExt cx="1517548" cy="1517548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0AEA9298-9411-34A6-CA89-0CD4DCBD1E18}"/>
                </a:ext>
              </a:extLst>
            </p:cNvPr>
            <p:cNvSpPr/>
            <p:nvPr/>
          </p:nvSpPr>
          <p:spPr>
            <a:xfrm>
              <a:off x="1660449" y="2566916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4" name="Gráfico 22" descr="Engrenagens estrutura de tópicos">
              <a:extLst>
                <a:ext uri="{FF2B5EF4-FFF2-40B4-BE49-F238E27FC236}">
                  <a16:creationId xmlns:a16="http://schemas.microsoft.com/office/drawing/2014/main" id="{4DF01011-6531-F99C-7520-7F8333B05F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869611" y="2785445"/>
              <a:ext cx="1100605" cy="1100605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307CA4-6A20-2728-78CE-40C7544E931A}"/>
              </a:ext>
            </a:extLst>
          </p:cNvPr>
          <p:cNvSpPr txBox="1"/>
          <p:nvPr/>
        </p:nvSpPr>
        <p:spPr>
          <a:xfrm>
            <a:off x="9006441" y="4332987"/>
            <a:ext cx="311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OUTBOUND</a:t>
            </a:r>
            <a:endParaRPr lang="pt-BR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BF2A803-896F-4A63-4D20-18E628572F18}"/>
              </a:ext>
            </a:extLst>
          </p:cNvPr>
          <p:cNvGrpSpPr/>
          <p:nvPr/>
        </p:nvGrpSpPr>
        <p:grpSpPr>
          <a:xfrm>
            <a:off x="9804311" y="2567801"/>
            <a:ext cx="1517548" cy="1517548"/>
            <a:chOff x="8863714" y="2491111"/>
            <a:chExt cx="1517548" cy="1517548"/>
          </a:xfrm>
        </p:grpSpPr>
        <p:sp>
          <p:nvSpPr>
            <p:cNvPr id="12" name="Elipse 2">
              <a:extLst>
                <a:ext uri="{FF2B5EF4-FFF2-40B4-BE49-F238E27FC236}">
                  <a16:creationId xmlns:a16="http://schemas.microsoft.com/office/drawing/2014/main" id="{11156745-737C-6E17-A73D-26E421AA61F1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3" name="Gráfico 22" descr="Chat estrutura de tópicos">
              <a:extLst>
                <a:ext uri="{FF2B5EF4-FFF2-40B4-BE49-F238E27FC236}">
                  <a16:creationId xmlns:a16="http://schemas.microsoft.com/office/drawing/2014/main" id="{2EAEA85D-DCE8-586B-FC8C-4A581B3EEA8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087636" y="2777458"/>
              <a:ext cx="1069704" cy="1069704"/>
            </a:xfrm>
            <a:prstGeom prst="rect">
              <a:avLst/>
            </a:prstGeom>
          </p:spPr>
        </p:pic>
      </p:grp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758329A-896F-8BA3-D45F-35B43B8E2DB5}"/>
              </a:ext>
            </a:extLst>
          </p:cNvPr>
          <p:cNvCxnSpPr>
            <a:stCxn id="4" idx="6"/>
            <a:endCxn id="21" idx="2"/>
          </p:cNvCxnSpPr>
          <p:nvPr/>
        </p:nvCxnSpPr>
        <p:spPr>
          <a:xfrm>
            <a:off x="2387689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6D1B84B2-5C45-4700-2B6E-051CA6B173B5}"/>
              </a:ext>
            </a:extLst>
          </p:cNvPr>
          <p:cNvCxnSpPr>
            <a:cxnSpLocks/>
            <a:stCxn id="21" idx="6"/>
            <a:endCxn id="3" idx="2"/>
          </p:cNvCxnSpPr>
          <p:nvPr/>
        </p:nvCxnSpPr>
        <p:spPr>
          <a:xfrm>
            <a:off x="4621231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AA72977-E133-D396-5A59-75019B3A08FA}"/>
              </a:ext>
            </a:extLst>
          </p:cNvPr>
          <p:cNvCxnSpPr>
            <a:cxnSpLocks/>
            <a:stCxn id="11" idx="2"/>
            <a:endCxn id="3" idx="6"/>
          </p:cNvCxnSpPr>
          <p:nvPr/>
        </p:nvCxnSpPr>
        <p:spPr>
          <a:xfrm flipH="1">
            <a:off x="6854773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07C05212-5BA3-60DC-4173-72E17127104C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9088315" y="3326575"/>
            <a:ext cx="715996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48CFF01C-266E-14C5-BA03-53924412D98B}"/>
              </a:ext>
            </a:extLst>
          </p:cNvPr>
          <p:cNvGrpSpPr/>
          <p:nvPr/>
        </p:nvGrpSpPr>
        <p:grpSpPr>
          <a:xfrm>
            <a:off x="8827602" y="-979499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F900470B-1F39-6CDF-0673-EB4F511D23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Conector reto 1023">
              <a:extLst>
                <a:ext uri="{FF2B5EF4-FFF2-40B4-BE49-F238E27FC236}">
                  <a16:creationId xmlns:a16="http://schemas.microsoft.com/office/drawing/2014/main" id="{4C6A5369-B135-8F52-B02C-54AC1FAEAA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Conector reto 1024">
              <a:extLst>
                <a:ext uri="{FF2B5EF4-FFF2-40B4-BE49-F238E27FC236}">
                  <a16:creationId xmlns:a16="http://schemas.microsoft.com/office/drawing/2014/main" id="{288617B5-8312-0588-FD52-5075D54B31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8" name="Retângulo: Cantos Arredondados 30">
              <a:extLst>
                <a:ext uri="{FF2B5EF4-FFF2-40B4-BE49-F238E27FC236}">
                  <a16:creationId xmlns:a16="http://schemas.microsoft.com/office/drawing/2014/main" id="{E97275DB-82A5-D0CA-82EB-D1E22B9E7BA5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29" name="Retângulo: Cantos Arredondados 28">
              <a:extLst>
                <a:ext uri="{FF2B5EF4-FFF2-40B4-BE49-F238E27FC236}">
                  <a16:creationId xmlns:a16="http://schemas.microsoft.com/office/drawing/2014/main" id="{721651A6-CDB0-F8A9-D7EA-E9CEDC599CFA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0" name="Retângulo: Cantos Arredondados 30">
              <a:extLst>
                <a:ext uri="{FF2B5EF4-FFF2-40B4-BE49-F238E27FC236}">
                  <a16:creationId xmlns:a16="http://schemas.microsoft.com/office/drawing/2014/main" id="{EDBB44D2-A0A6-AEC0-285D-183B20E2BBCD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1" name="Retângulo: Cantos Arredondados 30">
              <a:extLst>
                <a:ext uri="{FF2B5EF4-FFF2-40B4-BE49-F238E27FC236}">
                  <a16:creationId xmlns:a16="http://schemas.microsoft.com/office/drawing/2014/main" id="{EEAE6951-9D70-22C6-1D39-F438B630A155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32" name="Agrupar 1031">
            <a:extLst>
              <a:ext uri="{FF2B5EF4-FFF2-40B4-BE49-F238E27FC236}">
                <a16:creationId xmlns:a16="http://schemas.microsoft.com/office/drawing/2014/main" id="{38A8938E-7ECB-A98C-E521-CD024FBBF855}"/>
              </a:ext>
            </a:extLst>
          </p:cNvPr>
          <p:cNvGrpSpPr/>
          <p:nvPr/>
        </p:nvGrpSpPr>
        <p:grpSpPr>
          <a:xfrm rot="10800000">
            <a:off x="72273" y="5454920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1033" name="Conector reto 1032">
              <a:extLst>
                <a:ext uri="{FF2B5EF4-FFF2-40B4-BE49-F238E27FC236}">
                  <a16:creationId xmlns:a16="http://schemas.microsoft.com/office/drawing/2014/main" id="{65BAF082-EAC0-2687-9806-3AD5AE5BCCD2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tângulo: Cantos Arredondados 30">
              <a:extLst>
                <a:ext uri="{FF2B5EF4-FFF2-40B4-BE49-F238E27FC236}">
                  <a16:creationId xmlns:a16="http://schemas.microsoft.com/office/drawing/2014/main" id="{306C9448-75DA-7F1C-ACA4-3EDF93BBCD49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5" name="Retângulo: Cantos Arredondados 1034">
              <a:extLst>
                <a:ext uri="{FF2B5EF4-FFF2-40B4-BE49-F238E27FC236}">
                  <a16:creationId xmlns:a16="http://schemas.microsoft.com/office/drawing/2014/main" id="{8AC4A8C9-5717-F266-2E6E-BED540C4ACAD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96F7F27-8A26-A332-98F0-4562FD7BA3F7}"/>
              </a:ext>
            </a:extLst>
          </p:cNvPr>
          <p:cNvGrpSpPr/>
          <p:nvPr/>
        </p:nvGrpSpPr>
        <p:grpSpPr>
          <a:xfrm>
            <a:off x="6337645" y="2038412"/>
            <a:ext cx="1989056" cy="686664"/>
            <a:chOff x="4047081" y="2038412"/>
            <a:chExt cx="1989056" cy="686664"/>
          </a:xfrm>
        </p:grpSpPr>
        <p:cxnSp>
          <p:nvCxnSpPr>
            <p:cNvPr id="30" name="Conector: Curvo 29">
              <a:extLst>
                <a:ext uri="{FF2B5EF4-FFF2-40B4-BE49-F238E27FC236}">
                  <a16:creationId xmlns:a16="http://schemas.microsoft.com/office/drawing/2014/main" id="{B1F085E6-4581-968F-F651-A096FDD9D54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52955" y="2365604"/>
              <a:ext cx="373849" cy="345095"/>
            </a:xfrm>
            <a:prstGeom prst="curvedConnector3">
              <a:avLst/>
            </a:prstGeom>
            <a:ln>
              <a:solidFill>
                <a:srgbClr val="E3262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CA5E6960-139B-4AAA-A4EA-E13BC3F89B63}"/>
                </a:ext>
              </a:extLst>
            </p:cNvPr>
            <p:cNvSpPr txBox="1"/>
            <p:nvPr/>
          </p:nvSpPr>
          <p:spPr>
            <a:xfrm>
              <a:off x="4047081" y="2038412"/>
              <a:ext cx="198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noProof="0">
                  <a:solidFill>
                    <a:srgbClr val="53585F"/>
                  </a:solidFill>
                  <a:latin typeface="Bradley Hand ITC" panose="03070402050302030203" pitchFamily="66" charset="0"/>
                </a:rPr>
                <a:t>Você está aqui.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B4C3B70-A1F7-6808-076C-B809D7C11F5E}"/>
              </a:ext>
            </a:extLst>
          </p:cNvPr>
          <p:cNvGrpSpPr/>
          <p:nvPr/>
        </p:nvGrpSpPr>
        <p:grpSpPr>
          <a:xfrm>
            <a:off x="5337225" y="2567801"/>
            <a:ext cx="1517548" cy="1517548"/>
            <a:chOff x="6553915" y="2519132"/>
            <a:chExt cx="1517548" cy="1517548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B57CB089-5156-CE9B-C8BB-A3B02592B777}"/>
                </a:ext>
              </a:extLst>
            </p:cNvPr>
            <p:cNvSpPr/>
            <p:nvPr/>
          </p:nvSpPr>
          <p:spPr>
            <a:xfrm>
              <a:off x="6553915" y="2519132"/>
              <a:ext cx="1517548" cy="1517548"/>
            </a:xfrm>
            <a:prstGeom prst="ellipse">
              <a:avLst/>
            </a:prstGeom>
            <a:solidFill>
              <a:srgbClr val="E3262E"/>
            </a:solidFill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37" name="Gráfico 36" descr="Viva-voz estrutura de tópicos">
              <a:extLst>
                <a:ext uri="{FF2B5EF4-FFF2-40B4-BE49-F238E27FC236}">
                  <a16:creationId xmlns:a16="http://schemas.microsoft.com/office/drawing/2014/main" id="{F4DF0967-74D0-167C-F5FB-0F3930B2E9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687248" y="2676407"/>
              <a:ext cx="1250882" cy="1250882"/>
            </a:xfrm>
            <a:prstGeom prst="rect">
              <a:avLst/>
            </a:prstGeom>
          </p:spPr>
        </p:pic>
      </p:grpSp>
      <p:sp>
        <p:nvSpPr>
          <p:cNvPr id="38" name="CaixaDeTexto 8">
            <a:extLst>
              <a:ext uri="{FF2B5EF4-FFF2-40B4-BE49-F238E27FC236}">
                <a16:creationId xmlns:a16="http://schemas.microsoft.com/office/drawing/2014/main" id="{3FBF3514-72FA-6A45-E44E-ADA7BC8B97CA}"/>
              </a:ext>
            </a:extLst>
          </p:cNvPr>
          <p:cNvSpPr txBox="1"/>
          <p:nvPr/>
        </p:nvSpPr>
        <p:spPr>
          <a:xfrm>
            <a:off x="5337225" y="4332987"/>
            <a:ext cx="151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b="1" err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Call</a:t>
            </a:r>
            <a:r>
              <a:rPr lang="pt-BR" b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 Back</a:t>
            </a:r>
          </a:p>
          <a:p>
            <a:pPr algn="ctr" defTabSz="873240">
              <a:defRPr/>
            </a:pPr>
            <a:r>
              <a:rPr lang="pt-BR" b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Receptivo</a:t>
            </a:r>
            <a:endParaRPr lang="pt-BR" b="1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2" grpId="0"/>
      <p:bldP spid="9" grpId="0"/>
      <p:bldP spid="17" grpId="0"/>
      <p:bldP spid="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6770-C4FF-9673-D1E9-D57DD90BD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496FA3B-F75E-9FC1-6045-30295165EA62}"/>
              </a:ext>
            </a:extLst>
          </p:cNvPr>
          <p:cNvGrpSpPr/>
          <p:nvPr/>
        </p:nvGrpSpPr>
        <p:grpSpPr>
          <a:xfrm>
            <a:off x="8177116" y="2586737"/>
            <a:ext cx="3670046" cy="1856154"/>
            <a:chOff x="8017329" y="2812480"/>
            <a:chExt cx="3670046" cy="1856154"/>
          </a:xfrm>
        </p:grpSpPr>
        <p:sp>
          <p:nvSpPr>
            <p:cNvPr id="13" name="Retângulo Arredondado 9">
              <a:extLst>
                <a:ext uri="{FF2B5EF4-FFF2-40B4-BE49-F238E27FC236}">
                  <a16:creationId xmlns:a16="http://schemas.microsoft.com/office/drawing/2014/main" id="{DF19A864-19FE-927C-289D-F4D077CFC088}"/>
                </a:ext>
              </a:extLst>
            </p:cNvPr>
            <p:cNvSpPr/>
            <p:nvPr/>
          </p:nvSpPr>
          <p:spPr>
            <a:xfrm>
              <a:off x="8017329" y="2812480"/>
              <a:ext cx="3670046" cy="1856154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7BC860F-5595-D218-3CE2-06E79AD6121C}"/>
                </a:ext>
              </a:extLst>
            </p:cNvPr>
            <p:cNvSpPr txBox="1"/>
            <p:nvPr/>
          </p:nvSpPr>
          <p:spPr>
            <a:xfrm>
              <a:off x="8572500" y="3075644"/>
              <a:ext cx="285417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 defTabSz="913745">
                <a:defRPr/>
              </a:pPr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Para realizar o </a:t>
              </a:r>
              <a:r>
                <a:rPr lang="pt-BR" sz="2000" b="1" dirty="0" err="1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Call</a:t>
              </a:r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 Back </a:t>
              </a:r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clicar em </a:t>
              </a:r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Novo</a:t>
              </a:r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, depois em </a:t>
              </a:r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Histórico</a:t>
              </a:r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 e no </a:t>
              </a:r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número a ser chamado</a:t>
              </a:r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.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EBAB5EA-0D31-D924-BD2C-A884C9D40DAD}"/>
              </a:ext>
            </a:extLst>
          </p:cNvPr>
          <p:cNvGrpSpPr/>
          <p:nvPr/>
        </p:nvGrpSpPr>
        <p:grpSpPr>
          <a:xfrm>
            <a:off x="1013254" y="2752297"/>
            <a:ext cx="2832366" cy="1918255"/>
            <a:chOff x="1577084" y="2917858"/>
            <a:chExt cx="2832366" cy="1918255"/>
          </a:xfrm>
        </p:grpSpPr>
        <p:sp>
          <p:nvSpPr>
            <p:cNvPr id="18" name="Retângulo Arredondado 9">
              <a:extLst>
                <a:ext uri="{FF2B5EF4-FFF2-40B4-BE49-F238E27FC236}">
                  <a16:creationId xmlns:a16="http://schemas.microsoft.com/office/drawing/2014/main" id="{83F7625D-893B-4834-8C2C-CF733F5F0ADF}"/>
                </a:ext>
              </a:extLst>
            </p:cNvPr>
            <p:cNvSpPr/>
            <p:nvPr/>
          </p:nvSpPr>
          <p:spPr>
            <a:xfrm>
              <a:off x="1577084" y="2917858"/>
              <a:ext cx="2832366" cy="1918255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C76704B-B6FF-8611-2A18-D337B1DB9E8D}"/>
                </a:ext>
              </a:extLst>
            </p:cNvPr>
            <p:cNvSpPr txBox="1"/>
            <p:nvPr/>
          </p:nvSpPr>
          <p:spPr>
            <a:xfrm>
              <a:off x="1766777" y="3213976"/>
              <a:ext cx="250822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/>
                  <a:ea typeface="Segoe UI Black"/>
                  <a:cs typeface="Segoe UI"/>
                </a:rPr>
                <a:t>Ligação caiu no meio da conversa com                    o Técnico, retorne fazendo o</a:t>
              </a:r>
              <a:r>
                <a:rPr lang="pt-BR" sz="2000" b="1" dirty="0">
                  <a:solidFill>
                    <a:schemeClr val="bg1"/>
                  </a:solidFill>
                  <a:latin typeface="AMX"/>
                  <a:ea typeface="Segoe UI Black"/>
                  <a:cs typeface="Segoe UI"/>
                </a:rPr>
                <a:t> </a:t>
              </a:r>
              <a:r>
                <a:rPr lang="pt-BR" sz="2000" b="1" dirty="0" err="1">
                  <a:solidFill>
                    <a:schemeClr val="bg1"/>
                  </a:solidFill>
                  <a:latin typeface="AMX"/>
                  <a:ea typeface="Segoe UI Black"/>
                  <a:cs typeface="Segoe UI"/>
                </a:rPr>
                <a:t>Call</a:t>
              </a:r>
              <a:r>
                <a:rPr lang="pt-BR" sz="2000" b="1" dirty="0">
                  <a:solidFill>
                    <a:schemeClr val="bg1"/>
                  </a:solidFill>
                  <a:latin typeface="AMX"/>
                  <a:ea typeface="Segoe UI Black"/>
                  <a:cs typeface="Segoe UI"/>
                </a:rPr>
                <a:t> Back.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103A851-1F3F-EB79-FC49-DE83A2B16D7B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60598649-5543-5634-898D-E679A88A8340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9" name="Retângulo Arredondado 6">
                <a:extLst>
                  <a:ext uri="{FF2B5EF4-FFF2-40B4-BE49-F238E27FC236}">
                    <a16:creationId xmlns:a16="http://schemas.microsoft.com/office/drawing/2014/main" id="{9EE4EDD7-F8B8-BE18-8F92-12D3D1650B52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30" name="object 3">
                <a:extLst>
                  <a:ext uri="{FF2B5EF4-FFF2-40B4-BE49-F238E27FC236}">
                    <a16:creationId xmlns:a16="http://schemas.microsoft.com/office/drawing/2014/main" id="{BC404762-0572-7F89-75C3-989072FFD6DE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0481B5B4-CCF8-CA21-0A79-81CE4B797D91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0D581ADB-C74A-E270-44D5-3B0BB4B76CBB}"/>
              </a:ext>
            </a:extLst>
          </p:cNvPr>
          <p:cNvSpPr txBox="1"/>
          <p:nvPr/>
        </p:nvSpPr>
        <p:spPr>
          <a:xfrm>
            <a:off x="1735767" y="852494"/>
            <a:ext cx="872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spcBef>
                <a:spcPts val="1200"/>
              </a:spcBef>
              <a:defRPr/>
            </a:pPr>
            <a:r>
              <a:rPr lang="pt-BR" sz="2400" b="1" err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Call</a:t>
            </a: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Back receptivo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3" name="Agrupar 132">
            <a:extLst>
              <a:ext uri="{FF2B5EF4-FFF2-40B4-BE49-F238E27FC236}">
                <a16:creationId xmlns:a16="http://schemas.microsoft.com/office/drawing/2014/main" id="{3F3687B6-2239-9F7C-E514-13773BAFC7B6}"/>
              </a:ext>
            </a:extLst>
          </p:cNvPr>
          <p:cNvGrpSpPr/>
          <p:nvPr/>
        </p:nvGrpSpPr>
        <p:grpSpPr>
          <a:xfrm>
            <a:off x="6655593" y="1539115"/>
            <a:ext cx="2014952" cy="4249414"/>
            <a:chOff x="6655593" y="1539115"/>
            <a:chExt cx="2014952" cy="4249414"/>
          </a:xfrm>
        </p:grpSpPr>
        <p:pic>
          <p:nvPicPr>
            <p:cNvPr id="38" name="object 12">
              <a:extLst>
                <a:ext uri="{FF2B5EF4-FFF2-40B4-BE49-F238E27FC236}">
                  <a16:creationId xmlns:a16="http://schemas.microsoft.com/office/drawing/2014/main" id="{09B9D574-3E3C-1B1D-9EC0-56FD5B8606C7}"/>
                </a:ext>
              </a:extLst>
            </p:cNvPr>
            <p:cNvPicPr/>
            <p:nvPr/>
          </p:nvPicPr>
          <p:blipFill>
            <a:blip r:embed="rId3" cstate="print"/>
            <a:srcRect t="8762" b="2843"/>
            <a:stretch>
              <a:fillRect/>
            </a:stretch>
          </p:blipFill>
          <p:spPr>
            <a:xfrm>
              <a:off x="6791816" y="1893456"/>
              <a:ext cx="1726769" cy="3574534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73" name="Imagem 72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00DE4545-CA79-9586-06A0-83F63C71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55593" y="1539115"/>
              <a:ext cx="2014952" cy="4249414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0B0EA226-73E9-EFD0-83BF-BF6E800694D1}"/>
              </a:ext>
            </a:extLst>
          </p:cNvPr>
          <p:cNvGrpSpPr/>
          <p:nvPr/>
        </p:nvGrpSpPr>
        <p:grpSpPr>
          <a:xfrm>
            <a:off x="3521456" y="1539115"/>
            <a:ext cx="2014952" cy="4249414"/>
            <a:chOff x="3521456" y="1539115"/>
            <a:chExt cx="2014952" cy="4249414"/>
          </a:xfrm>
        </p:grpSpPr>
        <p:pic>
          <p:nvPicPr>
            <p:cNvPr id="23" name="object 5">
              <a:extLst>
                <a:ext uri="{FF2B5EF4-FFF2-40B4-BE49-F238E27FC236}">
                  <a16:creationId xmlns:a16="http://schemas.microsoft.com/office/drawing/2014/main" id="{56B441B6-57AB-9007-657F-4B2FE8ACAA07}"/>
                </a:ext>
              </a:extLst>
            </p:cNvPr>
            <p:cNvPicPr/>
            <p:nvPr/>
          </p:nvPicPr>
          <p:blipFill>
            <a:blip r:embed="rId5" cstate="print"/>
            <a:srcRect t="9123"/>
            <a:stretch>
              <a:fillRect/>
            </a:stretch>
          </p:blipFill>
          <p:spPr>
            <a:xfrm>
              <a:off x="3655725" y="1893455"/>
              <a:ext cx="1746413" cy="3529799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54" name="Imagem 53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1315FDF3-C49D-A626-BDED-8253C1923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21456" y="1539115"/>
              <a:ext cx="2014952" cy="424941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B290307-4AEC-851E-FD85-40B0B7DB6754}"/>
              </a:ext>
            </a:extLst>
          </p:cNvPr>
          <p:cNvGrpSpPr/>
          <p:nvPr/>
        </p:nvGrpSpPr>
        <p:grpSpPr>
          <a:xfrm>
            <a:off x="-426127" y="4986764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3" name="Conector reto 2">
              <a:extLst>
                <a:ext uri="{FF2B5EF4-FFF2-40B4-BE49-F238E27FC236}">
                  <a16:creationId xmlns:a16="http://schemas.microsoft.com/office/drawing/2014/main" id="{1C815905-2555-A7F2-D185-D9370CDBBA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1FC9F02E-9AE9-E94C-1ADA-A396D50242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4783EC66-AE4D-A4D4-5F83-8DAD7A05A5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ângulo: Cantos Arredondados 30">
              <a:extLst>
                <a:ext uri="{FF2B5EF4-FFF2-40B4-BE49-F238E27FC236}">
                  <a16:creationId xmlns:a16="http://schemas.microsoft.com/office/drawing/2014/main" id="{A3B58A56-923A-2E6E-A11B-4A8BCACA1625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9" name="Retângulo: Cantos Arredondados 28">
              <a:extLst>
                <a:ext uri="{FF2B5EF4-FFF2-40B4-BE49-F238E27FC236}">
                  <a16:creationId xmlns:a16="http://schemas.microsoft.com/office/drawing/2014/main" id="{F917EB39-6E60-81E3-3B26-E2B32BA58DE1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" name="Retângulo: Cantos Arredondados 30">
              <a:extLst>
                <a:ext uri="{FF2B5EF4-FFF2-40B4-BE49-F238E27FC236}">
                  <a16:creationId xmlns:a16="http://schemas.microsoft.com/office/drawing/2014/main" id="{CE1B2B63-A7B2-412A-1335-CD146A8DB7BB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1" name="Retângulo: Cantos Arredondados 30">
              <a:extLst>
                <a:ext uri="{FF2B5EF4-FFF2-40B4-BE49-F238E27FC236}">
                  <a16:creationId xmlns:a16="http://schemas.microsoft.com/office/drawing/2014/main" id="{DCF81CBA-2FC8-617F-1719-0F83870FD6BE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Seta para a Esquerda 18">
            <a:extLst>
              <a:ext uri="{FF2B5EF4-FFF2-40B4-BE49-F238E27FC236}">
                <a16:creationId xmlns:a16="http://schemas.microsoft.com/office/drawing/2014/main" id="{6E1C664D-A224-05B7-8CAB-876FE91C9655}"/>
              </a:ext>
            </a:extLst>
          </p:cNvPr>
          <p:cNvSpPr/>
          <p:nvPr/>
        </p:nvSpPr>
        <p:spPr>
          <a:xfrm rot="5400000">
            <a:off x="4876852" y="2426718"/>
            <a:ext cx="261165" cy="191521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34" name="Seta para a Esquerda 21">
            <a:extLst>
              <a:ext uri="{FF2B5EF4-FFF2-40B4-BE49-F238E27FC236}">
                <a16:creationId xmlns:a16="http://schemas.microsoft.com/office/drawing/2014/main" id="{B0E89D16-63A1-AA99-17C9-52FD6E076FB7}"/>
              </a:ext>
            </a:extLst>
          </p:cNvPr>
          <p:cNvSpPr/>
          <p:nvPr/>
        </p:nvSpPr>
        <p:spPr>
          <a:xfrm>
            <a:off x="3972928" y="5190225"/>
            <a:ext cx="261165" cy="191521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35" name="Seta para a Esquerda 25">
            <a:extLst>
              <a:ext uri="{FF2B5EF4-FFF2-40B4-BE49-F238E27FC236}">
                <a16:creationId xmlns:a16="http://schemas.microsoft.com/office/drawing/2014/main" id="{7D5592B4-D069-1D6B-65BC-F39E604B64C9}"/>
              </a:ext>
            </a:extLst>
          </p:cNvPr>
          <p:cNvSpPr/>
          <p:nvPr/>
        </p:nvSpPr>
        <p:spPr>
          <a:xfrm>
            <a:off x="4746269" y="4179527"/>
            <a:ext cx="261165" cy="191521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36" name="Seta para a Esquerda 26">
            <a:extLst>
              <a:ext uri="{FF2B5EF4-FFF2-40B4-BE49-F238E27FC236}">
                <a16:creationId xmlns:a16="http://schemas.microsoft.com/office/drawing/2014/main" id="{BEA0B78D-8CB8-9F9F-57F5-8CCB829AD35C}"/>
              </a:ext>
            </a:extLst>
          </p:cNvPr>
          <p:cNvSpPr/>
          <p:nvPr/>
        </p:nvSpPr>
        <p:spPr>
          <a:xfrm>
            <a:off x="4464790" y="4589556"/>
            <a:ext cx="261165" cy="191521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168F92E2-C4CC-AEB6-2B3E-9CF2CD63615E}"/>
              </a:ext>
            </a:extLst>
          </p:cNvPr>
          <p:cNvGrpSpPr/>
          <p:nvPr/>
        </p:nvGrpSpPr>
        <p:grpSpPr>
          <a:xfrm>
            <a:off x="6042427" y="2803058"/>
            <a:ext cx="2563506" cy="1026516"/>
            <a:chOff x="5908083" y="2681418"/>
            <a:chExt cx="2563506" cy="1026516"/>
          </a:xfrm>
        </p:grpSpPr>
        <p:sp>
          <p:nvSpPr>
            <p:cNvPr id="39" name="Retângulo Arredondado 20">
              <a:extLst>
                <a:ext uri="{FF2B5EF4-FFF2-40B4-BE49-F238E27FC236}">
                  <a16:creationId xmlns:a16="http://schemas.microsoft.com/office/drawing/2014/main" id="{6423D5A4-D0F8-E450-FA3B-FD1C74F38B21}"/>
                </a:ext>
              </a:extLst>
            </p:cNvPr>
            <p:cNvSpPr/>
            <p:nvPr/>
          </p:nvSpPr>
          <p:spPr>
            <a:xfrm rot="10800000">
              <a:off x="5911596" y="2967376"/>
              <a:ext cx="2556481" cy="740558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40" name="Seta para a Esquerda 23">
              <a:extLst>
                <a:ext uri="{FF2B5EF4-FFF2-40B4-BE49-F238E27FC236}">
                  <a16:creationId xmlns:a16="http://schemas.microsoft.com/office/drawing/2014/main" id="{D610D481-9EE1-CFDD-2C8C-64510CB7ED85}"/>
                </a:ext>
              </a:extLst>
            </p:cNvPr>
            <p:cNvSpPr/>
            <p:nvPr/>
          </p:nvSpPr>
          <p:spPr>
            <a:xfrm rot="5400000">
              <a:off x="7004719" y="2730783"/>
              <a:ext cx="370233" cy="271504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880B5401-550A-EA3B-5C48-8227F006160E}"/>
                </a:ext>
              </a:extLst>
            </p:cNvPr>
            <p:cNvSpPr txBox="1"/>
            <p:nvPr/>
          </p:nvSpPr>
          <p:spPr>
            <a:xfrm>
              <a:off x="5908083" y="3014490"/>
              <a:ext cx="2563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O número será exibido.</a:t>
              </a:r>
            </a:p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Clicar 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Chamada.</a:t>
              </a:r>
            </a:p>
          </p:txBody>
        </p:sp>
      </p:grpSp>
      <p:pic>
        <p:nvPicPr>
          <p:cNvPr id="43" name="Gráfico 42">
            <a:extLst>
              <a:ext uri="{FF2B5EF4-FFF2-40B4-BE49-F238E27FC236}">
                <a16:creationId xmlns:a16="http://schemas.microsoft.com/office/drawing/2014/main" id="{B4A307A0-D7AB-8341-CB4A-1B0098E3BBC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>
            <a:off x="10415199" y="-1583334"/>
            <a:ext cx="3217653" cy="32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3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1C9C3-BD3E-28BE-8CDD-61B5C1F6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8">
            <a:extLst>
              <a:ext uri="{FF2B5EF4-FFF2-40B4-BE49-F238E27FC236}">
                <a16:creationId xmlns:a16="http://schemas.microsoft.com/office/drawing/2014/main" id="{B97C448B-86F2-1DBB-1CD9-F11E8E07F3D2}"/>
              </a:ext>
            </a:extLst>
          </p:cNvPr>
          <p:cNvSpPr txBox="1"/>
          <p:nvPr/>
        </p:nvSpPr>
        <p:spPr>
          <a:xfrm>
            <a:off x="4539357" y="4332987"/>
            <a:ext cx="3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 err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Call</a:t>
            </a: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 Back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Receptivo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EC57422-F53E-4247-549B-59DA3313F4C4}"/>
              </a:ext>
            </a:extLst>
          </p:cNvPr>
          <p:cNvGrpSpPr/>
          <p:nvPr/>
        </p:nvGrpSpPr>
        <p:grpSpPr>
          <a:xfrm>
            <a:off x="5337225" y="2567801"/>
            <a:ext cx="1517548" cy="1517548"/>
            <a:chOff x="6553915" y="2519132"/>
            <a:chExt cx="1517548" cy="151754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9ABFE6D5-FBB7-B176-7FE8-BA966808DA91}"/>
                </a:ext>
              </a:extLst>
            </p:cNvPr>
            <p:cNvSpPr/>
            <p:nvPr/>
          </p:nvSpPr>
          <p:spPr>
            <a:xfrm>
              <a:off x="6553915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2" name="Gráfico 21" descr="Viva-voz estrutura de tópicos">
              <a:extLst>
                <a:ext uri="{FF2B5EF4-FFF2-40B4-BE49-F238E27FC236}">
                  <a16:creationId xmlns:a16="http://schemas.microsoft.com/office/drawing/2014/main" id="{57B503FF-85F3-C638-6799-8A9A1B681E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6687248" y="2676407"/>
              <a:ext cx="1250882" cy="1250882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D6D681D7-4F13-947E-67F5-0BB349A71A38}"/>
              </a:ext>
            </a:extLst>
          </p:cNvPr>
          <p:cNvSpPr/>
          <p:nvPr/>
        </p:nvSpPr>
        <p:spPr>
          <a:xfrm>
            <a:off x="-586718" y="923999"/>
            <a:ext cx="7036610" cy="7109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>
              <a:solidFill>
                <a:prstClr val="white"/>
              </a:solidFill>
              <a:latin typeface="AMX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B9764D6-F005-92A4-05A7-7D23597D5DA3}"/>
              </a:ext>
            </a:extLst>
          </p:cNvPr>
          <p:cNvSpPr/>
          <p:nvPr/>
        </p:nvSpPr>
        <p:spPr>
          <a:xfrm>
            <a:off x="740653" y="991765"/>
            <a:ext cx="569873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00479">
              <a:defRPr/>
            </a:pPr>
            <a:r>
              <a:rPr lang="pt-BR" sz="3200" b="1" kern="0" noProof="0">
                <a:solidFill>
                  <a:srgbClr val="FFFFFF"/>
                </a:solidFill>
                <a:latin typeface="AMX Black" pitchFamily="2" charset="0"/>
                <a:ea typeface="Segoe UI Black"/>
              </a:rPr>
              <a:t>O que veremos a seguir: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D4EECE15-7BFB-46CB-CC34-018741E543C5}"/>
              </a:ext>
            </a:extLst>
          </p:cNvPr>
          <p:cNvSpPr txBox="1"/>
          <p:nvPr/>
        </p:nvSpPr>
        <p:spPr>
          <a:xfrm>
            <a:off x="72273" y="4332987"/>
            <a:ext cx="3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Sistema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NICE CX ONE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2BF88D2-D120-76A2-D28E-ED7B9C47E254}"/>
              </a:ext>
            </a:extLst>
          </p:cNvPr>
          <p:cNvGrpSpPr/>
          <p:nvPr/>
        </p:nvGrpSpPr>
        <p:grpSpPr>
          <a:xfrm>
            <a:off x="870141" y="2567801"/>
            <a:ext cx="1517548" cy="1517548"/>
            <a:chOff x="4065629" y="2519132"/>
            <a:chExt cx="1517548" cy="1517548"/>
          </a:xfrm>
        </p:grpSpPr>
        <p:sp>
          <p:nvSpPr>
            <p:cNvPr id="4" name="Elipse 2">
              <a:extLst>
                <a:ext uri="{FF2B5EF4-FFF2-40B4-BE49-F238E27FC236}">
                  <a16:creationId xmlns:a16="http://schemas.microsoft.com/office/drawing/2014/main" id="{B721A30B-DDAF-E840-8D65-D4C056679362}"/>
                </a:ext>
              </a:extLst>
            </p:cNvPr>
            <p:cNvSpPr/>
            <p:nvPr/>
          </p:nvSpPr>
          <p:spPr>
            <a:xfrm>
              <a:off x="4065629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18" name="Gráfico 17" descr="Diagrama de rede estrutura de tópicos">
              <a:extLst>
                <a:ext uri="{FF2B5EF4-FFF2-40B4-BE49-F238E27FC236}">
                  <a16:creationId xmlns:a16="http://schemas.microsoft.com/office/drawing/2014/main" id="{6AD0F5B7-4C5E-BDB5-6780-9FB14AEC8D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42878" y="2737661"/>
              <a:ext cx="1128375" cy="1128375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878ECD6-C94F-D57E-D142-636B720039E5}"/>
              </a:ext>
            </a:extLst>
          </p:cNvPr>
          <p:cNvGrpSpPr/>
          <p:nvPr/>
        </p:nvGrpSpPr>
        <p:grpSpPr>
          <a:xfrm>
            <a:off x="7570767" y="2567801"/>
            <a:ext cx="1517548" cy="1517548"/>
            <a:chOff x="8863714" y="2491111"/>
            <a:chExt cx="1517548" cy="1517548"/>
          </a:xfrm>
        </p:grpSpPr>
        <p:sp>
          <p:nvSpPr>
            <p:cNvPr id="11" name="Elipse 2">
              <a:extLst>
                <a:ext uri="{FF2B5EF4-FFF2-40B4-BE49-F238E27FC236}">
                  <a16:creationId xmlns:a16="http://schemas.microsoft.com/office/drawing/2014/main" id="{E9BC7326-311B-DCA0-B960-666C599C764D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0" name="Gráfico 19" descr="Reunião estrutura de tópicos">
              <a:extLst>
                <a:ext uri="{FF2B5EF4-FFF2-40B4-BE49-F238E27FC236}">
                  <a16:creationId xmlns:a16="http://schemas.microsoft.com/office/drawing/2014/main" id="{27905BDB-06B0-33E5-DAD6-BB613BA518F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165287" y="2777458"/>
              <a:ext cx="922142" cy="922142"/>
            </a:xfrm>
            <a:prstGeom prst="rect">
              <a:avLst/>
            </a:prstGeom>
          </p:spPr>
        </p:pic>
      </p:grpSp>
      <p:sp>
        <p:nvSpPr>
          <p:cNvPr id="17" name="CaixaDeTexto 2">
            <a:extLst>
              <a:ext uri="{FF2B5EF4-FFF2-40B4-BE49-F238E27FC236}">
                <a16:creationId xmlns:a16="http://schemas.microsoft.com/office/drawing/2014/main" id="{B56B682F-889E-C28E-149A-3DCF42323944}"/>
              </a:ext>
            </a:extLst>
          </p:cNvPr>
          <p:cNvSpPr txBox="1"/>
          <p:nvPr/>
        </p:nvSpPr>
        <p:spPr>
          <a:xfrm>
            <a:off x="2354402" y="4332987"/>
            <a:ext cx="303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Configurações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Iniciais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F8E02E9-5620-C5DE-CCE7-DB2048FE3819}"/>
              </a:ext>
            </a:extLst>
          </p:cNvPr>
          <p:cNvGrpSpPr/>
          <p:nvPr/>
        </p:nvGrpSpPr>
        <p:grpSpPr>
          <a:xfrm>
            <a:off x="3103683" y="2567801"/>
            <a:ext cx="1517548" cy="1517548"/>
            <a:chOff x="1660449" y="2566916"/>
            <a:chExt cx="1517548" cy="1517548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F0FD6286-0934-F80C-8AD1-7C5B6C0C225E}"/>
                </a:ext>
              </a:extLst>
            </p:cNvPr>
            <p:cNvSpPr/>
            <p:nvPr/>
          </p:nvSpPr>
          <p:spPr>
            <a:xfrm>
              <a:off x="1660449" y="2566916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4" name="Gráfico 22" descr="Engrenagens estrutura de tópicos">
              <a:extLst>
                <a:ext uri="{FF2B5EF4-FFF2-40B4-BE49-F238E27FC236}">
                  <a16:creationId xmlns:a16="http://schemas.microsoft.com/office/drawing/2014/main" id="{B774494B-C4A7-E76A-4B67-9026C92CA2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869611" y="2785445"/>
              <a:ext cx="1100605" cy="1100605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464122-12A9-AF6C-8AB6-6EDA64231A99}"/>
              </a:ext>
            </a:extLst>
          </p:cNvPr>
          <p:cNvSpPr txBox="1"/>
          <p:nvPr/>
        </p:nvSpPr>
        <p:spPr>
          <a:xfrm>
            <a:off x="9006441" y="4332987"/>
            <a:ext cx="311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OUTBOUND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280B0C7-0746-E4CD-9FE0-6AE472B6A3F2}"/>
              </a:ext>
            </a:extLst>
          </p:cNvPr>
          <p:cNvGrpSpPr/>
          <p:nvPr/>
        </p:nvGrpSpPr>
        <p:grpSpPr>
          <a:xfrm>
            <a:off x="9804311" y="2567801"/>
            <a:ext cx="1517548" cy="1517548"/>
            <a:chOff x="8863714" y="2491111"/>
            <a:chExt cx="1517548" cy="1517548"/>
          </a:xfrm>
        </p:grpSpPr>
        <p:sp>
          <p:nvSpPr>
            <p:cNvPr id="12" name="Elipse 2">
              <a:extLst>
                <a:ext uri="{FF2B5EF4-FFF2-40B4-BE49-F238E27FC236}">
                  <a16:creationId xmlns:a16="http://schemas.microsoft.com/office/drawing/2014/main" id="{32AD6F1A-131D-81DB-CCA7-759179B6268E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3" name="Gráfico 22" descr="Chat estrutura de tópicos">
              <a:extLst>
                <a:ext uri="{FF2B5EF4-FFF2-40B4-BE49-F238E27FC236}">
                  <a16:creationId xmlns:a16="http://schemas.microsoft.com/office/drawing/2014/main" id="{83651DD8-1FBD-9C74-D7DC-3F699856C7F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087636" y="2777458"/>
              <a:ext cx="1069704" cy="1069704"/>
            </a:xfrm>
            <a:prstGeom prst="rect">
              <a:avLst/>
            </a:prstGeom>
          </p:spPr>
        </p:pic>
      </p:grp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880C8F0-3634-56AA-1D77-FFA7F82BE1A0}"/>
              </a:ext>
            </a:extLst>
          </p:cNvPr>
          <p:cNvCxnSpPr>
            <a:stCxn id="4" idx="6"/>
            <a:endCxn id="21" idx="2"/>
          </p:cNvCxnSpPr>
          <p:nvPr/>
        </p:nvCxnSpPr>
        <p:spPr>
          <a:xfrm>
            <a:off x="2387689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092113A9-862B-4128-92BE-2B8729F376A8}"/>
              </a:ext>
            </a:extLst>
          </p:cNvPr>
          <p:cNvCxnSpPr>
            <a:cxnSpLocks/>
            <a:stCxn id="21" idx="6"/>
            <a:endCxn id="3" idx="2"/>
          </p:cNvCxnSpPr>
          <p:nvPr/>
        </p:nvCxnSpPr>
        <p:spPr>
          <a:xfrm>
            <a:off x="4621231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0FDFFA26-4BB4-83A4-09A4-105BF39262C1}"/>
              </a:ext>
            </a:extLst>
          </p:cNvPr>
          <p:cNvCxnSpPr>
            <a:cxnSpLocks/>
            <a:stCxn id="11" idx="2"/>
            <a:endCxn id="3" idx="6"/>
          </p:cNvCxnSpPr>
          <p:nvPr/>
        </p:nvCxnSpPr>
        <p:spPr>
          <a:xfrm flipH="1">
            <a:off x="6854773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A2B5004C-D1EB-942B-5C83-F03AAD3D8958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9088315" y="3326575"/>
            <a:ext cx="715996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916A45CB-40AC-31C4-849C-FAF7512F65E3}"/>
              </a:ext>
            </a:extLst>
          </p:cNvPr>
          <p:cNvGrpSpPr/>
          <p:nvPr/>
        </p:nvGrpSpPr>
        <p:grpSpPr>
          <a:xfrm>
            <a:off x="8899588" y="-1077792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CA3CCB36-84FD-F9CF-0565-DE1669947D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Conector reto 1023">
              <a:extLst>
                <a:ext uri="{FF2B5EF4-FFF2-40B4-BE49-F238E27FC236}">
                  <a16:creationId xmlns:a16="http://schemas.microsoft.com/office/drawing/2014/main" id="{B816040C-94CD-7A28-7195-22B515D0F7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Conector reto 1024">
              <a:extLst>
                <a:ext uri="{FF2B5EF4-FFF2-40B4-BE49-F238E27FC236}">
                  <a16:creationId xmlns:a16="http://schemas.microsoft.com/office/drawing/2014/main" id="{2BD63475-47E9-2853-3EA7-7DED71E40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8" name="Retângulo: Cantos Arredondados 30">
              <a:extLst>
                <a:ext uri="{FF2B5EF4-FFF2-40B4-BE49-F238E27FC236}">
                  <a16:creationId xmlns:a16="http://schemas.microsoft.com/office/drawing/2014/main" id="{633BDE10-9FC3-0592-10F9-5CD825CD5361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29" name="Retângulo: Cantos Arredondados 28">
              <a:extLst>
                <a:ext uri="{FF2B5EF4-FFF2-40B4-BE49-F238E27FC236}">
                  <a16:creationId xmlns:a16="http://schemas.microsoft.com/office/drawing/2014/main" id="{41B7591B-93B2-4D0E-C28A-E81C30798EE3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0" name="Retângulo: Cantos Arredondados 30">
              <a:extLst>
                <a:ext uri="{FF2B5EF4-FFF2-40B4-BE49-F238E27FC236}">
                  <a16:creationId xmlns:a16="http://schemas.microsoft.com/office/drawing/2014/main" id="{49AD51A8-505F-F065-4950-509736D4F4E4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1" name="Retângulo: Cantos Arredondados 30">
              <a:extLst>
                <a:ext uri="{FF2B5EF4-FFF2-40B4-BE49-F238E27FC236}">
                  <a16:creationId xmlns:a16="http://schemas.microsoft.com/office/drawing/2014/main" id="{8294C1FE-E532-D1BF-5598-10F8988F68CA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32" name="Agrupar 1031">
            <a:extLst>
              <a:ext uri="{FF2B5EF4-FFF2-40B4-BE49-F238E27FC236}">
                <a16:creationId xmlns:a16="http://schemas.microsoft.com/office/drawing/2014/main" id="{7F87BBEA-836C-0C16-9F03-D05E9E66FBCA}"/>
              </a:ext>
            </a:extLst>
          </p:cNvPr>
          <p:cNvGrpSpPr/>
          <p:nvPr/>
        </p:nvGrpSpPr>
        <p:grpSpPr>
          <a:xfrm rot="10800000">
            <a:off x="72273" y="5454920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1033" name="Conector reto 1032">
              <a:extLst>
                <a:ext uri="{FF2B5EF4-FFF2-40B4-BE49-F238E27FC236}">
                  <a16:creationId xmlns:a16="http://schemas.microsoft.com/office/drawing/2014/main" id="{AF4852D9-5843-BFDE-CA42-E7440586FD58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tângulo: Cantos Arredondados 30">
              <a:extLst>
                <a:ext uri="{FF2B5EF4-FFF2-40B4-BE49-F238E27FC236}">
                  <a16:creationId xmlns:a16="http://schemas.microsoft.com/office/drawing/2014/main" id="{54045057-68E4-7DC1-E8E7-FB51288F2BA1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5" name="Retângulo: Cantos Arredondados 1034">
              <a:extLst>
                <a:ext uri="{FF2B5EF4-FFF2-40B4-BE49-F238E27FC236}">
                  <a16:creationId xmlns:a16="http://schemas.microsoft.com/office/drawing/2014/main" id="{5C96FBB7-A3C5-1ECF-7E0A-2A02CE877125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288BB614-447C-EE2E-E97D-174DA7C3130D}"/>
              </a:ext>
            </a:extLst>
          </p:cNvPr>
          <p:cNvGrpSpPr/>
          <p:nvPr/>
        </p:nvGrpSpPr>
        <p:grpSpPr>
          <a:xfrm>
            <a:off x="8574027" y="2038412"/>
            <a:ext cx="1989056" cy="686664"/>
            <a:chOff x="4047081" y="2038412"/>
            <a:chExt cx="1989056" cy="686664"/>
          </a:xfrm>
        </p:grpSpPr>
        <p:cxnSp>
          <p:nvCxnSpPr>
            <p:cNvPr id="30" name="Conector: Curvo 29">
              <a:extLst>
                <a:ext uri="{FF2B5EF4-FFF2-40B4-BE49-F238E27FC236}">
                  <a16:creationId xmlns:a16="http://schemas.microsoft.com/office/drawing/2014/main" id="{E59D4412-CBDA-BC15-1F4E-5E327800D8D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52955" y="2365604"/>
              <a:ext cx="373849" cy="345095"/>
            </a:xfrm>
            <a:prstGeom prst="curvedConnector3">
              <a:avLst/>
            </a:prstGeom>
            <a:ln>
              <a:solidFill>
                <a:srgbClr val="E3262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D1B02D51-5034-0816-A793-DD10C183C1CE}"/>
                </a:ext>
              </a:extLst>
            </p:cNvPr>
            <p:cNvSpPr txBox="1"/>
            <p:nvPr/>
          </p:nvSpPr>
          <p:spPr>
            <a:xfrm>
              <a:off x="4047081" y="2038412"/>
              <a:ext cx="198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noProof="0">
                  <a:solidFill>
                    <a:srgbClr val="53585F"/>
                  </a:solidFill>
                  <a:latin typeface="Bradley Hand ITC" panose="03070402050302030203" pitchFamily="66" charset="0"/>
                </a:rPr>
                <a:t>Você está aqui.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321F2FC-A193-8767-9C6F-D0041C1F450A}"/>
              </a:ext>
            </a:extLst>
          </p:cNvPr>
          <p:cNvSpPr txBox="1"/>
          <p:nvPr/>
        </p:nvSpPr>
        <p:spPr>
          <a:xfrm>
            <a:off x="7295388" y="4332987"/>
            <a:ext cx="2062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Conferência</a:t>
            </a:r>
            <a:endParaRPr lang="pt-BR" sz="2000" b="1" noProof="0" dirty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5A1B0E3-8D0C-23F2-1112-7BA3DB6EC484}"/>
              </a:ext>
            </a:extLst>
          </p:cNvPr>
          <p:cNvGrpSpPr/>
          <p:nvPr/>
        </p:nvGrpSpPr>
        <p:grpSpPr>
          <a:xfrm>
            <a:off x="7570767" y="2567801"/>
            <a:ext cx="1517548" cy="1517548"/>
            <a:chOff x="8863714" y="2491111"/>
            <a:chExt cx="1517548" cy="1517548"/>
          </a:xfrm>
        </p:grpSpPr>
        <p:sp>
          <p:nvSpPr>
            <p:cNvPr id="26" name="Elipse 2">
              <a:extLst>
                <a:ext uri="{FF2B5EF4-FFF2-40B4-BE49-F238E27FC236}">
                  <a16:creationId xmlns:a16="http://schemas.microsoft.com/office/drawing/2014/main" id="{DC66780F-AC63-78D2-4170-E790FD93D414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solidFill>
              <a:srgbClr val="E3262E"/>
            </a:solidFill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32" name="Gráfico 31" descr="Reunião estrutura de tópicos">
              <a:extLst>
                <a:ext uri="{FF2B5EF4-FFF2-40B4-BE49-F238E27FC236}">
                  <a16:creationId xmlns:a16="http://schemas.microsoft.com/office/drawing/2014/main" id="{11F96EA6-0A58-CE8F-7E42-F4EF664636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165287" y="2777458"/>
              <a:ext cx="922142" cy="922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0" grpId="0"/>
      <p:bldP spid="2" grpId="0"/>
      <p:bldP spid="17" grpId="0"/>
      <p:bldP spid="5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0B51F-9582-5CFF-433A-2EAEB2F8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omputador aberto em tela de computador&#10;&#10;O conteúdo gerado por IA pode estar incorreto.">
            <a:extLst>
              <a:ext uri="{FF2B5EF4-FFF2-40B4-BE49-F238E27FC236}">
                <a16:creationId xmlns:a16="http://schemas.microsoft.com/office/drawing/2014/main" id="{CB5C867C-FEBC-4AEE-A978-336765970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885"/>
            <a:ext cx="9038962" cy="6025975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C2727B4-F8D8-54C1-5723-085A9EB0606B}"/>
              </a:ext>
            </a:extLst>
          </p:cNvPr>
          <p:cNvGrpSpPr/>
          <p:nvPr/>
        </p:nvGrpSpPr>
        <p:grpSpPr>
          <a:xfrm>
            <a:off x="2727831" y="1968927"/>
            <a:ext cx="2710443" cy="436119"/>
            <a:chOff x="4228150" y="2003193"/>
            <a:chExt cx="2257841" cy="436119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BD785F49-9B23-8DA1-DA0F-F8BAA36844B7}"/>
                </a:ext>
              </a:extLst>
            </p:cNvPr>
            <p:cNvSpPr/>
            <p:nvPr/>
          </p:nvSpPr>
          <p:spPr>
            <a:xfrm rot="10800000">
              <a:off x="4537274" y="2003193"/>
              <a:ext cx="1948717" cy="436119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2AA0696-558F-C3DE-FC0C-446A5B51B1F6}"/>
                </a:ext>
              </a:extLst>
            </p:cNvPr>
            <p:cNvSpPr txBox="1"/>
            <p:nvPr/>
          </p:nvSpPr>
          <p:spPr>
            <a:xfrm>
              <a:off x="4537275" y="2034314"/>
              <a:ext cx="1948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Nice –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Disponível</a:t>
              </a:r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.</a:t>
              </a:r>
              <a:endParaRPr lang="pt-BR" b="1" dirty="0">
                <a:solidFill>
                  <a:schemeClr val="bg1">
                    <a:lumMod val="95000"/>
                  </a:schemeClr>
                </a:solidFill>
                <a:latin typeface="AMX" pitchFamily="2" charset="77"/>
              </a:endParaRPr>
            </a:p>
          </p:txBody>
        </p:sp>
        <p:sp>
          <p:nvSpPr>
            <p:cNvPr id="7" name="Seta para a Esquerda 6">
              <a:extLst>
                <a:ext uri="{FF2B5EF4-FFF2-40B4-BE49-F238E27FC236}">
                  <a16:creationId xmlns:a16="http://schemas.microsoft.com/office/drawing/2014/main" id="{1AA2B2BD-3541-1CD3-527B-3058096AF8E6}"/>
                </a:ext>
              </a:extLst>
            </p:cNvPr>
            <p:cNvSpPr/>
            <p:nvPr/>
          </p:nvSpPr>
          <p:spPr>
            <a:xfrm>
              <a:off x="4228150" y="2051015"/>
              <a:ext cx="417211" cy="305954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920F3D1-F925-331E-A351-D4B3694AA995}"/>
              </a:ext>
            </a:extLst>
          </p:cNvPr>
          <p:cNvGrpSpPr/>
          <p:nvPr/>
        </p:nvGrpSpPr>
        <p:grpSpPr>
          <a:xfrm>
            <a:off x="11255406" y="-326514"/>
            <a:ext cx="2979821" cy="3095265"/>
            <a:chOff x="11255406" y="-326514"/>
            <a:chExt cx="2979821" cy="3095265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8FE147B-E491-571D-9F8C-8356616829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89187" y="1200280"/>
              <a:ext cx="1027101" cy="1077024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ângulo: Cantos Arredondados 30">
              <a:extLst>
                <a:ext uri="{FF2B5EF4-FFF2-40B4-BE49-F238E27FC236}">
                  <a16:creationId xmlns:a16="http://schemas.microsoft.com/office/drawing/2014/main" id="{D32E46A7-C978-ABDE-81AC-9C5034611D2E}"/>
                </a:ext>
              </a:extLst>
            </p:cNvPr>
            <p:cNvSpPr/>
            <p:nvPr/>
          </p:nvSpPr>
          <p:spPr>
            <a:xfrm rot="2700000">
              <a:off x="11255406" y="2041344"/>
              <a:ext cx="727407" cy="727407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6" name="Retângulo: Cantos Arredondados 27">
              <a:extLst>
                <a:ext uri="{FF2B5EF4-FFF2-40B4-BE49-F238E27FC236}">
                  <a16:creationId xmlns:a16="http://schemas.microsoft.com/office/drawing/2014/main" id="{1539689B-249F-461A-CD1F-03E7B66D7E89}"/>
                </a:ext>
              </a:extLst>
            </p:cNvPr>
            <p:cNvSpPr/>
            <p:nvPr/>
          </p:nvSpPr>
          <p:spPr>
            <a:xfrm rot="2700000">
              <a:off x="11568868" y="-326514"/>
              <a:ext cx="2666359" cy="2666359"/>
            </a:xfrm>
            <a:prstGeom prst="roundRect">
              <a:avLst/>
            </a:prstGeom>
            <a:solidFill>
              <a:srgbClr val="FA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79EE7C2-4538-8350-A778-B99640FA5D17}"/>
              </a:ext>
            </a:extLst>
          </p:cNvPr>
          <p:cNvGrpSpPr/>
          <p:nvPr/>
        </p:nvGrpSpPr>
        <p:grpSpPr>
          <a:xfrm>
            <a:off x="-377744" y="5735108"/>
            <a:ext cx="868467" cy="1166260"/>
            <a:chOff x="-377744" y="5735108"/>
            <a:chExt cx="868467" cy="1166260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CAFF47AA-504B-7B62-546A-6904D1A0CB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61984" y="5876314"/>
              <a:ext cx="441037" cy="466246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E326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tângulo: Cantos Arredondados 28">
              <a:extLst>
                <a:ext uri="{FF2B5EF4-FFF2-40B4-BE49-F238E27FC236}">
                  <a16:creationId xmlns:a16="http://schemas.microsoft.com/office/drawing/2014/main" id="{425C66E2-93B5-B6A0-E084-6FD03082E10C}"/>
                </a:ext>
              </a:extLst>
            </p:cNvPr>
            <p:cNvSpPr/>
            <p:nvPr/>
          </p:nvSpPr>
          <p:spPr>
            <a:xfrm rot="2700000">
              <a:off x="-377744" y="6145881"/>
              <a:ext cx="755487" cy="75548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0" name="Retângulo: Cantos Arredondados 27">
              <a:extLst>
                <a:ext uri="{FF2B5EF4-FFF2-40B4-BE49-F238E27FC236}">
                  <a16:creationId xmlns:a16="http://schemas.microsoft.com/office/drawing/2014/main" id="{237D922F-44C0-FFCB-E227-9273B58A473B}"/>
                </a:ext>
              </a:extLst>
            </p:cNvPr>
            <p:cNvSpPr/>
            <p:nvPr/>
          </p:nvSpPr>
          <p:spPr>
            <a:xfrm rot="2700000" flipH="1">
              <a:off x="154370" y="5735108"/>
              <a:ext cx="336353" cy="336353"/>
            </a:xfrm>
            <a:prstGeom prst="roundRect">
              <a:avLst/>
            </a:prstGeom>
            <a:solidFill>
              <a:srgbClr val="FA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3DA83F1-DC9A-63EC-6B35-3BB7E9F2EA15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7E445B96-611C-F72D-D913-28077CC16E84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7" name="Retângulo Arredondado 6">
                <a:extLst>
                  <a:ext uri="{FF2B5EF4-FFF2-40B4-BE49-F238E27FC236}">
                    <a16:creationId xmlns:a16="http://schemas.microsoft.com/office/drawing/2014/main" id="{EF0DC00B-A66E-E855-B516-F34190A1B3EB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28" name="object 3">
                <a:extLst>
                  <a:ext uri="{FF2B5EF4-FFF2-40B4-BE49-F238E27FC236}">
                    <a16:creationId xmlns:a16="http://schemas.microsoft.com/office/drawing/2014/main" id="{A1C35F1F-9037-DBFC-A484-8FC6BD6C1F1C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88264914-87F0-29B2-2B48-CAB24D7E5746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pic>
        <p:nvPicPr>
          <p:cNvPr id="30" name="Imagem 29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2CBF3F79-D13A-6AAC-5CC9-BA493DF22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14520" r="14755" b="24914"/>
          <a:stretch>
            <a:fillRect/>
          </a:stretch>
        </p:blipFill>
        <p:spPr>
          <a:xfrm>
            <a:off x="5573603" y="1548618"/>
            <a:ext cx="6342788" cy="3649673"/>
          </a:xfrm>
          <a:prstGeom prst="rect">
            <a:avLst/>
          </a:prstGeom>
          <a:effectLst>
            <a:outerShdw blurRad="190500" dist="38100" dir="8100000" sx="103000" sy="103000" algn="tr" rotWithShape="0">
              <a:prstClr val="black">
                <a:alpha val="23000"/>
              </a:prstClr>
            </a:outerShdw>
          </a:effectLst>
        </p:spPr>
      </p:pic>
      <p:grpSp>
        <p:nvGrpSpPr>
          <p:cNvPr id="37" name="Agrupar 36">
            <a:extLst>
              <a:ext uri="{FF2B5EF4-FFF2-40B4-BE49-F238E27FC236}">
                <a16:creationId xmlns:a16="http://schemas.microsoft.com/office/drawing/2014/main" id="{8514C692-B90A-3273-BBC0-6A3A9098A1F9}"/>
              </a:ext>
            </a:extLst>
          </p:cNvPr>
          <p:cNvGrpSpPr/>
          <p:nvPr/>
        </p:nvGrpSpPr>
        <p:grpSpPr>
          <a:xfrm>
            <a:off x="6545439" y="1418170"/>
            <a:ext cx="2105848" cy="682581"/>
            <a:chOff x="8293408" y="1512367"/>
            <a:chExt cx="2105848" cy="682581"/>
          </a:xfrm>
        </p:grpSpPr>
        <p:sp>
          <p:nvSpPr>
            <p:cNvPr id="31" name="Retângulo Arredondado 4">
              <a:extLst>
                <a:ext uri="{FF2B5EF4-FFF2-40B4-BE49-F238E27FC236}">
                  <a16:creationId xmlns:a16="http://schemas.microsoft.com/office/drawing/2014/main" id="{D45AEC22-579D-3ED7-B6C3-A4F27401F331}"/>
                </a:ext>
              </a:extLst>
            </p:cNvPr>
            <p:cNvSpPr/>
            <p:nvPr/>
          </p:nvSpPr>
          <p:spPr>
            <a:xfrm rot="10800000">
              <a:off x="8697623" y="1512367"/>
              <a:ext cx="1701633" cy="682581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883DE157-DC7F-069A-923F-18CCAA31DD1E}"/>
                </a:ext>
              </a:extLst>
            </p:cNvPr>
            <p:cNvSpPr txBox="1"/>
            <p:nvPr/>
          </p:nvSpPr>
          <p:spPr>
            <a:xfrm>
              <a:off x="8697623" y="1528320"/>
              <a:ext cx="17016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Trabalhando.</a:t>
              </a:r>
            </a:p>
            <a:p>
              <a:pPr algn="ctr"/>
              <a:r>
                <a:rPr lang="pt-BR" b="1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Em ligação.</a:t>
              </a:r>
            </a:p>
          </p:txBody>
        </p:sp>
        <p:sp>
          <p:nvSpPr>
            <p:cNvPr id="33" name="Seta para a Esquerda 6">
              <a:extLst>
                <a:ext uri="{FF2B5EF4-FFF2-40B4-BE49-F238E27FC236}">
                  <a16:creationId xmlns:a16="http://schemas.microsoft.com/office/drawing/2014/main" id="{0C88CC92-1E3B-214C-B2FD-B47E72CBA39B}"/>
                </a:ext>
              </a:extLst>
            </p:cNvPr>
            <p:cNvSpPr/>
            <p:nvPr/>
          </p:nvSpPr>
          <p:spPr>
            <a:xfrm>
              <a:off x="8293408" y="1659708"/>
              <a:ext cx="464100" cy="340339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DDC24CAF-2ADE-3C4A-C569-60B1239B31CD}"/>
              </a:ext>
            </a:extLst>
          </p:cNvPr>
          <p:cNvGrpSpPr/>
          <p:nvPr/>
        </p:nvGrpSpPr>
        <p:grpSpPr>
          <a:xfrm>
            <a:off x="4230573" y="3838338"/>
            <a:ext cx="2947038" cy="1120469"/>
            <a:chOff x="5750584" y="3937000"/>
            <a:chExt cx="2947038" cy="1120469"/>
          </a:xfrm>
        </p:grpSpPr>
        <p:sp>
          <p:nvSpPr>
            <p:cNvPr id="34" name="Retângulo Arredondado 8">
              <a:extLst>
                <a:ext uri="{FF2B5EF4-FFF2-40B4-BE49-F238E27FC236}">
                  <a16:creationId xmlns:a16="http://schemas.microsoft.com/office/drawing/2014/main" id="{13187BB2-99C0-76FF-7B7A-9FBEB7E2E8A6}"/>
                </a:ext>
              </a:extLst>
            </p:cNvPr>
            <p:cNvSpPr/>
            <p:nvPr/>
          </p:nvSpPr>
          <p:spPr>
            <a:xfrm rot="10800000">
              <a:off x="5750586" y="3937000"/>
              <a:ext cx="2947036" cy="779170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4FEE1C68-18FF-C74C-6BDC-FB94F14D9BE2}"/>
                </a:ext>
              </a:extLst>
            </p:cNvPr>
            <p:cNvSpPr txBox="1"/>
            <p:nvPr/>
          </p:nvSpPr>
          <p:spPr>
            <a:xfrm>
              <a:off x="5750584" y="3998883"/>
              <a:ext cx="2947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Para realizar a conferência clicar em </a:t>
              </a:r>
              <a:r>
                <a:rPr lang="pt-BR" b="1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NOVO.</a:t>
              </a:r>
            </a:p>
          </p:txBody>
        </p:sp>
        <p:sp>
          <p:nvSpPr>
            <p:cNvPr id="36" name="Seta para a Esquerda 16">
              <a:extLst>
                <a:ext uri="{FF2B5EF4-FFF2-40B4-BE49-F238E27FC236}">
                  <a16:creationId xmlns:a16="http://schemas.microsoft.com/office/drawing/2014/main" id="{2217A33F-0494-38A2-141A-0D3366FC0A80}"/>
                </a:ext>
              </a:extLst>
            </p:cNvPr>
            <p:cNvSpPr/>
            <p:nvPr/>
          </p:nvSpPr>
          <p:spPr>
            <a:xfrm rot="16200000">
              <a:off x="6975335" y="4626271"/>
              <a:ext cx="497537" cy="364860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9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1582E-1640-B44E-D710-3ED244651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D2513905-89F4-0769-E96F-9703BDE6D1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00" y="673624"/>
            <a:ext cx="9020798" cy="6013866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BA21BD3-0D21-4EF6-FDC1-DE87BB7D3A1B}"/>
              </a:ext>
            </a:extLst>
          </p:cNvPr>
          <p:cNvGrpSpPr/>
          <p:nvPr/>
        </p:nvGrpSpPr>
        <p:grpSpPr>
          <a:xfrm>
            <a:off x="4610976" y="3146387"/>
            <a:ext cx="2970048" cy="1192041"/>
            <a:chOff x="4610974" y="3146387"/>
            <a:chExt cx="2970048" cy="1192041"/>
          </a:xfrm>
        </p:grpSpPr>
        <p:sp>
          <p:nvSpPr>
            <p:cNvPr id="18" name="Retângulo Arredondado 17">
              <a:extLst>
                <a:ext uri="{FF2B5EF4-FFF2-40B4-BE49-F238E27FC236}">
                  <a16:creationId xmlns:a16="http://schemas.microsoft.com/office/drawing/2014/main" id="{A057D8FA-5481-8384-9B50-2D3999DEF6CF}"/>
                </a:ext>
              </a:extLst>
            </p:cNvPr>
            <p:cNvSpPr/>
            <p:nvPr/>
          </p:nvSpPr>
          <p:spPr>
            <a:xfrm rot="10800000">
              <a:off x="4610974" y="3146387"/>
              <a:ext cx="2970047" cy="1192041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6F1D920C-31C9-2841-F87D-9FA5BDC6F5F1}"/>
                </a:ext>
              </a:extLst>
            </p:cNvPr>
            <p:cNvSpPr txBox="1"/>
            <p:nvPr/>
          </p:nvSpPr>
          <p:spPr>
            <a:xfrm>
              <a:off x="4610976" y="3218891"/>
              <a:ext cx="29700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Clicar e </a:t>
              </a:r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inserir o número </a:t>
              </a:r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respeitando o formato</a:t>
              </a:r>
            </a:p>
            <a:p>
              <a:pPr algn="ctr"/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0+ DDD+ NÚMERO.</a:t>
              </a:r>
            </a:p>
          </p:txBody>
        </p:sp>
      </p:grpSp>
      <p:sp>
        <p:nvSpPr>
          <p:cNvPr id="25" name="Seta Dobrada para Cima 24">
            <a:extLst>
              <a:ext uri="{FF2B5EF4-FFF2-40B4-BE49-F238E27FC236}">
                <a16:creationId xmlns:a16="http://schemas.microsoft.com/office/drawing/2014/main" id="{225A226E-2AD0-BC65-8D65-FDE25064C4C7}"/>
              </a:ext>
            </a:extLst>
          </p:cNvPr>
          <p:cNvSpPr/>
          <p:nvPr/>
        </p:nvSpPr>
        <p:spPr>
          <a:xfrm rot="16200000">
            <a:off x="4435790" y="2168212"/>
            <a:ext cx="738684" cy="1235539"/>
          </a:xfrm>
          <a:prstGeom prst="bentUp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26" name="Seta Dobrada para Cima 25">
            <a:extLst>
              <a:ext uri="{FF2B5EF4-FFF2-40B4-BE49-F238E27FC236}">
                <a16:creationId xmlns:a16="http://schemas.microsoft.com/office/drawing/2014/main" id="{85300A49-E3CC-3FB8-D43C-F38300CA99A9}"/>
              </a:ext>
            </a:extLst>
          </p:cNvPr>
          <p:cNvSpPr/>
          <p:nvPr/>
        </p:nvSpPr>
        <p:spPr>
          <a:xfrm rot="5400000" flipH="1">
            <a:off x="6736098" y="2604180"/>
            <a:ext cx="646332" cy="726217"/>
          </a:xfrm>
          <a:prstGeom prst="bentUp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68F54BB-6205-7081-1897-F182919D4D4E}"/>
              </a:ext>
            </a:extLst>
          </p:cNvPr>
          <p:cNvGrpSpPr/>
          <p:nvPr/>
        </p:nvGrpSpPr>
        <p:grpSpPr>
          <a:xfrm rot="2643657">
            <a:off x="-1012746" y="4176597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C2C1752B-FC66-83B8-1F09-6F49BE8D84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E4A59FAF-DD37-96E0-9EDA-D891F5F0C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512016FB-9F8D-774E-A321-B67E12205F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tângulo: Cantos Arredondados 30">
              <a:extLst>
                <a:ext uri="{FF2B5EF4-FFF2-40B4-BE49-F238E27FC236}">
                  <a16:creationId xmlns:a16="http://schemas.microsoft.com/office/drawing/2014/main" id="{E02F7A62-4059-CC7B-8DFD-EAB99175FBF6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solidFill>
                <a:srgbClr val="FBA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9" name="Retângulo: Cantos Arredondados 28">
              <a:extLst>
                <a:ext uri="{FF2B5EF4-FFF2-40B4-BE49-F238E27FC236}">
                  <a16:creationId xmlns:a16="http://schemas.microsoft.com/office/drawing/2014/main" id="{E2FE7949-F6E8-456D-55E7-5B46D0532891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6" name="Retângulo: Cantos Arredondados 30">
              <a:extLst>
                <a:ext uri="{FF2B5EF4-FFF2-40B4-BE49-F238E27FC236}">
                  <a16:creationId xmlns:a16="http://schemas.microsoft.com/office/drawing/2014/main" id="{D4D770FB-AAB9-DB9E-CDF9-632F1B96E7B0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7" name="Retângulo: Cantos Arredondados 30">
              <a:extLst>
                <a:ext uri="{FF2B5EF4-FFF2-40B4-BE49-F238E27FC236}">
                  <a16:creationId xmlns:a16="http://schemas.microsoft.com/office/drawing/2014/main" id="{92A7C211-8DFA-A91D-349D-FD316A28CEB9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DA70A3DC-029A-F56B-79B2-75193033781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10415199" y="-1583334"/>
            <a:ext cx="3217653" cy="3217654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7FE016A-D65F-AE00-1C18-6E0CF323FB84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0F94C478-390C-EAF2-4AE8-18077597085A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4" name="Retângulo Arredondado 6">
                <a:extLst>
                  <a:ext uri="{FF2B5EF4-FFF2-40B4-BE49-F238E27FC236}">
                    <a16:creationId xmlns:a16="http://schemas.microsoft.com/office/drawing/2014/main" id="{DCA0EBB9-C8EE-8B43-180E-4B55CC250F20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27" name="object 3">
                <a:extLst>
                  <a:ext uri="{FF2B5EF4-FFF2-40B4-BE49-F238E27FC236}">
                    <a16:creationId xmlns:a16="http://schemas.microsoft.com/office/drawing/2014/main" id="{CA4A8E40-1017-623C-E4F9-41D4510C894B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B5B7D390-B9EB-5BBE-9F73-99C038FF6043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2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3A589-2E2A-4205-1E68-2268AE617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D4861F5E-44C8-7CCC-C2D0-DFE43FDF5D62}"/>
              </a:ext>
            </a:extLst>
          </p:cNvPr>
          <p:cNvSpPr txBox="1"/>
          <p:nvPr/>
        </p:nvSpPr>
        <p:spPr>
          <a:xfrm>
            <a:off x="581769" y="773831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pic>
        <p:nvPicPr>
          <p:cNvPr id="5" name="Imagem 4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F5EBBD1E-4615-D3A7-B76A-A64BDCE88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5" y="704885"/>
            <a:ext cx="9018047" cy="6012031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956BB94-ED90-003B-8C66-5481A3D2CB12}"/>
              </a:ext>
            </a:extLst>
          </p:cNvPr>
          <p:cNvGrpSpPr/>
          <p:nvPr/>
        </p:nvGrpSpPr>
        <p:grpSpPr>
          <a:xfrm>
            <a:off x="2620988" y="2291410"/>
            <a:ext cx="3221821" cy="811386"/>
            <a:chOff x="3704779" y="2291410"/>
            <a:chExt cx="3221821" cy="811386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823B3E6C-E18A-B2CA-F4B1-ABC72A857D6E}"/>
                </a:ext>
              </a:extLst>
            </p:cNvPr>
            <p:cNvSpPr/>
            <p:nvPr/>
          </p:nvSpPr>
          <p:spPr>
            <a:xfrm rot="10800000">
              <a:off x="4071687" y="2291410"/>
              <a:ext cx="2854913" cy="811386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EC687EAE-11B7-93A9-FB1E-32B98EC716B9}"/>
                </a:ext>
              </a:extLst>
            </p:cNvPr>
            <p:cNvSpPr txBox="1"/>
            <p:nvPr/>
          </p:nvSpPr>
          <p:spPr>
            <a:xfrm>
              <a:off x="4071688" y="2327661"/>
              <a:ext cx="28549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Após inserir número, </a:t>
              </a:r>
            </a:p>
            <a:p>
              <a:pPr algn="ctr"/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clicar em </a:t>
              </a:r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Chamar.</a:t>
              </a:r>
            </a:p>
          </p:txBody>
        </p:sp>
        <p:sp>
          <p:nvSpPr>
            <p:cNvPr id="8" name="Seta para a Esquerda 7">
              <a:extLst>
                <a:ext uri="{FF2B5EF4-FFF2-40B4-BE49-F238E27FC236}">
                  <a16:creationId xmlns:a16="http://schemas.microsoft.com/office/drawing/2014/main" id="{62961892-77B6-472C-0554-66210C5EFEE8}"/>
                </a:ext>
              </a:extLst>
            </p:cNvPr>
            <p:cNvSpPr/>
            <p:nvPr/>
          </p:nvSpPr>
          <p:spPr>
            <a:xfrm>
              <a:off x="3704779" y="2482102"/>
              <a:ext cx="530925" cy="389344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9C78C307-A047-2E1B-30A5-16F6AF7E258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-1250492" y="6091051"/>
            <a:ext cx="3217653" cy="3217654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842698F0-E48E-E0E4-77BE-FCE37473D2AD}"/>
              </a:ext>
            </a:extLst>
          </p:cNvPr>
          <p:cNvGrpSpPr/>
          <p:nvPr/>
        </p:nvGrpSpPr>
        <p:grpSpPr>
          <a:xfrm rot="10800000">
            <a:off x="10471155" y="-1128725"/>
            <a:ext cx="2154658" cy="3053831"/>
            <a:chOff x="-177636" y="4103244"/>
            <a:chExt cx="2154658" cy="3053831"/>
          </a:xfrm>
          <a:solidFill>
            <a:srgbClr val="E3262E"/>
          </a:solidFill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E4755DCE-4AB6-D775-4F5F-EA1726D1BE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575" y="4828853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238D07AD-95BE-39DE-91FC-C935E842DA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984" y="5228000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ângulo: Cantos Arredondados 30">
              <a:extLst>
                <a:ext uri="{FF2B5EF4-FFF2-40B4-BE49-F238E27FC236}">
                  <a16:creationId xmlns:a16="http://schemas.microsoft.com/office/drawing/2014/main" id="{312C76CD-F112-AF2C-5E13-20400124C3D3}"/>
                </a:ext>
              </a:extLst>
            </p:cNvPr>
            <p:cNvSpPr/>
            <p:nvPr/>
          </p:nvSpPr>
          <p:spPr>
            <a:xfrm rot="2700000">
              <a:off x="503149" y="4103244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8" name="Retângulo: Cantos Arredondados 28">
              <a:extLst>
                <a:ext uri="{FF2B5EF4-FFF2-40B4-BE49-F238E27FC236}">
                  <a16:creationId xmlns:a16="http://schemas.microsoft.com/office/drawing/2014/main" id="{4BC4D57C-1A65-0F83-92DF-479EDCE41457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9" name="Retângulo: Cantos Arredondados 30">
              <a:extLst>
                <a:ext uri="{FF2B5EF4-FFF2-40B4-BE49-F238E27FC236}">
                  <a16:creationId xmlns:a16="http://schemas.microsoft.com/office/drawing/2014/main" id="{8E429E1E-0FC9-22DA-CA65-D722B01D7693}"/>
                </a:ext>
              </a:extLst>
            </p:cNvPr>
            <p:cNvSpPr/>
            <p:nvPr/>
          </p:nvSpPr>
          <p:spPr>
            <a:xfrm rot="2700000">
              <a:off x="1450900" y="509026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FBFDC3E-CCE7-E5F9-BEA5-E3377DB32508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49280E9-31A2-EFE3-775B-305961276D46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3" name="Retângulo Arredondado 6">
                <a:extLst>
                  <a:ext uri="{FF2B5EF4-FFF2-40B4-BE49-F238E27FC236}">
                    <a16:creationId xmlns:a16="http://schemas.microsoft.com/office/drawing/2014/main" id="{1B4174E4-1144-D175-13D2-1A04F9317433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24" name="object 3">
                <a:extLst>
                  <a:ext uri="{FF2B5EF4-FFF2-40B4-BE49-F238E27FC236}">
                    <a16:creationId xmlns:a16="http://schemas.microsoft.com/office/drawing/2014/main" id="{8F8167AC-A675-5DAC-5F39-3353D0E44981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15964F3-5E47-7164-FE48-5CDE60A63371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pic>
        <p:nvPicPr>
          <p:cNvPr id="28" name="Imagem 27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3023F61D-A750-291D-0C91-C3198D09A0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16080" r="42641" b="31013"/>
          <a:stretch>
            <a:fillRect/>
          </a:stretch>
        </p:blipFill>
        <p:spPr>
          <a:xfrm>
            <a:off x="6834752" y="1382999"/>
            <a:ext cx="4232217" cy="3545462"/>
          </a:xfrm>
          <a:prstGeom prst="rect">
            <a:avLst/>
          </a:prstGeom>
          <a:effectLst>
            <a:outerShdw blurRad="355600" dist="38100" dir="8100000" sx="104000" sy="104000" algn="tr" rotWithShape="0">
              <a:prstClr val="black">
                <a:alpha val="28000"/>
              </a:prstClr>
            </a:outerShdw>
          </a:effectLst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4737BB9-8F06-EF13-540A-ACD12229E957}"/>
              </a:ext>
            </a:extLst>
          </p:cNvPr>
          <p:cNvGrpSpPr/>
          <p:nvPr/>
        </p:nvGrpSpPr>
        <p:grpSpPr>
          <a:xfrm>
            <a:off x="8163469" y="2637934"/>
            <a:ext cx="2703211" cy="748085"/>
            <a:chOff x="4058444" y="2855816"/>
            <a:chExt cx="2437666" cy="674597"/>
          </a:xfrm>
        </p:grpSpPr>
        <p:sp>
          <p:nvSpPr>
            <p:cNvPr id="30" name="Retângulo Arredondado 8">
              <a:extLst>
                <a:ext uri="{FF2B5EF4-FFF2-40B4-BE49-F238E27FC236}">
                  <a16:creationId xmlns:a16="http://schemas.microsoft.com/office/drawing/2014/main" id="{FD0AF77F-3A1F-CCD5-A9A2-CB327C7EAB27}"/>
                </a:ext>
              </a:extLst>
            </p:cNvPr>
            <p:cNvSpPr/>
            <p:nvPr/>
          </p:nvSpPr>
          <p:spPr>
            <a:xfrm rot="10800000">
              <a:off x="4394367" y="2855816"/>
              <a:ext cx="2101741" cy="674597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D1BD446-AF99-8568-32FF-959E41660BA1}"/>
                </a:ext>
              </a:extLst>
            </p:cNvPr>
            <p:cNvSpPr txBox="1"/>
            <p:nvPr/>
          </p:nvSpPr>
          <p:spPr>
            <a:xfrm>
              <a:off x="4394367" y="2872436"/>
              <a:ext cx="2101743" cy="638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Escolher a opção</a:t>
              </a:r>
            </a:p>
            <a:p>
              <a:pPr algn="ctr"/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OUTBOUND.</a:t>
              </a:r>
            </a:p>
          </p:txBody>
        </p:sp>
        <p:sp>
          <p:nvSpPr>
            <p:cNvPr id="32" name="Seta para a Esquerda 16">
              <a:extLst>
                <a:ext uri="{FF2B5EF4-FFF2-40B4-BE49-F238E27FC236}">
                  <a16:creationId xmlns:a16="http://schemas.microsoft.com/office/drawing/2014/main" id="{1308E3E0-3E6B-C147-FEC7-DE2382C6FBF4}"/>
                </a:ext>
              </a:extLst>
            </p:cNvPr>
            <p:cNvSpPr/>
            <p:nvPr/>
          </p:nvSpPr>
          <p:spPr>
            <a:xfrm>
              <a:off x="4058444" y="3029335"/>
              <a:ext cx="453714" cy="332724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7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302A9-215C-1FCB-596C-3B92A5AE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8">
            <a:extLst>
              <a:ext uri="{FF2B5EF4-FFF2-40B4-BE49-F238E27FC236}">
                <a16:creationId xmlns:a16="http://schemas.microsoft.com/office/drawing/2014/main" id="{EE4F2F7F-87E2-9B9A-2ED0-0AFD44415EC7}"/>
              </a:ext>
            </a:extLst>
          </p:cNvPr>
          <p:cNvSpPr txBox="1"/>
          <p:nvPr/>
        </p:nvSpPr>
        <p:spPr>
          <a:xfrm>
            <a:off x="4539357" y="4332987"/>
            <a:ext cx="3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 err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Call</a:t>
            </a: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 Back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Receptivo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D7B06D3-B823-9720-A6DB-B96579770678}"/>
              </a:ext>
            </a:extLst>
          </p:cNvPr>
          <p:cNvGrpSpPr/>
          <p:nvPr/>
        </p:nvGrpSpPr>
        <p:grpSpPr>
          <a:xfrm>
            <a:off x="5337225" y="2567801"/>
            <a:ext cx="1517548" cy="1517548"/>
            <a:chOff x="6553915" y="2519132"/>
            <a:chExt cx="1517548" cy="151754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3AB085A3-87CE-9C66-5696-D126F3CABE7A}"/>
                </a:ext>
              </a:extLst>
            </p:cNvPr>
            <p:cNvSpPr/>
            <p:nvPr/>
          </p:nvSpPr>
          <p:spPr>
            <a:xfrm>
              <a:off x="6553915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2" name="Gráfico 21" descr="Viva-voz estrutura de tópicos">
              <a:extLst>
                <a:ext uri="{FF2B5EF4-FFF2-40B4-BE49-F238E27FC236}">
                  <a16:creationId xmlns:a16="http://schemas.microsoft.com/office/drawing/2014/main" id="{D44DBEFC-2AB1-2543-12D0-E76BC5BAFE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6687248" y="2676407"/>
              <a:ext cx="1250882" cy="1250882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5E3DFFD3-04E2-C27B-36EF-AFA174DD7927}"/>
              </a:ext>
            </a:extLst>
          </p:cNvPr>
          <p:cNvSpPr/>
          <p:nvPr/>
        </p:nvSpPr>
        <p:spPr>
          <a:xfrm>
            <a:off x="-586718" y="923999"/>
            <a:ext cx="7036610" cy="7109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>
              <a:solidFill>
                <a:prstClr val="white"/>
              </a:solidFill>
              <a:latin typeface="AMX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B52EA24-31E2-B838-D5CC-C057C0B47B59}"/>
              </a:ext>
            </a:extLst>
          </p:cNvPr>
          <p:cNvSpPr/>
          <p:nvPr/>
        </p:nvSpPr>
        <p:spPr>
          <a:xfrm>
            <a:off x="740653" y="991765"/>
            <a:ext cx="569873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00479">
              <a:defRPr/>
            </a:pPr>
            <a:r>
              <a:rPr lang="pt-BR" sz="3200" b="1" kern="0" noProof="0">
                <a:solidFill>
                  <a:srgbClr val="FFFFFF"/>
                </a:solidFill>
                <a:latin typeface="AMX Black" pitchFamily="2" charset="0"/>
                <a:ea typeface="Segoe UI Black"/>
              </a:rPr>
              <a:t>O que veremos a seguir: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931FF4AD-74A6-7466-4C80-348A680D79C2}"/>
              </a:ext>
            </a:extLst>
          </p:cNvPr>
          <p:cNvSpPr txBox="1"/>
          <p:nvPr/>
        </p:nvSpPr>
        <p:spPr>
          <a:xfrm>
            <a:off x="72273" y="4332987"/>
            <a:ext cx="3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 b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Sistema</a:t>
            </a:r>
          </a:p>
          <a:p>
            <a:pPr algn="ctr" defTabSz="873240">
              <a:defRPr/>
            </a:pPr>
            <a:r>
              <a:rPr lang="pt-BR" sz="2000" b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NICE CX ONE</a:t>
            </a:r>
            <a:endParaRPr lang="pt-BR" sz="2000" b="1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E3EA41E-69D9-BAD5-F82F-C7300ED48754}"/>
              </a:ext>
            </a:extLst>
          </p:cNvPr>
          <p:cNvSpPr txBox="1"/>
          <p:nvPr/>
        </p:nvSpPr>
        <p:spPr>
          <a:xfrm>
            <a:off x="6770059" y="4332987"/>
            <a:ext cx="311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Conferência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DAAC469-6A10-6F19-B774-558668605FA7}"/>
              </a:ext>
            </a:extLst>
          </p:cNvPr>
          <p:cNvGrpSpPr/>
          <p:nvPr/>
        </p:nvGrpSpPr>
        <p:grpSpPr>
          <a:xfrm>
            <a:off x="870141" y="2567801"/>
            <a:ext cx="1517548" cy="1517548"/>
            <a:chOff x="4065629" y="2519132"/>
            <a:chExt cx="1517548" cy="1517548"/>
          </a:xfrm>
        </p:grpSpPr>
        <p:sp>
          <p:nvSpPr>
            <p:cNvPr id="4" name="Elipse 2">
              <a:extLst>
                <a:ext uri="{FF2B5EF4-FFF2-40B4-BE49-F238E27FC236}">
                  <a16:creationId xmlns:a16="http://schemas.microsoft.com/office/drawing/2014/main" id="{593FB4C7-FE74-AF5C-A0C6-41E1F9FD9A7B}"/>
                </a:ext>
              </a:extLst>
            </p:cNvPr>
            <p:cNvSpPr/>
            <p:nvPr/>
          </p:nvSpPr>
          <p:spPr>
            <a:xfrm>
              <a:off x="4065629" y="2519132"/>
              <a:ext cx="1517548" cy="1517548"/>
            </a:xfrm>
            <a:prstGeom prst="ellipse">
              <a:avLst/>
            </a:prstGeom>
            <a:solidFill>
              <a:srgbClr val="E3262E"/>
            </a:solidFill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18" name="Gráfico 17" descr="Diagrama de rede estrutura de tópicos">
              <a:extLst>
                <a:ext uri="{FF2B5EF4-FFF2-40B4-BE49-F238E27FC236}">
                  <a16:creationId xmlns:a16="http://schemas.microsoft.com/office/drawing/2014/main" id="{A0D37D4D-EDBD-0EB4-ECEC-E077BFC4AD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42878" y="2737661"/>
              <a:ext cx="1128375" cy="1128375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E25CC61-9220-D4B1-8989-4B1B47B0F4DA}"/>
              </a:ext>
            </a:extLst>
          </p:cNvPr>
          <p:cNvGrpSpPr/>
          <p:nvPr/>
        </p:nvGrpSpPr>
        <p:grpSpPr>
          <a:xfrm>
            <a:off x="7570767" y="2567801"/>
            <a:ext cx="1517548" cy="1517548"/>
            <a:chOff x="8863714" y="2491111"/>
            <a:chExt cx="1517548" cy="1517548"/>
          </a:xfrm>
        </p:grpSpPr>
        <p:sp>
          <p:nvSpPr>
            <p:cNvPr id="11" name="Elipse 2">
              <a:extLst>
                <a:ext uri="{FF2B5EF4-FFF2-40B4-BE49-F238E27FC236}">
                  <a16:creationId xmlns:a16="http://schemas.microsoft.com/office/drawing/2014/main" id="{452D20A5-BDB3-37B8-008F-6E5B78F7319A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0" name="Gráfico 19" descr="Reunião estrutura de tópicos">
              <a:extLst>
                <a:ext uri="{FF2B5EF4-FFF2-40B4-BE49-F238E27FC236}">
                  <a16:creationId xmlns:a16="http://schemas.microsoft.com/office/drawing/2014/main" id="{1BD7F25B-0AD9-CCF2-C426-E8B14B9B3F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165287" y="2777458"/>
              <a:ext cx="922142" cy="922142"/>
            </a:xfrm>
            <a:prstGeom prst="rect">
              <a:avLst/>
            </a:prstGeom>
          </p:spPr>
        </p:pic>
      </p:grpSp>
      <p:sp>
        <p:nvSpPr>
          <p:cNvPr id="17" name="CaixaDeTexto 2">
            <a:extLst>
              <a:ext uri="{FF2B5EF4-FFF2-40B4-BE49-F238E27FC236}">
                <a16:creationId xmlns:a16="http://schemas.microsoft.com/office/drawing/2014/main" id="{F5E87BF2-B204-D00E-FAFB-D491166DC13F}"/>
              </a:ext>
            </a:extLst>
          </p:cNvPr>
          <p:cNvSpPr txBox="1"/>
          <p:nvPr/>
        </p:nvSpPr>
        <p:spPr>
          <a:xfrm>
            <a:off x="2354402" y="4332987"/>
            <a:ext cx="303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Configurações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Iniciais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2A8A0F6-A741-A27D-69EA-15CF4832B866}"/>
              </a:ext>
            </a:extLst>
          </p:cNvPr>
          <p:cNvGrpSpPr/>
          <p:nvPr/>
        </p:nvGrpSpPr>
        <p:grpSpPr>
          <a:xfrm>
            <a:off x="3103683" y="2567801"/>
            <a:ext cx="1517548" cy="1517548"/>
            <a:chOff x="1660449" y="2566916"/>
            <a:chExt cx="1517548" cy="1517548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3A580E1-0E9B-90FC-2BAB-6ED6EA6C4A48}"/>
                </a:ext>
              </a:extLst>
            </p:cNvPr>
            <p:cNvSpPr/>
            <p:nvPr/>
          </p:nvSpPr>
          <p:spPr>
            <a:xfrm>
              <a:off x="1660449" y="2566916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4" name="Gráfico 22" descr="Engrenagens estrutura de tópicos">
              <a:extLst>
                <a:ext uri="{FF2B5EF4-FFF2-40B4-BE49-F238E27FC236}">
                  <a16:creationId xmlns:a16="http://schemas.microsoft.com/office/drawing/2014/main" id="{4C4D2561-246F-D9E2-EF5A-AAF37E8B4D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869611" y="2785445"/>
              <a:ext cx="1100605" cy="1100605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68F909-DBDB-BAEC-3325-9FA256BDB53A}"/>
              </a:ext>
            </a:extLst>
          </p:cNvPr>
          <p:cNvSpPr txBox="1"/>
          <p:nvPr/>
        </p:nvSpPr>
        <p:spPr>
          <a:xfrm>
            <a:off x="9006441" y="4332987"/>
            <a:ext cx="311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OUTBOUND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F294E05-DB93-58BD-2BC6-B5E361C478F6}"/>
              </a:ext>
            </a:extLst>
          </p:cNvPr>
          <p:cNvGrpSpPr/>
          <p:nvPr/>
        </p:nvGrpSpPr>
        <p:grpSpPr>
          <a:xfrm>
            <a:off x="9804311" y="2567801"/>
            <a:ext cx="1517548" cy="1517548"/>
            <a:chOff x="8863714" y="2491111"/>
            <a:chExt cx="1517548" cy="1517548"/>
          </a:xfrm>
        </p:grpSpPr>
        <p:sp>
          <p:nvSpPr>
            <p:cNvPr id="12" name="Elipse 2">
              <a:extLst>
                <a:ext uri="{FF2B5EF4-FFF2-40B4-BE49-F238E27FC236}">
                  <a16:creationId xmlns:a16="http://schemas.microsoft.com/office/drawing/2014/main" id="{352A178E-0008-3ADC-6D2F-51565FBA32FB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3" name="Gráfico 22" descr="Chat estrutura de tópicos">
              <a:extLst>
                <a:ext uri="{FF2B5EF4-FFF2-40B4-BE49-F238E27FC236}">
                  <a16:creationId xmlns:a16="http://schemas.microsoft.com/office/drawing/2014/main" id="{718F220C-7D6F-84C2-29D5-89774577C8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087636" y="2777458"/>
              <a:ext cx="1069704" cy="1069704"/>
            </a:xfrm>
            <a:prstGeom prst="rect">
              <a:avLst/>
            </a:prstGeom>
          </p:spPr>
        </p:pic>
      </p:grpSp>
      <p:cxnSp>
        <p:nvCxnSpPr>
          <p:cNvPr id="25" name="Conector: Curvo 24">
            <a:extLst>
              <a:ext uri="{FF2B5EF4-FFF2-40B4-BE49-F238E27FC236}">
                <a16:creationId xmlns:a16="http://schemas.microsoft.com/office/drawing/2014/main" id="{5B556CBE-889E-87B9-38F3-49E307C8C13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76426" y="2365604"/>
            <a:ext cx="373849" cy="345095"/>
          </a:xfrm>
          <a:prstGeom prst="curvedConnector3">
            <a:avLst/>
          </a:prstGeom>
          <a:ln>
            <a:solidFill>
              <a:srgbClr val="E326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844BE6C-75B3-5B6C-C5E9-23ADD5AAE3DB}"/>
              </a:ext>
            </a:extLst>
          </p:cNvPr>
          <p:cNvSpPr txBox="1"/>
          <p:nvPr/>
        </p:nvSpPr>
        <p:spPr>
          <a:xfrm>
            <a:off x="1870552" y="2038412"/>
            <a:ext cx="198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noProof="0">
                <a:solidFill>
                  <a:srgbClr val="53585F"/>
                </a:solidFill>
                <a:latin typeface="Bradley Hand ITC" panose="03070402050302030203" pitchFamily="66" charset="0"/>
              </a:rPr>
              <a:t>Você está aqui.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CED0CF7-DF83-7D86-D601-EBF8A2010E39}"/>
              </a:ext>
            </a:extLst>
          </p:cNvPr>
          <p:cNvCxnSpPr/>
          <p:nvPr/>
        </p:nvCxnSpPr>
        <p:spPr>
          <a:xfrm>
            <a:off x="2387689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14434B3-7E79-87FB-7CB3-F03B4F466DDB}"/>
              </a:ext>
            </a:extLst>
          </p:cNvPr>
          <p:cNvCxnSpPr>
            <a:cxnSpLocks/>
          </p:cNvCxnSpPr>
          <p:nvPr/>
        </p:nvCxnSpPr>
        <p:spPr>
          <a:xfrm>
            <a:off x="4621231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EA9E48E9-C9A1-D0A7-C180-DE338C6CC2BF}"/>
              </a:ext>
            </a:extLst>
          </p:cNvPr>
          <p:cNvCxnSpPr>
            <a:cxnSpLocks/>
          </p:cNvCxnSpPr>
          <p:nvPr/>
        </p:nvCxnSpPr>
        <p:spPr>
          <a:xfrm flipH="1">
            <a:off x="6854773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34BE3A5-402A-7691-7724-D188AEA0E777}"/>
              </a:ext>
            </a:extLst>
          </p:cNvPr>
          <p:cNvCxnSpPr>
            <a:cxnSpLocks/>
          </p:cNvCxnSpPr>
          <p:nvPr/>
        </p:nvCxnSpPr>
        <p:spPr>
          <a:xfrm flipH="1">
            <a:off x="9088315" y="3326575"/>
            <a:ext cx="715996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C63075B-C041-251A-CCC7-89052A2F178D}"/>
              </a:ext>
            </a:extLst>
          </p:cNvPr>
          <p:cNvGrpSpPr/>
          <p:nvPr/>
        </p:nvGrpSpPr>
        <p:grpSpPr>
          <a:xfrm>
            <a:off x="8827602" y="-979499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3B260BA1-7C4F-EE2E-D387-CEA198326D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86A1CDE4-8260-F142-744E-C8B4005E6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50A0B421-8947-0C02-575F-523CDD8507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ângulo: Cantos Arredondados 30">
              <a:extLst>
                <a:ext uri="{FF2B5EF4-FFF2-40B4-BE49-F238E27FC236}">
                  <a16:creationId xmlns:a16="http://schemas.microsoft.com/office/drawing/2014/main" id="{1BD6255F-103C-80C0-37E4-2297022D599E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4" name="Retângulo: Cantos Arredondados 28">
              <a:extLst>
                <a:ext uri="{FF2B5EF4-FFF2-40B4-BE49-F238E27FC236}">
                  <a16:creationId xmlns:a16="http://schemas.microsoft.com/office/drawing/2014/main" id="{BC30CB41-3EFA-C695-8141-3FFAEA3C6A94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5" name="Retângulo: Cantos Arredondados 30">
              <a:extLst>
                <a:ext uri="{FF2B5EF4-FFF2-40B4-BE49-F238E27FC236}">
                  <a16:creationId xmlns:a16="http://schemas.microsoft.com/office/drawing/2014/main" id="{10AEA6D3-DF0E-E8C5-CCCE-D0049E100A62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6" name="Retângulo: Cantos Arredondados 30">
              <a:extLst>
                <a:ext uri="{FF2B5EF4-FFF2-40B4-BE49-F238E27FC236}">
                  <a16:creationId xmlns:a16="http://schemas.microsoft.com/office/drawing/2014/main" id="{68A5BED0-58B8-1E5F-BD36-00E199551F58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4F3C504-651E-2518-9568-0B87CFFE0962}"/>
              </a:ext>
            </a:extLst>
          </p:cNvPr>
          <p:cNvGrpSpPr/>
          <p:nvPr/>
        </p:nvGrpSpPr>
        <p:grpSpPr>
          <a:xfrm rot="10800000">
            <a:off x="72273" y="5454920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94D7DC23-7195-DEC4-9B34-D205274E9A90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tângulo: Cantos Arredondados 30">
              <a:extLst>
                <a:ext uri="{FF2B5EF4-FFF2-40B4-BE49-F238E27FC236}">
                  <a16:creationId xmlns:a16="http://schemas.microsoft.com/office/drawing/2014/main" id="{B27A4A26-0CBA-BA0A-6929-2719BD13544A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5776E9BF-9715-49A6-29B1-97FE41DDB429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71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45C1-ADB7-4935-BB44-B0E573ACD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D01017C1-D8DA-4B11-B106-CC7BFB2DF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31" y="673624"/>
            <a:ext cx="9064938" cy="6043292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A77F626-44F4-6C0C-87C3-834BB9B15E93}"/>
              </a:ext>
            </a:extLst>
          </p:cNvPr>
          <p:cNvGrpSpPr/>
          <p:nvPr/>
        </p:nvGrpSpPr>
        <p:grpSpPr>
          <a:xfrm>
            <a:off x="4667179" y="2475292"/>
            <a:ext cx="2089811" cy="759125"/>
            <a:chOff x="4667179" y="2574181"/>
            <a:chExt cx="2089811" cy="759125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9B0BB3F5-F6AF-DCD0-689F-45BA9D431C3D}"/>
                </a:ext>
              </a:extLst>
            </p:cNvPr>
            <p:cNvSpPr/>
            <p:nvPr/>
          </p:nvSpPr>
          <p:spPr>
            <a:xfrm rot="10800000">
              <a:off x="4991266" y="2574181"/>
              <a:ext cx="1765724" cy="759125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A833442-C3D1-CED1-A672-E7B07DF7B628}"/>
                </a:ext>
              </a:extLst>
            </p:cNvPr>
            <p:cNvSpPr txBox="1"/>
            <p:nvPr/>
          </p:nvSpPr>
          <p:spPr>
            <a:xfrm>
              <a:off x="4991267" y="2610433"/>
              <a:ext cx="1765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Clicar em</a:t>
              </a:r>
            </a:p>
            <a:p>
              <a:pPr algn="ctr"/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CONFERÊNCIA.</a:t>
              </a:r>
            </a:p>
          </p:txBody>
        </p:sp>
        <p:sp>
          <p:nvSpPr>
            <p:cNvPr id="17" name="Seta para a Esquerda 16">
              <a:extLst>
                <a:ext uri="{FF2B5EF4-FFF2-40B4-BE49-F238E27FC236}">
                  <a16:creationId xmlns:a16="http://schemas.microsoft.com/office/drawing/2014/main" id="{F05B492A-5520-C23E-CB4F-3E9947E2F1E5}"/>
                </a:ext>
              </a:extLst>
            </p:cNvPr>
            <p:cNvSpPr/>
            <p:nvPr/>
          </p:nvSpPr>
          <p:spPr>
            <a:xfrm>
              <a:off x="4667179" y="2801264"/>
              <a:ext cx="324086" cy="297457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CCB691B-B479-D3B5-21C6-D282E33A2D5F}"/>
              </a:ext>
            </a:extLst>
          </p:cNvPr>
          <p:cNvGrpSpPr/>
          <p:nvPr/>
        </p:nvGrpSpPr>
        <p:grpSpPr>
          <a:xfrm>
            <a:off x="498995" y="2577383"/>
            <a:ext cx="2661565" cy="1176884"/>
            <a:chOff x="498995" y="2577383"/>
            <a:chExt cx="2661565" cy="1176884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A0E68333-30C9-72F2-6E1D-14B1D76DCF07}"/>
                </a:ext>
              </a:extLst>
            </p:cNvPr>
            <p:cNvSpPr/>
            <p:nvPr/>
          </p:nvSpPr>
          <p:spPr>
            <a:xfrm>
              <a:off x="498995" y="2577383"/>
              <a:ext cx="2131404" cy="1176884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DD1599D-9116-DED1-CB1F-E05C470E87F9}"/>
                </a:ext>
              </a:extLst>
            </p:cNvPr>
            <p:cNvSpPr txBox="1"/>
            <p:nvPr/>
          </p:nvSpPr>
          <p:spPr>
            <a:xfrm>
              <a:off x="586063" y="2700148"/>
              <a:ext cx="1948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Veja o número do cliente que estará em conferência.</a:t>
              </a:r>
            </a:p>
          </p:txBody>
        </p:sp>
        <p:sp>
          <p:nvSpPr>
            <p:cNvPr id="8" name="Seta para a Esquerda 7">
              <a:extLst>
                <a:ext uri="{FF2B5EF4-FFF2-40B4-BE49-F238E27FC236}">
                  <a16:creationId xmlns:a16="http://schemas.microsoft.com/office/drawing/2014/main" id="{36F6E186-6733-55CD-D33E-0554751F4109}"/>
                </a:ext>
              </a:extLst>
            </p:cNvPr>
            <p:cNvSpPr/>
            <p:nvPr/>
          </p:nvSpPr>
          <p:spPr>
            <a:xfrm rot="10800000">
              <a:off x="2570054" y="2945294"/>
              <a:ext cx="590506" cy="433037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B45D326-01CD-C1B8-49DA-FF685535115A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7A88D9E4-A3BA-47B0-09BA-8C1BDFFDD0BB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2" name="Retângulo Arredondado 6">
                <a:extLst>
                  <a:ext uri="{FF2B5EF4-FFF2-40B4-BE49-F238E27FC236}">
                    <a16:creationId xmlns:a16="http://schemas.microsoft.com/office/drawing/2014/main" id="{1EF49923-4AC0-B7C1-9D55-051FE67650A8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23" name="object 3">
                <a:extLst>
                  <a:ext uri="{FF2B5EF4-FFF2-40B4-BE49-F238E27FC236}">
                    <a16:creationId xmlns:a16="http://schemas.microsoft.com/office/drawing/2014/main" id="{5003DA0F-47DA-7425-DE39-611318CA8C17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18223E12-4F76-E733-F672-769B31884516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260C39F-A3FE-54AD-698D-20DE1FD4C5E1}"/>
              </a:ext>
            </a:extLst>
          </p:cNvPr>
          <p:cNvGrpSpPr/>
          <p:nvPr/>
        </p:nvGrpSpPr>
        <p:grpSpPr>
          <a:xfrm rot="16200000" flipH="1">
            <a:off x="9339080" y="-618021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15C523FE-CEB2-887D-205D-AF73BD36C6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C84A992B-452B-F27E-57ED-41635D8893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981F6503-594D-2090-C81A-0857DFBE97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CD471C10-AD36-7691-8042-65C372983793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solidFill>
                <a:srgbClr val="FBA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Retângulo: Cantos Arredondados 28">
              <a:extLst>
                <a:ext uri="{FF2B5EF4-FFF2-40B4-BE49-F238E27FC236}">
                  <a16:creationId xmlns:a16="http://schemas.microsoft.com/office/drawing/2014/main" id="{7D73A19F-392D-64D4-77C2-DB9AC9480B22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3" name="Retângulo: Cantos Arredondados 30">
              <a:extLst>
                <a:ext uri="{FF2B5EF4-FFF2-40B4-BE49-F238E27FC236}">
                  <a16:creationId xmlns:a16="http://schemas.microsoft.com/office/drawing/2014/main" id="{7A374A83-3E21-2687-90C1-6FB94117FC0B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4" name="Retângulo: Cantos Arredondados 30">
              <a:extLst>
                <a:ext uri="{FF2B5EF4-FFF2-40B4-BE49-F238E27FC236}">
                  <a16:creationId xmlns:a16="http://schemas.microsoft.com/office/drawing/2014/main" id="{B7D50AD6-E197-44CF-3DBA-A7CB197EAB28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pic>
        <p:nvPicPr>
          <p:cNvPr id="35" name="Gráfico 34">
            <a:extLst>
              <a:ext uri="{FF2B5EF4-FFF2-40B4-BE49-F238E27FC236}">
                <a16:creationId xmlns:a16="http://schemas.microsoft.com/office/drawing/2014/main" id="{B3A78447-C68B-5056-EC87-65FD0D82571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 rot="6596550">
            <a:off x="-1608827" y="5172739"/>
            <a:ext cx="3217653" cy="3217654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026CE29-AB12-830D-5454-4739F8F69046}"/>
              </a:ext>
            </a:extLst>
          </p:cNvPr>
          <p:cNvGrpSpPr/>
          <p:nvPr/>
        </p:nvGrpSpPr>
        <p:grpSpPr>
          <a:xfrm>
            <a:off x="7021170" y="3965934"/>
            <a:ext cx="4463468" cy="1083965"/>
            <a:chOff x="7021170" y="3965934"/>
            <a:chExt cx="4463468" cy="1083965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BDD77164-7794-A422-A126-A2C8332E00BC}"/>
                </a:ext>
              </a:extLst>
            </p:cNvPr>
            <p:cNvGrpSpPr/>
            <p:nvPr/>
          </p:nvGrpSpPr>
          <p:grpSpPr>
            <a:xfrm>
              <a:off x="7021170" y="3965934"/>
              <a:ext cx="4463468" cy="1083965"/>
              <a:chOff x="7021170" y="3965934"/>
              <a:chExt cx="4463468" cy="1083965"/>
            </a:xfrm>
          </p:grpSpPr>
          <p:sp>
            <p:nvSpPr>
              <p:cNvPr id="18" name="Retângulo Arredondado 17">
                <a:extLst>
                  <a:ext uri="{FF2B5EF4-FFF2-40B4-BE49-F238E27FC236}">
                    <a16:creationId xmlns:a16="http://schemas.microsoft.com/office/drawing/2014/main" id="{449EFEA7-D5F7-8B13-F1A4-A9F5FBC55023}"/>
                  </a:ext>
                </a:extLst>
              </p:cNvPr>
              <p:cNvSpPr/>
              <p:nvPr/>
            </p:nvSpPr>
            <p:spPr>
              <a:xfrm>
                <a:off x="7021170" y="3965934"/>
                <a:ext cx="4463468" cy="1083965"/>
              </a:xfrm>
              <a:prstGeom prst="roundRect">
                <a:avLst/>
              </a:prstGeom>
              <a:solidFill>
                <a:srgbClr val="FBA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5C422BE8-7B8D-A688-C3FE-0565053B63D8}"/>
                  </a:ext>
                </a:extLst>
              </p:cNvPr>
              <p:cNvSpPr txBox="1"/>
              <p:nvPr/>
            </p:nvSpPr>
            <p:spPr>
              <a:xfrm>
                <a:off x="7875767" y="4044982"/>
                <a:ext cx="352724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700">
                  <a:spcBef>
                    <a:spcPts val="100"/>
                  </a:spcBef>
                  <a:defRPr/>
                </a:pPr>
                <a:r>
                  <a:rPr lang="pt-BR" b="1" kern="0" dirty="0">
                    <a:solidFill>
                      <a:srgbClr val="452F00"/>
                    </a:solidFill>
                    <a:latin typeface="AMX" pitchFamily="2" charset="77"/>
                    <a:cs typeface="Arial Rounded MT Bold"/>
                  </a:rPr>
                  <a:t>Atenção:</a:t>
                </a:r>
                <a:br>
                  <a:rPr lang="pt-BR" kern="0" dirty="0">
                    <a:solidFill>
                      <a:srgbClr val="452F00"/>
                    </a:solidFill>
                    <a:latin typeface="AMX" pitchFamily="2" charset="77"/>
                    <a:cs typeface="Arial Rounded MT Bold"/>
                  </a:rPr>
                </a:br>
                <a:r>
                  <a:rPr lang="pt-BR" kern="0" dirty="0">
                    <a:solidFill>
                      <a:srgbClr val="452F00"/>
                    </a:solidFill>
                    <a:latin typeface="AMX" pitchFamily="2" charset="77"/>
                    <a:cs typeface="Arial Rounded MT Bold"/>
                  </a:rPr>
                  <a:t>O botão conferência só aparecerá depois que o cliente atender.</a:t>
                </a:r>
              </a:p>
            </p:txBody>
          </p:sp>
        </p:grp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50291D3-D0BC-A8E6-4389-84310E202E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19843" y="4164971"/>
              <a:ext cx="751690" cy="683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4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3EB05-6C66-6DFD-7729-9A28F0487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87BC657F-8401-FF24-B59D-F13DA7B8C153}"/>
              </a:ext>
            </a:extLst>
          </p:cNvPr>
          <p:cNvGrpSpPr/>
          <p:nvPr/>
        </p:nvGrpSpPr>
        <p:grpSpPr>
          <a:xfrm>
            <a:off x="753761" y="2611056"/>
            <a:ext cx="4081571" cy="1756408"/>
            <a:chOff x="753761" y="2611056"/>
            <a:chExt cx="4081571" cy="1756408"/>
          </a:xfrm>
        </p:grpSpPr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FECEFA5D-3384-7206-49EF-798298E07E93}"/>
                </a:ext>
              </a:extLst>
            </p:cNvPr>
            <p:cNvSpPr/>
            <p:nvPr/>
          </p:nvSpPr>
          <p:spPr>
            <a:xfrm>
              <a:off x="753761" y="2611056"/>
              <a:ext cx="4081571" cy="1756408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EFDD30D-C6BC-F412-5BDD-19F19CE7A008}"/>
                </a:ext>
              </a:extLst>
            </p:cNvPr>
            <p:cNvSpPr txBox="1"/>
            <p:nvPr/>
          </p:nvSpPr>
          <p:spPr>
            <a:xfrm>
              <a:off x="904517" y="2842902"/>
              <a:ext cx="363835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Esse é o número do cliente </a:t>
              </a:r>
              <a:b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</a:br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e a </a:t>
              </a:r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ligação que deve ser encerrada </a:t>
              </a:r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depois de todas as informações serem passadas.</a:t>
              </a:r>
            </a:p>
          </p:txBody>
        </p:sp>
      </p:grpSp>
      <p:pic>
        <p:nvPicPr>
          <p:cNvPr id="4" name="Imagem 3" descr="Tela de computador ligado&#10;&#10;O conteúdo gerado por IA pode estar incorreto.">
            <a:extLst>
              <a:ext uri="{FF2B5EF4-FFF2-40B4-BE49-F238E27FC236}">
                <a16:creationId xmlns:a16="http://schemas.microsoft.com/office/drawing/2014/main" id="{2D82E109-14A2-87A7-7E50-CDBC9EFE0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65" y="673624"/>
            <a:ext cx="9064938" cy="604329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DB3EF14-238C-4489-70F8-3B9C8065832A}"/>
              </a:ext>
            </a:extLst>
          </p:cNvPr>
          <p:cNvGrpSpPr/>
          <p:nvPr/>
        </p:nvGrpSpPr>
        <p:grpSpPr>
          <a:xfrm>
            <a:off x="6376184" y="3148904"/>
            <a:ext cx="2977300" cy="1362137"/>
            <a:chOff x="4489726" y="3264050"/>
            <a:chExt cx="2977300" cy="1362137"/>
          </a:xfrm>
        </p:grpSpPr>
        <p:sp>
          <p:nvSpPr>
            <p:cNvPr id="23" name="Retângulo Arredondado 22">
              <a:extLst>
                <a:ext uri="{FF2B5EF4-FFF2-40B4-BE49-F238E27FC236}">
                  <a16:creationId xmlns:a16="http://schemas.microsoft.com/office/drawing/2014/main" id="{FDB87C2E-2550-5EA4-5CB1-BD30DBBD6FE0}"/>
                </a:ext>
              </a:extLst>
            </p:cNvPr>
            <p:cNvSpPr/>
            <p:nvPr/>
          </p:nvSpPr>
          <p:spPr>
            <a:xfrm rot="10800000">
              <a:off x="4908293" y="3264050"/>
              <a:ext cx="2558733" cy="1362137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4D672EB-DA27-1518-ED1D-B96F3DA43BAD}"/>
                </a:ext>
              </a:extLst>
            </p:cNvPr>
            <p:cNvSpPr txBox="1"/>
            <p:nvPr/>
          </p:nvSpPr>
          <p:spPr>
            <a:xfrm>
              <a:off x="4908293" y="3329408"/>
              <a:ext cx="25587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Para encerrar a ligação com o cliente e manter                     o técnico na linha,                     clique nesse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desligar</a:t>
              </a:r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.</a:t>
              </a:r>
            </a:p>
          </p:txBody>
        </p:sp>
        <p:sp>
          <p:nvSpPr>
            <p:cNvPr id="25" name="Seta para a Esquerda 24">
              <a:extLst>
                <a:ext uri="{FF2B5EF4-FFF2-40B4-BE49-F238E27FC236}">
                  <a16:creationId xmlns:a16="http://schemas.microsoft.com/office/drawing/2014/main" id="{A7058D04-29BC-1489-3557-1C041F33F9A8}"/>
                </a:ext>
              </a:extLst>
            </p:cNvPr>
            <p:cNvSpPr/>
            <p:nvPr/>
          </p:nvSpPr>
          <p:spPr>
            <a:xfrm>
              <a:off x="4489726" y="3628985"/>
              <a:ext cx="442787" cy="435015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sp>
        <p:nvSpPr>
          <p:cNvPr id="5" name="Retângulo Arredondado 6">
            <a:extLst>
              <a:ext uri="{FF2B5EF4-FFF2-40B4-BE49-F238E27FC236}">
                <a16:creationId xmlns:a16="http://schemas.microsoft.com/office/drawing/2014/main" id="{BE307DA4-832B-98EB-6BA3-FDCA7FA8718B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B29F57E-FA56-AFF2-12B6-A9EFC6DB9ED0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80E1B56-4FFA-15D6-8AAA-0FAB45873570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latin typeface="AMX Medium" pitchFamily="2" charset="77"/>
              </a:rPr>
              <a:t>CLOUD</a:t>
            </a:r>
            <a:r>
              <a:rPr lang="pt-BR" spc="-25">
                <a:latin typeface="AMX Medium" pitchFamily="2" charset="77"/>
              </a:rPr>
              <a:t> </a:t>
            </a:r>
            <a:r>
              <a:rPr lang="pt-BR" spc="-20">
                <a:latin typeface="AMX Medium" pitchFamily="2" charset="77"/>
              </a:rPr>
              <a:t>CONTACT</a:t>
            </a:r>
            <a:r>
              <a:rPr lang="pt-BR">
                <a:latin typeface="AMX Medium" pitchFamily="2" charset="77"/>
              </a:rPr>
              <a:t> CENTER</a:t>
            </a:r>
            <a:r>
              <a:rPr lang="pt-BR" spc="-40">
                <a:latin typeface="AMX Medium" pitchFamily="2" charset="77"/>
              </a:rPr>
              <a:t> </a:t>
            </a:r>
            <a:r>
              <a:rPr lang="pt-BR">
                <a:latin typeface="AMX Medium" pitchFamily="2" charset="77"/>
              </a:rPr>
              <a:t>–</a:t>
            </a:r>
            <a:r>
              <a:rPr lang="pt-BR" spc="-45">
                <a:latin typeface="AMX Medium" pitchFamily="2" charset="77"/>
              </a:rPr>
              <a:t> </a:t>
            </a:r>
            <a:r>
              <a:rPr lang="pt-BR" b="1">
                <a:latin typeface="AMX Black" pitchFamily="2" charset="77"/>
              </a:rPr>
              <a:t>CX ONE</a:t>
            </a:r>
            <a:r>
              <a:rPr lang="pt-BR" b="1" spc="-55">
                <a:latin typeface="AMX Black" pitchFamily="2" charset="77"/>
              </a:rPr>
              <a:t> </a:t>
            </a:r>
            <a:r>
              <a:rPr lang="pt-BR" b="1">
                <a:latin typeface="AMX Black" pitchFamily="2" charset="77"/>
              </a:rPr>
              <a:t>NICE</a:t>
            </a:r>
            <a:r>
              <a:rPr lang="pt-BR" b="1" spc="-55">
                <a:latin typeface="AMX Black" pitchFamily="2" charset="77"/>
              </a:rPr>
              <a:t> </a:t>
            </a:r>
            <a:r>
              <a:rPr lang="pt-BR" b="1">
                <a:latin typeface="AMX Black" pitchFamily="2" charset="77"/>
              </a:rPr>
              <a:t>IN</a:t>
            </a:r>
            <a:r>
              <a:rPr lang="pt-BR" b="1" spc="-65">
                <a:latin typeface="AMX Black" pitchFamily="2" charset="77"/>
              </a:rPr>
              <a:t> </a:t>
            </a:r>
            <a:r>
              <a:rPr lang="pt-BR" b="1" spc="-10">
                <a:latin typeface="AMX Black" pitchFamily="2" charset="77"/>
              </a:rPr>
              <a:t>CONTACT</a:t>
            </a:r>
            <a:endParaRPr lang="pt-BR" b="1">
              <a:latin typeface="AMX Black" pitchFamily="2" charset="77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D038DDA-E1FF-0D21-15D6-409E2C9E1FEC}"/>
              </a:ext>
            </a:extLst>
          </p:cNvPr>
          <p:cNvGrpSpPr/>
          <p:nvPr/>
        </p:nvGrpSpPr>
        <p:grpSpPr>
          <a:xfrm rot="2643657">
            <a:off x="-811363" y="5395742"/>
            <a:ext cx="2962200" cy="1426283"/>
            <a:chOff x="263566" y="5548039"/>
            <a:chExt cx="2962200" cy="1426283"/>
          </a:xfrm>
          <a:solidFill>
            <a:srgbClr val="E3262E"/>
          </a:solidFill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9D12A405-5A43-3695-6912-D20EFE51E2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33C40D21-C3C6-43BC-13EE-F2EA014299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ângulo: Cantos Arredondados 28">
              <a:extLst>
                <a:ext uri="{FF2B5EF4-FFF2-40B4-BE49-F238E27FC236}">
                  <a16:creationId xmlns:a16="http://schemas.microsoft.com/office/drawing/2014/main" id="{FCA4DD88-9122-CF5B-C2E2-63DF69C4249A}"/>
                </a:ext>
              </a:extLst>
            </p:cNvPr>
            <p:cNvSpPr/>
            <p:nvPr/>
          </p:nvSpPr>
          <p:spPr>
            <a:xfrm rot="2700000">
              <a:off x="263566" y="5725175"/>
              <a:ext cx="1249147" cy="124914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30">
              <a:extLst>
                <a:ext uri="{FF2B5EF4-FFF2-40B4-BE49-F238E27FC236}">
                  <a16:creationId xmlns:a16="http://schemas.microsoft.com/office/drawing/2014/main" id="{E5CF8211-9233-2FA3-CBED-C30FFFB9F7EE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9B459255-2B59-0AE8-D2DD-36830692A4C0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pic>
        <p:nvPicPr>
          <p:cNvPr id="28" name="Gráfico 27">
            <a:extLst>
              <a:ext uri="{FF2B5EF4-FFF2-40B4-BE49-F238E27FC236}">
                <a16:creationId xmlns:a16="http://schemas.microsoft.com/office/drawing/2014/main" id="{4D6E138F-BBE7-98DF-D3B2-4FD2C036E4B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10415199" y="-1583334"/>
            <a:ext cx="3217653" cy="32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0C2AE-BC88-1221-1A30-942DFD81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8">
            <a:extLst>
              <a:ext uri="{FF2B5EF4-FFF2-40B4-BE49-F238E27FC236}">
                <a16:creationId xmlns:a16="http://schemas.microsoft.com/office/drawing/2014/main" id="{C7011AFB-B777-7477-FED5-11F667670F5D}"/>
              </a:ext>
            </a:extLst>
          </p:cNvPr>
          <p:cNvSpPr txBox="1"/>
          <p:nvPr/>
        </p:nvSpPr>
        <p:spPr>
          <a:xfrm>
            <a:off x="4539357" y="4332987"/>
            <a:ext cx="3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 err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Call</a:t>
            </a: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 Back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Receptivo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85291DA-0F1D-C38B-4228-A75C08E6342E}"/>
              </a:ext>
            </a:extLst>
          </p:cNvPr>
          <p:cNvGrpSpPr/>
          <p:nvPr/>
        </p:nvGrpSpPr>
        <p:grpSpPr>
          <a:xfrm>
            <a:off x="5337225" y="2567801"/>
            <a:ext cx="1517548" cy="1517548"/>
            <a:chOff x="6553915" y="2519132"/>
            <a:chExt cx="1517548" cy="151754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673A94F6-6748-189F-C68F-B07724D1F681}"/>
                </a:ext>
              </a:extLst>
            </p:cNvPr>
            <p:cNvSpPr/>
            <p:nvPr/>
          </p:nvSpPr>
          <p:spPr>
            <a:xfrm>
              <a:off x="6553915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2" name="Gráfico 21" descr="Viva-voz estrutura de tópicos">
              <a:extLst>
                <a:ext uri="{FF2B5EF4-FFF2-40B4-BE49-F238E27FC236}">
                  <a16:creationId xmlns:a16="http://schemas.microsoft.com/office/drawing/2014/main" id="{0D515F5E-21CB-020D-1CC6-65BCDD65690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6687248" y="2676407"/>
              <a:ext cx="1250882" cy="1250882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3E3B73AD-7B94-9870-25E2-A4C37ACCE963}"/>
              </a:ext>
            </a:extLst>
          </p:cNvPr>
          <p:cNvSpPr/>
          <p:nvPr/>
        </p:nvSpPr>
        <p:spPr>
          <a:xfrm>
            <a:off x="-586718" y="923999"/>
            <a:ext cx="7036610" cy="7109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>
              <a:solidFill>
                <a:prstClr val="white"/>
              </a:solidFill>
              <a:latin typeface="AMX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FCC29DF-80AA-6D21-EDCA-3CF6B7FC2605}"/>
              </a:ext>
            </a:extLst>
          </p:cNvPr>
          <p:cNvSpPr/>
          <p:nvPr/>
        </p:nvSpPr>
        <p:spPr>
          <a:xfrm>
            <a:off x="740653" y="991765"/>
            <a:ext cx="569873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00479">
              <a:defRPr/>
            </a:pPr>
            <a:r>
              <a:rPr lang="pt-BR" sz="3200" b="1" kern="0" noProof="0">
                <a:solidFill>
                  <a:srgbClr val="FFFFFF"/>
                </a:solidFill>
                <a:latin typeface="AMX Black" pitchFamily="2" charset="0"/>
                <a:ea typeface="Segoe UI Black"/>
              </a:rPr>
              <a:t>O que veremos a seguir: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C984D4C1-09D8-21D3-02EE-DD284A14FA30}"/>
              </a:ext>
            </a:extLst>
          </p:cNvPr>
          <p:cNvSpPr txBox="1"/>
          <p:nvPr/>
        </p:nvSpPr>
        <p:spPr>
          <a:xfrm>
            <a:off x="72273" y="4332987"/>
            <a:ext cx="3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Sistema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NICE CX ONE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71F385F-60BA-09EB-AE5E-83E218A4E053}"/>
              </a:ext>
            </a:extLst>
          </p:cNvPr>
          <p:cNvSpPr txBox="1"/>
          <p:nvPr/>
        </p:nvSpPr>
        <p:spPr>
          <a:xfrm>
            <a:off x="6770059" y="4332987"/>
            <a:ext cx="311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Conferência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2969367-7129-4DA8-B264-638D4C182E29}"/>
              </a:ext>
            </a:extLst>
          </p:cNvPr>
          <p:cNvGrpSpPr/>
          <p:nvPr/>
        </p:nvGrpSpPr>
        <p:grpSpPr>
          <a:xfrm>
            <a:off x="870141" y="2567801"/>
            <a:ext cx="1517548" cy="1517548"/>
            <a:chOff x="4065629" y="2519132"/>
            <a:chExt cx="1517548" cy="1517548"/>
          </a:xfrm>
        </p:grpSpPr>
        <p:sp>
          <p:nvSpPr>
            <p:cNvPr id="4" name="Elipse 2">
              <a:extLst>
                <a:ext uri="{FF2B5EF4-FFF2-40B4-BE49-F238E27FC236}">
                  <a16:creationId xmlns:a16="http://schemas.microsoft.com/office/drawing/2014/main" id="{A4A9AB4D-E38B-5FEC-5C08-7D2668DD81BE}"/>
                </a:ext>
              </a:extLst>
            </p:cNvPr>
            <p:cNvSpPr/>
            <p:nvPr/>
          </p:nvSpPr>
          <p:spPr>
            <a:xfrm>
              <a:off x="4065629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18" name="Gráfico 17" descr="Diagrama de rede estrutura de tópicos">
              <a:extLst>
                <a:ext uri="{FF2B5EF4-FFF2-40B4-BE49-F238E27FC236}">
                  <a16:creationId xmlns:a16="http://schemas.microsoft.com/office/drawing/2014/main" id="{D545F1DD-70E4-79EC-C1E7-53827A18F4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42878" y="2737661"/>
              <a:ext cx="1128375" cy="1128375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741FF91-4C70-F5EC-BF20-C69A3783455F}"/>
              </a:ext>
            </a:extLst>
          </p:cNvPr>
          <p:cNvGrpSpPr/>
          <p:nvPr/>
        </p:nvGrpSpPr>
        <p:grpSpPr>
          <a:xfrm>
            <a:off x="7570767" y="2567801"/>
            <a:ext cx="1517548" cy="1517548"/>
            <a:chOff x="8863714" y="2491111"/>
            <a:chExt cx="1517548" cy="1517548"/>
          </a:xfrm>
        </p:grpSpPr>
        <p:sp>
          <p:nvSpPr>
            <p:cNvPr id="11" name="Elipse 2">
              <a:extLst>
                <a:ext uri="{FF2B5EF4-FFF2-40B4-BE49-F238E27FC236}">
                  <a16:creationId xmlns:a16="http://schemas.microsoft.com/office/drawing/2014/main" id="{7849F471-4708-2218-ECFC-581AE2178393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0" name="Gráfico 19" descr="Reunião estrutura de tópicos">
              <a:extLst>
                <a:ext uri="{FF2B5EF4-FFF2-40B4-BE49-F238E27FC236}">
                  <a16:creationId xmlns:a16="http://schemas.microsoft.com/office/drawing/2014/main" id="{D1B4E69C-9CA5-7745-8F09-3B239285ED4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165287" y="2777458"/>
              <a:ext cx="922142" cy="922142"/>
            </a:xfrm>
            <a:prstGeom prst="rect">
              <a:avLst/>
            </a:prstGeom>
          </p:spPr>
        </p:pic>
      </p:grpSp>
      <p:sp>
        <p:nvSpPr>
          <p:cNvPr id="17" name="CaixaDeTexto 2">
            <a:extLst>
              <a:ext uri="{FF2B5EF4-FFF2-40B4-BE49-F238E27FC236}">
                <a16:creationId xmlns:a16="http://schemas.microsoft.com/office/drawing/2014/main" id="{0316F176-E767-125C-4AE7-CCB1767836C6}"/>
              </a:ext>
            </a:extLst>
          </p:cNvPr>
          <p:cNvSpPr txBox="1"/>
          <p:nvPr/>
        </p:nvSpPr>
        <p:spPr>
          <a:xfrm>
            <a:off x="2354402" y="4332987"/>
            <a:ext cx="303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Configurações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Iniciais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4BFEE91-7669-5FC8-6979-AD9C5409B1C4}"/>
              </a:ext>
            </a:extLst>
          </p:cNvPr>
          <p:cNvGrpSpPr/>
          <p:nvPr/>
        </p:nvGrpSpPr>
        <p:grpSpPr>
          <a:xfrm>
            <a:off x="3103683" y="2567801"/>
            <a:ext cx="1517548" cy="1517548"/>
            <a:chOff x="1660449" y="2566916"/>
            <a:chExt cx="1517548" cy="1517548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5831BB56-5A9A-46B8-3019-643F9CDB16C5}"/>
                </a:ext>
              </a:extLst>
            </p:cNvPr>
            <p:cNvSpPr/>
            <p:nvPr/>
          </p:nvSpPr>
          <p:spPr>
            <a:xfrm>
              <a:off x="1660449" y="2566916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4" name="Gráfico 22" descr="Engrenagens estrutura de tópicos">
              <a:extLst>
                <a:ext uri="{FF2B5EF4-FFF2-40B4-BE49-F238E27FC236}">
                  <a16:creationId xmlns:a16="http://schemas.microsoft.com/office/drawing/2014/main" id="{08183BA6-8786-1499-3B57-089D87E05A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869611" y="2785445"/>
              <a:ext cx="1100605" cy="1100605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1E4B5FA-9644-18F6-0641-3CD9316665CD}"/>
              </a:ext>
            </a:extLst>
          </p:cNvPr>
          <p:cNvGrpSpPr/>
          <p:nvPr/>
        </p:nvGrpSpPr>
        <p:grpSpPr>
          <a:xfrm>
            <a:off x="9804311" y="2567801"/>
            <a:ext cx="1517548" cy="1517548"/>
            <a:chOff x="8863714" y="2491111"/>
            <a:chExt cx="1517548" cy="1517548"/>
          </a:xfrm>
        </p:grpSpPr>
        <p:sp>
          <p:nvSpPr>
            <p:cNvPr id="12" name="Elipse 2">
              <a:extLst>
                <a:ext uri="{FF2B5EF4-FFF2-40B4-BE49-F238E27FC236}">
                  <a16:creationId xmlns:a16="http://schemas.microsoft.com/office/drawing/2014/main" id="{EC7E2E06-DFF7-9320-1B5B-7A6F0EA80301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3" name="Gráfico 22" descr="Chat estrutura de tópicos">
              <a:extLst>
                <a:ext uri="{FF2B5EF4-FFF2-40B4-BE49-F238E27FC236}">
                  <a16:creationId xmlns:a16="http://schemas.microsoft.com/office/drawing/2014/main" id="{40796848-F171-607A-11AE-A4067A0EEC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087636" y="2777458"/>
              <a:ext cx="1069704" cy="1069704"/>
            </a:xfrm>
            <a:prstGeom prst="rect">
              <a:avLst/>
            </a:prstGeom>
          </p:spPr>
        </p:pic>
      </p:grp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54896441-52A2-8CB6-ED22-C4296B9BBAAE}"/>
              </a:ext>
            </a:extLst>
          </p:cNvPr>
          <p:cNvCxnSpPr>
            <a:stCxn id="4" idx="6"/>
            <a:endCxn id="21" idx="2"/>
          </p:cNvCxnSpPr>
          <p:nvPr/>
        </p:nvCxnSpPr>
        <p:spPr>
          <a:xfrm>
            <a:off x="2387689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6B654EAA-B684-D73B-7E74-C003F50CD2DB}"/>
              </a:ext>
            </a:extLst>
          </p:cNvPr>
          <p:cNvCxnSpPr>
            <a:cxnSpLocks/>
            <a:stCxn id="21" idx="6"/>
            <a:endCxn id="3" idx="2"/>
          </p:cNvCxnSpPr>
          <p:nvPr/>
        </p:nvCxnSpPr>
        <p:spPr>
          <a:xfrm>
            <a:off x="4621231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93C6F8B-7DBC-72BE-8288-79DD96C160F8}"/>
              </a:ext>
            </a:extLst>
          </p:cNvPr>
          <p:cNvCxnSpPr>
            <a:cxnSpLocks/>
            <a:stCxn id="11" idx="2"/>
            <a:endCxn id="3" idx="6"/>
          </p:cNvCxnSpPr>
          <p:nvPr/>
        </p:nvCxnSpPr>
        <p:spPr>
          <a:xfrm flipH="1">
            <a:off x="6854773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3FED5F04-1297-562F-700E-75232E23244A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9088315" y="3326575"/>
            <a:ext cx="715996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9B3CD2B1-F5AD-EEFB-FD17-4EC1BA53F1AB}"/>
              </a:ext>
            </a:extLst>
          </p:cNvPr>
          <p:cNvGrpSpPr/>
          <p:nvPr/>
        </p:nvGrpSpPr>
        <p:grpSpPr>
          <a:xfrm>
            <a:off x="8899588" y="-1077792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D91C3926-ED07-7E3C-DB7A-9B437C1646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Conector reto 1023">
              <a:extLst>
                <a:ext uri="{FF2B5EF4-FFF2-40B4-BE49-F238E27FC236}">
                  <a16:creationId xmlns:a16="http://schemas.microsoft.com/office/drawing/2014/main" id="{007CC4CF-E82C-B552-A436-D01F17A9BE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Conector reto 1024">
              <a:extLst>
                <a:ext uri="{FF2B5EF4-FFF2-40B4-BE49-F238E27FC236}">
                  <a16:creationId xmlns:a16="http://schemas.microsoft.com/office/drawing/2014/main" id="{77830492-183F-D0BA-D521-0CD9A457E0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8" name="Retângulo: Cantos Arredondados 30">
              <a:extLst>
                <a:ext uri="{FF2B5EF4-FFF2-40B4-BE49-F238E27FC236}">
                  <a16:creationId xmlns:a16="http://schemas.microsoft.com/office/drawing/2014/main" id="{6BD7F33A-5E2A-4BB5-EE0E-817BE3907D1D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29" name="Retângulo: Cantos Arredondados 28">
              <a:extLst>
                <a:ext uri="{FF2B5EF4-FFF2-40B4-BE49-F238E27FC236}">
                  <a16:creationId xmlns:a16="http://schemas.microsoft.com/office/drawing/2014/main" id="{963744C6-C928-2B56-7C30-2B4A7EE38E2E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0" name="Retângulo: Cantos Arredondados 30">
              <a:extLst>
                <a:ext uri="{FF2B5EF4-FFF2-40B4-BE49-F238E27FC236}">
                  <a16:creationId xmlns:a16="http://schemas.microsoft.com/office/drawing/2014/main" id="{A058367A-B12E-DA0B-4E19-529002EB31E0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1" name="Retângulo: Cantos Arredondados 30">
              <a:extLst>
                <a:ext uri="{FF2B5EF4-FFF2-40B4-BE49-F238E27FC236}">
                  <a16:creationId xmlns:a16="http://schemas.microsoft.com/office/drawing/2014/main" id="{3F5C76E6-9E84-9559-C4ED-4625FE795633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32" name="Agrupar 1031">
            <a:extLst>
              <a:ext uri="{FF2B5EF4-FFF2-40B4-BE49-F238E27FC236}">
                <a16:creationId xmlns:a16="http://schemas.microsoft.com/office/drawing/2014/main" id="{BAA608EF-9862-3BCC-AFE2-F34FBF89FA31}"/>
              </a:ext>
            </a:extLst>
          </p:cNvPr>
          <p:cNvGrpSpPr/>
          <p:nvPr/>
        </p:nvGrpSpPr>
        <p:grpSpPr>
          <a:xfrm rot="10800000">
            <a:off x="72273" y="5454920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1033" name="Conector reto 1032">
              <a:extLst>
                <a:ext uri="{FF2B5EF4-FFF2-40B4-BE49-F238E27FC236}">
                  <a16:creationId xmlns:a16="http://schemas.microsoft.com/office/drawing/2014/main" id="{1A073BC8-4898-B598-62CF-764FDDC6D028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tângulo: Cantos Arredondados 30">
              <a:extLst>
                <a:ext uri="{FF2B5EF4-FFF2-40B4-BE49-F238E27FC236}">
                  <a16:creationId xmlns:a16="http://schemas.microsoft.com/office/drawing/2014/main" id="{399A68DE-9697-606E-570E-2601F69FD09C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5" name="Retângulo: Cantos Arredondados 1034">
              <a:extLst>
                <a:ext uri="{FF2B5EF4-FFF2-40B4-BE49-F238E27FC236}">
                  <a16:creationId xmlns:a16="http://schemas.microsoft.com/office/drawing/2014/main" id="{85F2C5A8-1109-7339-A9F0-DFF9A9BAA6DA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0B0705C-487C-B2BE-A536-F86AEB207F6F}"/>
              </a:ext>
            </a:extLst>
          </p:cNvPr>
          <p:cNvGrpSpPr/>
          <p:nvPr/>
        </p:nvGrpSpPr>
        <p:grpSpPr>
          <a:xfrm>
            <a:off x="8574027" y="2038412"/>
            <a:ext cx="1989056" cy="686664"/>
            <a:chOff x="4047081" y="2038412"/>
            <a:chExt cx="1989056" cy="686664"/>
          </a:xfrm>
        </p:grpSpPr>
        <p:cxnSp>
          <p:nvCxnSpPr>
            <p:cNvPr id="30" name="Conector: Curvo 29">
              <a:extLst>
                <a:ext uri="{FF2B5EF4-FFF2-40B4-BE49-F238E27FC236}">
                  <a16:creationId xmlns:a16="http://schemas.microsoft.com/office/drawing/2014/main" id="{FCEB3408-EA6F-5232-A7F8-59E3BBA6045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199187" y="2365604"/>
              <a:ext cx="373849" cy="345095"/>
            </a:xfrm>
            <a:prstGeom prst="curvedConnector3">
              <a:avLst/>
            </a:prstGeom>
            <a:ln>
              <a:solidFill>
                <a:srgbClr val="E3262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B506D2D8-9C9A-5D49-A66C-4AFC11DACA7F}"/>
                </a:ext>
              </a:extLst>
            </p:cNvPr>
            <p:cNvSpPr txBox="1"/>
            <p:nvPr/>
          </p:nvSpPr>
          <p:spPr>
            <a:xfrm>
              <a:off x="4047081" y="2038412"/>
              <a:ext cx="198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noProof="0">
                  <a:solidFill>
                    <a:srgbClr val="53585F"/>
                  </a:solidFill>
                  <a:latin typeface="Bradley Hand ITC" panose="03070402050302030203" pitchFamily="66" charset="0"/>
                </a:rPr>
                <a:t>Você está aqui.</a:t>
              </a: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788E018-2F08-ADC2-2B90-719A652E3729}"/>
              </a:ext>
            </a:extLst>
          </p:cNvPr>
          <p:cNvSpPr txBox="1"/>
          <p:nvPr/>
        </p:nvSpPr>
        <p:spPr>
          <a:xfrm>
            <a:off x="9527724" y="4332987"/>
            <a:ext cx="2070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 sz="2000" b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OUTBOUND</a:t>
            </a:r>
            <a:endParaRPr lang="pt-BR" sz="2000" b="1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7C99591-F2C2-185D-8602-320C6675B3C0}"/>
              </a:ext>
            </a:extLst>
          </p:cNvPr>
          <p:cNvGrpSpPr/>
          <p:nvPr/>
        </p:nvGrpSpPr>
        <p:grpSpPr>
          <a:xfrm>
            <a:off x="9804311" y="2567801"/>
            <a:ext cx="1517548" cy="1517548"/>
            <a:chOff x="8863714" y="2491111"/>
            <a:chExt cx="1517548" cy="1517548"/>
          </a:xfrm>
        </p:grpSpPr>
        <p:sp>
          <p:nvSpPr>
            <p:cNvPr id="40" name="Elipse 2">
              <a:extLst>
                <a:ext uri="{FF2B5EF4-FFF2-40B4-BE49-F238E27FC236}">
                  <a16:creationId xmlns:a16="http://schemas.microsoft.com/office/drawing/2014/main" id="{DBB5A40E-0E71-3C3C-E3A4-4A3FAC1963BD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solidFill>
              <a:srgbClr val="E3262E"/>
            </a:solidFill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41" name="Gráfico 40" descr="Chat estrutura de tópicos">
              <a:extLst>
                <a:ext uri="{FF2B5EF4-FFF2-40B4-BE49-F238E27FC236}">
                  <a16:creationId xmlns:a16="http://schemas.microsoft.com/office/drawing/2014/main" id="{39867916-9ECF-D5A7-13CB-23BB615EFE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087636" y="2725090"/>
              <a:ext cx="1069704" cy="1069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75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0" grpId="0"/>
      <p:bldP spid="2" grpId="0"/>
      <p:bldP spid="9" grpId="0"/>
      <p:bldP spid="17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7AC71-64AA-02AE-092C-945CE462C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ject 4">
            <a:extLst>
              <a:ext uri="{FF2B5EF4-FFF2-40B4-BE49-F238E27FC236}">
                <a16:creationId xmlns:a16="http://schemas.microsoft.com/office/drawing/2014/main" id="{17E1E468-EA61-6193-C444-069A9B3DE1CD}"/>
              </a:ext>
            </a:extLst>
          </p:cNvPr>
          <p:cNvPicPr/>
          <p:nvPr/>
        </p:nvPicPr>
        <p:blipFill>
          <a:blip r:embed="rId3" cstate="print"/>
          <a:srcRect t="9557"/>
          <a:stretch>
            <a:fillRect/>
          </a:stretch>
        </p:blipFill>
        <p:spPr>
          <a:xfrm>
            <a:off x="2253622" y="657537"/>
            <a:ext cx="2808958" cy="5208773"/>
          </a:xfrm>
          <a:prstGeom prst="rect">
            <a:avLst/>
          </a:prstGeom>
          <a:effectLst>
            <a:outerShdw blurRad="101600" dist="6621" algn="ctr" rotWithShape="0">
              <a:srgbClr val="000000">
                <a:alpha val="75000"/>
              </a:srgbClr>
            </a:outerShdw>
          </a:effectLst>
        </p:spPr>
      </p:pic>
      <p:pic>
        <p:nvPicPr>
          <p:cNvPr id="36" name="Shape 270" descr="android.png">
            <a:extLst>
              <a:ext uri="{FF2B5EF4-FFF2-40B4-BE49-F238E27FC236}">
                <a16:creationId xmlns:a16="http://schemas.microsoft.com/office/drawing/2014/main" id="{35225581-8E3A-961F-9EAA-DEFB4630D3CD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2063" y="487413"/>
            <a:ext cx="6345996" cy="7900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44D9F0A2-B707-E4F4-EDF0-57E9D36A2FEA}"/>
              </a:ext>
            </a:extLst>
          </p:cNvPr>
          <p:cNvGrpSpPr/>
          <p:nvPr/>
        </p:nvGrpSpPr>
        <p:grpSpPr>
          <a:xfrm rot="16200000" flipH="1">
            <a:off x="9339080" y="-618021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DD57D3C9-479F-0991-6369-91F83E254C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653E7733-0BDA-8B14-E375-7906AA4788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922A87F4-D438-4710-80A1-411F611395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67D3B4ED-3AF6-E3A5-6751-2E6DE89094D4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solidFill>
                <a:srgbClr val="FBA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Retângulo: Cantos Arredondados 28">
              <a:extLst>
                <a:ext uri="{FF2B5EF4-FFF2-40B4-BE49-F238E27FC236}">
                  <a16:creationId xmlns:a16="http://schemas.microsoft.com/office/drawing/2014/main" id="{36A10314-C0B7-61F1-45A7-BBE9A98CD647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3" name="Retângulo: Cantos Arredondados 30">
              <a:extLst>
                <a:ext uri="{FF2B5EF4-FFF2-40B4-BE49-F238E27FC236}">
                  <a16:creationId xmlns:a16="http://schemas.microsoft.com/office/drawing/2014/main" id="{D3E96756-3AE8-4703-A8A7-A1208DB0C99A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4" name="Retângulo: Cantos Arredondados 30">
              <a:extLst>
                <a:ext uri="{FF2B5EF4-FFF2-40B4-BE49-F238E27FC236}">
                  <a16:creationId xmlns:a16="http://schemas.microsoft.com/office/drawing/2014/main" id="{4C3C3281-A467-AB4F-F035-E7803B79A705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11" name="Retângulo: Cantos Arredondados 27">
            <a:extLst>
              <a:ext uri="{FF2B5EF4-FFF2-40B4-BE49-F238E27FC236}">
                <a16:creationId xmlns:a16="http://schemas.microsoft.com/office/drawing/2014/main" id="{D77D0919-BE7B-8AA3-2A0B-D6A0F788B162}"/>
              </a:ext>
            </a:extLst>
          </p:cNvPr>
          <p:cNvSpPr/>
          <p:nvPr/>
        </p:nvSpPr>
        <p:spPr>
          <a:xfrm rot="2700000" flipH="1">
            <a:off x="7190457" y="552776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06932AB-3D4A-240A-A146-5E6288FFEF20}"/>
              </a:ext>
            </a:extLst>
          </p:cNvPr>
          <p:cNvSpPr txBox="1"/>
          <p:nvPr/>
        </p:nvSpPr>
        <p:spPr>
          <a:xfrm>
            <a:off x="6516135" y="3472942"/>
            <a:ext cx="4417664" cy="923330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Para realização de chamadas </a:t>
            </a: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Outbound</a:t>
            </a:r>
            <a:r>
              <a:rPr lang="pt-BR" sz="2000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, clicar em </a:t>
            </a: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Novo</a:t>
            </a:r>
            <a:r>
              <a:rPr lang="pt-BR" sz="2000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 e depois inserir o número no campo “</a:t>
            </a: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Inserir Número</a:t>
            </a:r>
            <a:r>
              <a:rPr lang="pt-BR" sz="2000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”.</a:t>
            </a:r>
            <a:endParaRPr lang="pt-BR" sz="2000" noProof="0" dirty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13" name="Shape 1162">
            <a:extLst>
              <a:ext uri="{FF2B5EF4-FFF2-40B4-BE49-F238E27FC236}">
                <a16:creationId xmlns:a16="http://schemas.microsoft.com/office/drawing/2014/main" id="{6EC96067-BEDC-5A8E-613A-0EC497509E26}"/>
              </a:ext>
            </a:extLst>
          </p:cNvPr>
          <p:cNvSpPr/>
          <p:nvPr/>
        </p:nvSpPr>
        <p:spPr>
          <a:xfrm>
            <a:off x="6516135" y="2485633"/>
            <a:ext cx="4377293" cy="820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>
                <a:solidFill>
                  <a:srgbClr val="53585F"/>
                </a:solidFill>
                <a:latin typeface="AMX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OUTBOUND (Ativo Chamadas Externas)</a:t>
            </a:r>
            <a:endParaRPr lang="pt-BR" sz="2667" noProof="0">
              <a:solidFill>
                <a:srgbClr val="53585F"/>
              </a:solidFill>
              <a:latin typeface="AMX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tângulo Arredondado 6">
            <a:extLst>
              <a:ext uri="{FF2B5EF4-FFF2-40B4-BE49-F238E27FC236}">
                <a16:creationId xmlns:a16="http://schemas.microsoft.com/office/drawing/2014/main" id="{12C0B612-29EE-8B58-495C-4A88348EB10F}"/>
              </a:ext>
            </a:extLst>
          </p:cNvPr>
          <p:cNvSpPr/>
          <p:nvPr/>
        </p:nvSpPr>
        <p:spPr>
          <a:xfrm>
            <a:off x="6487544" y="1244428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39" name="object 3">
            <a:extLst>
              <a:ext uri="{FF2B5EF4-FFF2-40B4-BE49-F238E27FC236}">
                <a16:creationId xmlns:a16="http://schemas.microsoft.com/office/drawing/2014/main" id="{28406D0C-1F39-B9F1-0781-F71716A1B0B5}"/>
              </a:ext>
            </a:extLst>
          </p:cNvPr>
          <p:cNvSpPr txBox="1"/>
          <p:nvPr/>
        </p:nvSpPr>
        <p:spPr>
          <a:xfrm>
            <a:off x="6553266" y="1288660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54690D0-8050-D69A-FF23-F92A3D69961E}"/>
              </a:ext>
            </a:extLst>
          </p:cNvPr>
          <p:cNvSpPr txBox="1"/>
          <p:nvPr/>
        </p:nvSpPr>
        <p:spPr>
          <a:xfrm>
            <a:off x="6516135" y="1637949"/>
            <a:ext cx="28516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42" name="Seta para a Esquerda 7">
            <a:extLst>
              <a:ext uri="{FF2B5EF4-FFF2-40B4-BE49-F238E27FC236}">
                <a16:creationId xmlns:a16="http://schemas.microsoft.com/office/drawing/2014/main" id="{77E18065-AC26-7098-DDDB-176FB7175BB7}"/>
              </a:ext>
            </a:extLst>
          </p:cNvPr>
          <p:cNvSpPr/>
          <p:nvPr/>
        </p:nvSpPr>
        <p:spPr>
          <a:xfrm rot="16200000">
            <a:off x="2243154" y="4921214"/>
            <a:ext cx="619493" cy="454294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3" name="Seta para a Esquerda 7">
            <a:extLst>
              <a:ext uri="{FF2B5EF4-FFF2-40B4-BE49-F238E27FC236}">
                <a16:creationId xmlns:a16="http://schemas.microsoft.com/office/drawing/2014/main" id="{6B2C1009-1E0D-8761-4891-9F5FB8EE7E65}"/>
              </a:ext>
            </a:extLst>
          </p:cNvPr>
          <p:cNvSpPr/>
          <p:nvPr/>
        </p:nvSpPr>
        <p:spPr>
          <a:xfrm rot="10800000">
            <a:off x="1943036" y="1231707"/>
            <a:ext cx="619493" cy="454294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86DA1379-CDEA-DF5A-D244-BE814E8B3F16}"/>
              </a:ext>
            </a:extLst>
          </p:cNvPr>
          <p:cNvCxnSpPr>
            <a:cxnSpLocks/>
          </p:cNvCxnSpPr>
          <p:nvPr/>
        </p:nvCxnSpPr>
        <p:spPr>
          <a:xfrm>
            <a:off x="-555598" y="3259848"/>
            <a:ext cx="935528" cy="884190"/>
          </a:xfrm>
          <a:prstGeom prst="line">
            <a:avLst/>
          </a:prstGeom>
          <a:solidFill>
            <a:srgbClr val="E3262E"/>
          </a:solidFill>
          <a:ln w="76200">
            <a:solidFill>
              <a:srgbClr val="6311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A3A2A08-8449-B4C0-A759-FC2B6BA05B6F}"/>
              </a:ext>
            </a:extLst>
          </p:cNvPr>
          <p:cNvSpPr/>
          <p:nvPr/>
        </p:nvSpPr>
        <p:spPr>
          <a:xfrm rot="2700000">
            <a:off x="-283926" y="3866888"/>
            <a:ext cx="908406" cy="908406"/>
          </a:xfrm>
          <a:prstGeom prst="roundRect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D492C88-DC6C-AC3C-D833-6F315A862D6E}"/>
              </a:ext>
            </a:extLst>
          </p:cNvPr>
          <p:cNvSpPr/>
          <p:nvPr/>
        </p:nvSpPr>
        <p:spPr>
          <a:xfrm rot="2700000">
            <a:off x="-1805242" y="725212"/>
            <a:ext cx="2666359" cy="2666359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D160252-8B6D-F1C8-61F1-4F70227C41D3}"/>
              </a:ext>
            </a:extLst>
          </p:cNvPr>
          <p:cNvSpPr/>
          <p:nvPr/>
        </p:nvSpPr>
        <p:spPr>
          <a:xfrm rot="2700000">
            <a:off x="5995448" y="5199014"/>
            <a:ext cx="727407" cy="72740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52A2C7E-FDC1-C438-E250-D9AC2425F913}"/>
              </a:ext>
            </a:extLst>
          </p:cNvPr>
          <p:cNvGrpSpPr/>
          <p:nvPr/>
        </p:nvGrpSpPr>
        <p:grpSpPr>
          <a:xfrm>
            <a:off x="6505187" y="4589237"/>
            <a:ext cx="3311523" cy="780516"/>
            <a:chOff x="6505187" y="4589237"/>
            <a:chExt cx="3311523" cy="780516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EC0A2514-C5EF-1B87-8217-FE1A66CC315E}"/>
                </a:ext>
              </a:extLst>
            </p:cNvPr>
            <p:cNvGrpSpPr/>
            <p:nvPr/>
          </p:nvGrpSpPr>
          <p:grpSpPr>
            <a:xfrm>
              <a:off x="6505187" y="4589237"/>
              <a:ext cx="3311523" cy="780516"/>
              <a:chOff x="6505187" y="4589237"/>
              <a:chExt cx="3311523" cy="780516"/>
            </a:xfrm>
          </p:grpSpPr>
          <p:sp>
            <p:nvSpPr>
              <p:cNvPr id="44" name="Retângulo Arredondado 27">
                <a:extLst>
                  <a:ext uri="{FF2B5EF4-FFF2-40B4-BE49-F238E27FC236}">
                    <a16:creationId xmlns:a16="http://schemas.microsoft.com/office/drawing/2014/main" id="{01EEA879-CE99-D9EC-EECB-73B96A4E1A74}"/>
                  </a:ext>
                </a:extLst>
              </p:cNvPr>
              <p:cNvSpPr/>
              <p:nvPr/>
            </p:nvSpPr>
            <p:spPr>
              <a:xfrm>
                <a:off x="6505187" y="4589237"/>
                <a:ext cx="3311523" cy="780516"/>
              </a:xfrm>
              <a:prstGeom prst="roundRect">
                <a:avLst/>
              </a:prstGeom>
              <a:solidFill>
                <a:srgbClr val="F69A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79E5B385-E99F-777A-7EA2-C8C06A6B49DA}"/>
                  </a:ext>
                </a:extLst>
              </p:cNvPr>
              <p:cNvSpPr txBox="1"/>
              <p:nvPr/>
            </p:nvSpPr>
            <p:spPr>
              <a:xfrm>
                <a:off x="7011780" y="4661542"/>
                <a:ext cx="27465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700">
                  <a:spcBef>
                    <a:spcPts val="100"/>
                  </a:spcBef>
                  <a:defRPr/>
                </a:pPr>
                <a:r>
                  <a:rPr lang="pt-BR" kern="0" dirty="0">
                    <a:solidFill>
                      <a:srgbClr val="452F00"/>
                    </a:solidFill>
                    <a:latin typeface="AMX" pitchFamily="2" charset="77"/>
                    <a:cs typeface="Arial Rounded MT Bold"/>
                  </a:rPr>
                  <a:t>Para gerar a chamada é só usar </a:t>
                </a:r>
                <a:r>
                  <a:rPr lang="pt-BR" b="1" kern="0" dirty="0">
                    <a:solidFill>
                      <a:srgbClr val="452F00"/>
                    </a:solidFill>
                    <a:latin typeface="AMX" pitchFamily="2" charset="77"/>
                    <a:cs typeface="Arial Rounded MT Bold"/>
                  </a:rPr>
                  <a:t>0 + DDD + número</a:t>
                </a:r>
              </a:p>
            </p:txBody>
          </p:sp>
        </p:grp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3737D711-A413-08CC-A956-C3739C6D4B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90599" y="4762703"/>
              <a:ext cx="441606" cy="401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2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62FE0-CC2D-3394-23F6-E78F861CF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Agrupar 58">
            <a:extLst>
              <a:ext uri="{FF2B5EF4-FFF2-40B4-BE49-F238E27FC236}">
                <a16:creationId xmlns:a16="http://schemas.microsoft.com/office/drawing/2014/main" id="{90468CA6-84A8-F2B8-116C-B04A36C81FF4}"/>
              </a:ext>
            </a:extLst>
          </p:cNvPr>
          <p:cNvGrpSpPr/>
          <p:nvPr/>
        </p:nvGrpSpPr>
        <p:grpSpPr>
          <a:xfrm>
            <a:off x="3413328" y="1444005"/>
            <a:ext cx="2014952" cy="4249413"/>
            <a:chOff x="5088524" y="1215571"/>
            <a:chExt cx="2014952" cy="4249413"/>
          </a:xfrm>
        </p:grpSpPr>
        <p:pic>
          <p:nvPicPr>
            <p:cNvPr id="56" name="object 7">
              <a:extLst>
                <a:ext uri="{FF2B5EF4-FFF2-40B4-BE49-F238E27FC236}">
                  <a16:creationId xmlns:a16="http://schemas.microsoft.com/office/drawing/2014/main" id="{28810484-F170-0FCC-FCEC-8EC5AC3E52F6}"/>
                </a:ext>
              </a:extLst>
            </p:cNvPr>
            <p:cNvPicPr/>
            <p:nvPr/>
          </p:nvPicPr>
          <p:blipFill>
            <a:blip r:embed="rId3" cstate="print"/>
            <a:srcRect b="7260"/>
            <a:stretch>
              <a:fillRect/>
            </a:stretch>
          </p:blipFill>
          <p:spPr>
            <a:xfrm>
              <a:off x="5260063" y="1580915"/>
              <a:ext cx="1671645" cy="3575997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15" name="Imagem 14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B72AFC19-417C-28DF-297E-E58EA47D1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88524" y="1215571"/>
              <a:ext cx="2014952" cy="4249413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B3F36A-25FB-9D63-8BB9-C01DE3763FF5}"/>
              </a:ext>
            </a:extLst>
          </p:cNvPr>
          <p:cNvSpPr txBox="1"/>
          <p:nvPr/>
        </p:nvSpPr>
        <p:spPr>
          <a:xfrm>
            <a:off x="2362675" y="5776800"/>
            <a:ext cx="4116259" cy="52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lnSpc>
                <a:spcPts val="1700"/>
              </a:lnSpc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número será exibido.</a:t>
            </a:r>
          </a:p>
          <a:p>
            <a:pPr algn="ctr" defTabSz="913745">
              <a:lnSpc>
                <a:spcPts val="1700"/>
              </a:lnSpc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Clicar em </a:t>
            </a:r>
            <a:r>
              <a:rPr lang="pt-BR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chamada</a:t>
            </a: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  <a:endParaRPr lang="pt-BR" b="1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4C3B8ED4-6899-9FE2-1393-E695CBA44504}"/>
              </a:ext>
            </a:extLst>
          </p:cNvPr>
          <p:cNvGrpSpPr/>
          <p:nvPr/>
        </p:nvGrpSpPr>
        <p:grpSpPr>
          <a:xfrm>
            <a:off x="6766085" y="1444005"/>
            <a:ext cx="2014952" cy="4249413"/>
            <a:chOff x="8441281" y="1215571"/>
            <a:chExt cx="2014952" cy="4249413"/>
          </a:xfrm>
        </p:grpSpPr>
        <p:pic>
          <p:nvPicPr>
            <p:cNvPr id="57" name="object 16">
              <a:extLst>
                <a:ext uri="{FF2B5EF4-FFF2-40B4-BE49-F238E27FC236}">
                  <a16:creationId xmlns:a16="http://schemas.microsoft.com/office/drawing/2014/main" id="{D973DBFC-3B9D-4D29-F502-E35B87408C2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2425" y="1580915"/>
              <a:ext cx="1695748" cy="3496252"/>
            </a:xfrm>
            <a:prstGeom prst="rect">
              <a:avLst/>
            </a:prstGeom>
            <a:effectLst>
              <a:outerShdw blurRad="1016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21" name="Imagem 20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1270818E-67CF-31EB-3094-5B1DCC9BD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41281" y="1215571"/>
              <a:ext cx="2014952" cy="4249413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479B603-6404-878F-71CA-EA86F14595BE}"/>
              </a:ext>
            </a:extLst>
          </p:cNvPr>
          <p:cNvGrpSpPr/>
          <p:nvPr/>
        </p:nvGrpSpPr>
        <p:grpSpPr>
          <a:xfrm rot="10800000">
            <a:off x="-614585" y="-485070"/>
            <a:ext cx="2154658" cy="3053831"/>
            <a:chOff x="-177636" y="4103244"/>
            <a:chExt cx="2154658" cy="3053831"/>
          </a:xfrm>
          <a:solidFill>
            <a:srgbClr val="E3262E"/>
          </a:solidFill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41AC256C-53AA-A861-0C62-A2BFBEEC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575" y="4828853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3AA22CB4-F064-724C-7E44-484139DF3D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984" y="5228000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ângulo: Cantos Arredondados 30">
              <a:extLst>
                <a:ext uri="{FF2B5EF4-FFF2-40B4-BE49-F238E27FC236}">
                  <a16:creationId xmlns:a16="http://schemas.microsoft.com/office/drawing/2014/main" id="{9F912F2C-C96B-9644-3F0D-F97F86013106}"/>
                </a:ext>
              </a:extLst>
            </p:cNvPr>
            <p:cNvSpPr/>
            <p:nvPr/>
          </p:nvSpPr>
          <p:spPr>
            <a:xfrm rot="2700000">
              <a:off x="503149" y="4103244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8" name="Retângulo: Cantos Arredondados 28">
              <a:extLst>
                <a:ext uri="{FF2B5EF4-FFF2-40B4-BE49-F238E27FC236}">
                  <a16:creationId xmlns:a16="http://schemas.microsoft.com/office/drawing/2014/main" id="{C2E02B76-2B73-CE8E-3033-79FB0C62B5CE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0" name="Retângulo: Cantos Arredondados 30">
              <a:extLst>
                <a:ext uri="{FF2B5EF4-FFF2-40B4-BE49-F238E27FC236}">
                  <a16:creationId xmlns:a16="http://schemas.microsoft.com/office/drawing/2014/main" id="{7870702F-CF53-C008-856C-A1B660DC29D6}"/>
                </a:ext>
              </a:extLst>
            </p:cNvPr>
            <p:cNvSpPr/>
            <p:nvPr/>
          </p:nvSpPr>
          <p:spPr>
            <a:xfrm rot="2700000">
              <a:off x="1450900" y="509026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pic>
        <p:nvPicPr>
          <p:cNvPr id="22" name="Gráfico 21">
            <a:extLst>
              <a:ext uri="{FF2B5EF4-FFF2-40B4-BE49-F238E27FC236}">
                <a16:creationId xmlns:a16="http://schemas.microsoft.com/office/drawing/2014/main" id="{43DEDA47-6C17-555D-E796-141DE1F07D6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>
            <a:off x="10583173" y="-1526951"/>
            <a:ext cx="3217653" cy="3217654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7CD31F7-8AAE-65FC-0A20-55817E7DD7C5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77F9BE90-3FD0-6A94-2A7E-DFCA8EFF54BD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41" name="Retângulo Arredondado 6">
                <a:extLst>
                  <a:ext uri="{FF2B5EF4-FFF2-40B4-BE49-F238E27FC236}">
                    <a16:creationId xmlns:a16="http://schemas.microsoft.com/office/drawing/2014/main" id="{2DAB0979-4E9B-EC1B-1BE4-7C7DA14E0F6D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42" name="object 3">
                <a:extLst>
                  <a:ext uri="{FF2B5EF4-FFF2-40B4-BE49-F238E27FC236}">
                    <a16:creationId xmlns:a16="http://schemas.microsoft.com/office/drawing/2014/main" id="{F5B5B83E-CCF5-E864-04CB-ED8BC1159C56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47C27397-2D7C-B91B-F863-2951FBBC8F62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33565C0-5BA8-5633-5911-293965F20EA9}"/>
              </a:ext>
            </a:extLst>
          </p:cNvPr>
          <p:cNvSpPr txBox="1"/>
          <p:nvPr/>
        </p:nvSpPr>
        <p:spPr>
          <a:xfrm>
            <a:off x="1735767" y="852494"/>
            <a:ext cx="872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spcBef>
                <a:spcPts val="1200"/>
              </a:spcBef>
              <a:defRPr/>
            </a:pP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OUTBOUND (Ativo Chamadas Externas)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Seta para a Esquerda 16">
            <a:extLst>
              <a:ext uri="{FF2B5EF4-FFF2-40B4-BE49-F238E27FC236}">
                <a16:creationId xmlns:a16="http://schemas.microsoft.com/office/drawing/2014/main" id="{2E064A1A-D7C4-E414-D57F-CD8E28EC0075}"/>
              </a:ext>
            </a:extLst>
          </p:cNvPr>
          <p:cNvSpPr/>
          <p:nvPr/>
        </p:nvSpPr>
        <p:spPr>
          <a:xfrm rot="10800000">
            <a:off x="6651943" y="2562946"/>
            <a:ext cx="430340" cy="315582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pic>
        <p:nvPicPr>
          <p:cNvPr id="63" name="object 17">
            <a:extLst>
              <a:ext uri="{FF2B5EF4-FFF2-40B4-BE49-F238E27FC236}">
                <a16:creationId xmlns:a16="http://schemas.microsoft.com/office/drawing/2014/main" id="{9E929F79-1BFE-540B-CB55-A9973381BB5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28387" y="3225681"/>
            <a:ext cx="1076325" cy="1181100"/>
          </a:xfrm>
          <a:prstGeom prst="rect">
            <a:avLst/>
          </a:prstGeom>
          <a:effectLst>
            <a:outerShdw blurRad="101975" sx="99821" sy="99821" algn="ctr" rotWithShape="0">
              <a:srgbClr val="000000">
                <a:alpha val="75000"/>
              </a:srgbClr>
            </a:outerShdw>
          </a:effectLst>
        </p:spPr>
      </p:pic>
      <p:grpSp>
        <p:nvGrpSpPr>
          <p:cNvPr id="76" name="Agrupar 75">
            <a:extLst>
              <a:ext uri="{FF2B5EF4-FFF2-40B4-BE49-F238E27FC236}">
                <a16:creationId xmlns:a16="http://schemas.microsoft.com/office/drawing/2014/main" id="{28819D9B-9439-29A7-4A8F-EE912D714425}"/>
              </a:ext>
            </a:extLst>
          </p:cNvPr>
          <p:cNvGrpSpPr/>
          <p:nvPr/>
        </p:nvGrpSpPr>
        <p:grpSpPr>
          <a:xfrm>
            <a:off x="6160053" y="4411208"/>
            <a:ext cx="1915544" cy="439374"/>
            <a:chOff x="6356054" y="4220217"/>
            <a:chExt cx="1523541" cy="439374"/>
          </a:xfrm>
        </p:grpSpPr>
        <p:sp>
          <p:nvSpPr>
            <p:cNvPr id="64" name="Retângulo Arredondado 32">
              <a:extLst>
                <a:ext uri="{FF2B5EF4-FFF2-40B4-BE49-F238E27FC236}">
                  <a16:creationId xmlns:a16="http://schemas.microsoft.com/office/drawing/2014/main" id="{47E7772C-00C0-285D-8EBD-7A4692BCABCA}"/>
                </a:ext>
              </a:extLst>
            </p:cNvPr>
            <p:cNvSpPr/>
            <p:nvPr/>
          </p:nvSpPr>
          <p:spPr>
            <a:xfrm>
              <a:off x="6356054" y="4220217"/>
              <a:ext cx="1523541" cy="439374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5BE3B44B-674A-7FF2-99CD-98817D37C285}"/>
                </a:ext>
              </a:extLst>
            </p:cNvPr>
            <p:cNvSpPr txBox="1"/>
            <p:nvPr/>
          </p:nvSpPr>
          <p:spPr>
            <a:xfrm>
              <a:off x="6374986" y="4271873"/>
              <a:ext cx="14856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Transferências.</a:t>
              </a:r>
            </a:p>
          </p:txBody>
        </p:sp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E84AFCB4-E995-8A33-45CC-A0F641297F97}"/>
              </a:ext>
            </a:extLst>
          </p:cNvPr>
          <p:cNvSpPr txBox="1"/>
          <p:nvPr/>
        </p:nvSpPr>
        <p:spPr>
          <a:xfrm>
            <a:off x="6206629" y="5772608"/>
            <a:ext cx="3134483" cy="52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lnSpc>
                <a:spcPts val="1700"/>
              </a:lnSpc>
              <a:defRPr/>
            </a:pPr>
            <a:r>
              <a:rPr lang="pt-BR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desligar </a:t>
            </a:r>
            <a:r>
              <a:rPr lang="pt-BR" b="1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chamadas</a:t>
            </a:r>
            <a:r>
              <a:rPr lang="pt-BR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br>
              <a:rPr lang="pt-BR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 realizar </a:t>
            </a:r>
            <a:r>
              <a:rPr lang="pt-BR" b="1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transferências.</a:t>
            </a:r>
          </a:p>
        </p:txBody>
      </p:sp>
      <p:sp>
        <p:nvSpPr>
          <p:cNvPr id="69" name="Seta para a Esquerda 7">
            <a:extLst>
              <a:ext uri="{FF2B5EF4-FFF2-40B4-BE49-F238E27FC236}">
                <a16:creationId xmlns:a16="http://schemas.microsoft.com/office/drawing/2014/main" id="{DA64F12A-13A4-E269-18D2-76BB034ED501}"/>
              </a:ext>
            </a:extLst>
          </p:cNvPr>
          <p:cNvSpPr/>
          <p:nvPr/>
        </p:nvSpPr>
        <p:spPr>
          <a:xfrm rot="5400000">
            <a:off x="3883795" y="3081112"/>
            <a:ext cx="619493" cy="454294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73" name="Seta para a Esquerda 16">
            <a:extLst>
              <a:ext uri="{FF2B5EF4-FFF2-40B4-BE49-F238E27FC236}">
                <a16:creationId xmlns:a16="http://schemas.microsoft.com/office/drawing/2014/main" id="{D1E5EEF3-F9B5-FF54-8CE1-E6E653F034A7}"/>
              </a:ext>
            </a:extLst>
          </p:cNvPr>
          <p:cNvSpPr/>
          <p:nvPr/>
        </p:nvSpPr>
        <p:spPr>
          <a:xfrm rot="16200000">
            <a:off x="7073684" y="2820245"/>
            <a:ext cx="430004" cy="358631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12C36B23-D72D-B726-43BB-15DFF24FD19D}"/>
              </a:ext>
            </a:extLst>
          </p:cNvPr>
          <p:cNvGrpSpPr/>
          <p:nvPr/>
        </p:nvGrpSpPr>
        <p:grpSpPr>
          <a:xfrm>
            <a:off x="7962714" y="2788247"/>
            <a:ext cx="1978934" cy="809100"/>
            <a:chOff x="7962714" y="2559813"/>
            <a:chExt cx="1978934" cy="809100"/>
          </a:xfrm>
        </p:grpSpPr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2033011E-F002-6FDD-1C19-C0BB012A0A47}"/>
                </a:ext>
              </a:extLst>
            </p:cNvPr>
            <p:cNvGrpSpPr/>
            <p:nvPr/>
          </p:nvGrpSpPr>
          <p:grpSpPr>
            <a:xfrm>
              <a:off x="7962714" y="2964567"/>
              <a:ext cx="1978934" cy="404346"/>
              <a:chOff x="7962714" y="2964567"/>
              <a:chExt cx="1978934" cy="404346"/>
            </a:xfrm>
          </p:grpSpPr>
          <p:sp>
            <p:nvSpPr>
              <p:cNvPr id="65" name="Retângulo Arredondado 34">
                <a:extLst>
                  <a:ext uri="{FF2B5EF4-FFF2-40B4-BE49-F238E27FC236}">
                    <a16:creationId xmlns:a16="http://schemas.microsoft.com/office/drawing/2014/main" id="{BF2A7AD8-3EEA-87D4-1489-600D15F40203}"/>
                  </a:ext>
                </a:extLst>
              </p:cNvPr>
              <p:cNvSpPr/>
              <p:nvPr/>
            </p:nvSpPr>
            <p:spPr>
              <a:xfrm>
                <a:off x="7962714" y="2964567"/>
                <a:ext cx="1978933" cy="404346"/>
              </a:xfrm>
              <a:prstGeom prst="roundRect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A12B7927-9483-9F66-D6DD-5348B31626DA}"/>
                  </a:ext>
                </a:extLst>
              </p:cNvPr>
              <p:cNvSpPr txBox="1"/>
              <p:nvPr/>
            </p:nvSpPr>
            <p:spPr>
              <a:xfrm>
                <a:off x="7962714" y="2990393"/>
                <a:ext cx="1978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</a:rPr>
                  <a:t>Desligar </a:t>
                </a:r>
                <a:r>
                  <a:rPr lang="pt-BR" sz="1600" b="1" dirty="0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</a:rPr>
                  <a:t>chamadas</a:t>
                </a:r>
                <a:r>
                  <a:rPr lang="pt-BR" sz="1600" dirty="0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</a:rPr>
                  <a:t>.</a:t>
                </a:r>
              </a:p>
            </p:txBody>
          </p:sp>
        </p:grpSp>
        <p:sp>
          <p:nvSpPr>
            <p:cNvPr id="77" name="Seta para a Esquerda 16">
              <a:extLst>
                <a:ext uri="{FF2B5EF4-FFF2-40B4-BE49-F238E27FC236}">
                  <a16:creationId xmlns:a16="http://schemas.microsoft.com/office/drawing/2014/main" id="{8F16838F-3682-B9BB-10C9-02F8FF715E4A}"/>
                </a:ext>
              </a:extLst>
            </p:cNvPr>
            <p:cNvSpPr/>
            <p:nvPr/>
          </p:nvSpPr>
          <p:spPr>
            <a:xfrm rot="5400000">
              <a:off x="8205085" y="2595499"/>
              <a:ext cx="430004" cy="358631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D1DFACA9-40B4-F429-285B-064ED024BB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818" b="28825"/>
          <a:stretch>
            <a:fillRect/>
          </a:stretch>
        </p:blipFill>
        <p:spPr>
          <a:xfrm>
            <a:off x="320310" y="234950"/>
            <a:ext cx="1113245" cy="5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1" grpId="0" animBg="1"/>
      <p:bldP spid="68" grpId="0"/>
      <p:bldP spid="69" grpId="0" animBg="1"/>
      <p:bldP spid="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0D3BF-3695-5C58-2F43-6050D7F89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Agrupar 76">
            <a:extLst>
              <a:ext uri="{FF2B5EF4-FFF2-40B4-BE49-F238E27FC236}">
                <a16:creationId xmlns:a16="http://schemas.microsoft.com/office/drawing/2014/main" id="{CEA4C3EE-45F7-FD62-63B8-DEFFA2109B8E}"/>
              </a:ext>
            </a:extLst>
          </p:cNvPr>
          <p:cNvGrpSpPr/>
          <p:nvPr/>
        </p:nvGrpSpPr>
        <p:grpSpPr>
          <a:xfrm>
            <a:off x="7730604" y="1079394"/>
            <a:ext cx="2386800" cy="4249414"/>
            <a:chOff x="7730604" y="1079394"/>
            <a:chExt cx="2386800" cy="4249414"/>
          </a:xfrm>
        </p:grpSpPr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DF3D731E-2799-97FE-F029-12025EFFE86D}"/>
                </a:ext>
              </a:extLst>
            </p:cNvPr>
            <p:cNvGrpSpPr/>
            <p:nvPr/>
          </p:nvGrpSpPr>
          <p:grpSpPr>
            <a:xfrm>
              <a:off x="7911921" y="1431269"/>
              <a:ext cx="2039825" cy="3496807"/>
              <a:chOff x="7937367" y="1293434"/>
              <a:chExt cx="2014379" cy="3496807"/>
            </a:xfrm>
          </p:grpSpPr>
          <p:pic>
            <p:nvPicPr>
              <p:cNvPr id="40" name="Imagem 39">
                <a:extLst>
                  <a:ext uri="{FF2B5EF4-FFF2-40B4-BE49-F238E27FC236}">
                    <a16:creationId xmlns:a16="http://schemas.microsoft.com/office/drawing/2014/main" id="{2B9D445F-2467-0D71-CC68-29396D1A9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6947"/>
              <a:stretch>
                <a:fillRect/>
              </a:stretch>
            </p:blipFill>
            <p:spPr>
              <a:xfrm>
                <a:off x="7937367" y="1293434"/>
                <a:ext cx="2014379" cy="3228807"/>
              </a:xfrm>
              <a:prstGeom prst="rect">
                <a:avLst/>
              </a:prstGeom>
            </p:spPr>
          </p:pic>
          <p:pic>
            <p:nvPicPr>
              <p:cNvPr id="54" name="Imagem 53">
                <a:extLst>
                  <a:ext uri="{FF2B5EF4-FFF2-40B4-BE49-F238E27FC236}">
                    <a16:creationId xmlns:a16="http://schemas.microsoft.com/office/drawing/2014/main" id="{EFD4C4AB-386B-C3FB-7DAD-BAC96545C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7367" y="4496477"/>
                <a:ext cx="2014379" cy="293764"/>
              </a:xfrm>
              <a:prstGeom prst="rect">
                <a:avLst/>
              </a:prstGeom>
            </p:spPr>
          </p:pic>
        </p:grpSp>
        <p:pic>
          <p:nvPicPr>
            <p:cNvPr id="22" name="Imagem 21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C5A17585-BC58-E261-D144-E5F29B816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30604" y="1079394"/>
              <a:ext cx="2386800" cy="4249414"/>
            </a:xfrm>
            <a:prstGeom prst="rect">
              <a:avLst/>
            </a:prstGeom>
          </p:spPr>
        </p:pic>
      </p:grpSp>
      <p:pic>
        <p:nvPicPr>
          <p:cNvPr id="52" name="Gráfico 51">
            <a:extLst>
              <a:ext uri="{FF2B5EF4-FFF2-40B4-BE49-F238E27FC236}">
                <a16:creationId xmlns:a16="http://schemas.microsoft.com/office/drawing/2014/main" id="{DC20A01E-B414-4558-9C32-ABF3E370C42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>
            <a:off x="-2028765" y="4962216"/>
            <a:ext cx="3217653" cy="3217654"/>
          </a:xfrm>
          <a:prstGeom prst="rect">
            <a:avLst/>
          </a:prstGeom>
        </p:spPr>
      </p:pic>
      <p:grpSp>
        <p:nvGrpSpPr>
          <p:cNvPr id="53" name="Agrupar 52">
            <a:extLst>
              <a:ext uri="{FF2B5EF4-FFF2-40B4-BE49-F238E27FC236}">
                <a16:creationId xmlns:a16="http://schemas.microsoft.com/office/drawing/2014/main" id="{7609827B-6421-1DC8-38E9-2BCCDEC77D9D}"/>
              </a:ext>
            </a:extLst>
          </p:cNvPr>
          <p:cNvGrpSpPr/>
          <p:nvPr/>
        </p:nvGrpSpPr>
        <p:grpSpPr>
          <a:xfrm>
            <a:off x="2002677" y="1079393"/>
            <a:ext cx="2388047" cy="4249414"/>
            <a:chOff x="2002677" y="919458"/>
            <a:chExt cx="2388047" cy="4249414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71697B02-E517-33CF-0773-AB089D10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1194" y="1271335"/>
              <a:ext cx="2039325" cy="3530946"/>
            </a:xfrm>
            <a:prstGeom prst="rect">
              <a:avLst/>
            </a:prstGeom>
          </p:spPr>
        </p:pic>
        <p:pic>
          <p:nvPicPr>
            <p:cNvPr id="20" name="Imagem 19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18354FAC-DF5F-8F4C-E5E3-3482D7675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02677" y="919458"/>
              <a:ext cx="2388047" cy="4249414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96BC609-4254-7386-6D5B-1AB950A3539A}"/>
              </a:ext>
            </a:extLst>
          </p:cNvPr>
          <p:cNvGrpSpPr/>
          <p:nvPr/>
        </p:nvGrpSpPr>
        <p:grpSpPr>
          <a:xfrm rot="10800000">
            <a:off x="10471155" y="-1128725"/>
            <a:ext cx="2154658" cy="3053831"/>
            <a:chOff x="-177636" y="4103244"/>
            <a:chExt cx="2154658" cy="3053831"/>
          </a:xfrm>
          <a:solidFill>
            <a:srgbClr val="E3262E"/>
          </a:solidFill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316EC395-0893-3BFD-1A2E-CD5B5A7898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575" y="4828853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7B9180FC-4077-4308-21F0-9000561FA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984" y="5228000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tângulo: Cantos Arredondados 30">
              <a:extLst>
                <a:ext uri="{FF2B5EF4-FFF2-40B4-BE49-F238E27FC236}">
                  <a16:creationId xmlns:a16="http://schemas.microsoft.com/office/drawing/2014/main" id="{FFD98B3D-579B-0C32-04F2-DD5912926430}"/>
                </a:ext>
              </a:extLst>
            </p:cNvPr>
            <p:cNvSpPr/>
            <p:nvPr/>
          </p:nvSpPr>
          <p:spPr>
            <a:xfrm rot="2700000">
              <a:off x="503149" y="4103244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28">
              <a:extLst>
                <a:ext uri="{FF2B5EF4-FFF2-40B4-BE49-F238E27FC236}">
                  <a16:creationId xmlns:a16="http://schemas.microsoft.com/office/drawing/2014/main" id="{B4DD3397-E3BC-C240-16A0-B8B1DD7DB0DF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F826181F-DECE-5F26-7F75-48101EAA01F5}"/>
                </a:ext>
              </a:extLst>
            </p:cNvPr>
            <p:cNvSpPr/>
            <p:nvPr/>
          </p:nvSpPr>
          <p:spPr>
            <a:xfrm rot="2700000">
              <a:off x="1450900" y="509026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8EBC395-9CD8-9682-34A7-7ABE93F6F1AA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AAEB0871-073A-A01E-EC40-792171A9C578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9" name="Retângulo Arredondado 6">
                <a:extLst>
                  <a:ext uri="{FF2B5EF4-FFF2-40B4-BE49-F238E27FC236}">
                    <a16:creationId xmlns:a16="http://schemas.microsoft.com/office/drawing/2014/main" id="{09461357-5512-2B47-4C02-F974F5011124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30" name="object 3">
                <a:extLst>
                  <a:ext uri="{FF2B5EF4-FFF2-40B4-BE49-F238E27FC236}">
                    <a16:creationId xmlns:a16="http://schemas.microsoft.com/office/drawing/2014/main" id="{4ECF3E4F-1B0D-389E-0FEE-4A0E199CDEA0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C8A04EBC-D4E8-EBBF-2120-4B29B9E1C830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10FA5B-9C7F-EFEB-2113-F9CEFA193CC6}"/>
              </a:ext>
            </a:extLst>
          </p:cNvPr>
          <p:cNvSpPr txBox="1"/>
          <p:nvPr/>
        </p:nvSpPr>
        <p:spPr>
          <a:xfrm>
            <a:off x="1188888" y="5449925"/>
            <a:ext cx="4019906" cy="74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lnSpc>
                <a:spcPts val="1700"/>
              </a:lnSpc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Para realizar um </a:t>
            </a:r>
            <a:r>
              <a:rPr lang="pt-BR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agendamento</a:t>
            </a: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, clicar em </a:t>
            </a:r>
            <a:r>
              <a:rPr lang="pt-BR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Comprometer</a:t>
            </a: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e preencher os dados e ao final clicar em </a:t>
            </a:r>
            <a:r>
              <a:rPr lang="pt-BR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Guardar</a:t>
            </a: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  <a:endParaRPr lang="pt-BR" b="1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91EE1D8-7FAA-C357-538B-85204EE6B72A}"/>
              </a:ext>
            </a:extLst>
          </p:cNvPr>
          <p:cNvSpPr txBox="1"/>
          <p:nvPr/>
        </p:nvSpPr>
        <p:spPr>
          <a:xfrm>
            <a:off x="6585611" y="5449925"/>
            <a:ext cx="4470526" cy="74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lnSpc>
                <a:spcPts val="1700"/>
              </a:lnSpc>
              <a:defRPr/>
            </a:pP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Para </a:t>
            </a:r>
            <a:r>
              <a:rPr lang="pt-BR" err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rediscar</a:t>
            </a: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um número que já foi chamado | tratado, clicar em </a:t>
            </a:r>
            <a:r>
              <a:rPr lang="pt-BR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Novo</a:t>
            </a: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, depois em </a:t>
            </a:r>
            <a:r>
              <a:rPr lang="pt-BR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Histórico</a:t>
            </a: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e no </a:t>
            </a:r>
            <a:r>
              <a:rPr lang="pt-BR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número</a:t>
            </a:r>
            <a:r>
              <a:rPr lang="pt-BR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a ser chamado.</a:t>
            </a:r>
            <a:endParaRPr lang="pt-BR" b="1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Seta para a Esquerda 7">
            <a:extLst>
              <a:ext uri="{FF2B5EF4-FFF2-40B4-BE49-F238E27FC236}">
                <a16:creationId xmlns:a16="http://schemas.microsoft.com/office/drawing/2014/main" id="{A02D93CC-069E-4906-924E-5720DA12A54F}"/>
              </a:ext>
            </a:extLst>
          </p:cNvPr>
          <p:cNvSpPr/>
          <p:nvPr/>
        </p:nvSpPr>
        <p:spPr>
          <a:xfrm>
            <a:off x="3299952" y="2031845"/>
            <a:ext cx="447799" cy="328385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73" name="Seta para a Esquerda 7">
            <a:extLst>
              <a:ext uri="{FF2B5EF4-FFF2-40B4-BE49-F238E27FC236}">
                <a16:creationId xmlns:a16="http://schemas.microsoft.com/office/drawing/2014/main" id="{D57096FF-09B0-6DC2-AE6D-5C0C7B0BECD8}"/>
              </a:ext>
            </a:extLst>
          </p:cNvPr>
          <p:cNvSpPr/>
          <p:nvPr/>
        </p:nvSpPr>
        <p:spPr>
          <a:xfrm>
            <a:off x="2983364" y="4210521"/>
            <a:ext cx="447799" cy="328385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74" name="Seta para a Esquerda 7">
            <a:extLst>
              <a:ext uri="{FF2B5EF4-FFF2-40B4-BE49-F238E27FC236}">
                <a16:creationId xmlns:a16="http://schemas.microsoft.com/office/drawing/2014/main" id="{74584E46-5F5E-F79A-6004-96600455B1CE}"/>
              </a:ext>
            </a:extLst>
          </p:cNvPr>
          <p:cNvSpPr/>
          <p:nvPr/>
        </p:nvSpPr>
        <p:spPr>
          <a:xfrm>
            <a:off x="8277184" y="4617000"/>
            <a:ext cx="447799" cy="328385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75" name="Seta para a Esquerda 7">
            <a:extLst>
              <a:ext uri="{FF2B5EF4-FFF2-40B4-BE49-F238E27FC236}">
                <a16:creationId xmlns:a16="http://schemas.microsoft.com/office/drawing/2014/main" id="{0BD0767C-6222-C0A4-BF33-9B4D7316653A}"/>
              </a:ext>
            </a:extLst>
          </p:cNvPr>
          <p:cNvSpPr/>
          <p:nvPr/>
        </p:nvSpPr>
        <p:spPr>
          <a:xfrm>
            <a:off x="8855340" y="3882136"/>
            <a:ext cx="447799" cy="328385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76" name="Seta para a Esquerda 7">
            <a:extLst>
              <a:ext uri="{FF2B5EF4-FFF2-40B4-BE49-F238E27FC236}">
                <a16:creationId xmlns:a16="http://schemas.microsoft.com/office/drawing/2014/main" id="{3DD96573-2498-032C-DE02-D0A0253F884B}"/>
              </a:ext>
            </a:extLst>
          </p:cNvPr>
          <p:cNvSpPr/>
          <p:nvPr/>
        </p:nvSpPr>
        <p:spPr>
          <a:xfrm>
            <a:off x="9150696" y="3380903"/>
            <a:ext cx="447799" cy="328385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63A69-2A3B-7EA6-5D74-97ED44E7D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5B476C48-03B9-892B-9063-8C65FC250BF3}"/>
              </a:ext>
            </a:extLst>
          </p:cNvPr>
          <p:cNvGrpSpPr/>
          <p:nvPr/>
        </p:nvGrpSpPr>
        <p:grpSpPr>
          <a:xfrm>
            <a:off x="3513425" y="1079393"/>
            <a:ext cx="2388047" cy="4249414"/>
            <a:chOff x="3513425" y="1079393"/>
            <a:chExt cx="2388047" cy="424941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0C525B0-F264-6A1D-2D81-69B7E4CE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3062" b="-389"/>
            <a:stretch>
              <a:fillRect/>
            </a:stretch>
          </p:blipFill>
          <p:spPr>
            <a:xfrm>
              <a:off x="3707898" y="1325216"/>
              <a:ext cx="1973555" cy="3723861"/>
            </a:xfrm>
            <a:prstGeom prst="rect">
              <a:avLst/>
            </a:prstGeom>
          </p:spPr>
        </p:pic>
        <p:pic>
          <p:nvPicPr>
            <p:cNvPr id="20" name="Imagem 19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B64611B2-39F3-72C4-EDBF-0A625EC3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13425" y="1079393"/>
              <a:ext cx="2388047" cy="4249414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8649FE0-1537-92F3-A7DE-D62F6DA8F4FE}"/>
              </a:ext>
            </a:extLst>
          </p:cNvPr>
          <p:cNvGrpSpPr/>
          <p:nvPr/>
        </p:nvGrpSpPr>
        <p:grpSpPr>
          <a:xfrm>
            <a:off x="6290530" y="1079394"/>
            <a:ext cx="2386800" cy="4249414"/>
            <a:chOff x="6290530" y="1079394"/>
            <a:chExt cx="2386800" cy="4249414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8E1F24AE-2F2D-9F9F-EB00-771C67D65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3343" y="1414212"/>
              <a:ext cx="1997352" cy="3528849"/>
            </a:xfrm>
            <a:prstGeom prst="rect">
              <a:avLst/>
            </a:prstGeom>
          </p:spPr>
        </p:pic>
        <p:pic>
          <p:nvPicPr>
            <p:cNvPr id="22" name="Imagem 21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C639148C-F63A-CA90-02CF-E4FAE047D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90530" y="1079394"/>
              <a:ext cx="2386800" cy="4249414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0553E32-EE2D-3E47-FE34-0D9230F4F77C}"/>
              </a:ext>
            </a:extLst>
          </p:cNvPr>
          <p:cNvGrpSpPr/>
          <p:nvPr/>
        </p:nvGrpSpPr>
        <p:grpSpPr>
          <a:xfrm rot="10800000">
            <a:off x="10471155" y="-1128725"/>
            <a:ext cx="2154658" cy="3053831"/>
            <a:chOff x="-177636" y="4103244"/>
            <a:chExt cx="2154658" cy="3053831"/>
          </a:xfrm>
          <a:solidFill>
            <a:srgbClr val="E3262E"/>
          </a:solidFill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B1ECF674-2B50-8FAE-0FB2-77F2474E8A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575" y="4828853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853358F6-91D9-8A9E-CF2E-27E1A46929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984" y="5228000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tângulo: Cantos Arredondados 30">
              <a:extLst>
                <a:ext uri="{FF2B5EF4-FFF2-40B4-BE49-F238E27FC236}">
                  <a16:creationId xmlns:a16="http://schemas.microsoft.com/office/drawing/2014/main" id="{DB553396-0AB7-CFC5-D32E-B198107B216B}"/>
                </a:ext>
              </a:extLst>
            </p:cNvPr>
            <p:cNvSpPr/>
            <p:nvPr/>
          </p:nvSpPr>
          <p:spPr>
            <a:xfrm rot="2700000">
              <a:off x="503149" y="4103244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28">
              <a:extLst>
                <a:ext uri="{FF2B5EF4-FFF2-40B4-BE49-F238E27FC236}">
                  <a16:creationId xmlns:a16="http://schemas.microsoft.com/office/drawing/2014/main" id="{8EB18AAC-F34A-8155-81B1-F13550D697E0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F93B702C-1F24-E098-588F-4AC46EC003C7}"/>
                </a:ext>
              </a:extLst>
            </p:cNvPr>
            <p:cNvSpPr/>
            <p:nvPr/>
          </p:nvSpPr>
          <p:spPr>
            <a:xfrm rot="2700000">
              <a:off x="1450900" y="509026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FBD715C-EAC6-E356-1D14-51EE2C76723C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5CB2666B-5DF5-62C4-6C0D-AB542266BF74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9" name="Retângulo Arredondado 6">
                <a:extLst>
                  <a:ext uri="{FF2B5EF4-FFF2-40B4-BE49-F238E27FC236}">
                    <a16:creationId xmlns:a16="http://schemas.microsoft.com/office/drawing/2014/main" id="{D7650E24-37DE-4184-65F4-CBCFFA42F622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30" name="object 3">
                <a:extLst>
                  <a:ext uri="{FF2B5EF4-FFF2-40B4-BE49-F238E27FC236}">
                    <a16:creationId xmlns:a16="http://schemas.microsoft.com/office/drawing/2014/main" id="{CA238449-29C6-56FA-58B2-D2ED9734B49E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C8D3A197-C6BD-7A22-0591-AC418C776059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DF5A616-726A-8801-9D4A-55118C698BE0}"/>
              </a:ext>
            </a:extLst>
          </p:cNvPr>
          <p:cNvSpPr txBox="1"/>
          <p:nvPr/>
        </p:nvSpPr>
        <p:spPr>
          <a:xfrm>
            <a:off x="3883187" y="5587867"/>
            <a:ext cx="4425625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lnSpc>
                <a:spcPts val="1700"/>
              </a:lnSpc>
              <a:defRPr/>
            </a:pPr>
            <a:r>
              <a:rPr lang="pt-BR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Para o número de saída será solicitado o Skill de Outbound. Clicar em </a:t>
            </a:r>
            <a:r>
              <a:rPr lang="pt-BR" b="1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Rediscagem</a:t>
            </a:r>
            <a:r>
              <a:rPr lang="pt-BR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  <a:endParaRPr lang="pt-BR" b="1" dirty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Seta para a Esquerda 7">
            <a:extLst>
              <a:ext uri="{FF2B5EF4-FFF2-40B4-BE49-F238E27FC236}">
                <a16:creationId xmlns:a16="http://schemas.microsoft.com/office/drawing/2014/main" id="{E72223FD-31C4-7C10-4909-893C6C0D3972}"/>
              </a:ext>
            </a:extLst>
          </p:cNvPr>
          <p:cNvSpPr/>
          <p:nvPr/>
        </p:nvSpPr>
        <p:spPr>
          <a:xfrm>
            <a:off x="5502807" y="2288409"/>
            <a:ext cx="447799" cy="328385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7" name="Seta para a Esquerda 7">
            <a:extLst>
              <a:ext uri="{FF2B5EF4-FFF2-40B4-BE49-F238E27FC236}">
                <a16:creationId xmlns:a16="http://schemas.microsoft.com/office/drawing/2014/main" id="{DB3A108A-67AD-2C8D-EDEB-DAFF4B59469B}"/>
              </a:ext>
            </a:extLst>
          </p:cNvPr>
          <p:cNvSpPr/>
          <p:nvPr/>
        </p:nvSpPr>
        <p:spPr>
          <a:xfrm>
            <a:off x="4688961" y="2597255"/>
            <a:ext cx="447799" cy="328385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3E2F5BC-6E2F-1F3B-7D2A-E858A0324E2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>
            <a:off x="-2028765" y="4962216"/>
            <a:ext cx="3217653" cy="32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2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F8845-A80E-42DE-E63E-95EA28A1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DD6CE491-5044-55A9-714D-FE0A2C3DF3C3}"/>
              </a:ext>
            </a:extLst>
          </p:cNvPr>
          <p:cNvGrpSpPr/>
          <p:nvPr/>
        </p:nvGrpSpPr>
        <p:grpSpPr>
          <a:xfrm>
            <a:off x="-472063" y="487413"/>
            <a:ext cx="6345996" cy="7900437"/>
            <a:chOff x="-472063" y="487413"/>
            <a:chExt cx="6345996" cy="7900437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CB22D8C3-FC23-1284-478B-581E4578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5530" y="901874"/>
              <a:ext cx="2810354" cy="4940306"/>
            </a:xfrm>
            <a:prstGeom prst="rect">
              <a:avLst/>
            </a:prstGeom>
          </p:spPr>
        </p:pic>
        <p:pic>
          <p:nvPicPr>
            <p:cNvPr id="36" name="Shape 270" descr="android.png">
              <a:extLst>
                <a:ext uri="{FF2B5EF4-FFF2-40B4-BE49-F238E27FC236}">
                  <a16:creationId xmlns:a16="http://schemas.microsoft.com/office/drawing/2014/main" id="{96DE7BA3-7C69-2EB4-C4E6-D76D1698184A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72063" y="487413"/>
              <a:ext cx="6345996" cy="790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E3D90CC-1E92-FEDA-2AE1-8C49004A31DD}"/>
              </a:ext>
            </a:extLst>
          </p:cNvPr>
          <p:cNvGrpSpPr/>
          <p:nvPr/>
        </p:nvGrpSpPr>
        <p:grpSpPr>
          <a:xfrm rot="16200000" flipH="1">
            <a:off x="9339080" y="-618021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BFF56E57-F643-775A-814C-69CE0B2B6E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184D9279-8B1F-712D-E3F2-E155B078B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8E680B7E-8AAE-D16C-1F53-1DEBCB3308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B7CAAAC1-F00C-3467-7F92-F8C8ADF17F11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solidFill>
                <a:srgbClr val="FBA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Retângulo: Cantos Arredondados 28">
              <a:extLst>
                <a:ext uri="{FF2B5EF4-FFF2-40B4-BE49-F238E27FC236}">
                  <a16:creationId xmlns:a16="http://schemas.microsoft.com/office/drawing/2014/main" id="{454F9A69-B81F-C217-FDFF-081FD4991AAC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3" name="Retângulo: Cantos Arredondados 30">
              <a:extLst>
                <a:ext uri="{FF2B5EF4-FFF2-40B4-BE49-F238E27FC236}">
                  <a16:creationId xmlns:a16="http://schemas.microsoft.com/office/drawing/2014/main" id="{3AB039C8-23A8-DD30-7803-5BE1A215B3DE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4" name="Retângulo: Cantos Arredondados 30">
              <a:extLst>
                <a:ext uri="{FF2B5EF4-FFF2-40B4-BE49-F238E27FC236}">
                  <a16:creationId xmlns:a16="http://schemas.microsoft.com/office/drawing/2014/main" id="{0C7F14C0-7B10-78A5-DC05-62B94A76CA36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ED57CC2-8F71-1521-D8FC-CF444EFA668C}"/>
              </a:ext>
            </a:extLst>
          </p:cNvPr>
          <p:cNvSpPr/>
          <p:nvPr/>
        </p:nvSpPr>
        <p:spPr>
          <a:xfrm rot="2700000">
            <a:off x="6036450" y="5332243"/>
            <a:ext cx="727407" cy="72740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11" name="Retângulo: Cantos Arredondados 27">
            <a:extLst>
              <a:ext uri="{FF2B5EF4-FFF2-40B4-BE49-F238E27FC236}">
                <a16:creationId xmlns:a16="http://schemas.microsoft.com/office/drawing/2014/main" id="{A85E7D42-93C9-50D7-A443-B3A611BBC2DF}"/>
              </a:ext>
            </a:extLst>
          </p:cNvPr>
          <p:cNvSpPr/>
          <p:nvPr/>
        </p:nvSpPr>
        <p:spPr>
          <a:xfrm rot="2700000" flipH="1">
            <a:off x="7190457" y="552776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FB7C6BA-9D48-4FCC-A80B-D7480D43C22E}"/>
              </a:ext>
            </a:extLst>
          </p:cNvPr>
          <p:cNvSpPr txBox="1"/>
          <p:nvPr/>
        </p:nvSpPr>
        <p:spPr>
          <a:xfrm>
            <a:off x="6516135" y="3220271"/>
            <a:ext cx="4234511" cy="923330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Tabulações</a:t>
            </a:r>
          </a:p>
          <a:p>
            <a:r>
              <a:rPr lang="pt-BR" sz="2000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 operador deve escolher a </a:t>
            </a: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Tabulação</a:t>
            </a:r>
            <a:r>
              <a:rPr lang="pt-BR" sz="2000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 e depois clicar em </a:t>
            </a: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Guardar.</a:t>
            </a:r>
            <a:endParaRPr lang="pt-BR" sz="2000" b="1" noProof="0" dirty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13" name="Shape 1162">
            <a:extLst>
              <a:ext uri="{FF2B5EF4-FFF2-40B4-BE49-F238E27FC236}">
                <a16:creationId xmlns:a16="http://schemas.microsoft.com/office/drawing/2014/main" id="{2C8451EF-D7C8-769C-1626-866B9656ED0E}"/>
              </a:ext>
            </a:extLst>
          </p:cNvPr>
          <p:cNvSpPr/>
          <p:nvPr/>
        </p:nvSpPr>
        <p:spPr>
          <a:xfrm>
            <a:off x="6516135" y="2723990"/>
            <a:ext cx="4377293" cy="41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>
                <a:solidFill>
                  <a:srgbClr val="53585F"/>
                </a:solidFill>
                <a:latin typeface="AMX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DISCADOR PREDITIVO</a:t>
            </a:r>
            <a:endParaRPr lang="pt-BR" sz="2667" noProof="0">
              <a:solidFill>
                <a:srgbClr val="53585F"/>
              </a:solidFill>
              <a:latin typeface="AMX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tângulo Arredondado 6">
            <a:extLst>
              <a:ext uri="{FF2B5EF4-FFF2-40B4-BE49-F238E27FC236}">
                <a16:creationId xmlns:a16="http://schemas.microsoft.com/office/drawing/2014/main" id="{6ED9E4BF-737D-B190-A29D-4D84FCCC86FB}"/>
              </a:ext>
            </a:extLst>
          </p:cNvPr>
          <p:cNvSpPr/>
          <p:nvPr/>
        </p:nvSpPr>
        <p:spPr>
          <a:xfrm>
            <a:off x="6487544" y="1244428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39" name="object 3">
            <a:extLst>
              <a:ext uri="{FF2B5EF4-FFF2-40B4-BE49-F238E27FC236}">
                <a16:creationId xmlns:a16="http://schemas.microsoft.com/office/drawing/2014/main" id="{A272B6D7-7E55-4F17-F96B-B946155806AC}"/>
              </a:ext>
            </a:extLst>
          </p:cNvPr>
          <p:cNvSpPr txBox="1"/>
          <p:nvPr/>
        </p:nvSpPr>
        <p:spPr>
          <a:xfrm>
            <a:off x="6553266" y="1288660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E2B395A-60DE-1EB1-0D48-ADBCCE9F8EBA}"/>
              </a:ext>
            </a:extLst>
          </p:cNvPr>
          <p:cNvSpPr txBox="1"/>
          <p:nvPr/>
        </p:nvSpPr>
        <p:spPr>
          <a:xfrm>
            <a:off x="6516135" y="1637949"/>
            <a:ext cx="28516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42" name="Seta para a Esquerda 7">
            <a:extLst>
              <a:ext uri="{FF2B5EF4-FFF2-40B4-BE49-F238E27FC236}">
                <a16:creationId xmlns:a16="http://schemas.microsoft.com/office/drawing/2014/main" id="{B1EE1D1C-4FF6-D032-494D-888FE8A1318D}"/>
              </a:ext>
            </a:extLst>
          </p:cNvPr>
          <p:cNvSpPr/>
          <p:nvPr/>
        </p:nvSpPr>
        <p:spPr>
          <a:xfrm>
            <a:off x="4743196" y="3565699"/>
            <a:ext cx="619493" cy="454294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7D3F9A0B-A076-0D4A-CEA6-486CB89D91C0}"/>
              </a:ext>
            </a:extLst>
          </p:cNvPr>
          <p:cNvCxnSpPr>
            <a:cxnSpLocks/>
          </p:cNvCxnSpPr>
          <p:nvPr/>
        </p:nvCxnSpPr>
        <p:spPr>
          <a:xfrm>
            <a:off x="-555598" y="3259848"/>
            <a:ext cx="935528" cy="884190"/>
          </a:xfrm>
          <a:prstGeom prst="line">
            <a:avLst/>
          </a:prstGeom>
          <a:solidFill>
            <a:srgbClr val="E3262E"/>
          </a:solidFill>
          <a:ln w="76200">
            <a:solidFill>
              <a:srgbClr val="6311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F8D7B23-E2CD-734B-8E26-8C1E9A652A96}"/>
              </a:ext>
            </a:extLst>
          </p:cNvPr>
          <p:cNvSpPr/>
          <p:nvPr/>
        </p:nvSpPr>
        <p:spPr>
          <a:xfrm rot="2700000">
            <a:off x="-283926" y="3866888"/>
            <a:ext cx="908406" cy="908406"/>
          </a:xfrm>
          <a:prstGeom prst="roundRect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57FEC8F-1C40-FE30-0896-65331EC5161C}"/>
              </a:ext>
            </a:extLst>
          </p:cNvPr>
          <p:cNvSpPr/>
          <p:nvPr/>
        </p:nvSpPr>
        <p:spPr>
          <a:xfrm rot="2700000">
            <a:off x="-1805242" y="725212"/>
            <a:ext cx="2666359" cy="2666359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5" name="Seta para a Esquerda 7">
            <a:extLst>
              <a:ext uri="{FF2B5EF4-FFF2-40B4-BE49-F238E27FC236}">
                <a16:creationId xmlns:a16="http://schemas.microsoft.com/office/drawing/2014/main" id="{F610542E-938B-0B56-104B-05CB25CE44A4}"/>
              </a:ext>
            </a:extLst>
          </p:cNvPr>
          <p:cNvSpPr/>
          <p:nvPr/>
        </p:nvSpPr>
        <p:spPr>
          <a:xfrm>
            <a:off x="3142996" y="5248444"/>
            <a:ext cx="619493" cy="454294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4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28EA2-5645-AE8B-71D2-CB16B2172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3925352-D6AC-5EB8-F012-C0ADACDE0ABA}"/>
              </a:ext>
            </a:extLst>
          </p:cNvPr>
          <p:cNvGrpSpPr/>
          <p:nvPr/>
        </p:nvGrpSpPr>
        <p:grpSpPr>
          <a:xfrm>
            <a:off x="581769" y="3030047"/>
            <a:ext cx="4390954" cy="1227534"/>
            <a:chOff x="1071166" y="3030047"/>
            <a:chExt cx="4390954" cy="1227534"/>
          </a:xfrm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F8C6462D-3DC8-81B9-0011-E05FEB5D8F8E}"/>
                </a:ext>
              </a:extLst>
            </p:cNvPr>
            <p:cNvSpPr/>
            <p:nvPr/>
          </p:nvSpPr>
          <p:spPr>
            <a:xfrm>
              <a:off x="1071166" y="3030047"/>
              <a:ext cx="4390954" cy="1227534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6A4794C-427A-409B-2F78-B49ACB77E83C}"/>
                </a:ext>
              </a:extLst>
            </p:cNvPr>
            <p:cNvSpPr txBox="1"/>
            <p:nvPr/>
          </p:nvSpPr>
          <p:spPr>
            <a:xfrm>
              <a:off x="1320512" y="3175737"/>
              <a:ext cx="37340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No modo </a:t>
              </a: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Preditivo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, a discagem é realizada de forma automática e a chamada entregue ao operador.</a:t>
              </a:r>
            </a:p>
          </p:txBody>
        </p:sp>
      </p:grpSp>
      <p:pic>
        <p:nvPicPr>
          <p:cNvPr id="14" name="Imagem 13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F1288EBC-3561-7D4A-FA9C-69CAC7A89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11" y="362767"/>
            <a:ext cx="8843700" cy="58958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E364DB-44C9-1B1C-AAD8-1DFA745E2A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44"/>
          <a:stretch>
            <a:fillRect/>
          </a:stretch>
        </p:blipFill>
        <p:spPr>
          <a:xfrm>
            <a:off x="4704404" y="1108318"/>
            <a:ext cx="6288594" cy="355275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78DDA3B-11E4-F4DB-8E57-E84DE7DC0E42}"/>
              </a:ext>
            </a:extLst>
          </p:cNvPr>
          <p:cNvGrpSpPr/>
          <p:nvPr/>
        </p:nvGrpSpPr>
        <p:grpSpPr>
          <a:xfrm>
            <a:off x="8431457" y="2438369"/>
            <a:ext cx="2772349" cy="708408"/>
            <a:chOff x="7687612" y="3781273"/>
            <a:chExt cx="2531717" cy="708408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C3699807-FE5A-D316-835E-98D43816743A}"/>
                </a:ext>
              </a:extLst>
            </p:cNvPr>
            <p:cNvSpPr/>
            <p:nvPr/>
          </p:nvSpPr>
          <p:spPr>
            <a:xfrm>
              <a:off x="7687614" y="3781273"/>
              <a:ext cx="2420692" cy="708408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4C488D37-F768-293C-8FAE-9E698959CA5E}"/>
                </a:ext>
              </a:extLst>
            </p:cNvPr>
            <p:cNvSpPr txBox="1"/>
            <p:nvPr/>
          </p:nvSpPr>
          <p:spPr>
            <a:xfrm>
              <a:off x="7687612" y="3840625"/>
              <a:ext cx="25317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Tela de dados de informações da 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Chamada.</a:t>
              </a:r>
              <a:endParaRPr lang="pt-BR" sz="1600" b="1" dirty="0">
                <a:solidFill>
                  <a:schemeClr val="bg1">
                    <a:lumMod val="95000"/>
                  </a:schemeClr>
                </a:solidFill>
                <a:latin typeface="AMX Medium" pitchFamily="2" charset="77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759F5A3-87A3-04F7-7F8B-8ABCFF65C061}"/>
              </a:ext>
            </a:extLst>
          </p:cNvPr>
          <p:cNvGrpSpPr/>
          <p:nvPr/>
        </p:nvGrpSpPr>
        <p:grpSpPr>
          <a:xfrm>
            <a:off x="-257153" y="4690084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9BDBC46E-65B9-40A1-3320-38716FD7BB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76F7489F-C6B2-32E8-CD45-008F7B113B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528B370C-000F-D1C7-1BFA-AE521C4360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ângulo: Cantos Arredondados 30">
              <a:extLst>
                <a:ext uri="{FF2B5EF4-FFF2-40B4-BE49-F238E27FC236}">
                  <a16:creationId xmlns:a16="http://schemas.microsoft.com/office/drawing/2014/main" id="{DE741B77-4742-BDF6-2204-D0C798E25AA8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1" name="Retângulo: Cantos Arredondados 28">
              <a:extLst>
                <a:ext uri="{FF2B5EF4-FFF2-40B4-BE49-F238E27FC236}">
                  <a16:creationId xmlns:a16="http://schemas.microsoft.com/office/drawing/2014/main" id="{D9F0DE9C-0772-290C-2FDF-917BFF1BDB39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2" name="Retângulo: Cantos Arredondados 30">
              <a:extLst>
                <a:ext uri="{FF2B5EF4-FFF2-40B4-BE49-F238E27FC236}">
                  <a16:creationId xmlns:a16="http://schemas.microsoft.com/office/drawing/2014/main" id="{7E034E2C-6D69-7700-BA3E-A589846FD832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3" name="Retângulo: Cantos Arredondados 30">
              <a:extLst>
                <a:ext uri="{FF2B5EF4-FFF2-40B4-BE49-F238E27FC236}">
                  <a16:creationId xmlns:a16="http://schemas.microsoft.com/office/drawing/2014/main" id="{7EBCC169-C153-9BE5-4648-5AB673F7FCDC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E856F193-9F0A-91AB-788B-D2BA2387213F}"/>
              </a:ext>
            </a:extLst>
          </p:cNvPr>
          <p:cNvGrpSpPr/>
          <p:nvPr/>
        </p:nvGrpSpPr>
        <p:grpSpPr>
          <a:xfrm rot="10800000">
            <a:off x="11208743" y="-248069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9CBE5275-5C49-824E-887B-DBF41B316561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tângulo: Cantos Arredondados 30">
              <a:extLst>
                <a:ext uri="{FF2B5EF4-FFF2-40B4-BE49-F238E27FC236}">
                  <a16:creationId xmlns:a16="http://schemas.microsoft.com/office/drawing/2014/main" id="{1ADF227F-B519-0AE5-E4FE-DF61A2407146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F3DD501E-151A-CBD7-E578-7EAE1C926997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11" name="Retângulo Arredondado 6">
            <a:extLst>
              <a:ext uri="{FF2B5EF4-FFF2-40B4-BE49-F238E27FC236}">
                <a16:creationId xmlns:a16="http://schemas.microsoft.com/office/drawing/2014/main" id="{90667331-9529-FD09-0677-6547DEA020FF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E7CD3D6E-B8A8-AB90-3483-6F963A33CD4E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11C1D8-55D1-F5F5-AE91-5AE31D4373D1}"/>
              </a:ext>
            </a:extLst>
          </p:cNvPr>
          <p:cNvSpPr txBox="1"/>
          <p:nvPr/>
        </p:nvSpPr>
        <p:spPr>
          <a:xfrm>
            <a:off x="480714" y="1112920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7" name="Seta para a Esquerda 7">
            <a:extLst>
              <a:ext uri="{FF2B5EF4-FFF2-40B4-BE49-F238E27FC236}">
                <a16:creationId xmlns:a16="http://schemas.microsoft.com/office/drawing/2014/main" id="{935CA6F1-BC0A-D621-B805-B0AFD530BF9F}"/>
              </a:ext>
            </a:extLst>
          </p:cNvPr>
          <p:cNvSpPr/>
          <p:nvPr/>
        </p:nvSpPr>
        <p:spPr>
          <a:xfrm rot="10800000">
            <a:off x="5973529" y="1584405"/>
            <a:ext cx="619493" cy="454294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56AD-22A3-0F7D-6F0A-6EB90B114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F110838-FDFE-E600-C273-238905C6D6C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04" t="22767" r="29611" b="30315"/>
          <a:stretch/>
        </p:blipFill>
        <p:spPr>
          <a:xfrm>
            <a:off x="10583173" y="-737269"/>
            <a:ext cx="3217653" cy="3217654"/>
          </a:xfrm>
          <a:prstGeom prst="rect">
            <a:avLst/>
          </a:prstGeom>
        </p:spPr>
      </p:pic>
      <p:pic>
        <p:nvPicPr>
          <p:cNvPr id="13" name="Imagem 1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1521F14-242C-F75C-AD7A-99779D9998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78589" y="5671268"/>
            <a:ext cx="1604064" cy="1168400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8BFD80E6-771B-FFB5-7D31-F64E6454432C}"/>
              </a:ext>
            </a:extLst>
          </p:cNvPr>
          <p:cNvGrpSpPr/>
          <p:nvPr/>
        </p:nvGrpSpPr>
        <p:grpSpPr>
          <a:xfrm>
            <a:off x="5478352" y="294909"/>
            <a:ext cx="6345996" cy="7900437"/>
            <a:chOff x="6400153" y="487413"/>
            <a:chExt cx="6345996" cy="7900437"/>
          </a:xfrm>
        </p:grpSpPr>
        <p:pic>
          <p:nvPicPr>
            <p:cNvPr id="3" name="Shape 270" descr="android.png">
              <a:extLst>
                <a:ext uri="{FF2B5EF4-FFF2-40B4-BE49-F238E27FC236}">
                  <a16:creationId xmlns:a16="http://schemas.microsoft.com/office/drawing/2014/main" id="{27D24AF9-8E76-37CE-CD89-E56EF7E65A09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00153" y="487413"/>
              <a:ext cx="6345996" cy="7900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04F5641-9373-FA0B-A990-E8D1146D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9195" y="967410"/>
              <a:ext cx="2777973" cy="487784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12BE206-A984-CEDF-BC49-0BC542D177F8}"/>
              </a:ext>
            </a:extLst>
          </p:cNvPr>
          <p:cNvGrpSpPr/>
          <p:nvPr/>
        </p:nvGrpSpPr>
        <p:grpSpPr>
          <a:xfrm>
            <a:off x="3032759" y="836809"/>
            <a:ext cx="3958088" cy="1396980"/>
            <a:chOff x="-797527" y="1798811"/>
            <a:chExt cx="3958088" cy="1396980"/>
          </a:xfrm>
        </p:grpSpPr>
        <p:sp>
          <p:nvSpPr>
            <p:cNvPr id="9" name="Retângulo Arredondado 5">
              <a:extLst>
                <a:ext uri="{FF2B5EF4-FFF2-40B4-BE49-F238E27FC236}">
                  <a16:creationId xmlns:a16="http://schemas.microsoft.com/office/drawing/2014/main" id="{C63F0EF2-6A47-C04A-45C1-941CF07009B4}"/>
                </a:ext>
              </a:extLst>
            </p:cNvPr>
            <p:cNvSpPr/>
            <p:nvPr/>
          </p:nvSpPr>
          <p:spPr>
            <a:xfrm>
              <a:off x="-797527" y="1798811"/>
              <a:ext cx="3445540" cy="1396980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03BF107-462B-42D4-DFD3-0E3F60A79E6D}"/>
                </a:ext>
              </a:extLst>
            </p:cNvPr>
            <p:cNvSpPr txBox="1"/>
            <p:nvPr/>
          </p:nvSpPr>
          <p:spPr>
            <a:xfrm>
              <a:off x="-797527" y="1910609"/>
              <a:ext cx="3545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Para realizar um agendamento, clicar 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Comprometer </a:t>
              </a:r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                              e preencher os dados e ao                      final clicar 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Guardar.</a:t>
              </a:r>
            </a:p>
          </p:txBody>
        </p:sp>
        <p:sp>
          <p:nvSpPr>
            <p:cNvPr id="11" name="Seta para a Esquerda 7">
              <a:extLst>
                <a:ext uri="{FF2B5EF4-FFF2-40B4-BE49-F238E27FC236}">
                  <a16:creationId xmlns:a16="http://schemas.microsoft.com/office/drawing/2014/main" id="{5D3E724A-9913-DF88-8716-14BC0C57BE38}"/>
                </a:ext>
              </a:extLst>
            </p:cNvPr>
            <p:cNvSpPr/>
            <p:nvPr/>
          </p:nvSpPr>
          <p:spPr>
            <a:xfrm rot="10800000">
              <a:off x="2570055" y="2577383"/>
              <a:ext cx="590506" cy="433037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sp>
        <p:nvSpPr>
          <p:cNvPr id="12" name="Seta para a Esquerda 7">
            <a:extLst>
              <a:ext uri="{FF2B5EF4-FFF2-40B4-BE49-F238E27FC236}">
                <a16:creationId xmlns:a16="http://schemas.microsoft.com/office/drawing/2014/main" id="{0A147C58-B23F-842F-B8D4-5C40951B929D}"/>
              </a:ext>
            </a:extLst>
          </p:cNvPr>
          <p:cNvSpPr/>
          <p:nvPr/>
        </p:nvSpPr>
        <p:spPr>
          <a:xfrm rot="16200000">
            <a:off x="6750860" y="4152841"/>
            <a:ext cx="590506" cy="433037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EF50848-2C22-DB3D-E0C4-9920F2E0AED5}"/>
              </a:ext>
            </a:extLst>
          </p:cNvPr>
          <p:cNvGrpSpPr/>
          <p:nvPr/>
        </p:nvGrpSpPr>
        <p:grpSpPr>
          <a:xfrm>
            <a:off x="4255154" y="2141413"/>
            <a:ext cx="3958088" cy="1396980"/>
            <a:chOff x="-797527" y="1834874"/>
            <a:chExt cx="3958088" cy="1396980"/>
          </a:xfrm>
        </p:grpSpPr>
        <p:sp>
          <p:nvSpPr>
            <p:cNvPr id="17" name="Retângulo Arredondado 5">
              <a:extLst>
                <a:ext uri="{FF2B5EF4-FFF2-40B4-BE49-F238E27FC236}">
                  <a16:creationId xmlns:a16="http://schemas.microsoft.com/office/drawing/2014/main" id="{169B693A-3421-F72C-E3D3-A6AB49F94B0F}"/>
                </a:ext>
              </a:extLst>
            </p:cNvPr>
            <p:cNvSpPr/>
            <p:nvPr/>
          </p:nvSpPr>
          <p:spPr>
            <a:xfrm>
              <a:off x="-797527" y="1834874"/>
              <a:ext cx="3445540" cy="1396980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6CAC681-A078-8D73-A44E-F96C20C5108C}"/>
                </a:ext>
              </a:extLst>
            </p:cNvPr>
            <p:cNvSpPr txBox="1"/>
            <p:nvPr/>
          </p:nvSpPr>
          <p:spPr>
            <a:xfrm>
              <a:off x="-768153" y="1946672"/>
              <a:ext cx="3295654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/>
                </a:rPr>
                <a:t>Caso queira pode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/>
                </a:rPr>
                <a:t>agendar para que outro representante do time receba a chamada </a:t>
              </a:r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/>
                </a:rPr>
                <a:t>clicando 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/>
                </a:rPr>
                <a:t>“Competência”</a:t>
              </a:r>
            </a:p>
          </p:txBody>
        </p:sp>
        <p:sp>
          <p:nvSpPr>
            <p:cNvPr id="19" name="Seta para a Esquerda 7">
              <a:extLst>
                <a:ext uri="{FF2B5EF4-FFF2-40B4-BE49-F238E27FC236}">
                  <a16:creationId xmlns:a16="http://schemas.microsoft.com/office/drawing/2014/main" id="{A8F110A1-BBC8-CDF2-1539-7942A80B7E2A}"/>
                </a:ext>
              </a:extLst>
            </p:cNvPr>
            <p:cNvSpPr/>
            <p:nvPr/>
          </p:nvSpPr>
          <p:spPr>
            <a:xfrm rot="10800000">
              <a:off x="2570055" y="2649219"/>
              <a:ext cx="590506" cy="433037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5DA873A-BCE3-98EF-2563-A505B14E0D47}"/>
              </a:ext>
            </a:extLst>
          </p:cNvPr>
          <p:cNvGrpSpPr/>
          <p:nvPr/>
        </p:nvGrpSpPr>
        <p:grpSpPr>
          <a:xfrm rot="2700000">
            <a:off x="-1425576" y="2305217"/>
            <a:ext cx="4340533" cy="4282401"/>
            <a:chOff x="-684248" y="4807958"/>
            <a:chExt cx="3035771" cy="2995114"/>
          </a:xfrm>
          <a:solidFill>
            <a:srgbClr val="E3262E"/>
          </a:solidFill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EFDC736F-0187-C1DF-53E7-3B4806F6C1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225821" y="5533566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1659E876-707D-12EA-2A58-68AC2B27AF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7485" y="57829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D56450BD-E039-CAEB-17C8-94D0B06CB5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692" y="7076975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ângulo: Cantos Arredondados 30">
              <a:extLst>
                <a:ext uri="{FF2B5EF4-FFF2-40B4-BE49-F238E27FC236}">
                  <a16:creationId xmlns:a16="http://schemas.microsoft.com/office/drawing/2014/main" id="{8583043E-8D70-AA47-A2C6-02F632D60A99}"/>
                </a:ext>
              </a:extLst>
            </p:cNvPr>
            <p:cNvSpPr/>
            <p:nvPr/>
          </p:nvSpPr>
          <p:spPr>
            <a:xfrm rot="2700000">
              <a:off x="-684248" y="4807958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28">
              <a:extLst>
                <a:ext uri="{FF2B5EF4-FFF2-40B4-BE49-F238E27FC236}">
                  <a16:creationId xmlns:a16="http://schemas.microsoft.com/office/drawing/2014/main" id="{97052DE1-5895-E22E-F031-2FC49FA81086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1E471445-85BA-5904-D45E-CA9950971E6A}"/>
                </a:ext>
              </a:extLst>
            </p:cNvPr>
            <p:cNvSpPr/>
            <p:nvPr/>
          </p:nvSpPr>
          <p:spPr>
            <a:xfrm rot="2700000">
              <a:off x="1825401" y="56452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9" name="Retângulo: Cantos Arredondados 30">
              <a:extLst>
                <a:ext uri="{FF2B5EF4-FFF2-40B4-BE49-F238E27FC236}">
                  <a16:creationId xmlns:a16="http://schemas.microsoft.com/office/drawing/2014/main" id="{5848E53F-8610-2B82-E0AD-27A615FFF7BA}"/>
                </a:ext>
              </a:extLst>
            </p:cNvPr>
            <p:cNvSpPr/>
            <p:nvPr/>
          </p:nvSpPr>
          <p:spPr>
            <a:xfrm rot="2700000">
              <a:off x="1053419" y="7276950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549A5EF-10A2-CACB-ADC7-2D2983491164}"/>
              </a:ext>
            </a:extLst>
          </p:cNvPr>
          <p:cNvGrpSpPr/>
          <p:nvPr/>
        </p:nvGrpSpPr>
        <p:grpSpPr>
          <a:xfrm>
            <a:off x="5356221" y="3283776"/>
            <a:ext cx="3185611" cy="1617327"/>
            <a:chOff x="-485694" y="1696557"/>
            <a:chExt cx="3133706" cy="1617327"/>
          </a:xfrm>
        </p:grpSpPr>
        <p:sp>
          <p:nvSpPr>
            <p:cNvPr id="32" name="Retângulo Arredondado 5">
              <a:extLst>
                <a:ext uri="{FF2B5EF4-FFF2-40B4-BE49-F238E27FC236}">
                  <a16:creationId xmlns:a16="http://schemas.microsoft.com/office/drawing/2014/main" id="{3297145A-A2D4-5A6D-7305-A75754136470}"/>
                </a:ext>
              </a:extLst>
            </p:cNvPr>
            <p:cNvSpPr/>
            <p:nvPr/>
          </p:nvSpPr>
          <p:spPr>
            <a:xfrm>
              <a:off x="-485694" y="2167248"/>
              <a:ext cx="3133706" cy="1146636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3FE5FCBC-FD1A-7BB0-6D55-0F33CA318FF1}"/>
                </a:ext>
              </a:extLst>
            </p:cNvPr>
            <p:cNvSpPr txBox="1"/>
            <p:nvPr/>
          </p:nvSpPr>
          <p:spPr>
            <a:xfrm>
              <a:off x="-403239" y="2249658"/>
              <a:ext cx="29013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O representante pode escolher receber o retorno para si clicando 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“Eu”.</a:t>
              </a:r>
            </a:p>
          </p:txBody>
        </p:sp>
        <p:sp>
          <p:nvSpPr>
            <p:cNvPr id="34" name="Seta para a Esquerda 7">
              <a:extLst>
                <a:ext uri="{FF2B5EF4-FFF2-40B4-BE49-F238E27FC236}">
                  <a16:creationId xmlns:a16="http://schemas.microsoft.com/office/drawing/2014/main" id="{0FC331A4-31D5-7BEA-35C1-C49AFC888763}"/>
                </a:ext>
              </a:extLst>
            </p:cNvPr>
            <p:cNvSpPr/>
            <p:nvPr/>
          </p:nvSpPr>
          <p:spPr>
            <a:xfrm rot="5400000">
              <a:off x="1946593" y="1775291"/>
              <a:ext cx="590506" cy="433037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9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031C80F-3FFA-ACCC-49BB-A27589D4419E}"/>
              </a:ext>
            </a:extLst>
          </p:cNvPr>
          <p:cNvGrpSpPr/>
          <p:nvPr/>
        </p:nvGrpSpPr>
        <p:grpSpPr>
          <a:xfrm>
            <a:off x="516047" y="3030047"/>
            <a:ext cx="5170307" cy="1227534"/>
            <a:chOff x="516047" y="3030047"/>
            <a:chExt cx="5170307" cy="1227534"/>
          </a:xfrm>
          <a:solidFill>
            <a:srgbClr val="C00000"/>
          </a:solidFill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621EC167-695C-02E3-45D9-B1C900D99965}"/>
                </a:ext>
              </a:extLst>
            </p:cNvPr>
            <p:cNvSpPr/>
            <p:nvPr/>
          </p:nvSpPr>
          <p:spPr>
            <a:xfrm>
              <a:off x="516047" y="3030047"/>
              <a:ext cx="5170307" cy="12275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C965D60-4194-06A7-B19D-96DE2FA8EE85}"/>
                </a:ext>
              </a:extLst>
            </p:cNvPr>
            <p:cNvSpPr txBox="1"/>
            <p:nvPr/>
          </p:nvSpPr>
          <p:spPr>
            <a:xfrm>
              <a:off x="702129" y="3175737"/>
              <a:ext cx="3314700" cy="936154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2700" lvl="0">
                <a:spcBef>
                  <a:spcPts val="100"/>
                </a:spcBef>
                <a:defRPr/>
              </a:pP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001F5F"/>
                    </a:solidFill>
                  </a:uFill>
                  <a:latin typeface="AMX"/>
                  <a:cs typeface="Calibri"/>
                </a:rPr>
                <a:t>ACESSO</a:t>
              </a:r>
              <a:r>
                <a:rPr lang="pt-BR" b="1" kern="0" spc="-25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001F5F"/>
                    </a:solidFill>
                  </a:uFill>
                  <a:latin typeface="AMX"/>
                  <a:cs typeface="Calibri"/>
                </a:rPr>
                <a:t> </a:t>
              </a: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001F5F"/>
                    </a:solidFill>
                  </a:uFill>
                  <a:latin typeface="AMX"/>
                  <a:cs typeface="Calibri"/>
                </a:rPr>
                <a:t>A</a:t>
              </a:r>
              <a:r>
                <a:rPr lang="pt-BR" b="1" kern="0" spc="-35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001F5F"/>
                    </a:solidFill>
                  </a:uFill>
                  <a:latin typeface="AMX"/>
                  <a:cs typeface="Calibri"/>
                </a:rPr>
                <a:t> PLATAFORMA</a:t>
              </a:r>
              <a:r>
                <a:rPr lang="pt-BR" b="1" kern="0" spc="-45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001F5F"/>
                    </a:solidFill>
                  </a:uFill>
                  <a:latin typeface="AMX"/>
                  <a:cs typeface="Calibri"/>
                </a:rPr>
                <a:t> </a:t>
              </a:r>
              <a:r>
                <a:rPr lang="pt-BR" b="1" kern="0" spc="-20" dirty="0">
                  <a:solidFill>
                    <a:schemeClr val="bg1">
                      <a:lumMod val="95000"/>
                    </a:schemeClr>
                  </a:solidFill>
                  <a:uFill>
                    <a:solidFill>
                      <a:srgbClr val="001F5F"/>
                    </a:solidFill>
                  </a:uFill>
                  <a:latin typeface="AMX"/>
                  <a:cs typeface="Calibri"/>
                </a:rPr>
                <a:t>NICE</a:t>
              </a:r>
              <a:endParaRPr lang="pt-BR" b="1" kern="0" dirty="0">
                <a:solidFill>
                  <a:schemeClr val="bg1">
                    <a:lumMod val="95000"/>
                  </a:schemeClr>
                </a:solidFill>
                <a:latin typeface="AMX"/>
                <a:cs typeface="Calibri"/>
              </a:endParaRPr>
            </a:p>
            <a:p>
              <a:pPr marL="12700" lvl="0">
                <a:spcBef>
                  <a:spcPts val="100"/>
                </a:spcBef>
                <a:defRPr/>
              </a:pP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Abrir</a:t>
              </a:r>
              <a:r>
                <a:rPr lang="pt-BR" kern="0" spc="-5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o</a:t>
              </a:r>
              <a:r>
                <a:rPr lang="pt-BR" kern="0" spc="-4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</a:t>
              </a: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Chrome</a:t>
              </a:r>
              <a:r>
                <a:rPr lang="pt-BR" kern="0" spc="-45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e</a:t>
              </a:r>
              <a:r>
                <a:rPr lang="pt-BR" kern="0" spc="-5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acessar</a:t>
              </a:r>
              <a:r>
                <a:rPr lang="pt-BR" kern="0" spc="-65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a</a:t>
              </a:r>
              <a:r>
                <a:rPr lang="pt-BR" kern="0" spc="15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</a:t>
              </a: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URL </a:t>
              </a:r>
              <a:r>
                <a:rPr lang="pt-BR" b="1" kern="0" spc="-1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CC.CLARO.COM.BR.</a:t>
              </a:r>
              <a:endParaRPr lang="pt-BR" b="1" kern="0" dirty="0">
                <a:solidFill>
                  <a:schemeClr val="bg1">
                    <a:lumMod val="95000"/>
                  </a:schemeClr>
                </a:solidFill>
                <a:latin typeface="AMX"/>
                <a:cs typeface="Arial Rounded MT Bold"/>
              </a:endParaRPr>
            </a:p>
          </p:txBody>
        </p:sp>
      </p:grp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EF8BFBD9-0341-B4E5-4325-67816F9AF106}"/>
              </a:ext>
            </a:extLst>
          </p:cNvPr>
          <p:cNvCxnSpPr>
            <a:cxnSpLocks/>
          </p:cNvCxnSpPr>
          <p:nvPr/>
        </p:nvCxnSpPr>
        <p:spPr>
          <a:xfrm flipV="1">
            <a:off x="-161984" y="5876314"/>
            <a:ext cx="441037" cy="466246"/>
          </a:xfrm>
          <a:prstGeom prst="line">
            <a:avLst/>
          </a:prstGeom>
          <a:solidFill>
            <a:srgbClr val="E3262E"/>
          </a:solidFill>
          <a:ln w="762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96D60F5-843F-5BF4-E984-CD67DC493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65" y="242037"/>
            <a:ext cx="8801100" cy="5867400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7E877302-0DDE-AF01-7121-C80B869FBC13}"/>
              </a:ext>
            </a:extLst>
          </p:cNvPr>
          <p:cNvGrpSpPr/>
          <p:nvPr/>
        </p:nvGrpSpPr>
        <p:grpSpPr>
          <a:xfrm>
            <a:off x="8538005" y="3429000"/>
            <a:ext cx="2602084" cy="446328"/>
            <a:chOff x="8538005" y="3429000"/>
            <a:chExt cx="2602084" cy="446328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00A14EE8-BD49-F2BE-DF3C-A1F55A232274}"/>
                </a:ext>
              </a:extLst>
            </p:cNvPr>
            <p:cNvSpPr/>
            <p:nvPr/>
          </p:nvSpPr>
          <p:spPr>
            <a:xfrm>
              <a:off x="8558076" y="3429000"/>
              <a:ext cx="2561942" cy="446328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A55C2E0-0232-0CEC-7614-77461A716ABF}"/>
                </a:ext>
              </a:extLst>
            </p:cNvPr>
            <p:cNvSpPr txBox="1"/>
            <p:nvPr/>
          </p:nvSpPr>
          <p:spPr>
            <a:xfrm>
              <a:off x="8538005" y="3456335"/>
              <a:ext cx="26020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Clicar em 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Contact Center 2.</a:t>
              </a:r>
            </a:p>
          </p:txBody>
        </p:sp>
      </p:grpSp>
      <p:sp>
        <p:nvSpPr>
          <p:cNvPr id="12" name="Retângulo: Cantos Arredondados 28">
            <a:extLst>
              <a:ext uri="{FF2B5EF4-FFF2-40B4-BE49-F238E27FC236}">
                <a16:creationId xmlns:a16="http://schemas.microsoft.com/office/drawing/2014/main" id="{F9C03F59-EFE5-070C-60FB-78341B68393F}"/>
              </a:ext>
            </a:extLst>
          </p:cNvPr>
          <p:cNvSpPr/>
          <p:nvPr/>
        </p:nvSpPr>
        <p:spPr>
          <a:xfrm rot="2700000">
            <a:off x="-377744" y="6145881"/>
            <a:ext cx="755487" cy="75548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15" name="Retângulo: Cantos Arredondados 27">
            <a:extLst>
              <a:ext uri="{FF2B5EF4-FFF2-40B4-BE49-F238E27FC236}">
                <a16:creationId xmlns:a16="http://schemas.microsoft.com/office/drawing/2014/main" id="{AADD0A36-ACCE-B771-2C43-3A16577A877A}"/>
              </a:ext>
            </a:extLst>
          </p:cNvPr>
          <p:cNvSpPr/>
          <p:nvPr/>
        </p:nvSpPr>
        <p:spPr>
          <a:xfrm rot="2700000" flipH="1">
            <a:off x="154370" y="573510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08FA44E-BF1F-5E4C-08B9-47069D4C622B}"/>
              </a:ext>
            </a:extLst>
          </p:cNvPr>
          <p:cNvCxnSpPr>
            <a:cxnSpLocks/>
          </p:cNvCxnSpPr>
          <p:nvPr/>
        </p:nvCxnSpPr>
        <p:spPr>
          <a:xfrm flipV="1">
            <a:off x="11689187" y="1200280"/>
            <a:ext cx="1027101" cy="1077024"/>
          </a:xfrm>
          <a:prstGeom prst="line">
            <a:avLst/>
          </a:prstGeom>
          <a:solidFill>
            <a:srgbClr val="E3262E"/>
          </a:solidFill>
          <a:ln w="76200">
            <a:solidFill>
              <a:srgbClr val="6311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30">
            <a:extLst>
              <a:ext uri="{FF2B5EF4-FFF2-40B4-BE49-F238E27FC236}">
                <a16:creationId xmlns:a16="http://schemas.microsoft.com/office/drawing/2014/main" id="{5CF693B1-7F3B-6BD5-3B65-355211758910}"/>
              </a:ext>
            </a:extLst>
          </p:cNvPr>
          <p:cNvSpPr/>
          <p:nvPr/>
        </p:nvSpPr>
        <p:spPr>
          <a:xfrm rot="2700000">
            <a:off x="11255406" y="2041344"/>
            <a:ext cx="727407" cy="727407"/>
          </a:xfrm>
          <a:prstGeom prst="roundRect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13" name="Retângulo: Cantos Arredondados 27">
            <a:extLst>
              <a:ext uri="{FF2B5EF4-FFF2-40B4-BE49-F238E27FC236}">
                <a16:creationId xmlns:a16="http://schemas.microsoft.com/office/drawing/2014/main" id="{8EE1AFC7-0407-2187-571F-1B82C8630ECE}"/>
              </a:ext>
            </a:extLst>
          </p:cNvPr>
          <p:cNvSpPr/>
          <p:nvPr/>
        </p:nvSpPr>
        <p:spPr>
          <a:xfrm rot="2700000">
            <a:off x="11568868" y="-326514"/>
            <a:ext cx="2666359" cy="2666359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64BB49D-6DEB-A448-2403-453F04DE4230}"/>
              </a:ext>
            </a:extLst>
          </p:cNvPr>
          <p:cNvGrpSpPr/>
          <p:nvPr/>
        </p:nvGrpSpPr>
        <p:grpSpPr>
          <a:xfrm>
            <a:off x="516047" y="704885"/>
            <a:ext cx="1600200" cy="315685"/>
            <a:chOff x="516047" y="704885"/>
            <a:chExt cx="1600200" cy="315685"/>
          </a:xfrm>
        </p:grpSpPr>
        <p:sp>
          <p:nvSpPr>
            <p:cNvPr id="14" name="Retângulo Arredondado 6">
              <a:extLst>
                <a:ext uri="{FF2B5EF4-FFF2-40B4-BE49-F238E27FC236}">
                  <a16:creationId xmlns:a16="http://schemas.microsoft.com/office/drawing/2014/main" id="{BDFCEBBC-2796-1BF6-792C-B1142379784D}"/>
                </a:ext>
              </a:extLst>
            </p:cNvPr>
            <p:cNvSpPr/>
            <p:nvPr/>
          </p:nvSpPr>
          <p:spPr>
            <a:xfrm>
              <a:off x="516047" y="704885"/>
              <a:ext cx="1600200" cy="3156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A5658168-CA66-27ED-5A49-50284EBB03FA}"/>
                </a:ext>
              </a:extLst>
            </p:cNvPr>
            <p:cNvSpPr txBox="1"/>
            <p:nvPr/>
          </p:nvSpPr>
          <p:spPr>
            <a:xfrm>
              <a:off x="581769" y="749117"/>
              <a:ext cx="146875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u="none" strike="noStrike" kern="0" cap="none" spc="-25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CAPACITAÇÃO</a:t>
              </a:r>
              <a:r>
                <a:rPr kumimoji="0" sz="1200" u="none" strike="noStrike" kern="0" cap="none" spc="-15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 </a:t>
              </a:r>
              <a:r>
                <a:rPr kumimoji="0" lang="pt-BR" sz="1200" u="none" strike="noStrike" kern="0" cap="none" spc="-2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CX ONE</a:t>
              </a:r>
              <a:endParaRPr kumimoji="0" sz="12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endParaRPr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B98AB97-34DC-7437-948C-2B3A2F0DBF84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13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D4908-918B-7C65-9487-D2D2EF734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id="{2D10933D-41DB-D6DC-2E9D-FAB94A6682CF}"/>
              </a:ext>
            </a:extLst>
          </p:cNvPr>
          <p:cNvGrpSpPr/>
          <p:nvPr/>
        </p:nvGrpSpPr>
        <p:grpSpPr>
          <a:xfrm>
            <a:off x="1316716" y="1039839"/>
            <a:ext cx="5799125" cy="4958451"/>
            <a:chOff x="1316716" y="1039839"/>
            <a:chExt cx="5799125" cy="495845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901762D-0FB0-BF6F-47AD-65C0B103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660"/>
            <a:stretch>
              <a:fillRect/>
            </a:stretch>
          </p:blipFill>
          <p:spPr>
            <a:xfrm>
              <a:off x="1769432" y="1603656"/>
              <a:ext cx="4884755" cy="4394634"/>
            </a:xfrm>
            <a:prstGeom prst="rect">
              <a:avLst/>
            </a:prstGeom>
          </p:spPr>
        </p:pic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32E1E03D-1282-5A70-74AE-72AC652F6BC0}"/>
                </a:ext>
              </a:extLst>
            </p:cNvPr>
            <p:cNvGrpSpPr/>
            <p:nvPr/>
          </p:nvGrpSpPr>
          <p:grpSpPr>
            <a:xfrm>
              <a:off x="1316716" y="1039839"/>
              <a:ext cx="5799125" cy="4958450"/>
              <a:chOff x="1251528" y="949775"/>
              <a:chExt cx="5799125" cy="4958450"/>
            </a:xfrm>
          </p:grpSpPr>
          <p:pic>
            <p:nvPicPr>
              <p:cNvPr id="19" name="Imagem 18" descr="Uma imagem contendo Ícone&#10;&#10;O conteúdo gerado por IA pode estar incorreto.">
                <a:extLst>
                  <a:ext uri="{FF2B5EF4-FFF2-40B4-BE49-F238E27FC236}">
                    <a16:creationId xmlns:a16="http://schemas.microsoft.com/office/drawing/2014/main" id="{65FEB748-154E-C817-BB2C-38CE91225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88" t="3619" r="33323" b="54900"/>
              <a:stretch>
                <a:fillRect/>
              </a:stretch>
            </p:blipFill>
            <p:spPr>
              <a:xfrm>
                <a:off x="1251528" y="949775"/>
                <a:ext cx="5799125" cy="4958450"/>
              </a:xfrm>
              <a:prstGeom prst="rect">
                <a:avLst/>
              </a:prstGeom>
            </p:spPr>
          </p:pic>
          <p:cxnSp>
            <p:nvCxnSpPr>
              <p:cNvPr id="20" name="Conector reto 19">
                <a:extLst>
                  <a:ext uri="{FF2B5EF4-FFF2-40B4-BE49-F238E27FC236}">
                    <a16:creationId xmlns:a16="http://schemas.microsoft.com/office/drawing/2014/main" id="{251182A9-95F9-FD89-0045-6C64171E5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712" y="5908225"/>
                <a:ext cx="5682758" cy="0"/>
              </a:xfrm>
              <a:prstGeom prst="line">
                <a:avLst/>
              </a:prstGeom>
              <a:ln w="76200">
                <a:solidFill>
                  <a:srgbClr val="6311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0D1B842-8D26-E249-660D-61974241179C}"/>
              </a:ext>
            </a:extLst>
          </p:cNvPr>
          <p:cNvGrpSpPr/>
          <p:nvPr/>
        </p:nvGrpSpPr>
        <p:grpSpPr>
          <a:xfrm>
            <a:off x="-2081022" y="552222"/>
            <a:ext cx="2877852" cy="3564141"/>
            <a:chOff x="-2081022" y="552222"/>
            <a:chExt cx="2877852" cy="3564141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157CC85F-9423-2D38-AA3E-E797C91294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299714" y="2656221"/>
              <a:ext cx="884604" cy="919310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C9ADE121-81D7-C288-9085-CCEA8D069326}"/>
                </a:ext>
              </a:extLst>
            </p:cNvPr>
            <p:cNvSpPr/>
            <p:nvPr/>
          </p:nvSpPr>
          <p:spPr>
            <a:xfrm rot="2700000">
              <a:off x="-2081022" y="552222"/>
              <a:ext cx="2666359" cy="2666359"/>
            </a:xfrm>
            <a:prstGeom prst="roundRect">
              <a:avLst/>
            </a:prstGeom>
            <a:solidFill>
              <a:srgbClr val="FA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latin typeface="Segoe UI" panose="020B0502040204020203" pitchFamily="34" charset="0"/>
              </a:endParaRPr>
            </a:p>
          </p:txBody>
        </p:sp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0E4986FC-CCFC-9FF8-C3B8-9DFC9E82091E}"/>
                </a:ext>
              </a:extLst>
            </p:cNvPr>
            <p:cNvSpPr/>
            <p:nvPr/>
          </p:nvSpPr>
          <p:spPr>
            <a:xfrm rot="2700000">
              <a:off x="-111576" y="3207957"/>
              <a:ext cx="908406" cy="908406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latin typeface="Segoe UI" panose="020B0502040204020203" pitchFamily="34" charset="0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D00D02F-B051-D1CB-971A-E0B781BB6F0B}"/>
              </a:ext>
            </a:extLst>
          </p:cNvPr>
          <p:cNvSpPr txBox="1"/>
          <p:nvPr/>
        </p:nvSpPr>
        <p:spPr>
          <a:xfrm>
            <a:off x="7643957" y="2896895"/>
            <a:ext cx="3642361" cy="1449216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108000" rIns="144000" bIns="108000" rtlCol="0">
            <a:spAutoFit/>
          </a:bodyPr>
          <a:lstStyle/>
          <a:p>
            <a:pPr algn="ctr"/>
            <a:r>
              <a:rPr lang="pt-BR" sz="2000" dirty="0">
                <a:solidFill>
                  <a:srgbClr val="53585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realizar uma conferência o representante deve clicar em </a:t>
            </a:r>
            <a:r>
              <a:rPr lang="pt-BR" sz="2000" b="1" dirty="0">
                <a:solidFill>
                  <a:srgbClr val="53585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Manter em Espera </a:t>
            </a:r>
            <a:r>
              <a:rPr lang="pt-BR" sz="2000" dirty="0">
                <a:solidFill>
                  <a:srgbClr val="53585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depois em </a:t>
            </a:r>
            <a:r>
              <a:rPr lang="pt-BR" sz="2000" b="1" dirty="0">
                <a:solidFill>
                  <a:srgbClr val="53585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Conferência</a:t>
            </a:r>
            <a:r>
              <a:rPr lang="pt-BR" sz="2000" dirty="0">
                <a:solidFill>
                  <a:srgbClr val="53585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2000" noProof="0" dirty="0">
              <a:solidFill>
                <a:srgbClr val="53585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Shape 1162">
            <a:extLst>
              <a:ext uri="{FF2B5EF4-FFF2-40B4-BE49-F238E27FC236}">
                <a16:creationId xmlns:a16="http://schemas.microsoft.com/office/drawing/2014/main" id="{DA1E0A4D-BA01-E2DC-E93A-CC12A01D228F}"/>
              </a:ext>
            </a:extLst>
          </p:cNvPr>
          <p:cNvSpPr/>
          <p:nvPr/>
        </p:nvSpPr>
        <p:spPr>
          <a:xfrm>
            <a:off x="7540251" y="2407146"/>
            <a:ext cx="3764826" cy="49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>
                <a:solidFill>
                  <a:srgbClr val="53585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CONFERÊNCIA</a:t>
            </a:r>
            <a:endParaRPr lang="pt-BR" sz="2667" noProof="0">
              <a:solidFill>
                <a:srgbClr val="53585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432DD01-48B7-A01C-DA4C-AE23FD755A31}"/>
              </a:ext>
            </a:extLst>
          </p:cNvPr>
          <p:cNvCxnSpPr>
            <a:cxnSpLocks/>
          </p:cNvCxnSpPr>
          <p:nvPr/>
        </p:nvCxnSpPr>
        <p:spPr>
          <a:xfrm flipV="1">
            <a:off x="9495440" y="5284432"/>
            <a:ext cx="670119" cy="713857"/>
          </a:xfrm>
          <a:prstGeom prst="line">
            <a:avLst/>
          </a:prstGeom>
          <a:solidFill>
            <a:srgbClr val="E3262E"/>
          </a:solidFill>
          <a:ln w="76200">
            <a:solidFill>
              <a:srgbClr val="6311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tângulo: Cantos Arredondados 27">
            <a:extLst>
              <a:ext uri="{FF2B5EF4-FFF2-40B4-BE49-F238E27FC236}">
                <a16:creationId xmlns:a16="http://schemas.microsoft.com/office/drawing/2014/main" id="{75A6087C-AEA5-17BA-55FE-3655503F1EA7}"/>
              </a:ext>
            </a:extLst>
          </p:cNvPr>
          <p:cNvSpPr/>
          <p:nvPr/>
        </p:nvSpPr>
        <p:spPr>
          <a:xfrm rot="2700000" flipH="1">
            <a:off x="9982867" y="5220832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Segoe UI" panose="020B0502040204020203" pitchFamily="34" charset="0"/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73A6AB13-6C88-7985-57E0-FC1AF66F7D7D}"/>
              </a:ext>
            </a:extLst>
          </p:cNvPr>
          <p:cNvSpPr/>
          <p:nvPr/>
        </p:nvSpPr>
        <p:spPr>
          <a:xfrm rot="2700000">
            <a:off x="9101435" y="5396405"/>
            <a:ext cx="727407" cy="727407"/>
          </a:xfrm>
          <a:prstGeom prst="roundRect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Segoe UI" panose="020B0502040204020203" pitchFamily="34" charset="0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3AEDB2B-56B0-4419-0834-8EFDCB7B32D6}"/>
              </a:ext>
            </a:extLst>
          </p:cNvPr>
          <p:cNvGrpSpPr/>
          <p:nvPr/>
        </p:nvGrpSpPr>
        <p:grpSpPr>
          <a:xfrm rot="10800000">
            <a:off x="10592713" y="-80806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58C5E07F-83D1-56C8-6B6E-30B27D5CB7BE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ângulo: Cantos Arredondados 30">
              <a:extLst>
                <a:ext uri="{FF2B5EF4-FFF2-40B4-BE49-F238E27FC236}">
                  <a16:creationId xmlns:a16="http://schemas.microsoft.com/office/drawing/2014/main" id="{68FFC232-9E42-1449-D28D-D2E1312F1805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2932C164-2A92-49D9-52DF-A88942C5D08B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Seta para a Esquerda 7">
            <a:extLst>
              <a:ext uri="{FF2B5EF4-FFF2-40B4-BE49-F238E27FC236}">
                <a16:creationId xmlns:a16="http://schemas.microsoft.com/office/drawing/2014/main" id="{714343A4-BC89-0AF9-04E5-EBE3892DED99}"/>
              </a:ext>
            </a:extLst>
          </p:cNvPr>
          <p:cNvSpPr/>
          <p:nvPr/>
        </p:nvSpPr>
        <p:spPr>
          <a:xfrm>
            <a:off x="3023245" y="2803300"/>
            <a:ext cx="590506" cy="43303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24" name="Seta para a Esquerda 7">
            <a:extLst>
              <a:ext uri="{FF2B5EF4-FFF2-40B4-BE49-F238E27FC236}">
                <a16:creationId xmlns:a16="http://schemas.microsoft.com/office/drawing/2014/main" id="{12BB965C-6F87-25FC-2D5B-D2387E490C94}"/>
              </a:ext>
            </a:extLst>
          </p:cNvPr>
          <p:cNvSpPr/>
          <p:nvPr/>
        </p:nvSpPr>
        <p:spPr>
          <a:xfrm>
            <a:off x="5800747" y="4279612"/>
            <a:ext cx="590506" cy="433037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6EAC2-6D37-B6D9-D962-46FE9E7F9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C86F8AD-10F2-8ECF-DB57-7930AE070778}"/>
              </a:ext>
            </a:extLst>
          </p:cNvPr>
          <p:cNvGrpSpPr/>
          <p:nvPr/>
        </p:nvGrpSpPr>
        <p:grpSpPr>
          <a:xfrm>
            <a:off x="10697124" y="5797098"/>
            <a:ext cx="1556195" cy="1161207"/>
            <a:chOff x="10784211" y="5869668"/>
            <a:chExt cx="1556195" cy="1161207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CFF5F292-DC78-2D1D-93EE-B7BE920176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84211" y="5869668"/>
              <a:ext cx="1556195" cy="1161207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87A6A88F-313B-B980-F50C-4B1B1F8DF7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2709" y="6220406"/>
              <a:ext cx="1019197" cy="369274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7EE910E-F3C1-8B96-3DC4-95DC303F7C4A}"/>
              </a:ext>
            </a:extLst>
          </p:cNvPr>
          <p:cNvSpPr txBox="1"/>
          <p:nvPr/>
        </p:nvSpPr>
        <p:spPr>
          <a:xfrm>
            <a:off x="480715" y="1933640"/>
            <a:ext cx="315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5">
              <a:spcBef>
                <a:spcPts val="1200"/>
              </a:spcBef>
              <a:defRPr/>
            </a:pP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OUTBOUND (Ativo Chamadas Externas)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65BD01A-3C0E-3A8A-0320-F17D5FEA737B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28C6F2D5-7B09-6451-34A0-DBFDAA0D597D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34FD6FD4-7474-1981-3573-2D000147D007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19E80607-B248-B795-728C-40B99041B35C}"/>
              </a:ext>
            </a:extLst>
          </p:cNvPr>
          <p:cNvGrpSpPr/>
          <p:nvPr/>
        </p:nvGrpSpPr>
        <p:grpSpPr>
          <a:xfrm>
            <a:off x="516047" y="2954865"/>
            <a:ext cx="4713661" cy="1396980"/>
            <a:chOff x="516047" y="2550796"/>
            <a:chExt cx="4713661" cy="1396980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2B6D2A93-59A1-D470-921A-DDAEC29135F7}"/>
                </a:ext>
              </a:extLst>
            </p:cNvPr>
            <p:cNvSpPr/>
            <p:nvPr/>
          </p:nvSpPr>
          <p:spPr>
            <a:xfrm>
              <a:off x="516047" y="2550796"/>
              <a:ext cx="4713661" cy="1396980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5E483B4B-D287-B144-008E-21BD5FC565AA}"/>
                </a:ext>
              </a:extLst>
            </p:cNvPr>
            <p:cNvSpPr txBox="1"/>
            <p:nvPr/>
          </p:nvSpPr>
          <p:spPr>
            <a:xfrm>
              <a:off x="733818" y="2764637"/>
              <a:ext cx="403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No modo </a:t>
              </a:r>
              <a:r>
                <a:rPr lang="pt-BR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Preview</a:t>
              </a:r>
              <a:r>
                <a:rPr lang="pt-BR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é apresentada ao operador uma tela com os dados do cliente para análise antes da discagem.</a:t>
              </a:r>
              <a:endParaRPr lang="pt-BR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CF3B5E0E-7B65-95C8-4628-E96A477360CE}"/>
              </a:ext>
            </a:extLst>
          </p:cNvPr>
          <p:cNvGrpSpPr/>
          <p:nvPr/>
        </p:nvGrpSpPr>
        <p:grpSpPr>
          <a:xfrm>
            <a:off x="4535683" y="1020570"/>
            <a:ext cx="7536223" cy="5119089"/>
            <a:chOff x="7459781" y="1827084"/>
            <a:chExt cx="6912883" cy="4695676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47766002-7C38-9E92-0712-B6BAB98EEA44}"/>
                </a:ext>
              </a:extLst>
            </p:cNvPr>
            <p:cNvGrpSpPr/>
            <p:nvPr/>
          </p:nvGrpSpPr>
          <p:grpSpPr>
            <a:xfrm>
              <a:off x="7459781" y="1827084"/>
              <a:ext cx="6912883" cy="4695676"/>
              <a:chOff x="3331229" y="1374024"/>
              <a:chExt cx="5587148" cy="4139715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E1662894-77E1-C1BA-04B3-87AD42D2A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4139715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C6E8D7DB-A5B8-D994-D028-5BBD834F4E78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352826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3B86556C-F9A8-09C4-21B4-D55E82F69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76" t="3878" r="2716" b="601"/>
            <a:stretch>
              <a:fillRect/>
            </a:stretch>
          </p:blipFill>
          <p:spPr>
            <a:xfrm>
              <a:off x="7921434" y="2233285"/>
              <a:ext cx="5979153" cy="3819955"/>
            </a:xfrm>
            <a:prstGeom prst="rect">
              <a:avLst/>
            </a:prstGeom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FD90B7B-8182-E2B4-6A00-736F3DC87C0C}"/>
              </a:ext>
            </a:extLst>
          </p:cNvPr>
          <p:cNvGrpSpPr/>
          <p:nvPr/>
        </p:nvGrpSpPr>
        <p:grpSpPr>
          <a:xfrm>
            <a:off x="4191275" y="499081"/>
            <a:ext cx="2613786" cy="1480159"/>
            <a:chOff x="-797528" y="2167249"/>
            <a:chExt cx="2613786" cy="1480159"/>
          </a:xfrm>
        </p:grpSpPr>
        <p:sp>
          <p:nvSpPr>
            <p:cNvPr id="33" name="Retângulo Arredondado 5">
              <a:extLst>
                <a:ext uri="{FF2B5EF4-FFF2-40B4-BE49-F238E27FC236}">
                  <a16:creationId xmlns:a16="http://schemas.microsoft.com/office/drawing/2014/main" id="{8FE8B4E2-94AD-8675-A064-2B160AB6AD74}"/>
                </a:ext>
              </a:extLst>
            </p:cNvPr>
            <p:cNvSpPr/>
            <p:nvPr/>
          </p:nvSpPr>
          <p:spPr>
            <a:xfrm>
              <a:off x="-797526" y="2167249"/>
              <a:ext cx="2613784" cy="1050780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6CC4121-D307-63D8-7274-AF3129AFF0C0}"/>
                </a:ext>
              </a:extLst>
            </p:cNvPr>
            <p:cNvSpPr txBox="1"/>
            <p:nvPr/>
          </p:nvSpPr>
          <p:spPr>
            <a:xfrm>
              <a:off x="-797528" y="2234442"/>
              <a:ext cx="25367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Para realizar a Discagem o operador deve clicar 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Aceitar.</a:t>
              </a:r>
            </a:p>
          </p:txBody>
        </p:sp>
        <p:sp>
          <p:nvSpPr>
            <p:cNvPr id="35" name="Seta para a Esquerda 7">
              <a:extLst>
                <a:ext uri="{FF2B5EF4-FFF2-40B4-BE49-F238E27FC236}">
                  <a16:creationId xmlns:a16="http://schemas.microsoft.com/office/drawing/2014/main" id="{A193A44F-7B66-7E55-7462-C69E088E4BD5}"/>
                </a:ext>
              </a:extLst>
            </p:cNvPr>
            <p:cNvSpPr/>
            <p:nvPr/>
          </p:nvSpPr>
          <p:spPr>
            <a:xfrm rot="16200000">
              <a:off x="161087" y="3203002"/>
              <a:ext cx="455774" cy="433037"/>
            </a:xfrm>
            <a:prstGeom prst="leftArrow">
              <a:avLst>
                <a:gd name="adj1" fmla="val 53434"/>
                <a:gd name="adj2" fmla="val 50000"/>
              </a:avLst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82FAE8CD-8885-5FA1-55A2-F5095486E740}"/>
              </a:ext>
            </a:extLst>
          </p:cNvPr>
          <p:cNvGrpSpPr/>
          <p:nvPr/>
        </p:nvGrpSpPr>
        <p:grpSpPr>
          <a:xfrm>
            <a:off x="5988310" y="1452127"/>
            <a:ext cx="3811452" cy="1211205"/>
            <a:chOff x="-1301643" y="2167248"/>
            <a:chExt cx="3811452" cy="1211205"/>
          </a:xfrm>
        </p:grpSpPr>
        <p:sp>
          <p:nvSpPr>
            <p:cNvPr id="46" name="Retângulo Arredondado 5">
              <a:extLst>
                <a:ext uri="{FF2B5EF4-FFF2-40B4-BE49-F238E27FC236}">
                  <a16:creationId xmlns:a16="http://schemas.microsoft.com/office/drawing/2014/main" id="{827215EC-5F36-4FFD-A51F-134C046FA850}"/>
                </a:ext>
              </a:extLst>
            </p:cNvPr>
            <p:cNvSpPr/>
            <p:nvPr/>
          </p:nvSpPr>
          <p:spPr>
            <a:xfrm>
              <a:off x="-797527" y="2167248"/>
              <a:ext cx="3307336" cy="1211205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4A986E99-8EAE-FA23-BCCE-03F48A8E6E86}"/>
                </a:ext>
              </a:extLst>
            </p:cNvPr>
            <p:cNvSpPr txBox="1"/>
            <p:nvPr/>
          </p:nvSpPr>
          <p:spPr>
            <a:xfrm>
              <a:off x="-797528" y="2279046"/>
              <a:ext cx="32977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Para realizar a Discagem para</a:t>
              </a:r>
            </a:p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o próximo registro do mailing operador deve clicar 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Novo.</a:t>
              </a:r>
            </a:p>
          </p:txBody>
        </p:sp>
        <p:sp>
          <p:nvSpPr>
            <p:cNvPr id="48" name="Seta para a Esquerda 7">
              <a:extLst>
                <a:ext uri="{FF2B5EF4-FFF2-40B4-BE49-F238E27FC236}">
                  <a16:creationId xmlns:a16="http://schemas.microsoft.com/office/drawing/2014/main" id="{9B4BD7EC-679E-49B8-5842-9502B7F71E2D}"/>
                </a:ext>
              </a:extLst>
            </p:cNvPr>
            <p:cNvSpPr/>
            <p:nvPr/>
          </p:nvSpPr>
          <p:spPr>
            <a:xfrm>
              <a:off x="-1301643" y="2521102"/>
              <a:ext cx="590506" cy="433037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79F2DBB-36C1-6798-1E4B-BD4EA10F965A}"/>
              </a:ext>
            </a:extLst>
          </p:cNvPr>
          <p:cNvGrpSpPr/>
          <p:nvPr/>
        </p:nvGrpSpPr>
        <p:grpSpPr>
          <a:xfrm>
            <a:off x="4808338" y="2705422"/>
            <a:ext cx="3120097" cy="1724972"/>
            <a:chOff x="-797527" y="2112163"/>
            <a:chExt cx="3120097" cy="1724972"/>
          </a:xfrm>
        </p:grpSpPr>
        <p:sp>
          <p:nvSpPr>
            <p:cNvPr id="52" name="Seta para a Esquerda 7">
              <a:extLst>
                <a:ext uri="{FF2B5EF4-FFF2-40B4-BE49-F238E27FC236}">
                  <a16:creationId xmlns:a16="http://schemas.microsoft.com/office/drawing/2014/main" id="{1749C044-86F5-1F3B-672A-8F3BDBDF9F76}"/>
                </a:ext>
              </a:extLst>
            </p:cNvPr>
            <p:cNvSpPr/>
            <p:nvPr/>
          </p:nvSpPr>
          <p:spPr>
            <a:xfrm rot="16200000">
              <a:off x="178271" y="3325363"/>
              <a:ext cx="590506" cy="433037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50" name="Retângulo Arredondado 5">
              <a:extLst>
                <a:ext uri="{FF2B5EF4-FFF2-40B4-BE49-F238E27FC236}">
                  <a16:creationId xmlns:a16="http://schemas.microsoft.com/office/drawing/2014/main" id="{A0A54B84-B9C6-6138-2C1F-988AB8346A31}"/>
                </a:ext>
              </a:extLst>
            </p:cNvPr>
            <p:cNvSpPr/>
            <p:nvPr/>
          </p:nvSpPr>
          <p:spPr>
            <a:xfrm>
              <a:off x="-797527" y="2112163"/>
              <a:ext cx="3120097" cy="1396980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6B9F9551-D212-5B9A-A4D1-DF2DFB39FDA5}"/>
                </a:ext>
              </a:extLst>
            </p:cNvPr>
            <p:cNvSpPr txBox="1"/>
            <p:nvPr/>
          </p:nvSpPr>
          <p:spPr>
            <a:xfrm>
              <a:off x="-797527" y="2186383"/>
              <a:ext cx="312009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Tabulações</a:t>
              </a:r>
              <a:endParaRPr lang="pt-BR" b="1" dirty="0">
                <a:solidFill>
                  <a:schemeClr val="bg1">
                    <a:lumMod val="95000"/>
                  </a:schemeClr>
                </a:solidFill>
                <a:latin typeface="AMX" pitchFamily="2" charset="77"/>
              </a:endParaRPr>
            </a:p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O operador deve escolher                      a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Tabulação</a:t>
              </a:r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 e depois clicar</a:t>
              </a:r>
            </a:p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Guardar.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819229CB-EB65-94FE-F0B7-401FC96483DD}"/>
              </a:ext>
            </a:extLst>
          </p:cNvPr>
          <p:cNvGrpSpPr/>
          <p:nvPr/>
        </p:nvGrpSpPr>
        <p:grpSpPr>
          <a:xfrm>
            <a:off x="8374415" y="2820811"/>
            <a:ext cx="3093032" cy="936367"/>
            <a:chOff x="-797527" y="2167248"/>
            <a:chExt cx="3093032" cy="936367"/>
          </a:xfrm>
        </p:grpSpPr>
        <p:sp>
          <p:nvSpPr>
            <p:cNvPr id="58" name="Retângulo Arredondado 5">
              <a:extLst>
                <a:ext uri="{FF2B5EF4-FFF2-40B4-BE49-F238E27FC236}">
                  <a16:creationId xmlns:a16="http://schemas.microsoft.com/office/drawing/2014/main" id="{9F0B5514-BD8B-809A-2197-5A8C4801DC8A}"/>
                </a:ext>
              </a:extLst>
            </p:cNvPr>
            <p:cNvSpPr/>
            <p:nvPr/>
          </p:nvSpPr>
          <p:spPr>
            <a:xfrm>
              <a:off x="-797527" y="2167248"/>
              <a:ext cx="3093032" cy="936367"/>
            </a:xfrm>
            <a:prstGeom prst="roundRect">
              <a:avLst/>
            </a:prstGeom>
            <a:solidFill>
              <a:srgbClr val="C0000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CD4F5D42-033F-BCFD-99CD-EA3D9B5FE14C}"/>
                </a:ext>
              </a:extLst>
            </p:cNvPr>
            <p:cNvSpPr txBox="1"/>
            <p:nvPr/>
          </p:nvSpPr>
          <p:spPr>
            <a:xfrm>
              <a:off x="-745653" y="2312266"/>
              <a:ext cx="29892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Tela de dados de informações da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Chamada.</a:t>
              </a:r>
            </a:p>
          </p:txBody>
        </p:sp>
      </p:grpSp>
      <p:sp>
        <p:nvSpPr>
          <p:cNvPr id="61" name="Seta para a Esquerda 7">
            <a:extLst>
              <a:ext uri="{FF2B5EF4-FFF2-40B4-BE49-F238E27FC236}">
                <a16:creationId xmlns:a16="http://schemas.microsoft.com/office/drawing/2014/main" id="{ACE85F45-351C-2A69-3C10-15A1C20D2163}"/>
              </a:ext>
            </a:extLst>
          </p:cNvPr>
          <p:cNvSpPr/>
          <p:nvPr/>
        </p:nvSpPr>
        <p:spPr>
          <a:xfrm>
            <a:off x="5488883" y="5254854"/>
            <a:ext cx="590506" cy="433037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B830A6FD-E9C8-5BD6-E31A-3E3C04CFB88B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55319C37-79DE-DC69-FD73-14777756F1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A8C2B10B-C5E2-1CA2-616C-21DCD4ABC6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24BFAE74-8790-7862-F435-89138E3E63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BE07DAFF-6F04-8014-B2B3-587AE5C77C71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6E5F15CC-0386-2329-6E14-0DA1DD1C166F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C3BCD6C9-BBD9-18EC-998C-F6C81FEEA51C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031D4560-CCAA-A9E4-1917-4186F54BA4F8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D9B249BD-7B39-DB52-EB6A-15A3430D9B3E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DA4273EB-2CF6-0184-F6DE-753BE48098D2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32DD2EE0-D2BC-44F6-13D1-EBE98772E971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5D1FAE99-6719-7402-56B0-867A1ECC05FB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98A87D3-5349-360B-1DF2-01432435887D}"/>
              </a:ext>
            </a:extLst>
          </p:cNvPr>
          <p:cNvGrpSpPr/>
          <p:nvPr/>
        </p:nvGrpSpPr>
        <p:grpSpPr>
          <a:xfrm>
            <a:off x="7457539" y="4194294"/>
            <a:ext cx="4029632" cy="1283905"/>
            <a:chOff x="7457539" y="4194294"/>
            <a:chExt cx="4029632" cy="1283905"/>
          </a:xfrm>
        </p:grpSpPr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id="{B5300888-DE6A-56A0-8666-CAFCC5A686A0}"/>
                </a:ext>
              </a:extLst>
            </p:cNvPr>
            <p:cNvGrpSpPr/>
            <p:nvPr/>
          </p:nvGrpSpPr>
          <p:grpSpPr>
            <a:xfrm>
              <a:off x="7457539" y="4194294"/>
              <a:ext cx="4029632" cy="1283905"/>
              <a:chOff x="6505187" y="4589236"/>
              <a:chExt cx="3319420" cy="1283905"/>
            </a:xfrm>
          </p:grpSpPr>
          <p:sp>
            <p:nvSpPr>
              <p:cNvPr id="66" name="Retângulo Arredondado 27">
                <a:extLst>
                  <a:ext uri="{FF2B5EF4-FFF2-40B4-BE49-F238E27FC236}">
                    <a16:creationId xmlns:a16="http://schemas.microsoft.com/office/drawing/2014/main" id="{185005E9-EB6E-D8AB-6FF5-AFCC664FD729}"/>
                  </a:ext>
                </a:extLst>
              </p:cNvPr>
              <p:cNvSpPr/>
              <p:nvPr/>
            </p:nvSpPr>
            <p:spPr>
              <a:xfrm>
                <a:off x="6505187" y="4589236"/>
                <a:ext cx="3311523" cy="1283905"/>
              </a:xfrm>
              <a:prstGeom prst="roundRect">
                <a:avLst/>
              </a:prstGeom>
              <a:solidFill>
                <a:srgbClr val="FBA618">
                  <a:alpha val="8549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876EE7D3-F8BA-9C4F-8709-69A0FBCC6573}"/>
                  </a:ext>
                </a:extLst>
              </p:cNvPr>
              <p:cNvSpPr txBox="1"/>
              <p:nvPr/>
            </p:nvSpPr>
            <p:spPr>
              <a:xfrm>
                <a:off x="7537343" y="4650525"/>
                <a:ext cx="22872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700">
                  <a:spcBef>
                    <a:spcPts val="100"/>
                  </a:spcBef>
                  <a:defRPr/>
                </a:pPr>
                <a:r>
                  <a:rPr lang="pt-BR" kern="0" dirty="0">
                    <a:solidFill>
                      <a:srgbClr val="452F00"/>
                    </a:solidFill>
                    <a:latin typeface="AMX" pitchFamily="2" charset="77"/>
                    <a:cs typeface="Arial Rounded MT Bold"/>
                  </a:rPr>
                  <a:t>Para casos em que não               é necessário o contato com o cliente, a tabulação pode ser off-line.</a:t>
                </a:r>
                <a:endParaRPr lang="pt-BR" b="1" kern="0" dirty="0">
                  <a:solidFill>
                    <a:srgbClr val="452F00"/>
                  </a:solidFill>
                  <a:latin typeface="AMX" pitchFamily="2" charset="77"/>
                  <a:cs typeface="Arial Rounded MT Bold"/>
                </a:endParaRPr>
              </a:p>
            </p:txBody>
          </p:sp>
        </p:grpSp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40237F6C-F853-6688-5EB6-5A672DD106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29987" y="4415673"/>
              <a:ext cx="1018752" cy="926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82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98DF4-C1FB-9FE3-2896-2C088A448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>
            <a:extLst>
              <a:ext uri="{FF2B5EF4-FFF2-40B4-BE49-F238E27FC236}">
                <a16:creationId xmlns:a16="http://schemas.microsoft.com/office/drawing/2014/main" id="{B849E604-3467-F432-BCE7-B990299A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48"/>
          <a:stretch>
            <a:fillRect/>
          </a:stretch>
        </p:blipFill>
        <p:spPr>
          <a:xfrm>
            <a:off x="2265331" y="922867"/>
            <a:ext cx="2801944" cy="4926254"/>
          </a:xfrm>
          <a:prstGeom prst="rect">
            <a:avLst/>
          </a:prstGeom>
          <a:effectLst>
            <a:outerShdw blurRad="2921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42E9FB3-5DA9-63CE-0C8D-790CA29C7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539" y="5181592"/>
            <a:ext cx="2803272" cy="639238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016FAC2D-D5EB-2E0E-B187-0C777DEA10D2}"/>
              </a:ext>
            </a:extLst>
          </p:cNvPr>
          <p:cNvGrpSpPr/>
          <p:nvPr/>
        </p:nvGrpSpPr>
        <p:grpSpPr>
          <a:xfrm rot="16200000" flipH="1">
            <a:off x="9339080" y="-618021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C77D8814-01FD-B365-FE1D-D13C45D3F0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1D5068BE-B1B3-3759-30CC-9F7BEE4BA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BDD5A007-1E91-2685-E203-45C645298E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24742F47-3DD5-4BC7-7224-300D0D22ACB3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solidFill>
                <a:srgbClr val="FBA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Retângulo: Cantos Arredondados 28">
              <a:extLst>
                <a:ext uri="{FF2B5EF4-FFF2-40B4-BE49-F238E27FC236}">
                  <a16:creationId xmlns:a16="http://schemas.microsoft.com/office/drawing/2014/main" id="{944E74C4-EA8B-BD2C-B2C2-A9C6DDBA676B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3" name="Retângulo: Cantos Arredondados 30">
              <a:extLst>
                <a:ext uri="{FF2B5EF4-FFF2-40B4-BE49-F238E27FC236}">
                  <a16:creationId xmlns:a16="http://schemas.microsoft.com/office/drawing/2014/main" id="{841ED739-74F9-9C15-C4A4-691CBECF32BB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4" name="Retângulo: Cantos Arredondados 30">
              <a:extLst>
                <a:ext uri="{FF2B5EF4-FFF2-40B4-BE49-F238E27FC236}">
                  <a16:creationId xmlns:a16="http://schemas.microsoft.com/office/drawing/2014/main" id="{154E413C-D185-D240-3FCB-E444AA7A10F1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D535892-1E3D-0836-5831-2550AC40EB55}"/>
              </a:ext>
            </a:extLst>
          </p:cNvPr>
          <p:cNvSpPr/>
          <p:nvPr/>
        </p:nvSpPr>
        <p:spPr>
          <a:xfrm rot="2700000">
            <a:off x="6036450" y="5332243"/>
            <a:ext cx="727407" cy="72740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11" name="Retângulo: Cantos Arredondados 27">
            <a:extLst>
              <a:ext uri="{FF2B5EF4-FFF2-40B4-BE49-F238E27FC236}">
                <a16:creationId xmlns:a16="http://schemas.microsoft.com/office/drawing/2014/main" id="{28CB1685-2F7B-3DA0-B51D-A334540E3A51}"/>
              </a:ext>
            </a:extLst>
          </p:cNvPr>
          <p:cNvSpPr/>
          <p:nvPr/>
        </p:nvSpPr>
        <p:spPr>
          <a:xfrm rot="2700000" flipH="1">
            <a:off x="7190457" y="552776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A2F3DD4-9672-4AF1-A018-F27DD402720A}"/>
              </a:ext>
            </a:extLst>
          </p:cNvPr>
          <p:cNvSpPr txBox="1"/>
          <p:nvPr/>
        </p:nvSpPr>
        <p:spPr>
          <a:xfrm>
            <a:off x="6516135" y="3220271"/>
            <a:ext cx="5080652" cy="923330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Relatórios do agente mostra de forma rápida algumas informações como: </a:t>
            </a: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Performance Pessoal, Produtividade e Skills atribuídos.</a:t>
            </a:r>
            <a:endParaRPr lang="pt-BR" sz="2000" b="1" noProof="0" dirty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13" name="Shape 1162">
            <a:extLst>
              <a:ext uri="{FF2B5EF4-FFF2-40B4-BE49-F238E27FC236}">
                <a16:creationId xmlns:a16="http://schemas.microsoft.com/office/drawing/2014/main" id="{0D3BAC1E-2C77-6755-B5D6-797C51A05044}"/>
              </a:ext>
            </a:extLst>
          </p:cNvPr>
          <p:cNvSpPr/>
          <p:nvPr/>
        </p:nvSpPr>
        <p:spPr>
          <a:xfrm>
            <a:off x="6516135" y="2723990"/>
            <a:ext cx="4377293" cy="41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>
                <a:solidFill>
                  <a:srgbClr val="53585F"/>
                </a:solidFill>
                <a:latin typeface="AMX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RELATÓRIOS DO AGENTE</a:t>
            </a:r>
            <a:endParaRPr lang="pt-BR" sz="2667" noProof="0">
              <a:solidFill>
                <a:srgbClr val="53585F"/>
              </a:solidFill>
              <a:latin typeface="AMX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tângulo Arredondado 6">
            <a:extLst>
              <a:ext uri="{FF2B5EF4-FFF2-40B4-BE49-F238E27FC236}">
                <a16:creationId xmlns:a16="http://schemas.microsoft.com/office/drawing/2014/main" id="{FAC12798-7F2C-0041-C268-138F1C031005}"/>
              </a:ext>
            </a:extLst>
          </p:cNvPr>
          <p:cNvSpPr/>
          <p:nvPr/>
        </p:nvSpPr>
        <p:spPr>
          <a:xfrm>
            <a:off x="6487544" y="1244428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39" name="object 3">
            <a:extLst>
              <a:ext uri="{FF2B5EF4-FFF2-40B4-BE49-F238E27FC236}">
                <a16:creationId xmlns:a16="http://schemas.microsoft.com/office/drawing/2014/main" id="{A2170781-16C9-6B01-F323-951975E01B09}"/>
              </a:ext>
            </a:extLst>
          </p:cNvPr>
          <p:cNvSpPr txBox="1"/>
          <p:nvPr/>
        </p:nvSpPr>
        <p:spPr>
          <a:xfrm>
            <a:off x="6553266" y="1288660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65FFAC1-C13C-F46A-49AA-B4C28644C9B0}"/>
              </a:ext>
            </a:extLst>
          </p:cNvPr>
          <p:cNvSpPr txBox="1"/>
          <p:nvPr/>
        </p:nvSpPr>
        <p:spPr>
          <a:xfrm>
            <a:off x="6516135" y="1637949"/>
            <a:ext cx="28516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2887B1A4-1A0E-74C1-1E9A-71518B644ADD}"/>
              </a:ext>
            </a:extLst>
          </p:cNvPr>
          <p:cNvCxnSpPr>
            <a:cxnSpLocks/>
          </p:cNvCxnSpPr>
          <p:nvPr/>
        </p:nvCxnSpPr>
        <p:spPr>
          <a:xfrm>
            <a:off x="-555598" y="3259848"/>
            <a:ext cx="935528" cy="884190"/>
          </a:xfrm>
          <a:prstGeom prst="line">
            <a:avLst/>
          </a:prstGeom>
          <a:solidFill>
            <a:srgbClr val="E3262E"/>
          </a:solidFill>
          <a:ln w="76200">
            <a:solidFill>
              <a:srgbClr val="6311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28360F0D-57D8-38F5-5345-B54C0AEFC974}"/>
              </a:ext>
            </a:extLst>
          </p:cNvPr>
          <p:cNvSpPr/>
          <p:nvPr/>
        </p:nvSpPr>
        <p:spPr>
          <a:xfrm rot="2700000">
            <a:off x="-283926" y="3866888"/>
            <a:ext cx="908406" cy="908406"/>
          </a:xfrm>
          <a:prstGeom prst="roundRect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303687F-A3D2-E1D3-3BCB-A83D0C16D743}"/>
              </a:ext>
            </a:extLst>
          </p:cNvPr>
          <p:cNvSpPr/>
          <p:nvPr/>
        </p:nvSpPr>
        <p:spPr>
          <a:xfrm rot="2700000">
            <a:off x="-1805242" y="725212"/>
            <a:ext cx="2666359" cy="2666359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latin typeface="AMX" pitchFamily="2" charset="0"/>
            </a:endParaRPr>
          </a:p>
        </p:txBody>
      </p:sp>
      <p:pic>
        <p:nvPicPr>
          <p:cNvPr id="36" name="Shape 270" descr="android.png">
            <a:extLst>
              <a:ext uri="{FF2B5EF4-FFF2-40B4-BE49-F238E27FC236}">
                <a16:creationId xmlns:a16="http://schemas.microsoft.com/office/drawing/2014/main" id="{9475639B-F3CA-AB03-E600-9DB4332B183C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2063" y="487413"/>
            <a:ext cx="6345996" cy="7900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402D8416-5BA0-8905-4200-BAAB4CD68C16}"/>
              </a:ext>
            </a:extLst>
          </p:cNvPr>
          <p:cNvGrpSpPr/>
          <p:nvPr/>
        </p:nvGrpSpPr>
        <p:grpSpPr>
          <a:xfrm>
            <a:off x="5050974" y="4930765"/>
            <a:ext cx="2688770" cy="759125"/>
            <a:chOff x="4585562" y="2574180"/>
            <a:chExt cx="2688770" cy="759125"/>
          </a:xfrm>
        </p:grpSpPr>
        <p:sp>
          <p:nvSpPr>
            <p:cNvPr id="8" name="Retângulo Arredondado 8">
              <a:extLst>
                <a:ext uri="{FF2B5EF4-FFF2-40B4-BE49-F238E27FC236}">
                  <a16:creationId xmlns:a16="http://schemas.microsoft.com/office/drawing/2014/main" id="{EBC7251D-F01D-CFCA-29A9-1494C6EC04BE}"/>
                </a:ext>
              </a:extLst>
            </p:cNvPr>
            <p:cNvSpPr/>
            <p:nvPr/>
          </p:nvSpPr>
          <p:spPr>
            <a:xfrm rot="10800000">
              <a:off x="4991265" y="2574180"/>
              <a:ext cx="2283067" cy="759125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46D594C-7AE3-D843-72CE-A8ADB718EF39}"/>
                </a:ext>
              </a:extLst>
            </p:cNvPr>
            <p:cNvSpPr txBox="1"/>
            <p:nvPr/>
          </p:nvSpPr>
          <p:spPr>
            <a:xfrm>
              <a:off x="4991267" y="2632205"/>
              <a:ext cx="2205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Clicar em </a:t>
              </a:r>
              <a:r>
                <a:rPr lang="pt-BR" b="1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Relatórios do Agente.</a:t>
              </a:r>
            </a:p>
          </p:txBody>
        </p:sp>
        <p:sp>
          <p:nvSpPr>
            <p:cNvPr id="15" name="Seta para a Esquerda 16">
              <a:extLst>
                <a:ext uri="{FF2B5EF4-FFF2-40B4-BE49-F238E27FC236}">
                  <a16:creationId xmlns:a16="http://schemas.microsoft.com/office/drawing/2014/main" id="{FFA23F26-C036-9A74-4C1D-C7B6CF10857C}"/>
                </a:ext>
              </a:extLst>
            </p:cNvPr>
            <p:cNvSpPr/>
            <p:nvPr/>
          </p:nvSpPr>
          <p:spPr>
            <a:xfrm>
              <a:off x="4585562" y="2768606"/>
              <a:ext cx="449247" cy="412334"/>
            </a:xfrm>
            <a:prstGeom prst="leftArrow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CF7C7-0202-0F6B-1770-BD4573BFC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E3415DCB-514F-3BB6-A5F8-1F9E2DD216E2}"/>
              </a:ext>
            </a:extLst>
          </p:cNvPr>
          <p:cNvGrpSpPr/>
          <p:nvPr/>
        </p:nvGrpSpPr>
        <p:grpSpPr>
          <a:xfrm>
            <a:off x="4454362" y="1806167"/>
            <a:ext cx="3283276" cy="4281672"/>
            <a:chOff x="4454362" y="1806167"/>
            <a:chExt cx="3283276" cy="4281672"/>
          </a:xfrm>
        </p:grpSpPr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B184AE4E-3500-98B2-C995-2EFC3F8B984D}"/>
                </a:ext>
              </a:extLst>
            </p:cNvPr>
            <p:cNvGrpSpPr/>
            <p:nvPr/>
          </p:nvGrpSpPr>
          <p:grpSpPr>
            <a:xfrm>
              <a:off x="4454362" y="1806167"/>
              <a:ext cx="3283276" cy="4281672"/>
              <a:chOff x="4391518" y="1782437"/>
              <a:chExt cx="3326984" cy="4281672"/>
            </a:xfrm>
          </p:grpSpPr>
          <p:grpSp>
            <p:nvGrpSpPr>
              <p:cNvPr id="37" name="Agrupar 36">
                <a:extLst>
                  <a:ext uri="{FF2B5EF4-FFF2-40B4-BE49-F238E27FC236}">
                    <a16:creationId xmlns:a16="http://schemas.microsoft.com/office/drawing/2014/main" id="{147BED6A-01C8-AC75-557E-49CD7AF3A398}"/>
                  </a:ext>
                </a:extLst>
              </p:cNvPr>
              <p:cNvGrpSpPr/>
              <p:nvPr/>
            </p:nvGrpSpPr>
            <p:grpSpPr>
              <a:xfrm>
                <a:off x="4391518" y="1782437"/>
                <a:ext cx="3326984" cy="4281672"/>
                <a:chOff x="4133180" y="1806166"/>
                <a:chExt cx="3326984" cy="4338671"/>
              </a:xfrm>
            </p:grpSpPr>
            <p:sp>
              <p:nvSpPr>
                <p:cNvPr id="21" name="Retângulo: Cantos Arredondados 20">
                  <a:extLst>
                    <a:ext uri="{FF2B5EF4-FFF2-40B4-BE49-F238E27FC236}">
                      <a16:creationId xmlns:a16="http://schemas.microsoft.com/office/drawing/2014/main" id="{3EFE1779-8224-6F51-E2C2-EAD18E426556}"/>
                    </a:ext>
                  </a:extLst>
                </p:cNvPr>
                <p:cNvSpPr/>
                <p:nvPr/>
              </p:nvSpPr>
              <p:spPr>
                <a:xfrm>
                  <a:off x="4387110" y="1950759"/>
                  <a:ext cx="2824508" cy="1016690"/>
                </a:xfrm>
                <a:prstGeom prst="roundRect">
                  <a:avLst>
                    <a:gd name="adj" fmla="val 19294"/>
                  </a:avLst>
                </a:prstGeom>
                <a:solidFill>
                  <a:srgbClr val="1C639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noProof="0">
                    <a:latin typeface="Segoe UI" panose="020B0502040204020203" pitchFamily="34" charset="0"/>
                  </a:endParaRPr>
                </a:p>
              </p:txBody>
            </p:sp>
            <p:pic>
              <p:nvPicPr>
                <p:cNvPr id="23" name="Imagem 22" descr="Uma imagem contendo Ícone&#10;&#10;O conteúdo gerado por IA pode estar incorreto.">
                  <a:extLst>
                    <a:ext uri="{FF2B5EF4-FFF2-40B4-BE49-F238E27FC236}">
                      <a16:creationId xmlns:a16="http://schemas.microsoft.com/office/drawing/2014/main" id="{8D52DF97-A894-E07D-E2F3-714716CD8E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88" t="3620" r="33323" b="33115"/>
                <a:stretch>
                  <a:fillRect/>
                </a:stretch>
              </p:blipFill>
              <p:spPr>
                <a:xfrm>
                  <a:off x="4133180" y="1806166"/>
                  <a:ext cx="3326984" cy="4338671"/>
                </a:xfrm>
                <a:prstGeom prst="rect">
                  <a:avLst/>
                </a:prstGeom>
              </p:spPr>
            </p:pic>
          </p:grpSp>
          <p:cxnSp>
            <p:nvCxnSpPr>
              <p:cNvPr id="42" name="Conector reto 41">
                <a:extLst>
                  <a:ext uri="{FF2B5EF4-FFF2-40B4-BE49-F238E27FC236}">
                    <a16:creationId xmlns:a16="http://schemas.microsoft.com/office/drawing/2014/main" id="{482F8015-5DDE-3F0E-6CCC-DF4142283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4898" y="6064108"/>
                <a:ext cx="3260224" cy="0"/>
              </a:xfrm>
              <a:prstGeom prst="line">
                <a:avLst/>
              </a:prstGeom>
              <a:ln w="38100">
                <a:solidFill>
                  <a:srgbClr val="6311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5365FAF5-2F17-42A1-6004-784E59D9B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825"/>
            <a:stretch>
              <a:fillRect/>
            </a:stretch>
          </p:blipFill>
          <p:spPr>
            <a:xfrm>
              <a:off x="4713430" y="2264106"/>
              <a:ext cx="2765138" cy="3823731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C7FA845-9D6E-913A-7DB9-16E5A05F562F}"/>
              </a:ext>
            </a:extLst>
          </p:cNvPr>
          <p:cNvGrpSpPr/>
          <p:nvPr/>
        </p:nvGrpSpPr>
        <p:grpSpPr>
          <a:xfrm>
            <a:off x="-1350812" y="-813597"/>
            <a:ext cx="2877852" cy="3564141"/>
            <a:chOff x="-2081022" y="552222"/>
            <a:chExt cx="2877852" cy="3564141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CD9F0BBD-C9BD-88EF-02ED-14DFE2E990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299714" y="2656221"/>
              <a:ext cx="884604" cy="919310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F7B081B3-4FC8-6113-FE78-90C071EF630E}"/>
                </a:ext>
              </a:extLst>
            </p:cNvPr>
            <p:cNvSpPr/>
            <p:nvPr/>
          </p:nvSpPr>
          <p:spPr>
            <a:xfrm rot="2700000">
              <a:off x="-2081022" y="552222"/>
              <a:ext cx="2666359" cy="2666359"/>
            </a:xfrm>
            <a:prstGeom prst="roundRect">
              <a:avLst/>
            </a:prstGeom>
            <a:solidFill>
              <a:srgbClr val="FA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latin typeface="Segoe UI" panose="020B0502040204020203" pitchFamily="34" charset="0"/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10D8D214-AE01-1396-CBBA-96D2B359E168}"/>
                </a:ext>
              </a:extLst>
            </p:cNvPr>
            <p:cNvSpPr/>
            <p:nvPr/>
          </p:nvSpPr>
          <p:spPr>
            <a:xfrm rot="2700000">
              <a:off x="-111576" y="3207957"/>
              <a:ext cx="908406" cy="908406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latin typeface="Segoe UI" panose="020B0502040204020203" pitchFamily="34" charset="0"/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95CF5AB-81E3-6210-0A6D-415A5EB619F4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A4295879-A1DC-BE9F-4B4F-0A0DB7C008B9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10" name="Retângulo Arredondado 6">
                <a:extLst>
                  <a:ext uri="{FF2B5EF4-FFF2-40B4-BE49-F238E27FC236}">
                    <a16:creationId xmlns:a16="http://schemas.microsoft.com/office/drawing/2014/main" id="{169E360F-3E3B-CB85-565C-4294538F8DA1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11" name="object 3">
                <a:extLst>
                  <a:ext uri="{FF2B5EF4-FFF2-40B4-BE49-F238E27FC236}">
                    <a16:creationId xmlns:a16="http://schemas.microsoft.com/office/drawing/2014/main" id="{7652FD6B-B8B0-5D66-CDC4-C911042CC58C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1EA9042-9583-BADC-906B-BCFCE848782E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12CDF3-6445-9FB6-9091-E945C986D71F}"/>
              </a:ext>
            </a:extLst>
          </p:cNvPr>
          <p:cNvSpPr txBox="1"/>
          <p:nvPr/>
        </p:nvSpPr>
        <p:spPr>
          <a:xfrm>
            <a:off x="1735767" y="852494"/>
            <a:ext cx="872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spcBef>
                <a:spcPts val="1200"/>
              </a:spcBef>
              <a:defRPr/>
            </a:pP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RELATÓRIOS DO AGENTE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41B7C15-5288-E334-C40C-454DEBF117CE}"/>
              </a:ext>
            </a:extLst>
          </p:cNvPr>
          <p:cNvGrpSpPr/>
          <p:nvPr/>
        </p:nvGrpSpPr>
        <p:grpSpPr>
          <a:xfrm rot="10800000">
            <a:off x="10780604" y="-140967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6A361B70-D11A-EF98-E4D9-AED2A3748057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ângulo: Cantos Arredondados 30">
              <a:extLst>
                <a:ext uri="{FF2B5EF4-FFF2-40B4-BE49-F238E27FC236}">
                  <a16:creationId xmlns:a16="http://schemas.microsoft.com/office/drawing/2014/main" id="{444366C7-AB10-C04E-C0B3-B7FAEC37F8A3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E8BF1580-3695-F61D-F298-386FB43A9934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DC6BD8F6-84DD-85E4-AD41-EE158850E988}"/>
              </a:ext>
            </a:extLst>
          </p:cNvPr>
          <p:cNvGrpSpPr/>
          <p:nvPr/>
        </p:nvGrpSpPr>
        <p:grpSpPr>
          <a:xfrm>
            <a:off x="8045882" y="1806167"/>
            <a:ext cx="3283276" cy="4281671"/>
            <a:chOff x="8045882" y="1806167"/>
            <a:chExt cx="3283276" cy="4281671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6671E889-8BB4-0FBF-02CA-CCCDE5013BA3}"/>
                </a:ext>
              </a:extLst>
            </p:cNvPr>
            <p:cNvSpPr/>
            <p:nvPr/>
          </p:nvSpPr>
          <p:spPr>
            <a:xfrm>
              <a:off x="8211270" y="1929660"/>
              <a:ext cx="2945449" cy="1003333"/>
            </a:xfrm>
            <a:prstGeom prst="roundRect">
              <a:avLst>
                <a:gd name="adj" fmla="val 38030"/>
              </a:avLst>
            </a:prstGeom>
            <a:solidFill>
              <a:srgbClr val="1C63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latin typeface="Segoe UI" panose="020B0502040204020203" pitchFamily="34" charset="0"/>
              </a:endParaRPr>
            </a:p>
          </p:txBody>
        </p: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AAF7D8A9-50A3-D19F-2F90-0F8B4F5166B4}"/>
                </a:ext>
              </a:extLst>
            </p:cNvPr>
            <p:cNvGrpSpPr/>
            <p:nvPr/>
          </p:nvGrpSpPr>
          <p:grpSpPr>
            <a:xfrm>
              <a:off x="8045882" y="1806167"/>
              <a:ext cx="3283276" cy="4281671"/>
              <a:chOff x="8045882" y="1806167"/>
              <a:chExt cx="3283276" cy="4281671"/>
            </a:xfrm>
          </p:grpSpPr>
          <p:pic>
            <p:nvPicPr>
              <p:cNvPr id="30" name="Picture 6">
                <a:extLst>
                  <a:ext uri="{FF2B5EF4-FFF2-40B4-BE49-F238E27FC236}">
                    <a16:creationId xmlns:a16="http://schemas.microsoft.com/office/drawing/2014/main" id="{76B8F7FD-1FFB-59BF-867E-A95A78A44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5799"/>
              <a:stretch>
                <a:fillRect/>
              </a:stretch>
            </p:blipFill>
            <p:spPr>
              <a:xfrm>
                <a:off x="8301425" y="2280060"/>
                <a:ext cx="2765138" cy="3807776"/>
              </a:xfrm>
              <a:prstGeom prst="rect">
                <a:avLst/>
              </a:prstGeom>
            </p:spPr>
          </p:pic>
          <p:grpSp>
            <p:nvGrpSpPr>
              <p:cNvPr id="48" name="Agrupar 47">
                <a:extLst>
                  <a:ext uri="{FF2B5EF4-FFF2-40B4-BE49-F238E27FC236}">
                    <a16:creationId xmlns:a16="http://schemas.microsoft.com/office/drawing/2014/main" id="{C4E312A5-2483-2988-86EE-4B6244A3B299}"/>
                  </a:ext>
                </a:extLst>
              </p:cNvPr>
              <p:cNvGrpSpPr/>
              <p:nvPr/>
            </p:nvGrpSpPr>
            <p:grpSpPr>
              <a:xfrm>
                <a:off x="8045882" y="1806167"/>
                <a:ext cx="3283276" cy="4281671"/>
                <a:chOff x="8022434" y="1806166"/>
                <a:chExt cx="3326984" cy="4338671"/>
              </a:xfrm>
            </p:grpSpPr>
            <p:pic>
              <p:nvPicPr>
                <p:cNvPr id="25" name="Imagem 24" descr="Uma imagem contendo Ícone&#10;&#10;O conteúdo gerado por IA pode estar incorreto.">
                  <a:extLst>
                    <a:ext uri="{FF2B5EF4-FFF2-40B4-BE49-F238E27FC236}">
                      <a16:creationId xmlns:a16="http://schemas.microsoft.com/office/drawing/2014/main" id="{350E2256-F8B9-C22E-4439-5BD9B459A5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88" t="3620" r="33323" b="33115"/>
                <a:stretch>
                  <a:fillRect/>
                </a:stretch>
              </p:blipFill>
              <p:spPr>
                <a:xfrm>
                  <a:off x="8022434" y="1806166"/>
                  <a:ext cx="3326984" cy="4338671"/>
                </a:xfrm>
                <a:prstGeom prst="rect">
                  <a:avLst/>
                </a:prstGeom>
              </p:spPr>
            </p:pic>
            <p:cxnSp>
              <p:nvCxnSpPr>
                <p:cNvPr id="47" name="Conector reto 46">
                  <a:extLst>
                    <a:ext uri="{FF2B5EF4-FFF2-40B4-BE49-F238E27FC236}">
                      <a16:creationId xmlns:a16="http://schemas.microsoft.com/office/drawing/2014/main" id="{CD1654A4-88FC-9612-A21D-924BE9826D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55814" y="6144837"/>
                  <a:ext cx="3260224" cy="0"/>
                </a:xfrm>
                <a:prstGeom prst="line">
                  <a:avLst/>
                </a:prstGeom>
                <a:ln w="38100">
                  <a:solidFill>
                    <a:srgbClr val="6311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4F88ADF4-5291-2F52-C832-338EC4E57901}"/>
              </a:ext>
            </a:extLst>
          </p:cNvPr>
          <p:cNvGrpSpPr/>
          <p:nvPr/>
        </p:nvGrpSpPr>
        <p:grpSpPr>
          <a:xfrm>
            <a:off x="862842" y="1806167"/>
            <a:ext cx="3283276" cy="4281672"/>
            <a:chOff x="862842" y="1806167"/>
            <a:chExt cx="3283276" cy="4281672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9EC498D0-1321-D314-B35D-DAB1958F3BFB}"/>
                </a:ext>
              </a:extLst>
            </p:cNvPr>
            <p:cNvSpPr/>
            <p:nvPr/>
          </p:nvSpPr>
          <p:spPr>
            <a:xfrm>
              <a:off x="1101783" y="2030286"/>
              <a:ext cx="2787401" cy="1003333"/>
            </a:xfrm>
            <a:prstGeom prst="roundRect">
              <a:avLst>
                <a:gd name="adj" fmla="val 19294"/>
              </a:avLst>
            </a:prstGeom>
            <a:solidFill>
              <a:srgbClr val="1C63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>
                <a:latin typeface="Segoe UI" panose="020B0502040204020203" pitchFamily="34" charset="0"/>
              </a:endParaRPr>
            </a:p>
          </p:txBody>
        </p:sp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8E82DECF-6694-F195-48DD-C58C66236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311" b="3191"/>
            <a:stretch>
              <a:fillRect/>
            </a:stretch>
          </p:blipFill>
          <p:spPr>
            <a:xfrm>
              <a:off x="1087070" y="2275113"/>
              <a:ext cx="2780825" cy="3756497"/>
            </a:xfrm>
            <a:prstGeom prst="rect">
              <a:avLst/>
            </a:prstGeom>
          </p:spPr>
        </p:pic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0AEAFBFB-2CA5-9850-3B47-F4CFDB83BB52}"/>
                </a:ext>
              </a:extLst>
            </p:cNvPr>
            <p:cNvGrpSpPr/>
            <p:nvPr/>
          </p:nvGrpSpPr>
          <p:grpSpPr>
            <a:xfrm>
              <a:off x="862842" y="1806167"/>
              <a:ext cx="3283276" cy="4281672"/>
              <a:chOff x="743770" y="1806166"/>
              <a:chExt cx="3326984" cy="4338671"/>
            </a:xfrm>
          </p:grpSpPr>
          <p:pic>
            <p:nvPicPr>
              <p:cNvPr id="19" name="Imagem 18" descr="Uma imagem contendo Ícone&#10;&#10;O conteúdo gerado por IA pode estar incorreto.">
                <a:extLst>
                  <a:ext uri="{FF2B5EF4-FFF2-40B4-BE49-F238E27FC236}">
                    <a16:creationId xmlns:a16="http://schemas.microsoft.com/office/drawing/2014/main" id="{319930BB-96BE-DA57-11DE-5DBBA7717E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88" t="3620" r="33323" b="33115"/>
              <a:stretch>
                <a:fillRect/>
              </a:stretch>
            </p:blipFill>
            <p:spPr>
              <a:xfrm>
                <a:off x="743770" y="1806166"/>
                <a:ext cx="3326984" cy="4338671"/>
              </a:xfrm>
              <a:prstGeom prst="rect">
                <a:avLst/>
              </a:prstGeom>
            </p:spPr>
          </p:pic>
          <p:cxnSp>
            <p:nvCxnSpPr>
              <p:cNvPr id="35" name="Conector reto 34">
                <a:extLst>
                  <a:ext uri="{FF2B5EF4-FFF2-40B4-BE49-F238E27FC236}">
                    <a16:creationId xmlns:a16="http://schemas.microsoft.com/office/drawing/2014/main" id="{BF744B66-7D05-E2F7-EC36-E637B4DBB6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150" y="6144836"/>
                <a:ext cx="3260224" cy="0"/>
              </a:xfrm>
              <a:prstGeom prst="line">
                <a:avLst/>
              </a:prstGeom>
              <a:ln w="38100">
                <a:solidFill>
                  <a:srgbClr val="63112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FD3FA00F-F70B-56E9-E90B-AD89EAC0541A}"/>
              </a:ext>
            </a:extLst>
          </p:cNvPr>
          <p:cNvGrpSpPr/>
          <p:nvPr/>
        </p:nvGrpSpPr>
        <p:grpSpPr>
          <a:xfrm>
            <a:off x="1289851" y="1547463"/>
            <a:ext cx="2375262" cy="677465"/>
            <a:chOff x="476740" y="2550796"/>
            <a:chExt cx="2375262" cy="677465"/>
          </a:xfrm>
        </p:grpSpPr>
        <p:sp>
          <p:nvSpPr>
            <p:cNvPr id="54" name="Retângulo Arredondado 20">
              <a:extLst>
                <a:ext uri="{FF2B5EF4-FFF2-40B4-BE49-F238E27FC236}">
                  <a16:creationId xmlns:a16="http://schemas.microsoft.com/office/drawing/2014/main" id="{761DA65B-BC83-C98E-CA4F-CB97A157A468}"/>
                </a:ext>
              </a:extLst>
            </p:cNvPr>
            <p:cNvSpPr/>
            <p:nvPr/>
          </p:nvSpPr>
          <p:spPr>
            <a:xfrm>
              <a:off x="516048" y="2550796"/>
              <a:ext cx="2335954" cy="677465"/>
            </a:xfrm>
            <a:prstGeom prst="roundRect">
              <a:avLst/>
            </a:prstGeom>
            <a:solidFill>
              <a:srgbClr val="E3262E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6ABA18E6-A22A-17F9-9110-754D6416526B}"/>
                </a:ext>
              </a:extLst>
            </p:cNvPr>
            <p:cNvSpPr txBox="1"/>
            <p:nvPr/>
          </p:nvSpPr>
          <p:spPr>
            <a:xfrm>
              <a:off x="476740" y="2654253"/>
              <a:ext cx="2335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45"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Performance.</a:t>
              </a:r>
              <a:endParaRPr lang="pt-BR" sz="2400" b="1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E5400458-A211-124A-CD8B-C7A4511CC1EE}"/>
              </a:ext>
            </a:extLst>
          </p:cNvPr>
          <p:cNvGrpSpPr/>
          <p:nvPr/>
        </p:nvGrpSpPr>
        <p:grpSpPr>
          <a:xfrm>
            <a:off x="4908368" y="1547463"/>
            <a:ext cx="2375262" cy="677465"/>
            <a:chOff x="476740" y="2550796"/>
            <a:chExt cx="2375262" cy="677465"/>
          </a:xfrm>
        </p:grpSpPr>
        <p:sp>
          <p:nvSpPr>
            <p:cNvPr id="57" name="Retângulo Arredondado 20">
              <a:extLst>
                <a:ext uri="{FF2B5EF4-FFF2-40B4-BE49-F238E27FC236}">
                  <a16:creationId xmlns:a16="http://schemas.microsoft.com/office/drawing/2014/main" id="{EFD99D02-C4EB-4409-0B73-3ADA72C7B7F9}"/>
                </a:ext>
              </a:extLst>
            </p:cNvPr>
            <p:cNvSpPr/>
            <p:nvPr/>
          </p:nvSpPr>
          <p:spPr>
            <a:xfrm>
              <a:off x="516048" y="2550796"/>
              <a:ext cx="2335954" cy="677465"/>
            </a:xfrm>
            <a:prstGeom prst="roundRect">
              <a:avLst/>
            </a:prstGeom>
            <a:solidFill>
              <a:srgbClr val="E3262E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39F73587-0361-67F9-7831-23E5B1976EEA}"/>
                </a:ext>
              </a:extLst>
            </p:cNvPr>
            <p:cNvSpPr txBox="1"/>
            <p:nvPr/>
          </p:nvSpPr>
          <p:spPr>
            <a:xfrm>
              <a:off x="476740" y="2654253"/>
              <a:ext cx="2335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45"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Produtividade.</a:t>
              </a:r>
              <a:endParaRPr lang="pt-BR" sz="2400" b="1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BE448E49-3994-F0F9-C8CE-D20787ED1B4A}"/>
              </a:ext>
            </a:extLst>
          </p:cNvPr>
          <p:cNvGrpSpPr/>
          <p:nvPr/>
        </p:nvGrpSpPr>
        <p:grpSpPr>
          <a:xfrm>
            <a:off x="8566193" y="1547463"/>
            <a:ext cx="2375262" cy="677465"/>
            <a:chOff x="476740" y="2550796"/>
            <a:chExt cx="2375262" cy="677465"/>
          </a:xfrm>
        </p:grpSpPr>
        <p:sp>
          <p:nvSpPr>
            <p:cNvPr id="60" name="Retângulo Arredondado 20">
              <a:extLst>
                <a:ext uri="{FF2B5EF4-FFF2-40B4-BE49-F238E27FC236}">
                  <a16:creationId xmlns:a16="http://schemas.microsoft.com/office/drawing/2014/main" id="{F3048D00-FFAE-4F8F-3036-592E8A0346E8}"/>
                </a:ext>
              </a:extLst>
            </p:cNvPr>
            <p:cNvSpPr/>
            <p:nvPr/>
          </p:nvSpPr>
          <p:spPr>
            <a:xfrm>
              <a:off x="516048" y="2550796"/>
              <a:ext cx="2335954" cy="677465"/>
            </a:xfrm>
            <a:prstGeom prst="roundRect">
              <a:avLst/>
            </a:prstGeom>
            <a:solidFill>
              <a:srgbClr val="E3262E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9B189F75-E3DE-DD84-B5CF-13AB8C9ABBB9}"/>
                </a:ext>
              </a:extLst>
            </p:cNvPr>
            <p:cNvSpPr txBox="1"/>
            <p:nvPr/>
          </p:nvSpPr>
          <p:spPr>
            <a:xfrm>
              <a:off x="476740" y="2654253"/>
              <a:ext cx="2335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45"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Skills.</a:t>
              </a:r>
              <a:endParaRPr lang="pt-BR" sz="2400" b="1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127020E0-D196-16E9-DDEA-C596A339D3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818" b="28825"/>
          <a:stretch>
            <a:fillRect/>
          </a:stretch>
        </p:blipFill>
        <p:spPr>
          <a:xfrm>
            <a:off x="320310" y="234950"/>
            <a:ext cx="1113245" cy="5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C4BAD-8C25-1664-3CC0-67C93A78E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08A5AC73-4787-31C5-CC97-EB6D2B4BD5FB}"/>
              </a:ext>
            </a:extLst>
          </p:cNvPr>
          <p:cNvGrpSpPr/>
          <p:nvPr/>
        </p:nvGrpSpPr>
        <p:grpSpPr>
          <a:xfrm>
            <a:off x="10653583" y="5797098"/>
            <a:ext cx="1556195" cy="1161207"/>
            <a:chOff x="10784211" y="5869668"/>
            <a:chExt cx="1556195" cy="1161207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F6CFA067-01C3-0504-1A08-BCE0C4BB76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84211" y="5869668"/>
              <a:ext cx="1556195" cy="1161207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FE20B651-8A63-315B-EA5D-753774A7C7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2709" y="6220406"/>
              <a:ext cx="1019197" cy="369274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C6E630F-3D22-189C-A78E-DA8D86E20D0D}"/>
              </a:ext>
            </a:extLst>
          </p:cNvPr>
          <p:cNvSpPr txBox="1"/>
          <p:nvPr/>
        </p:nvSpPr>
        <p:spPr>
          <a:xfrm>
            <a:off x="480715" y="1933640"/>
            <a:ext cx="366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5">
              <a:spcBef>
                <a:spcPts val="1200"/>
              </a:spcBef>
              <a:defRPr/>
            </a:pP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MÓDULO SUPERVISÃO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52D1F61-BBD1-82DA-94DE-0F418136C262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E79AB082-6E91-ED87-ACB9-90CF4E330F7A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07B156A0-C808-6E6C-108B-CF87839A243D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48098EE9-F309-87A6-B5D7-D5B3A3A66DDC}"/>
              </a:ext>
            </a:extLst>
          </p:cNvPr>
          <p:cNvGrpSpPr/>
          <p:nvPr/>
        </p:nvGrpSpPr>
        <p:grpSpPr>
          <a:xfrm>
            <a:off x="292335" y="2495959"/>
            <a:ext cx="5119924" cy="2349392"/>
            <a:chOff x="516047" y="2550796"/>
            <a:chExt cx="4713661" cy="2349392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C00DAE77-0D6A-24C3-8F9A-5434149394B9}"/>
                </a:ext>
              </a:extLst>
            </p:cNvPr>
            <p:cNvSpPr/>
            <p:nvPr/>
          </p:nvSpPr>
          <p:spPr>
            <a:xfrm>
              <a:off x="516047" y="2550796"/>
              <a:ext cx="4713661" cy="2349392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B168975-4027-DD59-BA00-2108AC9851D0}"/>
                </a:ext>
              </a:extLst>
            </p:cNvPr>
            <p:cNvSpPr txBox="1"/>
            <p:nvPr/>
          </p:nvSpPr>
          <p:spPr>
            <a:xfrm>
              <a:off x="782875" y="2826848"/>
              <a:ext cx="4116324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acesso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ao módulo de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supervisão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          é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igual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ao acesso ao modo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operador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.</a:t>
              </a:r>
            </a:p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 perfil cadastrado é que definirá                 o </a:t>
              </a:r>
              <a:r>
                <a:rPr lang="pt-BR" sz="2000" dirty="0" err="1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permissionamento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e perfil a                   que cada usuário terá acesso.</a:t>
              </a:r>
              <a:endParaRPr lang="pt-BR" sz="2000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0947F8C6-3EC4-8172-14E3-4A2407B87E61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B28841D7-3376-BE3F-B7CE-4480A52C66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9B581DAD-AFD0-7BB4-3C54-0BEBC7F508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D95E6F89-1556-FAA4-3674-6F38F63EFD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EA23110B-E1A3-F70D-841E-1E7484AD29AC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A44EA7E0-50A0-71C6-D28C-B0C7727D318D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FA7F9554-D690-5959-9A9B-891432ECEB61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FB56C480-D519-DDEA-89DB-FC4551B8B06E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FB982B7E-257E-47E8-5D17-8268C12C36F1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420D7C57-E300-6863-DE30-2C06B9A4E05D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71264ABE-7C2E-5F5D-B1E1-601F838913DA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A8E346E7-BE70-8C17-9ADA-228820635746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4AE69AF-8D38-03EF-28F2-88EF76D45367}"/>
              </a:ext>
            </a:extLst>
          </p:cNvPr>
          <p:cNvGrpSpPr/>
          <p:nvPr/>
        </p:nvGrpSpPr>
        <p:grpSpPr>
          <a:xfrm>
            <a:off x="4578947" y="828350"/>
            <a:ext cx="7746440" cy="5261882"/>
            <a:chOff x="4578947" y="828350"/>
            <a:chExt cx="7746440" cy="526188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3BB83BCA-159D-9CEA-2EB1-A20E8F50C554}"/>
                </a:ext>
              </a:extLst>
            </p:cNvPr>
            <p:cNvGrpSpPr/>
            <p:nvPr/>
          </p:nvGrpSpPr>
          <p:grpSpPr>
            <a:xfrm>
              <a:off x="4578947" y="828350"/>
              <a:ext cx="7746440" cy="5261882"/>
              <a:chOff x="3331229" y="1374024"/>
              <a:chExt cx="5587148" cy="4139715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7A07CA6E-84EC-4DB8-B554-270360C95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4139715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A64BF061-D8A6-BE47-53EE-3F24499E6074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352826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50A4A45C-892B-1677-B0B6-9DB82E842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2284"/>
            <a:stretch>
              <a:fillRect/>
            </a:stretch>
          </p:blipFill>
          <p:spPr>
            <a:xfrm>
              <a:off x="5099011" y="1263192"/>
              <a:ext cx="6692444" cy="4289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6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4C40-22BC-C995-281F-7DF912511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>
            <a:extLst>
              <a:ext uri="{FF2B5EF4-FFF2-40B4-BE49-F238E27FC236}">
                <a16:creationId xmlns:a16="http://schemas.microsoft.com/office/drawing/2014/main" id="{D8FB1D77-3419-75FD-2F65-593EFE92CD4D}"/>
              </a:ext>
            </a:extLst>
          </p:cNvPr>
          <p:cNvGrpSpPr/>
          <p:nvPr/>
        </p:nvGrpSpPr>
        <p:grpSpPr>
          <a:xfrm>
            <a:off x="292335" y="2495959"/>
            <a:ext cx="5119924" cy="2349392"/>
            <a:chOff x="516047" y="2550796"/>
            <a:chExt cx="4713661" cy="2349392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D6555A5D-71AE-891C-1EA9-168FBC912D99}"/>
                </a:ext>
              </a:extLst>
            </p:cNvPr>
            <p:cNvSpPr/>
            <p:nvPr/>
          </p:nvSpPr>
          <p:spPr>
            <a:xfrm>
              <a:off x="516047" y="2550796"/>
              <a:ext cx="4713661" cy="2349392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98FAC26A-74A1-F5C5-1563-07D801F1B264}"/>
                </a:ext>
              </a:extLst>
            </p:cNvPr>
            <p:cNvSpPr txBox="1"/>
            <p:nvPr/>
          </p:nvSpPr>
          <p:spPr>
            <a:xfrm>
              <a:off x="782875" y="2882029"/>
              <a:ext cx="350260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Para acesso ao módulo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Supervisor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o usuário deve clicar nos quadrados no canto superior esquerdo, depois em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Supervisor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e após em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Supervisor (legado).</a:t>
              </a:r>
              <a:endParaRPr lang="pt-BR" sz="2000" b="1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0912025-C25B-B043-734C-3398CB86E234}"/>
              </a:ext>
            </a:extLst>
          </p:cNvPr>
          <p:cNvGrpSpPr/>
          <p:nvPr/>
        </p:nvGrpSpPr>
        <p:grpSpPr>
          <a:xfrm>
            <a:off x="4578947" y="828350"/>
            <a:ext cx="7746440" cy="5261882"/>
            <a:chOff x="4578947" y="828350"/>
            <a:chExt cx="7746440" cy="5261882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E18A16EF-4B18-4BF9-91A7-5E38BA946CC2}"/>
                </a:ext>
              </a:extLst>
            </p:cNvPr>
            <p:cNvGrpSpPr/>
            <p:nvPr/>
          </p:nvGrpSpPr>
          <p:grpSpPr>
            <a:xfrm>
              <a:off x="4578947" y="828350"/>
              <a:ext cx="7746440" cy="5261882"/>
              <a:chOff x="3331229" y="1374024"/>
              <a:chExt cx="5587148" cy="4139715"/>
            </a:xfrm>
          </p:grpSpPr>
          <p:pic>
            <p:nvPicPr>
              <p:cNvPr id="15" name="Imagem 14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3689B5BF-D94B-AF57-FD5A-8E86F7326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4139715"/>
              </a:xfrm>
              <a:prstGeom prst="rect">
                <a:avLst/>
              </a:prstGeom>
            </p:spPr>
          </p:pic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E05C7158-890C-7E3F-504A-018B567BEE37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352826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2656552D-224B-36FD-4891-1EA449488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284"/>
            <a:stretch>
              <a:fillRect/>
            </a:stretch>
          </p:blipFill>
          <p:spPr>
            <a:xfrm>
              <a:off x="5099011" y="1263192"/>
              <a:ext cx="6692444" cy="4289196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4EFAD19-D6C1-9552-8EB4-B5A48B1C718F}"/>
              </a:ext>
            </a:extLst>
          </p:cNvPr>
          <p:cNvGrpSpPr/>
          <p:nvPr/>
        </p:nvGrpSpPr>
        <p:grpSpPr>
          <a:xfrm>
            <a:off x="10668099" y="5811612"/>
            <a:ext cx="1556195" cy="1161207"/>
            <a:chOff x="10784211" y="5869668"/>
            <a:chExt cx="1556195" cy="1161207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25C6714E-715C-1EA0-076D-19904481D89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84211" y="5869668"/>
              <a:ext cx="1556195" cy="1161207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8B6BEB3-C8C4-B674-0CAA-13F8B8073B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52709" y="6220406"/>
              <a:ext cx="1019197" cy="369274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86BF581-5383-EAE0-07F7-D963FC1FBA72}"/>
              </a:ext>
            </a:extLst>
          </p:cNvPr>
          <p:cNvSpPr txBox="1"/>
          <p:nvPr/>
        </p:nvSpPr>
        <p:spPr>
          <a:xfrm>
            <a:off x="480715" y="1933640"/>
            <a:ext cx="366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5">
              <a:spcBef>
                <a:spcPts val="1200"/>
              </a:spcBef>
              <a:defRPr/>
            </a:pP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MÓDULO SUPERVISÃO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B09DF6A-B2A7-90DF-BFF4-65ACE465ECA3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B7FABAE2-C380-8B68-D568-F87936FF3BF8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279A3DAB-D534-B14D-A7C7-4DBF87E5203B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896232B7-A261-29F5-56B5-4982BF5795A4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CC4FE1F5-646C-DD14-B519-CF892F1C06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5198599E-F056-1572-C750-A0F02504C6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DAE7A16C-0B2A-D0E0-D6B3-0E929BE612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7EE90C37-8C40-7FD3-A259-D88072AF009D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CACADBF7-1F1A-DD52-1BA6-1B0DD583BF2C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14B30EC7-54CD-4F0C-4389-3D80C6C80B47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A40B916A-550B-7E75-6B39-E0A6DC938104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1E57F023-7E9C-0770-66D7-A7ABEA1F7D91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E04BC1EA-4FA7-A171-9DCF-EF1CEE2E2A1E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FC213F9D-83AE-990B-6987-46C941FEEBEE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42239664-88AD-9284-ED50-08413CD3DCA9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Seta para a Esquerda 7">
            <a:extLst>
              <a:ext uri="{FF2B5EF4-FFF2-40B4-BE49-F238E27FC236}">
                <a16:creationId xmlns:a16="http://schemas.microsoft.com/office/drawing/2014/main" id="{A15ABFEB-DF88-A170-A025-AE0D5BABA2B0}"/>
              </a:ext>
            </a:extLst>
          </p:cNvPr>
          <p:cNvSpPr/>
          <p:nvPr/>
        </p:nvSpPr>
        <p:spPr>
          <a:xfrm>
            <a:off x="5461368" y="1794357"/>
            <a:ext cx="590506" cy="433037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398F5A2-6A07-15DC-2308-DAD5DB8E5C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097"/>
          <a:stretch>
            <a:fillRect/>
          </a:stretch>
        </p:blipFill>
        <p:spPr>
          <a:xfrm>
            <a:off x="5091962" y="1835746"/>
            <a:ext cx="1541944" cy="3699813"/>
          </a:xfrm>
          <a:prstGeom prst="rect">
            <a:avLst/>
          </a:prstGeom>
        </p:spPr>
      </p:pic>
      <p:sp>
        <p:nvSpPr>
          <p:cNvPr id="7" name="Seta para a Esquerda 7">
            <a:extLst>
              <a:ext uri="{FF2B5EF4-FFF2-40B4-BE49-F238E27FC236}">
                <a16:creationId xmlns:a16="http://schemas.microsoft.com/office/drawing/2014/main" id="{9EB3EDA5-F7E9-6BED-9BC1-451973B723D2}"/>
              </a:ext>
            </a:extLst>
          </p:cNvPr>
          <p:cNvSpPr/>
          <p:nvPr/>
        </p:nvSpPr>
        <p:spPr>
          <a:xfrm>
            <a:off x="5966396" y="2441883"/>
            <a:ext cx="590506" cy="433037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9" name="Seta para a Esquerda 7">
            <a:extLst>
              <a:ext uri="{FF2B5EF4-FFF2-40B4-BE49-F238E27FC236}">
                <a16:creationId xmlns:a16="http://schemas.microsoft.com/office/drawing/2014/main" id="{D3325681-00D9-6881-B754-666B9EBCD6F2}"/>
              </a:ext>
            </a:extLst>
          </p:cNvPr>
          <p:cNvSpPr/>
          <p:nvPr/>
        </p:nvSpPr>
        <p:spPr>
          <a:xfrm>
            <a:off x="6258843" y="3273311"/>
            <a:ext cx="590506" cy="433037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0CB9547-60E7-87A0-DCEB-EB7764343E95}"/>
              </a:ext>
            </a:extLst>
          </p:cNvPr>
          <p:cNvGrpSpPr/>
          <p:nvPr/>
        </p:nvGrpSpPr>
        <p:grpSpPr>
          <a:xfrm>
            <a:off x="7233569" y="5240731"/>
            <a:ext cx="3125692" cy="899123"/>
            <a:chOff x="3152957" y="4460956"/>
            <a:chExt cx="3125692" cy="899123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61AAC743-32C8-AB21-052C-1925A9FCA1BC}"/>
                </a:ext>
              </a:extLst>
            </p:cNvPr>
            <p:cNvGrpSpPr/>
            <p:nvPr/>
          </p:nvGrpSpPr>
          <p:grpSpPr>
            <a:xfrm>
              <a:off x="3152957" y="4830287"/>
              <a:ext cx="3125692" cy="529792"/>
              <a:chOff x="3412576" y="4800491"/>
              <a:chExt cx="3125692" cy="529792"/>
            </a:xfrm>
          </p:grpSpPr>
          <p:sp>
            <p:nvSpPr>
              <p:cNvPr id="13" name="Retângulo Arredondado 21">
                <a:extLst>
                  <a:ext uri="{FF2B5EF4-FFF2-40B4-BE49-F238E27FC236}">
                    <a16:creationId xmlns:a16="http://schemas.microsoft.com/office/drawing/2014/main" id="{3E9F4C59-4DF6-9F64-9BFB-FE9B18A12503}"/>
                  </a:ext>
                </a:extLst>
              </p:cNvPr>
              <p:cNvSpPr/>
              <p:nvPr/>
            </p:nvSpPr>
            <p:spPr>
              <a:xfrm>
                <a:off x="3412576" y="4800491"/>
                <a:ext cx="3122692" cy="52979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AC3AA3D3-F9EC-CC0E-1D0C-8BFB67EC220F}"/>
                  </a:ext>
                </a:extLst>
              </p:cNvPr>
              <p:cNvSpPr txBox="1"/>
              <p:nvPr/>
            </p:nvSpPr>
            <p:spPr>
              <a:xfrm>
                <a:off x="3412576" y="4863464"/>
                <a:ext cx="3125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kern="0" dirty="0">
                    <a:solidFill>
                      <a:schemeClr val="bg1">
                        <a:lumMod val="95000"/>
                      </a:schemeClr>
                    </a:solidFill>
                    <a:latin typeface="AMX" pitchFamily="2" charset="77"/>
                    <a:cs typeface="Arial Rounded MT Bold"/>
                  </a:rPr>
                  <a:t>Será apresentada essa tela.</a:t>
                </a:r>
                <a:endParaRPr lang="pt-BR" b="1" kern="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endParaRPr>
              </a:p>
            </p:txBody>
          </p:sp>
        </p:grpSp>
        <p:sp>
          <p:nvSpPr>
            <p:cNvPr id="12" name="Seta para a Esquerda 23">
              <a:extLst>
                <a:ext uri="{FF2B5EF4-FFF2-40B4-BE49-F238E27FC236}">
                  <a16:creationId xmlns:a16="http://schemas.microsoft.com/office/drawing/2014/main" id="{EBEEAAEC-1346-8E40-0123-74FC74C542D9}"/>
                </a:ext>
              </a:extLst>
            </p:cNvPr>
            <p:cNvSpPr/>
            <p:nvPr/>
          </p:nvSpPr>
          <p:spPr>
            <a:xfrm rot="5400000">
              <a:off x="4255578" y="4457453"/>
              <a:ext cx="369331" cy="376337"/>
            </a:xfrm>
            <a:prstGeom prst="lef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6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ADDAC-93B3-4380-5640-532D43B1A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3B3621C2-87AD-00C5-E9AF-8D6E8F2A2799}"/>
              </a:ext>
            </a:extLst>
          </p:cNvPr>
          <p:cNvGrpSpPr/>
          <p:nvPr/>
        </p:nvGrpSpPr>
        <p:grpSpPr>
          <a:xfrm>
            <a:off x="8899588" y="-1077792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6A1D6BCF-6205-630C-6819-6463653291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FDEFCD68-2353-FA2D-6773-FA053C1A04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175AC9BD-AEC0-7985-8FD6-7A64887A31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ângulo: Cantos Arredondados 30">
              <a:extLst>
                <a:ext uri="{FF2B5EF4-FFF2-40B4-BE49-F238E27FC236}">
                  <a16:creationId xmlns:a16="http://schemas.microsoft.com/office/drawing/2014/main" id="{E2A1AB92-195E-5F59-F83D-9D9D5362BF7F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5" name="Retângulo: Cantos Arredondados 28">
              <a:extLst>
                <a:ext uri="{FF2B5EF4-FFF2-40B4-BE49-F238E27FC236}">
                  <a16:creationId xmlns:a16="http://schemas.microsoft.com/office/drawing/2014/main" id="{39429DA1-A06D-18A4-C18A-A4BE054A1B1A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30">
              <a:extLst>
                <a:ext uri="{FF2B5EF4-FFF2-40B4-BE49-F238E27FC236}">
                  <a16:creationId xmlns:a16="http://schemas.microsoft.com/office/drawing/2014/main" id="{E329C9B2-03A4-F03B-C0C4-8D504636A804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1E2F640A-A2A6-A58F-D72B-3AB0DD3A9DCD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33912BA-9D48-4C1D-D0D1-2A1D0B384D65}"/>
              </a:ext>
            </a:extLst>
          </p:cNvPr>
          <p:cNvGrpSpPr/>
          <p:nvPr/>
        </p:nvGrpSpPr>
        <p:grpSpPr>
          <a:xfrm rot="10800000">
            <a:off x="72273" y="5454920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F8D4FCE7-182D-C430-6FC7-A49F5A0659BD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ângulo: Cantos Arredondados 30">
              <a:extLst>
                <a:ext uri="{FF2B5EF4-FFF2-40B4-BE49-F238E27FC236}">
                  <a16:creationId xmlns:a16="http://schemas.microsoft.com/office/drawing/2014/main" id="{6855903B-8533-6A59-2873-F495296CA647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9914A733-B246-19A7-2B21-736BD08AD227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4943564-80AF-E2C8-A4AB-34A8B9F19EF1}"/>
              </a:ext>
            </a:extLst>
          </p:cNvPr>
          <p:cNvGrpSpPr/>
          <p:nvPr/>
        </p:nvGrpSpPr>
        <p:grpSpPr>
          <a:xfrm>
            <a:off x="544147" y="3101085"/>
            <a:ext cx="3500782" cy="1236835"/>
            <a:chOff x="544147" y="3101085"/>
            <a:chExt cx="3500782" cy="1236835"/>
          </a:xfrm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3919D191-EE3C-122A-12C5-94C536810F4B}"/>
                </a:ext>
              </a:extLst>
            </p:cNvPr>
            <p:cNvSpPr/>
            <p:nvPr/>
          </p:nvSpPr>
          <p:spPr>
            <a:xfrm>
              <a:off x="544147" y="3101085"/>
              <a:ext cx="3500782" cy="1236835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6AC55C7-92DF-BC7A-A7DD-A0670B542A16}"/>
                </a:ext>
              </a:extLst>
            </p:cNvPr>
            <p:cNvSpPr txBox="1"/>
            <p:nvPr/>
          </p:nvSpPr>
          <p:spPr>
            <a:xfrm>
              <a:off x="694338" y="3247321"/>
              <a:ext cx="24364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lang="pt-BR" kern="0" spc="-1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O Supervisor pode ter as visões por </a:t>
              </a:r>
              <a:r>
                <a:rPr lang="pt-BR" b="1" kern="0" spc="-1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agentes</a:t>
              </a:r>
              <a:r>
                <a:rPr lang="pt-BR" kern="0" spc="-1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 ou por </a:t>
              </a:r>
              <a:r>
                <a:rPr lang="pt-BR" b="1" kern="0" spc="-1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equipes.</a:t>
              </a:r>
            </a:p>
          </p:txBody>
        </p:sp>
      </p:grp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DF64D4D0-1030-3D05-1929-FF8E75A54A0B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8FB19126-2E42-4F38-FF9C-046EDB36BE15}"/>
              </a:ext>
            </a:extLst>
          </p:cNvPr>
          <p:cNvSpPr txBox="1"/>
          <p:nvPr/>
        </p:nvSpPr>
        <p:spPr>
          <a:xfrm>
            <a:off x="581769" y="773831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6AF9E35-B0A3-72E3-1D2B-B8B02A0A165B}"/>
              </a:ext>
            </a:extLst>
          </p:cNvPr>
          <p:cNvSpPr txBox="1"/>
          <p:nvPr/>
        </p:nvSpPr>
        <p:spPr>
          <a:xfrm>
            <a:off x="480714" y="1158994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40E09A1-4176-BAA9-4065-FBA9FE418606}"/>
              </a:ext>
            </a:extLst>
          </p:cNvPr>
          <p:cNvGrpSpPr/>
          <p:nvPr/>
        </p:nvGrpSpPr>
        <p:grpSpPr>
          <a:xfrm>
            <a:off x="2389835" y="1393856"/>
            <a:ext cx="7778734" cy="4941553"/>
            <a:chOff x="2389835" y="1393856"/>
            <a:chExt cx="7778734" cy="4941553"/>
          </a:xfrm>
        </p:grpSpPr>
        <p:pic>
          <p:nvPicPr>
            <p:cNvPr id="3" name="Imagem 2" descr="Interface gráfica do usuário, Site&#10;&#10;O conteúdo gerado por IA pode estar incorreto.">
              <a:extLst>
                <a:ext uri="{FF2B5EF4-FFF2-40B4-BE49-F238E27FC236}">
                  <a16:creationId xmlns:a16="http://schemas.microsoft.com/office/drawing/2014/main" id="{87529717-B326-8961-158F-FFCBE7625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835" y="1393856"/>
              <a:ext cx="7778734" cy="4941553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1AB70D4A-98F6-C0EE-0D13-E9386D928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8599" y="2044784"/>
              <a:ext cx="5572591" cy="3136816"/>
            </a:xfrm>
            <a:prstGeom prst="rect">
              <a:avLst/>
            </a:prstGeom>
          </p:spPr>
        </p:pic>
      </p:grpSp>
      <p:pic>
        <p:nvPicPr>
          <p:cNvPr id="32" name="Imagem 31">
            <a:extLst>
              <a:ext uri="{FF2B5EF4-FFF2-40B4-BE49-F238E27FC236}">
                <a16:creationId xmlns:a16="http://schemas.microsoft.com/office/drawing/2014/main" id="{3ACD6F41-92D1-27AB-B470-5129C86B9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347" y="1201104"/>
            <a:ext cx="5859986" cy="3136816"/>
          </a:xfrm>
          <a:prstGeom prst="rect">
            <a:avLst/>
          </a:prstGeom>
          <a:effectLst>
            <a:outerShdw blurRad="381000" sx="105000" sy="105000" algn="ctr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5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9FBAC-DD1A-ED14-8888-7FBF91C0D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352506F4-EDA5-D42F-6A55-C9747BC71C89}"/>
              </a:ext>
            </a:extLst>
          </p:cNvPr>
          <p:cNvGrpSpPr/>
          <p:nvPr/>
        </p:nvGrpSpPr>
        <p:grpSpPr>
          <a:xfrm>
            <a:off x="8899588" y="-1077792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2C51D74-57C4-A848-A3E0-5F6FE4AFEA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CE7B7766-2BD7-4BCE-867D-1B97F1C675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6F5B6F00-CE28-BB27-9C43-52F22AFDA5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ângulo: Cantos Arredondados 30">
              <a:extLst>
                <a:ext uri="{FF2B5EF4-FFF2-40B4-BE49-F238E27FC236}">
                  <a16:creationId xmlns:a16="http://schemas.microsoft.com/office/drawing/2014/main" id="{81637F92-0789-C89A-1784-D758B381592D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5" name="Retângulo: Cantos Arredondados 28">
              <a:extLst>
                <a:ext uri="{FF2B5EF4-FFF2-40B4-BE49-F238E27FC236}">
                  <a16:creationId xmlns:a16="http://schemas.microsoft.com/office/drawing/2014/main" id="{23BDC69B-D0ED-D28D-080B-2AAAA586CD22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30">
              <a:extLst>
                <a:ext uri="{FF2B5EF4-FFF2-40B4-BE49-F238E27FC236}">
                  <a16:creationId xmlns:a16="http://schemas.microsoft.com/office/drawing/2014/main" id="{2FC9BCCC-F43C-CCBB-DA7A-BA6DB78407CF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1D055EC7-922E-CE13-DCA6-50A872BD8AA0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22C0A0B9-E495-07DB-8834-0DC2EB3FF7C7}"/>
              </a:ext>
            </a:extLst>
          </p:cNvPr>
          <p:cNvGrpSpPr/>
          <p:nvPr/>
        </p:nvGrpSpPr>
        <p:grpSpPr>
          <a:xfrm rot="10800000">
            <a:off x="72273" y="5454920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953F87F3-BD91-2841-18C7-65B77662AD91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ângulo: Cantos Arredondados 30">
              <a:extLst>
                <a:ext uri="{FF2B5EF4-FFF2-40B4-BE49-F238E27FC236}">
                  <a16:creationId xmlns:a16="http://schemas.microsoft.com/office/drawing/2014/main" id="{8E34F663-88AE-6F44-AD60-785EDB4F20FF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0F4B64CE-B256-0A93-A7DF-25690B737A82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C510C63-BE3F-1B73-69C6-933C7AEA2A84}"/>
              </a:ext>
            </a:extLst>
          </p:cNvPr>
          <p:cNvGrpSpPr/>
          <p:nvPr/>
        </p:nvGrpSpPr>
        <p:grpSpPr>
          <a:xfrm>
            <a:off x="1164657" y="3101085"/>
            <a:ext cx="4174732" cy="1446201"/>
            <a:chOff x="1164657" y="3101085"/>
            <a:chExt cx="4174732" cy="1446201"/>
          </a:xfrm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F83DBEB6-8BFD-1956-0F04-77C5965B8E27}"/>
                </a:ext>
              </a:extLst>
            </p:cNvPr>
            <p:cNvSpPr/>
            <p:nvPr/>
          </p:nvSpPr>
          <p:spPr>
            <a:xfrm>
              <a:off x="1164657" y="3101085"/>
              <a:ext cx="4174732" cy="1446201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F012923-CB52-657F-83B6-ACDC27B03739}"/>
                </a:ext>
              </a:extLst>
            </p:cNvPr>
            <p:cNvSpPr txBox="1"/>
            <p:nvPr/>
          </p:nvSpPr>
          <p:spPr>
            <a:xfrm>
              <a:off x="1316146" y="3351362"/>
              <a:ext cx="30622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lang="pt-BR" b="1" kern="0" spc="-1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Tabela com o time</a:t>
              </a:r>
              <a:r>
                <a:rPr lang="pt-BR" kern="0" spc="-1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, nele você poderá ver quantos estão disponíveis e seus status.</a:t>
              </a:r>
              <a:endParaRPr lang="pt-BR" b="1" kern="0" spc="-10" dirty="0">
                <a:solidFill>
                  <a:schemeClr val="bg1">
                    <a:lumMod val="95000"/>
                  </a:schemeClr>
                </a:solidFill>
                <a:latin typeface="AMX" pitchFamily="2" charset="77"/>
                <a:cs typeface="Arial Rounded MT Bold"/>
              </a:endParaRPr>
            </a:p>
          </p:txBody>
        </p:sp>
      </p:grp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654FCCE2-BC21-4475-4E8E-946244D177C2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E85609E7-A3CB-ADDA-7413-06C63CCD9050}"/>
              </a:ext>
            </a:extLst>
          </p:cNvPr>
          <p:cNvSpPr txBox="1"/>
          <p:nvPr/>
        </p:nvSpPr>
        <p:spPr>
          <a:xfrm>
            <a:off x="581769" y="773831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2257EF8-5F3B-E456-B549-57FCCB8D21E5}"/>
              </a:ext>
            </a:extLst>
          </p:cNvPr>
          <p:cNvSpPr txBox="1"/>
          <p:nvPr/>
        </p:nvSpPr>
        <p:spPr>
          <a:xfrm>
            <a:off x="480714" y="1158994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4F1A1D1-D4E5-6A0C-2376-0E814D345AEF}"/>
              </a:ext>
            </a:extLst>
          </p:cNvPr>
          <p:cNvGrpSpPr/>
          <p:nvPr/>
        </p:nvGrpSpPr>
        <p:grpSpPr>
          <a:xfrm>
            <a:off x="3521083" y="1393856"/>
            <a:ext cx="7778734" cy="4941553"/>
            <a:chOff x="3521083" y="1393856"/>
            <a:chExt cx="7778734" cy="4941553"/>
          </a:xfrm>
        </p:grpSpPr>
        <p:pic>
          <p:nvPicPr>
            <p:cNvPr id="3" name="Imagem 2" descr="Interface gráfica do usuário, Site&#10;&#10;O conteúdo gerado por IA pode estar incorreto.">
              <a:extLst>
                <a:ext uri="{FF2B5EF4-FFF2-40B4-BE49-F238E27FC236}">
                  <a16:creationId xmlns:a16="http://schemas.microsoft.com/office/drawing/2014/main" id="{B20D76E5-7A26-CAD5-076B-5CBE2618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083" y="1393856"/>
              <a:ext cx="7778734" cy="49415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79BF19-A279-DB86-2467-E2D832391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4243"/>
            <a:stretch>
              <a:fillRect/>
            </a:stretch>
          </p:blipFill>
          <p:spPr>
            <a:xfrm>
              <a:off x="4625163" y="2008915"/>
              <a:ext cx="5555854" cy="2992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69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9D926-57F3-65F3-F682-5610BBDC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105BA2F-6B6D-16D5-44F4-70C0F691FE68}"/>
              </a:ext>
            </a:extLst>
          </p:cNvPr>
          <p:cNvGrpSpPr/>
          <p:nvPr/>
        </p:nvGrpSpPr>
        <p:grpSpPr>
          <a:xfrm>
            <a:off x="10784211" y="5869668"/>
            <a:ext cx="1556195" cy="1161207"/>
            <a:chOff x="10784211" y="5869668"/>
            <a:chExt cx="1556195" cy="1161207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330C5FCD-44AE-4C44-1D61-4BB9857870A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84211" y="5869668"/>
              <a:ext cx="1556195" cy="1161207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167DB582-33CF-95BB-9D05-DB957677AE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2709" y="6220406"/>
              <a:ext cx="1019197" cy="369274"/>
            </a:xfrm>
            <a:prstGeom prst="rect">
              <a:avLst/>
            </a:prstGeom>
          </p:spPr>
        </p:pic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D145674-8B46-2E71-72A3-3F5FE8530B78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9B065012-918E-C8FB-FEF7-935BA3CE6385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30BC47D9-F4DC-1365-898E-92EAAD5BD3D3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52F3700D-4488-8CDF-8266-5691C85E1AE0}"/>
              </a:ext>
            </a:extLst>
          </p:cNvPr>
          <p:cNvGrpSpPr/>
          <p:nvPr/>
        </p:nvGrpSpPr>
        <p:grpSpPr>
          <a:xfrm>
            <a:off x="383424" y="2495958"/>
            <a:ext cx="5119924" cy="2262257"/>
            <a:chOff x="516047" y="2550796"/>
            <a:chExt cx="4713661" cy="2829906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DF85C5CA-F416-42F5-DA61-7CE6C4B68AA7}"/>
                </a:ext>
              </a:extLst>
            </p:cNvPr>
            <p:cNvSpPr/>
            <p:nvPr/>
          </p:nvSpPr>
          <p:spPr>
            <a:xfrm>
              <a:off x="516047" y="2550796"/>
              <a:ext cx="4713661" cy="2829906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EC1A8065-9B8F-AD17-020B-0F61E355D0E8}"/>
                </a:ext>
              </a:extLst>
            </p:cNvPr>
            <p:cNvSpPr txBox="1"/>
            <p:nvPr/>
          </p:nvSpPr>
          <p:spPr>
            <a:xfrm>
              <a:off x="782875" y="2771680"/>
              <a:ext cx="3432722" cy="242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Na visão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Agente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ao clicar em qualquer agente que estiver disponível, você terá acesso ao status desse agente, tal como: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Tempo logado, Status de trabalho e Tempo em pausa.</a:t>
              </a:r>
              <a:endParaRPr lang="pt-BR" sz="2000" b="1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E5BD01C6-80F7-BB3B-E16C-A9523447053F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4BDEB9EF-90F6-777B-CC4E-A4F434FFA8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5BE3D428-A7BA-D6EA-D5CA-C7726FB2B0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C7B99603-EA74-E454-4545-35F5978479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DDA2B9D6-8E6D-47D0-E5D7-A12C0918BBF6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411A37EB-CB35-79DC-F93C-89694297AB15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33393A7D-84AC-8200-E023-4D1CE70DE5E1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24CD345D-11A6-2DBB-16B5-15B41898BF77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F8ECB958-6B03-684F-409F-AF7D74407CC9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B3D0FD07-5896-B1C2-B7E9-962AC88ACB59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A26EDA69-64D3-2FC9-25A3-9997E6E4B8CD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063D3FC0-D29A-019C-7554-EACA0793BB77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52C992C-D4D7-7D0D-CCBB-D2DD65702312}"/>
              </a:ext>
            </a:extLst>
          </p:cNvPr>
          <p:cNvGrpSpPr/>
          <p:nvPr/>
        </p:nvGrpSpPr>
        <p:grpSpPr>
          <a:xfrm>
            <a:off x="4401832" y="828350"/>
            <a:ext cx="7746440" cy="5261882"/>
            <a:chOff x="4401832" y="828350"/>
            <a:chExt cx="7746440" cy="526188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434386E2-578F-0807-CA2C-01C8B178533B}"/>
                </a:ext>
              </a:extLst>
            </p:cNvPr>
            <p:cNvGrpSpPr/>
            <p:nvPr/>
          </p:nvGrpSpPr>
          <p:grpSpPr>
            <a:xfrm>
              <a:off x="4401832" y="828350"/>
              <a:ext cx="7746440" cy="5261882"/>
              <a:chOff x="3331229" y="1374024"/>
              <a:chExt cx="5587148" cy="4139715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FB79025E-AD5E-5D9C-0FE0-650238DFA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4139715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7FB16791-188E-6F33-7DA0-1DBAA21958F0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352826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734F5A61-A835-4124-7D7C-4C1233D05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9865" y="1246420"/>
              <a:ext cx="6680877" cy="4328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6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DFA3B-E57E-2E0A-526D-3BC46B3F5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3F18C9-BF55-A293-8229-E1279F2BC83A}"/>
              </a:ext>
            </a:extLst>
          </p:cNvPr>
          <p:cNvGrpSpPr/>
          <p:nvPr/>
        </p:nvGrpSpPr>
        <p:grpSpPr>
          <a:xfrm>
            <a:off x="10784211" y="5869668"/>
            <a:ext cx="1556195" cy="1161207"/>
            <a:chOff x="10784211" y="5869668"/>
            <a:chExt cx="1556195" cy="1161207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E0F24365-02C9-611B-B700-919A8F743CE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84211" y="5869668"/>
              <a:ext cx="1556195" cy="1161207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3437D1EA-C1E6-EA2A-B863-CCC7EC4DB7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2709" y="6220406"/>
              <a:ext cx="1019197" cy="369274"/>
            </a:xfrm>
            <a:prstGeom prst="rect">
              <a:avLst/>
            </a:prstGeom>
          </p:spPr>
        </p:pic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CABE8E1-C3F6-3E44-6FF5-5126FDAF9C59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53917186-E54B-2234-8CDD-AEB9E92CEFE2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83FA2532-92FE-F506-93EF-B6C8539BCB6E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A55275C0-409B-C536-F1C1-4ADBEE334A84}"/>
              </a:ext>
            </a:extLst>
          </p:cNvPr>
          <p:cNvGrpSpPr/>
          <p:nvPr/>
        </p:nvGrpSpPr>
        <p:grpSpPr>
          <a:xfrm>
            <a:off x="383424" y="2215119"/>
            <a:ext cx="5119924" cy="730761"/>
            <a:chOff x="516047" y="2550796"/>
            <a:chExt cx="4713661" cy="2829906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6E51EE97-8F0C-EF89-B2A4-8DC50AA0E706}"/>
                </a:ext>
              </a:extLst>
            </p:cNvPr>
            <p:cNvSpPr/>
            <p:nvPr/>
          </p:nvSpPr>
          <p:spPr>
            <a:xfrm>
              <a:off x="516047" y="2550796"/>
              <a:ext cx="4713661" cy="2829906"/>
            </a:xfrm>
            <a:prstGeom prst="roundRect">
              <a:avLst>
                <a:gd name="adj" fmla="val 29667"/>
              </a:avLst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C4CA738-CB99-3A2A-5E64-3AC383F236AE}"/>
                </a:ext>
              </a:extLst>
            </p:cNvPr>
            <p:cNvSpPr txBox="1"/>
            <p:nvPr/>
          </p:nvSpPr>
          <p:spPr>
            <a:xfrm>
              <a:off x="782875" y="2863651"/>
              <a:ext cx="3432722" cy="202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8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Status dos Agentes.</a:t>
              </a:r>
              <a:endParaRPr lang="pt-BR" sz="2800" b="1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80B95380-E46A-0977-CED5-6469C1144269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C05789B1-38BB-603B-EF30-D1901E10F8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E3D18F56-7E0B-EE4A-19EF-C65454FC54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5AA013BA-E525-228C-F527-E8957485B5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067C4B2F-2C6B-689D-DBD8-32DE66444399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AAA70017-F55F-2274-F4BB-6F036403F3BD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79BE76D0-13EC-64FD-9754-49FB9856FB58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62A97ADA-DD11-D955-24F0-2AD357D35C5B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A9925CC2-9B0D-041E-A5D8-0485CE8F1130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C1EBC0F0-FCFF-55E3-AE02-8FF8805343CB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21CBCEEC-815B-7667-24E1-85FF31C94BAD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EEC38316-814C-9468-6AF3-E508B4546880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A63B6C5-B044-06D3-3DE8-2AEB298126AA}"/>
              </a:ext>
            </a:extLst>
          </p:cNvPr>
          <p:cNvGrpSpPr/>
          <p:nvPr/>
        </p:nvGrpSpPr>
        <p:grpSpPr>
          <a:xfrm>
            <a:off x="4401832" y="863975"/>
            <a:ext cx="7746440" cy="5261882"/>
            <a:chOff x="4401832" y="863975"/>
            <a:chExt cx="7746440" cy="526188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BA6BEEBE-0705-A4C1-94C6-5BF13A1CC61C}"/>
                </a:ext>
              </a:extLst>
            </p:cNvPr>
            <p:cNvGrpSpPr/>
            <p:nvPr/>
          </p:nvGrpSpPr>
          <p:grpSpPr>
            <a:xfrm>
              <a:off x="4401832" y="863975"/>
              <a:ext cx="7746440" cy="5261882"/>
              <a:chOff x="3331229" y="1374024"/>
              <a:chExt cx="5587148" cy="4139715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57FD587F-C929-6C22-21AE-8D29D7B45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4139715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599F12B1-B9BA-8908-542B-5F21B13066D2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352826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B1E73BF0-36A0-8F26-0DF4-417E2374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9865" y="1289757"/>
              <a:ext cx="6680877" cy="42910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6E086599-B534-1EB4-A56B-4A550D35347F}"/>
              </a:ext>
            </a:extLst>
          </p:cNvPr>
          <p:cNvSpPr txBox="1"/>
          <p:nvPr/>
        </p:nvSpPr>
        <p:spPr>
          <a:xfrm>
            <a:off x="1348822" y="3103953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>
                <a:latin typeface="AMX" pitchFamily="2" charset="0"/>
              </a:rPr>
              <a:t>Agente Disponível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FDA539-3C29-1069-C239-6D181497D6F5}"/>
              </a:ext>
            </a:extLst>
          </p:cNvPr>
          <p:cNvSpPr txBox="1"/>
          <p:nvPr/>
        </p:nvSpPr>
        <p:spPr>
          <a:xfrm>
            <a:off x="1348822" y="3630439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>
                <a:latin typeface="AMX" pitchFamily="2" charset="0"/>
              </a:rPr>
              <a:t>Chamada de Entrada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31440A0-7275-37A6-1E9C-668AC26065C0}"/>
              </a:ext>
            </a:extLst>
          </p:cNvPr>
          <p:cNvSpPr txBox="1"/>
          <p:nvPr/>
        </p:nvSpPr>
        <p:spPr>
          <a:xfrm>
            <a:off x="1348822" y="4156925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MX" pitchFamily="2" charset="0"/>
              </a:rPr>
              <a:t>Chamada de Saída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AE08298-EFD7-6FE8-DC16-41BCA85AED4D}"/>
              </a:ext>
            </a:extLst>
          </p:cNvPr>
          <p:cNvSpPr txBox="1"/>
          <p:nvPr/>
        </p:nvSpPr>
        <p:spPr>
          <a:xfrm>
            <a:off x="1348822" y="4683411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>
                <a:latin typeface="AMX" pitchFamily="2" charset="0"/>
              </a:rPr>
              <a:t>Agente Indisponível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28ED275-0B38-0596-306A-3A334EEF718D}"/>
              </a:ext>
            </a:extLst>
          </p:cNvPr>
          <p:cNvSpPr txBox="1"/>
          <p:nvPr/>
        </p:nvSpPr>
        <p:spPr>
          <a:xfrm>
            <a:off x="1348822" y="520989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>
                <a:latin typeface="AMX" pitchFamily="2" charset="0"/>
              </a:rPr>
              <a:t>Agente Desconectado</a:t>
            </a:r>
          </a:p>
        </p:txBody>
      </p:sp>
      <p:pic>
        <p:nvPicPr>
          <p:cNvPr id="18" name="Gráfico 17" descr="Perfil masculino com preenchimento sólido">
            <a:extLst>
              <a:ext uri="{FF2B5EF4-FFF2-40B4-BE49-F238E27FC236}">
                <a16:creationId xmlns:a16="http://schemas.microsoft.com/office/drawing/2014/main" id="{FD58F549-3E8F-38F1-FF66-BFB4F5A811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044" y="3075938"/>
            <a:ext cx="459022" cy="459022"/>
          </a:xfrm>
          <a:prstGeom prst="rect">
            <a:avLst/>
          </a:prstGeom>
        </p:spPr>
      </p:pic>
      <p:pic>
        <p:nvPicPr>
          <p:cNvPr id="28" name="Gráfico 27" descr="Destinatário com preenchimento sólido">
            <a:extLst>
              <a:ext uri="{FF2B5EF4-FFF2-40B4-BE49-F238E27FC236}">
                <a16:creationId xmlns:a16="http://schemas.microsoft.com/office/drawing/2014/main" id="{82459CB4-9DEA-B376-8047-659F5A1B0C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6698" y="3671987"/>
            <a:ext cx="339713" cy="339713"/>
          </a:xfrm>
          <a:prstGeom prst="rect">
            <a:avLst/>
          </a:prstGeom>
        </p:spPr>
      </p:pic>
      <p:pic>
        <p:nvPicPr>
          <p:cNvPr id="31" name="Gráfico 30" descr="Perfil masculino com preenchimento sólido">
            <a:extLst>
              <a:ext uri="{FF2B5EF4-FFF2-40B4-BE49-F238E27FC236}">
                <a16:creationId xmlns:a16="http://schemas.microsoft.com/office/drawing/2014/main" id="{E4EBCC12-457C-2801-BF87-7E15796455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044" y="4629262"/>
            <a:ext cx="459022" cy="459022"/>
          </a:xfrm>
          <a:prstGeom prst="rect">
            <a:avLst/>
          </a:prstGeom>
        </p:spPr>
      </p:pic>
      <p:pic>
        <p:nvPicPr>
          <p:cNvPr id="32" name="Gráfico 31" descr="Perfil masculino com preenchimento sólido">
            <a:extLst>
              <a:ext uri="{FF2B5EF4-FFF2-40B4-BE49-F238E27FC236}">
                <a16:creationId xmlns:a16="http://schemas.microsoft.com/office/drawing/2014/main" id="{8C53C3E3-75AF-AD6F-29B7-1DC13E4EE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7044" y="5182867"/>
            <a:ext cx="459022" cy="459022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CF51AAD9-B912-F884-7E55-BB595F6AF504}"/>
              </a:ext>
            </a:extLst>
          </p:cNvPr>
          <p:cNvGrpSpPr/>
          <p:nvPr/>
        </p:nvGrpSpPr>
        <p:grpSpPr>
          <a:xfrm>
            <a:off x="926697" y="4113235"/>
            <a:ext cx="362964" cy="380202"/>
            <a:chOff x="926697" y="4113235"/>
            <a:chExt cx="362964" cy="380202"/>
          </a:xfrm>
        </p:grpSpPr>
        <p:pic>
          <p:nvPicPr>
            <p:cNvPr id="29" name="Gráfico 28" descr="Destinatário com preenchimento sólido">
              <a:extLst>
                <a:ext uri="{FF2B5EF4-FFF2-40B4-BE49-F238E27FC236}">
                  <a16:creationId xmlns:a16="http://schemas.microsoft.com/office/drawing/2014/main" id="{E36124D2-1B67-F21C-2958-41047F663C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6697" y="4153724"/>
              <a:ext cx="339713" cy="339713"/>
            </a:xfrm>
            <a:prstGeom prst="rect">
              <a:avLst/>
            </a:prstGeom>
          </p:spPr>
        </p:pic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A7097095-0C8D-3C4D-80BF-6D78A47C77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0840" y="4113235"/>
              <a:ext cx="168821" cy="162953"/>
            </a:xfrm>
            <a:prstGeom prst="straightConnector1">
              <a:avLst/>
            </a:prstGeom>
            <a:ln w="38100">
              <a:solidFill>
                <a:srgbClr val="F69A18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52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FC1BF-D07B-9C57-9E5F-0EBC5B605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5D1BEFC-7A90-9FEB-2F31-61410ACD344F}"/>
              </a:ext>
            </a:extLst>
          </p:cNvPr>
          <p:cNvGrpSpPr/>
          <p:nvPr/>
        </p:nvGrpSpPr>
        <p:grpSpPr>
          <a:xfrm>
            <a:off x="1071166" y="3030047"/>
            <a:ext cx="4390954" cy="1227534"/>
            <a:chOff x="1071166" y="3030047"/>
            <a:chExt cx="4390954" cy="1227534"/>
          </a:xfrm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09E845CE-8E71-992A-8006-3DC781F722DF}"/>
                </a:ext>
              </a:extLst>
            </p:cNvPr>
            <p:cNvSpPr/>
            <p:nvPr/>
          </p:nvSpPr>
          <p:spPr>
            <a:xfrm>
              <a:off x="1071166" y="3030047"/>
              <a:ext cx="4390954" cy="1227534"/>
            </a:xfrm>
            <a:prstGeom prst="roundRect">
              <a:avLst/>
            </a:prstGeom>
            <a:solidFill>
              <a:srgbClr val="C00000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5095B8E-8834-42F8-D8FD-AD414A8CE2C8}"/>
                </a:ext>
              </a:extLst>
            </p:cNvPr>
            <p:cNvSpPr txBox="1"/>
            <p:nvPr/>
          </p:nvSpPr>
          <p:spPr>
            <a:xfrm>
              <a:off x="1320513" y="3175737"/>
              <a:ext cx="2760554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lang="pt-BR" kern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Para acesso devem ser utilizadas as credenciais </a:t>
              </a:r>
              <a:r>
                <a:rPr lang="pt-BR" b="1" kern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Login </a:t>
              </a:r>
              <a:r>
                <a:rPr lang="pt-BR" kern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e senha </a:t>
              </a:r>
              <a:r>
                <a:rPr lang="pt-BR" b="1" kern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IGA</a:t>
              </a:r>
              <a:r>
                <a:rPr lang="pt-BR" kern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.</a:t>
              </a:r>
              <a:endParaRPr lang="pt-BR" kern="0">
                <a:solidFill>
                  <a:schemeClr val="bg1">
                    <a:lumMod val="95000"/>
                  </a:schemeClr>
                </a:solidFill>
                <a:latin typeface="AMX" pitchFamily="2" charset="77"/>
                <a:cs typeface="Arial Rounded MT Bold"/>
              </a:endParaRPr>
            </a:p>
          </p:txBody>
        </p:sp>
      </p:grpSp>
      <p:pic>
        <p:nvPicPr>
          <p:cNvPr id="14" name="Imagem 13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1583F5FD-2BC7-F0E8-8F35-B2A31F9CF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43" y="246037"/>
            <a:ext cx="8843700" cy="58958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E3DB4ECF-4F1E-820F-384C-1943ABD9F00B}"/>
              </a:ext>
            </a:extLst>
          </p:cNvPr>
          <p:cNvGrpSpPr/>
          <p:nvPr/>
        </p:nvGrpSpPr>
        <p:grpSpPr>
          <a:xfrm>
            <a:off x="8147988" y="3781273"/>
            <a:ext cx="1999410" cy="475082"/>
            <a:chOff x="8147988" y="3781273"/>
            <a:chExt cx="1999410" cy="475082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1BB34EB9-0F35-384B-5E4B-F7EB2C75E13A}"/>
                </a:ext>
              </a:extLst>
            </p:cNvPr>
            <p:cNvSpPr/>
            <p:nvPr/>
          </p:nvSpPr>
          <p:spPr>
            <a:xfrm>
              <a:off x="8147988" y="3781273"/>
              <a:ext cx="1999410" cy="4750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889427FD-6FFC-8836-42B2-6690BEADBFDC}"/>
                </a:ext>
              </a:extLst>
            </p:cNvPr>
            <p:cNvSpPr txBox="1"/>
            <p:nvPr/>
          </p:nvSpPr>
          <p:spPr>
            <a:xfrm>
              <a:off x="8263007" y="3893282"/>
              <a:ext cx="1769372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>
                      <a:lumMod val="95000"/>
                    </a:schemeClr>
                  </a:solidFill>
                  <a:latin typeface="AMX"/>
                </a:rPr>
                <a:t>Clicar em 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MX Medium"/>
                </a:rPr>
                <a:t>Enviar.</a:t>
              </a:r>
              <a:endParaRPr lang="pt-BR" sz="1600" b="1" dirty="0">
                <a:solidFill>
                  <a:schemeClr val="bg1">
                    <a:lumMod val="95000"/>
                  </a:schemeClr>
                </a:solidFill>
                <a:latin typeface="AMX Medium" pitchFamily="2" charset="77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6330A9-4444-C396-69E9-BECCF4AED6EF}"/>
              </a:ext>
            </a:extLst>
          </p:cNvPr>
          <p:cNvGrpSpPr/>
          <p:nvPr/>
        </p:nvGrpSpPr>
        <p:grpSpPr>
          <a:xfrm>
            <a:off x="-257153" y="4690084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D7A46AED-DC0A-8432-CBE9-8246186A1F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BF121747-D718-8F1D-E916-F711991802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CE476829-8E64-8253-0B8C-93E6E03BB4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ângulo: Cantos Arredondados 30">
              <a:extLst>
                <a:ext uri="{FF2B5EF4-FFF2-40B4-BE49-F238E27FC236}">
                  <a16:creationId xmlns:a16="http://schemas.microsoft.com/office/drawing/2014/main" id="{4F80DD87-E2D1-B44B-4C19-CF047E374CE7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1" name="Retângulo: Cantos Arredondados 28">
              <a:extLst>
                <a:ext uri="{FF2B5EF4-FFF2-40B4-BE49-F238E27FC236}">
                  <a16:creationId xmlns:a16="http://schemas.microsoft.com/office/drawing/2014/main" id="{F6200D17-0BDE-C842-F9AA-388C5D6E9592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2" name="Retângulo: Cantos Arredondados 30">
              <a:extLst>
                <a:ext uri="{FF2B5EF4-FFF2-40B4-BE49-F238E27FC236}">
                  <a16:creationId xmlns:a16="http://schemas.microsoft.com/office/drawing/2014/main" id="{63AAA4D1-03E1-D453-E5C9-DDF12FCDF418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3" name="Retângulo: Cantos Arredondados 30">
              <a:extLst>
                <a:ext uri="{FF2B5EF4-FFF2-40B4-BE49-F238E27FC236}">
                  <a16:creationId xmlns:a16="http://schemas.microsoft.com/office/drawing/2014/main" id="{DA0B0C08-F14E-A230-4376-13D1D7CE2F9C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2FF3C48-7390-CBC9-3B76-9BDCFFBE55AF}"/>
              </a:ext>
            </a:extLst>
          </p:cNvPr>
          <p:cNvGrpSpPr/>
          <p:nvPr/>
        </p:nvGrpSpPr>
        <p:grpSpPr>
          <a:xfrm rot="10800000">
            <a:off x="11208743" y="-248069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9E64A882-1AFF-9842-16D2-57A57CF01EFF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tângulo: Cantos Arredondados 30">
              <a:extLst>
                <a:ext uri="{FF2B5EF4-FFF2-40B4-BE49-F238E27FC236}">
                  <a16:creationId xmlns:a16="http://schemas.microsoft.com/office/drawing/2014/main" id="{05BD9C37-1696-855F-DD7B-5156F2E84CA5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FD893BCD-3024-2A18-2137-FB1558D52BD7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E0AAC0-D2FA-5824-8CF0-BF25CEC962A6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8713EB8-947F-C5B0-E923-46C3D4158681}"/>
              </a:ext>
            </a:extLst>
          </p:cNvPr>
          <p:cNvGrpSpPr/>
          <p:nvPr/>
        </p:nvGrpSpPr>
        <p:grpSpPr>
          <a:xfrm>
            <a:off x="516047" y="704885"/>
            <a:ext cx="1600200" cy="315685"/>
            <a:chOff x="516047" y="704885"/>
            <a:chExt cx="1600200" cy="315685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66515A4A-924A-2855-6FFC-616D72174089}"/>
                </a:ext>
              </a:extLst>
            </p:cNvPr>
            <p:cNvSpPr/>
            <p:nvPr/>
          </p:nvSpPr>
          <p:spPr>
            <a:xfrm>
              <a:off x="516047" y="704885"/>
              <a:ext cx="1600200" cy="3156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0AAA8C58-4995-55FC-7DF7-21CF5D72B689}"/>
                </a:ext>
              </a:extLst>
            </p:cNvPr>
            <p:cNvSpPr txBox="1"/>
            <p:nvPr/>
          </p:nvSpPr>
          <p:spPr>
            <a:xfrm>
              <a:off x="581769" y="749117"/>
              <a:ext cx="146875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u="none" strike="noStrike" kern="0" cap="none" spc="-25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CAPACITAÇÃO</a:t>
              </a:r>
              <a:r>
                <a:rPr kumimoji="0" sz="1200" u="none" strike="noStrike" kern="0" cap="none" spc="-15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 </a:t>
              </a:r>
              <a:r>
                <a:rPr kumimoji="0" lang="pt-BR" sz="1200" u="none" strike="noStrike" kern="0" cap="none" spc="-2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CX ONE</a:t>
              </a:r>
              <a:endParaRPr kumimoji="0" sz="12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6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7D7C4-D27E-8C7D-132F-2FD083378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0CC10D3-57E0-4207-E3D3-0F0C30BFA507}"/>
              </a:ext>
            </a:extLst>
          </p:cNvPr>
          <p:cNvGrpSpPr/>
          <p:nvPr/>
        </p:nvGrpSpPr>
        <p:grpSpPr>
          <a:xfrm>
            <a:off x="10784211" y="5869668"/>
            <a:ext cx="1556195" cy="1161207"/>
            <a:chOff x="10784211" y="5869668"/>
            <a:chExt cx="1556195" cy="1161207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9C096077-5DC4-A860-E2BE-41D7BAD7E70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84211" y="5869668"/>
              <a:ext cx="1556195" cy="1161207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466085F2-E955-C28E-6CD6-1F3A9F7DDF8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2709" y="6220406"/>
              <a:ext cx="1019197" cy="369274"/>
            </a:xfrm>
            <a:prstGeom prst="rect">
              <a:avLst/>
            </a:prstGeom>
          </p:spPr>
        </p:pic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018C577-4014-CE32-29E1-925316D5F758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2BEB9B35-0276-A800-E450-2651C4EE454D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1A960CE1-253B-393F-BC35-CDD190C4A90D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2133140C-6670-59E4-965F-165C991BDAFF}"/>
              </a:ext>
            </a:extLst>
          </p:cNvPr>
          <p:cNvGrpSpPr/>
          <p:nvPr/>
        </p:nvGrpSpPr>
        <p:grpSpPr>
          <a:xfrm>
            <a:off x="383424" y="2495958"/>
            <a:ext cx="5119924" cy="1566219"/>
            <a:chOff x="516047" y="2550796"/>
            <a:chExt cx="4713661" cy="2829906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EEBBA7B5-B219-86D5-DCA8-7596E1352F75}"/>
                </a:ext>
              </a:extLst>
            </p:cNvPr>
            <p:cNvSpPr/>
            <p:nvPr/>
          </p:nvSpPr>
          <p:spPr>
            <a:xfrm>
              <a:off x="516047" y="2550796"/>
              <a:ext cx="4713661" cy="2829906"/>
            </a:xfrm>
            <a:prstGeom prst="roundRect">
              <a:avLst>
                <a:gd name="adj" fmla="val 22590"/>
              </a:avLst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CD81391-FFF0-A92E-7B87-34773FA6C2AC}"/>
                </a:ext>
              </a:extLst>
            </p:cNvPr>
            <p:cNvSpPr txBox="1"/>
            <p:nvPr/>
          </p:nvSpPr>
          <p:spPr>
            <a:xfrm>
              <a:off x="782875" y="2747736"/>
              <a:ext cx="3432722" cy="239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NICE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possibilita meios para que o Supervisor possa apoiar o Agente de forma on-line através de funções de interação.</a:t>
              </a:r>
              <a:endParaRPr lang="pt-BR" sz="2000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1956ABDF-9907-CDA4-570A-BCA916762ADE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F54BF84A-C0E7-6C1E-A9FE-E0EF1E0B9E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2E5543FC-5EA5-BDFE-F54E-A26E4ACEAE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0AE967BA-DDC5-D3B5-3A7F-F353DD364F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F48C60CB-7FDA-65B5-75EC-4C33EBBFD3C6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C4CF87E6-0A73-DA44-A109-2728C7B16D23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2B06E707-6561-C2E9-268A-59634B217A7B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FECCB9D3-EDB7-9FDB-560E-98C051650DBE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A71D7964-EDD8-83B7-2513-F0C97D1101C6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0000FCE8-7D94-27A5-9FBB-D18174840718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D31F8ECE-C8B3-B981-B7F6-49DB1624EC16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7E906FBF-E345-E724-69E6-F1C7BFB9506A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B368DF5-A41F-2FA4-8800-AC6AED445641}"/>
              </a:ext>
            </a:extLst>
          </p:cNvPr>
          <p:cNvGrpSpPr/>
          <p:nvPr/>
        </p:nvGrpSpPr>
        <p:grpSpPr>
          <a:xfrm>
            <a:off x="4401832" y="828350"/>
            <a:ext cx="7746440" cy="5261882"/>
            <a:chOff x="4401832" y="828350"/>
            <a:chExt cx="7746440" cy="526188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F617FC81-2DAD-BAC9-C64B-B0586865942C}"/>
                </a:ext>
              </a:extLst>
            </p:cNvPr>
            <p:cNvGrpSpPr/>
            <p:nvPr/>
          </p:nvGrpSpPr>
          <p:grpSpPr>
            <a:xfrm>
              <a:off x="4401832" y="828350"/>
              <a:ext cx="7746440" cy="5261882"/>
              <a:chOff x="3331229" y="1374024"/>
              <a:chExt cx="5587148" cy="4139715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42B255FF-9D5F-2DCF-910E-B6E25FF67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4139715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0F93BE3D-363A-2602-3591-9640801F50DD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352826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grpSp>
          <p:nvGrpSpPr>
            <p:cNvPr id="2" name="Grupo 25">
              <a:extLst>
                <a:ext uri="{FF2B5EF4-FFF2-40B4-BE49-F238E27FC236}">
                  <a16:creationId xmlns:a16="http://schemas.microsoft.com/office/drawing/2014/main" id="{80E2826B-3FB5-4D6F-4F0A-299CCC528951}"/>
                </a:ext>
              </a:extLst>
            </p:cNvPr>
            <p:cNvGrpSpPr/>
            <p:nvPr/>
          </p:nvGrpSpPr>
          <p:grpSpPr>
            <a:xfrm>
              <a:off x="4929865" y="1230870"/>
              <a:ext cx="6704871" cy="4343599"/>
              <a:chOff x="206051" y="1968208"/>
              <a:chExt cx="5889950" cy="3721392"/>
            </a:xfrm>
          </p:grpSpPr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31FF0AFE-BFD8-D2C1-56A5-A6D75D775D3B}"/>
                  </a:ext>
                </a:extLst>
              </p:cNvPr>
              <p:cNvSpPr txBox="1"/>
              <p:nvPr/>
            </p:nvSpPr>
            <p:spPr>
              <a:xfrm>
                <a:off x="1393214" y="3876615"/>
                <a:ext cx="2508954" cy="663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Insira o seu usuário @claro.com.br no campo Username</a:t>
                </a:r>
              </a:p>
            </p:txBody>
          </p:sp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589A30E3-54F3-0FFD-4718-8B54F8BBA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051" y="1968208"/>
                <a:ext cx="5889950" cy="3721392"/>
              </a:xfrm>
              <a:prstGeom prst="rect">
                <a:avLst/>
              </a:prstGeom>
            </p:spPr>
          </p:pic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3E5B74FA-930A-DD80-B1E1-81F84BE8D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58101" y="2830102"/>
                <a:ext cx="1539455" cy="1961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38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10EC5-A7A1-C381-EB0E-9E30B57FB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>
            <a:extLst>
              <a:ext uri="{FF2B5EF4-FFF2-40B4-BE49-F238E27FC236}">
                <a16:creationId xmlns:a16="http://schemas.microsoft.com/office/drawing/2014/main" id="{F4417BEB-FF8B-3B2E-3CB4-959320F6D43A}"/>
              </a:ext>
            </a:extLst>
          </p:cNvPr>
          <p:cNvSpPr txBox="1"/>
          <p:nvPr/>
        </p:nvSpPr>
        <p:spPr>
          <a:xfrm>
            <a:off x="4415817" y="2252419"/>
            <a:ext cx="6621780" cy="307777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 Supervisor pode desconectar o Agente de forma remota.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47" name="Shape 1162">
            <a:extLst>
              <a:ext uri="{FF2B5EF4-FFF2-40B4-BE49-F238E27FC236}">
                <a16:creationId xmlns:a16="http://schemas.microsoft.com/office/drawing/2014/main" id="{38BFA5FF-AD72-9C2D-E13F-B5BB9815480B}"/>
              </a:ext>
            </a:extLst>
          </p:cNvPr>
          <p:cNvSpPr/>
          <p:nvPr/>
        </p:nvSpPr>
        <p:spPr>
          <a:xfrm>
            <a:off x="4415818" y="1828712"/>
            <a:ext cx="4377293" cy="41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>
                <a:solidFill>
                  <a:srgbClr val="53585F"/>
                </a:solidFill>
                <a:latin typeface="AMX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Desconexão Forçada</a:t>
            </a:r>
            <a:endParaRPr lang="pt-BR" sz="2667" noProof="0">
              <a:solidFill>
                <a:srgbClr val="53585F"/>
              </a:solidFill>
              <a:latin typeface="AMX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05AE9A1E-C7D1-6846-3226-AE26F9915147}"/>
              </a:ext>
            </a:extLst>
          </p:cNvPr>
          <p:cNvGrpSpPr/>
          <p:nvPr/>
        </p:nvGrpSpPr>
        <p:grpSpPr>
          <a:xfrm>
            <a:off x="-1414725" y="2495958"/>
            <a:ext cx="5119924" cy="1566219"/>
            <a:chOff x="516047" y="2550796"/>
            <a:chExt cx="4713661" cy="2829906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2DB87BF0-7672-EA11-E8F7-406E262A006E}"/>
                </a:ext>
              </a:extLst>
            </p:cNvPr>
            <p:cNvSpPr/>
            <p:nvPr/>
          </p:nvSpPr>
          <p:spPr>
            <a:xfrm>
              <a:off x="516047" y="2550796"/>
              <a:ext cx="4713661" cy="2829906"/>
            </a:xfrm>
            <a:prstGeom prst="roundRect">
              <a:avLst>
                <a:gd name="adj" fmla="val 22590"/>
              </a:avLst>
            </a:prstGeom>
            <a:solidFill>
              <a:srgbClr val="631128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8649F0E6-1993-C8A1-4742-7824AE74C57D}"/>
                </a:ext>
              </a:extLst>
            </p:cNvPr>
            <p:cNvSpPr txBox="1"/>
            <p:nvPr/>
          </p:nvSpPr>
          <p:spPr>
            <a:xfrm>
              <a:off x="782875" y="2747736"/>
              <a:ext cx="3432722" cy="1655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 NICE possibilita meios para que o Supervisor possa apoiar o Agente de forma on-line através de funções de interação.</a:t>
              </a:r>
              <a:endParaRPr lang="pt-BR" sz="2000" noProof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6CDAF24C-610D-4D5D-4151-895299FB46C0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1FDA9D48-A4F4-0BA8-A0D1-E9EB87C6D5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38C77165-3E35-F869-03E2-6C75516442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7A72763E-3D50-90DC-C2E3-FBD92EDA09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9F8B940A-A908-12FD-0F64-CF984F55E92C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A5F3E054-2DAC-58D8-49C8-781D002A7C58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8E08CDBB-F70A-E17D-E0FD-053CEF5F899C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37559DFA-FE43-FDE9-43E1-93FAEDAC9C5A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1EABF0F0-DDB8-40EE-72E5-F43DA5CBB2D1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E32F68D5-9776-211C-97DD-C1EFF6EEC494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E83BDF74-C054-5293-DDA1-0D726E943184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DFFC804A-B8BE-C33B-F3FA-1FDE08C3CAB5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B0BAEA6-9634-ACFE-4441-3CFF6FC3C0B6}"/>
              </a:ext>
            </a:extLst>
          </p:cNvPr>
          <p:cNvGrpSpPr/>
          <p:nvPr/>
        </p:nvGrpSpPr>
        <p:grpSpPr>
          <a:xfrm>
            <a:off x="-4994020" y="915194"/>
            <a:ext cx="9366241" cy="6362155"/>
            <a:chOff x="4401832" y="828350"/>
            <a:chExt cx="7746440" cy="526188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4D99B89-2808-03D8-A028-AF8E1A532E35}"/>
                </a:ext>
              </a:extLst>
            </p:cNvPr>
            <p:cNvGrpSpPr/>
            <p:nvPr/>
          </p:nvGrpSpPr>
          <p:grpSpPr>
            <a:xfrm>
              <a:off x="4401832" y="828350"/>
              <a:ext cx="7746440" cy="5261882"/>
              <a:chOff x="3331229" y="1374024"/>
              <a:chExt cx="5587148" cy="4139715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C0D16A39-D2B9-C326-2150-4CC55059E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4139715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35BE6F15-4246-2ABA-0DFA-604FCF990C32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352826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grpSp>
          <p:nvGrpSpPr>
            <p:cNvPr id="2" name="Grupo 25">
              <a:extLst>
                <a:ext uri="{FF2B5EF4-FFF2-40B4-BE49-F238E27FC236}">
                  <a16:creationId xmlns:a16="http://schemas.microsoft.com/office/drawing/2014/main" id="{D756A9E7-2656-AC48-EA64-5FC82C17DE8A}"/>
                </a:ext>
              </a:extLst>
            </p:cNvPr>
            <p:cNvGrpSpPr/>
            <p:nvPr/>
          </p:nvGrpSpPr>
          <p:grpSpPr>
            <a:xfrm>
              <a:off x="6096280" y="1230870"/>
              <a:ext cx="5514462" cy="4343599"/>
              <a:chOff x="1230698" y="1968208"/>
              <a:chExt cx="4844225" cy="3721392"/>
            </a:xfrm>
          </p:grpSpPr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3142EFA7-144E-45E9-D44A-5D65D2FC3F0D}"/>
                  </a:ext>
                </a:extLst>
              </p:cNvPr>
              <p:cNvSpPr txBox="1"/>
              <p:nvPr/>
            </p:nvSpPr>
            <p:spPr>
              <a:xfrm>
                <a:off x="1393214" y="3876615"/>
                <a:ext cx="2508954" cy="663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Insira o seu usuário @claro.com.br no campo Username</a:t>
                </a:r>
              </a:p>
            </p:txBody>
          </p:sp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0E171C67-1936-9ADE-4CBC-A58F375F6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2223" t="12001" r="11193" b="43517"/>
              <a:stretch>
                <a:fillRect/>
              </a:stretch>
            </p:blipFill>
            <p:spPr>
              <a:xfrm>
                <a:off x="1230698" y="1968208"/>
                <a:ext cx="4844225" cy="3721392"/>
              </a:xfrm>
              <a:prstGeom prst="rect">
                <a:avLst/>
              </a:prstGeom>
            </p:spPr>
          </p:pic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D3640CA4-B9FB-0FC6-D805-AA942171F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" t="2" r="31378" b="-45706"/>
              <a:stretch>
                <a:fillRect/>
              </a:stretch>
            </p:blipFill>
            <p:spPr>
              <a:xfrm>
                <a:off x="3834150" y="2908823"/>
                <a:ext cx="2240773" cy="606225"/>
              </a:xfrm>
              <a:prstGeom prst="rect">
                <a:avLst/>
              </a:prstGeom>
            </p:spPr>
          </p:pic>
        </p:grpSp>
      </p:grpSp>
      <p:sp>
        <p:nvSpPr>
          <p:cNvPr id="10" name="Retângulo Arredondado 6">
            <a:extLst>
              <a:ext uri="{FF2B5EF4-FFF2-40B4-BE49-F238E27FC236}">
                <a16:creationId xmlns:a16="http://schemas.microsoft.com/office/drawing/2014/main" id="{C150A47B-38EE-CE62-BB07-076199283258}"/>
              </a:ext>
            </a:extLst>
          </p:cNvPr>
          <p:cNvSpPr/>
          <p:nvPr/>
        </p:nvSpPr>
        <p:spPr>
          <a:xfrm>
            <a:off x="2445802" y="477151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923E6A25-B984-D4F6-9466-B46BEB731902}"/>
              </a:ext>
            </a:extLst>
          </p:cNvPr>
          <p:cNvSpPr txBox="1"/>
          <p:nvPr/>
        </p:nvSpPr>
        <p:spPr>
          <a:xfrm>
            <a:off x="2511524" y="521383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148C376-0F5F-FF2A-3AA0-00D16166F95E}"/>
              </a:ext>
            </a:extLst>
          </p:cNvPr>
          <p:cNvSpPr txBox="1"/>
          <p:nvPr/>
        </p:nvSpPr>
        <p:spPr>
          <a:xfrm>
            <a:off x="4048377" y="451001"/>
            <a:ext cx="569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45" name="Seta para a Esquerda 7">
            <a:extLst>
              <a:ext uri="{FF2B5EF4-FFF2-40B4-BE49-F238E27FC236}">
                <a16:creationId xmlns:a16="http://schemas.microsoft.com/office/drawing/2014/main" id="{0A09D3C9-D997-3EE4-15DA-C34326BC2BF6}"/>
              </a:ext>
            </a:extLst>
          </p:cNvPr>
          <p:cNvSpPr/>
          <p:nvPr/>
        </p:nvSpPr>
        <p:spPr>
          <a:xfrm rot="5400000">
            <a:off x="899498" y="3528397"/>
            <a:ext cx="1118775" cy="820433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06735C20-3D77-D0E1-11F6-5C4B206379C8}"/>
              </a:ext>
            </a:extLst>
          </p:cNvPr>
          <p:cNvGrpSpPr/>
          <p:nvPr/>
        </p:nvGrpSpPr>
        <p:grpSpPr>
          <a:xfrm>
            <a:off x="4631103" y="2897350"/>
            <a:ext cx="907916" cy="907916"/>
            <a:chOff x="6110025" y="2375855"/>
            <a:chExt cx="907916" cy="907916"/>
          </a:xfrm>
        </p:grpSpPr>
        <p:sp>
          <p:nvSpPr>
            <p:cNvPr id="59" name="Retângulo: Cantos Arredondados 58">
              <a:extLst>
                <a:ext uri="{FF2B5EF4-FFF2-40B4-BE49-F238E27FC236}">
                  <a16:creationId xmlns:a16="http://schemas.microsoft.com/office/drawing/2014/main" id="{BE8DCEA7-E683-8F39-92BB-E23B4746FC44}"/>
                </a:ext>
              </a:extLst>
            </p:cNvPr>
            <p:cNvSpPr/>
            <p:nvPr/>
          </p:nvSpPr>
          <p:spPr>
            <a:xfrm rot="16200000">
              <a:off x="6110025" y="2375855"/>
              <a:ext cx="907916" cy="907916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6330D79E-9A50-4DF6-BF8D-650BEF9DB274}"/>
                </a:ext>
              </a:extLst>
            </p:cNvPr>
            <p:cNvGrpSpPr/>
            <p:nvPr/>
          </p:nvGrpSpPr>
          <p:grpSpPr>
            <a:xfrm>
              <a:off x="6206520" y="2498991"/>
              <a:ext cx="729929" cy="671813"/>
              <a:chOff x="6139272" y="2354735"/>
              <a:chExt cx="1318548" cy="1213567"/>
            </a:xfrm>
          </p:grpSpPr>
          <p:pic>
            <p:nvPicPr>
              <p:cNvPr id="53" name="Gráfico 52" descr="Monitor com preenchimento sólido">
                <a:extLst>
                  <a:ext uri="{FF2B5EF4-FFF2-40B4-BE49-F238E27FC236}">
                    <a16:creationId xmlns:a16="http://schemas.microsoft.com/office/drawing/2014/main" id="{E19FB358-C727-B233-C8F9-6C6290011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33711" y="2544193"/>
                <a:ext cx="1024109" cy="1024109"/>
              </a:xfrm>
              <a:prstGeom prst="rect">
                <a:avLst/>
              </a:prstGeom>
            </p:spPr>
          </p:pic>
          <p:pic>
            <p:nvPicPr>
              <p:cNvPr id="55" name="Gráfico 54" descr="Fones de ouvido com preenchimento sólido">
                <a:extLst>
                  <a:ext uri="{FF2B5EF4-FFF2-40B4-BE49-F238E27FC236}">
                    <a16:creationId xmlns:a16="http://schemas.microsoft.com/office/drawing/2014/main" id="{89843747-D36F-B6F1-8AB5-E93C32139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39272" y="235473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3DC498DF-AC97-FD6E-F4CE-1A7937271071}"/>
              </a:ext>
            </a:extLst>
          </p:cNvPr>
          <p:cNvGrpSpPr/>
          <p:nvPr/>
        </p:nvGrpSpPr>
        <p:grpSpPr>
          <a:xfrm>
            <a:off x="4631103" y="4131824"/>
            <a:ext cx="907916" cy="907916"/>
            <a:chOff x="6110025" y="3382239"/>
            <a:chExt cx="907916" cy="907916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id="{BE969AB9-5259-0891-5003-C0ED1AD8D72C}"/>
                </a:ext>
              </a:extLst>
            </p:cNvPr>
            <p:cNvSpPr/>
            <p:nvPr/>
          </p:nvSpPr>
          <p:spPr>
            <a:xfrm rot="16200000">
              <a:off x="6110025" y="3382239"/>
              <a:ext cx="907916" cy="907916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pic>
          <p:nvPicPr>
            <p:cNvPr id="57" name="Gráfico 56" descr="Megafone1 estrutura de tópicos">
              <a:extLst>
                <a:ext uri="{FF2B5EF4-FFF2-40B4-BE49-F238E27FC236}">
                  <a16:creationId xmlns:a16="http://schemas.microsoft.com/office/drawing/2014/main" id="{7266125C-B7E9-502A-1B89-54F10848DD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22070" y="3414328"/>
              <a:ext cx="833382" cy="833382"/>
            </a:xfrm>
            <a:prstGeom prst="rect">
              <a:avLst/>
            </a:prstGeom>
          </p:spPr>
        </p:pic>
      </p:grpSp>
      <p:sp>
        <p:nvSpPr>
          <p:cNvPr id="90" name="Text Placeholder 1">
            <a:extLst>
              <a:ext uri="{FF2B5EF4-FFF2-40B4-BE49-F238E27FC236}">
                <a16:creationId xmlns:a16="http://schemas.microsoft.com/office/drawing/2014/main" id="{68856649-13BF-C769-494F-F9B7A58C04D8}"/>
              </a:ext>
            </a:extLst>
          </p:cNvPr>
          <p:cNvSpPr txBox="1">
            <a:spLocks/>
          </p:cNvSpPr>
          <p:nvPr/>
        </p:nvSpPr>
        <p:spPr>
          <a:xfrm>
            <a:off x="5650704" y="2840197"/>
            <a:ext cx="5676011" cy="10174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MX" pitchFamily="2" charset="0"/>
              </a:rPr>
              <a:t>Monitor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MX" pitchFamily="2" charset="0"/>
              </a:rPr>
              <a:t>O Supervisor </a:t>
            </a:r>
            <a:r>
              <a:rPr lang="en-US" sz="1800" dirty="0" err="1">
                <a:latin typeface="AMX" pitchFamily="2" charset="0"/>
              </a:rPr>
              <a:t>pode</a:t>
            </a:r>
            <a:r>
              <a:rPr lang="en-US" sz="1800" dirty="0">
                <a:latin typeface="AMX" pitchFamily="2" charset="0"/>
              </a:rPr>
              <a:t> </a:t>
            </a:r>
            <a:r>
              <a:rPr lang="en-US" sz="1800" dirty="0" err="1">
                <a:latin typeface="AMX" pitchFamily="2" charset="0"/>
              </a:rPr>
              <a:t>ouvir</a:t>
            </a:r>
            <a:r>
              <a:rPr lang="en-US" sz="1800" dirty="0">
                <a:latin typeface="AMX" pitchFamily="2" charset="0"/>
              </a:rPr>
              <a:t> a </a:t>
            </a:r>
            <a:r>
              <a:rPr lang="en-US" sz="1800" dirty="0" err="1">
                <a:latin typeface="AMX" pitchFamily="2" charset="0"/>
              </a:rPr>
              <a:t>chamada</a:t>
            </a:r>
            <a:r>
              <a:rPr lang="en-US" sz="1800" dirty="0">
                <a:latin typeface="AMX" pitchFamily="2" charset="0"/>
              </a:rPr>
              <a:t> </a:t>
            </a:r>
            <a:r>
              <a:rPr lang="en-US" sz="1800" dirty="0" err="1">
                <a:latin typeface="AMX" pitchFamily="2" charset="0"/>
              </a:rPr>
              <a:t>ao</a:t>
            </a:r>
            <a:r>
              <a:rPr lang="en-US" sz="1800" dirty="0">
                <a:latin typeface="AMX" pitchFamily="2" charset="0"/>
              </a:rPr>
              <a:t> vivo: “Carrapato”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>
                <a:latin typeface="AMX" pitchFamily="2" charset="0"/>
              </a:rPr>
              <a:t>Agente</a:t>
            </a:r>
            <a:r>
              <a:rPr lang="en-US" sz="1800" dirty="0">
                <a:latin typeface="AMX" pitchFamily="2" charset="0"/>
              </a:rPr>
              <a:t> e </a:t>
            </a:r>
            <a:r>
              <a:rPr lang="en-US" sz="1800" dirty="0" err="1">
                <a:latin typeface="AMX" pitchFamily="2" charset="0"/>
              </a:rPr>
              <a:t>cliente</a:t>
            </a:r>
            <a:r>
              <a:rPr lang="en-US" sz="1800" dirty="0">
                <a:latin typeface="AMX" pitchFamily="2" charset="0"/>
              </a:rPr>
              <a:t> </a:t>
            </a:r>
            <a:r>
              <a:rPr lang="en-US" sz="1800" dirty="0" err="1">
                <a:latin typeface="AMX" pitchFamily="2" charset="0"/>
              </a:rPr>
              <a:t>não</a:t>
            </a:r>
            <a:r>
              <a:rPr lang="en-US" sz="1800" dirty="0">
                <a:latin typeface="AMX" pitchFamily="2" charset="0"/>
              </a:rPr>
              <a:t> </a:t>
            </a:r>
            <a:r>
              <a:rPr lang="en-US" sz="1800" dirty="0" err="1">
                <a:latin typeface="AMX" pitchFamily="2" charset="0"/>
              </a:rPr>
              <a:t>escutam</a:t>
            </a:r>
            <a:r>
              <a:rPr lang="en-US" sz="1800" dirty="0">
                <a:latin typeface="AMX" pitchFamily="2" charset="0"/>
              </a:rPr>
              <a:t> o Supervisor.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MX" pitchFamily="2" charset="0"/>
            </a:endParaRPr>
          </a:p>
        </p:txBody>
      </p:sp>
      <p:sp>
        <p:nvSpPr>
          <p:cNvPr id="91" name="Text Placeholder 1">
            <a:extLst>
              <a:ext uri="{FF2B5EF4-FFF2-40B4-BE49-F238E27FC236}">
                <a16:creationId xmlns:a16="http://schemas.microsoft.com/office/drawing/2014/main" id="{F4F52A5F-D0B4-920C-CC10-32E9BAE90867}"/>
              </a:ext>
            </a:extLst>
          </p:cNvPr>
          <p:cNvSpPr txBox="1">
            <a:spLocks/>
          </p:cNvSpPr>
          <p:nvPr/>
        </p:nvSpPr>
        <p:spPr>
          <a:xfrm>
            <a:off x="5650703" y="4051888"/>
            <a:ext cx="6096598" cy="16846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err="1">
                <a:latin typeface="AMX" pitchFamily="2" charset="0"/>
              </a:rPr>
              <a:t>Treinamento</a:t>
            </a:r>
            <a:endParaRPr lang="en-US" sz="1800" b="1" dirty="0">
              <a:latin typeface="AMX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latin typeface="AMX" pitchFamily="2" charset="0"/>
              </a:rPr>
              <a:t>Habilita o Supervisor a ajudar seu Agente caso ele esteja em algum atendimento, ou caso ele seja um funcionário novo.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latin typeface="AMX" pitchFamily="2" charset="0"/>
              </a:rPr>
              <a:t>O cliente não escutará o que Supervisor está falando. Somente o Agente irá ouvir o suporte. </a:t>
            </a:r>
            <a:endParaRPr lang="en-US" sz="1800" dirty="0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54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5" grpId="0" animBg="1"/>
      <p:bldP spid="90" grpId="0"/>
      <p:bldP spid="9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948DF-42B9-D9AC-950F-05DBAAD38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>
            <a:extLst>
              <a:ext uri="{FF2B5EF4-FFF2-40B4-BE49-F238E27FC236}">
                <a16:creationId xmlns:a16="http://schemas.microsoft.com/office/drawing/2014/main" id="{666FCD7D-E6D4-EAA5-6B71-05A2741B0B50}"/>
              </a:ext>
            </a:extLst>
          </p:cNvPr>
          <p:cNvSpPr txBox="1"/>
          <p:nvPr/>
        </p:nvSpPr>
        <p:spPr>
          <a:xfrm>
            <a:off x="4415817" y="2252419"/>
            <a:ext cx="6621780" cy="307777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 Supervisor pode desconectar o Agente de forma remota.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47" name="Shape 1162">
            <a:extLst>
              <a:ext uri="{FF2B5EF4-FFF2-40B4-BE49-F238E27FC236}">
                <a16:creationId xmlns:a16="http://schemas.microsoft.com/office/drawing/2014/main" id="{BED343F9-077D-63CC-27AF-6901866E49DA}"/>
              </a:ext>
            </a:extLst>
          </p:cNvPr>
          <p:cNvSpPr/>
          <p:nvPr/>
        </p:nvSpPr>
        <p:spPr>
          <a:xfrm>
            <a:off x="4415818" y="1828712"/>
            <a:ext cx="4377293" cy="41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>
                <a:solidFill>
                  <a:srgbClr val="53585F"/>
                </a:solidFill>
                <a:latin typeface="AMX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Desconexão Forçada</a:t>
            </a:r>
            <a:endParaRPr lang="pt-BR" sz="2667" noProof="0">
              <a:solidFill>
                <a:srgbClr val="53585F"/>
              </a:solidFill>
              <a:latin typeface="AMX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7804AE7-1EDA-A1AB-AAAA-9DBB6E458559}"/>
              </a:ext>
            </a:extLst>
          </p:cNvPr>
          <p:cNvGrpSpPr/>
          <p:nvPr/>
        </p:nvGrpSpPr>
        <p:grpSpPr>
          <a:xfrm>
            <a:off x="-1414725" y="2495958"/>
            <a:ext cx="5119924" cy="1566219"/>
            <a:chOff x="516047" y="2550796"/>
            <a:chExt cx="4713661" cy="2829906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4AD8717D-B8CE-C655-AB5F-275A8A8D0BAC}"/>
                </a:ext>
              </a:extLst>
            </p:cNvPr>
            <p:cNvSpPr/>
            <p:nvPr/>
          </p:nvSpPr>
          <p:spPr>
            <a:xfrm>
              <a:off x="516047" y="2550796"/>
              <a:ext cx="4713661" cy="2829906"/>
            </a:xfrm>
            <a:prstGeom prst="roundRect">
              <a:avLst>
                <a:gd name="adj" fmla="val 22590"/>
              </a:avLst>
            </a:prstGeom>
            <a:solidFill>
              <a:srgbClr val="631128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6C5C245-9300-1294-6CB1-80076AB548C1}"/>
                </a:ext>
              </a:extLst>
            </p:cNvPr>
            <p:cNvSpPr txBox="1"/>
            <p:nvPr/>
          </p:nvSpPr>
          <p:spPr>
            <a:xfrm>
              <a:off x="782875" y="2747736"/>
              <a:ext cx="3432722" cy="1655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 NICE possibilita meios para que o Supervisor possa apoiar o Agente de forma on-line através de funções de interação.</a:t>
              </a:r>
              <a:endParaRPr lang="pt-BR" sz="2000" noProof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294160A3-318F-9ECB-6902-537D40678CB5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332D020B-AD9B-7B24-7430-2DE708E063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3F088865-AD6C-36E5-DE2E-57E3FD39A6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1BCF0DCA-9217-01F5-645D-1A6C51CF8C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86653117-E091-D793-7C3B-52DF138A33F9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F71F8F21-DAB6-6E05-1B06-2BF65441F200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DD523038-BAC4-5834-A4AB-6745742E8C1A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E3A66489-9B0A-95B8-D1AD-8279CD6B06E7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AE6E75EB-B5EA-F100-3AA7-C02DB1A1FACF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F2097F47-523F-2D44-2910-8D19BABA07E8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FF9EDA35-1A5D-1B11-1CB6-474DF89E503F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83E3C1B5-2C59-86FE-A8F6-4F8463E41616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0C0F084-9E28-F201-5C0E-73825E9BEE59}"/>
              </a:ext>
            </a:extLst>
          </p:cNvPr>
          <p:cNvGrpSpPr/>
          <p:nvPr/>
        </p:nvGrpSpPr>
        <p:grpSpPr>
          <a:xfrm>
            <a:off x="-4994020" y="915194"/>
            <a:ext cx="9366241" cy="6362155"/>
            <a:chOff x="4401832" y="828350"/>
            <a:chExt cx="7746440" cy="526188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30285206-CE04-6B6E-C3F1-F486D95690A2}"/>
                </a:ext>
              </a:extLst>
            </p:cNvPr>
            <p:cNvGrpSpPr/>
            <p:nvPr/>
          </p:nvGrpSpPr>
          <p:grpSpPr>
            <a:xfrm>
              <a:off x="4401832" y="828350"/>
              <a:ext cx="7746440" cy="5261882"/>
              <a:chOff x="3331229" y="1374024"/>
              <a:chExt cx="5587148" cy="4139715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D6E03C1E-D07F-12A3-BAB6-C675A1339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4139715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787DA988-829B-79EE-6455-9EA64DE50CDF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352826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grpSp>
          <p:nvGrpSpPr>
            <p:cNvPr id="2" name="Grupo 25">
              <a:extLst>
                <a:ext uri="{FF2B5EF4-FFF2-40B4-BE49-F238E27FC236}">
                  <a16:creationId xmlns:a16="http://schemas.microsoft.com/office/drawing/2014/main" id="{1F9FCA4B-CBAB-0C5C-952F-519403AA90C2}"/>
                </a:ext>
              </a:extLst>
            </p:cNvPr>
            <p:cNvGrpSpPr/>
            <p:nvPr/>
          </p:nvGrpSpPr>
          <p:grpSpPr>
            <a:xfrm>
              <a:off x="6096280" y="1230870"/>
              <a:ext cx="5514462" cy="4343599"/>
              <a:chOff x="1230698" y="1968208"/>
              <a:chExt cx="4844225" cy="3721392"/>
            </a:xfrm>
          </p:grpSpPr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6BBC7FAB-E06F-D750-D005-B82E4866BF14}"/>
                  </a:ext>
                </a:extLst>
              </p:cNvPr>
              <p:cNvSpPr txBox="1"/>
              <p:nvPr/>
            </p:nvSpPr>
            <p:spPr>
              <a:xfrm>
                <a:off x="1393214" y="3876615"/>
                <a:ext cx="2508954" cy="663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Insira o seu usuário @claro.com.br no campo Username</a:t>
                </a:r>
              </a:p>
            </p:txBody>
          </p:sp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4D7BE29D-2EF4-B6E4-D88A-CCC5094D3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2223" t="12001" r="11193" b="43517"/>
              <a:stretch>
                <a:fillRect/>
              </a:stretch>
            </p:blipFill>
            <p:spPr>
              <a:xfrm>
                <a:off x="1230698" y="1968208"/>
                <a:ext cx="4844225" cy="3721392"/>
              </a:xfrm>
              <a:prstGeom prst="rect">
                <a:avLst/>
              </a:prstGeom>
            </p:spPr>
          </p:pic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BE09B43D-999D-DE8C-3F7E-1F2DFDF65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" t="2" r="31378" b="-45706"/>
              <a:stretch>
                <a:fillRect/>
              </a:stretch>
            </p:blipFill>
            <p:spPr>
              <a:xfrm>
                <a:off x="3834150" y="2908823"/>
                <a:ext cx="2240773" cy="606225"/>
              </a:xfrm>
              <a:prstGeom prst="rect">
                <a:avLst/>
              </a:prstGeom>
            </p:spPr>
          </p:pic>
        </p:grpSp>
      </p:grpSp>
      <p:sp>
        <p:nvSpPr>
          <p:cNvPr id="10" name="Retângulo Arredondado 6">
            <a:extLst>
              <a:ext uri="{FF2B5EF4-FFF2-40B4-BE49-F238E27FC236}">
                <a16:creationId xmlns:a16="http://schemas.microsoft.com/office/drawing/2014/main" id="{772F8855-EB79-3269-A932-2EFEB6C40F8A}"/>
              </a:ext>
            </a:extLst>
          </p:cNvPr>
          <p:cNvSpPr/>
          <p:nvPr/>
        </p:nvSpPr>
        <p:spPr>
          <a:xfrm>
            <a:off x="2445802" y="477151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415691C-71ED-7C4E-540E-78D298762AB1}"/>
              </a:ext>
            </a:extLst>
          </p:cNvPr>
          <p:cNvSpPr txBox="1"/>
          <p:nvPr/>
        </p:nvSpPr>
        <p:spPr>
          <a:xfrm>
            <a:off x="2511524" y="521383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78C85A5-9DB2-278F-74B7-F3D259D85E40}"/>
              </a:ext>
            </a:extLst>
          </p:cNvPr>
          <p:cNvSpPr txBox="1"/>
          <p:nvPr/>
        </p:nvSpPr>
        <p:spPr>
          <a:xfrm>
            <a:off x="4048377" y="451001"/>
            <a:ext cx="569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45" name="Seta para a Esquerda 7">
            <a:extLst>
              <a:ext uri="{FF2B5EF4-FFF2-40B4-BE49-F238E27FC236}">
                <a16:creationId xmlns:a16="http://schemas.microsoft.com/office/drawing/2014/main" id="{CEFDC985-D8C0-DDC9-EDF0-62A2C9123EBD}"/>
              </a:ext>
            </a:extLst>
          </p:cNvPr>
          <p:cNvSpPr/>
          <p:nvPr/>
        </p:nvSpPr>
        <p:spPr>
          <a:xfrm rot="5400000">
            <a:off x="899498" y="3528397"/>
            <a:ext cx="1118775" cy="820433"/>
          </a:xfrm>
          <a:prstGeom prst="leftArrow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FC4B548-BA50-CA16-2015-7F701868237D}"/>
              </a:ext>
            </a:extLst>
          </p:cNvPr>
          <p:cNvGrpSpPr/>
          <p:nvPr/>
        </p:nvGrpSpPr>
        <p:grpSpPr>
          <a:xfrm>
            <a:off x="4781774" y="2897350"/>
            <a:ext cx="907916" cy="907916"/>
            <a:chOff x="6092713" y="4386819"/>
            <a:chExt cx="907916" cy="907916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ACFEA1F2-5D60-0347-39AE-61FBF5DE8842}"/>
                </a:ext>
              </a:extLst>
            </p:cNvPr>
            <p:cNvSpPr/>
            <p:nvPr/>
          </p:nvSpPr>
          <p:spPr>
            <a:xfrm rot="16200000">
              <a:off x="6092713" y="4386819"/>
              <a:ext cx="907916" cy="907916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pic>
          <p:nvPicPr>
            <p:cNvPr id="12" name="Gráfico 11" descr="Aquisição com preenchimento sólido">
              <a:extLst>
                <a:ext uri="{FF2B5EF4-FFF2-40B4-BE49-F238E27FC236}">
                  <a16:creationId xmlns:a16="http://schemas.microsoft.com/office/drawing/2014/main" id="{8E1153B2-C74F-2590-980B-04208FCF35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104758" y="4418908"/>
              <a:ext cx="833382" cy="833382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F14113A-2063-0F41-A1F3-05AC6E517957}"/>
              </a:ext>
            </a:extLst>
          </p:cNvPr>
          <p:cNvGrpSpPr/>
          <p:nvPr/>
        </p:nvGrpSpPr>
        <p:grpSpPr>
          <a:xfrm>
            <a:off x="4781774" y="4447727"/>
            <a:ext cx="907916" cy="907916"/>
            <a:chOff x="6101180" y="5420153"/>
            <a:chExt cx="907916" cy="907916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6006D92-B443-4001-409D-F7518D64971B}"/>
                </a:ext>
              </a:extLst>
            </p:cNvPr>
            <p:cNvSpPr/>
            <p:nvPr/>
          </p:nvSpPr>
          <p:spPr>
            <a:xfrm rot="16200000">
              <a:off x="6101180" y="5420153"/>
              <a:ext cx="907916" cy="907916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pic>
          <p:nvPicPr>
            <p:cNvPr id="15" name="Gráfico 14" descr="Seta de linha: curva no sentido horário com preenchimento sólido">
              <a:extLst>
                <a:ext uri="{FF2B5EF4-FFF2-40B4-BE49-F238E27FC236}">
                  <a16:creationId xmlns:a16="http://schemas.microsoft.com/office/drawing/2014/main" id="{DB3A4D65-EE5E-446D-10E2-CE767A9BE96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 rot="5400000">
              <a:off x="6194856" y="5489788"/>
              <a:ext cx="720563" cy="720563"/>
            </a:xfrm>
            <a:prstGeom prst="rect">
              <a:avLst/>
            </a:prstGeom>
          </p:spPr>
        </p:pic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2EA3FEB1-8705-FCB4-D74E-06276B7F9575}"/>
              </a:ext>
            </a:extLst>
          </p:cNvPr>
          <p:cNvSpPr txBox="1">
            <a:spLocks/>
          </p:cNvSpPr>
          <p:nvPr/>
        </p:nvSpPr>
        <p:spPr>
          <a:xfrm>
            <a:off x="5801375" y="2840197"/>
            <a:ext cx="5973688" cy="1152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err="1">
                <a:latin typeface="AMX" pitchFamily="2" charset="0"/>
              </a:rPr>
              <a:t>Participar</a:t>
            </a:r>
            <a:r>
              <a:rPr lang="en-US" sz="1800" b="1" dirty="0">
                <a:latin typeface="AMX" pitchFamily="2" charset="0"/>
              </a:rPr>
              <a:t> da </a:t>
            </a:r>
            <a:r>
              <a:rPr lang="en-US" sz="1800" b="1" dirty="0" err="1">
                <a:latin typeface="AMX" pitchFamily="2" charset="0"/>
              </a:rPr>
              <a:t>Chamada</a:t>
            </a:r>
            <a:endParaRPr lang="en-US" sz="1800" b="1" dirty="0">
              <a:latin typeface="AMX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latin typeface="AMX" pitchFamily="2" charset="0"/>
              </a:rPr>
              <a:t>Habilita o Supervisor a participar da chamada, assim auxiliando seu Agente.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latin typeface="AMX" pitchFamily="2" charset="0"/>
              </a:rPr>
              <a:t>Os três ficam na mesma linha durante o atendimento. </a:t>
            </a:r>
            <a:endParaRPr lang="en-US" sz="1800" dirty="0">
              <a:latin typeface="AMX" pitchFamily="2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18F2CC17-33BF-C4AB-8120-C3E6A2F0A24A}"/>
              </a:ext>
            </a:extLst>
          </p:cNvPr>
          <p:cNvSpPr txBox="1">
            <a:spLocks/>
          </p:cNvSpPr>
          <p:nvPr/>
        </p:nvSpPr>
        <p:spPr>
          <a:xfrm>
            <a:off x="5810219" y="4479228"/>
            <a:ext cx="4508063" cy="9423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MX" pitchFamily="2" charset="0"/>
              </a:rPr>
              <a:t>Tomar a </a:t>
            </a:r>
            <a:r>
              <a:rPr lang="en-US" sz="1800" b="1" dirty="0" err="1">
                <a:latin typeface="AMX" pitchFamily="2" charset="0"/>
              </a:rPr>
              <a:t>Chamada</a:t>
            </a:r>
            <a:endParaRPr lang="en-US" sz="1800" b="1" dirty="0">
              <a:latin typeface="AMX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latin typeface="AMX" pitchFamily="2" charset="0"/>
              </a:rPr>
              <a:t>Habilita o Supervisor a tomar a chamada do Agente caso seja necessário.</a:t>
            </a:r>
            <a:endParaRPr lang="en-US" sz="1800" dirty="0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2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14977-62F6-31EC-67A4-5DEB2EB86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>
            <a:extLst>
              <a:ext uri="{FF2B5EF4-FFF2-40B4-BE49-F238E27FC236}">
                <a16:creationId xmlns:a16="http://schemas.microsoft.com/office/drawing/2014/main" id="{3BC051D2-1A7F-5CEF-5120-F517F1607B14}"/>
              </a:ext>
            </a:extLst>
          </p:cNvPr>
          <p:cNvGrpSpPr/>
          <p:nvPr/>
        </p:nvGrpSpPr>
        <p:grpSpPr>
          <a:xfrm>
            <a:off x="292335" y="2583043"/>
            <a:ext cx="5119924" cy="2349392"/>
            <a:chOff x="516047" y="2550796"/>
            <a:chExt cx="4713661" cy="2349392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EEACFB93-5F5A-8EAC-2640-2C87E8AB9575}"/>
                </a:ext>
              </a:extLst>
            </p:cNvPr>
            <p:cNvSpPr/>
            <p:nvPr/>
          </p:nvSpPr>
          <p:spPr>
            <a:xfrm>
              <a:off x="516047" y="2550796"/>
              <a:ext cx="4713661" cy="2349392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888E22A9-471C-A434-0622-E1C087D4B799}"/>
                </a:ext>
              </a:extLst>
            </p:cNvPr>
            <p:cNvSpPr txBox="1"/>
            <p:nvPr/>
          </p:nvSpPr>
          <p:spPr>
            <a:xfrm>
              <a:off x="644218" y="2882029"/>
              <a:ext cx="42138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Nessa aba temos os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Relatórios Padrão da Plataforma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. Detalhes de chamadas, pausas de operador, sumário de skills, contatos ativos e outros dados são obtidos com esses relatórios.</a:t>
              </a:r>
              <a:endParaRPr lang="pt-BR" sz="2000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8EF5A3B-AB83-338D-3009-F6CBEE6F237E}"/>
              </a:ext>
            </a:extLst>
          </p:cNvPr>
          <p:cNvSpPr txBox="1"/>
          <p:nvPr/>
        </p:nvSpPr>
        <p:spPr>
          <a:xfrm>
            <a:off x="480715" y="2020724"/>
            <a:ext cx="366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5">
              <a:spcBef>
                <a:spcPts val="1200"/>
              </a:spcBef>
              <a:defRPr/>
            </a:pP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RELATÓRIOS PADRÃO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FCC2F97-9F2A-A03B-FCA4-7768CC0EC11C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D1C82F16-56EF-7357-A803-79CC4B650441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F4BA4F96-FD31-6329-6F8C-CFA84CBA72FB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7A311A54-5697-B3F5-7FC6-204F9670AE7E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00A6B93C-0115-5238-9B98-08098BB7CC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AB95AD9B-4B61-85AA-822F-04ED5C9F3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A94E2554-E999-F245-ECDA-21D8CF60A9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BAC59BF3-8AFD-E6D0-3B87-8574C86172A5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B764FD90-9B3A-3703-48F7-33F90B6B7577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FFD69397-2886-40F9-EE87-790E6784A464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7747ECB3-DD02-237E-7160-4403407BBDB2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58223AB0-7B0A-418F-38DA-9FC120CB2220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2E6317D0-7256-A170-8A01-976916D60B68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031D161D-3AE9-BF0D-E422-D5E22C12E8D7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004B2E08-0707-0F09-4C96-DD5D00EEEDCD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2BB4737-C2AA-5576-C9C6-9CE80A1D9389}"/>
              </a:ext>
            </a:extLst>
          </p:cNvPr>
          <p:cNvGrpSpPr/>
          <p:nvPr/>
        </p:nvGrpSpPr>
        <p:grpSpPr>
          <a:xfrm>
            <a:off x="4753043" y="1033690"/>
            <a:ext cx="7572344" cy="4789962"/>
            <a:chOff x="4753043" y="1033690"/>
            <a:chExt cx="7572344" cy="478996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E9A2E989-6C7F-D387-9553-411755FD14D8}"/>
                </a:ext>
              </a:extLst>
            </p:cNvPr>
            <p:cNvGrpSpPr/>
            <p:nvPr/>
          </p:nvGrpSpPr>
          <p:grpSpPr>
            <a:xfrm>
              <a:off x="4753043" y="1033690"/>
              <a:ext cx="7572344" cy="4789962"/>
              <a:chOff x="3331229" y="1374024"/>
              <a:chExt cx="5587148" cy="3855078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2A814F05-0EC1-F78D-C143-F2F59DE79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3855078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70A3BC66-DD5E-756C-30B0-B50401214524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083242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295E9BCA-0830-0C88-3DD6-683DD53EE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80"/>
            <a:stretch>
              <a:fillRect/>
            </a:stretch>
          </p:blipFill>
          <p:spPr>
            <a:xfrm>
              <a:off x="5271326" y="1451728"/>
              <a:ext cx="6531033" cy="3686927"/>
            </a:xfrm>
            <a:prstGeom prst="rect">
              <a:avLst/>
            </a:prstGeom>
          </p:spPr>
        </p:pic>
      </p:grpSp>
      <p:sp>
        <p:nvSpPr>
          <p:cNvPr id="3" name="Seta para a Esquerda 7">
            <a:extLst>
              <a:ext uri="{FF2B5EF4-FFF2-40B4-BE49-F238E27FC236}">
                <a16:creationId xmlns:a16="http://schemas.microsoft.com/office/drawing/2014/main" id="{BEF3E71E-678A-72F5-BA56-FD68C55E68D2}"/>
              </a:ext>
            </a:extLst>
          </p:cNvPr>
          <p:cNvSpPr/>
          <p:nvPr/>
        </p:nvSpPr>
        <p:spPr>
          <a:xfrm>
            <a:off x="6188150" y="2482389"/>
            <a:ext cx="628574" cy="39461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37FA6-99E9-9222-2F65-15570DA8B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>
            <a:extLst>
              <a:ext uri="{FF2B5EF4-FFF2-40B4-BE49-F238E27FC236}">
                <a16:creationId xmlns:a16="http://schemas.microsoft.com/office/drawing/2014/main" id="{F3D0A453-7FD0-1B44-41C6-66E68B4CC5EA}"/>
              </a:ext>
            </a:extLst>
          </p:cNvPr>
          <p:cNvGrpSpPr/>
          <p:nvPr/>
        </p:nvGrpSpPr>
        <p:grpSpPr>
          <a:xfrm>
            <a:off x="292335" y="2728183"/>
            <a:ext cx="5119924" cy="1698671"/>
            <a:chOff x="516047" y="2550796"/>
            <a:chExt cx="4713661" cy="1698671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41369A54-1F5F-484B-3C3A-286510092B86}"/>
                </a:ext>
              </a:extLst>
            </p:cNvPr>
            <p:cNvSpPr/>
            <p:nvPr/>
          </p:nvSpPr>
          <p:spPr>
            <a:xfrm>
              <a:off x="516047" y="2550796"/>
              <a:ext cx="4713661" cy="1698671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F3AEBA5-BCBF-DE49-A38E-613CFD06F8DB}"/>
                </a:ext>
              </a:extLst>
            </p:cNvPr>
            <p:cNvSpPr txBox="1"/>
            <p:nvPr/>
          </p:nvSpPr>
          <p:spPr>
            <a:xfrm>
              <a:off x="782874" y="2882029"/>
              <a:ext cx="38313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Histórico de Contatos – 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Relatório que demostra os detalhes de uma chamada específica. </a:t>
              </a:r>
              <a:endParaRPr lang="pt-BR" sz="2000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C2D3826-9591-55A7-4694-7FFA774A27F9}"/>
              </a:ext>
            </a:extLst>
          </p:cNvPr>
          <p:cNvSpPr txBox="1"/>
          <p:nvPr/>
        </p:nvSpPr>
        <p:spPr>
          <a:xfrm>
            <a:off x="480714" y="2228967"/>
            <a:ext cx="4263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5">
              <a:spcBef>
                <a:spcPts val="1200"/>
              </a:spcBef>
              <a:defRPr/>
            </a:pPr>
            <a:r>
              <a:rPr lang="pt-BR" sz="20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EXEMPLO DE RELATÓRIO PADRÃO</a:t>
            </a:r>
            <a:endParaRPr lang="pt-BR" sz="20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DC5B948-3425-2649-40A7-5C150BD64BF1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B6AF3A07-2824-4060-65E6-BFB85625C0CE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C9B1FE32-32BC-E39D-2873-842FF3871E4D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692D5E34-68FF-BE66-885C-A6762478D7F0}"/>
              </a:ext>
            </a:extLst>
          </p:cNvPr>
          <p:cNvGrpSpPr/>
          <p:nvPr/>
        </p:nvGrpSpPr>
        <p:grpSpPr>
          <a:xfrm>
            <a:off x="9094318" y="-1239761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E9CCB025-871C-6C7C-16F2-6DFD3FC02F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B1D4DF2F-31E9-83CA-11B5-04037632B8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56AAE4CB-CD9F-B46F-8FFA-F4110DBE3A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CE9CD6E6-517F-DB3A-33A5-D21F7CD9915A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7F2CE464-6DA7-0E78-9BB0-8EFF404A4D29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CDF31F3C-8B7B-F4BE-7A42-4E5AA0FDC60F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E1CC8DF3-FF8B-7D5A-8098-FF818F92D335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3F6D7976-E17B-3B51-18AC-A93315E06CC2}"/>
              </a:ext>
            </a:extLst>
          </p:cNvPr>
          <p:cNvGrpSpPr/>
          <p:nvPr/>
        </p:nvGrpSpPr>
        <p:grpSpPr>
          <a:xfrm rot="10800000">
            <a:off x="-220597" y="6108883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BCB5BB89-E917-0133-B59D-1A88174DE75E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A039B88F-3C64-F801-E682-7A8D29A24E10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84E58DD7-7A4F-F39C-6F73-1EEA1BCAC910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EA9EFF9-F7C9-D0BC-8C17-71B5CE2F119C}"/>
              </a:ext>
            </a:extLst>
          </p:cNvPr>
          <p:cNvGrpSpPr/>
          <p:nvPr/>
        </p:nvGrpSpPr>
        <p:grpSpPr>
          <a:xfrm>
            <a:off x="4578874" y="1207858"/>
            <a:ext cx="7572344" cy="4789962"/>
            <a:chOff x="4578874" y="1207858"/>
            <a:chExt cx="7572344" cy="478996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F25AD21E-6B0A-1D9E-8240-D72DAED5C531}"/>
                </a:ext>
              </a:extLst>
            </p:cNvPr>
            <p:cNvGrpSpPr/>
            <p:nvPr/>
          </p:nvGrpSpPr>
          <p:grpSpPr>
            <a:xfrm>
              <a:off x="4578874" y="1207858"/>
              <a:ext cx="7572344" cy="4789962"/>
              <a:chOff x="3331229" y="1374024"/>
              <a:chExt cx="5587148" cy="3855078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8D43F056-9592-E83C-3C0B-F70C64889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3855078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E273FDEF-68A2-481D-EC2F-A805D4B3BE1F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083242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2" name="Content Placeholder 5">
              <a:extLst>
                <a:ext uri="{FF2B5EF4-FFF2-40B4-BE49-F238E27FC236}">
                  <a16:creationId xmlns:a16="http://schemas.microsoft.com/office/drawing/2014/main" id="{26063250-D803-C831-6E88-AA2991FBA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7332" y="1598737"/>
              <a:ext cx="6574272" cy="3913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2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725E-8D8C-0460-A37D-F417A0297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>
            <a:extLst>
              <a:ext uri="{FF2B5EF4-FFF2-40B4-BE49-F238E27FC236}">
                <a16:creationId xmlns:a16="http://schemas.microsoft.com/office/drawing/2014/main" id="{51A3F5A7-F03D-858B-72EC-E2E23DBBECC8}"/>
              </a:ext>
            </a:extLst>
          </p:cNvPr>
          <p:cNvGrpSpPr/>
          <p:nvPr/>
        </p:nvGrpSpPr>
        <p:grpSpPr>
          <a:xfrm>
            <a:off x="408447" y="2583043"/>
            <a:ext cx="5119924" cy="1674724"/>
            <a:chOff x="516047" y="2550796"/>
            <a:chExt cx="4713661" cy="1674724"/>
          </a:xfrm>
          <a:solidFill>
            <a:srgbClr val="C00000"/>
          </a:solidFill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4F4C4042-B30B-C79C-7519-E879119F9430}"/>
                </a:ext>
              </a:extLst>
            </p:cNvPr>
            <p:cNvSpPr/>
            <p:nvPr/>
          </p:nvSpPr>
          <p:spPr>
            <a:xfrm>
              <a:off x="516047" y="2550796"/>
              <a:ext cx="4713661" cy="16747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1A963D47-B01C-6320-F9FD-7388CA416620}"/>
                </a:ext>
              </a:extLst>
            </p:cNvPr>
            <p:cNvSpPr txBox="1"/>
            <p:nvPr/>
          </p:nvSpPr>
          <p:spPr>
            <a:xfrm>
              <a:off x="782875" y="2853001"/>
              <a:ext cx="3646523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Cartão de Ponto do Agente –  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Relatório que apresenta os horários de login/logout no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MAX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.</a:t>
              </a:r>
              <a:endParaRPr lang="pt-BR" sz="2000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E6E4617-5FF1-0D84-DDFD-4B3A2AE04EAF}"/>
              </a:ext>
            </a:extLst>
          </p:cNvPr>
          <p:cNvGrpSpPr/>
          <p:nvPr/>
        </p:nvGrpSpPr>
        <p:grpSpPr>
          <a:xfrm>
            <a:off x="10784211" y="5869668"/>
            <a:ext cx="1556195" cy="1161207"/>
            <a:chOff x="10784211" y="5869668"/>
            <a:chExt cx="1556195" cy="1161207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7275EA7E-7F75-78A0-D230-4B1EA47018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84211" y="5869668"/>
              <a:ext cx="1556195" cy="1161207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76C99AF9-E212-746C-69BE-6BF955DE4B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2709" y="6220406"/>
              <a:ext cx="1019197" cy="369274"/>
            </a:xfrm>
            <a:prstGeom prst="rect">
              <a:avLst/>
            </a:prstGeom>
          </p:spPr>
        </p:pic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DF667376-96C1-D207-C3C5-C9F0B125C116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2679A1EA-BC92-3AB7-DE27-4E9719D4E6E4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F51FC89D-DC1C-1B5B-6E64-FF7B9FC48171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E03D5854-591A-EA87-BB80-4ED91192FBD2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9716C4D5-F8C3-452A-9626-971E20635C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83503E54-6206-6927-17FA-B0A1ACE989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09F67F22-E5AE-27DF-E69B-2349B8CA8D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38B7E48E-6701-A622-A97D-EFC5C9DFFCB8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14E89D2A-1FFF-9E98-94D5-4C3B4FF3BA78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E743B9F0-4563-AA49-989E-94881F53EC0A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4FE90F8F-79F5-DA4D-CF92-530EC9E35420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994AA219-1C08-9884-8DC8-291E739835A6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1C33E63A-ED68-07F6-36EC-DA0D2D18D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6381B51E-E591-1E76-E1C3-D72D189331F5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78343896-82F5-020B-ADD0-0B28D9DA1CC5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9677B5C-083B-334F-08A2-33504961E2B6}"/>
              </a:ext>
            </a:extLst>
          </p:cNvPr>
          <p:cNvSpPr txBox="1"/>
          <p:nvPr/>
        </p:nvSpPr>
        <p:spPr>
          <a:xfrm>
            <a:off x="480714" y="2099260"/>
            <a:ext cx="4263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5">
              <a:spcBef>
                <a:spcPts val="1200"/>
              </a:spcBef>
              <a:defRPr/>
            </a:pPr>
            <a:r>
              <a:rPr lang="pt-BR" sz="20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EXEMPLO DE RELATÓRIO PADRÃO</a:t>
            </a:r>
            <a:endParaRPr lang="pt-BR" sz="20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E86EA0D-22F5-EE68-069A-801C3B01A317}"/>
              </a:ext>
            </a:extLst>
          </p:cNvPr>
          <p:cNvGrpSpPr/>
          <p:nvPr/>
        </p:nvGrpSpPr>
        <p:grpSpPr>
          <a:xfrm>
            <a:off x="4753043" y="1033690"/>
            <a:ext cx="7572344" cy="4789962"/>
            <a:chOff x="4753043" y="1033690"/>
            <a:chExt cx="7572344" cy="478996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B8B47352-6CAA-EED7-1279-9102ED3BB8DB}"/>
                </a:ext>
              </a:extLst>
            </p:cNvPr>
            <p:cNvGrpSpPr/>
            <p:nvPr/>
          </p:nvGrpSpPr>
          <p:grpSpPr>
            <a:xfrm>
              <a:off x="4753043" y="1033690"/>
              <a:ext cx="7572344" cy="4789962"/>
              <a:chOff x="3331229" y="1374024"/>
              <a:chExt cx="5587148" cy="3855078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C0441765-1CBA-C149-04C1-1D27C797F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3855078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89B37667-F72F-2BE9-0524-E4FBD23CA963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083242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C9E25589-9234-3CED-B815-5BFAE0B90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9209" y="1468160"/>
              <a:ext cx="6540013" cy="3860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1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EB02F-5105-B438-48DF-3CA480D6D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499A5176-6396-F01C-8814-72188845DF36}"/>
              </a:ext>
            </a:extLst>
          </p:cNvPr>
          <p:cNvGrpSpPr/>
          <p:nvPr/>
        </p:nvGrpSpPr>
        <p:grpSpPr>
          <a:xfrm>
            <a:off x="9094318" y="-1239761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4DEB6C5B-D47D-B984-A6E5-3800AC0B4F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C60F667-ECD2-9DA0-33FF-F1BCDF2BDD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D5410BA4-5974-BD5F-1092-F047038E0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ângulo: Cantos Arredondados 30">
              <a:extLst>
                <a:ext uri="{FF2B5EF4-FFF2-40B4-BE49-F238E27FC236}">
                  <a16:creationId xmlns:a16="http://schemas.microsoft.com/office/drawing/2014/main" id="{211CC61F-ED85-C84B-CC22-07B7BC32F8D7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" name="Retângulo: Cantos Arredondados 28">
              <a:extLst>
                <a:ext uri="{FF2B5EF4-FFF2-40B4-BE49-F238E27FC236}">
                  <a16:creationId xmlns:a16="http://schemas.microsoft.com/office/drawing/2014/main" id="{F717691D-3C56-3CDF-C44E-67FE0B8757BD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1" name="Retângulo: Cantos Arredondados 30">
              <a:extLst>
                <a:ext uri="{FF2B5EF4-FFF2-40B4-BE49-F238E27FC236}">
                  <a16:creationId xmlns:a16="http://schemas.microsoft.com/office/drawing/2014/main" id="{16CA6F90-80B3-2B8C-B74D-BAA01D642AEB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2" name="Retângulo: Cantos Arredondados 30">
              <a:extLst>
                <a:ext uri="{FF2B5EF4-FFF2-40B4-BE49-F238E27FC236}">
                  <a16:creationId xmlns:a16="http://schemas.microsoft.com/office/drawing/2014/main" id="{77478E03-234A-C5DB-7BDC-C2A6FAA4A208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1FDFD7A7-7DB7-0CA1-E9CA-B80D37EAF752}"/>
              </a:ext>
            </a:extLst>
          </p:cNvPr>
          <p:cNvGrpSpPr/>
          <p:nvPr/>
        </p:nvGrpSpPr>
        <p:grpSpPr>
          <a:xfrm>
            <a:off x="408447" y="2583043"/>
            <a:ext cx="5119924" cy="1674724"/>
            <a:chOff x="516047" y="2550796"/>
            <a:chExt cx="4713661" cy="1674724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E635CD6E-80FF-A9EC-BBE5-5B4ED03F4805}"/>
                </a:ext>
              </a:extLst>
            </p:cNvPr>
            <p:cNvSpPr/>
            <p:nvPr/>
          </p:nvSpPr>
          <p:spPr>
            <a:xfrm>
              <a:off x="516047" y="2550796"/>
              <a:ext cx="4713661" cy="1674724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B42281E-C767-839B-0BBA-FA0ABAA9CFF0}"/>
                </a:ext>
              </a:extLst>
            </p:cNvPr>
            <p:cNvSpPr txBox="1"/>
            <p:nvPr/>
          </p:nvSpPr>
          <p:spPr>
            <a:xfrm>
              <a:off x="663174" y="2853001"/>
              <a:ext cx="39739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Performance de Competência –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 Mostra diversas métricas de telefonia e compara diversas habilidades.</a:t>
              </a:r>
              <a:endParaRPr lang="pt-BR" sz="2000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37DFAD4-E7FD-A280-1C33-96BC2874F414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5307A164-63FE-C655-82DC-9D4109E8C60A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D2EA4B2B-9B7D-EBE0-EBC2-CB1BEBC1C9AB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5DAE9E-B9F0-39D2-3903-3BEC369833D4}"/>
              </a:ext>
            </a:extLst>
          </p:cNvPr>
          <p:cNvSpPr txBox="1"/>
          <p:nvPr/>
        </p:nvSpPr>
        <p:spPr>
          <a:xfrm>
            <a:off x="480714" y="2099260"/>
            <a:ext cx="4263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5">
              <a:spcBef>
                <a:spcPts val="1200"/>
              </a:spcBef>
              <a:defRPr/>
            </a:pPr>
            <a:r>
              <a:rPr lang="pt-BR" sz="20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EXEMPLO DE RELATÓRIO PADRÃO</a:t>
            </a:r>
            <a:endParaRPr lang="pt-BR" sz="20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188DF26-896E-F820-79D3-60B7AFA57190}"/>
              </a:ext>
            </a:extLst>
          </p:cNvPr>
          <p:cNvGrpSpPr/>
          <p:nvPr/>
        </p:nvGrpSpPr>
        <p:grpSpPr>
          <a:xfrm>
            <a:off x="4753043" y="1033690"/>
            <a:ext cx="7572344" cy="4789962"/>
            <a:chOff x="4753043" y="1033690"/>
            <a:chExt cx="7572344" cy="478996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0FA7057-ED46-A9EF-2B31-330225471749}"/>
                </a:ext>
              </a:extLst>
            </p:cNvPr>
            <p:cNvGrpSpPr/>
            <p:nvPr/>
          </p:nvGrpSpPr>
          <p:grpSpPr>
            <a:xfrm>
              <a:off x="4753043" y="1033690"/>
              <a:ext cx="7572344" cy="4789962"/>
              <a:chOff x="3331229" y="1374024"/>
              <a:chExt cx="5587148" cy="3855078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40147378-1076-5C26-3475-0E76F92E6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3855078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F382698A-5367-F5D9-6AF0-77E129967924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083242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DE08665-809F-172C-8214-9B72BAB48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3123" y="1407058"/>
              <a:ext cx="6546815" cy="3957788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664EAB3-4D36-9AC2-BCC5-F032F11832AF}"/>
              </a:ext>
            </a:extLst>
          </p:cNvPr>
          <p:cNvGrpSpPr/>
          <p:nvPr/>
        </p:nvGrpSpPr>
        <p:grpSpPr>
          <a:xfrm rot="10800000">
            <a:off x="-220597" y="6108883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60D91405-AEE2-0E42-5426-9E9CA8F88469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ângulo: Cantos Arredondados 30">
              <a:extLst>
                <a:ext uri="{FF2B5EF4-FFF2-40B4-BE49-F238E27FC236}">
                  <a16:creationId xmlns:a16="http://schemas.microsoft.com/office/drawing/2014/main" id="{C2A2D6DB-18EF-1BE6-CC7F-B70EA70D0BC6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9C47AFEE-36E7-4385-C8AC-AEB746305D16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7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62373-6F0D-28B2-3304-392324B5E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>
            <a:extLst>
              <a:ext uri="{FF2B5EF4-FFF2-40B4-BE49-F238E27FC236}">
                <a16:creationId xmlns:a16="http://schemas.microsoft.com/office/drawing/2014/main" id="{30F5CA6A-1718-4C99-01E4-DA98F54465FF}"/>
              </a:ext>
            </a:extLst>
          </p:cNvPr>
          <p:cNvGrpSpPr/>
          <p:nvPr/>
        </p:nvGrpSpPr>
        <p:grpSpPr>
          <a:xfrm>
            <a:off x="259492" y="2395126"/>
            <a:ext cx="5794828" cy="3592113"/>
            <a:chOff x="378911" y="2550795"/>
            <a:chExt cx="5335012" cy="3592113"/>
          </a:xfrm>
        </p:grpSpPr>
        <p:sp>
          <p:nvSpPr>
            <p:cNvPr id="43" name="Retângulo Arredondado 20">
              <a:extLst>
                <a:ext uri="{FF2B5EF4-FFF2-40B4-BE49-F238E27FC236}">
                  <a16:creationId xmlns:a16="http://schemas.microsoft.com/office/drawing/2014/main" id="{AC319461-F4CA-CABF-57E3-498CC1A21501}"/>
                </a:ext>
              </a:extLst>
            </p:cNvPr>
            <p:cNvSpPr/>
            <p:nvPr/>
          </p:nvSpPr>
          <p:spPr>
            <a:xfrm>
              <a:off x="378911" y="2550795"/>
              <a:ext cx="5335012" cy="3592113"/>
            </a:xfrm>
            <a:prstGeom prst="roundRect">
              <a:avLst>
                <a:gd name="adj" fmla="val 11375"/>
              </a:avLst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C6FB6F5B-3338-0928-9B56-2C717F413B92}"/>
                </a:ext>
              </a:extLst>
            </p:cNvPr>
            <p:cNvSpPr txBox="1"/>
            <p:nvPr/>
          </p:nvSpPr>
          <p:spPr>
            <a:xfrm>
              <a:off x="490485" y="2680769"/>
              <a:ext cx="4815782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NICE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permite que o Supervisor possa construir e adequar a visualização. </a:t>
              </a:r>
            </a:p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Ao lado temos exemplos como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Resumo do Skill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que demonstra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ligações entrantes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perdidas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entre outras métricas. </a:t>
              </a:r>
            </a:p>
            <a:p>
              <a:pPr defTabSz="913745">
                <a:spcBef>
                  <a:spcPts val="1200"/>
                </a:spcBef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Visão de agente logado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deslogado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e seu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tempo de permanência nesses estados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.</a:t>
              </a:r>
            </a:p>
            <a:p>
              <a:pPr defTabSz="913745">
                <a:spcBef>
                  <a:spcPts val="1200"/>
                </a:spcBef>
                <a:defRPr/>
              </a:pP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Também temos o </a:t>
              </a:r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contador de estado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, que mostra qual a </a:t>
              </a:r>
              <a:r>
                <a:rPr lang="pt-BR" sz="2000" dirty="0" err="1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pré</a:t>
              </a:r>
              <a:r>
                <a:rPr lang="pt-BR" sz="2000" dirty="0">
                  <a:solidFill>
                    <a:schemeClr val="bg1"/>
                  </a:solidFill>
                  <a:latin typeface="AMX" pitchFamily="2" charset="0"/>
                  <a:ea typeface="Segoe UI Black" panose="020B0A02040204020203" pitchFamily="34" charset="0"/>
                  <a:cs typeface="Segoe UI" panose="020B0502040204020203" pitchFamily="34" charset="0"/>
                </a:rPr>
                <a:t> disposição em real time.</a:t>
              </a:r>
              <a:endParaRPr lang="pt-BR" sz="2000" noProof="0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C03F621-E6B9-803D-8388-91AA7E7E7A5C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sp>
        <p:nvSpPr>
          <p:cNvPr id="39" name="Retângulo Arredondado 6">
            <a:extLst>
              <a:ext uri="{FF2B5EF4-FFF2-40B4-BE49-F238E27FC236}">
                <a16:creationId xmlns:a16="http://schemas.microsoft.com/office/drawing/2014/main" id="{72918719-80FD-1A46-4D91-21E29348CDCA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E665C533-59F6-5649-F5F2-C8D7DB35E978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2A0B0149-A4A0-CA59-B88F-2055F72E97D9}"/>
              </a:ext>
            </a:extLst>
          </p:cNvPr>
          <p:cNvGrpSpPr/>
          <p:nvPr/>
        </p:nvGrpSpPr>
        <p:grpSpPr>
          <a:xfrm>
            <a:off x="-381596" y="5010958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9E43773A-2357-B66A-6526-647ACDB2FF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C53E4AEC-5912-25D0-A4E2-0CDB01BB6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AC75C37A-F47F-3B84-3830-9A499E2AEC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ângulo: Cantos Arredondados 30">
              <a:extLst>
                <a:ext uri="{FF2B5EF4-FFF2-40B4-BE49-F238E27FC236}">
                  <a16:creationId xmlns:a16="http://schemas.microsoft.com/office/drawing/2014/main" id="{C8A2723A-6567-BAD9-ABDC-CEE878A3078D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4" name="Retângulo: Cantos Arredondados 28">
              <a:extLst>
                <a:ext uri="{FF2B5EF4-FFF2-40B4-BE49-F238E27FC236}">
                  <a16:creationId xmlns:a16="http://schemas.microsoft.com/office/drawing/2014/main" id="{82638860-5CEB-D7C6-87E1-A8963459F3EB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5" name="Retângulo: Cantos Arredondados 30">
              <a:extLst>
                <a:ext uri="{FF2B5EF4-FFF2-40B4-BE49-F238E27FC236}">
                  <a16:creationId xmlns:a16="http://schemas.microsoft.com/office/drawing/2014/main" id="{210E4872-F32D-290D-9B03-038D865C89AF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76" name="Retângulo: Cantos Arredondados 30">
              <a:extLst>
                <a:ext uri="{FF2B5EF4-FFF2-40B4-BE49-F238E27FC236}">
                  <a16:creationId xmlns:a16="http://schemas.microsoft.com/office/drawing/2014/main" id="{77811B54-D797-2864-2435-85348D8B38BF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167E9F6E-8649-F7E8-9BE6-FC9B46365FA5}"/>
              </a:ext>
            </a:extLst>
          </p:cNvPr>
          <p:cNvGrpSpPr/>
          <p:nvPr/>
        </p:nvGrpSpPr>
        <p:grpSpPr>
          <a:xfrm rot="10800000">
            <a:off x="11112215" y="-270198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D93790BC-2ACD-506A-9332-53FC6FD54B06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tângulo: Cantos Arredondados 30">
              <a:extLst>
                <a:ext uri="{FF2B5EF4-FFF2-40B4-BE49-F238E27FC236}">
                  <a16:creationId xmlns:a16="http://schemas.microsoft.com/office/drawing/2014/main" id="{0AF90C7E-43DF-9E6D-0F6E-8548D5DD4973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80" name="Retângulo: Cantos Arredondados 79">
              <a:extLst>
                <a:ext uri="{FF2B5EF4-FFF2-40B4-BE49-F238E27FC236}">
                  <a16:creationId xmlns:a16="http://schemas.microsoft.com/office/drawing/2014/main" id="{13D5CDB5-C6D2-DDD0-614D-AD8546C4C4D5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DC02B7-3A12-56A1-D04D-90CFD7EB1341}"/>
              </a:ext>
            </a:extLst>
          </p:cNvPr>
          <p:cNvSpPr txBox="1"/>
          <p:nvPr/>
        </p:nvSpPr>
        <p:spPr>
          <a:xfrm>
            <a:off x="480714" y="1896830"/>
            <a:ext cx="4263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45">
              <a:spcBef>
                <a:spcPts val="1200"/>
              </a:spcBef>
              <a:defRPr/>
            </a:pPr>
            <a:r>
              <a:rPr lang="pt-BR" sz="2400" b="1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DASHBOARDS</a:t>
            </a:r>
            <a:endParaRPr lang="pt-BR" sz="2400" b="1" noProof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A8002E1-229C-96A0-5E7A-A7658FC5BB6B}"/>
              </a:ext>
            </a:extLst>
          </p:cNvPr>
          <p:cNvGrpSpPr/>
          <p:nvPr/>
        </p:nvGrpSpPr>
        <p:grpSpPr>
          <a:xfrm>
            <a:off x="5107309" y="1294287"/>
            <a:ext cx="7084691" cy="4481492"/>
            <a:chOff x="4753043" y="1291166"/>
            <a:chExt cx="7572344" cy="4789962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F23A3BC-AE21-1F5A-2786-663AD453947E}"/>
                </a:ext>
              </a:extLst>
            </p:cNvPr>
            <p:cNvGrpSpPr/>
            <p:nvPr/>
          </p:nvGrpSpPr>
          <p:grpSpPr>
            <a:xfrm>
              <a:off x="4753043" y="1291166"/>
              <a:ext cx="7572344" cy="4789962"/>
              <a:chOff x="3331229" y="1374024"/>
              <a:chExt cx="5587148" cy="3855078"/>
            </a:xfrm>
          </p:grpSpPr>
          <p:pic>
            <p:nvPicPr>
              <p:cNvPr id="23" name="Imagem 22" descr="Tela preta com letras brancas&#10;&#10;O conteúdo gerado por IA pode estar incorreto.">
                <a:extLst>
                  <a:ext uri="{FF2B5EF4-FFF2-40B4-BE49-F238E27FC236}">
                    <a16:creationId xmlns:a16="http://schemas.microsoft.com/office/drawing/2014/main" id="{CDE32B4E-6688-FF2F-DB6A-21F35F5C6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4" t="20036" r="19134" b="19601"/>
              <a:stretch>
                <a:fillRect/>
              </a:stretch>
            </p:blipFill>
            <p:spPr>
              <a:xfrm>
                <a:off x="3331229" y="1374024"/>
                <a:ext cx="5587148" cy="3855078"/>
              </a:xfrm>
              <a:prstGeom prst="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84F9F221-2B5C-F192-91C9-C6B004C2AF8A}"/>
                  </a:ext>
                </a:extLst>
              </p:cNvPr>
              <p:cNvSpPr/>
              <p:nvPr/>
            </p:nvSpPr>
            <p:spPr>
              <a:xfrm>
                <a:off x="3712075" y="1732131"/>
                <a:ext cx="4818607" cy="3083242"/>
              </a:xfrm>
              <a:prstGeom prst="roundRect">
                <a:avLst>
                  <a:gd name="adj" fmla="val 2698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grpSp>
          <p:nvGrpSpPr>
            <p:cNvPr id="4" name="Grupo 8">
              <a:extLst>
                <a:ext uri="{FF2B5EF4-FFF2-40B4-BE49-F238E27FC236}">
                  <a16:creationId xmlns:a16="http://schemas.microsoft.com/office/drawing/2014/main" id="{519670F3-6E56-306E-9EAC-B324A28873C2}"/>
                </a:ext>
              </a:extLst>
            </p:cNvPr>
            <p:cNvGrpSpPr/>
            <p:nvPr/>
          </p:nvGrpSpPr>
          <p:grpSpPr>
            <a:xfrm>
              <a:off x="5271543" y="1702145"/>
              <a:ext cx="6542920" cy="3874115"/>
              <a:chOff x="523875" y="1146706"/>
              <a:chExt cx="8451035" cy="4059264"/>
            </a:xfrm>
          </p:grpSpPr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E69ECD67-1A34-77C0-A41E-F7BC65FFDC6C}"/>
                  </a:ext>
                </a:extLst>
              </p:cNvPr>
              <p:cNvSpPr txBox="1"/>
              <p:nvPr/>
            </p:nvSpPr>
            <p:spPr>
              <a:xfrm>
                <a:off x="1534933" y="4091940"/>
                <a:ext cx="28084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>
                    <a:solidFill>
                      <a:schemeClr val="bg1"/>
                    </a:solidFill>
                  </a:rPr>
                  <a:t>Insira o seu usuário @claro.com.br no campo Username</a:t>
                </a:r>
              </a:p>
            </p:txBody>
          </p:sp>
          <p:pic>
            <p:nvPicPr>
              <p:cNvPr id="6" name="Imagem 5" descr="Tabela&#10;&#10;Descrição gerada automaticamente">
                <a:extLst>
                  <a:ext uri="{FF2B5EF4-FFF2-40B4-BE49-F238E27FC236}">
                    <a16:creationId xmlns:a16="http://schemas.microsoft.com/office/drawing/2014/main" id="{BDBBB49B-A036-17FD-920A-4929AB751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875" y="1146706"/>
                <a:ext cx="8451035" cy="4059264"/>
              </a:xfrm>
              <a:prstGeom prst="rect">
                <a:avLst/>
              </a:prstGeom>
            </p:spPr>
          </p:pic>
          <p:pic>
            <p:nvPicPr>
              <p:cNvPr id="7" name="Imagem 6" descr="Interface gráfica do usuário, Aplicativo&#10;&#10;Descrição gerada automaticamente">
                <a:extLst>
                  <a:ext uri="{FF2B5EF4-FFF2-40B4-BE49-F238E27FC236}">
                    <a16:creationId xmlns:a16="http://schemas.microsoft.com/office/drawing/2014/main" id="{689F25BC-FC6A-CDCB-752A-BF740CC0F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5975" y="3286780"/>
                <a:ext cx="4514850" cy="1266825"/>
              </a:xfrm>
              <a:prstGeom prst="rect">
                <a:avLst/>
              </a:prstGeom>
            </p:spPr>
          </p:pic>
          <p:pic>
            <p:nvPicPr>
              <p:cNvPr id="8" name="Imagem 7" descr="Interface gráfica do usuário, Tabela&#10;&#10;Descrição gerada automaticamente">
                <a:extLst>
                  <a:ext uri="{FF2B5EF4-FFF2-40B4-BE49-F238E27FC236}">
                    <a16:creationId xmlns:a16="http://schemas.microsoft.com/office/drawing/2014/main" id="{D1926F5B-1ADD-0980-5A6C-120325B7A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266" y="1697257"/>
                <a:ext cx="4495800" cy="1447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57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A0A7-DF84-F6B6-1106-2BDA023D7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58EFBC10-16D4-D6DE-35C5-B3134D8A845A}"/>
              </a:ext>
            </a:extLst>
          </p:cNvPr>
          <p:cNvGrpSpPr/>
          <p:nvPr/>
        </p:nvGrpSpPr>
        <p:grpSpPr>
          <a:xfrm>
            <a:off x="2445802" y="451001"/>
            <a:ext cx="7300397" cy="369332"/>
            <a:chOff x="2275271" y="564562"/>
            <a:chExt cx="7300397" cy="369332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092CCD60-8141-986C-2B28-B3DAA1918C6B}"/>
                </a:ext>
              </a:extLst>
            </p:cNvPr>
            <p:cNvGrpSpPr/>
            <p:nvPr/>
          </p:nvGrpSpPr>
          <p:grpSpPr>
            <a:xfrm>
              <a:off x="2275271" y="590712"/>
              <a:ext cx="1600200" cy="315685"/>
              <a:chOff x="516047" y="704885"/>
              <a:chExt cx="1600200" cy="315685"/>
            </a:xfrm>
          </p:grpSpPr>
          <p:sp>
            <p:nvSpPr>
              <p:cNvPr id="22" name="Retângulo Arredondado 6">
                <a:extLst>
                  <a:ext uri="{FF2B5EF4-FFF2-40B4-BE49-F238E27FC236}">
                    <a16:creationId xmlns:a16="http://schemas.microsoft.com/office/drawing/2014/main" id="{B56077C1-5A43-0422-05B3-C7BCDFADBFBE}"/>
                  </a:ext>
                </a:extLst>
              </p:cNvPr>
              <p:cNvSpPr/>
              <p:nvPr/>
            </p:nvSpPr>
            <p:spPr>
              <a:xfrm>
                <a:off x="516047" y="704885"/>
                <a:ext cx="1600200" cy="31568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23" name="object 3">
                <a:extLst>
                  <a:ext uri="{FF2B5EF4-FFF2-40B4-BE49-F238E27FC236}">
                    <a16:creationId xmlns:a16="http://schemas.microsoft.com/office/drawing/2014/main" id="{9C7753CB-B639-9696-B270-1B161D1D466A}"/>
                  </a:ext>
                </a:extLst>
              </p:cNvPr>
              <p:cNvSpPr txBox="1"/>
              <p:nvPr/>
            </p:nvSpPr>
            <p:spPr>
              <a:xfrm>
                <a:off x="581769" y="749117"/>
                <a:ext cx="146875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u="none" strike="noStrike" kern="0" cap="none" spc="-2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CAPACITAÇÃO</a:t>
                </a:r>
                <a:r>
                  <a:rPr kumimoji="0" sz="1200" u="none" strike="noStrike" kern="0" cap="none" spc="-15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 </a:t>
                </a:r>
                <a:r>
                  <a:rPr kumimoji="0" lang="pt-BR" sz="1200" u="none" strike="noStrike" kern="0" cap="none" spc="-20" normalizeH="0" baseline="0" noProof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uLnTx/>
                    <a:uFillTx/>
                    <a:latin typeface="AMX Medium" pitchFamily="2" charset="77"/>
                    <a:cs typeface="Calibri"/>
                  </a:rPr>
                  <a:t>CX ONE</a:t>
                </a:r>
                <a:endParaRPr kumimoji="0" sz="120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endParaRPr>
              </a:p>
            </p:txBody>
          </p:sp>
        </p:grp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86A80ED9-1BA6-4EF6-E08F-EFB7510A8A90}"/>
                </a:ext>
              </a:extLst>
            </p:cNvPr>
            <p:cNvSpPr txBox="1"/>
            <p:nvPr/>
          </p:nvSpPr>
          <p:spPr>
            <a:xfrm>
              <a:off x="3877846" y="564562"/>
              <a:ext cx="569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 Medium" pitchFamily="2" charset="77"/>
                </a:rPr>
                <a:t>CLOUD</a:t>
              </a:r>
              <a:r>
                <a:rPr lang="pt-BR" spc="-25" dirty="0">
                  <a:latin typeface="AMX Medium" pitchFamily="2" charset="77"/>
                </a:rPr>
                <a:t> </a:t>
              </a:r>
              <a:r>
                <a:rPr lang="pt-BR" spc="-20" dirty="0">
                  <a:latin typeface="AMX Medium" pitchFamily="2" charset="77"/>
                </a:rPr>
                <a:t>CONTACT</a:t>
              </a:r>
              <a:r>
                <a:rPr lang="pt-BR" dirty="0">
                  <a:latin typeface="AMX Medium" pitchFamily="2" charset="77"/>
                </a:rPr>
                <a:t> CENTER</a:t>
              </a:r>
              <a:r>
                <a:rPr lang="pt-BR" spc="-40" dirty="0">
                  <a:latin typeface="AMX Medium" pitchFamily="2" charset="77"/>
                </a:rPr>
                <a:t> </a:t>
              </a:r>
              <a:r>
                <a:rPr lang="pt-BR" dirty="0">
                  <a:latin typeface="AMX Medium" pitchFamily="2" charset="77"/>
                </a:rPr>
                <a:t>–</a:t>
              </a:r>
              <a:r>
                <a:rPr lang="pt-BR" spc="-45" dirty="0">
                  <a:latin typeface="AMX Medium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CX ONE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NICE</a:t>
              </a:r>
              <a:r>
                <a:rPr lang="pt-BR" b="1" spc="-55" dirty="0">
                  <a:latin typeface="AMX Black" pitchFamily="2" charset="77"/>
                </a:rPr>
                <a:t> </a:t>
              </a:r>
              <a:r>
                <a:rPr lang="pt-BR" b="1" dirty="0">
                  <a:latin typeface="AMX Black" pitchFamily="2" charset="77"/>
                </a:rPr>
                <a:t>IN</a:t>
              </a:r>
              <a:r>
                <a:rPr lang="pt-BR" b="1" spc="-65" dirty="0">
                  <a:latin typeface="AMX Black" pitchFamily="2" charset="77"/>
                </a:rPr>
                <a:t> </a:t>
              </a:r>
              <a:r>
                <a:rPr lang="pt-BR" b="1" spc="-10" dirty="0">
                  <a:latin typeface="AMX Black" pitchFamily="2" charset="77"/>
                </a:rPr>
                <a:t>CONTACT</a:t>
              </a:r>
              <a:endParaRPr lang="pt-BR" b="1" dirty="0">
                <a:latin typeface="AMX Black" pitchFamily="2" charset="77"/>
              </a:endParaRP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A95281A-5778-8A09-0247-8134922114ED}"/>
              </a:ext>
            </a:extLst>
          </p:cNvPr>
          <p:cNvGrpSpPr/>
          <p:nvPr/>
        </p:nvGrpSpPr>
        <p:grpSpPr>
          <a:xfrm rot="16200000" flipH="1">
            <a:off x="9339080" y="-618021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F1567437-2EBE-BF18-F751-9AAFB9C7C0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41277D19-41E0-6EDC-D87E-F70A1548FF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E2ED4392-125C-B78D-D947-9AC0AE2FAE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0EE735CF-EAB6-7B79-6082-08B2FD528DE4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solidFill>
                <a:srgbClr val="FBA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Retângulo: Cantos Arredondados 28">
              <a:extLst>
                <a:ext uri="{FF2B5EF4-FFF2-40B4-BE49-F238E27FC236}">
                  <a16:creationId xmlns:a16="http://schemas.microsoft.com/office/drawing/2014/main" id="{886E1981-6198-7B64-9BA1-15B35DB009D1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3" name="Retângulo: Cantos Arredondados 30">
              <a:extLst>
                <a:ext uri="{FF2B5EF4-FFF2-40B4-BE49-F238E27FC236}">
                  <a16:creationId xmlns:a16="http://schemas.microsoft.com/office/drawing/2014/main" id="{D78608CD-7B9F-4922-D417-99971C1BDFFA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4" name="Retângulo: Cantos Arredondados 30">
              <a:extLst>
                <a:ext uri="{FF2B5EF4-FFF2-40B4-BE49-F238E27FC236}">
                  <a16:creationId xmlns:a16="http://schemas.microsoft.com/office/drawing/2014/main" id="{FFF8EC10-CD48-79CB-879D-ACB244B35D9F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pic>
        <p:nvPicPr>
          <p:cNvPr id="35" name="Gráfico 34">
            <a:extLst>
              <a:ext uri="{FF2B5EF4-FFF2-40B4-BE49-F238E27FC236}">
                <a16:creationId xmlns:a16="http://schemas.microsoft.com/office/drawing/2014/main" id="{5C234A8C-32AC-41AC-ABD0-C8C0E685F16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04" t="22767" r="29611" b="30315"/>
          <a:stretch/>
        </p:blipFill>
        <p:spPr>
          <a:xfrm rot="6596550">
            <a:off x="-1608827" y="5172739"/>
            <a:ext cx="3217653" cy="3217654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EC9A5A4-60A5-F685-7F7D-1F7AED501FF8}"/>
              </a:ext>
            </a:extLst>
          </p:cNvPr>
          <p:cNvGrpSpPr/>
          <p:nvPr/>
        </p:nvGrpSpPr>
        <p:grpSpPr>
          <a:xfrm>
            <a:off x="1614633" y="1352691"/>
            <a:ext cx="8962734" cy="5642249"/>
            <a:chOff x="1296104" y="951649"/>
            <a:chExt cx="9599792" cy="6043292"/>
          </a:xfrm>
        </p:grpSpPr>
        <p:pic>
          <p:nvPicPr>
            <p:cNvPr id="5" name="Imagem 4" descr="Tela de um computador&#10;&#10;O conteúdo gerado por IA pode estar incorreto.">
              <a:extLst>
                <a:ext uri="{FF2B5EF4-FFF2-40B4-BE49-F238E27FC236}">
                  <a16:creationId xmlns:a16="http://schemas.microsoft.com/office/drawing/2014/main" id="{66EE69CC-8B54-0641-0E4C-9B8555576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104" y="951649"/>
              <a:ext cx="9599792" cy="6043292"/>
            </a:xfrm>
            <a:prstGeom prst="rect">
              <a:avLst/>
            </a:prstGeom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A04591FA-A3BE-737D-F45A-EEB1B6DC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1217" y="1633232"/>
              <a:ext cx="6849567" cy="3925738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64FAFC1-7684-A21F-8EBA-D8354CC6C73B}"/>
              </a:ext>
            </a:extLst>
          </p:cNvPr>
          <p:cNvSpPr txBox="1"/>
          <p:nvPr/>
        </p:nvSpPr>
        <p:spPr>
          <a:xfrm>
            <a:off x="2107236" y="852494"/>
            <a:ext cx="797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spcBef>
                <a:spcPts val="1200"/>
              </a:spcBef>
              <a:defRPr/>
            </a:pPr>
            <a:r>
              <a:rPr lang="pt-BR" sz="2400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Os </a:t>
            </a:r>
            <a:r>
              <a:rPr lang="pt-BR" sz="2400" b="1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painéis</a:t>
            </a:r>
            <a:r>
              <a:rPr lang="pt-BR" sz="2400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permitem o </a:t>
            </a:r>
            <a:r>
              <a:rPr lang="pt-BR" sz="2400" b="1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acompanhamento</a:t>
            </a:r>
            <a:r>
              <a:rPr lang="pt-BR" sz="2400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em tempo real dos </a:t>
            </a:r>
            <a:r>
              <a:rPr lang="pt-BR" sz="2400" b="1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skills</a:t>
            </a:r>
            <a:r>
              <a:rPr lang="pt-BR" sz="2400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e </a:t>
            </a:r>
            <a:r>
              <a:rPr lang="pt-BR" sz="2400" b="1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operadores</a:t>
            </a:r>
            <a:r>
              <a:rPr lang="pt-BR" sz="2400" dirty="0">
                <a:solidFill>
                  <a:srgbClr val="53585F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do sistema. </a:t>
            </a:r>
            <a:endParaRPr lang="pt-BR" sz="2400" noProof="0" dirty="0">
              <a:solidFill>
                <a:srgbClr val="53585F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262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85887-CE50-425C-9D7C-4A5EB8DB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Homem de camisa branca&#10;&#10;O conteúdo gerado por IA pode estar incorreto.">
            <a:extLst>
              <a:ext uri="{FF2B5EF4-FFF2-40B4-BE49-F238E27FC236}">
                <a16:creationId xmlns:a16="http://schemas.microsoft.com/office/drawing/2014/main" id="{8AB6791F-445E-749A-3611-8319485EF6B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6" r="5171"/>
          <a:stretch>
            <a:fillRect/>
          </a:stretch>
        </p:blipFill>
        <p:spPr>
          <a:xfrm>
            <a:off x="6438238" y="-86575"/>
            <a:ext cx="5124071" cy="7031150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4E635552-E361-9ABC-F8B3-7DA40A2CA28A}"/>
              </a:ext>
            </a:extLst>
          </p:cNvPr>
          <p:cNvGrpSpPr/>
          <p:nvPr/>
        </p:nvGrpSpPr>
        <p:grpSpPr>
          <a:xfrm>
            <a:off x="-245195" y="4368905"/>
            <a:ext cx="3470961" cy="2788170"/>
            <a:chOff x="-245195" y="4368905"/>
            <a:chExt cx="3470961" cy="2788170"/>
          </a:xfrm>
        </p:grpSpPr>
        <p:sp>
          <p:nvSpPr>
            <p:cNvPr id="11" name="Retângulo: Cantos Arredondados 30">
              <a:extLst>
                <a:ext uri="{FF2B5EF4-FFF2-40B4-BE49-F238E27FC236}">
                  <a16:creationId xmlns:a16="http://schemas.microsoft.com/office/drawing/2014/main" id="{FC67F708-49A8-355A-B6A1-2585440DEDAB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2" name="Retângulo: Cantos Arredondados 28">
              <a:extLst>
                <a:ext uri="{FF2B5EF4-FFF2-40B4-BE49-F238E27FC236}">
                  <a16:creationId xmlns:a16="http://schemas.microsoft.com/office/drawing/2014/main" id="{A8D038B1-5741-E113-EA8A-3B624C3BB76E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241F0B8D-1E7D-02DE-3261-F966DE9F21C5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8" name="Retângulo: Cantos Arredondados 30">
              <a:extLst>
                <a:ext uri="{FF2B5EF4-FFF2-40B4-BE49-F238E27FC236}">
                  <a16:creationId xmlns:a16="http://schemas.microsoft.com/office/drawing/2014/main" id="{DEC10F06-AF82-1FBB-0E25-4D1ECD962CC6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B8D483C5-373C-E474-F2E2-6E135726BF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7CD3345-DFD9-429C-282F-6EC77D54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C3C42418-269F-C384-11FA-5EEAFE3908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7501A4C-B792-6890-7CBA-2A15B6BF7979}"/>
              </a:ext>
            </a:extLst>
          </p:cNvPr>
          <p:cNvGrpSpPr/>
          <p:nvPr/>
        </p:nvGrpSpPr>
        <p:grpSpPr>
          <a:xfrm>
            <a:off x="10675817" y="77909"/>
            <a:ext cx="1774132" cy="1896968"/>
            <a:chOff x="10675817" y="77909"/>
            <a:chExt cx="1774132" cy="1896968"/>
          </a:xfrm>
        </p:grpSpPr>
        <p:sp>
          <p:nvSpPr>
            <p:cNvPr id="29" name="Retângulo: Cantos Arredondados 30">
              <a:extLst>
                <a:ext uri="{FF2B5EF4-FFF2-40B4-BE49-F238E27FC236}">
                  <a16:creationId xmlns:a16="http://schemas.microsoft.com/office/drawing/2014/main" id="{1E7736C8-F54D-6C5A-41D4-EEF983142FEC}"/>
                </a:ext>
              </a:extLst>
            </p:cNvPr>
            <p:cNvSpPr/>
            <p:nvPr/>
          </p:nvSpPr>
          <p:spPr>
            <a:xfrm rot="2700000">
              <a:off x="11248694" y="77909"/>
              <a:ext cx="526122" cy="526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0" name="Retângulo: Cantos Arredondados 30">
              <a:extLst>
                <a:ext uri="{FF2B5EF4-FFF2-40B4-BE49-F238E27FC236}">
                  <a16:creationId xmlns:a16="http://schemas.microsoft.com/office/drawing/2014/main" id="{325B91DE-547A-5F75-5A9F-A7562781C22D}"/>
                </a:ext>
              </a:extLst>
            </p:cNvPr>
            <p:cNvSpPr/>
            <p:nvPr/>
          </p:nvSpPr>
          <p:spPr>
            <a:xfrm rot="2700000">
              <a:off x="10675817" y="814028"/>
              <a:ext cx="973010" cy="973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3E2642C1-74C2-59C0-133A-94FF63937A91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8AEC71C1-5388-518D-B41F-14B2F579BBF4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F08AD1EC-15BA-A153-636A-3A0BA646D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03929" y="358221"/>
              <a:ext cx="545909" cy="57430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B189D4-0441-C506-E4F5-DAF89782EEDF}"/>
              </a:ext>
            </a:extLst>
          </p:cNvPr>
          <p:cNvSpPr txBox="1"/>
          <p:nvPr/>
        </p:nvSpPr>
        <p:spPr>
          <a:xfrm>
            <a:off x="1324243" y="4144816"/>
            <a:ext cx="4669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45">
              <a:spcBef>
                <a:spcPts val="1200"/>
              </a:spcBef>
              <a:defRPr/>
            </a:pPr>
            <a:r>
              <a:rPr lang="pt-BR" sz="4400" b="1" i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Até a próxima!</a:t>
            </a:r>
            <a:endParaRPr lang="pt-BR" sz="4400" b="1" i="1" noProof="0" dirty="0">
              <a:solidFill>
                <a:schemeClr val="bg1"/>
              </a:solidFill>
              <a:latin typeface="AMX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0F806EE9-DD26-2DD5-F21B-36D1AAD2B9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092" y="880410"/>
            <a:ext cx="4814120" cy="3096354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14D19853-1A23-09C7-78EE-6BD9F69FEF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18" b="28825"/>
          <a:stretch>
            <a:fillRect/>
          </a:stretch>
        </p:blipFill>
        <p:spPr>
          <a:xfrm>
            <a:off x="1252092" y="655146"/>
            <a:ext cx="1406880" cy="652191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D5D5173-019D-FE5A-75C0-612C6EA64DA6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4946" y="5140280"/>
            <a:ext cx="1132305" cy="4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2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1E80-D3FD-B0C9-D126-4C992BF56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21CA71E4-8E18-3026-BD28-291E6ABEF786}"/>
              </a:ext>
            </a:extLst>
          </p:cNvPr>
          <p:cNvSpPr/>
          <p:nvPr/>
        </p:nvSpPr>
        <p:spPr>
          <a:xfrm>
            <a:off x="914400" y="3030047"/>
            <a:ext cx="4771954" cy="1227534"/>
          </a:xfrm>
          <a:prstGeom prst="roundRect">
            <a:avLst/>
          </a:prstGeom>
          <a:solidFill>
            <a:srgbClr val="C00000">
              <a:alpha val="8549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508EF9-1654-3249-E853-3940FD9C12DA}"/>
              </a:ext>
            </a:extLst>
          </p:cNvPr>
          <p:cNvSpPr txBox="1"/>
          <p:nvPr/>
        </p:nvSpPr>
        <p:spPr>
          <a:xfrm>
            <a:off x="1162081" y="3190114"/>
            <a:ext cx="324928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pt-BR" kern="0" dirty="0">
                <a:solidFill>
                  <a:schemeClr val="bg1">
                    <a:lumMod val="95000"/>
                  </a:schemeClr>
                </a:solidFill>
                <a:latin typeface="AMX"/>
                <a:cs typeface="Arial Rounded MT Bold"/>
              </a:rPr>
              <a:t>O acesso utiliza o </a:t>
            </a:r>
            <a:r>
              <a:rPr lang="pt-BR" b="1" kern="0" dirty="0">
                <a:solidFill>
                  <a:schemeClr val="bg1">
                    <a:lumMod val="95000"/>
                  </a:schemeClr>
                </a:solidFill>
                <a:latin typeface="AMX"/>
                <a:cs typeface="Arial Rounded MT Bold"/>
              </a:rPr>
              <a:t>2FA (Duplo Fator de Autenticação)</a:t>
            </a:r>
            <a:r>
              <a:rPr lang="pt-BR" kern="0" dirty="0">
                <a:solidFill>
                  <a:schemeClr val="bg1">
                    <a:lumMod val="95000"/>
                  </a:schemeClr>
                </a:solidFill>
                <a:latin typeface="AMX"/>
                <a:cs typeface="Arial Rounded MT Bold"/>
              </a:rPr>
              <a:t> utilizando o</a:t>
            </a:r>
            <a:r>
              <a:rPr lang="pt-BR" b="1" kern="0" dirty="0">
                <a:solidFill>
                  <a:schemeClr val="bg1">
                    <a:lumMod val="95000"/>
                  </a:schemeClr>
                </a:solidFill>
                <a:latin typeface="AMX"/>
                <a:cs typeface="Arial Rounded MT Bold"/>
              </a:rPr>
              <a:t> DUO Mobile. </a:t>
            </a:r>
          </a:p>
        </p:txBody>
      </p:sp>
      <p:pic>
        <p:nvPicPr>
          <p:cNvPr id="4" name="Imagem 3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108B642E-B3C6-3299-0341-858DF9849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06" y="222924"/>
            <a:ext cx="8867597" cy="5911731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06C3A9F-28C6-24E7-13CA-84C816C853C2}"/>
              </a:ext>
            </a:extLst>
          </p:cNvPr>
          <p:cNvGrpSpPr/>
          <p:nvPr/>
        </p:nvGrpSpPr>
        <p:grpSpPr>
          <a:xfrm>
            <a:off x="8346303" y="3585629"/>
            <a:ext cx="2129968" cy="446328"/>
            <a:chOff x="8346303" y="3585629"/>
            <a:chExt cx="2129968" cy="446328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30FCFB59-4DEF-EE43-8906-8518A4910AF1}"/>
                </a:ext>
              </a:extLst>
            </p:cNvPr>
            <p:cNvSpPr/>
            <p:nvPr/>
          </p:nvSpPr>
          <p:spPr>
            <a:xfrm>
              <a:off x="8346303" y="3585629"/>
              <a:ext cx="2129968" cy="446328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D6797E1-8B02-4FEA-B948-A3A6F44C4E55}"/>
                </a:ext>
              </a:extLst>
            </p:cNvPr>
            <p:cNvSpPr txBox="1"/>
            <p:nvPr/>
          </p:nvSpPr>
          <p:spPr>
            <a:xfrm>
              <a:off x="8346303" y="3636378"/>
              <a:ext cx="2129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</a:rPr>
                <a:t>Clicar em 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Selecionar.</a:t>
              </a:r>
            </a:p>
          </p:txBody>
        </p:sp>
      </p:grpSp>
      <p:sp>
        <p:nvSpPr>
          <p:cNvPr id="20" name="Seta para a Esquerda 19">
            <a:extLst>
              <a:ext uri="{FF2B5EF4-FFF2-40B4-BE49-F238E27FC236}">
                <a16:creationId xmlns:a16="http://schemas.microsoft.com/office/drawing/2014/main" id="{218D0B6D-A4DE-D415-4F3B-C5C56FED1757}"/>
              </a:ext>
            </a:extLst>
          </p:cNvPr>
          <p:cNvSpPr/>
          <p:nvPr/>
        </p:nvSpPr>
        <p:spPr>
          <a:xfrm rot="9000000">
            <a:off x="8333811" y="3244005"/>
            <a:ext cx="469147" cy="257021"/>
          </a:xfrm>
          <a:prstGeom prst="bentArrow">
            <a:avLst>
              <a:gd name="adj1" fmla="val 35029"/>
              <a:gd name="adj2" fmla="val 38941"/>
              <a:gd name="adj3" fmla="val 35318"/>
              <a:gd name="adj4" fmla="val 75081"/>
            </a:avLst>
          </a:prstGeom>
          <a:solidFill>
            <a:srgbClr val="6311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highlight>
                <a:srgbClr val="ED3428"/>
              </a:highlight>
              <a:latin typeface="AMX" pitchFamily="2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BBC5A6FF-740D-BEE2-98DD-2D5C9461AF7F}"/>
              </a:ext>
            </a:extLst>
          </p:cNvPr>
          <p:cNvCxnSpPr>
            <a:cxnSpLocks/>
          </p:cNvCxnSpPr>
          <p:nvPr/>
        </p:nvCxnSpPr>
        <p:spPr>
          <a:xfrm flipV="1">
            <a:off x="11689188" y="1214185"/>
            <a:ext cx="1027101" cy="1077024"/>
          </a:xfrm>
          <a:prstGeom prst="line">
            <a:avLst/>
          </a:prstGeom>
          <a:solidFill>
            <a:srgbClr val="E3262E"/>
          </a:solidFill>
          <a:ln w="76200">
            <a:solidFill>
              <a:srgbClr val="6311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ângulo: Cantos Arredondados 30">
            <a:extLst>
              <a:ext uri="{FF2B5EF4-FFF2-40B4-BE49-F238E27FC236}">
                <a16:creationId xmlns:a16="http://schemas.microsoft.com/office/drawing/2014/main" id="{71B55E53-1581-43C5-89E3-09CA2D1C26B8}"/>
              </a:ext>
            </a:extLst>
          </p:cNvPr>
          <p:cNvSpPr/>
          <p:nvPr/>
        </p:nvSpPr>
        <p:spPr>
          <a:xfrm rot="2700000">
            <a:off x="11255407" y="2055249"/>
            <a:ext cx="727407" cy="727407"/>
          </a:xfrm>
          <a:prstGeom prst="roundRect">
            <a:avLst/>
          </a:prstGeom>
          <a:solidFill>
            <a:srgbClr val="E32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14" name="Retângulo: Cantos Arredondados 27">
            <a:extLst>
              <a:ext uri="{FF2B5EF4-FFF2-40B4-BE49-F238E27FC236}">
                <a16:creationId xmlns:a16="http://schemas.microsoft.com/office/drawing/2014/main" id="{302E38BB-0174-058E-65A2-65C39FF1EFB9}"/>
              </a:ext>
            </a:extLst>
          </p:cNvPr>
          <p:cNvSpPr/>
          <p:nvPr/>
        </p:nvSpPr>
        <p:spPr>
          <a:xfrm rot="2700000">
            <a:off x="11568869" y="-312609"/>
            <a:ext cx="2666359" cy="2666359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597EE2D-810B-FFD9-DC2B-0A07ED51EA07}"/>
              </a:ext>
            </a:extLst>
          </p:cNvPr>
          <p:cNvCxnSpPr>
            <a:cxnSpLocks/>
          </p:cNvCxnSpPr>
          <p:nvPr/>
        </p:nvCxnSpPr>
        <p:spPr>
          <a:xfrm flipV="1">
            <a:off x="-161984" y="5876314"/>
            <a:ext cx="441037" cy="466246"/>
          </a:xfrm>
          <a:prstGeom prst="line">
            <a:avLst/>
          </a:prstGeom>
          <a:solidFill>
            <a:srgbClr val="E3262E"/>
          </a:solidFill>
          <a:ln w="762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8">
            <a:extLst>
              <a:ext uri="{FF2B5EF4-FFF2-40B4-BE49-F238E27FC236}">
                <a16:creationId xmlns:a16="http://schemas.microsoft.com/office/drawing/2014/main" id="{19E6E74E-C9BE-ED11-4A7C-4098CFE57B9A}"/>
              </a:ext>
            </a:extLst>
          </p:cNvPr>
          <p:cNvSpPr/>
          <p:nvPr/>
        </p:nvSpPr>
        <p:spPr>
          <a:xfrm rot="2700000">
            <a:off x="-377744" y="6145881"/>
            <a:ext cx="755487" cy="75548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22" name="Retângulo: Cantos Arredondados 27">
            <a:extLst>
              <a:ext uri="{FF2B5EF4-FFF2-40B4-BE49-F238E27FC236}">
                <a16:creationId xmlns:a16="http://schemas.microsoft.com/office/drawing/2014/main" id="{DA81A2F1-FF7E-AB5E-2E82-CF23866A5E25}"/>
              </a:ext>
            </a:extLst>
          </p:cNvPr>
          <p:cNvSpPr/>
          <p:nvPr/>
        </p:nvSpPr>
        <p:spPr>
          <a:xfrm rot="2700000" flipH="1">
            <a:off x="154370" y="573510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D511E1FA-9D16-83D9-3291-85CBA714D8DB}"/>
              </a:ext>
            </a:extLst>
          </p:cNvPr>
          <p:cNvGrpSpPr/>
          <p:nvPr/>
        </p:nvGrpSpPr>
        <p:grpSpPr>
          <a:xfrm>
            <a:off x="8269030" y="2338009"/>
            <a:ext cx="2015343" cy="867252"/>
            <a:chOff x="8269030" y="2338009"/>
            <a:chExt cx="2015343" cy="867252"/>
          </a:xfrm>
        </p:grpSpPr>
        <p:sp>
          <p:nvSpPr>
            <p:cNvPr id="19" name="Retângulo Arredondado 18">
              <a:extLst>
                <a:ext uri="{FF2B5EF4-FFF2-40B4-BE49-F238E27FC236}">
                  <a16:creationId xmlns:a16="http://schemas.microsoft.com/office/drawing/2014/main" id="{F9810E26-12C6-20B1-69F4-54BEDDFCFBEB}"/>
                </a:ext>
              </a:extLst>
            </p:cNvPr>
            <p:cNvSpPr/>
            <p:nvPr/>
          </p:nvSpPr>
          <p:spPr>
            <a:xfrm>
              <a:off x="8269030" y="2338009"/>
              <a:ext cx="2015343" cy="86725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134042E3-AE4D-44E5-FAE5-3EC610B1284D}"/>
                </a:ext>
              </a:extLst>
            </p:cNvPr>
            <p:cNvSpPr txBox="1"/>
            <p:nvPr/>
          </p:nvSpPr>
          <p:spPr>
            <a:xfrm>
              <a:off x="8269030" y="2356136"/>
              <a:ext cx="201534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>
                      <a:lumMod val="95000"/>
                    </a:schemeClr>
                  </a:solidFill>
                  <a:latin typeface="AMX"/>
                </a:rPr>
                <a:t>Clicar em 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MX Medium"/>
                </a:rPr>
                <a:t>APP – Oracle Mobile</a:t>
              </a:r>
            </a:p>
            <a:p>
              <a:pPr algn="ctr"/>
              <a:r>
                <a:rPr lang="pt-BR" sz="1600" b="1" dirty="0" err="1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Authenticator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.</a:t>
              </a: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FEAA15-C8F9-1D34-B3FC-4FE895CD627A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AC5A663-8C9A-167A-0723-00DB1B3DFBAF}"/>
              </a:ext>
            </a:extLst>
          </p:cNvPr>
          <p:cNvGrpSpPr/>
          <p:nvPr/>
        </p:nvGrpSpPr>
        <p:grpSpPr>
          <a:xfrm>
            <a:off x="516047" y="704885"/>
            <a:ext cx="1600200" cy="315685"/>
            <a:chOff x="516047" y="704885"/>
            <a:chExt cx="1600200" cy="315685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3B5B44C6-DFC1-DE48-A297-49B2BB97A9A9}"/>
                </a:ext>
              </a:extLst>
            </p:cNvPr>
            <p:cNvSpPr/>
            <p:nvPr/>
          </p:nvSpPr>
          <p:spPr>
            <a:xfrm>
              <a:off x="516047" y="704885"/>
              <a:ext cx="1600200" cy="3156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4254E6D-D137-B153-E422-1A2D7376A68C}"/>
                </a:ext>
              </a:extLst>
            </p:cNvPr>
            <p:cNvSpPr txBox="1"/>
            <p:nvPr/>
          </p:nvSpPr>
          <p:spPr>
            <a:xfrm>
              <a:off x="581769" y="749117"/>
              <a:ext cx="146875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u="none" strike="noStrike" kern="0" cap="none" spc="-25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CAPACITAÇÃO</a:t>
              </a:r>
              <a:r>
                <a:rPr kumimoji="0" sz="1200" u="none" strike="noStrike" kern="0" cap="none" spc="-15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 </a:t>
              </a:r>
              <a:r>
                <a:rPr kumimoji="0" lang="pt-BR" sz="1200" u="none" strike="noStrike" kern="0" cap="none" spc="-2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CX ONE</a:t>
              </a:r>
              <a:endParaRPr kumimoji="0" sz="12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8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262E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262E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C2FD8-16FE-8D05-5227-3F336DB2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Agrupar 34">
            <a:extLst>
              <a:ext uri="{FF2B5EF4-FFF2-40B4-BE49-F238E27FC236}">
                <a16:creationId xmlns:a16="http://schemas.microsoft.com/office/drawing/2014/main" id="{CF30CF55-AC5A-E435-C194-D2C143976029}"/>
              </a:ext>
            </a:extLst>
          </p:cNvPr>
          <p:cNvGrpSpPr/>
          <p:nvPr/>
        </p:nvGrpSpPr>
        <p:grpSpPr>
          <a:xfrm>
            <a:off x="516047" y="2283082"/>
            <a:ext cx="5170307" cy="2034511"/>
            <a:chOff x="480714" y="1950033"/>
            <a:chExt cx="5170307" cy="2034511"/>
          </a:xfrm>
        </p:grpSpPr>
        <p:sp>
          <p:nvSpPr>
            <p:cNvPr id="36" name="Retângulo Arredondado 9">
              <a:extLst>
                <a:ext uri="{FF2B5EF4-FFF2-40B4-BE49-F238E27FC236}">
                  <a16:creationId xmlns:a16="http://schemas.microsoft.com/office/drawing/2014/main" id="{0A92DF94-0358-452F-AB23-601E13526466}"/>
                </a:ext>
              </a:extLst>
            </p:cNvPr>
            <p:cNvSpPr/>
            <p:nvPr/>
          </p:nvSpPr>
          <p:spPr>
            <a:xfrm>
              <a:off x="480714" y="1950033"/>
              <a:ext cx="5170307" cy="2034511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FC560D46-080B-8E0A-56C6-DA9B7978B045}"/>
                </a:ext>
              </a:extLst>
            </p:cNvPr>
            <p:cNvSpPr txBox="1"/>
            <p:nvPr/>
          </p:nvSpPr>
          <p:spPr>
            <a:xfrm>
              <a:off x="730507" y="2241092"/>
              <a:ext cx="3911668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Uma vez habilitado o </a:t>
              </a: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2FA (Duplo Fator de Autenticação) 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utilizando o </a:t>
              </a: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DUO Mobile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, deve ser inserido a sequência que aparece no aplicativo instalado no smartphone do usuário.</a:t>
              </a: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A5CA6C97-F522-F7AA-7FE7-EBBD7300D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8128" y="260444"/>
            <a:ext cx="8922349" cy="5948233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BE1ED32-E9B0-A0F4-A0E1-F39B7F0418B3}"/>
              </a:ext>
            </a:extLst>
          </p:cNvPr>
          <p:cNvGrpSpPr/>
          <p:nvPr/>
        </p:nvGrpSpPr>
        <p:grpSpPr>
          <a:xfrm>
            <a:off x="-257153" y="4690084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0A9E6760-A962-38AE-1E3E-B37E9F0E52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E0D62EBE-671C-E969-17DF-55869AAE6B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7D921F33-A942-F666-CE5E-3125BE37A0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ângulo: Cantos Arredondados 30">
              <a:extLst>
                <a:ext uri="{FF2B5EF4-FFF2-40B4-BE49-F238E27FC236}">
                  <a16:creationId xmlns:a16="http://schemas.microsoft.com/office/drawing/2014/main" id="{2D5964AC-0472-3EF7-AC2C-C885C483C1D3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28">
              <a:extLst>
                <a:ext uri="{FF2B5EF4-FFF2-40B4-BE49-F238E27FC236}">
                  <a16:creationId xmlns:a16="http://schemas.microsoft.com/office/drawing/2014/main" id="{BCE20C23-532C-AE94-C185-03E527448702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8" name="Retângulo: Cantos Arredondados 30">
              <a:extLst>
                <a:ext uri="{FF2B5EF4-FFF2-40B4-BE49-F238E27FC236}">
                  <a16:creationId xmlns:a16="http://schemas.microsoft.com/office/drawing/2014/main" id="{9CA4690D-5BA5-0AB2-F0B6-77790FB5BD83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9" name="Retângulo: Cantos Arredondados 30">
              <a:extLst>
                <a:ext uri="{FF2B5EF4-FFF2-40B4-BE49-F238E27FC236}">
                  <a16:creationId xmlns:a16="http://schemas.microsoft.com/office/drawing/2014/main" id="{8FD1045F-F349-802E-06A3-160650FDFC0F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FCDBA0D4-5195-E5A3-19A9-C9BC7DD64790}"/>
              </a:ext>
            </a:extLst>
          </p:cNvPr>
          <p:cNvGrpSpPr/>
          <p:nvPr/>
        </p:nvGrpSpPr>
        <p:grpSpPr>
          <a:xfrm rot="10800000">
            <a:off x="11208743" y="-248069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11EAF63F-3858-1C5D-1F01-03AB84B9019E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ângulo: Cantos Arredondados 30">
              <a:extLst>
                <a:ext uri="{FF2B5EF4-FFF2-40B4-BE49-F238E27FC236}">
                  <a16:creationId xmlns:a16="http://schemas.microsoft.com/office/drawing/2014/main" id="{4C835AC5-7C3F-4DD6-2B8E-FDC3AC22A69D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24FB5FD7-97BC-AAA3-D4A5-CC571C575443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70F7C3F-009D-55FD-F2FE-AE995C79302C}"/>
              </a:ext>
            </a:extLst>
          </p:cNvPr>
          <p:cNvGrpSpPr/>
          <p:nvPr/>
        </p:nvGrpSpPr>
        <p:grpSpPr>
          <a:xfrm>
            <a:off x="5910608" y="3581695"/>
            <a:ext cx="2059110" cy="446328"/>
            <a:chOff x="6039162" y="3587606"/>
            <a:chExt cx="1767569" cy="446328"/>
          </a:xfrm>
        </p:grpSpPr>
        <p:sp>
          <p:nvSpPr>
            <p:cNvPr id="39" name="Retângulo Arredondado 15">
              <a:extLst>
                <a:ext uri="{FF2B5EF4-FFF2-40B4-BE49-F238E27FC236}">
                  <a16:creationId xmlns:a16="http://schemas.microsoft.com/office/drawing/2014/main" id="{8A2343B1-20FB-AE99-89CB-4899CF34D438}"/>
                </a:ext>
              </a:extLst>
            </p:cNvPr>
            <p:cNvSpPr/>
            <p:nvPr/>
          </p:nvSpPr>
          <p:spPr>
            <a:xfrm>
              <a:off x="6039162" y="3587606"/>
              <a:ext cx="1767569" cy="446328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649C6622-0B7B-F47F-5E95-DDC7BE919C24}"/>
                </a:ext>
              </a:extLst>
            </p:cNvPr>
            <p:cNvSpPr txBox="1"/>
            <p:nvPr/>
          </p:nvSpPr>
          <p:spPr>
            <a:xfrm>
              <a:off x="6104634" y="3633037"/>
              <a:ext cx="1636624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>
                      <a:lumMod val="95000"/>
                    </a:schemeClr>
                  </a:solidFill>
                  <a:latin typeface="AMX"/>
                </a:rPr>
                <a:t>Clicar em </a:t>
              </a:r>
              <a:r>
                <a:rPr lang="pt-BR" sz="1600" b="1" dirty="0">
                  <a:solidFill>
                    <a:schemeClr val="bg1">
                      <a:lumMod val="95000"/>
                    </a:schemeClr>
                  </a:solidFill>
                  <a:latin typeface="AMX Medium"/>
                </a:rPr>
                <a:t>Enviar.</a:t>
              </a:r>
              <a:endParaRPr lang="pt-BR" sz="1600" b="1" dirty="0">
                <a:solidFill>
                  <a:schemeClr val="bg1">
                    <a:lumMod val="95000"/>
                  </a:schemeClr>
                </a:solidFill>
                <a:latin typeface="AMX Medium" pitchFamily="2" charset="77"/>
              </a:endParaRPr>
            </a:p>
          </p:txBody>
        </p:sp>
      </p:grpSp>
      <p:pic>
        <p:nvPicPr>
          <p:cNvPr id="42" name="Imagem 4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609ABAA-4731-04F2-ACC1-FEFF212CC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40" y="30765"/>
            <a:ext cx="5384928" cy="5384928"/>
          </a:xfrm>
          <a:prstGeom prst="rect">
            <a:avLst/>
          </a:prstGeom>
          <a:effectLst>
            <a:outerShdw blurRad="101600" dist="203200" dir="10920000" sx="95000" sy="95000" algn="t" rotWithShape="0">
              <a:prstClr val="black">
                <a:alpha val="24000"/>
              </a:prst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0E23E1-51CA-552C-ACEB-1C093F37EBEB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BC5D038-D46C-C5E7-01DE-12A4F7450733}"/>
              </a:ext>
            </a:extLst>
          </p:cNvPr>
          <p:cNvGrpSpPr/>
          <p:nvPr/>
        </p:nvGrpSpPr>
        <p:grpSpPr>
          <a:xfrm>
            <a:off x="516047" y="704885"/>
            <a:ext cx="1600200" cy="315685"/>
            <a:chOff x="516047" y="704885"/>
            <a:chExt cx="1600200" cy="315685"/>
          </a:xfrm>
        </p:grpSpPr>
        <p:sp>
          <p:nvSpPr>
            <p:cNvPr id="6" name="Retângulo Arredondado 6">
              <a:extLst>
                <a:ext uri="{FF2B5EF4-FFF2-40B4-BE49-F238E27FC236}">
                  <a16:creationId xmlns:a16="http://schemas.microsoft.com/office/drawing/2014/main" id="{FCD66A57-D114-A9CF-68EC-E916550E2411}"/>
                </a:ext>
              </a:extLst>
            </p:cNvPr>
            <p:cNvSpPr/>
            <p:nvPr/>
          </p:nvSpPr>
          <p:spPr>
            <a:xfrm>
              <a:off x="516047" y="704885"/>
              <a:ext cx="1600200" cy="3156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A7DA7ABE-0DAD-B610-879F-B6E3AD13A5B8}"/>
                </a:ext>
              </a:extLst>
            </p:cNvPr>
            <p:cNvSpPr txBox="1"/>
            <p:nvPr/>
          </p:nvSpPr>
          <p:spPr>
            <a:xfrm>
              <a:off x="581769" y="749117"/>
              <a:ext cx="146875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u="none" strike="noStrike" kern="0" cap="none" spc="-25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CAPACITAÇÃO</a:t>
              </a:r>
              <a:r>
                <a:rPr kumimoji="0" sz="1200" u="none" strike="noStrike" kern="0" cap="none" spc="-15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 </a:t>
              </a:r>
              <a:r>
                <a:rPr kumimoji="0" lang="pt-BR" sz="1200" u="none" strike="noStrike" kern="0" cap="none" spc="-2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CX ONE</a:t>
              </a:r>
              <a:endParaRPr kumimoji="0" sz="12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endParaRPr>
            </a:p>
          </p:txBody>
        </p:sp>
      </p:grp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3DCB3866-72F0-036E-8C81-0DCB01932D45}"/>
              </a:ext>
            </a:extLst>
          </p:cNvPr>
          <p:cNvCxnSpPr/>
          <p:nvPr/>
        </p:nvCxnSpPr>
        <p:spPr>
          <a:xfrm>
            <a:off x="5509846" y="2110154"/>
            <a:ext cx="1524000" cy="1289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ADDAC-93B3-4380-5640-532D43B1A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E94B731-C9B2-754C-9DED-AA5A487756DF}"/>
              </a:ext>
            </a:extLst>
          </p:cNvPr>
          <p:cNvGrpSpPr/>
          <p:nvPr/>
        </p:nvGrpSpPr>
        <p:grpSpPr>
          <a:xfrm rot="8100000">
            <a:off x="10932328" y="-124731"/>
            <a:ext cx="1355805" cy="942385"/>
            <a:chOff x="1354052" y="5837157"/>
            <a:chExt cx="1355805" cy="942385"/>
          </a:xfrm>
        </p:grpSpPr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650483D2-FE76-0DA9-DCC7-D73F5C9624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4052" y="6090058"/>
              <a:ext cx="696224" cy="689484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9D2CF06E-3FA2-2E63-4441-111E14E5C6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1127" y="5967988"/>
              <a:ext cx="501505" cy="494849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ângulo: Cantos Arredondados 30">
              <a:extLst>
                <a:ext uri="{FF2B5EF4-FFF2-40B4-BE49-F238E27FC236}">
                  <a16:creationId xmlns:a16="http://schemas.microsoft.com/office/drawing/2014/main" id="{947CD1B7-B27E-7FCA-F8E9-A7F389DA28FB}"/>
                </a:ext>
              </a:extLst>
            </p:cNvPr>
            <p:cNvSpPr/>
            <p:nvPr/>
          </p:nvSpPr>
          <p:spPr>
            <a:xfrm rot="2700000">
              <a:off x="1652290" y="5837157"/>
              <a:ext cx="496404" cy="496404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41" name="Retângulo: Cantos Arredondados 30">
              <a:extLst>
                <a:ext uri="{FF2B5EF4-FFF2-40B4-BE49-F238E27FC236}">
                  <a16:creationId xmlns:a16="http://schemas.microsoft.com/office/drawing/2014/main" id="{8B654730-500E-91BC-9CE2-4D287E6AA09B}"/>
                </a:ext>
              </a:extLst>
            </p:cNvPr>
            <p:cNvSpPr/>
            <p:nvPr/>
          </p:nvSpPr>
          <p:spPr>
            <a:xfrm rot="2700000">
              <a:off x="2364289" y="6273198"/>
              <a:ext cx="345568" cy="345568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F22A51A-6905-B28E-CD9D-F342B4FFBAA4}"/>
              </a:ext>
            </a:extLst>
          </p:cNvPr>
          <p:cNvGrpSpPr/>
          <p:nvPr/>
        </p:nvGrpSpPr>
        <p:grpSpPr>
          <a:xfrm>
            <a:off x="175379" y="2383931"/>
            <a:ext cx="3881886" cy="1467220"/>
            <a:chOff x="175379" y="2383931"/>
            <a:chExt cx="3881886" cy="1467220"/>
          </a:xfrm>
          <a:solidFill>
            <a:srgbClr val="C00000"/>
          </a:solidFill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3919D191-EE3C-122A-12C5-94C536810F4B}"/>
                </a:ext>
              </a:extLst>
            </p:cNvPr>
            <p:cNvSpPr/>
            <p:nvPr/>
          </p:nvSpPr>
          <p:spPr>
            <a:xfrm>
              <a:off x="175379" y="2383931"/>
              <a:ext cx="3881886" cy="14672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6AC55C7-92DF-BC7A-A7DD-A0670B542A16}"/>
                </a:ext>
              </a:extLst>
            </p:cNvPr>
            <p:cNvSpPr txBox="1"/>
            <p:nvPr/>
          </p:nvSpPr>
          <p:spPr>
            <a:xfrm>
              <a:off x="330535" y="2633430"/>
              <a:ext cx="3201184" cy="923330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lang="pt-BR" kern="0" spc="-1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Para prosseguir o operador  deve clicar nos </a:t>
              </a:r>
              <a:r>
                <a:rPr lang="pt-BR" b="1" kern="0" spc="-1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quadrados </a:t>
              </a:r>
              <a:br>
                <a:rPr lang="pt-BR" b="1" kern="0" spc="-1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</a:br>
              <a:r>
                <a:rPr lang="pt-BR" b="1" kern="0" spc="-1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no canto superior esquerdo.</a:t>
              </a:r>
            </a:p>
          </p:txBody>
        </p:sp>
      </p:grpSp>
      <p:pic>
        <p:nvPicPr>
          <p:cNvPr id="18" name="Imagem 17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1E9CA94A-81C5-C881-8BB3-6E482A9E4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t="18272" r="13158" b="15263"/>
          <a:stretch>
            <a:fillRect/>
          </a:stretch>
        </p:blipFill>
        <p:spPr>
          <a:xfrm>
            <a:off x="2781427" y="564503"/>
            <a:ext cx="8771744" cy="552030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519F2CBD-5D6E-57A5-C374-583283BDE932}"/>
              </a:ext>
            </a:extLst>
          </p:cNvPr>
          <p:cNvGrpSpPr/>
          <p:nvPr/>
        </p:nvGrpSpPr>
        <p:grpSpPr>
          <a:xfrm>
            <a:off x="6286627" y="1474013"/>
            <a:ext cx="2019975" cy="400110"/>
            <a:chOff x="6096000" y="1357193"/>
            <a:chExt cx="1649941" cy="400110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522F511E-9943-1595-6813-E0DC6C3C12BA}"/>
                </a:ext>
              </a:extLst>
            </p:cNvPr>
            <p:cNvGrpSpPr/>
            <p:nvPr/>
          </p:nvGrpSpPr>
          <p:grpSpPr>
            <a:xfrm>
              <a:off x="6096000" y="1379179"/>
              <a:ext cx="1649941" cy="378124"/>
              <a:chOff x="5627905" y="1965894"/>
              <a:chExt cx="1649941" cy="378124"/>
            </a:xfrm>
          </p:grpSpPr>
          <p:sp>
            <p:nvSpPr>
              <p:cNvPr id="4" name="Retângulo Arredondado 3">
                <a:extLst>
                  <a:ext uri="{FF2B5EF4-FFF2-40B4-BE49-F238E27FC236}">
                    <a16:creationId xmlns:a16="http://schemas.microsoft.com/office/drawing/2014/main" id="{6BCF335B-FB82-EF4D-9201-FBA3714F3D98}"/>
                  </a:ext>
                </a:extLst>
              </p:cNvPr>
              <p:cNvSpPr/>
              <p:nvPr/>
            </p:nvSpPr>
            <p:spPr>
              <a:xfrm>
                <a:off x="5843920" y="1965894"/>
                <a:ext cx="1433926" cy="378124"/>
              </a:xfrm>
              <a:prstGeom prst="roundRect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19" name="Seta para a Esquerda 18">
                <a:extLst>
                  <a:ext uri="{FF2B5EF4-FFF2-40B4-BE49-F238E27FC236}">
                    <a16:creationId xmlns:a16="http://schemas.microsoft.com/office/drawing/2014/main" id="{14338D93-0FBF-0FBC-C686-F85FFC1BED62}"/>
                  </a:ext>
                </a:extLst>
              </p:cNvPr>
              <p:cNvSpPr/>
              <p:nvPr/>
            </p:nvSpPr>
            <p:spPr>
              <a:xfrm>
                <a:off x="5627905" y="2027096"/>
                <a:ext cx="326571" cy="239485"/>
              </a:xfrm>
              <a:prstGeom prst="leftArrow">
                <a:avLst/>
              </a:prstGeom>
              <a:solidFill>
                <a:srgbClr val="E3262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</p:grp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E142099-085C-296B-1B9C-74B2D8D30D84}"/>
                </a:ext>
              </a:extLst>
            </p:cNvPr>
            <p:cNvSpPr txBox="1"/>
            <p:nvPr/>
          </p:nvSpPr>
          <p:spPr>
            <a:xfrm>
              <a:off x="6344200" y="1357193"/>
              <a:ext cx="1401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Clicar </a:t>
              </a:r>
              <a:r>
                <a:rPr lang="pt-BR" sz="2000" b="1" dirty="0">
                  <a:solidFill>
                    <a:schemeClr val="bg1">
                      <a:lumMod val="95000"/>
                    </a:schemeClr>
                  </a:solidFill>
                  <a:latin typeface="AMX Medium" pitchFamily="2" charset="77"/>
                </a:rPr>
                <a:t>aqui.</a:t>
              </a:r>
            </a:p>
          </p:txBody>
        </p:sp>
      </p:grpSp>
      <p:sp>
        <p:nvSpPr>
          <p:cNvPr id="21" name="Seta para a Esquerda 20">
            <a:extLst>
              <a:ext uri="{FF2B5EF4-FFF2-40B4-BE49-F238E27FC236}">
                <a16:creationId xmlns:a16="http://schemas.microsoft.com/office/drawing/2014/main" id="{3A0D90D6-B65D-E330-DEF5-9E19BE4E5640}"/>
              </a:ext>
            </a:extLst>
          </p:cNvPr>
          <p:cNvSpPr/>
          <p:nvPr/>
        </p:nvSpPr>
        <p:spPr>
          <a:xfrm rot="2909994">
            <a:off x="3746964" y="2370081"/>
            <a:ext cx="403992" cy="275568"/>
          </a:xfrm>
          <a:prstGeom prst="leftArrow">
            <a:avLst>
              <a:gd name="adj1" fmla="val 37262"/>
              <a:gd name="adj2" fmla="val 50000"/>
            </a:avLst>
          </a:prstGeom>
          <a:solidFill>
            <a:srgbClr val="FBA6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A67D109-59FF-A693-FD7D-9A499AB5F0EF}"/>
              </a:ext>
            </a:extLst>
          </p:cNvPr>
          <p:cNvGrpSpPr/>
          <p:nvPr/>
        </p:nvGrpSpPr>
        <p:grpSpPr>
          <a:xfrm>
            <a:off x="9108375" y="3708194"/>
            <a:ext cx="2579914" cy="929875"/>
            <a:chOff x="8917748" y="3591374"/>
            <a:chExt cx="2579914" cy="929875"/>
          </a:xfrm>
        </p:grpSpPr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E2737A85-E143-3F02-360E-99952C3E5A0C}"/>
                </a:ext>
              </a:extLst>
            </p:cNvPr>
            <p:cNvSpPr/>
            <p:nvPr/>
          </p:nvSpPr>
          <p:spPr>
            <a:xfrm>
              <a:off x="8917748" y="3591374"/>
              <a:ext cx="2579914" cy="929875"/>
            </a:xfrm>
            <a:prstGeom prst="roundRect">
              <a:avLst/>
            </a:prstGeom>
            <a:solidFill>
              <a:srgbClr val="C00000">
                <a:alpha val="8549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F50855D-0C23-323C-5A2E-34821E7814F2}"/>
                </a:ext>
              </a:extLst>
            </p:cNvPr>
            <p:cNvSpPr txBox="1"/>
            <p:nvPr/>
          </p:nvSpPr>
          <p:spPr>
            <a:xfrm>
              <a:off x="9025937" y="3733145"/>
              <a:ext cx="2363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kern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Para</a:t>
              </a:r>
              <a:r>
                <a:rPr lang="pt-BR" kern="0" spc="-2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 </a:t>
              </a:r>
              <a:r>
                <a:rPr lang="pt-BR" kern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acesso</a:t>
              </a:r>
              <a:r>
                <a:rPr lang="pt-BR" kern="0" spc="-9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 </a:t>
              </a:r>
              <a:r>
                <a:rPr lang="pt-BR" kern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ao</a:t>
              </a:r>
              <a:r>
                <a:rPr lang="pt-BR" kern="0" spc="-45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 </a:t>
              </a:r>
              <a:r>
                <a:rPr lang="pt-BR" kern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CX ONE</a:t>
              </a:r>
              <a:r>
                <a:rPr lang="pt-BR" kern="0" spc="-85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 </a:t>
              </a:r>
              <a:r>
                <a:rPr lang="pt-BR" b="1" kern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clicar</a:t>
              </a:r>
              <a:r>
                <a:rPr lang="pt-BR" b="1" kern="0" spc="-4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 </a:t>
              </a:r>
              <a:r>
                <a:rPr lang="pt-BR" b="1" kern="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em</a:t>
              </a:r>
              <a:r>
                <a:rPr lang="pt-BR" b="1" kern="0" spc="-80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 </a:t>
              </a:r>
              <a:r>
                <a:rPr lang="pt-BR" b="1" kern="0" spc="-25">
                  <a:solidFill>
                    <a:schemeClr val="bg1">
                      <a:lumMod val="95000"/>
                    </a:schemeClr>
                  </a:solidFill>
                  <a:latin typeface="AMX" pitchFamily="2" charset="77"/>
                  <a:cs typeface="Arial Rounded MT Bold"/>
                </a:rPr>
                <a:t>MAX.</a:t>
              </a:r>
              <a:endParaRPr lang="pt-BR" b="1" kern="0">
                <a:solidFill>
                  <a:schemeClr val="bg1">
                    <a:lumMod val="95000"/>
                  </a:schemeClr>
                </a:solidFill>
                <a:latin typeface="AMX" pitchFamily="2" charset="77"/>
                <a:cs typeface="Arial Rounded MT Bold"/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8C7EF0D0-8A47-4BF2-0136-C60C1DFD04F3}"/>
              </a:ext>
            </a:extLst>
          </p:cNvPr>
          <p:cNvGrpSpPr/>
          <p:nvPr/>
        </p:nvGrpSpPr>
        <p:grpSpPr>
          <a:xfrm>
            <a:off x="-193410" y="5124498"/>
            <a:ext cx="2903267" cy="2353755"/>
            <a:chOff x="-193410" y="5124498"/>
            <a:chExt cx="2903267" cy="2353755"/>
          </a:xfrm>
        </p:grpSpPr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83BB462A-6030-DC1A-FB2C-54275D1AF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635" y="5337560"/>
              <a:ext cx="696224" cy="689484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9CF4C1D-93D2-5652-1CB6-836FDAAD6D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379" y="5532195"/>
              <a:ext cx="501505" cy="494849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AD7EBDF8-D2D5-EF18-A56D-5AED70CC01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4052" y="6090058"/>
              <a:ext cx="696224" cy="689484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47FA63E1-2611-4302-D8D3-8EB7859042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1127" y="5967988"/>
              <a:ext cx="501505" cy="494849"/>
            </a:xfrm>
            <a:prstGeom prst="line">
              <a:avLst/>
            </a:prstGeom>
            <a:solidFill>
              <a:srgbClr val="E3262E"/>
            </a:solidFill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tângulo: Cantos Arredondados 30">
              <a:extLst>
                <a:ext uri="{FF2B5EF4-FFF2-40B4-BE49-F238E27FC236}">
                  <a16:creationId xmlns:a16="http://schemas.microsoft.com/office/drawing/2014/main" id="{6222009A-23F0-63E6-C9AD-120D16D62A0E}"/>
                </a:ext>
              </a:extLst>
            </p:cNvPr>
            <p:cNvSpPr/>
            <p:nvPr/>
          </p:nvSpPr>
          <p:spPr>
            <a:xfrm rot="2700000">
              <a:off x="-40866" y="5124498"/>
              <a:ext cx="542719" cy="542719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28">
              <a:extLst>
                <a:ext uri="{FF2B5EF4-FFF2-40B4-BE49-F238E27FC236}">
                  <a16:creationId xmlns:a16="http://schemas.microsoft.com/office/drawing/2014/main" id="{6E0CC474-D87E-2F63-5879-985C48EDBCF3}"/>
                </a:ext>
              </a:extLst>
            </p:cNvPr>
            <p:cNvSpPr/>
            <p:nvPr/>
          </p:nvSpPr>
          <p:spPr>
            <a:xfrm rot="2700000">
              <a:off x="-193410" y="5954804"/>
              <a:ext cx="1523449" cy="1523449"/>
            </a:xfrm>
            <a:prstGeom prst="roundRect">
              <a:avLst/>
            </a:prstGeom>
            <a:solidFill>
              <a:srgbClr val="E3262E"/>
            </a:solidFill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7" name="Retângulo: Cantos Arredondados 30">
              <a:extLst>
                <a:ext uri="{FF2B5EF4-FFF2-40B4-BE49-F238E27FC236}">
                  <a16:creationId xmlns:a16="http://schemas.microsoft.com/office/drawing/2014/main" id="{AF721BE4-E352-02E2-A39D-2BE6DA11EE37}"/>
                </a:ext>
              </a:extLst>
            </p:cNvPr>
            <p:cNvSpPr/>
            <p:nvPr/>
          </p:nvSpPr>
          <p:spPr>
            <a:xfrm rot="2700000">
              <a:off x="1652290" y="5837157"/>
              <a:ext cx="496404" cy="496404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8" name="Retângulo: Cantos Arredondados 30">
              <a:extLst>
                <a:ext uri="{FF2B5EF4-FFF2-40B4-BE49-F238E27FC236}">
                  <a16:creationId xmlns:a16="http://schemas.microsoft.com/office/drawing/2014/main" id="{117D3797-05BB-4CFD-7DF8-12064DD68C7A}"/>
                </a:ext>
              </a:extLst>
            </p:cNvPr>
            <p:cNvSpPr/>
            <p:nvPr/>
          </p:nvSpPr>
          <p:spPr>
            <a:xfrm rot="2700000">
              <a:off x="904514" y="5232527"/>
              <a:ext cx="345568" cy="345568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9" name="Retângulo: Cantos Arredondados 30">
              <a:extLst>
                <a:ext uri="{FF2B5EF4-FFF2-40B4-BE49-F238E27FC236}">
                  <a16:creationId xmlns:a16="http://schemas.microsoft.com/office/drawing/2014/main" id="{76844F7D-0353-B1E7-7185-F943261430F5}"/>
                </a:ext>
              </a:extLst>
            </p:cNvPr>
            <p:cNvSpPr/>
            <p:nvPr/>
          </p:nvSpPr>
          <p:spPr>
            <a:xfrm rot="2700000">
              <a:off x="2364289" y="6273198"/>
              <a:ext cx="345568" cy="345568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9B99CA-EE7B-CEEE-1164-3777E8EBC6F7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5F3448C-0E42-8B69-6A14-3855944E0684}"/>
              </a:ext>
            </a:extLst>
          </p:cNvPr>
          <p:cNvGrpSpPr/>
          <p:nvPr/>
        </p:nvGrpSpPr>
        <p:grpSpPr>
          <a:xfrm>
            <a:off x="516047" y="704885"/>
            <a:ext cx="1600200" cy="315685"/>
            <a:chOff x="516047" y="704885"/>
            <a:chExt cx="1600200" cy="315685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2FCA13F1-801D-B9A0-FC41-3D7C62C29BB4}"/>
                </a:ext>
              </a:extLst>
            </p:cNvPr>
            <p:cNvSpPr/>
            <p:nvPr/>
          </p:nvSpPr>
          <p:spPr>
            <a:xfrm>
              <a:off x="516047" y="704885"/>
              <a:ext cx="1600200" cy="3156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A6364652-02AC-D9B8-9822-2783C5D980CE}"/>
                </a:ext>
              </a:extLst>
            </p:cNvPr>
            <p:cNvSpPr txBox="1"/>
            <p:nvPr/>
          </p:nvSpPr>
          <p:spPr>
            <a:xfrm>
              <a:off x="581769" y="749117"/>
              <a:ext cx="146875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u="none" strike="noStrike" kern="0" cap="none" spc="-25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CAPACITAÇÃO</a:t>
              </a:r>
              <a:r>
                <a:rPr kumimoji="0" sz="1200" u="none" strike="noStrike" kern="0" cap="none" spc="-15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 </a:t>
              </a:r>
              <a:r>
                <a:rPr kumimoji="0" lang="pt-BR" sz="1200" u="none" strike="noStrike" kern="0" cap="none" spc="-2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MX Medium" pitchFamily="2" charset="77"/>
                  <a:cs typeface="Calibri"/>
                </a:rPr>
                <a:t>CX ONE</a:t>
              </a:r>
              <a:endParaRPr kumimoji="0" sz="12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262E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262E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679E1-F4C7-A174-C9A8-90BB4198E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8">
            <a:extLst>
              <a:ext uri="{FF2B5EF4-FFF2-40B4-BE49-F238E27FC236}">
                <a16:creationId xmlns:a16="http://schemas.microsoft.com/office/drawing/2014/main" id="{83A321C3-8DE6-F109-71DF-F2D8B6B63BEE}"/>
              </a:ext>
            </a:extLst>
          </p:cNvPr>
          <p:cNvSpPr txBox="1"/>
          <p:nvPr/>
        </p:nvSpPr>
        <p:spPr>
          <a:xfrm>
            <a:off x="4539357" y="4332987"/>
            <a:ext cx="3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 err="1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Call</a:t>
            </a: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 Back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Receptivo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98C703B-9B6F-C303-5CC6-93B9CF8F2A34}"/>
              </a:ext>
            </a:extLst>
          </p:cNvPr>
          <p:cNvGrpSpPr/>
          <p:nvPr/>
        </p:nvGrpSpPr>
        <p:grpSpPr>
          <a:xfrm>
            <a:off x="5337225" y="2567801"/>
            <a:ext cx="1517548" cy="1517548"/>
            <a:chOff x="6553915" y="2519132"/>
            <a:chExt cx="1517548" cy="151754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66DD3995-D5A8-6DC3-4426-0C474C570DFD}"/>
                </a:ext>
              </a:extLst>
            </p:cNvPr>
            <p:cNvSpPr/>
            <p:nvPr/>
          </p:nvSpPr>
          <p:spPr>
            <a:xfrm>
              <a:off x="6553915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2" name="Gráfico 21" descr="Viva-voz estrutura de tópicos">
              <a:extLst>
                <a:ext uri="{FF2B5EF4-FFF2-40B4-BE49-F238E27FC236}">
                  <a16:creationId xmlns:a16="http://schemas.microsoft.com/office/drawing/2014/main" id="{AFDE64A0-8A2A-0772-20A3-D50360E04F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>
              <a:off x="6687248" y="2676407"/>
              <a:ext cx="1250882" cy="1250882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38037A26-54C5-608B-EEBF-62923759412E}"/>
              </a:ext>
            </a:extLst>
          </p:cNvPr>
          <p:cNvSpPr/>
          <p:nvPr/>
        </p:nvSpPr>
        <p:spPr>
          <a:xfrm>
            <a:off x="-586718" y="923999"/>
            <a:ext cx="7036610" cy="7109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>
              <a:solidFill>
                <a:prstClr val="white"/>
              </a:solidFill>
              <a:latin typeface="AMX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88B07AB-20E0-F637-2ED0-C107B91A9F64}"/>
              </a:ext>
            </a:extLst>
          </p:cNvPr>
          <p:cNvSpPr/>
          <p:nvPr/>
        </p:nvSpPr>
        <p:spPr>
          <a:xfrm>
            <a:off x="740653" y="991765"/>
            <a:ext cx="569873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00479">
              <a:defRPr/>
            </a:pPr>
            <a:r>
              <a:rPr lang="pt-BR" sz="3200" b="1" kern="0" noProof="0">
                <a:solidFill>
                  <a:srgbClr val="FFFFFF"/>
                </a:solidFill>
                <a:latin typeface="AMX Black" pitchFamily="2" charset="0"/>
                <a:ea typeface="Segoe UI Black"/>
              </a:rPr>
              <a:t>O que veremos a seguir: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2AA3F808-C126-5FDA-4D48-0DA67613045B}"/>
              </a:ext>
            </a:extLst>
          </p:cNvPr>
          <p:cNvSpPr txBox="1"/>
          <p:nvPr/>
        </p:nvSpPr>
        <p:spPr>
          <a:xfrm>
            <a:off x="72273" y="4332987"/>
            <a:ext cx="3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Sistema</a:t>
            </a:r>
          </a:p>
          <a:p>
            <a:pPr algn="ctr" defTabSz="873240"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NICE CX ONE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E251594-6D81-CC33-C149-10E0CBC0AB5D}"/>
              </a:ext>
            </a:extLst>
          </p:cNvPr>
          <p:cNvSpPr txBox="1"/>
          <p:nvPr/>
        </p:nvSpPr>
        <p:spPr>
          <a:xfrm>
            <a:off x="6770059" y="4332987"/>
            <a:ext cx="311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Conferência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8F0DBB2-95B0-41D8-71E0-9B977FC10CBD}"/>
              </a:ext>
            </a:extLst>
          </p:cNvPr>
          <p:cNvGrpSpPr/>
          <p:nvPr/>
        </p:nvGrpSpPr>
        <p:grpSpPr>
          <a:xfrm>
            <a:off x="870141" y="2567801"/>
            <a:ext cx="1517548" cy="1517548"/>
            <a:chOff x="4065629" y="2519132"/>
            <a:chExt cx="1517548" cy="1517548"/>
          </a:xfrm>
        </p:grpSpPr>
        <p:sp>
          <p:nvSpPr>
            <p:cNvPr id="4" name="Elipse 2">
              <a:extLst>
                <a:ext uri="{FF2B5EF4-FFF2-40B4-BE49-F238E27FC236}">
                  <a16:creationId xmlns:a16="http://schemas.microsoft.com/office/drawing/2014/main" id="{2A8E79EA-77E4-BD98-09D5-4816A96121F8}"/>
                </a:ext>
              </a:extLst>
            </p:cNvPr>
            <p:cNvSpPr/>
            <p:nvPr/>
          </p:nvSpPr>
          <p:spPr>
            <a:xfrm>
              <a:off x="4065629" y="2519132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18" name="Gráfico 17" descr="Diagrama de rede estrutura de tópicos">
              <a:extLst>
                <a:ext uri="{FF2B5EF4-FFF2-40B4-BE49-F238E27FC236}">
                  <a16:creationId xmlns:a16="http://schemas.microsoft.com/office/drawing/2014/main" id="{8471A3D1-057D-EA99-52C5-DEDEEA5323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42878" y="2737661"/>
              <a:ext cx="1128375" cy="1128375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F925162-7836-D0F7-7F3C-65E966F641DE}"/>
              </a:ext>
            </a:extLst>
          </p:cNvPr>
          <p:cNvGrpSpPr/>
          <p:nvPr/>
        </p:nvGrpSpPr>
        <p:grpSpPr>
          <a:xfrm>
            <a:off x="7570767" y="2567801"/>
            <a:ext cx="1517548" cy="1517548"/>
            <a:chOff x="8863714" y="2491111"/>
            <a:chExt cx="1517548" cy="1517548"/>
          </a:xfrm>
        </p:grpSpPr>
        <p:sp>
          <p:nvSpPr>
            <p:cNvPr id="11" name="Elipse 2">
              <a:extLst>
                <a:ext uri="{FF2B5EF4-FFF2-40B4-BE49-F238E27FC236}">
                  <a16:creationId xmlns:a16="http://schemas.microsoft.com/office/drawing/2014/main" id="{3E2CB13E-3380-8D38-D90B-FBC299B27F98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0" name="Gráfico 19" descr="Reunião estrutura de tópicos">
              <a:extLst>
                <a:ext uri="{FF2B5EF4-FFF2-40B4-BE49-F238E27FC236}">
                  <a16:creationId xmlns:a16="http://schemas.microsoft.com/office/drawing/2014/main" id="{69ACDF8B-DED8-6B8E-040F-A44BE706AE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165287" y="2777458"/>
              <a:ext cx="922142" cy="922142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08DDF5F9-8879-A5C3-3783-B309DDF39995}"/>
              </a:ext>
            </a:extLst>
          </p:cNvPr>
          <p:cNvGrpSpPr/>
          <p:nvPr/>
        </p:nvGrpSpPr>
        <p:grpSpPr>
          <a:xfrm>
            <a:off x="3103683" y="2567801"/>
            <a:ext cx="1517548" cy="1517548"/>
            <a:chOff x="1660449" y="2566916"/>
            <a:chExt cx="1517548" cy="1517548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15A3B08-C541-F7BF-8E4C-FC989A7C69D2}"/>
                </a:ext>
              </a:extLst>
            </p:cNvPr>
            <p:cNvSpPr/>
            <p:nvPr/>
          </p:nvSpPr>
          <p:spPr>
            <a:xfrm>
              <a:off x="1660449" y="2566916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4" name="Gráfico 22" descr="Engrenagens estrutura de tópicos">
              <a:extLst>
                <a:ext uri="{FF2B5EF4-FFF2-40B4-BE49-F238E27FC236}">
                  <a16:creationId xmlns:a16="http://schemas.microsoft.com/office/drawing/2014/main" id="{E28CBFA7-9D54-888D-309B-AB2381A0C4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869611" y="2785445"/>
              <a:ext cx="1100605" cy="1100605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95A29075-B357-425E-11A4-268584C4A812}"/>
              </a:ext>
            </a:extLst>
          </p:cNvPr>
          <p:cNvSpPr txBox="1"/>
          <p:nvPr/>
        </p:nvSpPr>
        <p:spPr>
          <a:xfrm>
            <a:off x="9006441" y="4332987"/>
            <a:ext cx="311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spcBef>
                <a:spcPts val="575"/>
              </a:spcBef>
              <a:defRPr/>
            </a:pPr>
            <a:r>
              <a:rPr lang="pt-BR" sz="200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OUTBOUND</a:t>
            </a:r>
            <a:endParaRPr lang="pt-BR" sz="2000" noProof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4530AAE-9A31-C744-7F42-FE78A9A7288A}"/>
              </a:ext>
            </a:extLst>
          </p:cNvPr>
          <p:cNvGrpSpPr/>
          <p:nvPr/>
        </p:nvGrpSpPr>
        <p:grpSpPr>
          <a:xfrm>
            <a:off x="9804311" y="2567801"/>
            <a:ext cx="1517548" cy="1517548"/>
            <a:chOff x="8863714" y="2491111"/>
            <a:chExt cx="1517548" cy="1517548"/>
          </a:xfrm>
        </p:grpSpPr>
        <p:sp>
          <p:nvSpPr>
            <p:cNvPr id="12" name="Elipse 2">
              <a:extLst>
                <a:ext uri="{FF2B5EF4-FFF2-40B4-BE49-F238E27FC236}">
                  <a16:creationId xmlns:a16="http://schemas.microsoft.com/office/drawing/2014/main" id="{E177CE35-9C05-DDC5-BCC8-79B9D91EBE41}"/>
                </a:ext>
              </a:extLst>
            </p:cNvPr>
            <p:cNvSpPr/>
            <p:nvPr/>
          </p:nvSpPr>
          <p:spPr>
            <a:xfrm>
              <a:off x="8863714" y="2491111"/>
              <a:ext cx="1517548" cy="1517548"/>
            </a:xfrm>
            <a:prstGeom prst="ellipse">
              <a:avLst/>
            </a:prstGeom>
            <a:noFill/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3" name="Gráfico 22" descr="Chat estrutura de tópicos">
              <a:extLst>
                <a:ext uri="{FF2B5EF4-FFF2-40B4-BE49-F238E27FC236}">
                  <a16:creationId xmlns:a16="http://schemas.microsoft.com/office/drawing/2014/main" id="{D5850C31-109B-A58D-6729-D455853041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087636" y="2777458"/>
              <a:ext cx="1069704" cy="1069704"/>
            </a:xfrm>
            <a:prstGeom prst="rect">
              <a:avLst/>
            </a:prstGeom>
          </p:spPr>
        </p:pic>
      </p:grp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8020C77-42B5-735D-9F5F-534F93FA4E07}"/>
              </a:ext>
            </a:extLst>
          </p:cNvPr>
          <p:cNvCxnSpPr>
            <a:stCxn id="4" idx="6"/>
            <a:endCxn id="21" idx="2"/>
          </p:cNvCxnSpPr>
          <p:nvPr/>
        </p:nvCxnSpPr>
        <p:spPr>
          <a:xfrm>
            <a:off x="2387689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1F1F2071-B39F-F2EC-79C4-C11D769B95D5}"/>
              </a:ext>
            </a:extLst>
          </p:cNvPr>
          <p:cNvCxnSpPr>
            <a:cxnSpLocks/>
            <a:stCxn id="21" idx="6"/>
            <a:endCxn id="3" idx="2"/>
          </p:cNvCxnSpPr>
          <p:nvPr/>
        </p:nvCxnSpPr>
        <p:spPr>
          <a:xfrm>
            <a:off x="4621231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7F9CA261-96BA-976C-AD1C-3DBD598E24B9}"/>
              </a:ext>
            </a:extLst>
          </p:cNvPr>
          <p:cNvCxnSpPr>
            <a:cxnSpLocks/>
            <a:stCxn id="11" idx="2"/>
            <a:endCxn id="3" idx="6"/>
          </p:cNvCxnSpPr>
          <p:nvPr/>
        </p:nvCxnSpPr>
        <p:spPr>
          <a:xfrm flipH="1">
            <a:off x="6854773" y="3326575"/>
            <a:ext cx="715994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05ED7170-0953-B78A-F8C5-C94BABEEDE49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9088315" y="3326575"/>
            <a:ext cx="715996" cy="0"/>
          </a:xfrm>
          <a:prstGeom prst="line">
            <a:avLst/>
          </a:prstGeom>
          <a:ln w="38100">
            <a:solidFill>
              <a:srgbClr val="E326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B103FC78-D9A1-B059-6951-8833403D2978}"/>
              </a:ext>
            </a:extLst>
          </p:cNvPr>
          <p:cNvGrpSpPr/>
          <p:nvPr/>
        </p:nvGrpSpPr>
        <p:grpSpPr>
          <a:xfrm>
            <a:off x="8827602" y="-979499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4776082D-C237-84C1-0CBC-7605136848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Conector reto 1023">
              <a:extLst>
                <a:ext uri="{FF2B5EF4-FFF2-40B4-BE49-F238E27FC236}">
                  <a16:creationId xmlns:a16="http://schemas.microsoft.com/office/drawing/2014/main" id="{07BC812E-1151-08D3-18EE-F726C1E03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Conector reto 1024">
              <a:extLst>
                <a:ext uri="{FF2B5EF4-FFF2-40B4-BE49-F238E27FC236}">
                  <a16:creationId xmlns:a16="http://schemas.microsoft.com/office/drawing/2014/main" id="{19FD99CF-04FC-9302-771B-2086FE7AC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8" name="Retângulo: Cantos Arredondados 30">
              <a:extLst>
                <a:ext uri="{FF2B5EF4-FFF2-40B4-BE49-F238E27FC236}">
                  <a16:creationId xmlns:a16="http://schemas.microsoft.com/office/drawing/2014/main" id="{B64A1736-C02B-3639-FD53-192D7B74CBB9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29" name="Retângulo: Cantos Arredondados 28">
              <a:extLst>
                <a:ext uri="{FF2B5EF4-FFF2-40B4-BE49-F238E27FC236}">
                  <a16:creationId xmlns:a16="http://schemas.microsoft.com/office/drawing/2014/main" id="{738BE441-A42C-C409-8AF6-896C9882519F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0" name="Retângulo: Cantos Arredondados 30">
              <a:extLst>
                <a:ext uri="{FF2B5EF4-FFF2-40B4-BE49-F238E27FC236}">
                  <a16:creationId xmlns:a16="http://schemas.microsoft.com/office/drawing/2014/main" id="{0C0A02F8-C29F-A4AE-9F93-88025DC46813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1" name="Retângulo: Cantos Arredondados 30">
              <a:extLst>
                <a:ext uri="{FF2B5EF4-FFF2-40B4-BE49-F238E27FC236}">
                  <a16:creationId xmlns:a16="http://schemas.microsoft.com/office/drawing/2014/main" id="{4092C5BA-AF21-87AC-3DE5-597188CEE3F5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32" name="Agrupar 1031">
            <a:extLst>
              <a:ext uri="{FF2B5EF4-FFF2-40B4-BE49-F238E27FC236}">
                <a16:creationId xmlns:a16="http://schemas.microsoft.com/office/drawing/2014/main" id="{4BE8A372-B18D-A122-665E-1B439B703969}"/>
              </a:ext>
            </a:extLst>
          </p:cNvPr>
          <p:cNvGrpSpPr/>
          <p:nvPr/>
        </p:nvGrpSpPr>
        <p:grpSpPr>
          <a:xfrm rot="10800000">
            <a:off x="72273" y="5454920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1033" name="Conector reto 1032">
              <a:extLst>
                <a:ext uri="{FF2B5EF4-FFF2-40B4-BE49-F238E27FC236}">
                  <a16:creationId xmlns:a16="http://schemas.microsoft.com/office/drawing/2014/main" id="{896333C5-66E7-06E2-D653-7B253D9F1AB9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tângulo: Cantos Arredondados 30">
              <a:extLst>
                <a:ext uri="{FF2B5EF4-FFF2-40B4-BE49-F238E27FC236}">
                  <a16:creationId xmlns:a16="http://schemas.microsoft.com/office/drawing/2014/main" id="{C77D3CDE-917A-EEA5-3FDB-CA1101A838C8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035" name="Retângulo: Cantos Arredondados 1034">
              <a:extLst>
                <a:ext uri="{FF2B5EF4-FFF2-40B4-BE49-F238E27FC236}">
                  <a16:creationId xmlns:a16="http://schemas.microsoft.com/office/drawing/2014/main" id="{C7F4264E-0B2B-91C8-A330-AE3BDEFF25D1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8209B52-26B4-7696-230F-5C56A165BDEF}"/>
              </a:ext>
            </a:extLst>
          </p:cNvPr>
          <p:cNvGrpSpPr/>
          <p:nvPr/>
        </p:nvGrpSpPr>
        <p:grpSpPr>
          <a:xfrm>
            <a:off x="3103683" y="2567801"/>
            <a:ext cx="1517548" cy="1517548"/>
            <a:chOff x="1660449" y="2566916"/>
            <a:chExt cx="1517548" cy="1517548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471039F-C12E-6035-ED31-8ECF5E86D680}"/>
                </a:ext>
              </a:extLst>
            </p:cNvPr>
            <p:cNvSpPr/>
            <p:nvPr/>
          </p:nvSpPr>
          <p:spPr>
            <a:xfrm>
              <a:off x="1660449" y="2566916"/>
              <a:ext cx="1517548" cy="1517548"/>
            </a:xfrm>
            <a:prstGeom prst="ellipse">
              <a:avLst/>
            </a:prstGeom>
            <a:solidFill>
              <a:srgbClr val="E3262E"/>
            </a:solidFill>
            <a:ln w="38100"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pt-BR" noProof="0">
                <a:solidFill>
                  <a:prstClr val="white"/>
                </a:solidFill>
                <a:latin typeface="AMX" pitchFamily="2" charset="0"/>
              </a:endParaRPr>
            </a:p>
          </p:txBody>
        </p:sp>
        <p:pic>
          <p:nvPicPr>
            <p:cNvPr id="26" name="Gráfico 22" descr="Engrenagens estrutura de tópicos">
              <a:extLst>
                <a:ext uri="{FF2B5EF4-FFF2-40B4-BE49-F238E27FC236}">
                  <a16:creationId xmlns:a16="http://schemas.microsoft.com/office/drawing/2014/main" id="{056C230E-EC61-6361-64CB-F1341E176F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869611" y="2785445"/>
              <a:ext cx="1100605" cy="110060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0E1C998-4CE0-67B3-A59B-15AB3F1B2B77}"/>
              </a:ext>
            </a:extLst>
          </p:cNvPr>
          <p:cNvGrpSpPr/>
          <p:nvPr/>
        </p:nvGrpSpPr>
        <p:grpSpPr>
          <a:xfrm>
            <a:off x="4047081" y="2038412"/>
            <a:ext cx="1989056" cy="686664"/>
            <a:chOff x="4047081" y="2038412"/>
            <a:chExt cx="1989056" cy="686664"/>
          </a:xfrm>
        </p:grpSpPr>
        <p:cxnSp>
          <p:nvCxnSpPr>
            <p:cNvPr id="30" name="Conector: Curvo 29">
              <a:extLst>
                <a:ext uri="{FF2B5EF4-FFF2-40B4-BE49-F238E27FC236}">
                  <a16:creationId xmlns:a16="http://schemas.microsoft.com/office/drawing/2014/main" id="{40158065-5B8A-BD7A-2609-3B05AA17C1C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52955" y="2365604"/>
              <a:ext cx="373849" cy="345095"/>
            </a:xfrm>
            <a:prstGeom prst="curvedConnector3">
              <a:avLst/>
            </a:prstGeom>
            <a:ln>
              <a:solidFill>
                <a:srgbClr val="E3262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A954B1B-C904-41B7-4A1B-F0A93AA3C461}"/>
                </a:ext>
              </a:extLst>
            </p:cNvPr>
            <p:cNvSpPr txBox="1"/>
            <p:nvPr/>
          </p:nvSpPr>
          <p:spPr>
            <a:xfrm>
              <a:off x="4047081" y="2038412"/>
              <a:ext cx="1989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noProof="0">
                  <a:solidFill>
                    <a:srgbClr val="53585F"/>
                  </a:solidFill>
                  <a:latin typeface="Bradley Hand ITC" panose="03070402050302030203" pitchFamily="66" charset="0"/>
                </a:rPr>
                <a:t>Você está aqui.</a:t>
              </a:r>
            </a:p>
          </p:txBody>
        </p:sp>
      </p:grpSp>
      <p:sp>
        <p:nvSpPr>
          <p:cNvPr id="32" name="CaixaDeTexto 2">
            <a:extLst>
              <a:ext uri="{FF2B5EF4-FFF2-40B4-BE49-F238E27FC236}">
                <a16:creationId xmlns:a16="http://schemas.microsoft.com/office/drawing/2014/main" id="{0BA20356-D18B-D015-FAA3-527FC8AABD7B}"/>
              </a:ext>
            </a:extLst>
          </p:cNvPr>
          <p:cNvSpPr txBox="1"/>
          <p:nvPr/>
        </p:nvSpPr>
        <p:spPr>
          <a:xfrm>
            <a:off x="2354402" y="4332987"/>
            <a:ext cx="303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3240">
              <a:defRPr/>
            </a:pP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Configurações</a:t>
            </a:r>
          </a:p>
          <a:p>
            <a:pPr algn="ctr" defTabSz="873240">
              <a:defRPr/>
            </a:pPr>
            <a:r>
              <a:rPr lang="pt-BR" sz="2000" b="1" dirty="0">
                <a:solidFill>
                  <a:srgbClr val="53585F"/>
                </a:solidFill>
                <a:latin typeface="AMX" pitchFamily="2" charset="0"/>
                <a:cs typeface="Segoe UI" panose="020B0502040204020203" pitchFamily="34" charset="0"/>
              </a:rPr>
              <a:t>Iniciais</a:t>
            </a:r>
            <a:endParaRPr lang="pt-BR" sz="2000" b="1" noProof="0" dirty="0">
              <a:solidFill>
                <a:srgbClr val="53585F"/>
              </a:solidFill>
              <a:latin typeface="AMX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0" grpId="0"/>
      <p:bldP spid="2" grpId="0"/>
      <p:bldP spid="9" grpId="0"/>
      <p:bldP spid="5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FE84C-77FB-6F55-13C8-3B01418CB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6CEB208-4B98-47EE-A14B-AFECCC4B5D8A}"/>
              </a:ext>
            </a:extLst>
          </p:cNvPr>
          <p:cNvGrpSpPr/>
          <p:nvPr/>
        </p:nvGrpSpPr>
        <p:grpSpPr>
          <a:xfrm>
            <a:off x="581769" y="2073029"/>
            <a:ext cx="4104123" cy="1272364"/>
            <a:chOff x="944127" y="3530672"/>
            <a:chExt cx="4104123" cy="1272364"/>
          </a:xfrm>
          <a:solidFill>
            <a:srgbClr val="C00000"/>
          </a:solidFill>
        </p:grpSpPr>
        <p:sp>
          <p:nvSpPr>
            <p:cNvPr id="32" name="Retângulo Arredondado 31">
              <a:extLst>
                <a:ext uri="{FF2B5EF4-FFF2-40B4-BE49-F238E27FC236}">
                  <a16:creationId xmlns:a16="http://schemas.microsoft.com/office/drawing/2014/main" id="{D8E525A7-6742-D511-CCF8-A4EB20704A5D}"/>
                </a:ext>
              </a:extLst>
            </p:cNvPr>
            <p:cNvSpPr/>
            <p:nvPr/>
          </p:nvSpPr>
          <p:spPr>
            <a:xfrm>
              <a:off x="944127" y="3530672"/>
              <a:ext cx="4104123" cy="127236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MX" pitchFamily="2" charset="0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28043389-A08A-413A-477D-BAFB68D62847}"/>
                </a:ext>
              </a:extLst>
            </p:cNvPr>
            <p:cNvSpPr txBox="1"/>
            <p:nvPr/>
          </p:nvSpPr>
          <p:spPr>
            <a:xfrm>
              <a:off x="1105038" y="3717851"/>
              <a:ext cx="3768599" cy="923330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O </a:t>
              </a:r>
              <a:r>
                <a:rPr lang="pt-BR" b="1" kern="0" dirty="0" err="1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Softphone</a:t>
              </a: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iniciará e para operar o</a:t>
              </a:r>
              <a:r>
                <a:rPr lang="pt-BR" b="1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CX ONE MAX</a:t>
              </a:r>
              <a:r>
                <a:rPr lang="pt-BR" kern="0" dirty="0">
                  <a:solidFill>
                    <a:schemeClr val="bg1">
                      <a:lumMod val="95000"/>
                    </a:schemeClr>
                  </a:solidFill>
                  <a:latin typeface="AMX"/>
                  <a:cs typeface="Arial Rounded MT Bold"/>
                </a:rPr>
                <a:t> são necessárias as seguintes configurações.</a:t>
              </a:r>
            </a:p>
          </p:txBody>
        </p:sp>
      </p:grpSp>
      <p:pic>
        <p:nvPicPr>
          <p:cNvPr id="8" name="Imagem 7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027B35BC-02A5-7868-2290-4ABF463AD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07" y="1158994"/>
            <a:ext cx="7349180" cy="4899453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012EE4C-B04D-15F1-BBB7-854314C6C07E}"/>
              </a:ext>
            </a:extLst>
          </p:cNvPr>
          <p:cNvGrpSpPr/>
          <p:nvPr/>
        </p:nvGrpSpPr>
        <p:grpSpPr>
          <a:xfrm>
            <a:off x="-257153" y="4690084"/>
            <a:ext cx="3470961" cy="2788170"/>
            <a:chOff x="-245195" y="4368905"/>
            <a:chExt cx="3470961" cy="2788170"/>
          </a:xfrm>
          <a:solidFill>
            <a:srgbClr val="E3262E"/>
          </a:solidFill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0FDCFF79-0449-5308-8642-4CE9D68F47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231" y="5094514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86D0D642-8099-94C7-8D38-E3F0B4F3BF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2467" y="5685774"/>
              <a:ext cx="737904" cy="730761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A519D207-E7F5-9432-1057-BBF7F4D313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4917" y="5760742"/>
              <a:ext cx="531528" cy="524474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ângulo: Cantos Arredondados 30">
              <a:extLst>
                <a:ext uri="{FF2B5EF4-FFF2-40B4-BE49-F238E27FC236}">
                  <a16:creationId xmlns:a16="http://schemas.microsoft.com/office/drawing/2014/main" id="{91DAF308-BCB8-D466-91E6-531A008D654D}"/>
                </a:ext>
              </a:extLst>
            </p:cNvPr>
            <p:cNvSpPr/>
            <p:nvPr/>
          </p:nvSpPr>
          <p:spPr>
            <a:xfrm rot="2700000">
              <a:off x="-245195" y="4368905"/>
              <a:ext cx="727407" cy="727407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26" name="Retângulo: Cantos Arredondados 28">
              <a:extLst>
                <a:ext uri="{FF2B5EF4-FFF2-40B4-BE49-F238E27FC236}">
                  <a16:creationId xmlns:a16="http://schemas.microsoft.com/office/drawing/2014/main" id="{DD04803A-2710-4B70-4841-0CDCE6DA8DBC}"/>
                </a:ext>
              </a:extLst>
            </p:cNvPr>
            <p:cNvSpPr/>
            <p:nvPr/>
          </p:nvSpPr>
          <p:spPr>
            <a:xfrm rot="2700000">
              <a:off x="-177636" y="5542423"/>
              <a:ext cx="1614652" cy="1614652"/>
            </a:xfrm>
            <a:prstGeom prst="roundRect">
              <a:avLst/>
            </a:prstGeom>
            <a:grpFill/>
            <a:ln>
              <a:solidFill>
                <a:srgbClr val="E32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0" name="Retângulo: Cantos Arredondados 30">
              <a:extLst>
                <a:ext uri="{FF2B5EF4-FFF2-40B4-BE49-F238E27FC236}">
                  <a16:creationId xmlns:a16="http://schemas.microsoft.com/office/drawing/2014/main" id="{12B91345-7C73-86F5-523B-0916939C884E}"/>
                </a:ext>
              </a:extLst>
            </p:cNvPr>
            <p:cNvSpPr/>
            <p:nvPr/>
          </p:nvSpPr>
          <p:spPr>
            <a:xfrm rot="2700000">
              <a:off x="1940383" y="5548039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7" name="Retângulo: Cantos Arredondados 30">
              <a:extLst>
                <a:ext uri="{FF2B5EF4-FFF2-40B4-BE49-F238E27FC236}">
                  <a16:creationId xmlns:a16="http://schemas.microsoft.com/office/drawing/2014/main" id="{61CD8B53-E8B7-24C3-F5B3-018C4FE43AB3}"/>
                </a:ext>
              </a:extLst>
            </p:cNvPr>
            <p:cNvSpPr/>
            <p:nvPr/>
          </p:nvSpPr>
          <p:spPr>
            <a:xfrm rot="2700000">
              <a:off x="2699644" y="5960716"/>
              <a:ext cx="526122" cy="52612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CE29395D-2A09-7004-A41E-20FE1C112958}"/>
              </a:ext>
            </a:extLst>
          </p:cNvPr>
          <p:cNvGrpSpPr/>
          <p:nvPr/>
        </p:nvGrpSpPr>
        <p:grpSpPr>
          <a:xfrm rot="10800000">
            <a:off x="11208743" y="-248069"/>
            <a:ext cx="1604732" cy="1120645"/>
            <a:chOff x="10845217" y="854232"/>
            <a:chExt cx="1604732" cy="1120645"/>
          </a:xfrm>
          <a:solidFill>
            <a:srgbClr val="E3262E"/>
          </a:solidFill>
        </p:grpSpPr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FC7080B6-C8D2-7BF6-0511-41A514630DD9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744" y="1307337"/>
              <a:ext cx="591143" cy="591143"/>
            </a:xfrm>
            <a:prstGeom prst="line">
              <a:avLst/>
            </a:prstGeom>
            <a:grpFill/>
            <a:ln w="76200">
              <a:solidFill>
                <a:srgbClr val="6311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tângulo: Cantos Arredondados 30">
              <a:extLst>
                <a:ext uri="{FF2B5EF4-FFF2-40B4-BE49-F238E27FC236}">
                  <a16:creationId xmlns:a16="http://schemas.microsoft.com/office/drawing/2014/main" id="{D8DC6369-F703-4327-CFA1-7E6AFDDA1981}"/>
                </a:ext>
              </a:extLst>
            </p:cNvPr>
            <p:cNvSpPr/>
            <p:nvPr/>
          </p:nvSpPr>
          <p:spPr>
            <a:xfrm rot="2700000">
              <a:off x="10845217" y="854232"/>
              <a:ext cx="780282" cy="780282"/>
            </a:xfrm>
            <a:prstGeom prst="roundRect">
              <a:avLst/>
            </a:prstGeom>
            <a:solidFill>
              <a:srgbClr val="E3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0F53AFC9-EAE4-7D6C-D9FB-BB72EAC5205F}"/>
                </a:ext>
              </a:extLst>
            </p:cNvPr>
            <p:cNvSpPr/>
            <p:nvPr/>
          </p:nvSpPr>
          <p:spPr>
            <a:xfrm rot="2700000">
              <a:off x="11923827" y="1448755"/>
              <a:ext cx="526122" cy="526122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tângulo Arredondado 6">
            <a:extLst>
              <a:ext uri="{FF2B5EF4-FFF2-40B4-BE49-F238E27FC236}">
                <a16:creationId xmlns:a16="http://schemas.microsoft.com/office/drawing/2014/main" id="{B9DF9103-6DDD-30AC-3863-4B54AE6C7189}"/>
              </a:ext>
            </a:extLst>
          </p:cNvPr>
          <p:cNvSpPr/>
          <p:nvPr/>
        </p:nvSpPr>
        <p:spPr>
          <a:xfrm>
            <a:off x="516047" y="704885"/>
            <a:ext cx="1600200" cy="31568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MX" pitchFamily="2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E63165DD-4AB3-C096-0E8B-9165FA4528D3}"/>
              </a:ext>
            </a:extLst>
          </p:cNvPr>
          <p:cNvSpPr txBox="1"/>
          <p:nvPr/>
        </p:nvSpPr>
        <p:spPr>
          <a:xfrm>
            <a:off x="581769" y="749117"/>
            <a:ext cx="1468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u="none" strike="noStrike" kern="0" cap="none" spc="-2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CAPACITAÇÃO</a:t>
            </a:r>
            <a:r>
              <a:rPr kumimoji="0" sz="1200" u="none" strike="noStrike" kern="0" cap="none" spc="-15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 </a:t>
            </a:r>
            <a:r>
              <a:rPr kumimoji="0" lang="pt-BR" sz="1200" u="none" strike="noStrike" kern="0" cap="none" spc="-2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MX Medium" pitchFamily="2" charset="77"/>
                <a:cs typeface="Calibri"/>
              </a:rPr>
              <a:t>CX ONE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MX Medium" pitchFamily="2" charset="77"/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414A77C-26AB-513E-D730-4DA5C773820D}"/>
              </a:ext>
            </a:extLst>
          </p:cNvPr>
          <p:cNvSpPr txBox="1"/>
          <p:nvPr/>
        </p:nvSpPr>
        <p:spPr>
          <a:xfrm>
            <a:off x="480714" y="1098406"/>
            <a:ext cx="285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 Medium" pitchFamily="2" charset="77"/>
              </a:rPr>
              <a:t>CLOUD</a:t>
            </a:r>
            <a:r>
              <a:rPr lang="pt-BR" spc="-25" dirty="0">
                <a:latin typeface="AMX Medium" pitchFamily="2" charset="77"/>
              </a:rPr>
              <a:t> </a:t>
            </a:r>
            <a:r>
              <a:rPr lang="pt-BR" spc="-20" dirty="0">
                <a:latin typeface="AMX Medium" pitchFamily="2" charset="77"/>
              </a:rPr>
              <a:t>CONTACT</a:t>
            </a:r>
            <a:r>
              <a:rPr lang="pt-BR" dirty="0">
                <a:latin typeface="AMX Medium" pitchFamily="2" charset="77"/>
              </a:rPr>
              <a:t> CENTER</a:t>
            </a:r>
            <a:r>
              <a:rPr lang="pt-BR" spc="-40" dirty="0">
                <a:latin typeface="AMX Medium" pitchFamily="2" charset="77"/>
              </a:rPr>
              <a:t> </a:t>
            </a:r>
            <a:r>
              <a:rPr lang="pt-BR" dirty="0">
                <a:latin typeface="AMX Medium" pitchFamily="2" charset="77"/>
              </a:rPr>
              <a:t>–</a:t>
            </a:r>
            <a:r>
              <a:rPr lang="pt-BR" spc="-45" dirty="0">
                <a:latin typeface="AMX Medium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CX ONE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NICE</a:t>
            </a:r>
            <a:r>
              <a:rPr lang="pt-BR" b="1" spc="-55" dirty="0">
                <a:latin typeface="AMX Black" pitchFamily="2" charset="77"/>
              </a:rPr>
              <a:t> </a:t>
            </a:r>
            <a:r>
              <a:rPr lang="pt-BR" b="1" dirty="0">
                <a:latin typeface="AMX Black" pitchFamily="2" charset="77"/>
              </a:rPr>
              <a:t>IN</a:t>
            </a:r>
            <a:r>
              <a:rPr lang="pt-BR" b="1" spc="-65" dirty="0">
                <a:latin typeface="AMX Black" pitchFamily="2" charset="77"/>
              </a:rPr>
              <a:t> </a:t>
            </a:r>
            <a:r>
              <a:rPr lang="pt-BR" b="1" spc="-10" dirty="0">
                <a:latin typeface="AMX Black" pitchFamily="2" charset="77"/>
              </a:rPr>
              <a:t>CONTACT</a:t>
            </a:r>
            <a:endParaRPr lang="pt-BR" b="1" dirty="0">
              <a:latin typeface="AMX Black" pitchFamily="2" charset="77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06BC0C0-5D02-A230-9160-C44666325585}"/>
              </a:ext>
            </a:extLst>
          </p:cNvPr>
          <p:cNvGrpSpPr/>
          <p:nvPr/>
        </p:nvGrpSpPr>
        <p:grpSpPr>
          <a:xfrm>
            <a:off x="7092697" y="3917133"/>
            <a:ext cx="4667478" cy="1244600"/>
            <a:chOff x="7092697" y="3917133"/>
            <a:chExt cx="4667478" cy="1244600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FF09A68A-4241-7112-E2A3-3BE006943FD6}"/>
                </a:ext>
              </a:extLst>
            </p:cNvPr>
            <p:cNvGrpSpPr/>
            <p:nvPr/>
          </p:nvGrpSpPr>
          <p:grpSpPr>
            <a:xfrm>
              <a:off x="7092697" y="3917133"/>
              <a:ext cx="4667478" cy="1244600"/>
              <a:chOff x="967601" y="2174174"/>
              <a:chExt cx="4667478" cy="1244600"/>
            </a:xfrm>
          </p:grpSpPr>
          <p:sp>
            <p:nvSpPr>
              <p:cNvPr id="28" name="Retângulo Arredondado 27">
                <a:extLst>
                  <a:ext uri="{FF2B5EF4-FFF2-40B4-BE49-F238E27FC236}">
                    <a16:creationId xmlns:a16="http://schemas.microsoft.com/office/drawing/2014/main" id="{0ED60E23-04CA-5F4C-BD8B-611256E17CAD}"/>
                  </a:ext>
                </a:extLst>
              </p:cNvPr>
              <p:cNvSpPr/>
              <p:nvPr/>
            </p:nvSpPr>
            <p:spPr>
              <a:xfrm>
                <a:off x="967601" y="2174174"/>
                <a:ext cx="4667478" cy="1244600"/>
              </a:xfrm>
              <a:prstGeom prst="roundRect">
                <a:avLst/>
              </a:prstGeom>
              <a:solidFill>
                <a:srgbClr val="FBA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MX" pitchFamily="2" charset="0"/>
                </a:endParaRPr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9FCD0DB9-FC50-72C3-F514-87AFD9D4FB9F}"/>
                  </a:ext>
                </a:extLst>
              </p:cNvPr>
              <p:cNvSpPr txBox="1"/>
              <p:nvPr/>
            </p:nvSpPr>
            <p:spPr>
              <a:xfrm>
                <a:off x="2002631" y="2334809"/>
                <a:ext cx="3612624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12700">
                  <a:spcBef>
                    <a:spcPts val="100"/>
                  </a:spcBef>
                  <a:defRPr/>
                </a:pPr>
                <a:r>
                  <a:rPr lang="pt-BR" kern="0" dirty="0">
                    <a:solidFill>
                      <a:srgbClr val="452F00"/>
                    </a:solidFill>
                    <a:latin typeface="AMX"/>
                    <a:cs typeface="Arial Rounded MT Bold"/>
                  </a:rPr>
                  <a:t>É necessário </a:t>
                </a:r>
                <a:r>
                  <a:rPr lang="pt-BR" b="1" kern="0" dirty="0">
                    <a:solidFill>
                      <a:srgbClr val="452F00"/>
                    </a:solidFill>
                    <a:latin typeface="AMX"/>
                    <a:cs typeface="Arial Rounded MT Bold"/>
                  </a:rPr>
                  <a:t>autorizar os              pop-ups</a:t>
                </a:r>
                <a:r>
                  <a:rPr lang="pt-BR" kern="0" dirty="0">
                    <a:solidFill>
                      <a:srgbClr val="452F00"/>
                    </a:solidFill>
                    <a:latin typeface="AMX"/>
                    <a:cs typeface="Arial Rounded MT Bold"/>
                  </a:rPr>
                  <a:t> do navegador para           que a tela do </a:t>
                </a:r>
                <a:r>
                  <a:rPr lang="pt-BR" b="1" kern="0" dirty="0">
                    <a:solidFill>
                      <a:srgbClr val="452F00"/>
                    </a:solidFill>
                    <a:latin typeface="AMX"/>
                    <a:cs typeface="Arial Rounded MT Bold"/>
                  </a:rPr>
                  <a:t>MAX</a:t>
                </a:r>
                <a:r>
                  <a:rPr lang="pt-BR" kern="0" dirty="0">
                    <a:solidFill>
                      <a:srgbClr val="452F00"/>
                    </a:solidFill>
                    <a:latin typeface="AMX"/>
                    <a:cs typeface="Arial Rounded MT Bold"/>
                  </a:rPr>
                  <a:t> seja carregada.</a:t>
                </a:r>
              </a:p>
            </p:txBody>
          </p:sp>
        </p:grp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C6EAC1FA-0971-597D-A2DF-73BE8646FC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38601" y="4197757"/>
              <a:ext cx="751690" cy="683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4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44A82C2-532A-450B-A0E5-AAE1EE3BEE7D}">
  <we:reference id="wa104381063" version="1.0.0.1" store="pt-BR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67D60326-F70A-4861-B5FE-75646CF04073}">
  <ds:schemaRefs>
    <ds:schemaRef ds:uri="05ec3496-d55f-4088-b91d-c078abc80e92"/>
    <ds:schemaRef ds:uri="81d509b4-a50c-4eb4-9c41-c741e6a750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70EB2D-502D-4B5E-85D4-178EFFF79B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FDB143-180E-46D0-B37E-A6AA69ACD23D}">
  <ds:schemaRefs>
    <ds:schemaRef ds:uri="http://purl.org/dc/terms/"/>
    <ds:schemaRef ds:uri="http://purl.org/dc/elements/1.1/"/>
    <ds:schemaRef ds:uri="81d509b4-a50c-4eb4-9c41-c741e6a75022"/>
    <ds:schemaRef ds:uri="http://schemas.microsoft.com/office/2006/documentManagement/types"/>
    <ds:schemaRef ds:uri="http://purl.org/dc/dcmitype/"/>
    <ds:schemaRef ds:uri="http://schemas.microsoft.com/office/infopath/2007/PartnerControls"/>
    <ds:schemaRef ds:uri="05ec3496-d55f-4088-b91d-c078abc80e92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2016</Words>
  <Application>Microsoft Macintosh PowerPoint</Application>
  <PresentationFormat>Widescreen</PresentationFormat>
  <Paragraphs>313</Paragraphs>
  <Slides>49</Slides>
  <Notes>38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60" baseType="lpstr">
      <vt:lpstr>AMX</vt:lpstr>
      <vt:lpstr>AMX Black</vt:lpstr>
      <vt:lpstr>AMX Medium</vt:lpstr>
      <vt:lpstr>Aptos</vt:lpstr>
      <vt:lpstr>Arial</vt:lpstr>
      <vt:lpstr>Arial Rounded MT Bold</vt:lpstr>
      <vt:lpstr>Bradley Hand ITC</vt:lpstr>
      <vt:lpstr>Segoe UI</vt:lpstr>
      <vt:lpstr>Tema do Office</vt:lpstr>
      <vt:lpstr>1_Tema do Office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Denise Lorena</dc:creator>
  <cp:lastModifiedBy>Rosa Lauletta</cp:lastModifiedBy>
  <cp:revision>111</cp:revision>
  <dcterms:created xsi:type="dcterms:W3CDTF">2026-01-30T20:49:31Z</dcterms:created>
  <dcterms:modified xsi:type="dcterms:W3CDTF">2026-03-27T21:09:52Z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