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8"/>
  </p:notesMasterIdLst>
  <p:sldIdLst>
    <p:sldId id="257" r:id="rId2"/>
    <p:sldId id="258" r:id="rId3"/>
    <p:sldId id="256" r:id="rId4"/>
    <p:sldId id="297" r:id="rId5"/>
    <p:sldId id="264" r:id="rId6"/>
    <p:sldId id="285" r:id="rId7"/>
    <p:sldId id="263" r:id="rId8"/>
    <p:sldId id="265" r:id="rId9"/>
    <p:sldId id="286" r:id="rId10"/>
    <p:sldId id="267" r:id="rId11"/>
    <p:sldId id="268" r:id="rId12"/>
    <p:sldId id="270" r:id="rId13"/>
    <p:sldId id="271" r:id="rId14"/>
    <p:sldId id="269" r:id="rId15"/>
    <p:sldId id="280" r:id="rId16"/>
    <p:sldId id="276" r:id="rId17"/>
    <p:sldId id="279" r:id="rId18"/>
    <p:sldId id="298" r:id="rId19"/>
    <p:sldId id="278" r:id="rId20"/>
    <p:sldId id="272" r:id="rId21"/>
    <p:sldId id="282" r:id="rId22"/>
    <p:sldId id="283" r:id="rId23"/>
    <p:sldId id="284" r:id="rId24"/>
    <p:sldId id="275" r:id="rId25"/>
    <p:sldId id="296" r:id="rId26"/>
    <p:sldId id="273" r:id="rId27"/>
    <p:sldId id="294" r:id="rId28"/>
    <p:sldId id="287" r:id="rId29"/>
    <p:sldId id="295" r:id="rId30"/>
    <p:sldId id="288" r:id="rId31"/>
    <p:sldId id="289" r:id="rId32"/>
    <p:sldId id="290" r:id="rId33"/>
    <p:sldId id="291" r:id="rId34"/>
    <p:sldId id="292" r:id="rId35"/>
    <p:sldId id="293" r:id="rId36"/>
    <p:sldId id="260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4D4D4D"/>
    <a:srgbClr val="4472C4"/>
    <a:srgbClr val="AB0F0C"/>
    <a:srgbClr val="F5B219"/>
    <a:srgbClr val="80C86C"/>
    <a:srgbClr val="AFD568"/>
    <a:srgbClr val="1D272E"/>
    <a:srgbClr val="1E272E"/>
    <a:srgbClr val="ECE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D730F-8A19-0C5E-7972-A1CFB0B3EDBC}" v="77" dt="2026-03-09T22:03:24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1" autoAdjust="0"/>
    <p:restoredTop sz="71646" autoAdjust="0"/>
  </p:normalViewPr>
  <p:slideViewPr>
    <p:cSldViewPr snapToGrid="0">
      <p:cViewPr varScale="1">
        <p:scale>
          <a:sx n="49" d="100"/>
          <a:sy n="49" d="100"/>
        </p:scale>
        <p:origin x="141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B5BBB-8F7C-46B4-9D74-DD7019965A20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3E0CE-E776-46B4-A1EE-5B1F733872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82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2F443-5A87-0270-07B4-8BD3AD8D8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53D5401-C9CE-750F-382B-D5E189CE5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3256187-BC17-4512-9606-60541489F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  <a:p>
            <a:r>
              <a:rPr lang="pt-BR" dirty="0"/>
              <a:t>Se o treinamento for presencial, ocultar este slide.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E58F1E-FACA-8C98-DA86-5792EA200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473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896DD-68FA-E201-5ED7-C29896943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F383191-1CDD-04EC-DDD0-CA1E925F7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FF7A101-F171-0368-C8CB-0E14F59C4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Facilitador:.</a:t>
            </a:r>
          </a:p>
          <a:p>
            <a:pPr>
              <a:buNone/>
            </a:pPr>
            <a:r>
              <a:rPr lang="pt-BR" sz="1200" b="1" dirty="0"/>
              <a:t>O roteador não está sendo comercializado no momento</a:t>
            </a:r>
            <a:endParaRPr lang="pt-BR" sz="1200" dirty="0"/>
          </a:p>
          <a:p>
            <a:endParaRPr lang="pt-BR" dirty="0"/>
          </a:p>
          <a:p>
            <a:r>
              <a:rPr lang="pt-BR" dirty="0"/>
              <a:t>Bônus: </a:t>
            </a:r>
            <a:r>
              <a:rPr lang="pt-BR" dirty="0" err="1"/>
              <a:t>Skeelo</a:t>
            </a:r>
            <a:r>
              <a:rPr lang="pt-BR" dirty="0"/>
              <a:t>, Claro Banca, Babbel.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4A8A13-5E88-BCB2-4A69-7C6B2BBA6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67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326A9-B862-6690-08AF-C4B55191A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27BA643-8667-20D0-3CD2-C6B68A383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5088AC3-53F4-7775-C936-3851F0DD2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Facilitador:</a:t>
            </a:r>
          </a:p>
          <a:p>
            <a:r>
              <a:rPr lang="pt-BR"/>
              <a:t>Ideal para quem quer estar sempre conectado e compartilhar Wi-Fi</a:t>
            </a:r>
          </a:p>
          <a:p>
            <a:endParaRPr lang="pt-BR" dirty="0"/>
          </a:p>
          <a:p>
            <a:r>
              <a:rPr lang="pt-BR"/>
              <a:t>Franquia</a:t>
            </a:r>
            <a:r>
              <a:rPr lang="pt-BR" dirty="0"/>
              <a:t> acabou, internet reduziu, tem pacote extra </a:t>
            </a:r>
            <a:endParaRPr lang="pt-BR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CE1035-58EE-C297-2665-40324CD00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191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7D86F-CE1D-989F-9835-90CEB4EBF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21D356-05AC-316E-B95A-C1176C014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1BC2EAA-E76E-D195-83C6-4B05CB95E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expansão do serviço, alinhada ao foco institucional em 5G — com destaque para o 5G SA — demanda o alinhamento das equipes de vendas, reciclagem tecnológica, padronização da abordagem comercial e orientação clara sobre consumo e franquias, a fim de garantir uma experiência adequada ao cliente, evitando frustrações e possíveis reclamações.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ADCDAC-9CA9-1F98-DC77-78EE74FE8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902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98334-B261-5886-499A-119E7C18B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D0E578E-73F7-1649-7244-5D7808F14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0B23FB9-DDFA-B0EC-2199-69CBBB941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  <a:p>
            <a:r>
              <a:rPr lang="pt-BR" dirty="0"/>
              <a:t>O portfólio de </a:t>
            </a:r>
            <a:r>
              <a:rPr lang="pt-BR" b="1" dirty="0"/>
              <a:t>200GB</a:t>
            </a:r>
            <a:r>
              <a:rPr lang="pt-BR" dirty="0"/>
              <a:t> e </a:t>
            </a:r>
            <a:r>
              <a:rPr lang="pt-BR" b="1" dirty="0"/>
              <a:t>400GB</a:t>
            </a:r>
            <a:r>
              <a:rPr lang="pt-BR" dirty="0"/>
              <a:t> atende desde perfis leves (10-20GB para navegação) até intensos (acima de 200GB para home office e jogos), exigindo sempre o uso de termos estimativos na venda para evitar riscos jurídicos. </a:t>
            </a:r>
          </a:p>
          <a:p>
            <a:endParaRPr lang="pt-BR" dirty="0"/>
          </a:p>
          <a:p>
            <a:r>
              <a:rPr lang="pt-BR" dirty="0"/>
              <a:t>Ao atingir o limite, a velocidade é reduzida para 1 Mbps em vez de ser interrompida.</a:t>
            </a:r>
          </a:p>
          <a:p>
            <a:r>
              <a:rPr lang="pt-BR" dirty="0"/>
              <a:t>Para restabelecer a ultravelocidade do 5G, o cliente pode contratar pacotes adicionais de 3GB a 20GB.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F905B6-8859-225F-C541-FECBF6BCF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29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6487E-23BC-2053-346C-DF395ED98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EA3D42-0C21-1A63-1D72-657A7620A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CAEB3EF-76D7-0569-47DC-D3CF74D91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expansão do serviço, alinhada ao foco institucional em 5G — com destaque para o 5G SA — demanda o alinhamento das equipes de vendas, reciclagem tecnológica, padronização da abordagem comercial e orientação clara sobre consumo e franquias, a fim de garantir uma experiência adequada ao cliente, evitando frustrações e possíveis reclamações.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957B0A-B002-2605-9F18-39AFCEA87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996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95A77-D20D-E9A9-EF02-AD401045C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0199864-92DD-4219-C0DF-5AAE401EA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E19991-E2B6-14DB-89DB-C7DB3C6ED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1B4BBC-AA8A-232F-2049-1F11BC350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154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6AF27-A7C2-3E64-C3C2-DD4F85221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1311383-C311-3555-ED19-40B8171B8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E4C69CE-D29B-D489-2770-9A3EC1EDC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  <a:p>
            <a:endParaRPr lang="pt-BR" dirty="0"/>
          </a:p>
          <a:p>
            <a:r>
              <a:rPr lang="pt-BR" dirty="0"/>
              <a:t>Não prometer equivalência total com a internet cabeada/fibra. </a:t>
            </a:r>
          </a:p>
          <a:p>
            <a:r>
              <a:rPr lang="pt-BR" dirty="0"/>
              <a:t>Não garanta velocidade fixa ou estabilidade absoluta (é uma rede móvel sujeita a variações). </a:t>
            </a:r>
          </a:p>
          <a:p>
            <a:r>
              <a:rPr lang="pt-BR" dirty="0"/>
              <a:t>Não indique marcas ou modelos específicos de roteadores. </a:t>
            </a:r>
          </a:p>
          <a:p>
            <a:r>
              <a:rPr lang="pt-BR" dirty="0"/>
              <a:t>Não faça cálculos fechados e garantidos de consumo.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4B1415-FEB0-1386-DC19-6C4899468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519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204F1-0E62-34C3-FA47-5C26884BD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558BC4C-2490-38E3-071D-6EF800475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CE95C77-837A-2C70-D4D9-3371EDE04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 </a:t>
            </a:r>
          </a:p>
          <a:p>
            <a:endParaRPr lang="pt-BR" dirty="0"/>
          </a:p>
          <a:p>
            <a:r>
              <a:rPr lang="pt-BR" b="1" dirty="0"/>
              <a:t>Uso leve: </a:t>
            </a:r>
            <a:r>
              <a:rPr lang="pt-BR" dirty="0"/>
              <a:t>Redes sociais, navegação, vídeos ocasionais.</a:t>
            </a:r>
          </a:p>
          <a:p>
            <a:endParaRPr lang="pt-BR" dirty="0"/>
          </a:p>
          <a:p>
            <a:r>
              <a:rPr lang="pt-BR" b="1" dirty="0"/>
              <a:t>Uso moderado: </a:t>
            </a:r>
            <a:r>
              <a:rPr lang="pt-BR" dirty="0"/>
              <a:t>Streaming frequente, videochamadas, apps diários.</a:t>
            </a:r>
          </a:p>
          <a:p>
            <a:endParaRPr lang="pt-BR" dirty="0"/>
          </a:p>
          <a:p>
            <a:r>
              <a:rPr lang="pt-BR" b="1" dirty="0"/>
              <a:t>Uso intenso: </a:t>
            </a:r>
            <a:r>
              <a:rPr lang="pt-BR" dirty="0"/>
              <a:t>Streaming diário em 4K, </a:t>
            </a:r>
            <a:r>
              <a:rPr lang="pt-BR" dirty="0" err="1"/>
              <a:t>Smart</a:t>
            </a:r>
            <a:r>
              <a:rPr lang="pt-BR" dirty="0"/>
              <a:t> TV, Home Office intenso, múltiplos dispositivos.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C60FAE-4B72-2E62-CEE6-FE1D91400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024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5C399-90C8-2F85-05AB-BBE2FF189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9DC560A-E02A-C80D-2730-125210E32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5EFF413-410D-AF48-5EE1-26DA4BAD8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1 – Pergunte: “Você pretende usar mais para streaming, trabalho ou navegação? Quantas pessoas vão usar?”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2 – Pergunte: “O dispositivo onde o(a) senhor(a) vai colocar o chip é compatível com a rede 5G?”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3 – Acesse o mapa na mesma hora com o CEP do cliente.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r>
              <a:rPr lang="pt-BR" dirty="0"/>
              <a:t>4 – Direcione o discurso para os benefícios da mobilidade e alta franquia (200GB ou 400 GB) baseada no perfil dele.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E1891-20A1-2AC7-9293-4DADEE76F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007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282A-B08D-B3BF-64E1-1840B4EDA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B999E2C-3C01-D0E6-FED7-2836AC8F1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3B48F5C-1C13-F537-101E-F1DFF19D3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Palavras têm poder!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Veja como pequenos ajustes na fala geram clientes muito mais confiantes.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5F4AD8-80E3-DC2C-6499-AE1570AEB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10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b="1" dirty="0"/>
              <a:t>O objetivo desta capacitação é aprimorar o atendimento por meio de uma venda consultiva e qualificada.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b="1" dirty="0"/>
              <a:t>Focaremos na importância da consulta ao mapa de cobertura e na verificação da compatibilidade dos aparelhos para assegurar a melhor entrega tecnológica.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b="1" dirty="0"/>
              <a:t>Além disso, utilizaremos o guia de estimativa de consumo para auxiliar o cliente na escolha da franquia ideal para o seu perfil de uso, garantindo uma experiência de navegação contínua e satisfatória.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b="1" dirty="0"/>
              <a:t>Sobre as novas franquias: </a:t>
            </a:r>
            <a:r>
              <a:rPr lang="pt-BR" dirty="0"/>
              <a:t>com o lançamento das novas franquias de 200GB e 400GB no modelo de chip de dados, posicionamos o produto como uma alternativa ágil e flexível para quem busca mobilidade e facilidade de instalação, sem a necessidade de cabos ou visitas técnicas.</a:t>
            </a:r>
            <a:endParaRPr lang="pt-BR" sz="1200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510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Facilitado(a):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Estratégia e posicionamento: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focar na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 performance do 5G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uma solução de conectividade móvel e flexível, sem prometer equivalência à internet por fibra.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Tecnologia: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utilizar a tecnologia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garantir ultravelocidade e baixa latência, priorizando sempre a rede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 melhor experiência.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Produto e limitações técnicas: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realizar a venda do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 de dados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vinculada à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 obrigatória de cobertura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à compatibilidade do aparelho do cliente.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Franquia e estimativa de consumo: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oferecer os novos planos de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200GB e 400GB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inclusos, orientando sobre a redução para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Mbps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após o uso total.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Abordagem comercial: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praticar a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venda consultiva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identificando o perfil de uso e utilizando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estimativas de consumo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garantir a satisfação do cliente.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540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46D17-0492-A553-CF2A-465E0CCC8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FADBC5-FAE7-A49B-503D-CA101EB89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984AC42-0423-C8E8-AF58-17FE8690D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257F6D-46D8-E934-01B3-0C49CFDA3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324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27BFB-74BE-7D65-BEC3-59785816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1F768C7-A55B-8796-A899-BBDC267EA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4A69FF2-9FFA-7CFD-44C4-334E2BB56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Facilitador(a):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"É fundamental que o vendedor saiba interpretar o mapa corretamente, pois a cor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 um cenário sem a experiência ideal para o 5G. A cor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amarela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o ponto de partida. Lembrem a equipe de que essa consulta por CEP ou endereço é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obrigatória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serve para garantir que o cliente realmente usufrua da ultravelocidade que está contratando, evitando frustrações e cancelamentos".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A1A605-19CD-3286-7E6F-35A337C16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666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F7D2C-599C-B53D-F20A-5C40C41F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26525AB-4150-514B-86A5-24DAE52A0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01D53C7-0B86-98F1-D577-663AB438B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Facilitador(a):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"Pessoal, estas são atualmente as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maiores franquias de navegação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mercado para este segmento. Elas foram desenhadas para atender perfis que consomem muitos dados, como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usuários intensos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fazem streaming diário, trabalham em home office ou são gamers."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75AAA8-153E-7B68-838F-8A31A7C94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923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C0EF4-ADC8-D1ED-00E7-6710C03C6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6F4CDC8-E9A2-B8AF-1F40-D55CA860A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072CDB7-5A64-444E-A260-3F5042453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Facilitador(a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"A prioridade no 5G é estratégica porque ele entrega a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melhor experiência de rede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chegando a ser até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vezes mais rápido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o 4G convencional. Nosso papel é posicionar a Claro como líder nessa evolução tecnológica."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8514E8-959B-B819-EDC2-5F2A81386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485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96A80-F82E-A53E-D913-9788BEF5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DB2630F-4459-097C-40B6-D5B081948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6B60652-12FE-21DD-6BA7-BA35C69C7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Facilitador(a):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"A consulta por CEP ou endereço é o que garante que o cliente terá uma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 experiência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mapa, as áreas em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amarelo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indicam a melhor intensidade de sinal 5G; vender sem essa validação gera frustração e reclamações futuras."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6BE682-C63D-E6FB-A4A3-5760DD6E2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578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99E7A-3193-070D-5759-220512282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647987A-947C-5838-4E74-251B20E0E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E9C118B-05F4-15AA-29ED-C4D06F785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Facilitador(a):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"Como estamos focados na venda do chip, lembrem-se de que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devemos indicar marcas ou modelos específicos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roteadores externos. O foco é a conectividade e a mobilidade que o nosso chip proporciona."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FC1A0D-C9A3-4759-B34B-FF6F0BD6E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818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28CB9-7ACD-EA15-2660-10905FC08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F4C466D-6677-5AF0-7647-66DCDD622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40769B-5A02-62C5-5DEA-B40300046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Facilitador(a):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"O diferencial aqui é que o cliente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fica sem internet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velocidade reduz, mas ele tem a opção de contratar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pacotes adicionais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3GB a 20GB para continuar navegando na ultravelocidade do 5G até o fim do ciclo."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42DB48-CEE9-4706-6F74-056DA90D5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558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FC9A3-C8C5-6ED4-2CAB-37EC73E16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E4A9C26-425B-1B86-87CA-AAD41F1B2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D9DB14-2E02-B59B-0964-09E0CFB24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Facilitador(a):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"Essa é uma parte fundamental da nossa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venda consultiva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Não adianta ter o chip e a cobertura se o dispositivo do cliente não suportar a tecnologia. Sempre confirmem se o dispositivo dele é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compatível com o 5G+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EA2EED-D8EB-28D6-3F17-ED70719F7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220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C93C1-C224-5DF5-C69F-B0FC7853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4F0F36-0079-8595-A553-000B7DD5A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081BA9-0330-B974-B1BB-035E1FFEF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effectLst/>
              </a:rPr>
              <a:t>Facilitador(</a:t>
            </a:r>
            <a:r>
              <a:rPr lang="pt-BR" b="1" dirty="0">
                <a:effectLst/>
                <a:sym typeface="Wingdings" panose="05000000000000000000" pitchFamily="2" charset="2"/>
              </a:rPr>
              <a:t>a)</a:t>
            </a:r>
            <a:r>
              <a:rPr lang="pt-BR" dirty="0">
                <a:effectLst/>
              </a:rPr>
              <a:t> "Este é o ponto mais sensível para evitar riscos jurídicos: o produto é uma solução de </a:t>
            </a:r>
            <a:r>
              <a:rPr lang="pt-BR" b="1" dirty="0">
                <a:effectLst/>
              </a:rPr>
              <a:t>conectividade móvel de alta performance</a:t>
            </a:r>
            <a:r>
              <a:rPr lang="pt-BR" dirty="0">
                <a:effectLst/>
              </a:rPr>
              <a:t>. Ele oferece mobilidade e instalação imediata, mas a estabilidade depende de fatores externos, por isso </a:t>
            </a:r>
            <a:r>
              <a:rPr lang="pt-BR" b="1" dirty="0">
                <a:effectLst/>
              </a:rPr>
              <a:t>nunca prometam que é igual à fibra</a:t>
            </a:r>
            <a:r>
              <a:rPr lang="pt-BR" dirty="0">
                <a:effectLst/>
              </a:rPr>
              <a:t>."</a:t>
            </a:r>
          </a:p>
          <a:p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B84203-A932-5186-A204-BC6F14BD9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15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14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Facilitador: explicar que a Claro internet móvel (FWA – </a:t>
            </a:r>
            <a:r>
              <a:rPr lang="pt-BR" dirty="0" err="1"/>
              <a:t>Fixed</a:t>
            </a:r>
            <a:r>
              <a:rPr lang="pt-BR" dirty="0"/>
              <a:t> Wireless Access) já integra o portfólio da companhia, porém passou por atualização nos limites de dados das franquias, exigindo uma revisão técnica e comercial.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82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9E7B-A880-CF36-E560-7518A4744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8FB5FD1-3D63-850E-C0D5-BD8BE5C3B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348664C-B65C-91D4-8CD2-187D1827B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Facilitador: explicar que o produto tem como estratégia ampliar a oferta de conectividade em regiões ou cenários onde a internet fixa tradicional não está disponível ou não atende à necessidade do cliente, utilizando a rede móvel da Claro, com destaque para a evolução tecnológica do 4.5G e do 5G.</a:t>
            </a:r>
            <a:br>
              <a:rPr lang="pt-BR" dirty="0"/>
            </a:b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Nossa missão hoje é alinhar o discurso para que você venda mais, com mais segurança e garanta um cliente 100% satisfeito.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2AE716-8A9F-2CC5-5D04-83CF344FA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55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80C92-CE36-4453-B193-BF5583ED2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829D558-103E-826D-2BFB-819CE653D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CD68DF-1A5C-CBAC-20BC-8B05853AB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Mobilidade e facilidade de instalação</a:t>
            </a:r>
            <a:r>
              <a:rPr lang="pt-BR" dirty="0"/>
              <a:t>, sem necessidade de obra ou cabeamento.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Aproveitamento da rede móvel de alta capacidade</a:t>
            </a:r>
            <a:r>
              <a:rPr lang="pt-BR" dirty="0"/>
              <a:t>, especialmente com a expansão do 5G.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Alternativa de conectividade rápida e flexível</a:t>
            </a:r>
            <a:r>
              <a:rPr lang="pt-BR" dirty="0"/>
              <a:t>, adequada para diferentes perfis de uso.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462A5D-EB3E-F81E-72A7-C62500F3F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57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C41EA-2C65-2A5D-BB7F-825D5EDA8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F3F6C18-ECAA-6104-6BDF-543877DA1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0F1EBC6-7D68-7945-801C-1A2A360B6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  <a:p>
            <a:r>
              <a:rPr lang="pt-BR"/>
              <a:t>4G/4.5G - Internet rápida, excelente cobertura, atende muito bem o uso diário.</a:t>
            </a:r>
          </a:p>
          <a:p>
            <a:endParaRPr lang="pt-BR" dirty="0"/>
          </a:p>
          <a:p>
            <a:r>
              <a:rPr lang="pt-BR"/>
              <a:t>5G+</a:t>
            </a:r>
            <a:endParaRPr lang="en-US"/>
          </a:p>
          <a:p>
            <a:r>
              <a:rPr lang="pt-BR" b="1"/>
              <a:t>Até 30x mais rápida </a:t>
            </a:r>
            <a:r>
              <a:rPr lang="pt-BR"/>
              <a:t>que o 4G convencional.</a:t>
            </a:r>
            <a:endParaRPr lang="en-US"/>
          </a:p>
          <a:p>
            <a:r>
              <a:rPr lang="pt-BR" b="1" dirty="0"/>
              <a:t>Baixa latência (</a:t>
            </a:r>
            <a:r>
              <a:rPr lang="pt-BR" b="1" dirty="0" err="1"/>
              <a:t>ping</a:t>
            </a:r>
            <a:r>
              <a:rPr lang="pt-BR" b="1" dirty="0"/>
              <a:t>)</a:t>
            </a:r>
            <a:r>
              <a:rPr lang="pt-BR" dirty="0"/>
              <a:t>: Acaba com o “</a:t>
            </a:r>
            <a:r>
              <a:rPr lang="pt-BR" dirty="0" err="1"/>
              <a:t>lag</a:t>
            </a:r>
            <a:r>
              <a:rPr lang="pt-BR" dirty="0"/>
              <a:t>” em jogos e chamadas de vídeo.</a:t>
            </a:r>
            <a:endParaRPr lang="en-US" dirty="0"/>
          </a:p>
          <a:p>
            <a:r>
              <a:rPr lang="pt-BR" b="1"/>
              <a:t>Mais conexões</a:t>
            </a:r>
            <a:r>
              <a:rPr lang="pt-BR"/>
              <a:t>: Suporta dezenas de dispositivos simultâneos sem perder estabilidade.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1E5598-D1AC-634C-21DB-6ED6D316B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01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20479-13E6-1BC1-C61B-6CB74C7C6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6006E7E-E0B8-CBD8-F2C4-0E7FDE1DE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EC6016B-6221-FAA9-26AE-F7849923C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o cliente viver a verdadeira experiência 5G, ele precisa obrigatoriamente da combinação perfeita destes três elementos.</a:t>
            </a:r>
          </a:p>
          <a:p>
            <a:endParaRPr lang="pt-BR" dirty="0"/>
          </a:p>
          <a:p>
            <a:r>
              <a:rPr lang="pt-BR" b="1" dirty="0"/>
              <a:t>Chip Claro 5G: </a:t>
            </a:r>
            <a:r>
              <a:rPr lang="pt-BR" dirty="0"/>
              <a:t>O ponto de partida da conexão.</a:t>
            </a:r>
          </a:p>
          <a:p>
            <a:endParaRPr lang="pt-BR" dirty="0"/>
          </a:p>
          <a:p>
            <a:r>
              <a:rPr lang="pt-BR" b="1" dirty="0"/>
              <a:t>Aparelho 5G: </a:t>
            </a:r>
            <a:r>
              <a:rPr lang="pt-BR" dirty="0"/>
              <a:t>O dispositivo (smartphone, tablet ou roteador FWA) precisa ser compatível com a tecnologia.</a:t>
            </a:r>
          </a:p>
          <a:p>
            <a:endParaRPr lang="pt-BR" dirty="0"/>
          </a:p>
          <a:p>
            <a:r>
              <a:rPr lang="pt-BR" b="1" dirty="0"/>
              <a:t>Cobertura 5G: </a:t>
            </a:r>
            <a:r>
              <a:rPr lang="pt-BR" dirty="0"/>
              <a:t>Estar em uma zona com sinal 5G ativo.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B5392C-C202-8807-8752-CABB1CAD4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7D966-4BD6-F84D-1EBB-288F36CBD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4436E84-9875-5E06-88FB-B3E41FC18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0E8977E-A02B-FA71-FC95-918FB73E5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Frequências: </a:t>
            </a:r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FREQUÊNCIAS DEDICADAS AO 5G COM A AQUISIÇÃO DAS FAIXAS 3,5GHZ E 2,3GHZ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Velocidade: ATÉ 30X MAIS RÁPIDO QUE O 4G CONVENCIONAL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Download: DOWNLOAD DE VÍDEOS DE 1GB A PARTIR DE 10 SEGUNDOS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Disponibilidade: LANÇAMENTO EM VÁRIAS CIDADES E EXPANSÃO CONSTANTE PARA OUTRAS!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9AA7AB-E3AA-E6F9-395F-A0D19AD11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0CE-E776-46B4-A1EE-5B1F7338726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94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1"/>
          <p:cNvSpPr/>
          <p:nvPr/>
        </p:nvSpPr>
        <p:spPr>
          <a:xfrm>
            <a:off x="2001591" y="410855"/>
            <a:ext cx="10190409" cy="1678105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;p1"/>
          <p:cNvSpPr txBox="1"/>
          <p:nvPr/>
        </p:nvSpPr>
        <p:spPr>
          <a:xfrm>
            <a:off x="2240225" y="0"/>
            <a:ext cx="9969235" cy="423565"/>
          </a:xfrm>
          <a:prstGeom prst="rect">
            <a:avLst/>
          </a:prstGeom>
          <a:solidFill>
            <a:srgbClr val="000023"/>
          </a:solidFill>
          <a:ln w="12700" cap="flat" cmpd="sng">
            <a:solidFill>
              <a:srgbClr val="42404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;p1"/>
          <p:cNvSpPr/>
          <p:nvPr/>
        </p:nvSpPr>
        <p:spPr>
          <a:xfrm>
            <a:off x="0" y="0"/>
            <a:ext cx="2257685" cy="1761743"/>
          </a:xfrm>
          <a:prstGeom prst="rect">
            <a:avLst/>
          </a:prstGeom>
          <a:solidFill>
            <a:srgbClr val="465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0086" y="579612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850086" y="1129470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Google Shape;22;p1"/>
          <p:cNvSpPr/>
          <p:nvPr/>
        </p:nvSpPr>
        <p:spPr>
          <a:xfrm>
            <a:off x="0" y="1761743"/>
            <a:ext cx="12192001" cy="419404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6;p1"/>
          <p:cNvSpPr txBox="1"/>
          <p:nvPr/>
        </p:nvSpPr>
        <p:spPr>
          <a:xfrm>
            <a:off x="2358723" y="16329"/>
            <a:ext cx="1822225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Informações</a:t>
            </a:r>
            <a:endParaRPr sz="1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358722" y="451007"/>
            <a:ext cx="5893211" cy="12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Treinamento</a:t>
            </a:r>
            <a:r>
              <a:rPr lang="en-US" sz="1600" b="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DI:                                           </a:t>
            </a:r>
            <a:r>
              <a:rPr lang="en-US" sz="1600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Revisado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por: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Data:</a:t>
            </a:r>
            <a:endParaRPr lang="en-US" sz="1600" b="1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8;p1"/>
          <p:cNvSpPr txBox="1"/>
          <p:nvPr/>
        </p:nvSpPr>
        <p:spPr>
          <a:xfrm>
            <a:off x="9007308" y="530625"/>
            <a:ext cx="1361010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Versão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60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</a:p>
        </p:txBody>
      </p:sp>
      <p:sp>
        <p:nvSpPr>
          <p:cNvPr id="12" name="Google Shape;28;p1"/>
          <p:cNvSpPr txBox="1"/>
          <p:nvPr/>
        </p:nvSpPr>
        <p:spPr>
          <a:xfrm>
            <a:off x="9007308" y="1111980"/>
            <a:ext cx="2429318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Solução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sz="1600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Gráfico 1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28BDA-DCA8-0A57-2EF3-A29BD0A89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08109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4055056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0" y="2242017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0" y="3145324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0" y="1335988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7400" y="573105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Pasta do Projeto:                                                                                                      </a:t>
            </a:r>
            <a:r>
              <a:rPr lang="pt-BR" sz="2000" b="0" dirty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7400" y="1528764"/>
            <a:ext cx="1061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Entregas: </a:t>
            </a:r>
            <a:r>
              <a:rPr lang="pt-BR" sz="2000" b="0" dirty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Complementares: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1" dirty="0"/>
          </a:p>
          <a:p>
            <a:r>
              <a:rPr lang="pt-BR" sz="2000" b="1" dirty="0"/>
              <a:t>Atividades Externas: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Gráficos:                                                                                                 </a:t>
            </a:r>
            <a:r>
              <a:rPr lang="pt-BR" sz="2000" b="0" dirty="0"/>
              <a:t>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7400" y="345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Projeto:                                                                                                         </a:t>
            </a:r>
            <a:r>
              <a:rPr lang="pt-BR" sz="2000" b="0" dirty="0">
                <a:solidFill>
                  <a:schemeClr val="tx1"/>
                </a:solidFill>
              </a:rPr>
              <a:t>.</a:t>
            </a:r>
            <a:endParaRPr lang="pt-BR" sz="3200" b="0" dirty="0">
              <a:solidFill>
                <a:schemeClr val="tx1"/>
              </a:solidFill>
            </a:endParaRPr>
          </a:p>
        </p:txBody>
      </p:sp>
      <p:sp>
        <p:nvSpPr>
          <p:cNvPr id="47" name="Google Shape;22;p1"/>
          <p:cNvSpPr/>
          <p:nvPr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057400" y="1804225"/>
            <a:ext cx="594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65600" y="2724555"/>
            <a:ext cx="383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302000" y="3627862"/>
            <a:ext cx="469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3145971" y="4546463"/>
            <a:ext cx="4855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62200" y="828587"/>
            <a:ext cx="8470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895600" y="6031374"/>
            <a:ext cx="5127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7400" y="5077001"/>
            <a:ext cx="734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Será necessário gerar QR CODE?      </a:t>
            </a:r>
            <a:r>
              <a:rPr lang="pt-BR" sz="2000" b="0" dirty="0"/>
              <a:t>(    ) Sim.       (    ) Não.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7400" y="131319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(Teams, Online, PPT, APP...)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7400" y="2224043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(PDF, Manual, Infográfico...)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7400" y="3129935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(Miro, Kahoot, Wordwall...)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7400" y="404264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(Figurinhas, Filtros, Cartas...)</a:t>
            </a:r>
            <a:endParaRPr lang="pt-BR" sz="1400" dirty="0"/>
          </a:p>
        </p:txBody>
      </p:sp>
      <p:sp>
        <p:nvSpPr>
          <p:cNvPr id="30" name="Retângulo 29"/>
          <p:cNvSpPr/>
          <p:nvPr/>
        </p:nvSpPr>
        <p:spPr>
          <a:xfrm>
            <a:off x="8483600" y="1315550"/>
            <a:ext cx="3708400" cy="4772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763000" y="1511547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Capas/Templates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63000" y="2158520"/>
            <a:ext cx="3187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dirty="0"/>
              <a:t>(    ) Comunicação Vertical.</a:t>
            </a:r>
          </a:p>
          <a:p>
            <a:r>
              <a:rPr lang="pt-BR" sz="1800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Estratégia.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WhatsApp.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Fusion.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TAD.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Vídeo.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61AF2-24FA-59E9-4E40-022A882A80F4}"/>
              </a:ext>
            </a:extLst>
          </p:cNvPr>
          <p:cNvSpPr/>
          <p:nvPr userDrawn="1"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1E23C2-E771-D543-B0AC-6BCF0EF36F70}"/>
              </a:ext>
            </a:extLst>
          </p:cNvPr>
          <p:cNvSpPr txBox="1"/>
          <p:nvPr userDrawn="1"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19" name="Google Shape;22;p1">
            <a:extLst>
              <a:ext uri="{FF2B5EF4-FFF2-40B4-BE49-F238E27FC236}">
                <a16:creationId xmlns:a16="http://schemas.microsoft.com/office/drawing/2014/main" id="{5CA9E8CE-AA4E-6C27-6384-FD6653CE7245}"/>
              </a:ext>
            </a:extLst>
          </p:cNvPr>
          <p:cNvSpPr/>
          <p:nvPr userDrawn="1"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5286E54-4884-4F6F-58B0-44D4DC36481E}"/>
              </a:ext>
            </a:extLst>
          </p:cNvPr>
          <p:cNvCxnSpPr>
            <a:cxnSpLocks/>
          </p:cNvCxnSpPr>
          <p:nvPr userDrawn="1"/>
        </p:nvCxnSpPr>
        <p:spPr>
          <a:xfrm>
            <a:off x="1841500" y="1791525"/>
            <a:ext cx="607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DDD03C-528E-3325-FE6A-88C67EA5EC62}"/>
              </a:ext>
            </a:extLst>
          </p:cNvPr>
          <p:cNvCxnSpPr>
            <a:cxnSpLocks/>
          </p:cNvCxnSpPr>
          <p:nvPr userDrawn="1"/>
        </p:nvCxnSpPr>
        <p:spPr>
          <a:xfrm>
            <a:off x="3784600" y="2711855"/>
            <a:ext cx="412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F73FB6-4406-15BA-A00D-9A2A2E040D64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15162"/>
            <a:ext cx="487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BE914-E423-9A7D-4184-328558FFB2C4}"/>
              </a:ext>
            </a:extLst>
          </p:cNvPr>
          <p:cNvCxnSpPr>
            <a:cxnSpLocks/>
          </p:cNvCxnSpPr>
          <p:nvPr userDrawn="1"/>
        </p:nvCxnSpPr>
        <p:spPr>
          <a:xfrm>
            <a:off x="2861635" y="4533763"/>
            <a:ext cx="505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570B92E-B6DD-8ACB-CF8A-FCB2633E7B65}"/>
              </a:ext>
            </a:extLst>
          </p:cNvPr>
          <p:cNvCxnSpPr>
            <a:cxnSpLocks/>
          </p:cNvCxnSpPr>
          <p:nvPr userDrawn="1"/>
        </p:nvCxnSpPr>
        <p:spPr>
          <a:xfrm>
            <a:off x="2705100" y="6080359"/>
            <a:ext cx="82380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804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solidFill>
          <a:srgbClr val="FF7E7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rgbClr val="FF7E79">
              <a:alpha val="32941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410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3821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1886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REFLEXÃO/PROVOCAÇÃO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8258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475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297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26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1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svg"/><Relationship Id="rId11" Type="http://schemas.openxmlformats.org/officeDocument/2006/relationships/image" Target="../media/image10.png"/><Relationship Id="rId5" Type="http://schemas.openxmlformats.org/officeDocument/2006/relationships/image" Target="../media/image50.png"/><Relationship Id="rId10" Type="http://schemas.openxmlformats.org/officeDocument/2006/relationships/image" Target="../media/image28.png"/><Relationship Id="rId4" Type="http://schemas.openxmlformats.org/officeDocument/2006/relationships/image" Target="../media/image49.sv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4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26.pn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10.pn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28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26.pn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10.pn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28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26.pn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10.pn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28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26.pn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10.pn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28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26.pn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10.pn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28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26.pn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10.pn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28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26.pn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10.pn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28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26.pn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10.pn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28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26.pn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10.pn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28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65E678C-6B19-A6D9-12F2-A609562F6965}"/>
              </a:ext>
            </a:extLst>
          </p:cNvPr>
          <p:cNvSpPr txBox="1"/>
          <p:nvPr/>
        </p:nvSpPr>
        <p:spPr>
          <a:xfrm>
            <a:off x="3703899" y="497711"/>
            <a:ext cx="267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Claro Internet Móvel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545D67-E110-0857-0C1B-A688C301456C}"/>
              </a:ext>
            </a:extLst>
          </p:cNvPr>
          <p:cNvSpPr txBox="1"/>
          <p:nvPr/>
        </p:nvSpPr>
        <p:spPr>
          <a:xfrm>
            <a:off x="2698830" y="867043"/>
            <a:ext cx="267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Fernanda Bassani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D9E258-4424-BBD5-E22E-8D6588786251}"/>
              </a:ext>
            </a:extLst>
          </p:cNvPr>
          <p:cNvSpPr txBox="1"/>
          <p:nvPr/>
        </p:nvSpPr>
        <p:spPr>
          <a:xfrm>
            <a:off x="6508830" y="867043"/>
            <a:ext cx="267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Davi Domingues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75B0810-8B68-5C65-ABB2-F64FE57C8B0C}"/>
              </a:ext>
            </a:extLst>
          </p:cNvPr>
          <p:cNvSpPr txBox="1"/>
          <p:nvPr/>
        </p:nvSpPr>
        <p:spPr>
          <a:xfrm>
            <a:off x="2909103" y="1236375"/>
            <a:ext cx="267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09/03/2026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1DE908C-0B03-30F7-0077-CA698408B98C}"/>
              </a:ext>
            </a:extLst>
          </p:cNvPr>
          <p:cNvSpPr txBox="1"/>
          <p:nvPr/>
        </p:nvSpPr>
        <p:spPr>
          <a:xfrm>
            <a:off x="4454755" y="3429000"/>
            <a:ext cx="410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 nova era da internet móvel:</a:t>
            </a:r>
          </a:p>
          <a:p>
            <a:pPr algn="ctr"/>
            <a:r>
              <a:rPr lang="pt-BR" sz="2400" b="1" dirty="0"/>
              <a:t>Dominando o Claro 5G</a:t>
            </a:r>
          </a:p>
        </p:txBody>
      </p:sp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8A99E-D93F-E304-481E-494D56A7D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04BA32D-D03C-6BE3-60A1-FB5FA7F652C1}"/>
              </a:ext>
            </a:extLst>
          </p:cNvPr>
          <p:cNvSpPr/>
          <p:nvPr/>
        </p:nvSpPr>
        <p:spPr>
          <a:xfrm>
            <a:off x="513637" y="873336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C7E067D-CD1B-FEE9-9BED-97CA5A9F4205}"/>
              </a:ext>
            </a:extLst>
          </p:cNvPr>
          <p:cNvSpPr txBox="1"/>
          <p:nvPr/>
        </p:nvSpPr>
        <p:spPr>
          <a:xfrm>
            <a:off x="811129" y="1118255"/>
            <a:ext cx="9853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/>
              <a:t>A evolução: Por que o 5G é um salto gigante?</a:t>
            </a:r>
            <a:endParaRPr lang="pt-BR" sz="24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9E2E021-0678-5D3C-DF1A-4C8F86A8ED27}"/>
              </a:ext>
            </a:extLst>
          </p:cNvPr>
          <p:cNvGrpSpPr/>
          <p:nvPr/>
        </p:nvGrpSpPr>
        <p:grpSpPr>
          <a:xfrm>
            <a:off x="639422" y="2033531"/>
            <a:ext cx="7584821" cy="3497521"/>
            <a:chOff x="811129" y="1595792"/>
            <a:chExt cx="10193173" cy="414395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13E860A-A0CE-4BB1-1350-1694DDA41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129" y="1595792"/>
              <a:ext cx="10193173" cy="4143953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5FF470F-175D-D67E-DE27-9075C3C885B1}"/>
                </a:ext>
              </a:extLst>
            </p:cNvPr>
            <p:cNvSpPr txBox="1"/>
            <p:nvPr/>
          </p:nvSpPr>
          <p:spPr>
            <a:xfrm>
              <a:off x="6082564" y="4042200"/>
              <a:ext cx="4780548" cy="364662"/>
            </a:xfrm>
            <a:prstGeom prst="rect">
              <a:avLst/>
            </a:prstGeom>
            <a:solidFill>
              <a:srgbClr val="ECECEA"/>
            </a:solidFill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buNone/>
              </a:pPr>
              <a:r>
                <a:rPr lang="pt-BR" sz="1400"/>
                <a:t>-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B219A7C-EDC4-12DC-4C0B-3A8594E4AFBF}"/>
              </a:ext>
            </a:extLst>
          </p:cNvPr>
          <p:cNvGrpSpPr/>
          <p:nvPr/>
        </p:nvGrpSpPr>
        <p:grpSpPr>
          <a:xfrm>
            <a:off x="8663293" y="185774"/>
            <a:ext cx="3402585" cy="6631021"/>
            <a:chOff x="-1701293" y="338073"/>
            <a:chExt cx="3402585" cy="663102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616E537-4B5B-BE00-6CA4-C9E0C0AB4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2014BBC-99CF-1462-51D7-56C4066BF202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50E978EA-312E-C911-AE7D-B57E52EAB372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0A61BE7-BA8D-6D8E-CCF9-94BA57F8AC93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9B30FC7-A3E5-8AFC-E1E8-0A233B5C1535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627146D-AFC1-940E-17FA-E5ED341FA98F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46EC437-D59C-2556-735F-F40638FFCEFA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540B4E89-BAA1-A8BD-C4B6-CFFA09271756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C20F145D-75D7-F305-1CA6-B65D38CC8160}"/>
              </a:ext>
            </a:extLst>
          </p:cNvPr>
          <p:cNvSpPr/>
          <p:nvPr/>
        </p:nvSpPr>
        <p:spPr>
          <a:xfrm>
            <a:off x="738909" y="4202545"/>
            <a:ext cx="3555999" cy="10006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A89EC40-3844-AD0C-8EF6-191FE341AC4E}"/>
              </a:ext>
            </a:extLst>
          </p:cNvPr>
          <p:cNvSpPr/>
          <p:nvPr/>
        </p:nvSpPr>
        <p:spPr>
          <a:xfrm>
            <a:off x="4671812" y="4325448"/>
            <a:ext cx="3555999" cy="10006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5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76F20-3441-A425-9FD0-6EF02EF34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559330CB-0B17-427B-686D-3AF06BB16F0A}"/>
              </a:ext>
            </a:extLst>
          </p:cNvPr>
          <p:cNvSpPr/>
          <p:nvPr/>
        </p:nvSpPr>
        <p:spPr>
          <a:xfrm>
            <a:off x="513637" y="873336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179904-DC7D-B5AF-64E1-2149C5C6789D}"/>
              </a:ext>
            </a:extLst>
          </p:cNvPr>
          <p:cNvSpPr txBox="1"/>
          <p:nvPr/>
        </p:nvSpPr>
        <p:spPr>
          <a:xfrm>
            <a:off x="811129" y="1118255"/>
            <a:ext cx="9853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/>
              <a:t>A tríade do 5G</a:t>
            </a: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8A9CAE-067E-9829-6509-00DDC17D6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699" y="2067179"/>
            <a:ext cx="3801563" cy="345942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BE4DD45-C022-B6E5-BC7E-4135A5DE3A9F}"/>
              </a:ext>
            </a:extLst>
          </p:cNvPr>
          <p:cNvSpPr txBox="1"/>
          <p:nvPr/>
        </p:nvSpPr>
        <p:spPr>
          <a:xfrm>
            <a:off x="5467506" y="2471196"/>
            <a:ext cx="173085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/>
              <a:t>Chip</a:t>
            </a:r>
          </a:p>
          <a:p>
            <a:pPr>
              <a:buNone/>
            </a:pPr>
            <a:r>
              <a:rPr lang="pt-BR" sz="2000" b="1" dirty="0"/>
              <a:t>Claro 5G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002B57-7843-8C88-42D6-E80A2D491696}"/>
              </a:ext>
            </a:extLst>
          </p:cNvPr>
          <p:cNvSpPr txBox="1"/>
          <p:nvPr/>
        </p:nvSpPr>
        <p:spPr>
          <a:xfrm>
            <a:off x="8647521" y="4141606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D02520F-32C2-5535-D181-737205234AA7}"/>
              </a:ext>
            </a:extLst>
          </p:cNvPr>
          <p:cNvSpPr txBox="1"/>
          <p:nvPr/>
        </p:nvSpPr>
        <p:spPr>
          <a:xfrm>
            <a:off x="811129" y="4980343"/>
            <a:ext cx="184937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/>
              <a:t>Aparelho 5G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6B2B131-CDE7-517D-D6C8-D0C72307B186}"/>
              </a:ext>
            </a:extLst>
          </p:cNvPr>
          <p:cNvGrpSpPr/>
          <p:nvPr/>
        </p:nvGrpSpPr>
        <p:grpSpPr>
          <a:xfrm>
            <a:off x="8682210" y="65054"/>
            <a:ext cx="3402585" cy="6631021"/>
            <a:chOff x="-1701293" y="338073"/>
            <a:chExt cx="3402585" cy="663102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0D8FB4CA-CF86-944D-EF06-48346351F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76E323B-9AA5-F093-6F8B-A11B45E00D41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9644C134-7FC4-ED71-62F2-F3F1F60CFD9E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DBC08D7-7E4D-EF0E-CBED-86E40CC66D99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37A64FC-32CF-F3A3-8102-7E9BBD81016A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74919F7-D7F2-3003-691D-52E7EF253FED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EC81BCB2-A97C-188B-4EDD-27E0A5235A26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DCBA3D03-A95C-50D8-31DE-099D4513231F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415389B-350F-674D-4FBF-46BAB65A20DD}"/>
              </a:ext>
            </a:extLst>
          </p:cNvPr>
          <p:cNvSpPr txBox="1"/>
          <p:nvPr/>
        </p:nvSpPr>
        <p:spPr>
          <a:xfrm>
            <a:off x="5442682" y="5341935"/>
            <a:ext cx="15603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Cobertura 5G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79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Lâmpada e engrenagem com preenchimento sólido">
            <a:extLst>
              <a:ext uri="{FF2B5EF4-FFF2-40B4-BE49-F238E27FC236}">
                <a16:creationId xmlns:a16="http://schemas.microsoft.com/office/drawing/2014/main" id="{5F24A7CF-C847-DD8C-BA7D-C710A9968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1638300"/>
            <a:ext cx="2914650" cy="29146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A1857A5-D155-46C1-5B29-50FA165B9D20}"/>
              </a:ext>
            </a:extLst>
          </p:cNvPr>
          <p:cNvSpPr txBox="1"/>
          <p:nvPr/>
        </p:nvSpPr>
        <p:spPr>
          <a:xfrm>
            <a:off x="4162425" y="2828835"/>
            <a:ext cx="7075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/>
              <a:t>Sempre que houver cobertura, o 5G será a melhor experiência de rede!</a:t>
            </a:r>
          </a:p>
        </p:txBody>
      </p:sp>
    </p:spTree>
    <p:extLst>
      <p:ext uri="{BB962C8B-B14F-4D97-AF65-F5344CB8AC3E}">
        <p14:creationId xmlns:p14="http://schemas.microsoft.com/office/powerpoint/2010/main" val="3646371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B75E7-EF56-CD62-4B69-13E95378B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39BC9A04-2851-0E0E-F3E2-E3F18D694227}"/>
              </a:ext>
            </a:extLst>
          </p:cNvPr>
          <p:cNvSpPr/>
          <p:nvPr/>
        </p:nvSpPr>
        <p:spPr>
          <a:xfrm>
            <a:off x="513637" y="873336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AEB6226-FB9F-6A39-6CF4-5AF6E66E26C4}"/>
              </a:ext>
            </a:extLst>
          </p:cNvPr>
          <p:cNvSpPr txBox="1"/>
          <p:nvPr/>
        </p:nvSpPr>
        <p:spPr>
          <a:xfrm>
            <a:off x="811129" y="1118255"/>
            <a:ext cx="985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dirty="0"/>
              <a:t>Conectividade</a:t>
            </a:r>
            <a:endParaRPr lang="pt-BR" sz="1800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A9BC036-B8AF-1B8F-72DF-E8E7075006D9}"/>
              </a:ext>
            </a:extLst>
          </p:cNvPr>
          <p:cNvSpPr/>
          <p:nvPr/>
        </p:nvSpPr>
        <p:spPr>
          <a:xfrm>
            <a:off x="2101754" y="1738349"/>
            <a:ext cx="1781811" cy="1785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Frequência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82D1B00-B8D4-D288-3542-B541A0AC9C1F}"/>
              </a:ext>
            </a:extLst>
          </p:cNvPr>
          <p:cNvSpPr/>
          <p:nvPr/>
        </p:nvSpPr>
        <p:spPr>
          <a:xfrm>
            <a:off x="4255048" y="1738349"/>
            <a:ext cx="1781811" cy="1785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Velocidade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AF5A0BC-C3A4-879A-6402-4907D1E29889}"/>
              </a:ext>
            </a:extLst>
          </p:cNvPr>
          <p:cNvSpPr/>
          <p:nvPr/>
        </p:nvSpPr>
        <p:spPr>
          <a:xfrm>
            <a:off x="2127352" y="3889307"/>
            <a:ext cx="1781811" cy="1785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Download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4C89507-45B5-7428-7536-103F701CEFCA}"/>
              </a:ext>
            </a:extLst>
          </p:cNvPr>
          <p:cNvSpPr/>
          <p:nvPr/>
        </p:nvSpPr>
        <p:spPr>
          <a:xfrm>
            <a:off x="4280646" y="3889307"/>
            <a:ext cx="1781811" cy="1785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Disponibilidade</a:t>
            </a:r>
          </a:p>
        </p:txBody>
      </p:sp>
      <p:pic>
        <p:nvPicPr>
          <p:cNvPr id="16" name="Gráfico 15" descr="Sem fio com preenchimento sólido">
            <a:extLst>
              <a:ext uri="{FF2B5EF4-FFF2-40B4-BE49-F238E27FC236}">
                <a16:creationId xmlns:a16="http://schemas.microsoft.com/office/drawing/2014/main" id="{6CD534F2-1ABD-3F72-426B-8CCAD5147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619608" y="2771057"/>
            <a:ext cx="863908" cy="863908"/>
          </a:xfrm>
          <a:prstGeom prst="rect">
            <a:avLst/>
          </a:prstGeom>
        </p:spPr>
      </p:pic>
      <p:pic>
        <p:nvPicPr>
          <p:cNvPr id="18" name="Gráfico 17" descr="Mapa com alfinete com preenchimento sólido">
            <a:extLst>
              <a:ext uri="{FF2B5EF4-FFF2-40B4-BE49-F238E27FC236}">
                <a16:creationId xmlns:a16="http://schemas.microsoft.com/office/drawing/2014/main" id="{87D5BE67-6318-3D88-1043-4AE1360B3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2775" y="4922015"/>
            <a:ext cx="863908" cy="863908"/>
          </a:xfrm>
          <a:prstGeom prst="rect">
            <a:avLst/>
          </a:prstGeom>
        </p:spPr>
      </p:pic>
      <p:pic>
        <p:nvPicPr>
          <p:cNvPr id="20" name="Gráfico 19" descr="Medidor com preenchimento sólido">
            <a:extLst>
              <a:ext uri="{FF2B5EF4-FFF2-40B4-BE49-F238E27FC236}">
                <a16:creationId xmlns:a16="http://schemas.microsoft.com/office/drawing/2014/main" id="{94D9C8C3-E84E-EA2C-4144-D8161D0501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7177" y="2828207"/>
            <a:ext cx="863908" cy="863908"/>
          </a:xfrm>
          <a:prstGeom prst="rect">
            <a:avLst/>
          </a:prstGeom>
        </p:spPr>
      </p:pic>
      <p:pic>
        <p:nvPicPr>
          <p:cNvPr id="22" name="Gráfico 21" descr="Baixar da nuvem com preenchimento sólido">
            <a:extLst>
              <a:ext uri="{FF2B5EF4-FFF2-40B4-BE49-F238E27FC236}">
                <a16:creationId xmlns:a16="http://schemas.microsoft.com/office/drawing/2014/main" id="{5B001C18-9A95-4468-6153-47859FA46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10350" y="4922015"/>
            <a:ext cx="863908" cy="86390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709F5E7-D25B-F9BA-4323-DC1C9DFE17D9}"/>
              </a:ext>
            </a:extLst>
          </p:cNvPr>
          <p:cNvSpPr txBox="1"/>
          <p:nvPr/>
        </p:nvSpPr>
        <p:spPr>
          <a:xfrm>
            <a:off x="8647521" y="4141606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1439578-CB35-66DA-0B24-39AF650E8E5C}"/>
              </a:ext>
            </a:extLst>
          </p:cNvPr>
          <p:cNvGrpSpPr/>
          <p:nvPr/>
        </p:nvGrpSpPr>
        <p:grpSpPr>
          <a:xfrm>
            <a:off x="8682210" y="65054"/>
            <a:ext cx="3402585" cy="6631021"/>
            <a:chOff x="-1701293" y="338073"/>
            <a:chExt cx="3402585" cy="663102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C1250F9-16C0-E5EB-7F3F-3D7DEDCA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C7073911-3F8A-35E1-D1AE-AFBFFE6EF413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C143DBB-8D06-DE6B-FCBE-D61D7F64AB71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F1FB1EB-C63A-20C9-CF57-E3A6E6AC88F5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104253F-B7AE-CBB2-6401-589B4C088117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8EC2985-2432-3BDD-77DC-5D1C18401A42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3EB52F0-E28E-EED2-AAF2-38F02D53FA75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3EDB6D74-C06D-721B-56E2-EF9A160D5801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65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788E2-98BD-4DDD-1519-3B8ED0315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E1540326-2FA1-A705-583D-9FD4C1BE25A9}"/>
              </a:ext>
            </a:extLst>
          </p:cNvPr>
          <p:cNvSpPr/>
          <p:nvPr/>
        </p:nvSpPr>
        <p:spPr>
          <a:xfrm>
            <a:off x="513637" y="873336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CA297F-B170-ABB3-65A9-97DC16BA70C5}"/>
              </a:ext>
            </a:extLst>
          </p:cNvPr>
          <p:cNvSpPr txBox="1"/>
          <p:nvPr/>
        </p:nvSpPr>
        <p:spPr>
          <a:xfrm>
            <a:off x="811129" y="1118255"/>
            <a:ext cx="985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dirty="0"/>
              <a:t>Agora é o CHIP</a:t>
            </a:r>
            <a:endParaRPr lang="pt-BR" sz="1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730731-9E6F-BFE2-D621-1ADE7232F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83" y="1892532"/>
            <a:ext cx="2123017" cy="1789399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57E6B58-E927-9AED-E4A2-190CC74E9990}"/>
              </a:ext>
            </a:extLst>
          </p:cNvPr>
          <p:cNvSpPr/>
          <p:nvPr/>
        </p:nvSpPr>
        <p:spPr>
          <a:xfrm>
            <a:off x="3712005" y="2023684"/>
            <a:ext cx="3402585" cy="9192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/>
                </a:solidFill>
              </a:rPr>
              <a:t>A mudança: apenas chip de dados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8734C93-F765-FA81-77FD-76EB32FBA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701" y="2033000"/>
            <a:ext cx="752580" cy="638264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5CC10F8-5D4B-520F-B284-4FBE02B6B1FA}"/>
              </a:ext>
            </a:extLst>
          </p:cNvPr>
          <p:cNvGrpSpPr/>
          <p:nvPr/>
        </p:nvGrpSpPr>
        <p:grpSpPr>
          <a:xfrm>
            <a:off x="848783" y="4086876"/>
            <a:ext cx="6265807" cy="1652869"/>
            <a:chOff x="1056812" y="4086876"/>
            <a:chExt cx="6630325" cy="1962424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1AF38A05-3DCF-E769-C5E6-568D8E298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6812" y="4086876"/>
              <a:ext cx="6630325" cy="1962424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0109C20-822E-DC13-B185-35681A41B590}"/>
                </a:ext>
              </a:extLst>
            </p:cNvPr>
            <p:cNvSpPr/>
            <p:nvPr/>
          </p:nvSpPr>
          <p:spPr>
            <a:xfrm>
              <a:off x="2094614" y="4976037"/>
              <a:ext cx="1286539" cy="329610"/>
            </a:xfrm>
            <a:prstGeom prst="rect">
              <a:avLst/>
            </a:prstGeom>
            <a:solidFill>
              <a:srgbClr val="1E272E"/>
            </a:solidFill>
            <a:ln>
              <a:solidFill>
                <a:srgbClr val="1D2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C637001-99BF-94E1-9DDA-81DBA479B413}"/>
                </a:ext>
              </a:extLst>
            </p:cNvPr>
            <p:cNvSpPr/>
            <p:nvPr/>
          </p:nvSpPr>
          <p:spPr>
            <a:xfrm>
              <a:off x="5452730" y="4976037"/>
              <a:ext cx="1286539" cy="329610"/>
            </a:xfrm>
            <a:prstGeom prst="rect">
              <a:avLst/>
            </a:prstGeom>
            <a:solidFill>
              <a:srgbClr val="1E272E"/>
            </a:solidFill>
            <a:ln>
              <a:solidFill>
                <a:srgbClr val="1D2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D0D1D232-AF1B-0EF8-C882-897E99207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2368" y="3658191"/>
            <a:ext cx="2010056" cy="140989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0154B49-F70B-CB1D-8AE6-565840E37E6D}"/>
              </a:ext>
            </a:extLst>
          </p:cNvPr>
          <p:cNvSpPr txBox="1"/>
          <p:nvPr/>
        </p:nvSpPr>
        <p:spPr>
          <a:xfrm>
            <a:off x="8901521" y="5093414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B9E330-10C6-0325-1523-44098E73EC82}"/>
              </a:ext>
            </a:extLst>
          </p:cNvPr>
          <p:cNvSpPr txBox="1"/>
          <p:nvPr/>
        </p:nvSpPr>
        <p:spPr>
          <a:xfrm>
            <a:off x="8647521" y="4141606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E5A66C2-1304-DBA5-D9AA-F54DEBF6EF0D}"/>
              </a:ext>
            </a:extLst>
          </p:cNvPr>
          <p:cNvGrpSpPr/>
          <p:nvPr/>
        </p:nvGrpSpPr>
        <p:grpSpPr>
          <a:xfrm>
            <a:off x="8682210" y="65054"/>
            <a:ext cx="3402585" cy="6631021"/>
            <a:chOff x="-1701293" y="338073"/>
            <a:chExt cx="3402585" cy="6631021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CA636BF1-5F79-3534-CCAC-1A4AFA12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A700B197-EE25-20CC-2A29-3C1FCC2B0086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F6BCB7A-A2B7-EB02-AE94-B40BB408A54E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DACD89F-67E8-1D17-1F2B-AC1E4FFF2FA8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70C2ADEB-C9EA-4165-5E10-F6179B536D6C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F04B2-C01D-FD99-A463-8B3E6FC20D74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05B06E5-F26E-9E83-6CC2-F58E22F6A6A1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5A4BE504-139B-B901-D4DE-65615E6CB2D3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7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18DF6-8A1A-7C8E-D471-4B3B40BB2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634A3DDD-1CA8-B616-7E13-32AD5503338D}"/>
              </a:ext>
            </a:extLst>
          </p:cNvPr>
          <p:cNvSpPr/>
          <p:nvPr/>
        </p:nvSpPr>
        <p:spPr>
          <a:xfrm>
            <a:off x="263952" y="941275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587F052-1068-5404-8EBB-9078EE79F24A}"/>
              </a:ext>
            </a:extLst>
          </p:cNvPr>
          <p:cNvSpPr/>
          <p:nvPr/>
        </p:nvSpPr>
        <p:spPr>
          <a:xfrm>
            <a:off x="1431154" y="2596410"/>
            <a:ext cx="1515862" cy="12003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>
                <a:solidFill>
                  <a:schemeClr val="tx1"/>
                </a:solidFill>
              </a:rPr>
              <a:t>Sempre </a:t>
            </a:r>
            <a:r>
              <a:rPr lang="pt-BR" sz="1400" dirty="0">
                <a:solidFill>
                  <a:schemeClr val="tx1"/>
                </a:solidFill>
              </a:rPr>
              <a:t>conectado e compartilhar Wi-Fi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FDD565-C9C6-4BC7-8487-73948F291CFD}"/>
              </a:ext>
            </a:extLst>
          </p:cNvPr>
          <p:cNvSpPr txBox="1"/>
          <p:nvPr/>
        </p:nvSpPr>
        <p:spPr>
          <a:xfrm>
            <a:off x="811129" y="1118255"/>
            <a:ext cx="9853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Internet para sua casa ou para levar onde você quiser</a:t>
            </a:r>
          </a:p>
          <a:p>
            <a:pPr>
              <a:buNone/>
            </a:pPr>
            <a:r>
              <a:rPr lang="pt-BR" sz="1800" dirty="0"/>
              <a:t>(Consulte a zona de cobertura) </a:t>
            </a:r>
          </a:p>
        </p:txBody>
      </p:sp>
      <p:pic>
        <p:nvPicPr>
          <p:cNvPr id="9" name="Gráfico 8" descr="Wi-Fi de Home Office com preenchimento sólido">
            <a:extLst>
              <a:ext uri="{FF2B5EF4-FFF2-40B4-BE49-F238E27FC236}">
                <a16:creationId xmlns:a16="http://schemas.microsoft.com/office/drawing/2014/main" id="{86813E7F-59F0-1541-A13B-B9DD3BC31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9358" y="1845433"/>
            <a:ext cx="619353" cy="619353"/>
          </a:xfrm>
          <a:prstGeom prst="rect">
            <a:avLst/>
          </a:prstGeom>
        </p:spPr>
      </p:pic>
      <p:pic>
        <p:nvPicPr>
          <p:cNvPr id="14" name="Gráfico 13" descr="Processador com preenchimento sólido">
            <a:extLst>
              <a:ext uri="{FF2B5EF4-FFF2-40B4-BE49-F238E27FC236}">
                <a16:creationId xmlns:a16="http://schemas.microsoft.com/office/drawing/2014/main" id="{8D339597-A9BB-7C53-BDC5-0B7802302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09117" y="3947115"/>
            <a:ext cx="619353" cy="619353"/>
          </a:xfrm>
          <a:prstGeom prst="rect">
            <a:avLst/>
          </a:prstGeom>
        </p:spPr>
      </p:pic>
      <p:pic>
        <p:nvPicPr>
          <p:cNvPr id="16" name="Gráfico 15" descr="Antena parabólica com preenchimento sólido">
            <a:extLst>
              <a:ext uri="{FF2B5EF4-FFF2-40B4-BE49-F238E27FC236}">
                <a16:creationId xmlns:a16="http://schemas.microsoft.com/office/drawing/2014/main" id="{45C5001A-71F1-EF6B-50CC-4A8C2E69C0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5095" y="1958146"/>
            <a:ext cx="619353" cy="619353"/>
          </a:xfrm>
          <a:prstGeom prst="rect">
            <a:avLst/>
          </a:prstGeom>
        </p:spPr>
      </p:pic>
      <p:pic>
        <p:nvPicPr>
          <p:cNvPr id="18" name="Gráfico 17" descr="Mapa com alfinete com preenchimento sólido">
            <a:extLst>
              <a:ext uri="{FF2B5EF4-FFF2-40B4-BE49-F238E27FC236}">
                <a16:creationId xmlns:a16="http://schemas.microsoft.com/office/drawing/2014/main" id="{A071DADB-CEF9-7584-6CE1-A526D684E3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30649" y="1958146"/>
            <a:ext cx="619353" cy="619353"/>
          </a:xfrm>
          <a:prstGeom prst="rect">
            <a:avLst/>
          </a:prstGeom>
        </p:spPr>
      </p:pic>
      <p:pic>
        <p:nvPicPr>
          <p:cNvPr id="20" name="Gráfico 19" descr="Medidor com preenchimento sólido">
            <a:extLst>
              <a:ext uri="{FF2B5EF4-FFF2-40B4-BE49-F238E27FC236}">
                <a16:creationId xmlns:a16="http://schemas.microsoft.com/office/drawing/2014/main" id="{4889FD0E-CAD4-79F8-BD23-8BB7F9117B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49251" y="3884834"/>
            <a:ext cx="619353" cy="619353"/>
          </a:xfrm>
          <a:prstGeom prst="rect">
            <a:avLst/>
          </a:prstGeom>
        </p:spPr>
      </p:pic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AC258BD9-657E-8057-3805-CF9D3554DFF5}"/>
              </a:ext>
            </a:extLst>
          </p:cNvPr>
          <p:cNvSpPr/>
          <p:nvPr/>
        </p:nvSpPr>
        <p:spPr>
          <a:xfrm>
            <a:off x="3241154" y="2596410"/>
            <a:ext cx="1515862" cy="12003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Cobertura 4G e 5G da Claro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B2A33794-D724-2D43-148A-1A441105ACFD}"/>
              </a:ext>
            </a:extLst>
          </p:cNvPr>
          <p:cNvSpPr/>
          <p:nvPr/>
        </p:nvSpPr>
        <p:spPr>
          <a:xfrm>
            <a:off x="5042382" y="2596410"/>
            <a:ext cx="1515862" cy="12003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>
                <a:solidFill>
                  <a:schemeClr val="tx1"/>
                </a:solidFill>
              </a:rPr>
              <a:t> Várias cidades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E8CDB775-A23B-ADFB-48C4-6DF7E9CDB5D3}"/>
              </a:ext>
            </a:extLst>
          </p:cNvPr>
          <p:cNvSpPr/>
          <p:nvPr/>
        </p:nvSpPr>
        <p:spPr>
          <a:xfrm>
            <a:off x="3301815" y="4514454"/>
            <a:ext cx="1515862" cy="12003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Instalação fácil e sem técnicos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211BED16-A457-CE3B-80B9-4A1567B393E3}"/>
              </a:ext>
            </a:extLst>
          </p:cNvPr>
          <p:cNvSpPr/>
          <p:nvPr/>
        </p:nvSpPr>
        <p:spPr>
          <a:xfrm>
            <a:off x="1561248" y="4516755"/>
            <a:ext cx="1515862" cy="12003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Até 30x mais rápida que o G4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078F659C-48BA-2B4D-04C6-0CDB8D18E610}"/>
              </a:ext>
            </a:extLst>
          </p:cNvPr>
          <p:cNvSpPr/>
          <p:nvPr/>
        </p:nvSpPr>
        <p:spPr>
          <a:xfrm>
            <a:off x="5042382" y="4514453"/>
            <a:ext cx="1515862" cy="12003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>
                <a:solidFill>
                  <a:schemeClr val="tx1"/>
                </a:solidFill>
              </a:rPr>
              <a:t>Pacote </a:t>
            </a:r>
            <a:r>
              <a:rPr lang="pt-BR" sz="1400" dirty="0">
                <a:solidFill>
                  <a:schemeClr val="tx1"/>
                </a:solidFill>
              </a:rPr>
              <a:t>extra </a:t>
            </a:r>
          </a:p>
        </p:txBody>
      </p:sp>
      <p:pic>
        <p:nvPicPr>
          <p:cNvPr id="29" name="Gráfico 28" descr="Ampulheta 90% com preenchimento sólido">
            <a:extLst>
              <a:ext uri="{FF2B5EF4-FFF2-40B4-BE49-F238E27FC236}">
                <a16:creationId xmlns:a16="http://schemas.microsoft.com/office/drawing/2014/main" id="{5F409DCA-C51E-797E-FE95-7B4EF0ABB9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49684" y="3876189"/>
            <a:ext cx="619353" cy="6193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B6B672-125E-1A6F-1992-3A0F286364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57F6688-35FA-5F6D-298C-1F8C8CD40E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F5D457-19C6-B1A3-01D6-B142DC19C90D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5DF70D-4C22-82D0-FC76-D230ADD4006D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35FE188-C5AF-6216-DB29-E48E436485A2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56EC7B21-4B4A-11AA-7912-0A10BF418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9670B34-DED5-5D42-589B-C038ADFC38CB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EBA8B71-C5B1-F12E-8C2B-8CE4F2FD1D21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3BCC84A6-FBD3-B922-85D3-25C8E1D6C648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8375A46-8920-4AAA-2B96-24098D163BCF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70D36D30-1184-E3D2-9B42-D40A6EBDDF86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BFCD2FF1-25AB-2760-C9E3-24C9C27A771D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5986AAB8-3469-172F-9513-8D201CAC6338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475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E72C8-ABAA-5E10-0A73-9E5045F35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1A72A74A-DE65-F99D-C618-B8CF2526A189}"/>
              </a:ext>
            </a:extLst>
          </p:cNvPr>
          <p:cNvSpPr/>
          <p:nvPr/>
        </p:nvSpPr>
        <p:spPr>
          <a:xfrm>
            <a:off x="263952" y="941275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011131-305E-8B91-4D71-2153A72ECB3F}"/>
              </a:ext>
            </a:extLst>
          </p:cNvPr>
          <p:cNvSpPr txBox="1"/>
          <p:nvPr/>
        </p:nvSpPr>
        <p:spPr>
          <a:xfrm>
            <a:off x="811129" y="1118255"/>
            <a:ext cx="985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dirty="0"/>
              <a:t>O que o cliente precisa para usar o 5G</a:t>
            </a: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79DB32-99AC-BE5D-5092-B2C906D1C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8" y="3105900"/>
            <a:ext cx="1185333" cy="115993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A54EAC4-3210-5CCC-1119-D0F5EE898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08" y="4406339"/>
            <a:ext cx="1151467" cy="113453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02189E7-A108-C6FE-5E9E-E9C3CB416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740" y="1926254"/>
            <a:ext cx="919201" cy="919201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DF51E1F-882C-1B29-D76D-DC7AE611FCAE}"/>
              </a:ext>
            </a:extLst>
          </p:cNvPr>
          <p:cNvSpPr/>
          <p:nvPr/>
        </p:nvSpPr>
        <p:spPr>
          <a:xfrm>
            <a:off x="2668506" y="1926253"/>
            <a:ext cx="4523864" cy="9192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/>
              <a:t>Ser cliente Claro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C1485B6-CCAC-0D48-105A-2C0C0690A7EF}"/>
              </a:ext>
            </a:extLst>
          </p:cNvPr>
          <p:cNvSpPr/>
          <p:nvPr/>
        </p:nvSpPr>
        <p:spPr>
          <a:xfrm>
            <a:off x="2668506" y="3226265"/>
            <a:ext cx="4523864" cy="9192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/>
              <a:t>Ter um aparelho compatível com a rede 5G+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C30E8AA-8CA8-1F4B-1AC3-7EDB9532CE8D}"/>
              </a:ext>
            </a:extLst>
          </p:cNvPr>
          <p:cNvSpPr/>
          <p:nvPr/>
        </p:nvSpPr>
        <p:spPr>
          <a:xfrm>
            <a:off x="2668506" y="4514004"/>
            <a:ext cx="4523864" cy="9192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/>
              <a:t>Estar dentro da área de cobertura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25E8DD-5068-8411-31AF-3B5F40ECA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5E36077-1F69-F9F8-6E77-EB33AF722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7D3C005-82B5-BF40-3128-FE9381A8A3FE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09C63AA-3DBE-CC10-0E79-41490EC13D1B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31728F8-CB09-5ECB-64EC-67ECB7529D80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43DEB5C8-9E39-2C90-7F06-1E1F66B6E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33DE94BC-3017-5E0D-9FEA-84228C79FE6E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2678A710-85D8-7043-2F3D-FE033B2569ED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224BDE3-3EB4-86BA-22A3-990931CF3E74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19B70A2-ABA7-0B1A-5C46-5D7B28599A69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8D796C6-EC7A-4568-B835-414901337A48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5CB1FDF2-475A-27AC-B63F-28643583C8DB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701A12FD-3EC5-1173-EC7B-FFACE1364820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05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87C32-DA3F-48CA-E6C4-BBDC32F9B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Lâmpada e engrenagem com preenchimento sólido">
            <a:extLst>
              <a:ext uri="{FF2B5EF4-FFF2-40B4-BE49-F238E27FC236}">
                <a16:creationId xmlns:a16="http://schemas.microsoft.com/office/drawing/2014/main" id="{D7B5007D-E2DB-A199-A069-1780CFF5E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1638300"/>
            <a:ext cx="2914650" cy="29146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D669942-143C-C3AA-CC3A-FCC2C7314BAC}"/>
              </a:ext>
            </a:extLst>
          </p:cNvPr>
          <p:cNvSpPr txBox="1"/>
          <p:nvPr/>
        </p:nvSpPr>
        <p:spPr>
          <a:xfrm>
            <a:off x="4162425" y="2828835"/>
            <a:ext cx="70755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/>
              <a:t>A consulta ao Mapa de cobertura é obrigatória e deve ser realizada antes da confirmação da venda.</a:t>
            </a:r>
          </a:p>
        </p:txBody>
      </p:sp>
    </p:spTree>
    <p:extLst>
      <p:ext uri="{BB962C8B-B14F-4D97-AF65-F5344CB8AC3E}">
        <p14:creationId xmlns:p14="http://schemas.microsoft.com/office/powerpoint/2010/main" val="145159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33FCF-879E-7524-8608-532E53070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1A2E760-2E43-82A4-3038-6D1A2D029471}"/>
              </a:ext>
            </a:extLst>
          </p:cNvPr>
          <p:cNvSpPr/>
          <p:nvPr/>
        </p:nvSpPr>
        <p:spPr>
          <a:xfrm>
            <a:off x="263952" y="941275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48F35A-A677-CDBE-465E-FF9ABB4C6496}"/>
              </a:ext>
            </a:extLst>
          </p:cNvPr>
          <p:cNvSpPr txBox="1"/>
          <p:nvPr/>
        </p:nvSpPr>
        <p:spPr>
          <a:xfrm>
            <a:off x="811129" y="1118255"/>
            <a:ext cx="985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dirty="0"/>
              <a:t>Cobertura</a:t>
            </a:r>
            <a:endParaRPr lang="pt-BR" sz="1800" dirty="0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8D414960-E886-17C6-E1A3-0E5A7242EA9B}"/>
              </a:ext>
            </a:extLst>
          </p:cNvPr>
          <p:cNvSpPr/>
          <p:nvPr/>
        </p:nvSpPr>
        <p:spPr>
          <a:xfrm>
            <a:off x="2106580" y="2304229"/>
            <a:ext cx="1748904" cy="12005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Perfis leves</a:t>
            </a:r>
          </a:p>
          <a:p>
            <a:pPr algn="ctr"/>
            <a:endParaRPr lang="pt-BR" b="1" dirty="0"/>
          </a:p>
          <a:p>
            <a:pPr algn="ctr"/>
            <a:r>
              <a:rPr lang="pt-BR" dirty="0"/>
              <a:t>10-20GB</a:t>
            </a:r>
          </a:p>
          <a:p>
            <a:pPr algn="ctr"/>
            <a:r>
              <a:rPr lang="pt-BR" dirty="0"/>
              <a:t>para navegação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2685F88-C0ED-4942-18E0-90F75099F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5F86C47-089D-CD7C-1E15-7DFD84DEC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E63BD46-D064-4F48-FF40-3E9CD347AD85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A93E8F5-D930-6655-D2C6-7CBE81E931F5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A028481-20DF-2281-E5C7-1E5A222BEB9F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0621DF97-CB4C-90B8-90FB-5B3AD94E8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F0CCDC3-86ED-6A29-B943-AEC6FCAF1137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DC56865-51C7-0FA8-1BCA-FA9F13EC4235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246C4DBD-A8C2-FA3B-E94E-0BE192D03E6B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3EB43A7-5490-DA96-653D-E2F99220EDB0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BF02F7C-6D5D-BF6A-D9A8-975C448ADBC8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039921AF-95A0-A932-9279-9F41D86F843F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4896D0EB-1DEC-D302-2844-1DFAEA263C1A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50D234E-41B4-0EC1-11DC-23CEC1E2ACFB}"/>
              </a:ext>
            </a:extLst>
          </p:cNvPr>
          <p:cNvSpPr/>
          <p:nvPr/>
        </p:nvSpPr>
        <p:spPr>
          <a:xfrm>
            <a:off x="4863608" y="2269865"/>
            <a:ext cx="1748904" cy="12005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Perfis intensos</a:t>
            </a:r>
          </a:p>
          <a:p>
            <a:pPr algn="ctr"/>
            <a:endParaRPr lang="pt-BR" b="1" dirty="0"/>
          </a:p>
          <a:p>
            <a:pPr algn="ctr"/>
            <a:r>
              <a:rPr lang="pt-BR" dirty="0"/>
              <a:t>acima de 200GB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3E78BB4-1037-03ED-3301-5318130B8444}"/>
              </a:ext>
            </a:extLst>
          </p:cNvPr>
          <p:cNvSpPr txBox="1"/>
          <p:nvPr/>
        </p:nvSpPr>
        <p:spPr>
          <a:xfrm>
            <a:off x="510618" y="6170629"/>
            <a:ext cx="7588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pt-BR" sz="1800" baseline="0">
                <a:solidFill>
                  <a:srgbClr val="000000"/>
                </a:solidFill>
                <a:latin typeface="AMX"/>
                <a:ea typeface="Segoe UI"/>
                <a:cs typeface="Segoe UI"/>
              </a:rPr>
              <a:t>Ao atingir o limite, a velocidade cai para 1 Mbps. </a:t>
            </a:r>
            <a:r>
              <a:rPr lang="en-US" sz="1800">
                <a:solidFill>
                  <a:srgbClr val="000000"/>
                </a:solidFill>
                <a:latin typeface="AMX"/>
                <a:ea typeface="Segoe UI"/>
                <a:cs typeface="Segoe UI"/>
              </a:rPr>
              <a:t>​</a:t>
            </a:r>
          </a:p>
          <a:p>
            <a:pPr rtl="0"/>
            <a:r>
              <a:rPr lang="pt-BR" sz="1800" baseline="0">
                <a:solidFill>
                  <a:srgbClr val="000000"/>
                </a:solidFill>
                <a:latin typeface="AMX"/>
                <a:ea typeface="Segoe UI"/>
                <a:cs typeface="Segoe UI"/>
              </a:rPr>
              <a:t>Para voltar ao 5G, é possível contratar pacotes extras.</a:t>
            </a:r>
            <a:r>
              <a:rPr lang="en-US" sz="1800">
                <a:solidFill>
                  <a:srgbClr val="000000"/>
                </a:solidFill>
                <a:latin typeface="AMX"/>
                <a:ea typeface="Segoe UI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15803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0887F-659E-7030-7CF9-483A5386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DEEF7BD-026F-F0B8-5E56-CBAA44BE93E4}"/>
              </a:ext>
            </a:extLst>
          </p:cNvPr>
          <p:cNvSpPr/>
          <p:nvPr/>
        </p:nvSpPr>
        <p:spPr>
          <a:xfrm>
            <a:off x="263952" y="941275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3B1899-B784-C6AF-0648-D8678E21964C}"/>
              </a:ext>
            </a:extLst>
          </p:cNvPr>
          <p:cNvSpPr txBox="1"/>
          <p:nvPr/>
        </p:nvSpPr>
        <p:spPr>
          <a:xfrm>
            <a:off x="811129" y="1118255"/>
            <a:ext cx="985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dirty="0"/>
              <a:t>Cobertura</a:t>
            </a:r>
            <a:endParaRPr lang="pt-BR" sz="1800" dirty="0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466B444B-429A-04CE-FB2C-902FB6DF12F4}"/>
              </a:ext>
            </a:extLst>
          </p:cNvPr>
          <p:cNvSpPr/>
          <p:nvPr/>
        </p:nvSpPr>
        <p:spPr>
          <a:xfrm>
            <a:off x="666750" y="2063019"/>
            <a:ext cx="3049505" cy="1031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Cenário de CEP </a:t>
            </a:r>
            <a:r>
              <a:rPr lang="pt-BR" b="1" dirty="0"/>
              <a:t>sem boa experiência</a:t>
            </a:r>
          </a:p>
          <a:p>
            <a:r>
              <a:rPr lang="pt-BR" dirty="0"/>
              <a:t>Cor verde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81664B5-EE5E-AA09-B7F7-DA924269F830}"/>
              </a:ext>
            </a:extLst>
          </p:cNvPr>
          <p:cNvSpPr/>
          <p:nvPr/>
        </p:nvSpPr>
        <p:spPr>
          <a:xfrm>
            <a:off x="666750" y="3375585"/>
            <a:ext cx="3049505" cy="8637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Cenário de CEP </a:t>
            </a:r>
            <a:r>
              <a:rPr lang="pt-BR" b="1" dirty="0"/>
              <a:t>com boa experiência</a:t>
            </a:r>
          </a:p>
          <a:p>
            <a:r>
              <a:rPr lang="pt-BR" dirty="0"/>
              <a:t>Cor amarela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D05B3F-FBA5-CDA1-4C7A-A13CABF4C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882" y="1909777"/>
            <a:ext cx="2461966" cy="135832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264B78C-E43B-93BE-25B0-6D424AA40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883" y="3375585"/>
            <a:ext cx="2461968" cy="1358327"/>
          </a:xfrm>
          <a:prstGeom prst="rect">
            <a:avLst/>
          </a:prstGeom>
        </p:spPr>
      </p:pic>
      <p:pic>
        <p:nvPicPr>
          <p:cNvPr id="24" name="Gráfico 23" descr="Seta para Direita com preenchimento sólido">
            <a:extLst>
              <a:ext uri="{FF2B5EF4-FFF2-40B4-BE49-F238E27FC236}">
                <a16:creationId xmlns:a16="http://schemas.microsoft.com/office/drawing/2014/main" id="{82A1C433-52BD-B313-24DC-535A69A26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358" y="2063019"/>
            <a:ext cx="841125" cy="841125"/>
          </a:xfrm>
          <a:prstGeom prst="rect">
            <a:avLst/>
          </a:prstGeom>
        </p:spPr>
      </p:pic>
      <p:pic>
        <p:nvPicPr>
          <p:cNvPr id="25" name="Gráfico 24" descr="Seta para Direita com preenchimento sólido">
            <a:extLst>
              <a:ext uri="{FF2B5EF4-FFF2-40B4-BE49-F238E27FC236}">
                <a16:creationId xmlns:a16="http://schemas.microsoft.com/office/drawing/2014/main" id="{A831A50B-02C7-D1EA-F60B-EBF5BF5EE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358" y="3376903"/>
            <a:ext cx="841125" cy="8411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9A2E781-7C10-727C-CA86-20E25BFB0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9BE4F3D-4200-93B9-EB19-ED034BD615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C77218-CD78-FC7A-8332-00EF9BE04698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7CE37A5-DEC4-2EF1-F2A6-EF0E64BC6502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57273A8-F20D-F30F-4AF3-53D4D77B33DF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7B82DF0-0F9D-AE37-43CA-56DC96378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9DCB92E-3943-7F41-859A-31011F1287E6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EDF5954-3E55-F1AA-E128-C56F098F7C07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1DB581F6-9F11-58D6-CF94-8234D5F28343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CA96093-F0B4-FFA1-9A54-D91339DCB105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D7977D14-7894-7977-E2DF-805335E13854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4DB4A310-AFAB-71BB-6829-C459905EB4B4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DE849C59-7567-86DC-8157-1ECED849B16F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77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E47B3-8350-34A8-01C1-90BEADFE2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8D7FE60-FABC-CD4B-F42D-3B36BDAF455C}"/>
              </a:ext>
            </a:extLst>
          </p:cNvPr>
          <p:cNvSpPr/>
          <p:nvPr/>
        </p:nvSpPr>
        <p:spPr>
          <a:xfrm>
            <a:off x="263952" y="941275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F45D910-D997-6EAB-B707-7E8AB1177B33}"/>
              </a:ext>
            </a:extLst>
          </p:cNvPr>
          <p:cNvSpPr txBox="1"/>
          <p:nvPr/>
        </p:nvSpPr>
        <p:spPr>
          <a:xfrm>
            <a:off x="811129" y="1118255"/>
            <a:ext cx="985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dirty="0"/>
              <a:t>A comunicação</a:t>
            </a:r>
            <a:endParaRPr lang="pt-BR" sz="18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2DF333-79FB-1A44-9D41-DBF417A1CA33}"/>
              </a:ext>
            </a:extLst>
          </p:cNvPr>
          <p:cNvSpPr txBox="1"/>
          <p:nvPr/>
        </p:nvSpPr>
        <p:spPr>
          <a:xfrm>
            <a:off x="811130" y="1959139"/>
            <a:ext cx="5284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comunicação é essencial para garantir clareza, alinhamento e confiança em qualquer processo. </a:t>
            </a:r>
          </a:p>
        </p:txBody>
      </p:sp>
      <p:pic>
        <p:nvPicPr>
          <p:cNvPr id="16" name="Gráfico 15" descr="Sirene com preenchimento sólido">
            <a:extLst>
              <a:ext uri="{FF2B5EF4-FFF2-40B4-BE49-F238E27FC236}">
                <a16:creationId xmlns:a16="http://schemas.microsoft.com/office/drawing/2014/main" id="{B8481085-201C-75D8-B636-E2340E8EA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7455" y="2967841"/>
            <a:ext cx="1167432" cy="1167432"/>
          </a:xfrm>
          <a:prstGeom prst="rect">
            <a:avLst/>
          </a:prstGeom>
        </p:spPr>
      </p:pic>
      <p:pic>
        <p:nvPicPr>
          <p:cNvPr id="17" name="Gráfico 16" descr="Sirene com preenchimento sólido">
            <a:extLst>
              <a:ext uri="{FF2B5EF4-FFF2-40B4-BE49-F238E27FC236}">
                <a16:creationId xmlns:a16="http://schemas.microsoft.com/office/drawing/2014/main" id="{13EE4301-4358-E30C-D9C4-A5385CFB0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8685" y="2967841"/>
            <a:ext cx="1167432" cy="1167432"/>
          </a:xfrm>
          <a:prstGeom prst="rect">
            <a:avLst/>
          </a:prstGeom>
        </p:spPr>
      </p:pic>
      <p:pic>
        <p:nvPicPr>
          <p:cNvPr id="18" name="Gráfico 17" descr="Sirene com preenchimento sólido">
            <a:extLst>
              <a:ext uri="{FF2B5EF4-FFF2-40B4-BE49-F238E27FC236}">
                <a16:creationId xmlns:a16="http://schemas.microsoft.com/office/drawing/2014/main" id="{546695A4-74CE-ACF1-B52E-614DEE689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5958" y="2967841"/>
            <a:ext cx="1167432" cy="11674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8EC4A0-D046-D857-61F0-A81345A17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EF878C5-8793-2E8F-F18F-693C072551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95EA3D-2E79-523A-CE4E-AE6B232ABDA6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07EACA4-CB70-E17B-93CE-3DA0E174C805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EDA741B-D02E-94B4-CAD3-B4F3471277A6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2F89E0D-51DC-45BF-7B0C-B32CFAA43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69A3121-EDF2-5FD3-7C68-23A8E7E8D304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4502C4A6-352F-7635-1395-9E53F76E5335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A779DAED-AE09-CB4A-168D-C5B9FF31C50C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89F3EEF-30B8-A1B5-D8DC-73B125793D5C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5ADC485-0A0F-5F8A-663A-3658BF210F9E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87F50C7-4142-A2E5-F4F4-7A4832AFB358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3F7F7411-0A1A-1F81-637C-3DC5BE26F6A9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819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4CA5B-5919-9BEB-FB97-6F8FD7405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0934DAB8-F2BA-4002-4704-6B9FB41D0092}"/>
              </a:ext>
            </a:extLst>
          </p:cNvPr>
          <p:cNvSpPr/>
          <p:nvPr/>
        </p:nvSpPr>
        <p:spPr>
          <a:xfrm>
            <a:off x="263952" y="941275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FCD48E-85EC-72FF-898F-8BDB8C10AF98}"/>
              </a:ext>
            </a:extLst>
          </p:cNvPr>
          <p:cNvSpPr txBox="1"/>
          <p:nvPr/>
        </p:nvSpPr>
        <p:spPr>
          <a:xfrm>
            <a:off x="811129" y="1118255"/>
            <a:ext cx="985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dirty="0"/>
              <a:t>Sinal vermelho: o que não dizer/fazer</a:t>
            </a:r>
            <a:endParaRPr lang="pt-BR" sz="18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2BAC76-AD80-2738-E380-02EA4E157CBC}"/>
              </a:ext>
            </a:extLst>
          </p:cNvPr>
          <p:cNvSpPr txBox="1"/>
          <p:nvPr/>
        </p:nvSpPr>
        <p:spPr>
          <a:xfrm>
            <a:off x="2064058" y="2781400"/>
            <a:ext cx="5363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• Prometer equivalência com fibra </a:t>
            </a:r>
          </a:p>
          <a:p>
            <a:r>
              <a:rPr lang="pt-BR" sz="1600" dirty="0"/>
              <a:t>• Garantir velocidade fixa </a:t>
            </a:r>
          </a:p>
          <a:p>
            <a:r>
              <a:rPr lang="pt-BR" sz="1600" dirty="0"/>
              <a:t>• Indicar marcas de roteadores </a:t>
            </a:r>
          </a:p>
          <a:p>
            <a:r>
              <a:rPr lang="pt-BR" sz="1600" dirty="0"/>
              <a:t>• Apresentar cálculos garantidos de consumo.</a:t>
            </a:r>
            <a:endParaRPr lang="pt-BR" dirty="0"/>
          </a:p>
        </p:txBody>
      </p:sp>
      <p:pic>
        <p:nvPicPr>
          <p:cNvPr id="16" name="Gráfico 15" descr="Sirene com preenchimento sólido">
            <a:extLst>
              <a:ext uri="{FF2B5EF4-FFF2-40B4-BE49-F238E27FC236}">
                <a16:creationId xmlns:a16="http://schemas.microsoft.com/office/drawing/2014/main" id="{6453E5C9-D401-35D8-FBBA-234BD5B9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061" y="2748817"/>
            <a:ext cx="1229239" cy="122923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137407-4635-2E0A-8805-238C8E0F3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10A509-A070-FCEE-BD26-041FD1A42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1674D69-53A2-B12E-1760-E0DDBA17F86C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E91B34-CAD9-E084-2B03-74B905FB0516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092A008-C53A-48ED-F27A-E95FB4D71987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2F38B08-E55C-02A1-DF88-74FC27B97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CF1C317-063E-3C2E-1EC0-A9491573E943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A78A597-846C-B0F0-9A68-5F05E3E4DD73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02E8ACE-240F-ABCA-8A9B-CCF49B16ED5E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96023949-1BFE-2D6D-36A2-F3B440861512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31B3A739-AB5D-2DD8-C306-6376B689CB1F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EDD4898A-AD66-585E-24BC-B5B112FCAE12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3C260204-FFBA-1409-D16A-7F6A540749CA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182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EE482-7737-D52E-6796-A69FB9DFB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6D971F0-DC72-1D6F-4C50-E322BA5B8B06}"/>
              </a:ext>
            </a:extLst>
          </p:cNvPr>
          <p:cNvSpPr/>
          <p:nvPr/>
        </p:nvSpPr>
        <p:spPr>
          <a:xfrm>
            <a:off x="263952" y="941275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32F757A-062E-4424-3594-7C6BF4842052}"/>
              </a:ext>
            </a:extLst>
          </p:cNvPr>
          <p:cNvSpPr txBox="1"/>
          <p:nvPr/>
        </p:nvSpPr>
        <p:spPr>
          <a:xfrm>
            <a:off x="811129" y="1118255"/>
            <a:ext cx="985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dirty="0"/>
              <a:t>Sinal amarelo: como falar</a:t>
            </a:r>
            <a:endParaRPr lang="pt-BR" sz="1800" dirty="0"/>
          </a:p>
        </p:txBody>
      </p:sp>
      <p:pic>
        <p:nvPicPr>
          <p:cNvPr id="16" name="Gráfico 15" descr="Sirene com preenchimento sólido">
            <a:extLst>
              <a:ext uri="{FF2B5EF4-FFF2-40B4-BE49-F238E27FC236}">
                <a16:creationId xmlns:a16="http://schemas.microsoft.com/office/drawing/2014/main" id="{D61CF55A-166D-9CA9-42AE-DFB8222D9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129" y="1500383"/>
            <a:ext cx="991715" cy="99171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ADC9DF5-DED1-19C8-4BEB-BA089BB44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732B375-5631-CDB2-10C4-EA268EE05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0CADF4A-1B02-B133-F66B-06FB792EF6D2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0706142-2A32-A6E0-BD82-33CFF02076E6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8F46C2F-9086-A0C4-DC0D-70732F935CAF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C4C11DDE-6110-BBB0-8924-3AB534B9E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5E3FC13-F271-8E27-3BB5-D40D0C6726E2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F2EBE41-918F-73CB-3F30-FD78934020A1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071D7C5-9B7B-8A3B-4768-224FBED1CE90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A9AFB633-0417-A22D-9A25-7F143B58B9B2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E27D232-3647-1653-7DE2-7BD499E32655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A9444FF-E752-598E-2959-DE763E849860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A7E76F4-6FF1-25B8-8A06-2FA3995927AB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E59EA9-D962-2815-4C83-CF95D9D99987}"/>
              </a:ext>
            </a:extLst>
          </p:cNvPr>
          <p:cNvSpPr txBox="1"/>
          <p:nvPr/>
        </p:nvSpPr>
        <p:spPr>
          <a:xfrm>
            <a:off x="2119191" y="2293485"/>
            <a:ext cx="5355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Use sempre uma linguagem de estimativa.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Não faça garantias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21131B3-E50B-E4A8-4E8E-D03A41C7E819}"/>
              </a:ext>
            </a:extLst>
          </p:cNvPr>
          <p:cNvGrpSpPr/>
          <p:nvPr/>
        </p:nvGrpSpPr>
        <p:grpSpPr>
          <a:xfrm>
            <a:off x="1341349" y="3124482"/>
            <a:ext cx="5681598" cy="2258403"/>
            <a:chOff x="3630447" y="3290655"/>
            <a:chExt cx="8364117" cy="3324689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F3BE5DC-59B7-8119-AC79-2E956C123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30447" y="3290655"/>
              <a:ext cx="8364117" cy="3324689"/>
            </a:xfrm>
            <a:prstGeom prst="rect">
              <a:avLst/>
            </a:prstGeom>
          </p:spPr>
        </p:pic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AD2D597B-57E0-B104-1DED-DB575F340D18}"/>
                </a:ext>
              </a:extLst>
            </p:cNvPr>
            <p:cNvSpPr/>
            <p:nvPr/>
          </p:nvSpPr>
          <p:spPr>
            <a:xfrm>
              <a:off x="4620126" y="5630779"/>
              <a:ext cx="1604211" cy="449179"/>
            </a:xfrm>
            <a:prstGeom prst="roundRect">
              <a:avLst/>
            </a:prstGeom>
            <a:solidFill>
              <a:srgbClr val="80C86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559B0F72-9F16-EB97-A459-108A6B73FA1F}"/>
                </a:ext>
              </a:extLst>
            </p:cNvPr>
            <p:cNvSpPr/>
            <p:nvPr/>
          </p:nvSpPr>
          <p:spPr>
            <a:xfrm flipH="1">
              <a:off x="6890585" y="5630779"/>
              <a:ext cx="1756110" cy="449179"/>
            </a:xfrm>
            <a:prstGeom prst="roundRect">
              <a:avLst/>
            </a:prstGeom>
            <a:solidFill>
              <a:srgbClr val="F5B2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013D7A4E-7145-00C2-2B7F-4D1459DD53BF}"/>
                </a:ext>
              </a:extLst>
            </p:cNvPr>
            <p:cNvSpPr/>
            <p:nvPr/>
          </p:nvSpPr>
          <p:spPr>
            <a:xfrm flipH="1">
              <a:off x="9026434" y="5630778"/>
              <a:ext cx="2172250" cy="449179"/>
            </a:xfrm>
            <a:prstGeom prst="roundRect">
              <a:avLst/>
            </a:prstGeom>
            <a:solidFill>
              <a:srgbClr val="AB0F0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83288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4D338-4636-B99C-C860-FCE6814F1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3EB6FB2-FD4F-35AE-5365-064F9F63111C}"/>
              </a:ext>
            </a:extLst>
          </p:cNvPr>
          <p:cNvSpPr/>
          <p:nvPr/>
        </p:nvSpPr>
        <p:spPr>
          <a:xfrm>
            <a:off x="237448" y="981031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54B6F66-BE40-83A7-66EC-CD86C9F651C6}"/>
              </a:ext>
            </a:extLst>
          </p:cNvPr>
          <p:cNvSpPr txBox="1"/>
          <p:nvPr/>
        </p:nvSpPr>
        <p:spPr>
          <a:xfrm>
            <a:off x="811129" y="1118255"/>
            <a:ext cx="985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dirty="0"/>
              <a:t>Sinal verde: validações</a:t>
            </a:r>
            <a:endParaRPr lang="pt-BR" sz="18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C4843C3-BED7-01C6-73DF-DE9BF52330EB}"/>
              </a:ext>
            </a:extLst>
          </p:cNvPr>
          <p:cNvSpPr txBox="1"/>
          <p:nvPr/>
        </p:nvSpPr>
        <p:spPr>
          <a:xfrm>
            <a:off x="2119191" y="2293485"/>
            <a:ext cx="5355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Perguntar sobre o tipo de uso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Verifique o tipo de dispositivo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Consulte a cobertura.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Apresente a solução.</a:t>
            </a:r>
          </a:p>
        </p:txBody>
      </p:sp>
      <p:pic>
        <p:nvPicPr>
          <p:cNvPr id="16" name="Gráfico 15" descr="Sirene com preenchimento sólido">
            <a:extLst>
              <a:ext uri="{FF2B5EF4-FFF2-40B4-BE49-F238E27FC236}">
                <a16:creationId xmlns:a16="http://schemas.microsoft.com/office/drawing/2014/main" id="{EAE61012-0731-FF5C-BA2A-D6C91818D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733" y="2034342"/>
            <a:ext cx="1223727" cy="122372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AE46989-00B1-8A3C-B282-01AA1DC3E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6E2AA04-634D-F3FF-3EBE-27CF5EED1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FA2DF6-3982-9793-C561-A8F0217ACFF6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7094BF-07C8-AACA-E6FD-48FAF75CA61B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289073C-13EA-C791-ACE9-EBA43BED33F6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C53CAD9D-CB7A-FEE8-37D4-D5331EECC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CE291D3-5DFC-F69F-33FD-2548C7B7A6CB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12AADDC-C14D-A117-12A7-507DAAE3CBD4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25A30FB-EF61-CBFB-446A-E8C03A624BFA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9CEAE1F-0DAF-6CE4-519A-0E39A38171C1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32E1BCC7-122E-40C8-2EAD-B823099294B5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77136E2B-45E8-6F09-47D2-A1D29554499A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8885868D-257D-C0A1-3DCE-0D1F458CE18E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924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A5F1C-32FD-3E35-5BDA-60B5237F7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A119510-E859-51D1-B345-4DE089BF71DF}"/>
              </a:ext>
            </a:extLst>
          </p:cNvPr>
          <p:cNvSpPr/>
          <p:nvPr/>
        </p:nvSpPr>
        <p:spPr>
          <a:xfrm>
            <a:off x="263952" y="941275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D8461D-550A-9CC3-2306-AE485D313D21}"/>
              </a:ext>
            </a:extLst>
          </p:cNvPr>
          <p:cNvSpPr txBox="1"/>
          <p:nvPr/>
        </p:nvSpPr>
        <p:spPr>
          <a:xfrm>
            <a:off x="811129" y="1118255"/>
            <a:ext cx="985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dirty="0"/>
              <a:t>Afinando o discurso: Dicas de comunicação</a:t>
            </a:r>
            <a:endParaRPr lang="pt-BR" sz="18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57699FB-59D5-DFDC-9505-5BA4CDFF1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22981"/>
              </p:ext>
            </p:extLst>
          </p:nvPr>
        </p:nvGraphicFramePr>
        <p:xfrm>
          <a:off x="1095943" y="2200328"/>
          <a:ext cx="6205610" cy="324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805">
                  <a:extLst>
                    <a:ext uri="{9D8B030D-6E8A-4147-A177-3AD203B41FA5}">
                      <a16:colId xmlns:a16="http://schemas.microsoft.com/office/drawing/2014/main" val="3264122462"/>
                    </a:ext>
                  </a:extLst>
                </a:gridCol>
                <a:gridCol w="3102805">
                  <a:extLst>
                    <a:ext uri="{9D8B030D-6E8A-4147-A177-3AD203B41FA5}">
                      <a16:colId xmlns:a16="http://schemas.microsoft.com/office/drawing/2014/main" val="4169249512"/>
                    </a:ext>
                  </a:extLst>
                </a:gridCol>
              </a:tblGrid>
              <a:tr h="625051">
                <a:tc>
                  <a:txBody>
                    <a:bodyPr/>
                    <a:lstStyle/>
                    <a:p>
                      <a:r>
                        <a:rPr lang="pt-BR" sz="1400" dirty="0"/>
                        <a:t>Evite dizer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Prefira dizer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388852"/>
                  </a:ext>
                </a:extLst>
              </a:tr>
              <a:tr h="873359">
                <a:tc>
                  <a:txBody>
                    <a:bodyPr/>
                    <a:lstStyle/>
                    <a:p>
                      <a:r>
                        <a:rPr lang="pt-BR" sz="1400" dirty="0"/>
                        <a:t>É uma internet igualzinha à cabeada/fibra.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É uma conectividade móvel de alta performance com a liberdade da rede 5G.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56675"/>
                  </a:ext>
                </a:extLst>
              </a:tr>
              <a:tr h="873359">
                <a:tc>
                  <a:txBody>
                    <a:bodyPr/>
                    <a:lstStyle/>
                    <a:p>
                      <a:r>
                        <a:rPr lang="pt-BR" sz="1400" dirty="0"/>
                        <a:t>Eu garanto que a velocidade vai ser 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Com a tecnologia 5G na sua área, você terá uma navegação de altíssima velocidade, superando o 4G.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33835"/>
                  </a:ext>
                </a:extLst>
              </a:tr>
              <a:tr h="873359">
                <a:tc>
                  <a:txBody>
                    <a:bodyPr/>
                    <a:lstStyle/>
                    <a:p>
                      <a:r>
                        <a:rPr lang="pt-BR" sz="1400" dirty="0"/>
                        <a:t>Pode comprar qualquer roteador.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Apenas certifique-se de que o dispositivo ou roteador escolhido seja compatível com a rede 5G.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9178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2705A857-BC04-298D-B5D2-A9EDEBAC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6AA14CB-BDE0-D744-9320-6C2B761CC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14EC3C1-1CF7-3901-F3E4-D018862759FD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C8D8CE6-5D46-C00C-3B69-6A34B2E72F28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938B3EF-A9BF-E230-EF7F-856323A0A69B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3A86DB5-CBEE-8EE9-C799-FC59961F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F88CA26-B9E4-0277-AAD2-CE0E86C34B7D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AE1AD65-5640-B09B-EFE4-CE55AC36EFDC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9AB31201-2D97-2970-28FD-E5F2860AF64B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B6C1256-4F5D-6757-1371-B1315E2050B1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AA6B793-75D1-A003-8B14-BBE83AD93F57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2659CA0-3D2D-617A-56C1-640B986303ED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529078C5-228C-BBB7-1637-3D408BA9D329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301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77CC075-1E64-FA07-F75B-30AB41A6162A}"/>
              </a:ext>
            </a:extLst>
          </p:cNvPr>
          <p:cNvSpPr txBox="1"/>
          <p:nvPr/>
        </p:nvSpPr>
        <p:spPr>
          <a:xfrm>
            <a:off x="238539" y="755374"/>
            <a:ext cx="221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Recapitulando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F0B40B-3131-3F93-9799-58F0C3A3BE21}"/>
              </a:ext>
            </a:extLst>
          </p:cNvPr>
          <p:cNvSpPr txBox="1"/>
          <p:nvPr/>
        </p:nvSpPr>
        <p:spPr>
          <a:xfrm>
            <a:off x="1345095" y="2545282"/>
            <a:ext cx="293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Estratégia e posicionamento</a:t>
            </a:r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8E9CEA8-19DB-E411-4A77-787DF0EFB047}"/>
              </a:ext>
            </a:extLst>
          </p:cNvPr>
          <p:cNvSpPr txBox="1"/>
          <p:nvPr/>
        </p:nvSpPr>
        <p:spPr>
          <a:xfrm>
            <a:off x="8275750" y="2545282"/>
            <a:ext cx="11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Tecnologia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4AB103-C8E4-6AA6-2509-2CC2A28628A8}"/>
              </a:ext>
            </a:extLst>
          </p:cNvPr>
          <p:cNvSpPr txBox="1"/>
          <p:nvPr/>
        </p:nvSpPr>
        <p:spPr>
          <a:xfrm>
            <a:off x="1345095" y="4844534"/>
            <a:ext cx="347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Franquia e estimativa de consumo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4107E6-E768-C0F0-08E8-570F418DCA4B}"/>
              </a:ext>
            </a:extLst>
          </p:cNvPr>
          <p:cNvSpPr txBox="1"/>
          <p:nvPr/>
        </p:nvSpPr>
        <p:spPr>
          <a:xfrm>
            <a:off x="8275750" y="4844534"/>
            <a:ext cx="227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Abordagem comercial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630674A-369F-1FE3-2D30-F80CA8A291FC}"/>
              </a:ext>
            </a:extLst>
          </p:cNvPr>
          <p:cNvSpPr txBox="1"/>
          <p:nvPr/>
        </p:nvSpPr>
        <p:spPr>
          <a:xfrm>
            <a:off x="4579847" y="3429000"/>
            <a:ext cx="297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Produto e limitações técnicas</a:t>
            </a:r>
            <a:endParaRPr lang="pt-BR" dirty="0"/>
          </a:p>
        </p:txBody>
      </p:sp>
      <p:pic>
        <p:nvPicPr>
          <p:cNvPr id="12" name="Gráfico 11" descr="Perfil de mulher com preenchimento sólido">
            <a:extLst>
              <a:ext uri="{FF2B5EF4-FFF2-40B4-BE49-F238E27FC236}">
                <a16:creationId xmlns:a16="http://schemas.microsoft.com/office/drawing/2014/main" id="{F888B8B9-0DF3-CBDF-FA9D-69721E40B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6322" y="1760451"/>
            <a:ext cx="914400" cy="914400"/>
          </a:xfrm>
          <a:prstGeom prst="rect">
            <a:avLst/>
          </a:prstGeom>
        </p:spPr>
      </p:pic>
      <p:pic>
        <p:nvPicPr>
          <p:cNvPr id="14" name="Gráfico 13" descr="Perfil masculino com preenchimento sólido">
            <a:extLst>
              <a:ext uri="{FF2B5EF4-FFF2-40B4-BE49-F238E27FC236}">
                <a16:creationId xmlns:a16="http://schemas.microsoft.com/office/drawing/2014/main" id="{21F49041-C3F1-49BE-7A83-9B4EF1322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1949" y="1792357"/>
            <a:ext cx="914400" cy="914400"/>
          </a:xfrm>
          <a:prstGeom prst="rect">
            <a:avLst/>
          </a:prstGeom>
        </p:spPr>
      </p:pic>
      <p:pic>
        <p:nvPicPr>
          <p:cNvPr id="16" name="Gráfico 15" descr="Vibração do telefone com preenchimento sólido">
            <a:extLst>
              <a:ext uri="{FF2B5EF4-FFF2-40B4-BE49-F238E27FC236}">
                <a16:creationId xmlns:a16="http://schemas.microsoft.com/office/drawing/2014/main" id="{6DDAAE13-5D23-25C3-CA16-531BAFC34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3203" y="2545282"/>
            <a:ext cx="914400" cy="914400"/>
          </a:xfrm>
          <a:prstGeom prst="rect">
            <a:avLst/>
          </a:prstGeom>
        </p:spPr>
      </p:pic>
      <p:pic>
        <p:nvPicPr>
          <p:cNvPr id="18" name="Gráfico 17" descr="Internet das Coisas com preenchimento sólido">
            <a:extLst>
              <a:ext uri="{FF2B5EF4-FFF2-40B4-BE49-F238E27FC236}">
                <a16:creationId xmlns:a16="http://schemas.microsoft.com/office/drawing/2014/main" id="{9D474826-572B-772E-07EB-90126444A2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6277" y="1676760"/>
            <a:ext cx="914400" cy="914400"/>
          </a:xfrm>
          <a:prstGeom prst="rect">
            <a:avLst/>
          </a:prstGeom>
        </p:spPr>
      </p:pic>
      <p:pic>
        <p:nvPicPr>
          <p:cNvPr id="20" name="Gráfico 19" descr="Call center com preenchimento sólido">
            <a:extLst>
              <a:ext uri="{FF2B5EF4-FFF2-40B4-BE49-F238E27FC236}">
                <a16:creationId xmlns:a16="http://schemas.microsoft.com/office/drawing/2014/main" id="{6C0473E2-0557-36C3-6050-836E46D5CA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54374" y="4063040"/>
            <a:ext cx="914400" cy="914400"/>
          </a:xfrm>
          <a:prstGeom prst="rect">
            <a:avLst/>
          </a:prstGeom>
        </p:spPr>
      </p:pic>
      <p:pic>
        <p:nvPicPr>
          <p:cNvPr id="22" name="Gráfico 21" descr="Ampulheta concluída com preenchimento sólido">
            <a:extLst>
              <a:ext uri="{FF2B5EF4-FFF2-40B4-BE49-F238E27FC236}">
                <a16:creationId xmlns:a16="http://schemas.microsoft.com/office/drawing/2014/main" id="{9D31C737-6A60-69FD-2397-7E6EF661BE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51652" y="3969026"/>
            <a:ext cx="914400" cy="914400"/>
          </a:xfrm>
          <a:prstGeom prst="rect">
            <a:avLst/>
          </a:prstGeom>
        </p:spPr>
      </p:pic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C61826F3-7DE0-4C24-44A1-BA5B3D0FE490}"/>
              </a:ext>
            </a:extLst>
          </p:cNvPr>
          <p:cNvSpPr/>
          <p:nvPr/>
        </p:nvSpPr>
        <p:spPr>
          <a:xfrm>
            <a:off x="-2186609" y="1510748"/>
            <a:ext cx="1794850" cy="22875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DG – Sugestões de ícones</a:t>
            </a:r>
          </a:p>
        </p:txBody>
      </p:sp>
    </p:spTree>
    <p:extLst>
      <p:ext uri="{BB962C8B-B14F-4D97-AF65-F5344CB8AC3E}">
        <p14:creationId xmlns:p14="http://schemas.microsoft.com/office/powerpoint/2010/main" val="1857488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D5513FD-DB2C-0480-4915-116696E2016C}"/>
              </a:ext>
            </a:extLst>
          </p:cNvPr>
          <p:cNvSpPr txBox="1"/>
          <p:nvPr/>
        </p:nvSpPr>
        <p:spPr>
          <a:xfrm>
            <a:off x="3540573" y="2377122"/>
            <a:ext cx="6154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futuro da internet é móvel e ágil. Vamos reforçar o conteúdo para realizar vendas qualificadas com </a:t>
            </a:r>
            <a:r>
              <a:rPr lang="pt-BR" b="1" dirty="0"/>
              <a:t>excelência no 5G</a:t>
            </a:r>
            <a:r>
              <a:rPr lang="pt-BR" dirty="0"/>
              <a:t>.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EE8D2DA-8631-394C-EACB-7D962F0C1EF6}"/>
              </a:ext>
            </a:extLst>
          </p:cNvPr>
          <p:cNvSpPr/>
          <p:nvPr/>
        </p:nvSpPr>
        <p:spPr>
          <a:xfrm>
            <a:off x="-2298031" y="1215189"/>
            <a:ext cx="1732548" cy="19852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DG - Inserir uma imagem ilustrativa</a:t>
            </a:r>
          </a:p>
        </p:txBody>
      </p:sp>
    </p:spTree>
    <p:extLst>
      <p:ext uri="{BB962C8B-B14F-4D97-AF65-F5344CB8AC3E}">
        <p14:creationId xmlns:p14="http://schemas.microsoft.com/office/powerpoint/2010/main" val="226455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B2DB8-C680-2571-AAFE-1F656A386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B2BA19CC-2185-41C4-1E72-B46175CE55A6}"/>
              </a:ext>
            </a:extLst>
          </p:cNvPr>
          <p:cNvSpPr/>
          <p:nvPr/>
        </p:nvSpPr>
        <p:spPr>
          <a:xfrm>
            <a:off x="-2534907" y="4555909"/>
            <a:ext cx="2424187" cy="228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DG – A  roleta vai girar, e conforme o clique, é selecionada uma fatia. Ao selecionar, aparecerá a resposta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3D634014-DA02-B1B3-661C-5CEB09B6E606}"/>
              </a:ext>
            </a:extLst>
          </p:cNvPr>
          <p:cNvSpPr/>
          <p:nvPr/>
        </p:nvSpPr>
        <p:spPr>
          <a:xfrm>
            <a:off x="-2318772" y="889820"/>
            <a:ext cx="2019015" cy="30737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DG – A ideia é termos um ponteiro que gira sobre a roleta. O cursista clica na fatia e o ponteiro para sobre ela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1F63918-BBF9-2673-CC9F-D32C4A2936B9}"/>
              </a:ext>
            </a:extLst>
          </p:cNvPr>
          <p:cNvSpPr txBox="1"/>
          <p:nvPr/>
        </p:nvSpPr>
        <p:spPr>
          <a:xfrm>
            <a:off x="554593" y="2795165"/>
            <a:ext cx="3171826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Gire a roleta e faça uma escolha: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52F7C87-4CC9-61DB-2B5A-DC4D41F6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E243B47-9097-E72D-C700-BFB164486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F74C412A-E15E-7FFA-33A1-C072BD5079D1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92C7624-F0B0-6C5E-E1C2-4F93D08D9940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44C010C-47A6-74C0-6739-6C50368642C5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10AED115-AD5C-F823-0541-C4C022A39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C1F01639-E801-84A7-A8EB-0733B73C626C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EED13EA4-BC39-75BB-F373-3FC8B8BA96DC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7AECE883-DC33-7E62-7F80-DDBE3C087F6F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297F274F-1CE1-2442-B365-644F4BE3E1B8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1D714014-8D9A-7881-C903-2F4DB09571F9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23317D8A-BB78-CEF5-2209-294C7742951E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1AB8465C-AEE8-319A-B74B-11FC856FB9A8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893006D-4FB3-54B0-856E-8F902E7E0064}"/>
              </a:ext>
            </a:extLst>
          </p:cNvPr>
          <p:cNvGrpSpPr/>
          <p:nvPr/>
        </p:nvGrpSpPr>
        <p:grpSpPr>
          <a:xfrm>
            <a:off x="3814532" y="1247984"/>
            <a:ext cx="3581350" cy="3421018"/>
            <a:chOff x="3814532" y="1247984"/>
            <a:chExt cx="3581350" cy="3421018"/>
          </a:xfrm>
        </p:grpSpPr>
        <p:grpSp>
          <p:nvGrpSpPr>
            <p:cNvPr id="29" name="Grupo 25">
              <a:extLst>
                <a:ext uri="{FF2B5EF4-FFF2-40B4-BE49-F238E27FC236}">
                  <a16:creationId xmlns:a16="http://schemas.microsoft.com/office/drawing/2014/main" id="{002A0180-2AA1-705A-522D-49684D6F6C12}"/>
                </a:ext>
              </a:extLst>
            </p:cNvPr>
            <p:cNvGrpSpPr/>
            <p:nvPr/>
          </p:nvGrpSpPr>
          <p:grpSpPr>
            <a:xfrm rot="1326381">
              <a:off x="3814532" y="1247984"/>
              <a:ext cx="3581350" cy="3421018"/>
              <a:chOff x="6745533" y="1159458"/>
              <a:chExt cx="4568361" cy="4578249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75A7D960-061B-2D01-5BD1-9BEC7BE7684C}"/>
                  </a:ext>
                </a:extLst>
              </p:cNvPr>
              <p:cNvSpPr/>
              <p:nvPr/>
            </p:nvSpPr>
            <p:spPr>
              <a:xfrm>
                <a:off x="6745533" y="1159458"/>
                <a:ext cx="4540469" cy="45404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1E1FB88D-726B-5270-34EB-7E088C0FCA2B}"/>
                  </a:ext>
                </a:extLst>
              </p:cNvPr>
              <p:cNvCxnSpPr/>
              <p:nvPr/>
            </p:nvCxnSpPr>
            <p:spPr>
              <a:xfrm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A4958621-0E2F-FEE5-4154-81D8E97FB9DB}"/>
                  </a:ext>
                </a:extLst>
              </p:cNvPr>
              <p:cNvCxnSpPr/>
              <p:nvPr/>
            </p:nvCxnSpPr>
            <p:spPr>
              <a:xfrm>
                <a:off x="9043660" y="1197238"/>
                <a:ext cx="0" cy="454046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>
                <a:extLst>
                  <a:ext uri="{FF2B5EF4-FFF2-40B4-BE49-F238E27FC236}">
                    <a16:creationId xmlns:a16="http://schemas.microsoft.com/office/drawing/2014/main" id="{91EAD191-E90F-ADD1-7008-4DDDBA612CB4}"/>
                  </a:ext>
                </a:extLst>
              </p:cNvPr>
              <p:cNvCxnSpPr/>
              <p:nvPr/>
            </p:nvCxnSpPr>
            <p:spPr>
              <a:xfrm flipH="1"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8183DCB7-2962-9D0C-1E32-4C56E35C1DE6}"/>
                  </a:ext>
                </a:extLst>
              </p:cNvPr>
              <p:cNvCxnSpPr/>
              <p:nvPr/>
            </p:nvCxnSpPr>
            <p:spPr>
              <a:xfrm>
                <a:off x="6773425" y="3467473"/>
                <a:ext cx="454046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Gráfico 29" descr="Mapa do tesouro estrutura de tópicos">
              <a:extLst>
                <a:ext uri="{FF2B5EF4-FFF2-40B4-BE49-F238E27FC236}">
                  <a16:creationId xmlns:a16="http://schemas.microsoft.com/office/drawing/2014/main" id="{7E6A4D1F-4C8D-7943-4945-AB4BBC4B9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5826" y="1266001"/>
              <a:ext cx="685442" cy="685442"/>
            </a:xfrm>
            <a:prstGeom prst="rect">
              <a:avLst/>
            </a:prstGeom>
          </p:spPr>
        </p:pic>
        <p:pic>
          <p:nvPicPr>
            <p:cNvPr id="31" name="Gráfico 30" descr="Medidor estrutura de tópicos">
              <a:extLst>
                <a:ext uri="{FF2B5EF4-FFF2-40B4-BE49-F238E27FC236}">
                  <a16:creationId xmlns:a16="http://schemas.microsoft.com/office/drawing/2014/main" id="{535F68B9-079F-9097-2B52-2F5F0F7B2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00163" y="1627909"/>
              <a:ext cx="714963" cy="714963"/>
            </a:xfrm>
            <a:prstGeom prst="rect">
              <a:avLst/>
            </a:prstGeom>
          </p:spPr>
        </p:pic>
        <p:pic>
          <p:nvPicPr>
            <p:cNvPr id="32" name="Gráfico 31" descr="Sem fio estrutura de tópicos">
              <a:extLst>
                <a:ext uri="{FF2B5EF4-FFF2-40B4-BE49-F238E27FC236}">
                  <a16:creationId xmlns:a16="http://schemas.microsoft.com/office/drawing/2014/main" id="{861E3977-A5F9-5861-09AF-78EA6DF2D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33475" y="3463884"/>
              <a:ext cx="685442" cy="685442"/>
            </a:xfrm>
            <a:prstGeom prst="rect">
              <a:avLst/>
            </a:prstGeom>
          </p:spPr>
        </p:pic>
        <p:pic>
          <p:nvPicPr>
            <p:cNvPr id="33" name="Gráfico 32" descr="Processador estrutura de tópicos">
              <a:extLst>
                <a:ext uri="{FF2B5EF4-FFF2-40B4-BE49-F238E27FC236}">
                  <a16:creationId xmlns:a16="http://schemas.microsoft.com/office/drawing/2014/main" id="{18D5E5EE-D3FF-23ED-47FF-501364C24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75857" y="2614662"/>
              <a:ext cx="685442" cy="685442"/>
            </a:xfrm>
            <a:prstGeom prst="rect">
              <a:avLst/>
            </a:prstGeom>
          </p:spPr>
        </p:pic>
        <p:pic>
          <p:nvPicPr>
            <p:cNvPr id="42" name="Gráfico 41" descr="Cronômetro estrutura de tópicos">
              <a:extLst>
                <a:ext uri="{FF2B5EF4-FFF2-40B4-BE49-F238E27FC236}">
                  <a16:creationId xmlns:a16="http://schemas.microsoft.com/office/drawing/2014/main" id="{51710D7C-9831-0F90-A3A4-EBD90C023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26010" y="3499208"/>
              <a:ext cx="685442" cy="685442"/>
            </a:xfrm>
            <a:prstGeom prst="rect">
              <a:avLst/>
            </a:prstGeom>
          </p:spPr>
        </p:pic>
        <p:pic>
          <p:nvPicPr>
            <p:cNvPr id="43" name="Gráfico 42" descr="Roteador sem fio estrutura de tópicos">
              <a:extLst>
                <a:ext uri="{FF2B5EF4-FFF2-40B4-BE49-F238E27FC236}">
                  <a16:creationId xmlns:a16="http://schemas.microsoft.com/office/drawing/2014/main" id="{B25F025D-EC94-8593-4EBD-435D659FD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98525" y="3836294"/>
              <a:ext cx="685442" cy="685442"/>
            </a:xfrm>
            <a:prstGeom prst="rect">
              <a:avLst/>
            </a:prstGeom>
          </p:spPr>
        </p:pic>
        <p:pic>
          <p:nvPicPr>
            <p:cNvPr id="44" name="Gráfico 43" descr="Proibido tocar estrutura de tópicos">
              <a:extLst>
                <a:ext uri="{FF2B5EF4-FFF2-40B4-BE49-F238E27FC236}">
                  <a16:creationId xmlns:a16="http://schemas.microsoft.com/office/drawing/2014/main" id="{8610E740-DFFA-90D5-3587-AF8336340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80935" y="1547367"/>
              <a:ext cx="914400" cy="914400"/>
            </a:xfrm>
            <a:prstGeom prst="rect">
              <a:avLst/>
            </a:prstGeom>
          </p:spPr>
        </p:pic>
        <p:pic>
          <p:nvPicPr>
            <p:cNvPr id="45" name="Gráfico 44" descr="Ligar estrutura de tópicos">
              <a:extLst>
                <a:ext uri="{FF2B5EF4-FFF2-40B4-BE49-F238E27FC236}">
                  <a16:creationId xmlns:a16="http://schemas.microsoft.com/office/drawing/2014/main" id="{DC3FEEF0-84D7-EF51-3F3E-11399200C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87422" y="2573210"/>
              <a:ext cx="776793" cy="776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5633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0775-8915-B292-4311-27A6B64E3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50">
            <a:extLst>
              <a:ext uri="{FF2B5EF4-FFF2-40B4-BE49-F238E27FC236}">
                <a16:creationId xmlns:a16="http://schemas.microsoft.com/office/drawing/2014/main" id="{785A187E-10FF-296E-E0AF-5DB95124152E}"/>
              </a:ext>
            </a:extLst>
          </p:cNvPr>
          <p:cNvGrpSpPr/>
          <p:nvPr/>
        </p:nvGrpSpPr>
        <p:grpSpPr>
          <a:xfrm>
            <a:off x="1" y="1232416"/>
            <a:ext cx="3782326" cy="2858122"/>
            <a:chOff x="1" y="1039494"/>
            <a:chExt cx="3782326" cy="3516418"/>
          </a:xfrm>
        </p:grpSpPr>
        <p:sp>
          <p:nvSpPr>
            <p:cNvPr id="21" name="Pentágono 48">
              <a:extLst>
                <a:ext uri="{FF2B5EF4-FFF2-40B4-BE49-F238E27FC236}">
                  <a16:creationId xmlns:a16="http://schemas.microsoft.com/office/drawing/2014/main" id="{FF695B54-576A-75F5-46F0-855899AD3554}"/>
                </a:ext>
              </a:extLst>
            </p:cNvPr>
            <p:cNvSpPr/>
            <p:nvPr/>
          </p:nvSpPr>
          <p:spPr>
            <a:xfrm>
              <a:off x="1" y="1039494"/>
              <a:ext cx="3782326" cy="3516418"/>
            </a:xfrm>
            <a:prstGeom prst="homePlate">
              <a:avLst>
                <a:gd name="adj" fmla="val 15753"/>
              </a:avLst>
            </a:prstGeom>
            <a:solidFill>
              <a:srgbClr val="FFB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B2AB2AB3-DC25-43C1-0C41-5BE06FA4952C}"/>
                </a:ext>
              </a:extLst>
            </p:cNvPr>
            <p:cNvSpPr txBox="1"/>
            <p:nvPr/>
          </p:nvSpPr>
          <p:spPr>
            <a:xfrm>
              <a:off x="158223" y="1110927"/>
              <a:ext cx="3478080" cy="3444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mapa de consulta, qual cor indica a intensidade de sinal 5G que possibilita a melhor experiência de uso ao cliente?</a:t>
              </a:r>
            </a:p>
          </p:txBody>
        </p:sp>
      </p:grpSp>
      <p:grpSp>
        <p:nvGrpSpPr>
          <p:cNvPr id="23" name="Grupo 53">
            <a:extLst>
              <a:ext uri="{FF2B5EF4-FFF2-40B4-BE49-F238E27FC236}">
                <a16:creationId xmlns:a16="http://schemas.microsoft.com/office/drawing/2014/main" id="{F0745107-C819-177D-3CB7-FF543B3E09F4}"/>
              </a:ext>
            </a:extLst>
          </p:cNvPr>
          <p:cNvGrpSpPr/>
          <p:nvPr/>
        </p:nvGrpSpPr>
        <p:grpSpPr>
          <a:xfrm>
            <a:off x="389088" y="4453612"/>
            <a:ext cx="2424187" cy="2174388"/>
            <a:chOff x="9490487" y="3241962"/>
            <a:chExt cx="2696987" cy="2855913"/>
          </a:xfrm>
        </p:grpSpPr>
        <p:sp>
          <p:nvSpPr>
            <p:cNvPr id="24" name="Pentágono 51">
              <a:extLst>
                <a:ext uri="{FF2B5EF4-FFF2-40B4-BE49-F238E27FC236}">
                  <a16:creationId xmlns:a16="http://schemas.microsoft.com/office/drawing/2014/main" id="{FB77830D-94CC-67B0-E610-CBDDFE1CE25C}"/>
                </a:ext>
              </a:extLst>
            </p:cNvPr>
            <p:cNvSpPr/>
            <p:nvPr/>
          </p:nvSpPr>
          <p:spPr>
            <a:xfrm rot="16200000">
              <a:off x="9411024" y="3321425"/>
              <a:ext cx="2855913" cy="2696987"/>
            </a:xfrm>
            <a:prstGeom prst="homePlate">
              <a:avLst>
                <a:gd name="adj" fmla="val 1856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194E152B-DFF1-02FB-D4ED-F1A4874FD8BF}"/>
                </a:ext>
              </a:extLst>
            </p:cNvPr>
            <p:cNvSpPr txBox="1"/>
            <p:nvPr/>
          </p:nvSpPr>
          <p:spPr>
            <a:xfrm>
              <a:off x="9669419" y="3793851"/>
              <a:ext cx="2339124" cy="125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Resposta:</a:t>
              </a:r>
            </a:p>
            <a:p>
              <a:pPr algn="ctr">
                <a:lnSpc>
                  <a:spcPct val="15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 amarela</a:t>
              </a:r>
            </a:p>
          </p:txBody>
        </p:sp>
      </p:grp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9C9E34B3-B2EE-DF07-088F-AD91C41D149A}"/>
              </a:ext>
            </a:extLst>
          </p:cNvPr>
          <p:cNvSpPr/>
          <p:nvPr/>
        </p:nvSpPr>
        <p:spPr>
          <a:xfrm>
            <a:off x="-2534907" y="4555909"/>
            <a:ext cx="2424187" cy="228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DG – A  roleta vai girar, e conforme o clique, é selecionada uma fatia. Ao selecionar, aparecerá a resposta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B14E64A2-1F18-5E79-5EF6-9028A0BDA590}"/>
              </a:ext>
            </a:extLst>
          </p:cNvPr>
          <p:cNvSpPr/>
          <p:nvPr/>
        </p:nvSpPr>
        <p:spPr>
          <a:xfrm>
            <a:off x="-2318772" y="889820"/>
            <a:ext cx="2019015" cy="30737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DG – A ideia é termos um ponteiro que gira sobre a roleta. O cursista clica na fatia e o ponteiro para sobre ela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D8876F43-33AB-EA87-3664-C4F16A4F2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DAB1C01D-6646-9126-D2EF-76B237F1B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458E5687-4117-8A37-4852-6F0D3D9FD2EB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B6BBFC6-4311-E2A8-7455-789A33EE53B6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32D0C138-5DA0-C63D-7BD4-9DCB3DCF96E0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45207E8D-D7E2-DEBF-EAEC-524104633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9CA6CFD2-B07C-1D20-ADC7-2B9B0A0CBFB7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9945FA3-FF6C-7E96-BD1C-CF10D86861A3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40B7085F-F8DF-7FB6-F5C7-F10E8B775F49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BAD1DB26-EC7A-93F7-A4D5-9BB5067E109A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74C3C481-7C5A-1827-1744-6F9EADFDBF75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546A0ED0-C697-D12B-767D-D7149C87578E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1AF3F962-CE21-A7A7-7CED-F2A09E5FF2E6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Rectangle 1">
            <a:extLst>
              <a:ext uri="{FF2B5EF4-FFF2-40B4-BE49-F238E27FC236}">
                <a16:creationId xmlns:a16="http://schemas.microsoft.com/office/drawing/2014/main" id="{A157B41A-31F8-5238-0EED-1C7A23CE2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Cor amarela.</a:t>
            </a: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D62C578-ED41-78CA-D87F-7218A20E8A90}"/>
              </a:ext>
            </a:extLst>
          </p:cNvPr>
          <p:cNvGrpSpPr/>
          <p:nvPr/>
        </p:nvGrpSpPr>
        <p:grpSpPr>
          <a:xfrm>
            <a:off x="3814532" y="1247984"/>
            <a:ext cx="3581350" cy="3421018"/>
            <a:chOff x="3814532" y="1247984"/>
            <a:chExt cx="3581350" cy="3421018"/>
          </a:xfrm>
        </p:grpSpPr>
        <p:grpSp>
          <p:nvGrpSpPr>
            <p:cNvPr id="42" name="Grupo 25">
              <a:extLst>
                <a:ext uri="{FF2B5EF4-FFF2-40B4-BE49-F238E27FC236}">
                  <a16:creationId xmlns:a16="http://schemas.microsoft.com/office/drawing/2014/main" id="{67ACC80C-E5B7-6E3B-35C3-12ECC35E6843}"/>
                </a:ext>
              </a:extLst>
            </p:cNvPr>
            <p:cNvGrpSpPr/>
            <p:nvPr/>
          </p:nvGrpSpPr>
          <p:grpSpPr>
            <a:xfrm rot="1326381">
              <a:off x="3814532" y="1247984"/>
              <a:ext cx="3581350" cy="3421018"/>
              <a:chOff x="6745533" y="1159458"/>
              <a:chExt cx="4568361" cy="4578249"/>
            </a:xfrm>
          </p:grpSpPr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904E992C-49FB-E1D0-4CEE-81B6F3FBCCB5}"/>
                  </a:ext>
                </a:extLst>
              </p:cNvPr>
              <p:cNvSpPr/>
              <p:nvPr/>
            </p:nvSpPr>
            <p:spPr>
              <a:xfrm>
                <a:off x="6745533" y="1159458"/>
                <a:ext cx="4540469" cy="45404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52" name="Conector reto 51">
                <a:extLst>
                  <a:ext uri="{FF2B5EF4-FFF2-40B4-BE49-F238E27FC236}">
                    <a16:creationId xmlns:a16="http://schemas.microsoft.com/office/drawing/2014/main" id="{35E8A07C-DF17-7C11-B882-2CD4EDB60F9D}"/>
                  </a:ext>
                </a:extLst>
              </p:cNvPr>
              <p:cNvCxnSpPr/>
              <p:nvPr/>
            </p:nvCxnSpPr>
            <p:spPr>
              <a:xfrm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>
                <a:extLst>
                  <a:ext uri="{FF2B5EF4-FFF2-40B4-BE49-F238E27FC236}">
                    <a16:creationId xmlns:a16="http://schemas.microsoft.com/office/drawing/2014/main" id="{F0466F58-B18A-8116-B472-0E7CC9E60950}"/>
                  </a:ext>
                </a:extLst>
              </p:cNvPr>
              <p:cNvCxnSpPr/>
              <p:nvPr/>
            </p:nvCxnSpPr>
            <p:spPr>
              <a:xfrm>
                <a:off x="9043660" y="1197238"/>
                <a:ext cx="0" cy="454046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ECE5C10C-BAB1-DEF9-37E1-A2AD9693B2A4}"/>
                  </a:ext>
                </a:extLst>
              </p:cNvPr>
              <p:cNvCxnSpPr/>
              <p:nvPr/>
            </p:nvCxnSpPr>
            <p:spPr>
              <a:xfrm flipH="1"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1AEB980D-CD9F-C36B-6EEC-AB9A25062F62}"/>
                  </a:ext>
                </a:extLst>
              </p:cNvPr>
              <p:cNvCxnSpPr/>
              <p:nvPr/>
            </p:nvCxnSpPr>
            <p:spPr>
              <a:xfrm>
                <a:off x="6773425" y="3467473"/>
                <a:ext cx="454046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Gráfico 2" descr="Mapa do tesouro estrutura de tópicos">
              <a:extLst>
                <a:ext uri="{FF2B5EF4-FFF2-40B4-BE49-F238E27FC236}">
                  <a16:creationId xmlns:a16="http://schemas.microsoft.com/office/drawing/2014/main" id="{E1E0347A-2DCF-E473-9270-26FE20A2D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5826" y="1266001"/>
              <a:ext cx="685442" cy="685442"/>
            </a:xfrm>
            <a:prstGeom prst="rect">
              <a:avLst/>
            </a:prstGeom>
          </p:spPr>
        </p:pic>
        <p:pic>
          <p:nvPicPr>
            <p:cNvPr id="6" name="Gráfico 5" descr="Medidor estrutura de tópicos">
              <a:extLst>
                <a:ext uri="{FF2B5EF4-FFF2-40B4-BE49-F238E27FC236}">
                  <a16:creationId xmlns:a16="http://schemas.microsoft.com/office/drawing/2014/main" id="{9BB5EE46-A867-8389-9CE2-4A2922FFB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00163" y="1627909"/>
              <a:ext cx="714963" cy="714963"/>
            </a:xfrm>
            <a:prstGeom prst="rect">
              <a:avLst/>
            </a:prstGeom>
          </p:spPr>
        </p:pic>
        <p:pic>
          <p:nvPicPr>
            <p:cNvPr id="8" name="Gráfico 7" descr="Sem fio estrutura de tópicos">
              <a:extLst>
                <a:ext uri="{FF2B5EF4-FFF2-40B4-BE49-F238E27FC236}">
                  <a16:creationId xmlns:a16="http://schemas.microsoft.com/office/drawing/2014/main" id="{8FB3A7D1-18AD-F7F9-28B8-775FCD502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33475" y="3463884"/>
              <a:ext cx="685442" cy="685442"/>
            </a:xfrm>
            <a:prstGeom prst="rect">
              <a:avLst/>
            </a:prstGeom>
          </p:spPr>
        </p:pic>
        <p:pic>
          <p:nvPicPr>
            <p:cNvPr id="10" name="Gráfico 9" descr="Processador estrutura de tópicos">
              <a:extLst>
                <a:ext uri="{FF2B5EF4-FFF2-40B4-BE49-F238E27FC236}">
                  <a16:creationId xmlns:a16="http://schemas.microsoft.com/office/drawing/2014/main" id="{BFC802A0-709B-9144-F441-60F6E5CD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75857" y="2614662"/>
              <a:ext cx="685442" cy="685442"/>
            </a:xfrm>
            <a:prstGeom prst="rect">
              <a:avLst/>
            </a:prstGeom>
          </p:spPr>
        </p:pic>
        <p:pic>
          <p:nvPicPr>
            <p:cNvPr id="11" name="Gráfico 10" descr="Cronômetro estrutura de tópicos">
              <a:extLst>
                <a:ext uri="{FF2B5EF4-FFF2-40B4-BE49-F238E27FC236}">
                  <a16:creationId xmlns:a16="http://schemas.microsoft.com/office/drawing/2014/main" id="{3ED83047-7A05-B8FF-4B6E-3FB13B2E6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26010" y="3499208"/>
              <a:ext cx="685442" cy="685442"/>
            </a:xfrm>
            <a:prstGeom prst="rect">
              <a:avLst/>
            </a:prstGeom>
          </p:spPr>
        </p:pic>
        <p:pic>
          <p:nvPicPr>
            <p:cNvPr id="12" name="Gráfico 11" descr="Roteador sem fio estrutura de tópicos">
              <a:extLst>
                <a:ext uri="{FF2B5EF4-FFF2-40B4-BE49-F238E27FC236}">
                  <a16:creationId xmlns:a16="http://schemas.microsoft.com/office/drawing/2014/main" id="{F2241864-F0DA-E4B8-0EE5-F52D04A58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98525" y="3836294"/>
              <a:ext cx="685442" cy="685442"/>
            </a:xfrm>
            <a:prstGeom prst="rect">
              <a:avLst/>
            </a:prstGeom>
          </p:spPr>
        </p:pic>
        <p:pic>
          <p:nvPicPr>
            <p:cNvPr id="16" name="Gráfico 15" descr="Proibido tocar estrutura de tópicos">
              <a:extLst>
                <a:ext uri="{FF2B5EF4-FFF2-40B4-BE49-F238E27FC236}">
                  <a16:creationId xmlns:a16="http://schemas.microsoft.com/office/drawing/2014/main" id="{83B0063D-ECCE-5AF1-1CE1-F5A7ED288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80935" y="1547367"/>
              <a:ext cx="914400" cy="914400"/>
            </a:xfrm>
            <a:prstGeom prst="rect">
              <a:avLst/>
            </a:prstGeom>
          </p:spPr>
        </p:pic>
        <p:pic>
          <p:nvPicPr>
            <p:cNvPr id="18" name="Gráfico 17" descr="Ligar estrutura de tópicos">
              <a:extLst>
                <a:ext uri="{FF2B5EF4-FFF2-40B4-BE49-F238E27FC236}">
                  <a16:creationId xmlns:a16="http://schemas.microsoft.com/office/drawing/2014/main" id="{73E06647-092F-54B0-ABEA-EA905DC0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87422" y="2573210"/>
              <a:ext cx="776793" cy="776793"/>
            </a:xfrm>
            <a:prstGeom prst="rect">
              <a:avLst/>
            </a:prstGeom>
          </p:spPr>
        </p:pic>
      </p:grpSp>
      <p:grpSp>
        <p:nvGrpSpPr>
          <p:cNvPr id="46" name="Grupo 24">
            <a:extLst>
              <a:ext uri="{FF2B5EF4-FFF2-40B4-BE49-F238E27FC236}">
                <a16:creationId xmlns:a16="http://schemas.microsoft.com/office/drawing/2014/main" id="{FC013CD9-6FC6-16DC-C937-8025C2310380}"/>
              </a:ext>
            </a:extLst>
          </p:cNvPr>
          <p:cNvGrpSpPr/>
          <p:nvPr/>
        </p:nvGrpSpPr>
        <p:grpSpPr>
          <a:xfrm>
            <a:off x="5271859" y="1567287"/>
            <a:ext cx="692122" cy="1590017"/>
            <a:chOff x="3831884" y="2199155"/>
            <a:chExt cx="882869" cy="2127874"/>
          </a:xfrm>
        </p:grpSpPr>
        <p:sp>
          <p:nvSpPr>
            <p:cNvPr id="60" name="Seta para a direita 23">
              <a:extLst>
                <a:ext uri="{FF2B5EF4-FFF2-40B4-BE49-F238E27FC236}">
                  <a16:creationId xmlns:a16="http://schemas.microsoft.com/office/drawing/2014/main" id="{F3DA52BC-55FF-BD78-2236-53DA80CC583F}"/>
                </a:ext>
              </a:extLst>
            </p:cNvPr>
            <p:cNvSpPr/>
            <p:nvPr/>
          </p:nvSpPr>
          <p:spPr>
            <a:xfrm rot="16200000">
              <a:off x="3351036" y="2680003"/>
              <a:ext cx="1844565" cy="882869"/>
            </a:xfrm>
            <a:prstGeom prst="rightArrow">
              <a:avLst>
                <a:gd name="adj1" fmla="val 32143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DA639408-956A-1DD4-1036-E7542A868D0F}"/>
                </a:ext>
              </a:extLst>
            </p:cNvPr>
            <p:cNvSpPr/>
            <p:nvPr/>
          </p:nvSpPr>
          <p:spPr>
            <a:xfrm>
              <a:off x="3990009" y="3760412"/>
              <a:ext cx="566617" cy="5666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5044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8A2D4-A5A5-DC9E-F2DF-437BD8A70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50">
            <a:extLst>
              <a:ext uri="{FF2B5EF4-FFF2-40B4-BE49-F238E27FC236}">
                <a16:creationId xmlns:a16="http://schemas.microsoft.com/office/drawing/2014/main" id="{D32042B3-9F18-A1FF-0D54-11B2D1AD3D18}"/>
              </a:ext>
            </a:extLst>
          </p:cNvPr>
          <p:cNvGrpSpPr/>
          <p:nvPr/>
        </p:nvGrpSpPr>
        <p:grpSpPr>
          <a:xfrm>
            <a:off x="1" y="2070026"/>
            <a:ext cx="3782326" cy="2485884"/>
            <a:chOff x="1" y="2070026"/>
            <a:chExt cx="3782326" cy="2485884"/>
          </a:xfrm>
        </p:grpSpPr>
        <p:sp>
          <p:nvSpPr>
            <p:cNvPr id="21" name="Pentágono 48">
              <a:extLst>
                <a:ext uri="{FF2B5EF4-FFF2-40B4-BE49-F238E27FC236}">
                  <a16:creationId xmlns:a16="http://schemas.microsoft.com/office/drawing/2014/main" id="{A50E7412-1B1C-6246-3396-DEC3D78A6AC0}"/>
                </a:ext>
              </a:extLst>
            </p:cNvPr>
            <p:cNvSpPr/>
            <p:nvPr/>
          </p:nvSpPr>
          <p:spPr>
            <a:xfrm>
              <a:off x="1" y="2070026"/>
              <a:ext cx="3782326" cy="2485884"/>
            </a:xfrm>
            <a:prstGeom prst="homePlate">
              <a:avLst>
                <a:gd name="adj" fmla="val 15753"/>
              </a:avLst>
            </a:prstGeom>
            <a:solidFill>
              <a:srgbClr val="FFB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AF7E1013-0275-BC5A-AC74-832D18578980}"/>
                </a:ext>
              </a:extLst>
            </p:cNvPr>
            <p:cNvSpPr txBox="1"/>
            <p:nvPr/>
          </p:nvSpPr>
          <p:spPr>
            <a:xfrm>
              <a:off x="199735" y="2166675"/>
              <a:ext cx="3171826" cy="2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Quais são as novas franquias disponíveis para o plano Claro Internet Móvel?</a:t>
              </a:r>
            </a:p>
          </p:txBody>
        </p:sp>
      </p:grpSp>
      <p:grpSp>
        <p:nvGrpSpPr>
          <p:cNvPr id="23" name="Grupo 53">
            <a:extLst>
              <a:ext uri="{FF2B5EF4-FFF2-40B4-BE49-F238E27FC236}">
                <a16:creationId xmlns:a16="http://schemas.microsoft.com/office/drawing/2014/main" id="{0CE0557B-1283-7E81-7001-204A59C0894F}"/>
              </a:ext>
            </a:extLst>
          </p:cNvPr>
          <p:cNvGrpSpPr/>
          <p:nvPr/>
        </p:nvGrpSpPr>
        <p:grpSpPr>
          <a:xfrm>
            <a:off x="3042526" y="5325654"/>
            <a:ext cx="2015925" cy="1427785"/>
            <a:chOff x="11832461" y="4414067"/>
            <a:chExt cx="2015925" cy="1427785"/>
          </a:xfrm>
        </p:grpSpPr>
        <p:sp>
          <p:nvSpPr>
            <p:cNvPr id="24" name="Pentágono 51">
              <a:extLst>
                <a:ext uri="{FF2B5EF4-FFF2-40B4-BE49-F238E27FC236}">
                  <a16:creationId xmlns:a16="http://schemas.microsoft.com/office/drawing/2014/main" id="{927B43C9-6F8C-74C3-8A76-50F0288D559C}"/>
                </a:ext>
              </a:extLst>
            </p:cNvPr>
            <p:cNvSpPr/>
            <p:nvPr/>
          </p:nvSpPr>
          <p:spPr>
            <a:xfrm rot="16200000">
              <a:off x="12145667" y="4139133"/>
              <a:ext cx="1427785" cy="1977653"/>
            </a:xfrm>
            <a:prstGeom prst="homePlate">
              <a:avLst>
                <a:gd name="adj" fmla="val 1856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D5A6A6C0-90A7-074D-4B64-CB5B25605D9A}"/>
                </a:ext>
              </a:extLst>
            </p:cNvPr>
            <p:cNvSpPr txBox="1"/>
            <p:nvPr/>
          </p:nvSpPr>
          <p:spPr>
            <a:xfrm>
              <a:off x="11832461" y="4814689"/>
              <a:ext cx="1981259" cy="69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Resposta: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200GB e 400GB</a:t>
              </a:r>
            </a:p>
          </p:txBody>
        </p:sp>
      </p:grp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674BA37A-F96A-6D5C-FEE5-F35F69EB42BB}"/>
              </a:ext>
            </a:extLst>
          </p:cNvPr>
          <p:cNvSpPr/>
          <p:nvPr/>
        </p:nvSpPr>
        <p:spPr>
          <a:xfrm>
            <a:off x="-2534907" y="4555909"/>
            <a:ext cx="2424187" cy="228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– A  roleta vai girar, e conforme o clique, é selecionada uma fatia. Ao selecionar, aparecerá a resposta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6208E09-7905-21AF-0220-F7259910792A}"/>
              </a:ext>
            </a:extLst>
          </p:cNvPr>
          <p:cNvSpPr/>
          <p:nvPr/>
        </p:nvSpPr>
        <p:spPr>
          <a:xfrm>
            <a:off x="-2318772" y="889820"/>
            <a:ext cx="2019015" cy="30737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DG – A ideia é termos um ponteiro que gira sobre a roleta. O cursista clica na fatia e o ponteiro para sobre ela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08713AA-2BDC-143D-5F24-92437AFD7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68EE41F3-E82C-7137-F4A5-2C9F57D14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642E1670-A0A6-4EDF-F736-7DC12C0D351E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F14DA87-1B35-E476-A333-4B3C07053281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D8678D30-61E0-18E1-3553-8C0D0CA8A034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EA1ED464-D879-097C-31C8-2A433C771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CB65747E-43A8-286C-8FF1-EF8F661074A2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059CAD8C-E704-7FE0-C4F8-728DB9351DE2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73F8AD1-912C-C56D-953B-ABE61DB9B2E3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688C707-74F8-82A2-E690-37FBB67D1679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4E1CD6B-7676-2235-655A-7B81D7708EFE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C6A212B2-85A2-79DA-1940-03E751A30592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2E300945-9B8C-F7FE-BF58-0BB97F3634E3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783F5CB-CC92-BF13-3946-379945E06473}"/>
              </a:ext>
            </a:extLst>
          </p:cNvPr>
          <p:cNvGrpSpPr/>
          <p:nvPr/>
        </p:nvGrpSpPr>
        <p:grpSpPr>
          <a:xfrm>
            <a:off x="3814532" y="1247984"/>
            <a:ext cx="3581350" cy="3421018"/>
            <a:chOff x="3814532" y="1247984"/>
            <a:chExt cx="3581350" cy="3421018"/>
          </a:xfrm>
        </p:grpSpPr>
        <p:grpSp>
          <p:nvGrpSpPr>
            <p:cNvPr id="3" name="Grupo 25">
              <a:extLst>
                <a:ext uri="{FF2B5EF4-FFF2-40B4-BE49-F238E27FC236}">
                  <a16:creationId xmlns:a16="http://schemas.microsoft.com/office/drawing/2014/main" id="{9E6FE9EA-37F9-C425-4804-35DB9269C730}"/>
                </a:ext>
              </a:extLst>
            </p:cNvPr>
            <p:cNvGrpSpPr/>
            <p:nvPr/>
          </p:nvGrpSpPr>
          <p:grpSpPr>
            <a:xfrm rot="1326381">
              <a:off x="3814532" y="1247984"/>
              <a:ext cx="3581350" cy="3421018"/>
              <a:chOff x="6745533" y="1159458"/>
              <a:chExt cx="4568361" cy="4578249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42BDF0D1-DC5B-291C-A2E0-5763AF90875E}"/>
                  </a:ext>
                </a:extLst>
              </p:cNvPr>
              <p:cNvSpPr/>
              <p:nvPr/>
            </p:nvSpPr>
            <p:spPr>
              <a:xfrm>
                <a:off x="6745533" y="1159458"/>
                <a:ext cx="4540469" cy="45404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806C4CEA-D670-15ED-8F85-CE1093E7C50F}"/>
                  </a:ext>
                </a:extLst>
              </p:cNvPr>
              <p:cNvCxnSpPr/>
              <p:nvPr/>
            </p:nvCxnSpPr>
            <p:spPr>
              <a:xfrm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BC714B43-CEC6-2901-29A5-122ED0D75CAE}"/>
                  </a:ext>
                </a:extLst>
              </p:cNvPr>
              <p:cNvCxnSpPr/>
              <p:nvPr/>
            </p:nvCxnSpPr>
            <p:spPr>
              <a:xfrm>
                <a:off x="9043660" y="1197238"/>
                <a:ext cx="0" cy="454046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DC1F7B85-2286-1887-BB43-86406640BC6B}"/>
                  </a:ext>
                </a:extLst>
              </p:cNvPr>
              <p:cNvCxnSpPr/>
              <p:nvPr/>
            </p:nvCxnSpPr>
            <p:spPr>
              <a:xfrm flipH="1"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4B69AD1D-DB00-2D35-9A41-F70981844B9E}"/>
                  </a:ext>
                </a:extLst>
              </p:cNvPr>
              <p:cNvCxnSpPr/>
              <p:nvPr/>
            </p:nvCxnSpPr>
            <p:spPr>
              <a:xfrm>
                <a:off x="6773425" y="3467473"/>
                <a:ext cx="454046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Gráfico 3" descr="Mapa do tesouro estrutura de tópicos">
              <a:extLst>
                <a:ext uri="{FF2B5EF4-FFF2-40B4-BE49-F238E27FC236}">
                  <a16:creationId xmlns:a16="http://schemas.microsoft.com/office/drawing/2014/main" id="{7E0C4905-C416-2455-0C18-4B4E464E5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5826" y="1266001"/>
              <a:ext cx="685442" cy="685442"/>
            </a:xfrm>
            <a:prstGeom prst="rect">
              <a:avLst/>
            </a:prstGeom>
          </p:spPr>
        </p:pic>
        <p:pic>
          <p:nvPicPr>
            <p:cNvPr id="5" name="Gráfico 4" descr="Medidor estrutura de tópicos">
              <a:extLst>
                <a:ext uri="{FF2B5EF4-FFF2-40B4-BE49-F238E27FC236}">
                  <a16:creationId xmlns:a16="http://schemas.microsoft.com/office/drawing/2014/main" id="{461A435D-FB36-90F2-7A4A-F4F9BB2FC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00163" y="1627909"/>
              <a:ext cx="714963" cy="714963"/>
            </a:xfrm>
            <a:prstGeom prst="rect">
              <a:avLst/>
            </a:prstGeom>
          </p:spPr>
        </p:pic>
        <p:pic>
          <p:nvPicPr>
            <p:cNvPr id="6" name="Gráfico 5" descr="Sem fio estrutura de tópicos">
              <a:extLst>
                <a:ext uri="{FF2B5EF4-FFF2-40B4-BE49-F238E27FC236}">
                  <a16:creationId xmlns:a16="http://schemas.microsoft.com/office/drawing/2014/main" id="{42814CF6-4487-86F1-38EF-54EA21334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33475" y="3463884"/>
              <a:ext cx="685442" cy="685442"/>
            </a:xfrm>
            <a:prstGeom prst="rect">
              <a:avLst/>
            </a:prstGeom>
          </p:spPr>
        </p:pic>
        <p:pic>
          <p:nvPicPr>
            <p:cNvPr id="7" name="Gráfico 6" descr="Processador estrutura de tópicos">
              <a:extLst>
                <a:ext uri="{FF2B5EF4-FFF2-40B4-BE49-F238E27FC236}">
                  <a16:creationId xmlns:a16="http://schemas.microsoft.com/office/drawing/2014/main" id="{493A197E-8613-8872-0900-DD8767400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75857" y="2614662"/>
              <a:ext cx="685442" cy="685442"/>
            </a:xfrm>
            <a:prstGeom prst="rect">
              <a:avLst/>
            </a:prstGeom>
          </p:spPr>
        </p:pic>
        <p:pic>
          <p:nvPicPr>
            <p:cNvPr id="8" name="Gráfico 7" descr="Cronômetro estrutura de tópicos">
              <a:extLst>
                <a:ext uri="{FF2B5EF4-FFF2-40B4-BE49-F238E27FC236}">
                  <a16:creationId xmlns:a16="http://schemas.microsoft.com/office/drawing/2014/main" id="{23B27181-8833-2810-4929-FC7D21170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26010" y="3499208"/>
              <a:ext cx="685442" cy="685442"/>
            </a:xfrm>
            <a:prstGeom prst="rect">
              <a:avLst/>
            </a:prstGeom>
          </p:spPr>
        </p:pic>
        <p:pic>
          <p:nvPicPr>
            <p:cNvPr id="9" name="Gráfico 8" descr="Roteador sem fio estrutura de tópicos">
              <a:extLst>
                <a:ext uri="{FF2B5EF4-FFF2-40B4-BE49-F238E27FC236}">
                  <a16:creationId xmlns:a16="http://schemas.microsoft.com/office/drawing/2014/main" id="{0C92E920-629C-C03D-C0F4-833B152A4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98525" y="3836294"/>
              <a:ext cx="685442" cy="685442"/>
            </a:xfrm>
            <a:prstGeom prst="rect">
              <a:avLst/>
            </a:prstGeom>
          </p:spPr>
        </p:pic>
        <p:pic>
          <p:nvPicPr>
            <p:cNvPr id="10" name="Gráfico 9" descr="Proibido tocar estrutura de tópicos">
              <a:extLst>
                <a:ext uri="{FF2B5EF4-FFF2-40B4-BE49-F238E27FC236}">
                  <a16:creationId xmlns:a16="http://schemas.microsoft.com/office/drawing/2014/main" id="{6DE0FE67-F7A2-8B8D-95A9-1F323C98C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80935" y="1547367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Ligar estrutura de tópicos">
              <a:extLst>
                <a:ext uri="{FF2B5EF4-FFF2-40B4-BE49-F238E27FC236}">
                  <a16:creationId xmlns:a16="http://schemas.microsoft.com/office/drawing/2014/main" id="{20A7B6A9-FA17-6B96-429E-4995113EB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87422" y="2573210"/>
              <a:ext cx="776793" cy="776793"/>
            </a:xfrm>
            <a:prstGeom prst="rect">
              <a:avLst/>
            </a:prstGeom>
          </p:spPr>
        </p:pic>
      </p:grpSp>
      <p:grpSp>
        <p:nvGrpSpPr>
          <p:cNvPr id="17" name="Grupo 24">
            <a:extLst>
              <a:ext uri="{FF2B5EF4-FFF2-40B4-BE49-F238E27FC236}">
                <a16:creationId xmlns:a16="http://schemas.microsoft.com/office/drawing/2014/main" id="{63DCBAB8-92A8-45DE-4AB2-115736A8E74F}"/>
              </a:ext>
            </a:extLst>
          </p:cNvPr>
          <p:cNvGrpSpPr/>
          <p:nvPr/>
        </p:nvGrpSpPr>
        <p:grpSpPr>
          <a:xfrm rot="2329328">
            <a:off x="5687755" y="1712614"/>
            <a:ext cx="692122" cy="1590017"/>
            <a:chOff x="3831884" y="2199155"/>
            <a:chExt cx="882869" cy="2127874"/>
          </a:xfrm>
        </p:grpSpPr>
        <p:sp>
          <p:nvSpPr>
            <p:cNvPr id="18" name="Seta para a direita 23">
              <a:extLst>
                <a:ext uri="{FF2B5EF4-FFF2-40B4-BE49-F238E27FC236}">
                  <a16:creationId xmlns:a16="http://schemas.microsoft.com/office/drawing/2014/main" id="{B49F708E-A953-DF25-F6F2-FF5DC3786921}"/>
                </a:ext>
              </a:extLst>
            </p:cNvPr>
            <p:cNvSpPr/>
            <p:nvPr/>
          </p:nvSpPr>
          <p:spPr>
            <a:xfrm rot="16200000">
              <a:off x="3351036" y="2680003"/>
              <a:ext cx="1844565" cy="882869"/>
            </a:xfrm>
            <a:prstGeom prst="rightArrow">
              <a:avLst>
                <a:gd name="adj1" fmla="val 32143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47317A76-7F0B-E3D6-7B64-6CC91CBAC8D0}"/>
                </a:ext>
              </a:extLst>
            </p:cNvPr>
            <p:cNvSpPr/>
            <p:nvPr/>
          </p:nvSpPr>
          <p:spPr>
            <a:xfrm>
              <a:off x="3990009" y="3760412"/>
              <a:ext cx="566617" cy="5666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68663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58CE0DB9-2CF3-E154-6D81-F51FAFF3ABF0}"/>
              </a:ext>
            </a:extLst>
          </p:cNvPr>
          <p:cNvGrpSpPr/>
          <p:nvPr/>
        </p:nvGrpSpPr>
        <p:grpSpPr>
          <a:xfrm>
            <a:off x="288925" y="189741"/>
            <a:ext cx="11614150" cy="6478518"/>
            <a:chOff x="0" y="189741"/>
            <a:chExt cx="11614150" cy="6478518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94DD4A3-5B2E-2B25-679B-182F485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9741"/>
              <a:ext cx="11614150" cy="6478518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6BACA5F-2D59-1242-5C83-73411CA0DB74}"/>
                </a:ext>
              </a:extLst>
            </p:cNvPr>
            <p:cNvSpPr txBox="1">
              <a:spLocks/>
            </p:cNvSpPr>
            <p:nvPr/>
          </p:nvSpPr>
          <p:spPr>
            <a:xfrm>
              <a:off x="1196774" y="2705725"/>
              <a:ext cx="9185476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/>
                <a:t>A nova era da internet Móvel:</a:t>
              </a:r>
            </a:p>
            <a:p>
              <a:pPr algn="ctr"/>
              <a:r>
                <a:rPr lang="pt-BR" sz="4400" b="1" dirty="0">
                  <a:solidFill>
                    <a:srgbClr val="FF0000"/>
                  </a:solidFill>
                </a:rPr>
                <a:t>Dominando o Claro 5G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65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A73ED-A379-02B5-2606-B7358BE9D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50">
            <a:extLst>
              <a:ext uri="{FF2B5EF4-FFF2-40B4-BE49-F238E27FC236}">
                <a16:creationId xmlns:a16="http://schemas.microsoft.com/office/drawing/2014/main" id="{BE08BD13-B205-8218-59B4-FCEAAE0815A9}"/>
              </a:ext>
            </a:extLst>
          </p:cNvPr>
          <p:cNvGrpSpPr/>
          <p:nvPr/>
        </p:nvGrpSpPr>
        <p:grpSpPr>
          <a:xfrm>
            <a:off x="1" y="2070026"/>
            <a:ext cx="3782326" cy="2485884"/>
            <a:chOff x="1" y="2070026"/>
            <a:chExt cx="3782326" cy="2485884"/>
          </a:xfrm>
        </p:grpSpPr>
        <p:sp>
          <p:nvSpPr>
            <p:cNvPr id="21" name="Pentágono 48">
              <a:extLst>
                <a:ext uri="{FF2B5EF4-FFF2-40B4-BE49-F238E27FC236}">
                  <a16:creationId xmlns:a16="http://schemas.microsoft.com/office/drawing/2014/main" id="{2A69415D-B6CF-15C2-C83A-E9F7E8D89134}"/>
                </a:ext>
              </a:extLst>
            </p:cNvPr>
            <p:cNvSpPr/>
            <p:nvPr/>
          </p:nvSpPr>
          <p:spPr>
            <a:xfrm>
              <a:off x="1" y="2070026"/>
              <a:ext cx="3782326" cy="2485884"/>
            </a:xfrm>
            <a:prstGeom prst="homePlate">
              <a:avLst>
                <a:gd name="adj" fmla="val 15753"/>
              </a:avLst>
            </a:prstGeom>
            <a:solidFill>
              <a:srgbClr val="FFB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BD362AD1-5BBB-FA42-4ACD-9BBC1DC34777}"/>
                </a:ext>
              </a:extLst>
            </p:cNvPr>
            <p:cNvSpPr txBox="1"/>
            <p:nvPr/>
          </p:nvSpPr>
          <p:spPr>
            <a:xfrm>
              <a:off x="199735" y="2166675"/>
              <a:ext cx="3349906" cy="2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Qual é a tecnologia que deve ser o foco prioritário na estratégia comercial do produto?</a:t>
              </a:r>
            </a:p>
          </p:txBody>
        </p:sp>
      </p:grpSp>
      <p:grpSp>
        <p:nvGrpSpPr>
          <p:cNvPr id="23" name="Grupo 53">
            <a:extLst>
              <a:ext uri="{FF2B5EF4-FFF2-40B4-BE49-F238E27FC236}">
                <a16:creationId xmlns:a16="http://schemas.microsoft.com/office/drawing/2014/main" id="{4D7D1911-F060-C8D2-ADA5-344BCB3A4DFC}"/>
              </a:ext>
            </a:extLst>
          </p:cNvPr>
          <p:cNvGrpSpPr/>
          <p:nvPr/>
        </p:nvGrpSpPr>
        <p:grpSpPr>
          <a:xfrm>
            <a:off x="3161364" y="5212663"/>
            <a:ext cx="1989114" cy="1413637"/>
            <a:chOff x="9490487" y="3241962"/>
            <a:chExt cx="2696987" cy="2855913"/>
          </a:xfrm>
        </p:grpSpPr>
        <p:sp>
          <p:nvSpPr>
            <p:cNvPr id="24" name="Pentágono 51">
              <a:extLst>
                <a:ext uri="{FF2B5EF4-FFF2-40B4-BE49-F238E27FC236}">
                  <a16:creationId xmlns:a16="http://schemas.microsoft.com/office/drawing/2014/main" id="{57054341-B8F2-E212-66C8-BBCE1C30CDD5}"/>
                </a:ext>
              </a:extLst>
            </p:cNvPr>
            <p:cNvSpPr/>
            <p:nvPr/>
          </p:nvSpPr>
          <p:spPr>
            <a:xfrm rot="16200000">
              <a:off x="9411024" y="3321425"/>
              <a:ext cx="2855913" cy="2696987"/>
            </a:xfrm>
            <a:prstGeom prst="homePlate">
              <a:avLst>
                <a:gd name="adj" fmla="val 1856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D7EB006D-7AB6-4D50-77EA-6E9493E6DA62}"/>
                </a:ext>
              </a:extLst>
            </p:cNvPr>
            <p:cNvSpPr txBox="1"/>
            <p:nvPr/>
          </p:nvSpPr>
          <p:spPr>
            <a:xfrm>
              <a:off x="9848350" y="3827867"/>
              <a:ext cx="1981259" cy="69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Resposta: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Tecnologia 5G</a:t>
              </a:r>
            </a:p>
          </p:txBody>
        </p:sp>
      </p:grp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7115B055-2D45-DFD1-4719-5B689405FAF3}"/>
              </a:ext>
            </a:extLst>
          </p:cNvPr>
          <p:cNvSpPr/>
          <p:nvPr/>
        </p:nvSpPr>
        <p:spPr>
          <a:xfrm>
            <a:off x="-2534907" y="4555909"/>
            <a:ext cx="2424187" cy="228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– A  roleta vai girar, e conforme o clique, é selecionada uma fatia. Ao selecionar, aparecerá a resposta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6AFC09B1-B1C0-9863-EA21-DB98FA1E17F5}"/>
              </a:ext>
            </a:extLst>
          </p:cNvPr>
          <p:cNvSpPr/>
          <p:nvPr/>
        </p:nvSpPr>
        <p:spPr>
          <a:xfrm>
            <a:off x="-2318772" y="889820"/>
            <a:ext cx="2019015" cy="30737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DG – A ideia é termos um ponteiro que gira sobre a roleta. O cursista clica na fatia e o ponteiro para sobre ela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484100D-D6F5-01D0-5125-68E457EDD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A5331C0-9A32-A353-FDA8-A70343548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F2C8A4C9-9FE6-B519-702B-DBD7BCEA5B4F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2924877-C012-49C7-9D6B-5948265C9F23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4EAC8976-7B95-2044-E8BB-00B997ECF616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310923C7-128C-88CC-E006-0C8871119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ACA8DE52-28DA-9870-1DCB-AF705BFA1C66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4DC2882F-F368-C3A3-BA6F-D9F722C75D3D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DE51351-B112-E7C7-F92B-CC1056A218ED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5201F3D7-4F2C-50B2-428C-F5ECD15F0826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FBCCC7DD-08DB-2C9B-1BAB-FF4A3354E070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551A5473-7578-0A07-2C64-3858A858B723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98813AF7-14B4-FED5-7385-CADE5D90D75A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99FD83E-9F8B-A8F3-BE35-0BCAC201794E}"/>
              </a:ext>
            </a:extLst>
          </p:cNvPr>
          <p:cNvGrpSpPr/>
          <p:nvPr/>
        </p:nvGrpSpPr>
        <p:grpSpPr>
          <a:xfrm>
            <a:off x="3814532" y="1247984"/>
            <a:ext cx="3581350" cy="3421018"/>
            <a:chOff x="3814532" y="1247984"/>
            <a:chExt cx="3581350" cy="3421018"/>
          </a:xfrm>
        </p:grpSpPr>
        <p:grpSp>
          <p:nvGrpSpPr>
            <p:cNvPr id="3" name="Grupo 25">
              <a:extLst>
                <a:ext uri="{FF2B5EF4-FFF2-40B4-BE49-F238E27FC236}">
                  <a16:creationId xmlns:a16="http://schemas.microsoft.com/office/drawing/2014/main" id="{EFA44C00-C49D-F771-CF3A-96521C38C0B6}"/>
                </a:ext>
              </a:extLst>
            </p:cNvPr>
            <p:cNvGrpSpPr/>
            <p:nvPr/>
          </p:nvGrpSpPr>
          <p:grpSpPr>
            <a:xfrm rot="1326381">
              <a:off x="3814532" y="1247984"/>
              <a:ext cx="3581350" cy="3421018"/>
              <a:chOff x="6745533" y="1159458"/>
              <a:chExt cx="4568361" cy="4578249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CA9BA938-6E9A-F7BA-C8E3-739C0E8C5D65}"/>
                  </a:ext>
                </a:extLst>
              </p:cNvPr>
              <p:cNvSpPr/>
              <p:nvPr/>
            </p:nvSpPr>
            <p:spPr>
              <a:xfrm>
                <a:off x="6745533" y="1159458"/>
                <a:ext cx="4540469" cy="45404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82729101-727F-8A2D-876A-39E48A1879D8}"/>
                  </a:ext>
                </a:extLst>
              </p:cNvPr>
              <p:cNvCxnSpPr/>
              <p:nvPr/>
            </p:nvCxnSpPr>
            <p:spPr>
              <a:xfrm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721003AC-F30E-EEE2-E308-14F350AA5630}"/>
                  </a:ext>
                </a:extLst>
              </p:cNvPr>
              <p:cNvCxnSpPr/>
              <p:nvPr/>
            </p:nvCxnSpPr>
            <p:spPr>
              <a:xfrm>
                <a:off x="9043660" y="1197238"/>
                <a:ext cx="0" cy="454046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13910067-60D1-7C42-07E3-0626D249B4CA}"/>
                  </a:ext>
                </a:extLst>
              </p:cNvPr>
              <p:cNvCxnSpPr/>
              <p:nvPr/>
            </p:nvCxnSpPr>
            <p:spPr>
              <a:xfrm flipH="1"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AD99AAF3-F9F3-CF3C-6EB9-1B3D35012AF1}"/>
                  </a:ext>
                </a:extLst>
              </p:cNvPr>
              <p:cNvCxnSpPr/>
              <p:nvPr/>
            </p:nvCxnSpPr>
            <p:spPr>
              <a:xfrm>
                <a:off x="6773425" y="3467473"/>
                <a:ext cx="454046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Gráfico 3" descr="Mapa do tesouro estrutura de tópicos">
              <a:extLst>
                <a:ext uri="{FF2B5EF4-FFF2-40B4-BE49-F238E27FC236}">
                  <a16:creationId xmlns:a16="http://schemas.microsoft.com/office/drawing/2014/main" id="{EA1C8244-A47C-AB24-0C71-70EC01C7F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5826" y="1266001"/>
              <a:ext cx="685442" cy="685442"/>
            </a:xfrm>
            <a:prstGeom prst="rect">
              <a:avLst/>
            </a:prstGeom>
          </p:spPr>
        </p:pic>
        <p:pic>
          <p:nvPicPr>
            <p:cNvPr id="5" name="Gráfico 4" descr="Medidor estrutura de tópicos">
              <a:extLst>
                <a:ext uri="{FF2B5EF4-FFF2-40B4-BE49-F238E27FC236}">
                  <a16:creationId xmlns:a16="http://schemas.microsoft.com/office/drawing/2014/main" id="{9BAAE601-0AB7-C958-827D-ECBE97D8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00163" y="1627909"/>
              <a:ext cx="714963" cy="714963"/>
            </a:xfrm>
            <a:prstGeom prst="rect">
              <a:avLst/>
            </a:prstGeom>
          </p:spPr>
        </p:pic>
        <p:pic>
          <p:nvPicPr>
            <p:cNvPr id="6" name="Gráfico 5" descr="Sem fio estrutura de tópicos">
              <a:extLst>
                <a:ext uri="{FF2B5EF4-FFF2-40B4-BE49-F238E27FC236}">
                  <a16:creationId xmlns:a16="http://schemas.microsoft.com/office/drawing/2014/main" id="{BDAC04EC-088E-8C93-70C4-AF617F4EB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33475" y="3463884"/>
              <a:ext cx="685442" cy="685442"/>
            </a:xfrm>
            <a:prstGeom prst="rect">
              <a:avLst/>
            </a:prstGeom>
          </p:spPr>
        </p:pic>
        <p:pic>
          <p:nvPicPr>
            <p:cNvPr id="7" name="Gráfico 6" descr="Processador estrutura de tópicos">
              <a:extLst>
                <a:ext uri="{FF2B5EF4-FFF2-40B4-BE49-F238E27FC236}">
                  <a16:creationId xmlns:a16="http://schemas.microsoft.com/office/drawing/2014/main" id="{69363B80-075C-11E3-53FA-93EFF6278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75857" y="2614662"/>
              <a:ext cx="685442" cy="685442"/>
            </a:xfrm>
            <a:prstGeom prst="rect">
              <a:avLst/>
            </a:prstGeom>
          </p:spPr>
        </p:pic>
        <p:pic>
          <p:nvPicPr>
            <p:cNvPr id="8" name="Gráfico 7" descr="Cronômetro estrutura de tópicos">
              <a:extLst>
                <a:ext uri="{FF2B5EF4-FFF2-40B4-BE49-F238E27FC236}">
                  <a16:creationId xmlns:a16="http://schemas.microsoft.com/office/drawing/2014/main" id="{761DB81F-9F89-DE2E-E2E3-8DB70B417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26010" y="3499208"/>
              <a:ext cx="685442" cy="685442"/>
            </a:xfrm>
            <a:prstGeom prst="rect">
              <a:avLst/>
            </a:prstGeom>
          </p:spPr>
        </p:pic>
        <p:pic>
          <p:nvPicPr>
            <p:cNvPr id="9" name="Gráfico 8" descr="Roteador sem fio estrutura de tópicos">
              <a:extLst>
                <a:ext uri="{FF2B5EF4-FFF2-40B4-BE49-F238E27FC236}">
                  <a16:creationId xmlns:a16="http://schemas.microsoft.com/office/drawing/2014/main" id="{E3B79C01-F65F-68E5-27E5-1904FA6C6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98525" y="3836294"/>
              <a:ext cx="685442" cy="685442"/>
            </a:xfrm>
            <a:prstGeom prst="rect">
              <a:avLst/>
            </a:prstGeom>
          </p:spPr>
        </p:pic>
        <p:pic>
          <p:nvPicPr>
            <p:cNvPr id="10" name="Gráfico 9" descr="Proibido tocar estrutura de tópicos">
              <a:extLst>
                <a:ext uri="{FF2B5EF4-FFF2-40B4-BE49-F238E27FC236}">
                  <a16:creationId xmlns:a16="http://schemas.microsoft.com/office/drawing/2014/main" id="{61B854AA-F989-CE5B-B395-35579756B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80935" y="1547367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Ligar estrutura de tópicos">
              <a:extLst>
                <a:ext uri="{FF2B5EF4-FFF2-40B4-BE49-F238E27FC236}">
                  <a16:creationId xmlns:a16="http://schemas.microsoft.com/office/drawing/2014/main" id="{C126607B-17D0-3C50-6CA6-22B727073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87422" y="2573210"/>
              <a:ext cx="776793" cy="776793"/>
            </a:xfrm>
            <a:prstGeom prst="rect">
              <a:avLst/>
            </a:prstGeom>
          </p:spPr>
        </p:pic>
      </p:grpSp>
      <p:grpSp>
        <p:nvGrpSpPr>
          <p:cNvPr id="17" name="Grupo 24">
            <a:extLst>
              <a:ext uri="{FF2B5EF4-FFF2-40B4-BE49-F238E27FC236}">
                <a16:creationId xmlns:a16="http://schemas.microsoft.com/office/drawing/2014/main" id="{658B304D-429B-A699-2CB9-A0205CFD326F}"/>
              </a:ext>
            </a:extLst>
          </p:cNvPr>
          <p:cNvGrpSpPr/>
          <p:nvPr/>
        </p:nvGrpSpPr>
        <p:grpSpPr>
          <a:xfrm rot="5400000">
            <a:off x="6020567" y="2212819"/>
            <a:ext cx="692122" cy="1590017"/>
            <a:chOff x="3831884" y="2199155"/>
            <a:chExt cx="882869" cy="2127874"/>
          </a:xfrm>
        </p:grpSpPr>
        <p:sp>
          <p:nvSpPr>
            <p:cNvPr id="18" name="Seta para a direita 23">
              <a:extLst>
                <a:ext uri="{FF2B5EF4-FFF2-40B4-BE49-F238E27FC236}">
                  <a16:creationId xmlns:a16="http://schemas.microsoft.com/office/drawing/2014/main" id="{642CD9A0-1D4C-A12D-1BD0-46151774E328}"/>
                </a:ext>
              </a:extLst>
            </p:cNvPr>
            <p:cNvSpPr/>
            <p:nvPr/>
          </p:nvSpPr>
          <p:spPr>
            <a:xfrm rot="16200000">
              <a:off x="3351036" y="2680003"/>
              <a:ext cx="1844565" cy="882869"/>
            </a:xfrm>
            <a:prstGeom prst="rightArrow">
              <a:avLst>
                <a:gd name="adj1" fmla="val 32143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E7CCE3EE-9C2A-C96A-95F7-945D5B4C5591}"/>
                </a:ext>
              </a:extLst>
            </p:cNvPr>
            <p:cNvSpPr/>
            <p:nvPr/>
          </p:nvSpPr>
          <p:spPr>
            <a:xfrm>
              <a:off x="3990009" y="3760412"/>
              <a:ext cx="566617" cy="5666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332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6EA43-8945-56A2-B210-AE0F6995A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50">
            <a:extLst>
              <a:ext uri="{FF2B5EF4-FFF2-40B4-BE49-F238E27FC236}">
                <a16:creationId xmlns:a16="http://schemas.microsoft.com/office/drawing/2014/main" id="{1EBB2CD9-E42E-026D-6402-4198996F9E77}"/>
              </a:ext>
            </a:extLst>
          </p:cNvPr>
          <p:cNvGrpSpPr/>
          <p:nvPr/>
        </p:nvGrpSpPr>
        <p:grpSpPr>
          <a:xfrm>
            <a:off x="1" y="2070026"/>
            <a:ext cx="3782326" cy="2485884"/>
            <a:chOff x="1" y="2070026"/>
            <a:chExt cx="3782326" cy="2485884"/>
          </a:xfrm>
        </p:grpSpPr>
        <p:sp>
          <p:nvSpPr>
            <p:cNvPr id="21" name="Pentágono 48">
              <a:extLst>
                <a:ext uri="{FF2B5EF4-FFF2-40B4-BE49-F238E27FC236}">
                  <a16:creationId xmlns:a16="http://schemas.microsoft.com/office/drawing/2014/main" id="{C05AB586-0586-07DD-D22A-7E3072D3C8AA}"/>
                </a:ext>
              </a:extLst>
            </p:cNvPr>
            <p:cNvSpPr/>
            <p:nvPr/>
          </p:nvSpPr>
          <p:spPr>
            <a:xfrm>
              <a:off x="1" y="2070026"/>
              <a:ext cx="3782326" cy="2485884"/>
            </a:xfrm>
            <a:prstGeom prst="homePlate">
              <a:avLst>
                <a:gd name="adj" fmla="val 15753"/>
              </a:avLst>
            </a:prstGeom>
            <a:solidFill>
              <a:srgbClr val="FFB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E6AD7B1-9BCF-4915-4BF4-DC852B023B00}"/>
                </a:ext>
              </a:extLst>
            </p:cNvPr>
            <p:cNvSpPr txBox="1"/>
            <p:nvPr/>
          </p:nvSpPr>
          <p:spPr>
            <a:xfrm>
              <a:off x="199735" y="2166675"/>
              <a:ext cx="3132428" cy="2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Qual consulta é obrigatória e deve ser realizada antes da confirmação da venda?</a:t>
              </a:r>
            </a:p>
          </p:txBody>
        </p:sp>
      </p:grpSp>
      <p:grpSp>
        <p:nvGrpSpPr>
          <p:cNvPr id="23" name="Grupo 53">
            <a:extLst>
              <a:ext uri="{FF2B5EF4-FFF2-40B4-BE49-F238E27FC236}">
                <a16:creationId xmlns:a16="http://schemas.microsoft.com/office/drawing/2014/main" id="{9D133604-7F33-40BB-661C-E03EC4432040}"/>
              </a:ext>
            </a:extLst>
          </p:cNvPr>
          <p:cNvGrpSpPr/>
          <p:nvPr/>
        </p:nvGrpSpPr>
        <p:grpSpPr>
          <a:xfrm>
            <a:off x="3033564" y="4917445"/>
            <a:ext cx="2089095" cy="1888609"/>
            <a:chOff x="9490487" y="3241962"/>
            <a:chExt cx="2696987" cy="2855913"/>
          </a:xfrm>
        </p:grpSpPr>
        <p:sp>
          <p:nvSpPr>
            <p:cNvPr id="24" name="Pentágono 51">
              <a:extLst>
                <a:ext uri="{FF2B5EF4-FFF2-40B4-BE49-F238E27FC236}">
                  <a16:creationId xmlns:a16="http://schemas.microsoft.com/office/drawing/2014/main" id="{79E80ABD-A2AA-D38D-F285-2956B7C347E8}"/>
                </a:ext>
              </a:extLst>
            </p:cNvPr>
            <p:cNvSpPr/>
            <p:nvPr/>
          </p:nvSpPr>
          <p:spPr>
            <a:xfrm rot="16200000">
              <a:off x="9411024" y="3321425"/>
              <a:ext cx="2855913" cy="2696987"/>
            </a:xfrm>
            <a:prstGeom prst="homePlate">
              <a:avLst>
                <a:gd name="adj" fmla="val 1856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233FBB6-80A6-DDF5-D621-3872933489D8}"/>
                </a:ext>
              </a:extLst>
            </p:cNvPr>
            <p:cNvSpPr txBox="1"/>
            <p:nvPr/>
          </p:nvSpPr>
          <p:spPr>
            <a:xfrm>
              <a:off x="9848350" y="3827867"/>
              <a:ext cx="1981259" cy="1018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Resposta: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Consulta ao mapa de cobertura</a:t>
              </a:r>
            </a:p>
          </p:txBody>
        </p:sp>
      </p:grp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460BFC80-B2F6-5548-15BD-55AB66DCD36F}"/>
              </a:ext>
            </a:extLst>
          </p:cNvPr>
          <p:cNvSpPr/>
          <p:nvPr/>
        </p:nvSpPr>
        <p:spPr>
          <a:xfrm>
            <a:off x="-2534907" y="4555909"/>
            <a:ext cx="2424187" cy="228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– A  roleta vai girar, e conforme o clique, é selecionada uma fatia. Ao selecionar, aparecerá a resposta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708CF6D-836E-4B2C-16D9-AB5DCC63D239}"/>
              </a:ext>
            </a:extLst>
          </p:cNvPr>
          <p:cNvSpPr/>
          <p:nvPr/>
        </p:nvSpPr>
        <p:spPr>
          <a:xfrm>
            <a:off x="-2318772" y="889820"/>
            <a:ext cx="2019015" cy="30737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DG – A ideia é termos um ponteiro que gira sobre a roleta. O cursista clica na fatia e o ponteiro para sobre ela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53FD5A12-6A45-73A4-590F-3A529E16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120C95E7-A01B-8C11-D8CA-A000A86E6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2D99B3-6586-477F-8DE8-0D495B5AFF76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6366DFB-E7AD-AC0F-2751-B2549F52414E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36BEAFC3-CEDB-B644-4598-8F7C6A73F9B9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3563615E-5946-ADE3-98EB-F2D0420A2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3FF65E75-3DB7-EBCA-5032-9334A01BDFF4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56C44CAF-884A-FEDC-9369-F25BFA103390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2723624D-46B1-70E6-4E46-FC879948002C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D03C418-27F8-C9AF-C2D3-B53131ED6D73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8DD0A1BD-7C40-E25A-8048-BB49CF889DDC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8943B8A-95B2-C9B0-DC6B-86D8BF07E610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27F58297-699F-05D3-C89F-0770D26FD7C9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50CCC2B-F418-710C-1F81-BCB723C506BD}"/>
              </a:ext>
            </a:extLst>
          </p:cNvPr>
          <p:cNvGrpSpPr/>
          <p:nvPr/>
        </p:nvGrpSpPr>
        <p:grpSpPr>
          <a:xfrm>
            <a:off x="3814532" y="1247984"/>
            <a:ext cx="3581350" cy="3421018"/>
            <a:chOff x="3814532" y="1247984"/>
            <a:chExt cx="3581350" cy="3421018"/>
          </a:xfrm>
        </p:grpSpPr>
        <p:grpSp>
          <p:nvGrpSpPr>
            <p:cNvPr id="3" name="Grupo 25">
              <a:extLst>
                <a:ext uri="{FF2B5EF4-FFF2-40B4-BE49-F238E27FC236}">
                  <a16:creationId xmlns:a16="http://schemas.microsoft.com/office/drawing/2014/main" id="{CBCFB1F8-D644-EE40-B8AB-EB0848ECB2D9}"/>
                </a:ext>
              </a:extLst>
            </p:cNvPr>
            <p:cNvGrpSpPr/>
            <p:nvPr/>
          </p:nvGrpSpPr>
          <p:grpSpPr>
            <a:xfrm rot="1326381">
              <a:off x="3814532" y="1247984"/>
              <a:ext cx="3581350" cy="3421018"/>
              <a:chOff x="6745533" y="1159458"/>
              <a:chExt cx="4568361" cy="4578249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1C290EB9-7FBA-39F8-F9BA-E9E0DB89075D}"/>
                  </a:ext>
                </a:extLst>
              </p:cNvPr>
              <p:cNvSpPr/>
              <p:nvPr/>
            </p:nvSpPr>
            <p:spPr>
              <a:xfrm>
                <a:off x="6745533" y="1159458"/>
                <a:ext cx="4540469" cy="45404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72D88E2E-89E5-678F-D2FB-84FD7C738E5D}"/>
                  </a:ext>
                </a:extLst>
              </p:cNvPr>
              <p:cNvCxnSpPr/>
              <p:nvPr/>
            </p:nvCxnSpPr>
            <p:spPr>
              <a:xfrm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5FFE899A-FB14-BD4D-D0E5-9E13AF571389}"/>
                  </a:ext>
                </a:extLst>
              </p:cNvPr>
              <p:cNvCxnSpPr/>
              <p:nvPr/>
            </p:nvCxnSpPr>
            <p:spPr>
              <a:xfrm>
                <a:off x="9043660" y="1197238"/>
                <a:ext cx="0" cy="454046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691F2ADE-6DDC-3BAD-8AB9-140A47768C57}"/>
                  </a:ext>
                </a:extLst>
              </p:cNvPr>
              <p:cNvCxnSpPr/>
              <p:nvPr/>
            </p:nvCxnSpPr>
            <p:spPr>
              <a:xfrm flipH="1"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18096643-C83B-C613-DE40-319F44209774}"/>
                  </a:ext>
                </a:extLst>
              </p:cNvPr>
              <p:cNvCxnSpPr/>
              <p:nvPr/>
            </p:nvCxnSpPr>
            <p:spPr>
              <a:xfrm>
                <a:off x="6773425" y="3467473"/>
                <a:ext cx="454046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Gráfico 3" descr="Mapa do tesouro estrutura de tópicos">
              <a:extLst>
                <a:ext uri="{FF2B5EF4-FFF2-40B4-BE49-F238E27FC236}">
                  <a16:creationId xmlns:a16="http://schemas.microsoft.com/office/drawing/2014/main" id="{53727843-B716-E087-6876-1711A1BF7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5826" y="1266001"/>
              <a:ext cx="685442" cy="685442"/>
            </a:xfrm>
            <a:prstGeom prst="rect">
              <a:avLst/>
            </a:prstGeom>
          </p:spPr>
        </p:pic>
        <p:pic>
          <p:nvPicPr>
            <p:cNvPr id="5" name="Gráfico 4" descr="Medidor estrutura de tópicos">
              <a:extLst>
                <a:ext uri="{FF2B5EF4-FFF2-40B4-BE49-F238E27FC236}">
                  <a16:creationId xmlns:a16="http://schemas.microsoft.com/office/drawing/2014/main" id="{9BA77B49-A4AD-DEE4-568F-A2B810361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00163" y="1627909"/>
              <a:ext cx="714963" cy="714963"/>
            </a:xfrm>
            <a:prstGeom prst="rect">
              <a:avLst/>
            </a:prstGeom>
          </p:spPr>
        </p:pic>
        <p:pic>
          <p:nvPicPr>
            <p:cNvPr id="6" name="Gráfico 5" descr="Sem fio estrutura de tópicos">
              <a:extLst>
                <a:ext uri="{FF2B5EF4-FFF2-40B4-BE49-F238E27FC236}">
                  <a16:creationId xmlns:a16="http://schemas.microsoft.com/office/drawing/2014/main" id="{D312B2A1-1CF8-58D2-9F82-022E49A21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33475" y="3463884"/>
              <a:ext cx="685442" cy="685442"/>
            </a:xfrm>
            <a:prstGeom prst="rect">
              <a:avLst/>
            </a:prstGeom>
          </p:spPr>
        </p:pic>
        <p:pic>
          <p:nvPicPr>
            <p:cNvPr id="7" name="Gráfico 6" descr="Processador estrutura de tópicos">
              <a:extLst>
                <a:ext uri="{FF2B5EF4-FFF2-40B4-BE49-F238E27FC236}">
                  <a16:creationId xmlns:a16="http://schemas.microsoft.com/office/drawing/2014/main" id="{A79E22EB-9FEF-98BB-A6FB-8BFAEC2A6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75857" y="2614662"/>
              <a:ext cx="685442" cy="685442"/>
            </a:xfrm>
            <a:prstGeom prst="rect">
              <a:avLst/>
            </a:prstGeom>
          </p:spPr>
        </p:pic>
        <p:pic>
          <p:nvPicPr>
            <p:cNvPr id="8" name="Gráfico 7" descr="Cronômetro estrutura de tópicos">
              <a:extLst>
                <a:ext uri="{FF2B5EF4-FFF2-40B4-BE49-F238E27FC236}">
                  <a16:creationId xmlns:a16="http://schemas.microsoft.com/office/drawing/2014/main" id="{63DF6926-1BC8-1748-471D-01E401782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26010" y="3499208"/>
              <a:ext cx="685442" cy="685442"/>
            </a:xfrm>
            <a:prstGeom prst="rect">
              <a:avLst/>
            </a:prstGeom>
          </p:spPr>
        </p:pic>
        <p:pic>
          <p:nvPicPr>
            <p:cNvPr id="9" name="Gráfico 8" descr="Roteador sem fio estrutura de tópicos">
              <a:extLst>
                <a:ext uri="{FF2B5EF4-FFF2-40B4-BE49-F238E27FC236}">
                  <a16:creationId xmlns:a16="http://schemas.microsoft.com/office/drawing/2014/main" id="{588B5A85-FB69-F34A-1D83-50867B1F6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98525" y="3836294"/>
              <a:ext cx="685442" cy="685442"/>
            </a:xfrm>
            <a:prstGeom prst="rect">
              <a:avLst/>
            </a:prstGeom>
          </p:spPr>
        </p:pic>
        <p:pic>
          <p:nvPicPr>
            <p:cNvPr id="10" name="Gráfico 9" descr="Proibido tocar estrutura de tópicos">
              <a:extLst>
                <a:ext uri="{FF2B5EF4-FFF2-40B4-BE49-F238E27FC236}">
                  <a16:creationId xmlns:a16="http://schemas.microsoft.com/office/drawing/2014/main" id="{7EE80622-B559-20F4-22C9-1778167A9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80935" y="1547367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Ligar estrutura de tópicos">
              <a:extLst>
                <a:ext uri="{FF2B5EF4-FFF2-40B4-BE49-F238E27FC236}">
                  <a16:creationId xmlns:a16="http://schemas.microsoft.com/office/drawing/2014/main" id="{15BA83A9-50C9-BA6F-61C2-F14E03615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87422" y="2573210"/>
              <a:ext cx="776793" cy="776793"/>
            </a:xfrm>
            <a:prstGeom prst="rect">
              <a:avLst/>
            </a:prstGeom>
          </p:spPr>
        </p:pic>
      </p:grpSp>
      <p:grpSp>
        <p:nvGrpSpPr>
          <p:cNvPr id="17" name="Grupo 24">
            <a:extLst>
              <a:ext uri="{FF2B5EF4-FFF2-40B4-BE49-F238E27FC236}">
                <a16:creationId xmlns:a16="http://schemas.microsoft.com/office/drawing/2014/main" id="{45BAD145-0D12-639C-9F79-F561004E4D36}"/>
              </a:ext>
            </a:extLst>
          </p:cNvPr>
          <p:cNvGrpSpPr/>
          <p:nvPr/>
        </p:nvGrpSpPr>
        <p:grpSpPr>
          <a:xfrm rot="7705579">
            <a:off x="5782075" y="2618796"/>
            <a:ext cx="692122" cy="1590017"/>
            <a:chOff x="3831884" y="2199155"/>
            <a:chExt cx="882869" cy="2127874"/>
          </a:xfrm>
        </p:grpSpPr>
        <p:sp>
          <p:nvSpPr>
            <p:cNvPr id="18" name="Seta para a direita 23">
              <a:extLst>
                <a:ext uri="{FF2B5EF4-FFF2-40B4-BE49-F238E27FC236}">
                  <a16:creationId xmlns:a16="http://schemas.microsoft.com/office/drawing/2014/main" id="{3CB73B31-670E-B11D-F7F6-3DE0E042F9C6}"/>
                </a:ext>
              </a:extLst>
            </p:cNvPr>
            <p:cNvSpPr/>
            <p:nvPr/>
          </p:nvSpPr>
          <p:spPr>
            <a:xfrm rot="16200000">
              <a:off x="3351036" y="2680003"/>
              <a:ext cx="1844565" cy="882869"/>
            </a:xfrm>
            <a:prstGeom prst="rightArrow">
              <a:avLst>
                <a:gd name="adj1" fmla="val 32143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5CF8A09-BF3E-A277-C6FF-6592EDBFC141}"/>
                </a:ext>
              </a:extLst>
            </p:cNvPr>
            <p:cNvSpPr/>
            <p:nvPr/>
          </p:nvSpPr>
          <p:spPr>
            <a:xfrm>
              <a:off x="3990009" y="3760412"/>
              <a:ext cx="566617" cy="5666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0259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0D31-6C94-77A4-E423-0CEE27E1C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50">
            <a:extLst>
              <a:ext uri="{FF2B5EF4-FFF2-40B4-BE49-F238E27FC236}">
                <a16:creationId xmlns:a16="http://schemas.microsoft.com/office/drawing/2014/main" id="{1E4E3793-7914-452E-1D25-3EF046F1C703}"/>
              </a:ext>
            </a:extLst>
          </p:cNvPr>
          <p:cNvGrpSpPr/>
          <p:nvPr/>
        </p:nvGrpSpPr>
        <p:grpSpPr>
          <a:xfrm>
            <a:off x="1" y="2070026"/>
            <a:ext cx="3831574" cy="2485884"/>
            <a:chOff x="1" y="2070026"/>
            <a:chExt cx="3831574" cy="2485884"/>
          </a:xfrm>
        </p:grpSpPr>
        <p:sp>
          <p:nvSpPr>
            <p:cNvPr id="21" name="Pentágono 48">
              <a:extLst>
                <a:ext uri="{FF2B5EF4-FFF2-40B4-BE49-F238E27FC236}">
                  <a16:creationId xmlns:a16="http://schemas.microsoft.com/office/drawing/2014/main" id="{98ECC5BC-6D68-87DD-8DB6-9224983E98E9}"/>
                </a:ext>
              </a:extLst>
            </p:cNvPr>
            <p:cNvSpPr/>
            <p:nvPr/>
          </p:nvSpPr>
          <p:spPr>
            <a:xfrm>
              <a:off x="1" y="2070026"/>
              <a:ext cx="3782326" cy="2485884"/>
            </a:xfrm>
            <a:prstGeom prst="homePlate">
              <a:avLst>
                <a:gd name="adj" fmla="val 15753"/>
              </a:avLst>
            </a:prstGeom>
            <a:solidFill>
              <a:srgbClr val="FFB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1D4E571D-F6A6-BB74-929F-B3480503351C}"/>
                </a:ext>
              </a:extLst>
            </p:cNvPr>
            <p:cNvSpPr txBox="1"/>
            <p:nvPr/>
          </p:nvSpPr>
          <p:spPr>
            <a:xfrm>
              <a:off x="199735" y="2166675"/>
              <a:ext cx="3631840" cy="2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Devido à interrupção temporária na venda de roteadores, o que está sendo comercializado atualmente?</a:t>
              </a:r>
            </a:p>
          </p:txBody>
        </p:sp>
      </p:grpSp>
      <p:grpSp>
        <p:nvGrpSpPr>
          <p:cNvPr id="23" name="Grupo 53">
            <a:extLst>
              <a:ext uri="{FF2B5EF4-FFF2-40B4-BE49-F238E27FC236}">
                <a16:creationId xmlns:a16="http://schemas.microsoft.com/office/drawing/2014/main" id="{60F8A398-40DD-EEC2-A948-BC59D044E9A9}"/>
              </a:ext>
            </a:extLst>
          </p:cNvPr>
          <p:cNvGrpSpPr/>
          <p:nvPr/>
        </p:nvGrpSpPr>
        <p:grpSpPr>
          <a:xfrm>
            <a:off x="2805984" y="4924349"/>
            <a:ext cx="2424186" cy="1816612"/>
            <a:chOff x="9490487" y="3241962"/>
            <a:chExt cx="2696987" cy="2855913"/>
          </a:xfrm>
        </p:grpSpPr>
        <p:sp>
          <p:nvSpPr>
            <p:cNvPr id="24" name="Pentágono 51">
              <a:extLst>
                <a:ext uri="{FF2B5EF4-FFF2-40B4-BE49-F238E27FC236}">
                  <a16:creationId xmlns:a16="http://schemas.microsoft.com/office/drawing/2014/main" id="{3CA06CF8-2D7D-F621-C5C5-AB9E88BBFF87}"/>
                </a:ext>
              </a:extLst>
            </p:cNvPr>
            <p:cNvSpPr/>
            <p:nvPr/>
          </p:nvSpPr>
          <p:spPr>
            <a:xfrm rot="16200000">
              <a:off x="9411024" y="3321425"/>
              <a:ext cx="2855913" cy="2696987"/>
            </a:xfrm>
            <a:prstGeom prst="homePlate">
              <a:avLst>
                <a:gd name="adj" fmla="val 1856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4733139-2764-6AEA-CF4D-6870EC4C7CFE}"/>
                </a:ext>
              </a:extLst>
            </p:cNvPr>
            <p:cNvSpPr txBox="1"/>
            <p:nvPr/>
          </p:nvSpPr>
          <p:spPr>
            <a:xfrm>
              <a:off x="9848350" y="3827867"/>
              <a:ext cx="1981259" cy="1018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Resposta: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Apenas o chip de dados (</a:t>
              </a:r>
              <a:r>
                <a:rPr lang="pt-BR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SIMCard</a:t>
              </a: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</a:p>
          </p:txBody>
        </p:sp>
      </p:grp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32425131-2784-FF24-1C54-CE26976AAD61}"/>
              </a:ext>
            </a:extLst>
          </p:cNvPr>
          <p:cNvSpPr/>
          <p:nvPr/>
        </p:nvSpPr>
        <p:spPr>
          <a:xfrm>
            <a:off x="-2534907" y="4555909"/>
            <a:ext cx="2424187" cy="228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– A  roleta vai girar, e conforme o clique, é selecionada uma fatia. Ao selecionar, aparecerá a resposta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B7B5AC7F-C329-CAA7-5AF5-9AD594346094}"/>
              </a:ext>
            </a:extLst>
          </p:cNvPr>
          <p:cNvSpPr/>
          <p:nvPr/>
        </p:nvSpPr>
        <p:spPr>
          <a:xfrm>
            <a:off x="-2318772" y="889820"/>
            <a:ext cx="2019015" cy="30737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DG – A ideia é termos um ponteiro que gira sobre a roleta. O cursista clica na fatia e o ponteiro para sobre ela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E0CE5275-9E96-1EAA-4A73-622969213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CDECD39E-1E0F-A235-8598-DD774BDA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567F5F8F-6A2A-5606-A8E4-B7AC3A774279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5350ADC-F1BE-23E3-F2F3-8A8A8AD8A438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89019AAF-55C3-1D1B-BAB7-369AD23616CB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F507CF21-D653-A483-40AD-166506B21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99BE340E-3562-6885-0038-252B0A8B5944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391210A5-AAA3-313D-2506-3ED011503809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E594F3C-3E6C-790F-9174-733FF80525C5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CB8F915-25D4-ADC6-BB82-47F619D4EC14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28A6D9E1-8A30-8957-6981-3F7ED39DEC23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D8FAC71-CED2-5C78-BC37-BCF5ED346B4A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472E7CE7-4E00-8F52-7A08-FB3830F68414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92D423C-4773-2682-013D-4DD68C0226DE}"/>
              </a:ext>
            </a:extLst>
          </p:cNvPr>
          <p:cNvGrpSpPr/>
          <p:nvPr/>
        </p:nvGrpSpPr>
        <p:grpSpPr>
          <a:xfrm>
            <a:off x="3814532" y="1247984"/>
            <a:ext cx="3581350" cy="3421018"/>
            <a:chOff x="3814532" y="1247984"/>
            <a:chExt cx="3581350" cy="3421018"/>
          </a:xfrm>
        </p:grpSpPr>
        <p:grpSp>
          <p:nvGrpSpPr>
            <p:cNvPr id="3" name="Grupo 25">
              <a:extLst>
                <a:ext uri="{FF2B5EF4-FFF2-40B4-BE49-F238E27FC236}">
                  <a16:creationId xmlns:a16="http://schemas.microsoft.com/office/drawing/2014/main" id="{4D19B9B7-C6AB-D5F4-F8CF-DCE2FE4E217B}"/>
                </a:ext>
              </a:extLst>
            </p:cNvPr>
            <p:cNvGrpSpPr/>
            <p:nvPr/>
          </p:nvGrpSpPr>
          <p:grpSpPr>
            <a:xfrm rot="1326381">
              <a:off x="3814532" y="1247984"/>
              <a:ext cx="3581350" cy="3421018"/>
              <a:chOff x="6745533" y="1159458"/>
              <a:chExt cx="4568361" cy="4578249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994612C9-F3DC-6ACA-2EC6-00B535316835}"/>
                  </a:ext>
                </a:extLst>
              </p:cNvPr>
              <p:cNvSpPr/>
              <p:nvPr/>
            </p:nvSpPr>
            <p:spPr>
              <a:xfrm>
                <a:off x="6745533" y="1159458"/>
                <a:ext cx="4540469" cy="45404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152F2710-1C80-8F0D-5CBC-47483A981AE9}"/>
                  </a:ext>
                </a:extLst>
              </p:cNvPr>
              <p:cNvCxnSpPr/>
              <p:nvPr/>
            </p:nvCxnSpPr>
            <p:spPr>
              <a:xfrm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06DBA9C3-E1F1-56B6-E9CA-5DE46733A603}"/>
                  </a:ext>
                </a:extLst>
              </p:cNvPr>
              <p:cNvCxnSpPr/>
              <p:nvPr/>
            </p:nvCxnSpPr>
            <p:spPr>
              <a:xfrm>
                <a:off x="9043660" y="1197238"/>
                <a:ext cx="0" cy="454046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F332DE90-D0E7-CCF7-B6F2-09067B00F1E6}"/>
                  </a:ext>
                </a:extLst>
              </p:cNvPr>
              <p:cNvCxnSpPr/>
              <p:nvPr/>
            </p:nvCxnSpPr>
            <p:spPr>
              <a:xfrm flipH="1"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5E567678-CE2E-0BC4-C328-17E65E14DE07}"/>
                  </a:ext>
                </a:extLst>
              </p:cNvPr>
              <p:cNvCxnSpPr/>
              <p:nvPr/>
            </p:nvCxnSpPr>
            <p:spPr>
              <a:xfrm>
                <a:off x="6773425" y="3467473"/>
                <a:ext cx="454046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Gráfico 3" descr="Mapa do tesouro estrutura de tópicos">
              <a:extLst>
                <a:ext uri="{FF2B5EF4-FFF2-40B4-BE49-F238E27FC236}">
                  <a16:creationId xmlns:a16="http://schemas.microsoft.com/office/drawing/2014/main" id="{C2E7C884-379D-063D-76CE-AF4565556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5826" y="1266001"/>
              <a:ext cx="685442" cy="685442"/>
            </a:xfrm>
            <a:prstGeom prst="rect">
              <a:avLst/>
            </a:prstGeom>
          </p:spPr>
        </p:pic>
        <p:pic>
          <p:nvPicPr>
            <p:cNvPr id="5" name="Gráfico 4" descr="Medidor estrutura de tópicos">
              <a:extLst>
                <a:ext uri="{FF2B5EF4-FFF2-40B4-BE49-F238E27FC236}">
                  <a16:creationId xmlns:a16="http://schemas.microsoft.com/office/drawing/2014/main" id="{F9138551-BA1E-07FF-B929-8A62605BF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00163" y="1627909"/>
              <a:ext cx="714963" cy="714963"/>
            </a:xfrm>
            <a:prstGeom prst="rect">
              <a:avLst/>
            </a:prstGeom>
          </p:spPr>
        </p:pic>
        <p:pic>
          <p:nvPicPr>
            <p:cNvPr id="6" name="Gráfico 5" descr="Sem fio estrutura de tópicos">
              <a:extLst>
                <a:ext uri="{FF2B5EF4-FFF2-40B4-BE49-F238E27FC236}">
                  <a16:creationId xmlns:a16="http://schemas.microsoft.com/office/drawing/2014/main" id="{B94570CD-EE1D-A09F-9646-40814F95A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33475" y="3463884"/>
              <a:ext cx="685442" cy="685442"/>
            </a:xfrm>
            <a:prstGeom prst="rect">
              <a:avLst/>
            </a:prstGeom>
          </p:spPr>
        </p:pic>
        <p:pic>
          <p:nvPicPr>
            <p:cNvPr id="7" name="Gráfico 6" descr="Processador estrutura de tópicos">
              <a:extLst>
                <a:ext uri="{FF2B5EF4-FFF2-40B4-BE49-F238E27FC236}">
                  <a16:creationId xmlns:a16="http://schemas.microsoft.com/office/drawing/2014/main" id="{D14294D9-BB5A-27FC-F744-786CEADFE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75857" y="2614662"/>
              <a:ext cx="685442" cy="685442"/>
            </a:xfrm>
            <a:prstGeom prst="rect">
              <a:avLst/>
            </a:prstGeom>
          </p:spPr>
        </p:pic>
        <p:pic>
          <p:nvPicPr>
            <p:cNvPr id="8" name="Gráfico 7" descr="Cronômetro estrutura de tópicos">
              <a:extLst>
                <a:ext uri="{FF2B5EF4-FFF2-40B4-BE49-F238E27FC236}">
                  <a16:creationId xmlns:a16="http://schemas.microsoft.com/office/drawing/2014/main" id="{B45F0802-5C6B-F296-191D-9B9B6E070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26010" y="3499208"/>
              <a:ext cx="685442" cy="685442"/>
            </a:xfrm>
            <a:prstGeom prst="rect">
              <a:avLst/>
            </a:prstGeom>
          </p:spPr>
        </p:pic>
        <p:pic>
          <p:nvPicPr>
            <p:cNvPr id="9" name="Gráfico 8" descr="Roteador sem fio estrutura de tópicos">
              <a:extLst>
                <a:ext uri="{FF2B5EF4-FFF2-40B4-BE49-F238E27FC236}">
                  <a16:creationId xmlns:a16="http://schemas.microsoft.com/office/drawing/2014/main" id="{B5653359-A2C7-14BF-16ED-0DA1A3982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98525" y="3836294"/>
              <a:ext cx="685442" cy="685442"/>
            </a:xfrm>
            <a:prstGeom prst="rect">
              <a:avLst/>
            </a:prstGeom>
          </p:spPr>
        </p:pic>
        <p:pic>
          <p:nvPicPr>
            <p:cNvPr id="10" name="Gráfico 9" descr="Proibido tocar estrutura de tópicos">
              <a:extLst>
                <a:ext uri="{FF2B5EF4-FFF2-40B4-BE49-F238E27FC236}">
                  <a16:creationId xmlns:a16="http://schemas.microsoft.com/office/drawing/2014/main" id="{1B6CC5F1-0304-C2A6-0BEB-10D2C7A9E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80935" y="1547367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Ligar estrutura de tópicos">
              <a:extLst>
                <a:ext uri="{FF2B5EF4-FFF2-40B4-BE49-F238E27FC236}">
                  <a16:creationId xmlns:a16="http://schemas.microsoft.com/office/drawing/2014/main" id="{EF7ADB30-1668-3418-DFF4-A21430F9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87422" y="2573210"/>
              <a:ext cx="776793" cy="776793"/>
            </a:xfrm>
            <a:prstGeom prst="rect">
              <a:avLst/>
            </a:prstGeom>
          </p:spPr>
        </p:pic>
      </p:grpSp>
      <p:grpSp>
        <p:nvGrpSpPr>
          <p:cNvPr id="17" name="Grupo 24">
            <a:extLst>
              <a:ext uri="{FF2B5EF4-FFF2-40B4-BE49-F238E27FC236}">
                <a16:creationId xmlns:a16="http://schemas.microsoft.com/office/drawing/2014/main" id="{0919D53E-E56A-B1BF-834A-282E23C4E143}"/>
              </a:ext>
            </a:extLst>
          </p:cNvPr>
          <p:cNvGrpSpPr/>
          <p:nvPr/>
        </p:nvGrpSpPr>
        <p:grpSpPr>
          <a:xfrm rot="10950965">
            <a:off x="5257277" y="2962819"/>
            <a:ext cx="692122" cy="1590017"/>
            <a:chOff x="3831884" y="2199155"/>
            <a:chExt cx="882869" cy="2127874"/>
          </a:xfrm>
        </p:grpSpPr>
        <p:sp>
          <p:nvSpPr>
            <p:cNvPr id="18" name="Seta para a direita 23">
              <a:extLst>
                <a:ext uri="{FF2B5EF4-FFF2-40B4-BE49-F238E27FC236}">
                  <a16:creationId xmlns:a16="http://schemas.microsoft.com/office/drawing/2014/main" id="{A26604C7-E460-46B9-8ED5-2C22F136568F}"/>
                </a:ext>
              </a:extLst>
            </p:cNvPr>
            <p:cNvSpPr/>
            <p:nvPr/>
          </p:nvSpPr>
          <p:spPr>
            <a:xfrm rot="16200000">
              <a:off x="3351036" y="2680003"/>
              <a:ext cx="1844565" cy="882869"/>
            </a:xfrm>
            <a:prstGeom prst="rightArrow">
              <a:avLst>
                <a:gd name="adj1" fmla="val 32143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F84357D-BAAD-F7C4-687A-5300F99591BA}"/>
                </a:ext>
              </a:extLst>
            </p:cNvPr>
            <p:cNvSpPr/>
            <p:nvPr/>
          </p:nvSpPr>
          <p:spPr>
            <a:xfrm>
              <a:off x="3990009" y="3760412"/>
              <a:ext cx="566617" cy="5666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0464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AF240-3128-9A75-AA63-8E1C6FD1C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50">
            <a:extLst>
              <a:ext uri="{FF2B5EF4-FFF2-40B4-BE49-F238E27FC236}">
                <a16:creationId xmlns:a16="http://schemas.microsoft.com/office/drawing/2014/main" id="{9128F6AC-F93C-0BA2-9FB7-9379D4C24A04}"/>
              </a:ext>
            </a:extLst>
          </p:cNvPr>
          <p:cNvGrpSpPr/>
          <p:nvPr/>
        </p:nvGrpSpPr>
        <p:grpSpPr>
          <a:xfrm>
            <a:off x="1" y="2070026"/>
            <a:ext cx="3782326" cy="2485884"/>
            <a:chOff x="1" y="2070026"/>
            <a:chExt cx="3782326" cy="2485884"/>
          </a:xfrm>
        </p:grpSpPr>
        <p:sp>
          <p:nvSpPr>
            <p:cNvPr id="21" name="Pentágono 48">
              <a:extLst>
                <a:ext uri="{FF2B5EF4-FFF2-40B4-BE49-F238E27FC236}">
                  <a16:creationId xmlns:a16="http://schemas.microsoft.com/office/drawing/2014/main" id="{9E0A526F-D88B-739A-6941-EFF470EC4E13}"/>
                </a:ext>
              </a:extLst>
            </p:cNvPr>
            <p:cNvSpPr/>
            <p:nvPr/>
          </p:nvSpPr>
          <p:spPr>
            <a:xfrm>
              <a:off x="1" y="2070026"/>
              <a:ext cx="3782326" cy="2485884"/>
            </a:xfrm>
            <a:prstGeom prst="homePlate">
              <a:avLst>
                <a:gd name="adj" fmla="val 15753"/>
              </a:avLst>
            </a:prstGeom>
            <a:solidFill>
              <a:srgbClr val="FFB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554AEA7D-A7BC-776F-4B91-F130A28ADD29}"/>
                </a:ext>
              </a:extLst>
            </p:cNvPr>
            <p:cNvSpPr txBox="1"/>
            <p:nvPr/>
          </p:nvSpPr>
          <p:spPr>
            <a:xfrm>
              <a:off x="199735" y="2166675"/>
              <a:ext cx="3529274" cy="1876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Para qual velocidade a conexão é reduzida após o consumo total da franquia de dados?</a:t>
              </a:r>
            </a:p>
          </p:txBody>
        </p:sp>
      </p:grpSp>
      <p:grpSp>
        <p:nvGrpSpPr>
          <p:cNvPr id="23" name="Grupo 53">
            <a:extLst>
              <a:ext uri="{FF2B5EF4-FFF2-40B4-BE49-F238E27FC236}">
                <a16:creationId xmlns:a16="http://schemas.microsoft.com/office/drawing/2014/main" id="{B2EDBC1C-8150-FD56-897A-A277D36FB4BE}"/>
              </a:ext>
            </a:extLst>
          </p:cNvPr>
          <p:cNvGrpSpPr/>
          <p:nvPr/>
        </p:nvGrpSpPr>
        <p:grpSpPr>
          <a:xfrm>
            <a:off x="3215853" y="4988553"/>
            <a:ext cx="1781196" cy="1876732"/>
            <a:chOff x="9490487" y="3241962"/>
            <a:chExt cx="2696987" cy="2855913"/>
          </a:xfrm>
        </p:grpSpPr>
        <p:sp>
          <p:nvSpPr>
            <p:cNvPr id="24" name="Pentágono 51">
              <a:extLst>
                <a:ext uri="{FF2B5EF4-FFF2-40B4-BE49-F238E27FC236}">
                  <a16:creationId xmlns:a16="http://schemas.microsoft.com/office/drawing/2014/main" id="{15F99D34-0358-3DD4-7574-F4A72D36AFC7}"/>
                </a:ext>
              </a:extLst>
            </p:cNvPr>
            <p:cNvSpPr/>
            <p:nvPr/>
          </p:nvSpPr>
          <p:spPr>
            <a:xfrm rot="16200000">
              <a:off x="9411024" y="3321425"/>
              <a:ext cx="2855913" cy="2696987"/>
            </a:xfrm>
            <a:prstGeom prst="homePlate">
              <a:avLst>
                <a:gd name="adj" fmla="val 1856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A3A2EC68-BB5B-14C1-39FA-1F4CF5C8448A}"/>
                </a:ext>
              </a:extLst>
            </p:cNvPr>
            <p:cNvSpPr txBox="1"/>
            <p:nvPr/>
          </p:nvSpPr>
          <p:spPr>
            <a:xfrm>
              <a:off x="9848350" y="3827867"/>
              <a:ext cx="1981259" cy="69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Resposta: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 Mbps</a:t>
              </a:r>
            </a:p>
          </p:txBody>
        </p:sp>
      </p:grp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3FE9F2EF-E6C5-37D4-C6FF-615B71C7F126}"/>
              </a:ext>
            </a:extLst>
          </p:cNvPr>
          <p:cNvSpPr/>
          <p:nvPr/>
        </p:nvSpPr>
        <p:spPr>
          <a:xfrm>
            <a:off x="-2534907" y="4555909"/>
            <a:ext cx="2424187" cy="228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– A  roleta vai girar, e conforme o clique, é selecionada uma fatia. Ao selecionar, aparecerá a resposta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C31CAE8B-4A53-A9D1-AEA5-318FF37843D5}"/>
              </a:ext>
            </a:extLst>
          </p:cNvPr>
          <p:cNvSpPr/>
          <p:nvPr/>
        </p:nvSpPr>
        <p:spPr>
          <a:xfrm>
            <a:off x="-2318772" y="889820"/>
            <a:ext cx="2019015" cy="30737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DG – A ideia é termos um ponteiro que gira sobre a roleta. O cursista clica na fatia e o ponteiro para sobre ela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123812B0-9390-66E6-C50B-99B78FC30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EC11F2D8-46ED-2CDF-9BBC-2DBB0C760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4FDF205D-D6AB-620D-4A95-B0CE4A3B3C6C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CD6F908-9F21-840C-9067-FE5C4E92556F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E7CAF37F-B5B0-680F-CB18-D6F98E3670C0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8A4CBCAF-736F-730D-E101-E741AEBD4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706626EB-9EB6-B421-CB01-EE8E191B1955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914640C2-5ABB-8560-C8F5-AFF034D0C1F3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41067A31-0158-AA8A-CEA6-7E74DD05CE58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841E3FA3-93FF-9A52-28B8-1489964DDAA7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9E882D7F-E0FA-6E3F-B3C9-467AE6132898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132BBD0F-5424-4713-EF3F-1C7613111320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BA4F9B8A-3BB0-64AC-2A5C-E69B60E2D912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F5EAB9D-8C3F-7B0E-3FE9-6FE2C6FD3C61}"/>
              </a:ext>
            </a:extLst>
          </p:cNvPr>
          <p:cNvGrpSpPr/>
          <p:nvPr/>
        </p:nvGrpSpPr>
        <p:grpSpPr>
          <a:xfrm>
            <a:off x="3814532" y="1247984"/>
            <a:ext cx="3581350" cy="3421018"/>
            <a:chOff x="3814532" y="1247984"/>
            <a:chExt cx="3581350" cy="3421018"/>
          </a:xfrm>
        </p:grpSpPr>
        <p:grpSp>
          <p:nvGrpSpPr>
            <p:cNvPr id="3" name="Grupo 25">
              <a:extLst>
                <a:ext uri="{FF2B5EF4-FFF2-40B4-BE49-F238E27FC236}">
                  <a16:creationId xmlns:a16="http://schemas.microsoft.com/office/drawing/2014/main" id="{464FE549-C27C-742D-89C7-8704A7F62D87}"/>
                </a:ext>
              </a:extLst>
            </p:cNvPr>
            <p:cNvGrpSpPr/>
            <p:nvPr/>
          </p:nvGrpSpPr>
          <p:grpSpPr>
            <a:xfrm rot="1326381">
              <a:off x="3814532" y="1247984"/>
              <a:ext cx="3581350" cy="3421018"/>
              <a:chOff x="6745533" y="1159458"/>
              <a:chExt cx="4568361" cy="4578249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C4F236D5-0EE3-8CCB-A53F-AEECFE0757F5}"/>
                  </a:ext>
                </a:extLst>
              </p:cNvPr>
              <p:cNvSpPr/>
              <p:nvPr/>
            </p:nvSpPr>
            <p:spPr>
              <a:xfrm>
                <a:off x="6745533" y="1159458"/>
                <a:ext cx="4540469" cy="45404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F40B1513-A0C2-D455-602E-6B16C7179A3C}"/>
                  </a:ext>
                </a:extLst>
              </p:cNvPr>
              <p:cNvCxnSpPr/>
              <p:nvPr/>
            </p:nvCxnSpPr>
            <p:spPr>
              <a:xfrm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78029263-EA24-7900-DFF2-BCFA7336C2F6}"/>
                  </a:ext>
                </a:extLst>
              </p:cNvPr>
              <p:cNvCxnSpPr/>
              <p:nvPr/>
            </p:nvCxnSpPr>
            <p:spPr>
              <a:xfrm>
                <a:off x="9043660" y="1197238"/>
                <a:ext cx="0" cy="454046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0A0AFD03-D74C-28A2-4CC0-2DAE7D580E3D}"/>
                  </a:ext>
                </a:extLst>
              </p:cNvPr>
              <p:cNvCxnSpPr/>
              <p:nvPr/>
            </p:nvCxnSpPr>
            <p:spPr>
              <a:xfrm flipH="1"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31FAD856-A4AD-10AD-45B6-4642629CCBAA}"/>
                  </a:ext>
                </a:extLst>
              </p:cNvPr>
              <p:cNvCxnSpPr/>
              <p:nvPr/>
            </p:nvCxnSpPr>
            <p:spPr>
              <a:xfrm>
                <a:off x="6773425" y="3467473"/>
                <a:ext cx="454046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Gráfico 3" descr="Mapa do tesouro estrutura de tópicos">
              <a:extLst>
                <a:ext uri="{FF2B5EF4-FFF2-40B4-BE49-F238E27FC236}">
                  <a16:creationId xmlns:a16="http://schemas.microsoft.com/office/drawing/2014/main" id="{6F1B0882-DD2F-B7D7-C5FA-9B09A9435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5826" y="1266001"/>
              <a:ext cx="685442" cy="685442"/>
            </a:xfrm>
            <a:prstGeom prst="rect">
              <a:avLst/>
            </a:prstGeom>
          </p:spPr>
        </p:pic>
        <p:pic>
          <p:nvPicPr>
            <p:cNvPr id="5" name="Gráfico 4" descr="Medidor estrutura de tópicos">
              <a:extLst>
                <a:ext uri="{FF2B5EF4-FFF2-40B4-BE49-F238E27FC236}">
                  <a16:creationId xmlns:a16="http://schemas.microsoft.com/office/drawing/2014/main" id="{1C1DECBC-2399-C9CD-9EF9-DD2A63A1E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00163" y="1627909"/>
              <a:ext cx="714963" cy="714963"/>
            </a:xfrm>
            <a:prstGeom prst="rect">
              <a:avLst/>
            </a:prstGeom>
          </p:spPr>
        </p:pic>
        <p:pic>
          <p:nvPicPr>
            <p:cNvPr id="6" name="Gráfico 5" descr="Sem fio estrutura de tópicos">
              <a:extLst>
                <a:ext uri="{FF2B5EF4-FFF2-40B4-BE49-F238E27FC236}">
                  <a16:creationId xmlns:a16="http://schemas.microsoft.com/office/drawing/2014/main" id="{08F47498-40AE-FB10-5150-40927835F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33475" y="3463884"/>
              <a:ext cx="685442" cy="685442"/>
            </a:xfrm>
            <a:prstGeom prst="rect">
              <a:avLst/>
            </a:prstGeom>
          </p:spPr>
        </p:pic>
        <p:pic>
          <p:nvPicPr>
            <p:cNvPr id="7" name="Gráfico 6" descr="Processador estrutura de tópicos">
              <a:extLst>
                <a:ext uri="{FF2B5EF4-FFF2-40B4-BE49-F238E27FC236}">
                  <a16:creationId xmlns:a16="http://schemas.microsoft.com/office/drawing/2014/main" id="{749D7B94-1834-E6CF-6FD0-0811A94B4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75857" y="2614662"/>
              <a:ext cx="685442" cy="685442"/>
            </a:xfrm>
            <a:prstGeom prst="rect">
              <a:avLst/>
            </a:prstGeom>
          </p:spPr>
        </p:pic>
        <p:pic>
          <p:nvPicPr>
            <p:cNvPr id="8" name="Gráfico 7" descr="Cronômetro estrutura de tópicos">
              <a:extLst>
                <a:ext uri="{FF2B5EF4-FFF2-40B4-BE49-F238E27FC236}">
                  <a16:creationId xmlns:a16="http://schemas.microsoft.com/office/drawing/2014/main" id="{0B19F5C5-A293-C775-D92F-DD6519FB8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26010" y="3499208"/>
              <a:ext cx="685442" cy="685442"/>
            </a:xfrm>
            <a:prstGeom prst="rect">
              <a:avLst/>
            </a:prstGeom>
          </p:spPr>
        </p:pic>
        <p:pic>
          <p:nvPicPr>
            <p:cNvPr id="9" name="Gráfico 8" descr="Roteador sem fio estrutura de tópicos">
              <a:extLst>
                <a:ext uri="{FF2B5EF4-FFF2-40B4-BE49-F238E27FC236}">
                  <a16:creationId xmlns:a16="http://schemas.microsoft.com/office/drawing/2014/main" id="{872826CB-FC50-B9D2-B496-D5C39282F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98525" y="3836294"/>
              <a:ext cx="685442" cy="685442"/>
            </a:xfrm>
            <a:prstGeom prst="rect">
              <a:avLst/>
            </a:prstGeom>
          </p:spPr>
        </p:pic>
        <p:pic>
          <p:nvPicPr>
            <p:cNvPr id="10" name="Gráfico 9" descr="Proibido tocar estrutura de tópicos">
              <a:extLst>
                <a:ext uri="{FF2B5EF4-FFF2-40B4-BE49-F238E27FC236}">
                  <a16:creationId xmlns:a16="http://schemas.microsoft.com/office/drawing/2014/main" id="{4B2B987F-DAA6-132E-161A-ACA16F212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80935" y="1547367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Ligar estrutura de tópicos">
              <a:extLst>
                <a:ext uri="{FF2B5EF4-FFF2-40B4-BE49-F238E27FC236}">
                  <a16:creationId xmlns:a16="http://schemas.microsoft.com/office/drawing/2014/main" id="{48574C7E-C084-6B9E-7E4C-74A5A9959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87422" y="2573210"/>
              <a:ext cx="776793" cy="776793"/>
            </a:xfrm>
            <a:prstGeom prst="rect">
              <a:avLst/>
            </a:prstGeom>
          </p:spPr>
        </p:pic>
      </p:grpSp>
      <p:grpSp>
        <p:nvGrpSpPr>
          <p:cNvPr id="17" name="Grupo 24">
            <a:extLst>
              <a:ext uri="{FF2B5EF4-FFF2-40B4-BE49-F238E27FC236}">
                <a16:creationId xmlns:a16="http://schemas.microsoft.com/office/drawing/2014/main" id="{4D193561-50A8-2A13-B815-E1B7A33D186A}"/>
              </a:ext>
            </a:extLst>
          </p:cNvPr>
          <p:cNvGrpSpPr/>
          <p:nvPr/>
        </p:nvGrpSpPr>
        <p:grpSpPr>
          <a:xfrm rot="13218716">
            <a:off x="4805038" y="2724631"/>
            <a:ext cx="692122" cy="1590017"/>
            <a:chOff x="3831884" y="2199155"/>
            <a:chExt cx="882869" cy="2127874"/>
          </a:xfrm>
        </p:grpSpPr>
        <p:sp>
          <p:nvSpPr>
            <p:cNvPr id="18" name="Seta para a direita 23">
              <a:extLst>
                <a:ext uri="{FF2B5EF4-FFF2-40B4-BE49-F238E27FC236}">
                  <a16:creationId xmlns:a16="http://schemas.microsoft.com/office/drawing/2014/main" id="{0F7BF177-9FD3-3E61-6714-F34DC73E7733}"/>
                </a:ext>
              </a:extLst>
            </p:cNvPr>
            <p:cNvSpPr/>
            <p:nvPr/>
          </p:nvSpPr>
          <p:spPr>
            <a:xfrm rot="16200000">
              <a:off x="3351036" y="2680003"/>
              <a:ext cx="1844565" cy="882869"/>
            </a:xfrm>
            <a:prstGeom prst="rightArrow">
              <a:avLst>
                <a:gd name="adj1" fmla="val 32143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122BF033-B71B-0227-9280-AA11733F5D75}"/>
                </a:ext>
              </a:extLst>
            </p:cNvPr>
            <p:cNvSpPr/>
            <p:nvPr/>
          </p:nvSpPr>
          <p:spPr>
            <a:xfrm>
              <a:off x="3990009" y="3760412"/>
              <a:ext cx="566617" cy="5666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3130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163F-2B84-4543-313F-55EBE5061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50">
            <a:extLst>
              <a:ext uri="{FF2B5EF4-FFF2-40B4-BE49-F238E27FC236}">
                <a16:creationId xmlns:a16="http://schemas.microsoft.com/office/drawing/2014/main" id="{88E7DB1E-144B-4112-376A-D5F4C1F8EB29}"/>
              </a:ext>
            </a:extLst>
          </p:cNvPr>
          <p:cNvGrpSpPr/>
          <p:nvPr/>
        </p:nvGrpSpPr>
        <p:grpSpPr>
          <a:xfrm>
            <a:off x="1" y="2070026"/>
            <a:ext cx="3782326" cy="2485884"/>
            <a:chOff x="1" y="2070026"/>
            <a:chExt cx="3782326" cy="2485884"/>
          </a:xfrm>
        </p:grpSpPr>
        <p:sp>
          <p:nvSpPr>
            <p:cNvPr id="21" name="Pentágono 48">
              <a:extLst>
                <a:ext uri="{FF2B5EF4-FFF2-40B4-BE49-F238E27FC236}">
                  <a16:creationId xmlns:a16="http://schemas.microsoft.com/office/drawing/2014/main" id="{374ACA81-6ED4-A4C7-7BA7-48738722F9AC}"/>
                </a:ext>
              </a:extLst>
            </p:cNvPr>
            <p:cNvSpPr/>
            <p:nvPr/>
          </p:nvSpPr>
          <p:spPr>
            <a:xfrm>
              <a:off x="1" y="2070026"/>
              <a:ext cx="3782326" cy="2485884"/>
            </a:xfrm>
            <a:prstGeom prst="homePlate">
              <a:avLst>
                <a:gd name="adj" fmla="val 15753"/>
              </a:avLst>
            </a:prstGeom>
            <a:solidFill>
              <a:srgbClr val="FFB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1DFEB53-9E17-56C1-F6F7-12B99FCDCDEB}"/>
                </a:ext>
              </a:extLst>
            </p:cNvPr>
            <p:cNvSpPr txBox="1"/>
            <p:nvPr/>
          </p:nvSpPr>
          <p:spPr>
            <a:xfrm>
              <a:off x="199734" y="2166675"/>
              <a:ext cx="3426723" cy="2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Além de estar em área de cobertura, o que o cliente precisa possuir para navegar na rede 5G+?</a:t>
              </a:r>
            </a:p>
          </p:txBody>
        </p:sp>
      </p:grpSp>
      <p:grpSp>
        <p:nvGrpSpPr>
          <p:cNvPr id="23" name="Grupo 53">
            <a:extLst>
              <a:ext uri="{FF2B5EF4-FFF2-40B4-BE49-F238E27FC236}">
                <a16:creationId xmlns:a16="http://schemas.microsoft.com/office/drawing/2014/main" id="{44501574-1328-6794-D0B1-BD2E12A4BCEE}"/>
              </a:ext>
            </a:extLst>
          </p:cNvPr>
          <p:cNvGrpSpPr/>
          <p:nvPr/>
        </p:nvGrpSpPr>
        <p:grpSpPr>
          <a:xfrm>
            <a:off x="2852656" y="4940586"/>
            <a:ext cx="2330841" cy="1795440"/>
            <a:chOff x="9490487" y="3241962"/>
            <a:chExt cx="2696987" cy="2855913"/>
          </a:xfrm>
        </p:grpSpPr>
        <p:sp>
          <p:nvSpPr>
            <p:cNvPr id="24" name="Pentágono 51">
              <a:extLst>
                <a:ext uri="{FF2B5EF4-FFF2-40B4-BE49-F238E27FC236}">
                  <a16:creationId xmlns:a16="http://schemas.microsoft.com/office/drawing/2014/main" id="{109C8B6F-9791-5EFD-BFFA-973B7C3C9F20}"/>
                </a:ext>
              </a:extLst>
            </p:cNvPr>
            <p:cNvSpPr/>
            <p:nvPr/>
          </p:nvSpPr>
          <p:spPr>
            <a:xfrm rot="16200000">
              <a:off x="9411024" y="3321425"/>
              <a:ext cx="2855913" cy="2696987"/>
            </a:xfrm>
            <a:prstGeom prst="homePlate">
              <a:avLst>
                <a:gd name="adj" fmla="val 1856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91000212-DB48-C68A-5C27-F1EF4632B8C6}"/>
                </a:ext>
              </a:extLst>
            </p:cNvPr>
            <p:cNvSpPr txBox="1"/>
            <p:nvPr/>
          </p:nvSpPr>
          <p:spPr>
            <a:xfrm>
              <a:off x="9490487" y="3827868"/>
              <a:ext cx="2671729" cy="2133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Resposta: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Dispositivo compatível com a tecnologia 5G</a:t>
              </a:r>
            </a:p>
          </p:txBody>
        </p:sp>
      </p:grp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6F265AAB-0836-79F8-10D3-F971B555E6F1}"/>
              </a:ext>
            </a:extLst>
          </p:cNvPr>
          <p:cNvSpPr/>
          <p:nvPr/>
        </p:nvSpPr>
        <p:spPr>
          <a:xfrm>
            <a:off x="-2534907" y="4555909"/>
            <a:ext cx="2424187" cy="228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– A  roleta vai girar, e conforme o clique, é selecionada uma fatia. Ao selecionar, aparecerá a resposta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2AAE2F4F-E0E6-0691-0592-D9BBAD57346C}"/>
              </a:ext>
            </a:extLst>
          </p:cNvPr>
          <p:cNvSpPr/>
          <p:nvPr/>
        </p:nvSpPr>
        <p:spPr>
          <a:xfrm>
            <a:off x="-2318772" y="889820"/>
            <a:ext cx="2019015" cy="30737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DG – A ideia é termos um ponteiro que gira sobre a roleta. O cursista clica na fatia e o ponteiro para sobre ela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32AE9AFF-2BC1-67CD-B5C7-471DD1FF0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E1D61CF7-7AFE-3BF9-B460-123FE8CF8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CE14AA8A-BDEE-7206-C5DF-2E4B9C41AE19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214DB91-5F17-EE4F-7AE5-3F6D0A600813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EB43F04B-2B24-A228-EBEC-535088B464E1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7A72B8AF-A306-6E22-F667-6F78547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1E7AEE7E-AA92-6692-27BF-F4654CEEDEFB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6723B2E8-04CE-8C06-E81B-E6BA44F0D991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60BD632-1786-0C0F-C76F-F15ABC1C8356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A012A206-4EE7-149D-1F22-898073C132F1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1D774C8-13BE-A7DB-B80A-2AE6BEAC64F4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9AC76B7C-9C66-6DFB-C48C-0D19609468BE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B0E6C1D4-42BA-9245-6BF3-3C46F2E42B0E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C26227E-13FD-830A-4149-EF27DC7169AC}"/>
              </a:ext>
            </a:extLst>
          </p:cNvPr>
          <p:cNvGrpSpPr/>
          <p:nvPr/>
        </p:nvGrpSpPr>
        <p:grpSpPr>
          <a:xfrm>
            <a:off x="3814532" y="1247984"/>
            <a:ext cx="3581350" cy="3421018"/>
            <a:chOff x="3814532" y="1247984"/>
            <a:chExt cx="3581350" cy="3421018"/>
          </a:xfrm>
        </p:grpSpPr>
        <p:grpSp>
          <p:nvGrpSpPr>
            <p:cNvPr id="3" name="Grupo 25">
              <a:extLst>
                <a:ext uri="{FF2B5EF4-FFF2-40B4-BE49-F238E27FC236}">
                  <a16:creationId xmlns:a16="http://schemas.microsoft.com/office/drawing/2014/main" id="{EB8F390D-6D26-45EC-33EB-08D64778BA15}"/>
                </a:ext>
              </a:extLst>
            </p:cNvPr>
            <p:cNvGrpSpPr/>
            <p:nvPr/>
          </p:nvGrpSpPr>
          <p:grpSpPr>
            <a:xfrm rot="1326381">
              <a:off x="3814532" y="1247984"/>
              <a:ext cx="3581350" cy="3421018"/>
              <a:chOff x="6745533" y="1159458"/>
              <a:chExt cx="4568361" cy="4578249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83F59B5C-03BA-9DDB-C8A2-0CA53358AF59}"/>
                  </a:ext>
                </a:extLst>
              </p:cNvPr>
              <p:cNvSpPr/>
              <p:nvPr/>
            </p:nvSpPr>
            <p:spPr>
              <a:xfrm>
                <a:off x="6745533" y="1159458"/>
                <a:ext cx="4540469" cy="45404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772A0452-4113-B916-DA6C-1A09489B2702}"/>
                  </a:ext>
                </a:extLst>
              </p:cNvPr>
              <p:cNvCxnSpPr/>
              <p:nvPr/>
            </p:nvCxnSpPr>
            <p:spPr>
              <a:xfrm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1E5B3B64-2DE0-7ECE-A064-5E0DF6F4BB6A}"/>
                  </a:ext>
                </a:extLst>
              </p:cNvPr>
              <p:cNvCxnSpPr/>
              <p:nvPr/>
            </p:nvCxnSpPr>
            <p:spPr>
              <a:xfrm>
                <a:off x="9043660" y="1197238"/>
                <a:ext cx="0" cy="454046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E3FC2509-4DE5-1FF6-E335-DB3A47CE2F02}"/>
                  </a:ext>
                </a:extLst>
              </p:cNvPr>
              <p:cNvCxnSpPr/>
              <p:nvPr/>
            </p:nvCxnSpPr>
            <p:spPr>
              <a:xfrm flipH="1"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48E56487-FF8C-915F-A27D-7180FA2412CB}"/>
                  </a:ext>
                </a:extLst>
              </p:cNvPr>
              <p:cNvCxnSpPr/>
              <p:nvPr/>
            </p:nvCxnSpPr>
            <p:spPr>
              <a:xfrm>
                <a:off x="6773425" y="3467473"/>
                <a:ext cx="454046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Gráfico 3" descr="Mapa do tesouro estrutura de tópicos">
              <a:extLst>
                <a:ext uri="{FF2B5EF4-FFF2-40B4-BE49-F238E27FC236}">
                  <a16:creationId xmlns:a16="http://schemas.microsoft.com/office/drawing/2014/main" id="{B1220CF9-62DA-092F-7ED0-6F6675F8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5826" y="1266001"/>
              <a:ext cx="685442" cy="685442"/>
            </a:xfrm>
            <a:prstGeom prst="rect">
              <a:avLst/>
            </a:prstGeom>
          </p:spPr>
        </p:pic>
        <p:pic>
          <p:nvPicPr>
            <p:cNvPr id="5" name="Gráfico 4" descr="Medidor estrutura de tópicos">
              <a:extLst>
                <a:ext uri="{FF2B5EF4-FFF2-40B4-BE49-F238E27FC236}">
                  <a16:creationId xmlns:a16="http://schemas.microsoft.com/office/drawing/2014/main" id="{FA95F36F-2E8E-2B85-19CD-7CF60280C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00163" y="1627909"/>
              <a:ext cx="714963" cy="714963"/>
            </a:xfrm>
            <a:prstGeom prst="rect">
              <a:avLst/>
            </a:prstGeom>
          </p:spPr>
        </p:pic>
        <p:pic>
          <p:nvPicPr>
            <p:cNvPr id="6" name="Gráfico 5" descr="Sem fio estrutura de tópicos">
              <a:extLst>
                <a:ext uri="{FF2B5EF4-FFF2-40B4-BE49-F238E27FC236}">
                  <a16:creationId xmlns:a16="http://schemas.microsoft.com/office/drawing/2014/main" id="{B3F0FE96-B3B9-34D2-152A-652CFE1C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33475" y="3463884"/>
              <a:ext cx="685442" cy="685442"/>
            </a:xfrm>
            <a:prstGeom prst="rect">
              <a:avLst/>
            </a:prstGeom>
          </p:spPr>
        </p:pic>
        <p:pic>
          <p:nvPicPr>
            <p:cNvPr id="7" name="Gráfico 6" descr="Processador estrutura de tópicos">
              <a:extLst>
                <a:ext uri="{FF2B5EF4-FFF2-40B4-BE49-F238E27FC236}">
                  <a16:creationId xmlns:a16="http://schemas.microsoft.com/office/drawing/2014/main" id="{86B89C41-5688-A705-64FF-F3D37F8B5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75857" y="2614662"/>
              <a:ext cx="685442" cy="685442"/>
            </a:xfrm>
            <a:prstGeom prst="rect">
              <a:avLst/>
            </a:prstGeom>
          </p:spPr>
        </p:pic>
        <p:pic>
          <p:nvPicPr>
            <p:cNvPr id="8" name="Gráfico 7" descr="Cronômetro estrutura de tópicos">
              <a:extLst>
                <a:ext uri="{FF2B5EF4-FFF2-40B4-BE49-F238E27FC236}">
                  <a16:creationId xmlns:a16="http://schemas.microsoft.com/office/drawing/2014/main" id="{FEDF0879-5ABF-0061-ACFE-34233128C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26010" y="3499208"/>
              <a:ext cx="685442" cy="685442"/>
            </a:xfrm>
            <a:prstGeom prst="rect">
              <a:avLst/>
            </a:prstGeom>
          </p:spPr>
        </p:pic>
        <p:pic>
          <p:nvPicPr>
            <p:cNvPr id="9" name="Gráfico 8" descr="Roteador sem fio estrutura de tópicos">
              <a:extLst>
                <a:ext uri="{FF2B5EF4-FFF2-40B4-BE49-F238E27FC236}">
                  <a16:creationId xmlns:a16="http://schemas.microsoft.com/office/drawing/2014/main" id="{31DB0626-A92F-8163-4F10-FD6C8AF7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98525" y="3836294"/>
              <a:ext cx="685442" cy="685442"/>
            </a:xfrm>
            <a:prstGeom prst="rect">
              <a:avLst/>
            </a:prstGeom>
          </p:spPr>
        </p:pic>
        <p:pic>
          <p:nvPicPr>
            <p:cNvPr id="10" name="Gráfico 9" descr="Proibido tocar estrutura de tópicos">
              <a:extLst>
                <a:ext uri="{FF2B5EF4-FFF2-40B4-BE49-F238E27FC236}">
                  <a16:creationId xmlns:a16="http://schemas.microsoft.com/office/drawing/2014/main" id="{64DB9C44-8A29-C038-A1A7-6E6680F7A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80935" y="1547367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Ligar estrutura de tópicos">
              <a:extLst>
                <a:ext uri="{FF2B5EF4-FFF2-40B4-BE49-F238E27FC236}">
                  <a16:creationId xmlns:a16="http://schemas.microsoft.com/office/drawing/2014/main" id="{165047BC-585A-AED0-50B3-485CDF070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87422" y="2573210"/>
              <a:ext cx="776793" cy="776793"/>
            </a:xfrm>
            <a:prstGeom prst="rect">
              <a:avLst/>
            </a:prstGeom>
          </p:spPr>
        </p:pic>
      </p:grpSp>
      <p:grpSp>
        <p:nvGrpSpPr>
          <p:cNvPr id="17" name="Grupo 24">
            <a:extLst>
              <a:ext uri="{FF2B5EF4-FFF2-40B4-BE49-F238E27FC236}">
                <a16:creationId xmlns:a16="http://schemas.microsoft.com/office/drawing/2014/main" id="{5034F488-77C8-5015-DAF0-725E9478D8A9}"/>
              </a:ext>
            </a:extLst>
          </p:cNvPr>
          <p:cNvGrpSpPr/>
          <p:nvPr/>
        </p:nvGrpSpPr>
        <p:grpSpPr>
          <a:xfrm rot="16433947">
            <a:off x="4625443" y="2146293"/>
            <a:ext cx="692122" cy="1590017"/>
            <a:chOff x="3831884" y="2199155"/>
            <a:chExt cx="882869" cy="2127874"/>
          </a:xfrm>
        </p:grpSpPr>
        <p:sp>
          <p:nvSpPr>
            <p:cNvPr id="18" name="Seta para a direita 23">
              <a:extLst>
                <a:ext uri="{FF2B5EF4-FFF2-40B4-BE49-F238E27FC236}">
                  <a16:creationId xmlns:a16="http://schemas.microsoft.com/office/drawing/2014/main" id="{F6D7D623-3062-7E84-AB6E-2755CB1018AD}"/>
                </a:ext>
              </a:extLst>
            </p:cNvPr>
            <p:cNvSpPr/>
            <p:nvPr/>
          </p:nvSpPr>
          <p:spPr>
            <a:xfrm rot="16200000">
              <a:off x="3351036" y="2680003"/>
              <a:ext cx="1844565" cy="882869"/>
            </a:xfrm>
            <a:prstGeom prst="rightArrow">
              <a:avLst>
                <a:gd name="adj1" fmla="val 32143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77409131-6E05-152E-32A8-BDE7DCD182CC}"/>
                </a:ext>
              </a:extLst>
            </p:cNvPr>
            <p:cNvSpPr/>
            <p:nvPr/>
          </p:nvSpPr>
          <p:spPr>
            <a:xfrm>
              <a:off x="3990009" y="3760412"/>
              <a:ext cx="566617" cy="5666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8504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710FA-E7C3-74F0-4A99-D12631FA2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50">
            <a:extLst>
              <a:ext uri="{FF2B5EF4-FFF2-40B4-BE49-F238E27FC236}">
                <a16:creationId xmlns:a16="http://schemas.microsoft.com/office/drawing/2014/main" id="{B48154FF-8662-5222-0817-B92470D24031}"/>
              </a:ext>
            </a:extLst>
          </p:cNvPr>
          <p:cNvGrpSpPr/>
          <p:nvPr/>
        </p:nvGrpSpPr>
        <p:grpSpPr>
          <a:xfrm>
            <a:off x="1" y="2070026"/>
            <a:ext cx="3917348" cy="2485884"/>
            <a:chOff x="1" y="2070026"/>
            <a:chExt cx="3917348" cy="2485884"/>
          </a:xfrm>
        </p:grpSpPr>
        <p:sp>
          <p:nvSpPr>
            <p:cNvPr id="21" name="Pentágono 48">
              <a:extLst>
                <a:ext uri="{FF2B5EF4-FFF2-40B4-BE49-F238E27FC236}">
                  <a16:creationId xmlns:a16="http://schemas.microsoft.com/office/drawing/2014/main" id="{E3D40AE0-E0FA-3E47-539E-C7987C8C80FF}"/>
                </a:ext>
              </a:extLst>
            </p:cNvPr>
            <p:cNvSpPr/>
            <p:nvPr/>
          </p:nvSpPr>
          <p:spPr>
            <a:xfrm>
              <a:off x="1" y="2070026"/>
              <a:ext cx="3782326" cy="2485884"/>
            </a:xfrm>
            <a:prstGeom prst="homePlate">
              <a:avLst>
                <a:gd name="adj" fmla="val 15753"/>
              </a:avLst>
            </a:prstGeom>
            <a:solidFill>
              <a:srgbClr val="FFB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803128B-686A-0DB0-7AC0-BDBA65213C71}"/>
                </a:ext>
              </a:extLst>
            </p:cNvPr>
            <p:cNvSpPr txBox="1"/>
            <p:nvPr/>
          </p:nvSpPr>
          <p:spPr>
            <a:xfrm>
              <a:off x="199734" y="2166675"/>
              <a:ext cx="3717615" cy="2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Qual promessa de equivalência o vendedor deve evitar durante a argumentação de venda?</a:t>
              </a:r>
            </a:p>
          </p:txBody>
        </p:sp>
      </p:grpSp>
      <p:grpSp>
        <p:nvGrpSpPr>
          <p:cNvPr id="23" name="Grupo 53">
            <a:extLst>
              <a:ext uri="{FF2B5EF4-FFF2-40B4-BE49-F238E27FC236}">
                <a16:creationId xmlns:a16="http://schemas.microsoft.com/office/drawing/2014/main" id="{F30C3BC7-1F96-6930-37D2-D0293255FFF5}"/>
              </a:ext>
            </a:extLst>
          </p:cNvPr>
          <p:cNvGrpSpPr/>
          <p:nvPr/>
        </p:nvGrpSpPr>
        <p:grpSpPr>
          <a:xfrm>
            <a:off x="2848333" y="4703791"/>
            <a:ext cx="2266077" cy="2077437"/>
            <a:chOff x="9490487" y="3241962"/>
            <a:chExt cx="2696987" cy="2855913"/>
          </a:xfrm>
        </p:grpSpPr>
        <p:sp>
          <p:nvSpPr>
            <p:cNvPr id="24" name="Pentágono 51">
              <a:extLst>
                <a:ext uri="{FF2B5EF4-FFF2-40B4-BE49-F238E27FC236}">
                  <a16:creationId xmlns:a16="http://schemas.microsoft.com/office/drawing/2014/main" id="{19C3DED4-40FD-3EFE-3A29-9F65C34C06AE}"/>
                </a:ext>
              </a:extLst>
            </p:cNvPr>
            <p:cNvSpPr/>
            <p:nvPr/>
          </p:nvSpPr>
          <p:spPr>
            <a:xfrm rot="16200000">
              <a:off x="9411024" y="3321425"/>
              <a:ext cx="2855913" cy="2696987"/>
            </a:xfrm>
            <a:prstGeom prst="homePlate">
              <a:avLst>
                <a:gd name="adj" fmla="val 1856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D2030B16-3AB0-7BF7-6E65-E631888C830E}"/>
                </a:ext>
              </a:extLst>
            </p:cNvPr>
            <p:cNvSpPr txBox="1"/>
            <p:nvPr/>
          </p:nvSpPr>
          <p:spPr>
            <a:xfrm>
              <a:off x="9490487" y="3827867"/>
              <a:ext cx="2671729" cy="1623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Resposta: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Equivalência com a internet cabeada ou fibra óptica</a:t>
              </a:r>
            </a:p>
          </p:txBody>
        </p:sp>
      </p:grp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F2F725D-5DAE-AF8A-3D49-632FDEB35A3B}"/>
              </a:ext>
            </a:extLst>
          </p:cNvPr>
          <p:cNvSpPr/>
          <p:nvPr/>
        </p:nvSpPr>
        <p:spPr>
          <a:xfrm>
            <a:off x="-2534907" y="4555909"/>
            <a:ext cx="2424187" cy="2280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– A  roleta vai girar, e conforme o clique, é selecionada uma fatia. Ao selecionar, aparecerá a resposta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2B77BC95-8C49-4841-1C83-A9AB4027D977}"/>
              </a:ext>
            </a:extLst>
          </p:cNvPr>
          <p:cNvSpPr/>
          <p:nvPr/>
        </p:nvSpPr>
        <p:spPr>
          <a:xfrm>
            <a:off x="-2318772" y="889820"/>
            <a:ext cx="2019015" cy="30737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DG – A ideia é termos um ponteiro que gira sobre a roleta. O cursista clica na fatia e o ponteiro para sobre ela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69C524B2-6CDB-71C7-C0B5-4FCEF25D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54" y="2157227"/>
            <a:ext cx="752580" cy="63826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055A65EB-B019-0B2D-B096-E12020FF8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21" y="3782418"/>
            <a:ext cx="2010056" cy="140989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EDF482A6-B442-2205-D1FD-096780BDC4AB}"/>
              </a:ext>
            </a:extLst>
          </p:cNvPr>
          <p:cNvSpPr txBox="1"/>
          <p:nvPr/>
        </p:nvSpPr>
        <p:spPr>
          <a:xfrm>
            <a:off x="8641874" y="5217641"/>
            <a:ext cx="203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Bônus </a:t>
            </a:r>
            <a:r>
              <a:rPr lang="pt-BR" b="1" dirty="0" err="1"/>
              <a:t>SVAs</a:t>
            </a:r>
            <a:r>
              <a:rPr lang="pt-BR" b="1" dirty="0"/>
              <a:t> </a:t>
            </a:r>
            <a:r>
              <a:rPr lang="pt-BR" dirty="0"/>
              <a:t>premium inclusos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0E983B-C655-2992-E7EB-A64AB08DACF9}"/>
              </a:ext>
            </a:extLst>
          </p:cNvPr>
          <p:cNvSpPr txBox="1"/>
          <p:nvPr/>
        </p:nvSpPr>
        <p:spPr>
          <a:xfrm>
            <a:off x="8387874" y="4265833"/>
            <a:ext cx="312269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Cobertura 5G</a:t>
            </a:r>
          </a:p>
          <a:p>
            <a:pPr>
              <a:buNone/>
            </a:pPr>
            <a:endParaRPr lang="pt-BR" sz="3600" dirty="0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9473BD1-ED11-A45E-07E4-07F92BA702D1}"/>
              </a:ext>
            </a:extLst>
          </p:cNvPr>
          <p:cNvGrpSpPr/>
          <p:nvPr/>
        </p:nvGrpSpPr>
        <p:grpSpPr>
          <a:xfrm>
            <a:off x="8422563" y="189281"/>
            <a:ext cx="3402585" cy="6631021"/>
            <a:chOff x="-1701293" y="338073"/>
            <a:chExt cx="3402585" cy="6631021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71742C3A-4A71-3693-0773-DED194A7B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55585281-449C-94FB-6E60-C494E2039FD8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2E43959-1C62-CA18-993B-D31E462307B4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B1F5E13E-8202-F3E5-672B-14F9BE212FEB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D2291F5-100A-CC27-3CFB-FB859F4AEA46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E5F51FAA-447E-DD7F-CE59-2CF179CFA217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rgbClr val="7F7F7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98F6DB90-53DA-EEF1-9784-228D0CEEFBC8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57B130AF-5385-1232-7EF7-D37E0BAB5A35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188C254-25CD-44D8-C2FE-8CF572C6F43C}"/>
              </a:ext>
            </a:extLst>
          </p:cNvPr>
          <p:cNvGrpSpPr/>
          <p:nvPr/>
        </p:nvGrpSpPr>
        <p:grpSpPr>
          <a:xfrm>
            <a:off x="3814532" y="1247984"/>
            <a:ext cx="3581350" cy="3421018"/>
            <a:chOff x="3814532" y="1247984"/>
            <a:chExt cx="3581350" cy="3421018"/>
          </a:xfrm>
        </p:grpSpPr>
        <p:grpSp>
          <p:nvGrpSpPr>
            <p:cNvPr id="3" name="Grupo 25">
              <a:extLst>
                <a:ext uri="{FF2B5EF4-FFF2-40B4-BE49-F238E27FC236}">
                  <a16:creationId xmlns:a16="http://schemas.microsoft.com/office/drawing/2014/main" id="{84738DE8-651E-356F-59D3-FFD4577D444D}"/>
                </a:ext>
              </a:extLst>
            </p:cNvPr>
            <p:cNvGrpSpPr/>
            <p:nvPr/>
          </p:nvGrpSpPr>
          <p:grpSpPr>
            <a:xfrm rot="1326381">
              <a:off x="3814532" y="1247984"/>
              <a:ext cx="3581350" cy="3421018"/>
              <a:chOff x="6745533" y="1159458"/>
              <a:chExt cx="4568361" cy="4578249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2C69F051-6A78-1E27-F80B-8E1E19675576}"/>
                  </a:ext>
                </a:extLst>
              </p:cNvPr>
              <p:cNvSpPr/>
              <p:nvPr/>
            </p:nvSpPr>
            <p:spPr>
              <a:xfrm>
                <a:off x="6745533" y="1159458"/>
                <a:ext cx="4540469" cy="45404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EF9F2C69-D708-C1F4-C961-6888861FCF01}"/>
                  </a:ext>
                </a:extLst>
              </p:cNvPr>
              <p:cNvCxnSpPr/>
              <p:nvPr/>
            </p:nvCxnSpPr>
            <p:spPr>
              <a:xfrm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DA1955BE-3CB7-AC94-D48D-CF3D359A12EB}"/>
                  </a:ext>
                </a:extLst>
              </p:cNvPr>
              <p:cNvCxnSpPr/>
              <p:nvPr/>
            </p:nvCxnSpPr>
            <p:spPr>
              <a:xfrm>
                <a:off x="9043660" y="1197238"/>
                <a:ext cx="0" cy="454046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9B5AE461-7325-F637-F309-98DAE43E99F5}"/>
                  </a:ext>
                </a:extLst>
              </p:cNvPr>
              <p:cNvCxnSpPr/>
              <p:nvPr/>
            </p:nvCxnSpPr>
            <p:spPr>
              <a:xfrm flipH="1">
                <a:off x="7438361" y="1862174"/>
                <a:ext cx="3210597" cy="32105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67DBE0C0-4AFD-A793-C02A-7AF6E19578CE}"/>
                  </a:ext>
                </a:extLst>
              </p:cNvPr>
              <p:cNvCxnSpPr/>
              <p:nvPr/>
            </p:nvCxnSpPr>
            <p:spPr>
              <a:xfrm>
                <a:off x="6773425" y="3467473"/>
                <a:ext cx="454046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Gráfico 3" descr="Mapa do tesouro estrutura de tópicos">
              <a:extLst>
                <a:ext uri="{FF2B5EF4-FFF2-40B4-BE49-F238E27FC236}">
                  <a16:creationId xmlns:a16="http://schemas.microsoft.com/office/drawing/2014/main" id="{04E885BB-1375-3A81-9EAD-C00993101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5826" y="1266001"/>
              <a:ext cx="685442" cy="685442"/>
            </a:xfrm>
            <a:prstGeom prst="rect">
              <a:avLst/>
            </a:prstGeom>
          </p:spPr>
        </p:pic>
        <p:pic>
          <p:nvPicPr>
            <p:cNvPr id="5" name="Gráfico 4" descr="Medidor estrutura de tópicos">
              <a:extLst>
                <a:ext uri="{FF2B5EF4-FFF2-40B4-BE49-F238E27FC236}">
                  <a16:creationId xmlns:a16="http://schemas.microsoft.com/office/drawing/2014/main" id="{37447659-88AC-5448-0725-9B86B0C13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00163" y="1627909"/>
              <a:ext cx="714963" cy="714963"/>
            </a:xfrm>
            <a:prstGeom prst="rect">
              <a:avLst/>
            </a:prstGeom>
          </p:spPr>
        </p:pic>
        <p:pic>
          <p:nvPicPr>
            <p:cNvPr id="6" name="Gráfico 5" descr="Sem fio estrutura de tópicos">
              <a:extLst>
                <a:ext uri="{FF2B5EF4-FFF2-40B4-BE49-F238E27FC236}">
                  <a16:creationId xmlns:a16="http://schemas.microsoft.com/office/drawing/2014/main" id="{59C76662-2783-7E04-6953-55B62C8C1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33475" y="3463884"/>
              <a:ext cx="685442" cy="685442"/>
            </a:xfrm>
            <a:prstGeom prst="rect">
              <a:avLst/>
            </a:prstGeom>
          </p:spPr>
        </p:pic>
        <p:pic>
          <p:nvPicPr>
            <p:cNvPr id="7" name="Gráfico 6" descr="Processador estrutura de tópicos">
              <a:extLst>
                <a:ext uri="{FF2B5EF4-FFF2-40B4-BE49-F238E27FC236}">
                  <a16:creationId xmlns:a16="http://schemas.microsoft.com/office/drawing/2014/main" id="{C1F85343-2604-F883-1D9F-B0275A42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75857" y="2614662"/>
              <a:ext cx="685442" cy="685442"/>
            </a:xfrm>
            <a:prstGeom prst="rect">
              <a:avLst/>
            </a:prstGeom>
          </p:spPr>
        </p:pic>
        <p:pic>
          <p:nvPicPr>
            <p:cNvPr id="8" name="Gráfico 7" descr="Cronômetro estrutura de tópicos">
              <a:extLst>
                <a:ext uri="{FF2B5EF4-FFF2-40B4-BE49-F238E27FC236}">
                  <a16:creationId xmlns:a16="http://schemas.microsoft.com/office/drawing/2014/main" id="{BAF91BB1-80A8-5AE3-0E50-6494C646B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26010" y="3499208"/>
              <a:ext cx="685442" cy="685442"/>
            </a:xfrm>
            <a:prstGeom prst="rect">
              <a:avLst/>
            </a:prstGeom>
          </p:spPr>
        </p:pic>
        <p:pic>
          <p:nvPicPr>
            <p:cNvPr id="9" name="Gráfico 8" descr="Roteador sem fio estrutura de tópicos">
              <a:extLst>
                <a:ext uri="{FF2B5EF4-FFF2-40B4-BE49-F238E27FC236}">
                  <a16:creationId xmlns:a16="http://schemas.microsoft.com/office/drawing/2014/main" id="{BCB483C4-B807-BC51-365C-3A5837050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98525" y="3836294"/>
              <a:ext cx="685442" cy="685442"/>
            </a:xfrm>
            <a:prstGeom prst="rect">
              <a:avLst/>
            </a:prstGeom>
          </p:spPr>
        </p:pic>
        <p:pic>
          <p:nvPicPr>
            <p:cNvPr id="10" name="Gráfico 9" descr="Proibido tocar estrutura de tópicos">
              <a:extLst>
                <a:ext uri="{FF2B5EF4-FFF2-40B4-BE49-F238E27FC236}">
                  <a16:creationId xmlns:a16="http://schemas.microsoft.com/office/drawing/2014/main" id="{531CA369-59D5-F703-CB0C-D6D1D3C83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80935" y="1547367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Ligar estrutura de tópicos">
              <a:extLst>
                <a:ext uri="{FF2B5EF4-FFF2-40B4-BE49-F238E27FC236}">
                  <a16:creationId xmlns:a16="http://schemas.microsoft.com/office/drawing/2014/main" id="{06CB05BF-6BA8-4CFE-4DC0-39F001667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87422" y="2573210"/>
              <a:ext cx="776793" cy="776793"/>
            </a:xfrm>
            <a:prstGeom prst="rect">
              <a:avLst/>
            </a:prstGeom>
          </p:spPr>
        </p:pic>
      </p:grpSp>
      <p:grpSp>
        <p:nvGrpSpPr>
          <p:cNvPr id="17" name="Grupo 24">
            <a:extLst>
              <a:ext uri="{FF2B5EF4-FFF2-40B4-BE49-F238E27FC236}">
                <a16:creationId xmlns:a16="http://schemas.microsoft.com/office/drawing/2014/main" id="{F07A0937-1329-E2DE-A703-4ED18F807B0E}"/>
              </a:ext>
            </a:extLst>
          </p:cNvPr>
          <p:cNvGrpSpPr/>
          <p:nvPr/>
        </p:nvGrpSpPr>
        <p:grpSpPr>
          <a:xfrm rot="18944879">
            <a:off x="4814820" y="1702422"/>
            <a:ext cx="692122" cy="1590017"/>
            <a:chOff x="3831884" y="2199155"/>
            <a:chExt cx="882869" cy="2127874"/>
          </a:xfrm>
        </p:grpSpPr>
        <p:sp>
          <p:nvSpPr>
            <p:cNvPr id="18" name="Seta para a direita 23">
              <a:extLst>
                <a:ext uri="{FF2B5EF4-FFF2-40B4-BE49-F238E27FC236}">
                  <a16:creationId xmlns:a16="http://schemas.microsoft.com/office/drawing/2014/main" id="{A191CD06-8BA2-4C9C-9DDD-921343BDBC80}"/>
                </a:ext>
              </a:extLst>
            </p:cNvPr>
            <p:cNvSpPr/>
            <p:nvPr/>
          </p:nvSpPr>
          <p:spPr>
            <a:xfrm rot="16200000">
              <a:off x="3351036" y="2680003"/>
              <a:ext cx="1844565" cy="882869"/>
            </a:xfrm>
            <a:prstGeom prst="rightArrow">
              <a:avLst>
                <a:gd name="adj1" fmla="val 32143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C197A66-AEB5-D5C2-D60D-36263866F4C4}"/>
                </a:ext>
              </a:extLst>
            </p:cNvPr>
            <p:cNvSpPr/>
            <p:nvPr/>
          </p:nvSpPr>
          <p:spPr>
            <a:xfrm>
              <a:off x="3990009" y="3760412"/>
              <a:ext cx="566617" cy="5666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5050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3E6C0-F981-B59B-2D01-01640FAFA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B9DA27A-822B-1F04-48E1-948EED43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41" y="1477160"/>
            <a:ext cx="3337243" cy="28128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366962A-BD12-D5EB-19C5-E7D76552143C}"/>
              </a:ext>
            </a:extLst>
          </p:cNvPr>
          <p:cNvSpPr txBox="1"/>
          <p:nvPr/>
        </p:nvSpPr>
        <p:spPr>
          <a:xfrm>
            <a:off x="5245768" y="1120676"/>
            <a:ext cx="6015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Finalizamos nosso treinamento.</a:t>
            </a:r>
          </a:p>
          <a:p>
            <a:endParaRPr lang="pt-BR" dirty="0"/>
          </a:p>
          <a:p>
            <a:r>
              <a:rPr lang="pt-BR" dirty="0"/>
              <a:t>Ofereça aos clientes </a:t>
            </a:r>
            <a:r>
              <a:rPr lang="pt-BR" b="1" dirty="0"/>
              <a:t>instalação simples</a:t>
            </a:r>
            <a:r>
              <a:rPr lang="pt-BR" dirty="0"/>
              <a:t> e </a:t>
            </a:r>
            <a:r>
              <a:rPr lang="pt-BR" b="1" dirty="0"/>
              <a:t>ultravelocidade 5G+</a:t>
            </a:r>
            <a:r>
              <a:rPr lang="pt-BR" dirty="0"/>
              <a:t>,</a:t>
            </a:r>
            <a:r>
              <a:rPr lang="pt-BR" b="1" dirty="0"/>
              <a:t> </a:t>
            </a:r>
            <a:r>
              <a:rPr lang="pt-BR" dirty="0"/>
              <a:t>garantindo a franquia ideal para uma navegação surpreendente. </a:t>
            </a:r>
          </a:p>
          <a:p>
            <a:endParaRPr lang="pt-BR" dirty="0"/>
          </a:p>
          <a:p>
            <a:r>
              <a:rPr lang="pt-BR" dirty="0"/>
              <a:t>Boas vendas!</a:t>
            </a:r>
          </a:p>
        </p:txBody>
      </p:sp>
    </p:spTree>
    <p:extLst>
      <p:ext uri="{BB962C8B-B14F-4D97-AF65-F5344CB8AC3E}">
        <p14:creationId xmlns:p14="http://schemas.microsoft.com/office/powerpoint/2010/main" val="370050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E9088-2C00-0C43-FBB5-DCEA3428C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6">
            <a:extLst>
              <a:ext uri="{FF2B5EF4-FFF2-40B4-BE49-F238E27FC236}">
                <a16:creationId xmlns:a16="http://schemas.microsoft.com/office/drawing/2014/main" id="{09B2E3EF-98E9-7ACD-76E9-2E0058C9F79C}"/>
              </a:ext>
            </a:extLst>
          </p:cNvPr>
          <p:cNvSpPr txBox="1"/>
          <p:nvPr/>
        </p:nvSpPr>
        <p:spPr>
          <a:xfrm>
            <a:off x="3709662" y="1295370"/>
            <a:ext cx="497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atin typeface="AMX Black" pitchFamily="2" charset="77"/>
              </a:rPr>
              <a:t>NOSSOS COMBINADOS: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510D2B0-1422-0845-5638-8DAE98766431}"/>
              </a:ext>
            </a:extLst>
          </p:cNvPr>
          <p:cNvGrpSpPr/>
          <p:nvPr/>
        </p:nvGrpSpPr>
        <p:grpSpPr>
          <a:xfrm>
            <a:off x="4721663" y="2527781"/>
            <a:ext cx="2655049" cy="3034849"/>
            <a:chOff x="4727848" y="2152293"/>
            <a:chExt cx="2655049" cy="3034849"/>
          </a:xfrm>
        </p:grpSpPr>
        <p:sp>
          <p:nvSpPr>
            <p:cNvPr id="35" name="Caixa de Texto 6">
              <a:extLst>
                <a:ext uri="{FF2B5EF4-FFF2-40B4-BE49-F238E27FC236}">
                  <a16:creationId xmlns:a16="http://schemas.microsoft.com/office/drawing/2014/main" id="{0A5E37E9-8F3C-A5DE-F1DF-8141A8187591}"/>
                </a:ext>
              </a:extLst>
            </p:cNvPr>
            <p:cNvSpPr txBox="1"/>
            <p:nvPr/>
          </p:nvSpPr>
          <p:spPr>
            <a:xfrm>
              <a:off x="4727848" y="2152293"/>
              <a:ext cx="2655049" cy="3034849"/>
            </a:xfrm>
            <a:prstGeom prst="flowChartAlternateProcess">
              <a:avLst/>
            </a:prstGeom>
            <a:solidFill>
              <a:srgbClr val="970000"/>
            </a:solidFill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pt-BR" altLang="en-US">
                <a:solidFill>
                  <a:schemeClr val="bg1"/>
                </a:solidFill>
                <a:cs typeface="+mn-ea"/>
                <a:sym typeface="+mn-ea"/>
              </a:endParaRPr>
            </a:p>
          </p:txBody>
        </p: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798E0D4D-CE36-9BCB-66C1-F112B2621F4E}"/>
                </a:ext>
              </a:extLst>
            </p:cNvPr>
            <p:cNvGrpSpPr/>
            <p:nvPr/>
          </p:nvGrpSpPr>
          <p:grpSpPr>
            <a:xfrm>
              <a:off x="5046923" y="2678122"/>
              <a:ext cx="2016899" cy="1573399"/>
              <a:chOff x="5087551" y="2678122"/>
              <a:chExt cx="2016899" cy="1573399"/>
            </a:xfrm>
          </p:grpSpPr>
          <p:sp>
            <p:nvSpPr>
              <p:cNvPr id="37" name="TextBox 10">
                <a:extLst>
                  <a:ext uri="{FF2B5EF4-FFF2-40B4-BE49-F238E27FC236}">
                    <a16:creationId xmlns:a16="http://schemas.microsoft.com/office/drawing/2014/main" id="{7A68A061-7470-EEC4-AE2D-9EF1727DADA2}"/>
                  </a:ext>
                </a:extLst>
              </p:cNvPr>
              <p:cNvSpPr txBox="1"/>
              <p:nvPr/>
            </p:nvSpPr>
            <p:spPr>
              <a:xfrm>
                <a:off x="5087551" y="3851411"/>
                <a:ext cx="20168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err="1">
                    <a:solidFill>
                      <a:schemeClr val="bg1"/>
                    </a:solidFill>
                    <a:latin typeface="AMX" pitchFamily="2" charset="77"/>
                  </a:rPr>
                  <a:t>Desligar</a:t>
                </a:r>
                <a:r>
                  <a:rPr lang="en-US" sz="2000">
                    <a:solidFill>
                      <a:schemeClr val="bg1"/>
                    </a:solidFill>
                    <a:latin typeface="AMX" pitchFamily="2" charset="77"/>
                  </a:rPr>
                  <a:t> o </a:t>
                </a:r>
                <a:r>
                  <a:rPr lang="en-US" sz="2000" err="1">
                    <a:solidFill>
                      <a:schemeClr val="bg1"/>
                    </a:solidFill>
                    <a:latin typeface="AMX" pitchFamily="2" charset="77"/>
                  </a:rPr>
                  <a:t>áudio</a:t>
                </a:r>
                <a:r>
                  <a:rPr lang="en-US" sz="2000">
                    <a:solidFill>
                      <a:schemeClr val="bg1"/>
                    </a:solidFill>
                    <a:latin typeface="AMX" pitchFamily="2" charset="77"/>
                  </a:rPr>
                  <a:t>.​</a:t>
                </a:r>
              </a:p>
            </p:txBody>
          </p:sp>
          <p:pic>
            <p:nvPicPr>
              <p:cNvPr id="38" name="Graphic 12">
                <a:extLst>
                  <a:ext uri="{FF2B5EF4-FFF2-40B4-BE49-F238E27FC236}">
                    <a16:creationId xmlns:a16="http://schemas.microsoft.com/office/drawing/2014/main" id="{E13E5037-6BB5-E429-317D-64AED8A1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21672" y="2678122"/>
                <a:ext cx="748657" cy="977413"/>
              </a:xfrm>
              <a:prstGeom prst="rect">
                <a:avLst/>
              </a:prstGeom>
            </p:spPr>
          </p:pic>
        </p:grp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E8665DE-142D-688E-8C41-897C853A23C6}"/>
              </a:ext>
            </a:extLst>
          </p:cNvPr>
          <p:cNvGrpSpPr/>
          <p:nvPr/>
        </p:nvGrpSpPr>
        <p:grpSpPr>
          <a:xfrm>
            <a:off x="7999942" y="2527781"/>
            <a:ext cx="2748673" cy="3034849"/>
            <a:chOff x="7991370" y="2152293"/>
            <a:chExt cx="2748673" cy="3034849"/>
          </a:xfrm>
        </p:grpSpPr>
        <p:sp>
          <p:nvSpPr>
            <p:cNvPr id="32" name="Caixa de Texto 6">
              <a:extLst>
                <a:ext uri="{FF2B5EF4-FFF2-40B4-BE49-F238E27FC236}">
                  <a16:creationId xmlns:a16="http://schemas.microsoft.com/office/drawing/2014/main" id="{30BD8E69-3244-FF1F-0567-751A4F054DA1}"/>
                </a:ext>
              </a:extLst>
            </p:cNvPr>
            <p:cNvSpPr txBox="1"/>
            <p:nvPr/>
          </p:nvSpPr>
          <p:spPr>
            <a:xfrm>
              <a:off x="8038182" y="2152293"/>
              <a:ext cx="2655049" cy="3034849"/>
            </a:xfrm>
            <a:prstGeom prst="flowChartAlternateProcess">
              <a:avLst/>
            </a:prstGeom>
            <a:solidFill>
              <a:srgbClr val="970000"/>
            </a:solidFill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pt-BR" altLang="en-US">
                <a:solidFill>
                  <a:schemeClr val="bg1"/>
                </a:solidFill>
                <a:cs typeface="+mn-ea"/>
                <a:sym typeface="+mn-ea"/>
              </a:endParaRPr>
            </a:p>
          </p:txBody>
        </p:sp>
        <p:sp>
          <p:nvSpPr>
            <p:cNvPr id="33" name="TextBox 22">
              <a:extLst>
                <a:ext uri="{FF2B5EF4-FFF2-40B4-BE49-F238E27FC236}">
                  <a16:creationId xmlns:a16="http://schemas.microsoft.com/office/drawing/2014/main" id="{1CD29F95-77EC-F573-3418-084F8BE5D544}"/>
                </a:ext>
              </a:extLst>
            </p:cNvPr>
            <p:cNvSpPr txBox="1"/>
            <p:nvPr/>
          </p:nvSpPr>
          <p:spPr>
            <a:xfrm>
              <a:off x="7991370" y="3851411"/>
              <a:ext cx="27486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AMX" pitchFamily="2" charset="77"/>
                </a:rPr>
                <a:t>Levantar</a:t>
              </a:r>
              <a:r>
                <a:rPr lang="en-US" sz="2000" dirty="0">
                  <a:solidFill>
                    <a:schemeClr val="bg1"/>
                  </a:solidFill>
                  <a:latin typeface="AMX" pitchFamily="2" charset="77"/>
                </a:rPr>
                <a:t> a </a:t>
              </a:r>
              <a:br>
                <a:rPr lang="en-US" sz="2000" dirty="0">
                  <a:solidFill>
                    <a:schemeClr val="bg1"/>
                  </a:solidFill>
                  <a:latin typeface="AMX" pitchFamily="2" charset="77"/>
                </a:rPr>
              </a:br>
              <a:r>
                <a:rPr lang="en-US" sz="2000" dirty="0" err="1">
                  <a:solidFill>
                    <a:schemeClr val="bg1"/>
                  </a:solidFill>
                  <a:latin typeface="AMX" pitchFamily="2" charset="77"/>
                </a:rPr>
                <a:t>mão</a:t>
              </a:r>
              <a:r>
                <a:rPr lang="en-US" sz="2000" dirty="0">
                  <a:solidFill>
                    <a:schemeClr val="bg1"/>
                  </a:solidFill>
                  <a:latin typeface="AMX" pitchFamily="2" charset="77"/>
                </a:rPr>
                <a:t> e </a:t>
              </a:r>
              <a:r>
                <a:rPr lang="en-US" sz="2000" dirty="0" err="1">
                  <a:solidFill>
                    <a:schemeClr val="bg1"/>
                  </a:solidFill>
                  <a:latin typeface="AMX" pitchFamily="2" charset="77"/>
                </a:rPr>
                <a:t>aguardar</a:t>
              </a:r>
              <a:r>
                <a:rPr lang="en-US" sz="2000" dirty="0">
                  <a:solidFill>
                    <a:schemeClr val="bg1"/>
                  </a:solidFill>
                  <a:latin typeface="AMX" pitchFamily="2" charset="77"/>
                </a:rPr>
                <a:t> 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MX" pitchFamily="2" charset="77"/>
                </a:rPr>
                <a:t>(</a:t>
              </a:r>
              <a:r>
                <a:rPr lang="en-US" sz="2000" dirty="0" err="1">
                  <a:solidFill>
                    <a:schemeClr val="bg1"/>
                  </a:solidFill>
                  <a:latin typeface="AMX" pitchFamily="2" charset="77"/>
                </a:rPr>
                <a:t>em</a:t>
              </a:r>
              <a:r>
                <a:rPr lang="en-US" sz="2000" dirty="0">
                  <a:solidFill>
                    <a:schemeClr val="bg1"/>
                  </a:solidFill>
                  <a:latin typeface="AMX" pitchFamily="2" charset="77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AMX" pitchFamily="2" charset="77"/>
                </a:rPr>
                <a:t>caso</a:t>
              </a:r>
              <a:r>
                <a:rPr lang="en-US" sz="2000" dirty="0">
                  <a:solidFill>
                    <a:schemeClr val="bg1"/>
                  </a:solidFill>
                  <a:latin typeface="AMX" pitchFamily="2" charset="77"/>
                </a:rPr>
                <a:t> de </a:t>
              </a:r>
              <a:r>
                <a:rPr lang="en-US" sz="2000" dirty="0" err="1">
                  <a:solidFill>
                    <a:schemeClr val="bg1"/>
                  </a:solidFill>
                  <a:latin typeface="AMX" pitchFamily="2" charset="77"/>
                </a:rPr>
                <a:t>dúvida</a:t>
              </a:r>
              <a:r>
                <a:rPr lang="en-US" sz="2000" dirty="0">
                  <a:solidFill>
                    <a:schemeClr val="bg1"/>
                  </a:solidFill>
                  <a:latin typeface="AMX" pitchFamily="2" charset="77"/>
                </a:rPr>
                <a:t>).​</a:t>
              </a:r>
            </a:p>
          </p:txBody>
        </p:sp>
        <p:pic>
          <p:nvPicPr>
            <p:cNvPr id="34" name="Graphic 16">
              <a:extLst>
                <a:ext uri="{FF2B5EF4-FFF2-40B4-BE49-F238E27FC236}">
                  <a16:creationId xmlns:a16="http://schemas.microsoft.com/office/drawing/2014/main" id="{3464FFE7-AF30-70E8-EDFD-04CB924E6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78814" y="2678120"/>
              <a:ext cx="773784" cy="977411"/>
            </a:xfrm>
            <a:prstGeom prst="rect">
              <a:avLst/>
            </a:prstGeom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A39A1968-A27B-AAE0-F72A-3744088CCA48}"/>
              </a:ext>
            </a:extLst>
          </p:cNvPr>
          <p:cNvGrpSpPr/>
          <p:nvPr/>
        </p:nvGrpSpPr>
        <p:grpSpPr>
          <a:xfrm>
            <a:off x="1443384" y="2527781"/>
            <a:ext cx="2655049" cy="3034849"/>
            <a:chOff x="1667569" y="2152293"/>
            <a:chExt cx="2655049" cy="3034849"/>
          </a:xfrm>
        </p:grpSpPr>
        <p:sp>
          <p:nvSpPr>
            <p:cNvPr id="27" name="Caixa de Texto 6">
              <a:extLst>
                <a:ext uri="{FF2B5EF4-FFF2-40B4-BE49-F238E27FC236}">
                  <a16:creationId xmlns:a16="http://schemas.microsoft.com/office/drawing/2014/main" id="{60C10A9B-F395-2E12-F1D0-A19B134F5357}"/>
                </a:ext>
              </a:extLst>
            </p:cNvPr>
            <p:cNvSpPr txBox="1"/>
            <p:nvPr/>
          </p:nvSpPr>
          <p:spPr>
            <a:xfrm>
              <a:off x="1667569" y="2152293"/>
              <a:ext cx="2655049" cy="3034849"/>
            </a:xfrm>
            <a:prstGeom prst="flowChartAlternateProcess">
              <a:avLst/>
            </a:prstGeom>
            <a:solidFill>
              <a:srgbClr val="970000"/>
            </a:solidFill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pt-BR" altLang="en-US">
                <a:solidFill>
                  <a:schemeClr val="bg1"/>
                </a:solidFill>
                <a:cs typeface="+mn-ea"/>
                <a:sym typeface="+mn-ea"/>
              </a:endParaRPr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4EBB42FE-8333-D92D-B434-28626D4E41B3}"/>
                </a:ext>
              </a:extLst>
            </p:cNvPr>
            <p:cNvGrpSpPr/>
            <p:nvPr/>
          </p:nvGrpSpPr>
          <p:grpSpPr>
            <a:xfrm>
              <a:off x="2056339" y="2720816"/>
              <a:ext cx="1877508" cy="1897802"/>
              <a:chOff x="2056339" y="2661495"/>
              <a:chExt cx="1877508" cy="1897802"/>
            </a:xfrm>
          </p:grpSpPr>
          <p:sp>
            <p:nvSpPr>
              <p:cNvPr id="30" name="TextBox 21">
                <a:extLst>
                  <a:ext uri="{FF2B5EF4-FFF2-40B4-BE49-F238E27FC236}">
                    <a16:creationId xmlns:a16="http://schemas.microsoft.com/office/drawing/2014/main" id="{68013CD3-04AB-D617-A60D-24E33A5B7442}"/>
                  </a:ext>
                </a:extLst>
              </p:cNvPr>
              <p:cNvSpPr txBox="1"/>
              <p:nvPr/>
            </p:nvSpPr>
            <p:spPr>
              <a:xfrm>
                <a:off x="2056339" y="3851411"/>
                <a:ext cx="18775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>
                    <a:solidFill>
                      <a:schemeClr val="bg1"/>
                    </a:solidFill>
                    <a:latin typeface="AMX" pitchFamily="2" charset="77"/>
                  </a:rPr>
                  <a:t>Manter a </a:t>
                </a:r>
                <a:r>
                  <a:rPr lang="en-US" sz="2000" err="1">
                    <a:solidFill>
                      <a:schemeClr val="bg1"/>
                    </a:solidFill>
                    <a:latin typeface="AMX" pitchFamily="2" charset="77"/>
                  </a:rPr>
                  <a:t>câmera</a:t>
                </a:r>
                <a:r>
                  <a:rPr lang="en-US" sz="2000">
                    <a:solidFill>
                      <a:schemeClr val="bg1"/>
                    </a:solidFill>
                    <a:latin typeface="AMX" pitchFamily="2" charset="77"/>
                  </a:rPr>
                  <a:t> </a:t>
                </a:r>
                <a:r>
                  <a:rPr lang="en-US" sz="2000" err="1">
                    <a:solidFill>
                      <a:schemeClr val="bg1"/>
                    </a:solidFill>
                    <a:latin typeface="AMX" pitchFamily="2" charset="77"/>
                  </a:rPr>
                  <a:t>ligada</a:t>
                </a:r>
                <a:r>
                  <a:rPr lang="en-US" sz="2000">
                    <a:solidFill>
                      <a:schemeClr val="bg1"/>
                    </a:solidFill>
                    <a:latin typeface="AMX" pitchFamily="2" charset="77"/>
                  </a:rPr>
                  <a:t>.</a:t>
                </a:r>
              </a:p>
            </p:txBody>
          </p:sp>
          <p:pic>
            <p:nvPicPr>
              <p:cNvPr id="31" name="Graphic 14">
                <a:extLst>
                  <a:ext uri="{FF2B5EF4-FFF2-40B4-BE49-F238E27FC236}">
                    <a16:creationId xmlns:a16="http://schemas.microsoft.com/office/drawing/2014/main" id="{ADD81901-3BC5-4B06-0667-C76F5CC06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573795" y="2661495"/>
                <a:ext cx="842597" cy="9774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1398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7CCF3AF-64DA-80D3-BB8E-B59F72F37E86}"/>
              </a:ext>
            </a:extLst>
          </p:cNvPr>
          <p:cNvSpPr txBox="1"/>
          <p:nvPr/>
        </p:nvSpPr>
        <p:spPr>
          <a:xfrm>
            <a:off x="1491916" y="1359568"/>
            <a:ext cx="8975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Olá!</a:t>
            </a:r>
          </a:p>
          <a:p>
            <a:endParaRPr lang="pt-BR" sz="2400" dirty="0"/>
          </a:p>
          <a:p>
            <a:r>
              <a:rPr lang="pt-BR" sz="2400" dirty="0"/>
              <a:t>Este é o treinamento da Claro internet móvel, nossa solução de conectividade de alta performance baseada na tecnologia 5G.</a:t>
            </a:r>
          </a:p>
          <a:p>
            <a:endParaRPr lang="pt-BR" sz="2400" dirty="0"/>
          </a:p>
          <a:p>
            <a:r>
              <a:rPr lang="pt-BR" sz="2400" dirty="0"/>
              <a:t>Novas franquias de 200GB e 400GB em chip de dados oferecem internet móvel ágil, flexível e sem necessidade de cabos ou instalação técnica.</a:t>
            </a:r>
          </a:p>
        </p:txBody>
      </p:sp>
    </p:spTree>
    <p:extLst>
      <p:ext uri="{BB962C8B-B14F-4D97-AF65-F5344CB8AC3E}">
        <p14:creationId xmlns:p14="http://schemas.microsoft.com/office/powerpoint/2010/main" val="400861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23D39-DE3C-27B0-805E-AD6D2D2C7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63CB4E3-5EF1-3E40-C80B-1976582CFDA7}"/>
              </a:ext>
            </a:extLst>
          </p:cNvPr>
          <p:cNvGrpSpPr/>
          <p:nvPr/>
        </p:nvGrpSpPr>
        <p:grpSpPr>
          <a:xfrm>
            <a:off x="8663293" y="226979"/>
            <a:ext cx="3402585" cy="6631021"/>
            <a:chOff x="-1701293" y="338073"/>
            <a:chExt cx="3402585" cy="6631021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99853FB-C15B-5486-BA1B-BB32DC6E1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D6C50DE-9310-64A7-8506-1B68243A8602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E75E48A-F795-194D-4978-74FA84270A27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E44B0A23-F780-49F6-BD20-F7D2D97C3D81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C9251F4C-E28D-E1FB-D462-15B386B28377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48CB4C83-7023-7615-65E8-360AE79BDDEA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8D3239E9-1D4F-32CE-EB9F-047111911B95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03A96FD0-6911-A55A-56A3-D91F92828816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aixaDeTexto 2">
            <a:extLst>
              <a:ext uri="{FF2B5EF4-FFF2-40B4-BE49-F238E27FC236}">
                <a16:creationId xmlns:a16="http://schemas.microsoft.com/office/drawing/2014/main" id="{03A96FD0-6911-A55A-56A3-D91F92828816}"/>
              </a:ext>
            </a:extLst>
          </p:cNvPr>
          <p:cNvSpPr txBox="1"/>
          <p:nvPr/>
        </p:nvSpPr>
        <p:spPr>
          <a:xfrm>
            <a:off x="2960945" y="3111926"/>
            <a:ext cx="35988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t-BR" sz="2400" b="1" dirty="0"/>
              <a:t>O que vamos ver</a:t>
            </a:r>
          </a:p>
          <a:p>
            <a:pPr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26304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7367C70-500F-9595-5074-D426D5646B66}"/>
              </a:ext>
            </a:extLst>
          </p:cNvPr>
          <p:cNvGrpSpPr/>
          <p:nvPr/>
        </p:nvGrpSpPr>
        <p:grpSpPr>
          <a:xfrm>
            <a:off x="8663293" y="185774"/>
            <a:ext cx="3402585" cy="6631021"/>
            <a:chOff x="-1701293" y="338073"/>
            <a:chExt cx="3402585" cy="6631021"/>
          </a:xfrm>
        </p:grpSpPr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093537E4-29AE-8F9B-0BE7-06B6A0600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59225330-4672-387B-7780-B844150F0E72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599EAB6-3710-FBAC-1A68-FA78AF312C04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05E08F5-1F77-C0C3-DE5B-34A32FC0A7C8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39805F54-D661-9E28-128D-B5F47C108FB8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54B367C9-48ED-6832-A35C-111AB50C6A55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3EF66081-1BB3-412C-BA89-F82ADE54F774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14C09265-0A52-D962-6348-6C91E810E149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DDF1B98-8879-BD34-096D-C87FE1F6A597}"/>
              </a:ext>
            </a:extLst>
          </p:cNvPr>
          <p:cNvSpPr/>
          <p:nvPr/>
        </p:nvSpPr>
        <p:spPr>
          <a:xfrm>
            <a:off x="559558" y="975574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1">
            <a:extLst>
              <a:ext uri="{FF2B5EF4-FFF2-40B4-BE49-F238E27FC236}">
                <a16:creationId xmlns:a16="http://schemas.microsoft.com/office/drawing/2014/main" id="{FDD17F99-0319-298F-CDC0-2920143C2FFD}"/>
              </a:ext>
            </a:extLst>
          </p:cNvPr>
          <p:cNvSpPr txBox="1"/>
          <p:nvPr/>
        </p:nvSpPr>
        <p:spPr>
          <a:xfrm>
            <a:off x="892266" y="1579920"/>
            <a:ext cx="7505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t-BR" sz="1800" b="1" dirty="0"/>
              <a:t>Por que estamos aqui?</a:t>
            </a:r>
            <a:endParaRPr lang="pt-BR" sz="1800" dirty="0"/>
          </a:p>
        </p:txBody>
      </p:sp>
      <p:sp>
        <p:nvSpPr>
          <p:cNvPr id="44" name="CaixaDeTexto 5">
            <a:extLst>
              <a:ext uri="{FF2B5EF4-FFF2-40B4-BE49-F238E27FC236}">
                <a16:creationId xmlns:a16="http://schemas.microsoft.com/office/drawing/2014/main" id="{F5D61363-8F43-F031-E820-CB0D08007360}"/>
              </a:ext>
            </a:extLst>
          </p:cNvPr>
          <p:cNvSpPr txBox="1"/>
          <p:nvPr/>
        </p:nvSpPr>
        <p:spPr>
          <a:xfrm>
            <a:off x="3793657" y="2604005"/>
            <a:ext cx="40947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• FWA </a:t>
            </a:r>
          </a:p>
          <a:p>
            <a:r>
              <a:rPr lang="pt-BR" dirty="0"/>
              <a:t>• Atualização de franquias </a:t>
            </a:r>
          </a:p>
          <a:p>
            <a:r>
              <a:rPr lang="pt-BR" dirty="0"/>
              <a:t>• Revisão técnica </a:t>
            </a:r>
          </a:p>
          <a:p>
            <a:r>
              <a:rPr lang="pt-BR" dirty="0"/>
              <a:t>• Revisão comercial </a:t>
            </a:r>
          </a:p>
          <a:p>
            <a:r>
              <a:rPr lang="pt-BR" dirty="0"/>
              <a:t>• Portfólio atualizado.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E60FB29E-9A5C-B702-F9D3-C788CEB7E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20" y="2354197"/>
            <a:ext cx="2694891" cy="22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0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863A-E873-976F-6644-FF619DBC2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0120264D-6298-9B0D-2895-8FDE00F61155}"/>
              </a:ext>
            </a:extLst>
          </p:cNvPr>
          <p:cNvSpPr/>
          <p:nvPr/>
        </p:nvSpPr>
        <p:spPr>
          <a:xfrm>
            <a:off x="-2143125" y="1430973"/>
            <a:ext cx="1905000" cy="21790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DG – inserir imagem ilustrativa por favor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A8E85AFE-8423-840E-45D4-9F56F5137FFC}"/>
              </a:ext>
            </a:extLst>
          </p:cNvPr>
          <p:cNvSpPr txBox="1"/>
          <p:nvPr/>
        </p:nvSpPr>
        <p:spPr>
          <a:xfrm>
            <a:off x="5078757" y="920299"/>
            <a:ext cx="2619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solidFill>
                  <a:schemeClr val="bg1"/>
                </a:solidFill>
                <a:latin typeface="AMX" pitchFamily="2" charset="77"/>
              </a:rPr>
              <a:t>O produto tem como estratégia ampliar a oferta de conectividade em regiões ou cenários onde a internet fixa tradicional não está disponível ou não atende à necessidade do cliente, utilizando a rede móvel da Claro, com destaque para a evolução tecnológica do 4.5G e do 5G.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3EB4E281-8F72-869F-9D3F-E9A1AEF6B3DE}"/>
              </a:ext>
            </a:extLst>
          </p:cNvPr>
          <p:cNvSpPr txBox="1"/>
          <p:nvPr/>
        </p:nvSpPr>
        <p:spPr>
          <a:xfrm>
            <a:off x="5078757" y="4947398"/>
            <a:ext cx="26196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solidFill>
                  <a:schemeClr val="bg1"/>
                </a:solidFill>
                <a:latin typeface="AMX" pitchFamily="2" charset="77"/>
              </a:rPr>
              <a:t>Nossa missão hoje é alinhar o discurso para que você venda mais, com mais segurança e garanta um cliente 100% satisfeito.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409C691-9E94-C683-9F81-35C5CAC4A324}"/>
              </a:ext>
            </a:extLst>
          </p:cNvPr>
          <p:cNvGrpSpPr/>
          <p:nvPr/>
        </p:nvGrpSpPr>
        <p:grpSpPr>
          <a:xfrm>
            <a:off x="8663293" y="185774"/>
            <a:ext cx="3402585" cy="6631021"/>
            <a:chOff x="-1701293" y="338073"/>
            <a:chExt cx="3402585" cy="6631021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E2D5E279-DA86-D036-BDEB-983E134B6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A76B887-C5DC-B061-CDE4-582BCC243AD4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457CEB3-9FD7-6413-08B7-39104F805427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962717F-E3BE-F151-E784-11A201DB45E6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A0BF976-B792-171E-0591-42D2737A74FC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01BEC41-F180-D200-220D-288F062953B6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957F5B8E-2E0E-E199-8C45-F0B79FD28DF7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B41B036A-FF84-7831-AADE-1D7462FE7989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F4E728E-E4A6-091D-58E4-033DDAFB6788}"/>
              </a:ext>
            </a:extLst>
          </p:cNvPr>
          <p:cNvSpPr/>
          <p:nvPr/>
        </p:nvSpPr>
        <p:spPr>
          <a:xfrm>
            <a:off x="559558" y="975574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38D0D0C-24B2-3E6C-DDDC-FB109FA712BD}"/>
              </a:ext>
            </a:extLst>
          </p:cNvPr>
          <p:cNvSpPr txBox="1"/>
          <p:nvPr/>
        </p:nvSpPr>
        <p:spPr>
          <a:xfrm>
            <a:off x="1093109" y="2302841"/>
            <a:ext cx="67692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• Estratégia de conectividade </a:t>
            </a:r>
          </a:p>
          <a:p>
            <a:r>
              <a:rPr lang="pt-BR" dirty="0"/>
              <a:t>• Regiões sem internet fixa </a:t>
            </a:r>
          </a:p>
          <a:p>
            <a:r>
              <a:rPr lang="pt-BR" dirty="0"/>
              <a:t>• Alternativa à banda larga tradicional</a:t>
            </a:r>
          </a:p>
          <a:p>
            <a:r>
              <a:rPr lang="pt-BR" dirty="0"/>
              <a:t>• Rede móvel da Claro </a:t>
            </a:r>
          </a:p>
          <a:p>
            <a:r>
              <a:rPr lang="pt-BR" dirty="0"/>
              <a:t>• 4.5G </a:t>
            </a:r>
          </a:p>
          <a:p>
            <a:r>
              <a:rPr lang="pt-BR" dirty="0"/>
              <a:t>• 5G </a:t>
            </a:r>
          </a:p>
          <a:p>
            <a:r>
              <a:rPr lang="pt-BR" dirty="0"/>
              <a:t>• Expansão de cobertura </a:t>
            </a:r>
          </a:p>
          <a:p>
            <a:r>
              <a:rPr lang="pt-BR" dirty="0"/>
              <a:t>• Conectividade flexível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1" name="Gráfico 30" descr="Computação em Nuvem com preenchimento sólido">
            <a:extLst>
              <a:ext uri="{FF2B5EF4-FFF2-40B4-BE49-F238E27FC236}">
                <a16:creationId xmlns:a16="http://schemas.microsoft.com/office/drawing/2014/main" id="{DFC7D9D5-5B4C-9C00-75D6-FA2624337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7998" y="2645247"/>
            <a:ext cx="1261130" cy="12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8ABEF-5009-79B9-B6DA-FC08DB77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8B6CF80B-1973-5394-9029-B96D2D2D537A}"/>
              </a:ext>
            </a:extLst>
          </p:cNvPr>
          <p:cNvSpPr/>
          <p:nvPr/>
        </p:nvSpPr>
        <p:spPr>
          <a:xfrm>
            <a:off x="513637" y="873336"/>
            <a:ext cx="7836392" cy="51113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17E639-13AD-DDF8-F24C-F1C556521FD9}"/>
              </a:ext>
            </a:extLst>
          </p:cNvPr>
          <p:cNvSpPr txBox="1"/>
          <p:nvPr/>
        </p:nvSpPr>
        <p:spPr>
          <a:xfrm>
            <a:off x="811129" y="1118255"/>
            <a:ext cx="985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Posicionamento</a:t>
            </a:r>
            <a:endParaRPr lang="pt-BR" sz="1800" b="1" dirty="0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92E8DE2-3C4F-2436-B481-A8F840D4E369}"/>
              </a:ext>
            </a:extLst>
          </p:cNvPr>
          <p:cNvSpPr/>
          <p:nvPr/>
        </p:nvSpPr>
        <p:spPr>
          <a:xfrm>
            <a:off x="-2143125" y="1430973"/>
            <a:ext cx="1905000" cy="21790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DG – inserir imagem ilustrativa por favor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382E4D1-24FE-126B-4E2E-7BD83785A171}"/>
              </a:ext>
            </a:extLst>
          </p:cNvPr>
          <p:cNvSpPr/>
          <p:nvPr/>
        </p:nvSpPr>
        <p:spPr>
          <a:xfrm>
            <a:off x="914532" y="2051555"/>
            <a:ext cx="7123999" cy="552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Instalação rápida e sem cabos. 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AB8F77-60E9-9076-B9A2-12D14A368592}"/>
              </a:ext>
            </a:extLst>
          </p:cNvPr>
          <p:cNvSpPr/>
          <p:nvPr/>
        </p:nvSpPr>
        <p:spPr>
          <a:xfrm>
            <a:off x="914532" y="2962408"/>
            <a:ext cx="7124000" cy="552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Aproveitamento da rede móvel 5G.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565B9AB-E210-8565-4776-7A9037ECDE69}"/>
              </a:ext>
            </a:extLst>
          </p:cNvPr>
          <p:cNvSpPr/>
          <p:nvPr/>
        </p:nvSpPr>
        <p:spPr>
          <a:xfrm>
            <a:off x="914532" y="3937040"/>
            <a:ext cx="7124000" cy="552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Conectividade rápida e flexível. 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A660169-9272-364B-7563-15547ADA31A3}"/>
              </a:ext>
            </a:extLst>
          </p:cNvPr>
          <p:cNvGrpSpPr/>
          <p:nvPr/>
        </p:nvGrpSpPr>
        <p:grpSpPr>
          <a:xfrm>
            <a:off x="8663293" y="185774"/>
            <a:ext cx="3402585" cy="6631021"/>
            <a:chOff x="-1701293" y="338073"/>
            <a:chExt cx="3402585" cy="6631021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9FCDD66B-9881-4860-165A-1E4D11ECC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01293" y="338073"/>
              <a:ext cx="3402585" cy="6631021"/>
            </a:xfrm>
            <a:prstGeom prst="rect">
              <a:avLst/>
            </a:prstGeom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A1A57495-02A4-911A-F40D-72BD0FA5F2DA}"/>
                </a:ext>
              </a:extLst>
            </p:cNvPr>
            <p:cNvSpPr/>
            <p:nvPr/>
          </p:nvSpPr>
          <p:spPr>
            <a:xfrm>
              <a:off x="-1433949" y="2100235"/>
              <a:ext cx="2867898" cy="4667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Estratégia e</a:t>
              </a:r>
            </a:p>
            <a:p>
              <a:pPr marL="0" lvl="1" algn="ctr"/>
              <a:r>
                <a:rPr lang="pt-BR" b="1" dirty="0"/>
                <a:t>Posicionamento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5BBE945-AD7E-5805-DA8B-5724EC31E23D}"/>
                </a:ext>
              </a:extLst>
            </p:cNvPr>
            <p:cNvSpPr/>
            <p:nvPr/>
          </p:nvSpPr>
          <p:spPr>
            <a:xfrm>
              <a:off x="-1433949" y="2756304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Tecnologia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4FAD932-16C5-4A4F-0DEE-7D038E7F1EF2}"/>
                </a:ext>
              </a:extLst>
            </p:cNvPr>
            <p:cNvSpPr/>
            <p:nvPr/>
          </p:nvSpPr>
          <p:spPr>
            <a:xfrm>
              <a:off x="-1433949" y="3412373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Produto e limitações técnicas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8173B5B-6A41-129E-9FC1-15F6DE99231E}"/>
                </a:ext>
              </a:extLst>
            </p:cNvPr>
            <p:cNvSpPr/>
            <p:nvPr/>
          </p:nvSpPr>
          <p:spPr>
            <a:xfrm>
              <a:off x="-1433949" y="4068442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Franquia e estimativa de consumo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F45D836D-1D89-171D-BD00-9F74F7805181}"/>
                </a:ext>
              </a:extLst>
            </p:cNvPr>
            <p:cNvSpPr/>
            <p:nvPr/>
          </p:nvSpPr>
          <p:spPr>
            <a:xfrm>
              <a:off x="-1433949" y="4665926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Abordagem comercial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3E6870C8-0678-355A-8D80-44DFBD680771}"/>
                </a:ext>
              </a:extLst>
            </p:cNvPr>
            <p:cNvSpPr/>
            <p:nvPr/>
          </p:nvSpPr>
          <p:spPr>
            <a:xfrm>
              <a:off x="-1433949" y="5263410"/>
              <a:ext cx="2867898" cy="4667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pt-BR" b="1" dirty="0"/>
                <a:t>Atividade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444A9E90-B853-F152-490F-9019CC0D5A34}"/>
                </a:ext>
              </a:extLst>
            </p:cNvPr>
            <p:cNvSpPr txBox="1"/>
            <p:nvPr/>
          </p:nvSpPr>
          <p:spPr>
            <a:xfrm>
              <a:off x="-522167" y="897041"/>
              <a:ext cx="10443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pt-BR" sz="2400" b="1" dirty="0">
                  <a:solidFill>
                    <a:schemeClr val="bg1"/>
                  </a:solidFill>
                </a:rPr>
                <a:t>Indice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532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2025.07.17_FI_Lojas_Teams_SVAS_Fixo_LA</Template>
  <TotalTime>1341</TotalTime>
  <Words>3366</Words>
  <Application>Microsoft Office PowerPoint</Application>
  <PresentationFormat>Widescreen</PresentationFormat>
  <Paragraphs>544</Paragraphs>
  <Slides>36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6" baseType="lpstr">
      <vt:lpstr>AMX</vt:lpstr>
      <vt:lpstr>AMX Black</vt:lpstr>
      <vt:lpstr>Aptos</vt:lpstr>
      <vt:lpstr>Arial</vt:lpstr>
      <vt:lpstr>Arial Black</vt:lpstr>
      <vt:lpstr>Calibri</vt:lpstr>
      <vt:lpstr>Google Sans Text</vt:lpstr>
      <vt:lpstr>Verdana</vt:lpstr>
      <vt:lpstr>Wingdings</vt:lpstr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Luiza Guimarães d'Avila</dc:creator>
  <cp:lastModifiedBy>Luiza Guimarães d'Avila</cp:lastModifiedBy>
  <cp:revision>116</cp:revision>
  <dcterms:created xsi:type="dcterms:W3CDTF">2025-11-14T19:06:43Z</dcterms:created>
  <dcterms:modified xsi:type="dcterms:W3CDTF">2026-03-09T22:45:38Z</dcterms:modified>
</cp:coreProperties>
</file>